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7"/>
  </p:notesMasterIdLst>
  <p:handoutMasterIdLst>
    <p:handoutMasterId r:id="rId48"/>
  </p:handoutMasterIdLst>
  <p:sldIdLst>
    <p:sldId id="543" r:id="rId2"/>
    <p:sldId id="544" r:id="rId3"/>
    <p:sldId id="572" r:id="rId4"/>
    <p:sldId id="538" r:id="rId5"/>
    <p:sldId id="539" r:id="rId6"/>
    <p:sldId id="540" r:id="rId7"/>
    <p:sldId id="541" r:id="rId8"/>
    <p:sldId id="542" r:id="rId9"/>
    <p:sldId id="575" r:id="rId10"/>
    <p:sldId id="576" r:id="rId11"/>
    <p:sldId id="498" r:id="rId12"/>
    <p:sldId id="499" r:id="rId13"/>
    <p:sldId id="536" r:id="rId14"/>
    <p:sldId id="577" r:id="rId15"/>
    <p:sldId id="578" r:id="rId16"/>
    <p:sldId id="579" r:id="rId17"/>
    <p:sldId id="580" r:id="rId18"/>
    <p:sldId id="547" r:id="rId19"/>
    <p:sldId id="548" r:id="rId20"/>
    <p:sldId id="549" r:id="rId21"/>
    <p:sldId id="550" r:id="rId22"/>
    <p:sldId id="551" r:id="rId23"/>
    <p:sldId id="581" r:id="rId24"/>
    <p:sldId id="553" r:id="rId25"/>
    <p:sldId id="554" r:id="rId26"/>
    <p:sldId id="555" r:id="rId27"/>
    <p:sldId id="556" r:id="rId28"/>
    <p:sldId id="557" r:id="rId29"/>
    <p:sldId id="558" r:id="rId30"/>
    <p:sldId id="559" r:id="rId31"/>
    <p:sldId id="560" r:id="rId32"/>
    <p:sldId id="561" r:id="rId33"/>
    <p:sldId id="562" r:id="rId34"/>
    <p:sldId id="563" r:id="rId35"/>
    <p:sldId id="564" r:id="rId36"/>
    <p:sldId id="565" r:id="rId37"/>
    <p:sldId id="573" r:id="rId38"/>
    <p:sldId id="567" r:id="rId39"/>
    <p:sldId id="568" r:id="rId40"/>
    <p:sldId id="569" r:id="rId41"/>
    <p:sldId id="570" r:id="rId42"/>
    <p:sldId id="531" r:id="rId43"/>
    <p:sldId id="392" r:id="rId44"/>
    <p:sldId id="532" r:id="rId45"/>
    <p:sldId id="571" r:id="rId46"/>
  </p:sldIdLst>
  <p:sldSz cx="7772400" cy="10058400"/>
  <p:notesSz cx="7010400" cy="9296400"/>
  <p:defaultText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17" autoAdjust="0"/>
    <p:restoredTop sz="96362" autoAdjust="0"/>
  </p:normalViewPr>
  <p:slideViewPr>
    <p:cSldViewPr>
      <p:cViewPr varScale="1">
        <p:scale>
          <a:sx n="74" d="100"/>
          <a:sy n="74" d="100"/>
        </p:scale>
        <p:origin x="2046" y="60"/>
      </p:cViewPr>
      <p:guideLst>
        <p:guide orient="horz" pos="3168"/>
        <p:guide pos="244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3513DA-50A6-4ABF-AA01-8BA75674F883}"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7A34F2CB-66E2-49C3-8369-146DD41A635F}">
      <dgm:prSet phldrT="[Text]"/>
      <dgm:spPr/>
      <dgm:t>
        <a:bodyPr/>
        <a:lstStyle/>
        <a:p>
          <a:r>
            <a:rPr lang="en-US" dirty="0" err="1" smtClean="0"/>
            <a:t>Héroe</a:t>
          </a:r>
          <a:endParaRPr lang="en-US" dirty="0"/>
        </a:p>
      </dgm:t>
    </dgm:pt>
    <dgm:pt modelId="{1A447693-C8D9-4DDE-A7D1-E7A393A6646C}" type="parTrans" cxnId="{2240E16D-73D0-4811-854F-9E4B69C8E7D0}">
      <dgm:prSet/>
      <dgm:spPr/>
      <dgm:t>
        <a:bodyPr/>
        <a:lstStyle/>
        <a:p>
          <a:endParaRPr lang="en-US"/>
        </a:p>
      </dgm:t>
    </dgm:pt>
    <dgm:pt modelId="{173B66FC-A713-4527-850B-CA078DDFD2C1}" type="sibTrans" cxnId="{2240E16D-73D0-4811-854F-9E4B69C8E7D0}">
      <dgm:prSet/>
      <dgm:spPr/>
      <dgm:t>
        <a:bodyPr/>
        <a:lstStyle/>
        <a:p>
          <a:endParaRPr lang="en-US"/>
        </a:p>
      </dgm:t>
    </dgm:pt>
    <dgm:pt modelId="{8F9F14CE-5F2F-4046-A6D0-AB54523F77DD}">
      <dgm:prSet phldrT="[Text]"/>
      <dgm:spPr/>
      <dgm:t>
        <a:bodyPr/>
        <a:lstStyle/>
        <a:p>
          <a:r>
            <a:rPr lang="en-US" dirty="0" smtClean="0"/>
            <a:t>Cualidad</a:t>
          </a:r>
          <a:endParaRPr lang="en-US" dirty="0"/>
        </a:p>
      </dgm:t>
    </dgm:pt>
    <dgm:pt modelId="{18D04EF3-CDCB-44EB-89E2-A62332C7D3A8}" type="parTrans" cxnId="{F6A1D503-7180-4E16-B881-9A697814EC51}">
      <dgm:prSet/>
      <dgm:spPr/>
      <dgm:t>
        <a:bodyPr/>
        <a:lstStyle/>
        <a:p>
          <a:endParaRPr lang="en-US"/>
        </a:p>
      </dgm:t>
    </dgm:pt>
    <dgm:pt modelId="{05D2813B-E87D-4745-8BA8-0F44C98EE379}" type="sibTrans" cxnId="{F6A1D503-7180-4E16-B881-9A697814EC51}">
      <dgm:prSet/>
      <dgm:spPr/>
      <dgm:t>
        <a:bodyPr/>
        <a:lstStyle/>
        <a:p>
          <a:endParaRPr lang="en-US"/>
        </a:p>
      </dgm:t>
    </dgm:pt>
    <dgm:pt modelId="{936510A1-A214-49DF-AEAE-8536F31012B1}">
      <dgm:prSet phldrT="[Text]"/>
      <dgm:spPr/>
      <dgm:t>
        <a:bodyPr/>
        <a:lstStyle/>
        <a:p>
          <a:r>
            <a:rPr lang="en-US" dirty="0" smtClean="0"/>
            <a:t>Cualidad</a:t>
          </a:r>
          <a:endParaRPr lang="en-US" dirty="0"/>
        </a:p>
      </dgm:t>
    </dgm:pt>
    <dgm:pt modelId="{2F953712-EE23-4B47-B034-050624D40F97}" type="parTrans" cxnId="{C13A23C2-411C-45F0-9209-7206AD75CCE4}">
      <dgm:prSet/>
      <dgm:spPr/>
      <dgm:t>
        <a:bodyPr/>
        <a:lstStyle/>
        <a:p>
          <a:endParaRPr lang="en-US"/>
        </a:p>
      </dgm:t>
    </dgm:pt>
    <dgm:pt modelId="{697E48F6-ED9B-4CC1-95CC-39DEC021B4A5}" type="sibTrans" cxnId="{C13A23C2-411C-45F0-9209-7206AD75CCE4}">
      <dgm:prSet/>
      <dgm:spPr/>
      <dgm:t>
        <a:bodyPr/>
        <a:lstStyle/>
        <a:p>
          <a:endParaRPr lang="en-US"/>
        </a:p>
      </dgm:t>
    </dgm:pt>
    <dgm:pt modelId="{0B20923B-2C85-4E0F-974A-71CEF0E9ADD1}">
      <dgm:prSet phldrT="[Text]"/>
      <dgm:spPr/>
      <dgm:t>
        <a:bodyPr/>
        <a:lstStyle/>
        <a:p>
          <a:r>
            <a:rPr lang="en-US" dirty="0" smtClean="0"/>
            <a:t>Logro</a:t>
          </a:r>
          <a:endParaRPr lang="en-US" dirty="0"/>
        </a:p>
      </dgm:t>
    </dgm:pt>
    <dgm:pt modelId="{86C8CE7F-DE62-4F98-AD47-A77C692ED6C2}" type="parTrans" cxnId="{1F450330-E6A4-499F-9B4F-B805D13CB5DF}">
      <dgm:prSet/>
      <dgm:spPr/>
      <dgm:t>
        <a:bodyPr/>
        <a:lstStyle/>
        <a:p>
          <a:endParaRPr lang="en-US"/>
        </a:p>
      </dgm:t>
    </dgm:pt>
    <dgm:pt modelId="{4FC1D2C2-7509-4FD0-9FCD-C17C9FA680B5}" type="sibTrans" cxnId="{1F450330-E6A4-499F-9B4F-B805D13CB5DF}">
      <dgm:prSet/>
      <dgm:spPr/>
      <dgm:t>
        <a:bodyPr/>
        <a:lstStyle/>
        <a:p>
          <a:endParaRPr lang="en-US"/>
        </a:p>
      </dgm:t>
    </dgm:pt>
    <dgm:pt modelId="{4708A3C5-40AD-46BA-9CF4-59A8795A7C6E}">
      <dgm:prSet phldrT="[Text]"/>
      <dgm:spPr/>
      <dgm:t>
        <a:bodyPr/>
        <a:lstStyle/>
        <a:p>
          <a:r>
            <a:rPr lang="en-US" dirty="0" smtClean="0"/>
            <a:t>Logro</a:t>
          </a:r>
          <a:endParaRPr lang="en-US" dirty="0"/>
        </a:p>
      </dgm:t>
    </dgm:pt>
    <dgm:pt modelId="{1BB549EB-661E-4473-B249-AA4C6945942A}" type="sibTrans" cxnId="{2305B776-7D4A-48B8-8A58-449DC48D6A01}">
      <dgm:prSet/>
      <dgm:spPr/>
      <dgm:t>
        <a:bodyPr/>
        <a:lstStyle/>
        <a:p>
          <a:endParaRPr lang="en-US"/>
        </a:p>
      </dgm:t>
    </dgm:pt>
    <dgm:pt modelId="{182BF9D0-908F-40A6-ADE9-77432E364303}" type="parTrans" cxnId="{2305B776-7D4A-48B8-8A58-449DC48D6A01}">
      <dgm:prSet/>
      <dgm:spPr/>
      <dgm:t>
        <a:bodyPr/>
        <a:lstStyle/>
        <a:p>
          <a:endParaRPr lang="en-US"/>
        </a:p>
      </dgm:t>
    </dgm:pt>
    <dgm:pt modelId="{DF7F584B-9028-45DB-9A87-B3F0DBC38BDC}">
      <dgm:prSet phldrT="[Text]"/>
      <dgm:spPr/>
      <dgm:t>
        <a:bodyPr/>
        <a:lstStyle/>
        <a:p>
          <a:endParaRPr lang="en-US" dirty="0"/>
        </a:p>
      </dgm:t>
    </dgm:pt>
    <dgm:pt modelId="{3E4B06B2-5DC7-4C7A-964D-0EA3E05E4155}" type="parTrans" cxnId="{3AE8F541-5FE6-4E4D-8936-6D63CBA370F1}">
      <dgm:prSet/>
      <dgm:spPr/>
      <dgm:t>
        <a:bodyPr/>
        <a:lstStyle/>
        <a:p>
          <a:endParaRPr lang="en-US"/>
        </a:p>
      </dgm:t>
    </dgm:pt>
    <dgm:pt modelId="{025A8F31-D986-41DD-8D24-95A4B05AD169}" type="sibTrans" cxnId="{3AE8F541-5FE6-4E4D-8936-6D63CBA370F1}">
      <dgm:prSet/>
      <dgm:spPr/>
      <dgm:t>
        <a:bodyPr/>
        <a:lstStyle/>
        <a:p>
          <a:endParaRPr lang="en-US"/>
        </a:p>
      </dgm:t>
    </dgm:pt>
    <dgm:pt modelId="{BAB655BF-2278-4599-844E-DB7EB091B274}" type="pres">
      <dgm:prSet presAssocID="{103513DA-50A6-4ABF-AA01-8BA75674F883}" presName="cycle" presStyleCnt="0">
        <dgm:presLayoutVars>
          <dgm:chMax val="1"/>
          <dgm:dir/>
          <dgm:animLvl val="ctr"/>
          <dgm:resizeHandles val="exact"/>
        </dgm:presLayoutVars>
      </dgm:prSet>
      <dgm:spPr/>
      <dgm:t>
        <a:bodyPr/>
        <a:lstStyle/>
        <a:p>
          <a:endParaRPr lang="en-US"/>
        </a:p>
      </dgm:t>
    </dgm:pt>
    <dgm:pt modelId="{8A630D50-999F-4D30-B3DE-690035C98338}" type="pres">
      <dgm:prSet presAssocID="{7A34F2CB-66E2-49C3-8369-146DD41A635F}" presName="centerShape" presStyleLbl="node0" presStyleIdx="0" presStyleCnt="1"/>
      <dgm:spPr/>
      <dgm:t>
        <a:bodyPr/>
        <a:lstStyle/>
        <a:p>
          <a:endParaRPr lang="en-US"/>
        </a:p>
      </dgm:t>
    </dgm:pt>
    <dgm:pt modelId="{71ACD779-578C-4FCA-A699-93190BF78A8B}" type="pres">
      <dgm:prSet presAssocID="{18D04EF3-CDCB-44EB-89E2-A62332C7D3A8}" presName="Name9" presStyleLbl="parChTrans1D2" presStyleIdx="0" presStyleCnt="4"/>
      <dgm:spPr/>
      <dgm:t>
        <a:bodyPr/>
        <a:lstStyle/>
        <a:p>
          <a:endParaRPr lang="en-US"/>
        </a:p>
      </dgm:t>
    </dgm:pt>
    <dgm:pt modelId="{CBEE79F4-7DA8-423D-A613-F055E95E600E}" type="pres">
      <dgm:prSet presAssocID="{18D04EF3-CDCB-44EB-89E2-A62332C7D3A8}" presName="connTx" presStyleLbl="parChTrans1D2" presStyleIdx="0" presStyleCnt="4"/>
      <dgm:spPr/>
      <dgm:t>
        <a:bodyPr/>
        <a:lstStyle/>
        <a:p>
          <a:endParaRPr lang="en-US"/>
        </a:p>
      </dgm:t>
    </dgm:pt>
    <dgm:pt modelId="{6C63FC31-047A-4B04-8AAD-629DD2DCABE9}" type="pres">
      <dgm:prSet presAssocID="{8F9F14CE-5F2F-4046-A6D0-AB54523F77DD}" presName="node" presStyleLbl="node1" presStyleIdx="0" presStyleCnt="4">
        <dgm:presLayoutVars>
          <dgm:bulletEnabled val="1"/>
        </dgm:presLayoutVars>
      </dgm:prSet>
      <dgm:spPr/>
      <dgm:t>
        <a:bodyPr/>
        <a:lstStyle/>
        <a:p>
          <a:endParaRPr lang="en-US"/>
        </a:p>
      </dgm:t>
    </dgm:pt>
    <dgm:pt modelId="{680B99CE-E593-4849-92C4-6D89F15A1143}" type="pres">
      <dgm:prSet presAssocID="{182BF9D0-908F-40A6-ADE9-77432E364303}" presName="Name9" presStyleLbl="parChTrans1D2" presStyleIdx="1" presStyleCnt="4"/>
      <dgm:spPr/>
      <dgm:t>
        <a:bodyPr/>
        <a:lstStyle/>
        <a:p>
          <a:endParaRPr lang="en-US"/>
        </a:p>
      </dgm:t>
    </dgm:pt>
    <dgm:pt modelId="{6741232E-814A-415E-AA56-A87E04C76018}" type="pres">
      <dgm:prSet presAssocID="{182BF9D0-908F-40A6-ADE9-77432E364303}" presName="connTx" presStyleLbl="parChTrans1D2" presStyleIdx="1" presStyleCnt="4"/>
      <dgm:spPr/>
      <dgm:t>
        <a:bodyPr/>
        <a:lstStyle/>
        <a:p>
          <a:endParaRPr lang="en-US"/>
        </a:p>
      </dgm:t>
    </dgm:pt>
    <dgm:pt modelId="{BACEC4FF-75A0-400F-B1EF-3694417A4A5C}" type="pres">
      <dgm:prSet presAssocID="{4708A3C5-40AD-46BA-9CF4-59A8795A7C6E}" presName="node" presStyleLbl="node1" presStyleIdx="1" presStyleCnt="4">
        <dgm:presLayoutVars>
          <dgm:bulletEnabled val="1"/>
        </dgm:presLayoutVars>
      </dgm:prSet>
      <dgm:spPr/>
      <dgm:t>
        <a:bodyPr/>
        <a:lstStyle/>
        <a:p>
          <a:endParaRPr lang="en-US"/>
        </a:p>
      </dgm:t>
    </dgm:pt>
    <dgm:pt modelId="{BCBD0E2F-7BB5-4F67-A672-D69B39FB3630}" type="pres">
      <dgm:prSet presAssocID="{2F953712-EE23-4B47-B034-050624D40F97}" presName="Name9" presStyleLbl="parChTrans1D2" presStyleIdx="2" presStyleCnt="4"/>
      <dgm:spPr/>
      <dgm:t>
        <a:bodyPr/>
        <a:lstStyle/>
        <a:p>
          <a:endParaRPr lang="en-US"/>
        </a:p>
      </dgm:t>
    </dgm:pt>
    <dgm:pt modelId="{32BCDFD5-8A74-4987-8733-2C2B6A484A10}" type="pres">
      <dgm:prSet presAssocID="{2F953712-EE23-4B47-B034-050624D40F97}" presName="connTx" presStyleLbl="parChTrans1D2" presStyleIdx="2" presStyleCnt="4"/>
      <dgm:spPr/>
      <dgm:t>
        <a:bodyPr/>
        <a:lstStyle/>
        <a:p>
          <a:endParaRPr lang="en-US"/>
        </a:p>
      </dgm:t>
    </dgm:pt>
    <dgm:pt modelId="{35880094-8191-45E1-81BE-E7A234377540}" type="pres">
      <dgm:prSet presAssocID="{936510A1-A214-49DF-AEAE-8536F31012B1}" presName="node" presStyleLbl="node1" presStyleIdx="2" presStyleCnt="4">
        <dgm:presLayoutVars>
          <dgm:bulletEnabled val="1"/>
        </dgm:presLayoutVars>
      </dgm:prSet>
      <dgm:spPr/>
      <dgm:t>
        <a:bodyPr/>
        <a:lstStyle/>
        <a:p>
          <a:endParaRPr lang="en-US"/>
        </a:p>
      </dgm:t>
    </dgm:pt>
    <dgm:pt modelId="{5AF22554-8835-402A-A6D3-A2B4CB894721}" type="pres">
      <dgm:prSet presAssocID="{86C8CE7F-DE62-4F98-AD47-A77C692ED6C2}" presName="Name9" presStyleLbl="parChTrans1D2" presStyleIdx="3" presStyleCnt="4"/>
      <dgm:spPr/>
      <dgm:t>
        <a:bodyPr/>
        <a:lstStyle/>
        <a:p>
          <a:endParaRPr lang="en-US"/>
        </a:p>
      </dgm:t>
    </dgm:pt>
    <dgm:pt modelId="{75A0E769-C056-442B-8D8E-B47475A70552}" type="pres">
      <dgm:prSet presAssocID="{86C8CE7F-DE62-4F98-AD47-A77C692ED6C2}" presName="connTx" presStyleLbl="parChTrans1D2" presStyleIdx="3" presStyleCnt="4"/>
      <dgm:spPr/>
      <dgm:t>
        <a:bodyPr/>
        <a:lstStyle/>
        <a:p>
          <a:endParaRPr lang="en-US"/>
        </a:p>
      </dgm:t>
    </dgm:pt>
    <dgm:pt modelId="{D2B37FE0-8424-4BCF-93A6-E563E80F7793}" type="pres">
      <dgm:prSet presAssocID="{0B20923B-2C85-4E0F-974A-71CEF0E9ADD1}" presName="node" presStyleLbl="node1" presStyleIdx="3" presStyleCnt="4">
        <dgm:presLayoutVars>
          <dgm:bulletEnabled val="1"/>
        </dgm:presLayoutVars>
      </dgm:prSet>
      <dgm:spPr/>
      <dgm:t>
        <a:bodyPr/>
        <a:lstStyle/>
        <a:p>
          <a:endParaRPr lang="en-US"/>
        </a:p>
      </dgm:t>
    </dgm:pt>
  </dgm:ptLst>
  <dgm:cxnLst>
    <dgm:cxn modelId="{C13A23C2-411C-45F0-9209-7206AD75CCE4}" srcId="{7A34F2CB-66E2-49C3-8369-146DD41A635F}" destId="{936510A1-A214-49DF-AEAE-8536F31012B1}" srcOrd="2" destOrd="0" parTransId="{2F953712-EE23-4B47-B034-050624D40F97}" sibTransId="{697E48F6-ED9B-4CC1-95CC-39DEC021B4A5}"/>
    <dgm:cxn modelId="{F3D8CE80-4A12-4F7A-B7A6-05932D3F63AF}" type="presOf" srcId="{0B20923B-2C85-4E0F-974A-71CEF0E9ADD1}" destId="{D2B37FE0-8424-4BCF-93A6-E563E80F7793}" srcOrd="0" destOrd="0" presId="urn:microsoft.com/office/officeart/2005/8/layout/radial1"/>
    <dgm:cxn modelId="{85381C16-DD20-4AE4-94D9-037B6B645975}" type="presOf" srcId="{86C8CE7F-DE62-4F98-AD47-A77C692ED6C2}" destId="{5AF22554-8835-402A-A6D3-A2B4CB894721}" srcOrd="0" destOrd="0" presId="urn:microsoft.com/office/officeart/2005/8/layout/radial1"/>
    <dgm:cxn modelId="{2240E16D-73D0-4811-854F-9E4B69C8E7D0}" srcId="{103513DA-50A6-4ABF-AA01-8BA75674F883}" destId="{7A34F2CB-66E2-49C3-8369-146DD41A635F}" srcOrd="0" destOrd="0" parTransId="{1A447693-C8D9-4DDE-A7D1-E7A393A6646C}" sibTransId="{173B66FC-A713-4527-850B-CA078DDFD2C1}"/>
    <dgm:cxn modelId="{2305B776-7D4A-48B8-8A58-449DC48D6A01}" srcId="{7A34F2CB-66E2-49C3-8369-146DD41A635F}" destId="{4708A3C5-40AD-46BA-9CF4-59A8795A7C6E}" srcOrd="1" destOrd="0" parTransId="{182BF9D0-908F-40A6-ADE9-77432E364303}" sibTransId="{1BB549EB-661E-4473-B249-AA4C6945942A}"/>
    <dgm:cxn modelId="{E4E58E1A-4FD7-42ED-A7A7-E5AA2183EDC6}" type="presOf" srcId="{2F953712-EE23-4B47-B034-050624D40F97}" destId="{BCBD0E2F-7BB5-4F67-A672-D69B39FB3630}" srcOrd="0" destOrd="0" presId="urn:microsoft.com/office/officeart/2005/8/layout/radial1"/>
    <dgm:cxn modelId="{625F67CD-D632-452C-B198-DF8B34FA8843}" type="presOf" srcId="{86C8CE7F-DE62-4F98-AD47-A77C692ED6C2}" destId="{75A0E769-C056-442B-8D8E-B47475A70552}" srcOrd="1" destOrd="0" presId="urn:microsoft.com/office/officeart/2005/8/layout/radial1"/>
    <dgm:cxn modelId="{D07C1D34-C0AC-426C-AAD3-232B6D6C8B0B}" type="presOf" srcId="{18D04EF3-CDCB-44EB-89E2-A62332C7D3A8}" destId="{CBEE79F4-7DA8-423D-A613-F055E95E600E}" srcOrd="1" destOrd="0" presId="urn:microsoft.com/office/officeart/2005/8/layout/radial1"/>
    <dgm:cxn modelId="{5B72F924-B0E9-4D17-AC4B-89BA6A9D2F15}" type="presOf" srcId="{7A34F2CB-66E2-49C3-8369-146DD41A635F}" destId="{8A630D50-999F-4D30-B3DE-690035C98338}" srcOrd="0" destOrd="0" presId="urn:microsoft.com/office/officeart/2005/8/layout/radial1"/>
    <dgm:cxn modelId="{3AE8F541-5FE6-4E4D-8936-6D63CBA370F1}" srcId="{103513DA-50A6-4ABF-AA01-8BA75674F883}" destId="{DF7F584B-9028-45DB-9A87-B3F0DBC38BDC}" srcOrd="1" destOrd="0" parTransId="{3E4B06B2-5DC7-4C7A-964D-0EA3E05E4155}" sibTransId="{025A8F31-D986-41DD-8D24-95A4B05AD169}"/>
    <dgm:cxn modelId="{CF6F2D6D-4378-4253-8FF8-8879ED09922E}" type="presOf" srcId="{8F9F14CE-5F2F-4046-A6D0-AB54523F77DD}" destId="{6C63FC31-047A-4B04-8AAD-629DD2DCABE9}" srcOrd="0" destOrd="0" presId="urn:microsoft.com/office/officeart/2005/8/layout/radial1"/>
    <dgm:cxn modelId="{26366431-D581-45A6-964B-1EF835AA1A92}" type="presOf" srcId="{936510A1-A214-49DF-AEAE-8536F31012B1}" destId="{35880094-8191-45E1-81BE-E7A234377540}" srcOrd="0" destOrd="0" presId="urn:microsoft.com/office/officeart/2005/8/layout/radial1"/>
    <dgm:cxn modelId="{418FBACA-08D2-493E-A8CA-ACEACD67FCC2}" type="presOf" srcId="{18D04EF3-CDCB-44EB-89E2-A62332C7D3A8}" destId="{71ACD779-578C-4FCA-A699-93190BF78A8B}" srcOrd="0" destOrd="0" presId="urn:microsoft.com/office/officeart/2005/8/layout/radial1"/>
    <dgm:cxn modelId="{ED3BC983-2182-46F0-B474-600F83E4D7A5}" type="presOf" srcId="{103513DA-50A6-4ABF-AA01-8BA75674F883}" destId="{BAB655BF-2278-4599-844E-DB7EB091B274}" srcOrd="0" destOrd="0" presId="urn:microsoft.com/office/officeart/2005/8/layout/radial1"/>
    <dgm:cxn modelId="{1F450330-E6A4-499F-9B4F-B805D13CB5DF}" srcId="{7A34F2CB-66E2-49C3-8369-146DD41A635F}" destId="{0B20923B-2C85-4E0F-974A-71CEF0E9ADD1}" srcOrd="3" destOrd="0" parTransId="{86C8CE7F-DE62-4F98-AD47-A77C692ED6C2}" sibTransId="{4FC1D2C2-7509-4FD0-9FCD-C17C9FA680B5}"/>
    <dgm:cxn modelId="{F6A1D503-7180-4E16-B881-9A697814EC51}" srcId="{7A34F2CB-66E2-49C3-8369-146DD41A635F}" destId="{8F9F14CE-5F2F-4046-A6D0-AB54523F77DD}" srcOrd="0" destOrd="0" parTransId="{18D04EF3-CDCB-44EB-89E2-A62332C7D3A8}" sibTransId="{05D2813B-E87D-4745-8BA8-0F44C98EE379}"/>
    <dgm:cxn modelId="{FB542FC4-66B1-4A4E-8C16-7CC1981DAEDB}" type="presOf" srcId="{182BF9D0-908F-40A6-ADE9-77432E364303}" destId="{6741232E-814A-415E-AA56-A87E04C76018}" srcOrd="1" destOrd="0" presId="urn:microsoft.com/office/officeart/2005/8/layout/radial1"/>
    <dgm:cxn modelId="{718580AD-6FC9-49D9-8127-CFA44098ECBA}" type="presOf" srcId="{2F953712-EE23-4B47-B034-050624D40F97}" destId="{32BCDFD5-8A74-4987-8733-2C2B6A484A10}" srcOrd="1" destOrd="0" presId="urn:microsoft.com/office/officeart/2005/8/layout/radial1"/>
    <dgm:cxn modelId="{98877F98-9961-4DFE-8E75-DB4B37C8E3E4}" type="presOf" srcId="{4708A3C5-40AD-46BA-9CF4-59A8795A7C6E}" destId="{BACEC4FF-75A0-400F-B1EF-3694417A4A5C}" srcOrd="0" destOrd="0" presId="urn:microsoft.com/office/officeart/2005/8/layout/radial1"/>
    <dgm:cxn modelId="{A65B4534-95CF-4BBD-ABE4-896A2DE53CCD}" type="presOf" srcId="{182BF9D0-908F-40A6-ADE9-77432E364303}" destId="{680B99CE-E593-4849-92C4-6D89F15A1143}" srcOrd="0" destOrd="0" presId="urn:microsoft.com/office/officeart/2005/8/layout/radial1"/>
    <dgm:cxn modelId="{C9A43700-ED7B-4933-91BA-DFE7BB4BE6B1}" type="presParOf" srcId="{BAB655BF-2278-4599-844E-DB7EB091B274}" destId="{8A630D50-999F-4D30-B3DE-690035C98338}" srcOrd="0" destOrd="0" presId="urn:microsoft.com/office/officeart/2005/8/layout/radial1"/>
    <dgm:cxn modelId="{97A2F721-D4B7-45B4-A05E-3337E3A0C557}" type="presParOf" srcId="{BAB655BF-2278-4599-844E-DB7EB091B274}" destId="{71ACD779-578C-4FCA-A699-93190BF78A8B}" srcOrd="1" destOrd="0" presId="urn:microsoft.com/office/officeart/2005/8/layout/radial1"/>
    <dgm:cxn modelId="{4B3AD11F-CC01-4A94-8DED-F1781A40DE91}" type="presParOf" srcId="{71ACD779-578C-4FCA-A699-93190BF78A8B}" destId="{CBEE79F4-7DA8-423D-A613-F055E95E600E}" srcOrd="0" destOrd="0" presId="urn:microsoft.com/office/officeart/2005/8/layout/radial1"/>
    <dgm:cxn modelId="{159E13A2-4399-42D9-9679-2E54405F8D86}" type="presParOf" srcId="{BAB655BF-2278-4599-844E-DB7EB091B274}" destId="{6C63FC31-047A-4B04-8AAD-629DD2DCABE9}" srcOrd="2" destOrd="0" presId="urn:microsoft.com/office/officeart/2005/8/layout/radial1"/>
    <dgm:cxn modelId="{B751D520-CB4E-4A6A-BE55-D7F4F6F0FD8C}" type="presParOf" srcId="{BAB655BF-2278-4599-844E-DB7EB091B274}" destId="{680B99CE-E593-4849-92C4-6D89F15A1143}" srcOrd="3" destOrd="0" presId="urn:microsoft.com/office/officeart/2005/8/layout/radial1"/>
    <dgm:cxn modelId="{EFB4CDBF-5456-44ED-B9BB-E1F5168C9A99}" type="presParOf" srcId="{680B99CE-E593-4849-92C4-6D89F15A1143}" destId="{6741232E-814A-415E-AA56-A87E04C76018}" srcOrd="0" destOrd="0" presId="urn:microsoft.com/office/officeart/2005/8/layout/radial1"/>
    <dgm:cxn modelId="{629C0B23-3B52-47F9-AED1-6A73D9C78606}" type="presParOf" srcId="{BAB655BF-2278-4599-844E-DB7EB091B274}" destId="{BACEC4FF-75A0-400F-B1EF-3694417A4A5C}" srcOrd="4" destOrd="0" presId="urn:microsoft.com/office/officeart/2005/8/layout/radial1"/>
    <dgm:cxn modelId="{AF82F100-CBD5-48D4-90A9-1E123F92FA8A}" type="presParOf" srcId="{BAB655BF-2278-4599-844E-DB7EB091B274}" destId="{BCBD0E2F-7BB5-4F67-A672-D69B39FB3630}" srcOrd="5" destOrd="0" presId="urn:microsoft.com/office/officeart/2005/8/layout/radial1"/>
    <dgm:cxn modelId="{0A5F3A52-5072-4356-8982-807C38B37325}" type="presParOf" srcId="{BCBD0E2F-7BB5-4F67-A672-D69B39FB3630}" destId="{32BCDFD5-8A74-4987-8733-2C2B6A484A10}" srcOrd="0" destOrd="0" presId="urn:microsoft.com/office/officeart/2005/8/layout/radial1"/>
    <dgm:cxn modelId="{A2F5FC21-E30D-4958-A023-B6361DCA4833}" type="presParOf" srcId="{BAB655BF-2278-4599-844E-DB7EB091B274}" destId="{35880094-8191-45E1-81BE-E7A234377540}" srcOrd="6" destOrd="0" presId="urn:microsoft.com/office/officeart/2005/8/layout/radial1"/>
    <dgm:cxn modelId="{2C75B75B-A7EB-433B-86D2-28B0C85EE875}" type="presParOf" srcId="{BAB655BF-2278-4599-844E-DB7EB091B274}" destId="{5AF22554-8835-402A-A6D3-A2B4CB894721}" srcOrd="7" destOrd="0" presId="urn:microsoft.com/office/officeart/2005/8/layout/radial1"/>
    <dgm:cxn modelId="{E3E828B2-3CC3-4007-A635-50524D05BE08}" type="presParOf" srcId="{5AF22554-8835-402A-A6D3-A2B4CB894721}" destId="{75A0E769-C056-442B-8D8E-B47475A70552}" srcOrd="0" destOrd="0" presId="urn:microsoft.com/office/officeart/2005/8/layout/radial1"/>
    <dgm:cxn modelId="{FE8E8A90-861E-4112-BBC2-0CEF02C64336}" type="presParOf" srcId="{BAB655BF-2278-4599-844E-DB7EB091B274}" destId="{D2B37FE0-8424-4BCF-93A6-E563E80F7793}"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193F470-E102-491C-89CD-EEC09387DDD4}" type="datetimeFigureOut">
              <a:rPr lang="en-US" smtClean="0"/>
              <a:t>2/10/2016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90FC488A-8F63-4D40-B10E-F2F0356A9B44}" type="slidenum">
              <a:rPr lang="en-US" smtClean="0"/>
              <a:t>‹#›</a:t>
            </a:fld>
            <a:endParaRPr lang="en-US"/>
          </a:p>
        </p:txBody>
      </p:sp>
    </p:spTree>
    <p:extLst>
      <p:ext uri="{BB962C8B-B14F-4D97-AF65-F5344CB8AC3E}">
        <p14:creationId xmlns:p14="http://schemas.microsoft.com/office/powerpoint/2010/main" val="320011679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5812E32-FA1A-4F4E-BBE4-59F7E9A50687}" type="datetimeFigureOut">
              <a:rPr lang="en-US" smtClean="0"/>
              <a:pPr/>
              <a:t>2/10/2016</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3EF0EC3-FE0B-4500-8F04-EC8B20A7C129}" type="slidenum">
              <a:rPr lang="en-US" smtClean="0"/>
              <a:pPr/>
              <a:t>‹#›</a:t>
            </a:fld>
            <a:endParaRPr lang="en-US" dirty="0"/>
          </a:p>
        </p:txBody>
      </p:sp>
    </p:spTree>
    <p:extLst>
      <p:ext uri="{BB962C8B-B14F-4D97-AF65-F5344CB8AC3E}">
        <p14:creationId xmlns:p14="http://schemas.microsoft.com/office/powerpoint/2010/main" val="4131208749"/>
      </p:ext>
    </p:extLst>
  </p:cSld>
  <p:clrMap bg1="lt1" tx1="dk1" bg2="lt2" tx2="dk2" accent1="accent1" accent2="accent2" accent3="accent3" accent4="accent4" accent5="accent5" accent6="accent6" hlink="hlink" folHlink="folHlink"/>
  <p:hf hdr="0" dt="0"/>
  <p:notesStyle>
    <a:lvl1pPr marL="0" algn="l" defTabSz="1018809" rtl="0" eaLnBrk="1" latinLnBrk="0" hangingPunct="1">
      <a:defRPr sz="1400" kern="1200">
        <a:solidFill>
          <a:schemeClr val="tx1"/>
        </a:solidFill>
        <a:latin typeface="+mn-lt"/>
        <a:ea typeface="+mn-ea"/>
        <a:cs typeface="+mn-cs"/>
      </a:defRPr>
    </a:lvl1pPr>
    <a:lvl2pPr marL="509405" algn="l" defTabSz="1018809" rtl="0" eaLnBrk="1" latinLnBrk="0" hangingPunct="1">
      <a:defRPr sz="1400" kern="1200">
        <a:solidFill>
          <a:schemeClr val="tx1"/>
        </a:solidFill>
        <a:latin typeface="+mn-lt"/>
        <a:ea typeface="+mn-ea"/>
        <a:cs typeface="+mn-cs"/>
      </a:defRPr>
    </a:lvl2pPr>
    <a:lvl3pPr marL="1018809" algn="l" defTabSz="1018809" rtl="0" eaLnBrk="1" latinLnBrk="0" hangingPunct="1">
      <a:defRPr sz="1400" kern="1200">
        <a:solidFill>
          <a:schemeClr val="tx1"/>
        </a:solidFill>
        <a:latin typeface="+mn-lt"/>
        <a:ea typeface="+mn-ea"/>
        <a:cs typeface="+mn-cs"/>
      </a:defRPr>
    </a:lvl3pPr>
    <a:lvl4pPr marL="1528214" algn="l" defTabSz="1018809" rtl="0" eaLnBrk="1" latinLnBrk="0" hangingPunct="1">
      <a:defRPr sz="1400" kern="1200">
        <a:solidFill>
          <a:schemeClr val="tx1"/>
        </a:solidFill>
        <a:latin typeface="+mn-lt"/>
        <a:ea typeface="+mn-ea"/>
        <a:cs typeface="+mn-cs"/>
      </a:defRPr>
    </a:lvl4pPr>
    <a:lvl5pPr marL="2037618" algn="l" defTabSz="1018809" rtl="0" eaLnBrk="1" latinLnBrk="0" hangingPunct="1">
      <a:defRPr sz="1400" kern="1200">
        <a:solidFill>
          <a:schemeClr val="tx1"/>
        </a:solidFill>
        <a:latin typeface="+mn-lt"/>
        <a:ea typeface="+mn-ea"/>
        <a:cs typeface="+mn-cs"/>
      </a:defRPr>
    </a:lvl5pPr>
    <a:lvl6pPr marL="2547024" algn="l" defTabSz="1018809" rtl="0" eaLnBrk="1" latinLnBrk="0" hangingPunct="1">
      <a:defRPr sz="1400" kern="1200">
        <a:solidFill>
          <a:schemeClr val="tx1"/>
        </a:solidFill>
        <a:latin typeface="+mn-lt"/>
        <a:ea typeface="+mn-ea"/>
        <a:cs typeface="+mn-cs"/>
      </a:defRPr>
    </a:lvl6pPr>
    <a:lvl7pPr marL="3056428" algn="l" defTabSz="1018809" rtl="0" eaLnBrk="1" latinLnBrk="0" hangingPunct="1">
      <a:defRPr sz="1400" kern="1200">
        <a:solidFill>
          <a:schemeClr val="tx1"/>
        </a:solidFill>
        <a:latin typeface="+mn-lt"/>
        <a:ea typeface="+mn-ea"/>
        <a:cs typeface="+mn-cs"/>
      </a:defRPr>
    </a:lvl7pPr>
    <a:lvl8pPr marL="3565833" algn="l" defTabSz="1018809" rtl="0" eaLnBrk="1" latinLnBrk="0" hangingPunct="1">
      <a:defRPr sz="1400" kern="1200">
        <a:solidFill>
          <a:schemeClr val="tx1"/>
        </a:solidFill>
        <a:latin typeface="+mn-lt"/>
        <a:ea typeface="+mn-ea"/>
        <a:cs typeface="+mn-cs"/>
      </a:defRPr>
    </a:lvl8pPr>
    <a:lvl9pPr marL="4075237" algn="l" defTabSz="1018809"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F0EC3-FE0B-4500-8F04-EC8B20A7C129}" type="slidenum">
              <a:rPr lang="en-US" smtClean="0"/>
              <a:pPr/>
              <a:t>4</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846133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71ADBE-75F4-41FF-B854-F278D373A2A8}" type="slidenum">
              <a:rPr lang="en-US" smtClean="0"/>
              <a:t>7</a:t>
            </a:fld>
            <a:endParaRPr lang="en-US"/>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534970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419"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9</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822775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10</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38216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11</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281836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
        <p:nvSpPr>
          <p:cNvPr id="193" name="Shape 193"/>
          <p:cNvSpPr>
            <a:spLocks noGrp="1" noRot="1" noChangeAspect="1"/>
          </p:cNvSpPr>
          <p:nvPr>
            <p:ph type="sldImg" idx="2"/>
          </p:nvPr>
        </p:nvSpPr>
        <p:spPr>
          <a:xfrm>
            <a:off x="2159000" y="696913"/>
            <a:ext cx="26924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11011643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F0EC3-FE0B-4500-8F04-EC8B20A7C129}" type="slidenum">
              <a:rPr lang="en-US" smtClean="0"/>
              <a:pPr/>
              <a:t>27</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3688314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F0EC3-FE0B-4500-8F04-EC8B20A7C129}" type="slidenum">
              <a:rPr lang="en-US" smtClean="0"/>
              <a:pPr/>
              <a:t>34</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3840567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45</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674046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05" indent="0" algn="ctr">
              <a:buNone/>
              <a:defRPr>
                <a:solidFill>
                  <a:schemeClr val="tx1">
                    <a:tint val="75000"/>
                  </a:schemeClr>
                </a:solidFill>
              </a:defRPr>
            </a:lvl2pPr>
            <a:lvl3pPr marL="1018809" indent="0" algn="ctr">
              <a:buNone/>
              <a:defRPr>
                <a:solidFill>
                  <a:schemeClr val="tx1">
                    <a:tint val="75000"/>
                  </a:schemeClr>
                </a:solidFill>
              </a:defRPr>
            </a:lvl3pPr>
            <a:lvl4pPr marL="1528214" indent="0" algn="ctr">
              <a:buNone/>
              <a:defRPr>
                <a:solidFill>
                  <a:schemeClr val="tx1">
                    <a:tint val="75000"/>
                  </a:schemeClr>
                </a:solidFill>
              </a:defRPr>
            </a:lvl4pPr>
            <a:lvl5pPr marL="2037618" indent="0" algn="ctr">
              <a:buNone/>
              <a:defRPr>
                <a:solidFill>
                  <a:schemeClr val="tx1">
                    <a:tint val="75000"/>
                  </a:schemeClr>
                </a:solidFill>
              </a:defRPr>
            </a:lvl5pPr>
            <a:lvl6pPr marL="2547024" indent="0" algn="ctr">
              <a:buNone/>
              <a:defRPr>
                <a:solidFill>
                  <a:schemeClr val="tx1">
                    <a:tint val="75000"/>
                  </a:schemeClr>
                </a:solidFill>
              </a:defRPr>
            </a:lvl6pPr>
            <a:lvl7pPr marL="3056428" indent="0" algn="ctr">
              <a:buNone/>
              <a:defRPr>
                <a:solidFill>
                  <a:schemeClr val="tx1">
                    <a:tint val="75000"/>
                  </a:schemeClr>
                </a:solidFill>
              </a:defRPr>
            </a:lvl7pPr>
            <a:lvl8pPr marL="3565833" indent="0" algn="ctr">
              <a:buNone/>
              <a:defRPr>
                <a:solidFill>
                  <a:schemeClr val="tx1">
                    <a:tint val="75000"/>
                  </a:schemeClr>
                </a:solidFill>
              </a:defRPr>
            </a:lvl8pPr>
            <a:lvl9pPr marL="407523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633EB4-EC0A-42FC-82F9-0639EF4BBF8A}" type="datetime1">
              <a:rPr lang="en-US" smtClean="0"/>
              <a:t>2/10/2016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885906" y="9408468"/>
            <a:ext cx="1813560" cy="535517"/>
          </a:xfrm>
        </p:spPr>
        <p:txBody>
          <a:bodyPr/>
          <a:lstStyle/>
          <a:p>
            <a:fld id="{F177B04D-AEB5-43ED-B9BA-B3D1EC9C9067}"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394239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5C809-2DE2-43F2-ABB3-40F9A364554E}" type="datetime1">
              <a:rPr lang="en-US" smtClean="0"/>
              <a:t>2/10/2016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3202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7"/>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5" y="537847"/>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5E36D4-D3E6-4BD0-AD98-47E05E85DEDF}" type="datetime1">
              <a:rPr lang="en-US" smtClean="0"/>
              <a:t>2/10/2016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721848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704300" y="9297436"/>
            <a:ext cx="1781175" cy="535517"/>
          </a:xfrm>
        </p:spPr>
        <p:txBody>
          <a:bodyPr/>
          <a:lstStyle/>
          <a:p>
            <a:endParaRPr lang="en-US" dirty="0"/>
          </a:p>
        </p:txBody>
      </p:sp>
      <p:sp>
        <p:nvSpPr>
          <p:cNvPr id="6" name="Slide Number Placeholder 5"/>
          <p:cNvSpPr>
            <a:spLocks noGrp="1"/>
          </p:cNvSpPr>
          <p:nvPr>
            <p:ph type="sldNum" sz="quarter" idx="12"/>
          </p:nvPr>
        </p:nvSpPr>
        <p:spPr>
          <a:xfrm>
            <a:off x="6930390" y="9520558"/>
            <a:ext cx="842010" cy="535517"/>
          </a:xfrm>
        </p:spPr>
        <p:txBody>
          <a:bodyPr/>
          <a:lstStyle>
            <a:lvl1pPr algn="r">
              <a:defRPr/>
            </a:lvl1pPr>
          </a:lstStyle>
          <a:p>
            <a:fld id="{F177B04D-AEB5-43ED-B9BA-B3D1EC9C9067}" type="slidenum">
              <a:rPr lang="en-US" smtClean="0"/>
              <a:pPr/>
              <a:t>‹#›</a:t>
            </a:fld>
            <a:endParaRPr lang="en-US" dirty="0"/>
          </a:p>
        </p:txBody>
      </p:sp>
      <p:sp>
        <p:nvSpPr>
          <p:cNvPr id="8" name="Rectangle 7"/>
          <p:cNvSpPr/>
          <p:nvPr userDrawn="1"/>
        </p:nvSpPr>
        <p:spPr>
          <a:xfrm>
            <a:off x="3542375" y="9832953"/>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a:t>
            </a:r>
            <a:r>
              <a:rPr lang="en-US" sz="900" dirty="0" smtClean="0"/>
              <a:t>07/01/2015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Tree>
    <p:extLst>
      <p:ext uri="{BB962C8B-B14F-4D97-AF65-F5344CB8AC3E}">
        <p14:creationId xmlns:p14="http://schemas.microsoft.com/office/powerpoint/2010/main" val="22011983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4"/>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2"/>
            <a:ext cx="6606540" cy="2200273"/>
          </a:xfrm>
        </p:spPr>
        <p:txBody>
          <a:bodyPr anchor="b"/>
          <a:lstStyle>
            <a:lvl1pPr marL="0" indent="0">
              <a:buNone/>
              <a:defRPr sz="2200">
                <a:solidFill>
                  <a:schemeClr val="tx1">
                    <a:tint val="75000"/>
                  </a:schemeClr>
                </a:solidFill>
              </a:defRPr>
            </a:lvl1pPr>
            <a:lvl2pPr marL="509405" indent="0">
              <a:buNone/>
              <a:defRPr sz="2000">
                <a:solidFill>
                  <a:schemeClr val="tx1">
                    <a:tint val="75000"/>
                  </a:schemeClr>
                </a:solidFill>
              </a:defRPr>
            </a:lvl2pPr>
            <a:lvl3pPr marL="1018809" indent="0">
              <a:buNone/>
              <a:defRPr sz="1800">
                <a:solidFill>
                  <a:schemeClr val="tx1">
                    <a:tint val="75000"/>
                  </a:schemeClr>
                </a:solidFill>
              </a:defRPr>
            </a:lvl3pPr>
            <a:lvl4pPr marL="1528214" indent="0">
              <a:buNone/>
              <a:defRPr sz="1600">
                <a:solidFill>
                  <a:schemeClr val="tx1">
                    <a:tint val="75000"/>
                  </a:schemeClr>
                </a:solidFill>
              </a:defRPr>
            </a:lvl4pPr>
            <a:lvl5pPr marL="2037618" indent="0">
              <a:buNone/>
              <a:defRPr sz="1600">
                <a:solidFill>
                  <a:schemeClr val="tx1">
                    <a:tint val="75000"/>
                  </a:schemeClr>
                </a:solidFill>
              </a:defRPr>
            </a:lvl5pPr>
            <a:lvl6pPr marL="2547024" indent="0">
              <a:buNone/>
              <a:defRPr sz="1600">
                <a:solidFill>
                  <a:schemeClr val="tx1">
                    <a:tint val="75000"/>
                  </a:schemeClr>
                </a:solidFill>
              </a:defRPr>
            </a:lvl6pPr>
            <a:lvl7pPr marL="3056428" indent="0">
              <a:buNone/>
              <a:defRPr sz="1600">
                <a:solidFill>
                  <a:schemeClr val="tx1">
                    <a:tint val="75000"/>
                  </a:schemeClr>
                </a:solidFill>
              </a:defRPr>
            </a:lvl7pPr>
            <a:lvl8pPr marL="3565833" indent="0">
              <a:buNone/>
              <a:defRPr sz="1600">
                <a:solidFill>
                  <a:schemeClr val="tx1">
                    <a:tint val="75000"/>
                  </a:schemeClr>
                </a:solidFill>
              </a:defRPr>
            </a:lvl8pPr>
            <a:lvl9pPr marL="407523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D0B2F5-3F26-4FB6-A646-53C1DD37DC77}" type="datetime1">
              <a:rPr lang="en-US" smtClean="0"/>
              <a:t>2/10/2016</a:t>
            </a:fld>
            <a:endParaRPr lang="en-US" dirty="0"/>
          </a:p>
        </p:txBody>
      </p:sp>
      <p:sp>
        <p:nvSpPr>
          <p:cNvPr id="5" name="Footer Placeholder 4"/>
          <p:cNvSpPr>
            <a:spLocks noGrp="1"/>
          </p:cNvSpPr>
          <p:nvPr>
            <p:ph type="ftr" sz="quarter" idx="11"/>
          </p:nvPr>
        </p:nvSpPr>
        <p:spPr/>
        <p:txBody>
          <a:bodyPr/>
          <a:lstStyle>
            <a:lvl1pPr>
              <a:defRPr b="1"/>
            </a:lvl1pPr>
          </a:lstStyle>
          <a:p>
            <a:endParaRPr lang="en-US" dirty="0"/>
          </a:p>
        </p:txBody>
      </p:sp>
      <p:sp>
        <p:nvSpPr>
          <p:cNvPr id="6" name="Slide Number Placeholder 5"/>
          <p:cNvSpPr>
            <a:spLocks noGrp="1"/>
          </p:cNvSpPr>
          <p:nvPr>
            <p:ph type="sldNum" sz="quarter" idx="12"/>
          </p:nvPr>
        </p:nvSpPr>
        <p:spPr>
          <a:xfrm>
            <a:off x="5898562" y="9469519"/>
            <a:ext cx="1813560" cy="535517"/>
          </a:xfrm>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83004466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F80A4F06-A90A-41F0-8171-940D2F52ECEB}" type="datetime1">
              <a:rPr lang="en-US" smtClean="0"/>
              <a:t>2/10/2016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798838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CAEE65-9DE0-4070-A9B7-BD48991E39E8}" type="datetime1">
              <a:rPr lang="en-US" smtClean="0"/>
              <a:t>2/10/2016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90751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8895AA-387C-46C4-AB66-052333F36C9B}" type="datetime1">
              <a:rPr lang="en-US" smtClean="0"/>
              <a:t>2/10/2016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00114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D77F3B-2AAF-43A5-90B9-A50C8568A557}" type="datetime1">
              <a:rPr lang="en-US" smtClean="0"/>
              <a:t>2/10/2016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38970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5"/>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7" cy="6880227"/>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292023-01C4-45B9-AB65-7A61EE75EF10}" type="datetime1">
              <a:rPr lang="en-US" smtClean="0"/>
              <a:t>2/10/2016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439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0"/>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405" indent="0">
              <a:buNone/>
              <a:defRPr sz="3200"/>
            </a:lvl2pPr>
            <a:lvl3pPr marL="1018809" indent="0">
              <a:buNone/>
              <a:defRPr sz="2600"/>
            </a:lvl3pPr>
            <a:lvl4pPr marL="1528214" indent="0">
              <a:buNone/>
              <a:defRPr sz="2200"/>
            </a:lvl4pPr>
            <a:lvl5pPr marL="2037618" indent="0">
              <a:buNone/>
              <a:defRPr sz="2200"/>
            </a:lvl5pPr>
            <a:lvl6pPr marL="2547024" indent="0">
              <a:buNone/>
              <a:defRPr sz="2200"/>
            </a:lvl6pPr>
            <a:lvl7pPr marL="3056428" indent="0">
              <a:buNone/>
              <a:defRPr sz="2200"/>
            </a:lvl7pPr>
            <a:lvl8pPr marL="3565833" indent="0">
              <a:buNone/>
              <a:defRPr sz="2200"/>
            </a:lvl8pPr>
            <a:lvl9pPr marL="4075237" indent="0">
              <a:buNone/>
              <a:defRPr sz="2200"/>
            </a:lvl9pPr>
          </a:lstStyle>
          <a:p>
            <a:endParaRPr lang="en-US" dirty="0"/>
          </a:p>
        </p:txBody>
      </p:sp>
      <p:sp>
        <p:nvSpPr>
          <p:cNvPr id="4" name="Text Placeholder 3"/>
          <p:cNvSpPr>
            <a:spLocks noGrp="1"/>
          </p:cNvSpPr>
          <p:nvPr>
            <p:ph type="body" sz="half" idx="2"/>
          </p:nvPr>
        </p:nvSpPr>
        <p:spPr>
          <a:xfrm>
            <a:off x="1523444" y="7872097"/>
            <a:ext cx="4663440" cy="1180463"/>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A2B6BC-C627-4557-95C1-A1093BD1F52A}" type="datetime1">
              <a:rPr lang="en-US" smtClean="0"/>
              <a:t>2/10/2016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412052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1" tIns="50941" rIns="101881"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1" tIns="50941" rIns="101881"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7"/>
          </a:xfrm>
          <a:prstGeom prst="rect">
            <a:avLst/>
          </a:prstGeom>
        </p:spPr>
        <p:txBody>
          <a:bodyPr vert="horz" lIns="101881" tIns="50941" rIns="101881" bIns="50941" rtlCol="0" anchor="ctr"/>
          <a:lstStyle>
            <a:lvl1pPr algn="l">
              <a:defRPr sz="1400">
                <a:solidFill>
                  <a:schemeClr val="tx1">
                    <a:tint val="75000"/>
                  </a:schemeClr>
                </a:solidFill>
              </a:defRPr>
            </a:lvl1pPr>
          </a:lstStyle>
          <a:p>
            <a:fld id="{EB40E26E-B252-46D4-BE52-3338F08103A5}" type="datetime1">
              <a:rPr lang="en-US" smtClean="0"/>
              <a:t>2/10/2016</a:t>
            </a:fld>
            <a:endParaRPr lang="en-US" dirty="0"/>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01881" tIns="50941" rIns="101881" bIns="50941" rtlCol="0" anchor="ctr"/>
          <a:lstStyle>
            <a:lvl1pPr algn="ctr">
              <a:defRPr sz="1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01881" tIns="50941" rIns="101881" bIns="50941" rtlCol="0" anchor="ctr"/>
          <a:lstStyle>
            <a:lvl1pPr algn="r">
              <a:defRPr sz="1400">
                <a:solidFill>
                  <a:schemeClr val="tx1">
                    <a:tint val="75000"/>
                  </a:schemeClr>
                </a:solidFill>
              </a:defRPr>
            </a:lvl1p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37330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018809" rtl="0" eaLnBrk="1" latinLnBrk="0" hangingPunct="1">
        <a:spcBef>
          <a:spcPct val="0"/>
        </a:spcBef>
        <a:buNone/>
        <a:defRPr sz="5000" kern="1200">
          <a:solidFill>
            <a:schemeClr val="tx1"/>
          </a:solidFill>
          <a:latin typeface="+mj-lt"/>
          <a:ea typeface="+mj-ea"/>
          <a:cs typeface="+mj-cs"/>
        </a:defRPr>
      </a:lvl1pPr>
    </p:titleStyle>
    <p:bodyStyle>
      <a:lvl1pPr marL="382054" indent="-382054" algn="l" defTabSz="1018809"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82" indent="-318378" algn="l" defTabSz="1018809"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511" indent="-254702" algn="l" defTabSz="1018809"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91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21"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2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3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35"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94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hsd.k12.or.us/Departments/PrintShop/WebSubmissionForms.aspx"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resource.homestead.com/Grade-2.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youtube.com/watch?v=h3UmYfJEoEo"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5aU9XLk3ZvEGPM&amp;tbnid=SHVcpD-0rtGEtM:&amp;ved=0CAUQjRw&amp;url=http://www.archives.gov/publications/prologue/2003/summer/pt109.html&amp;ei=RArwUtD4NpHtoAT7_YLgCQ&amp;bvm=bv.60444564,d.cGU&amp;psig=AFQjCNFbV8Z5QstFseNXeGJ9nk1-igitew&amp;ust=1391549340336370" TargetMode="External"/><Relationship Id="rId7" Type="http://schemas.openxmlformats.org/officeDocument/2006/relationships/image" Target="../media/image7.gif"/><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image" Target="../media/image5.jpeg"/><Relationship Id="rId4" Type="http://schemas.openxmlformats.org/officeDocument/2006/relationships/image" Target="../media/image4.jpe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oaksportal.org/resource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hsd.k12.or.us/Departments/PrintShop/WebSubmissionForms.asp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livebinders.com/play/play?id=77484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ight Triangle 21"/>
          <p:cNvSpPr/>
          <p:nvPr/>
        </p:nvSpPr>
        <p:spPr>
          <a:xfrm rot="5400000" flipH="1">
            <a:off x="660173" y="7641998"/>
            <a:ext cx="1756229" cy="3076575"/>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Right Triangle 22"/>
          <p:cNvSpPr/>
          <p:nvPr/>
        </p:nvSpPr>
        <p:spPr>
          <a:xfrm rot="16200000" flipH="1">
            <a:off x="5476308" y="-699521"/>
            <a:ext cx="1596571" cy="2995613"/>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nvGrpSpPr>
          <p:cNvPr id="4" name="Group 3"/>
          <p:cNvGrpSpPr/>
          <p:nvPr/>
        </p:nvGrpSpPr>
        <p:grpSpPr>
          <a:xfrm>
            <a:off x="960456" y="1479530"/>
            <a:ext cx="5829300" cy="4423114"/>
            <a:chOff x="960456" y="1479530"/>
            <a:chExt cx="5829300" cy="4423114"/>
          </a:xfrm>
        </p:grpSpPr>
        <p:grpSp>
          <p:nvGrpSpPr>
            <p:cNvPr id="16" name="Group 15"/>
            <p:cNvGrpSpPr/>
            <p:nvPr/>
          </p:nvGrpSpPr>
          <p:grpSpPr>
            <a:xfrm>
              <a:off x="960456" y="1479530"/>
              <a:ext cx="5829300" cy="4423114"/>
              <a:chOff x="903958" y="44945"/>
              <a:chExt cx="5486400" cy="4222063"/>
            </a:xfrm>
          </p:grpSpPr>
          <p:sp>
            <p:nvSpPr>
              <p:cNvPr id="17" name="TextBox 16"/>
              <p:cNvSpPr txBox="1"/>
              <p:nvPr/>
            </p:nvSpPr>
            <p:spPr>
              <a:xfrm>
                <a:off x="903958" y="3174964"/>
                <a:ext cx="5486400" cy="1092044"/>
              </a:xfrm>
              <a:prstGeom prst="rect">
                <a:avLst/>
              </a:prstGeom>
              <a:noFill/>
              <a:ln>
                <a:noFill/>
              </a:ln>
            </p:spPr>
            <p:txBody>
              <a:bodyPr wrap="square" lIns="96661" tIns="48331" rIns="96661" bIns="48331" rtlCol="0">
                <a:spAutoFit/>
              </a:bodyPr>
              <a:lstStyle/>
              <a:p>
                <a:r>
                  <a:rPr lang="es-ES" sz="3400" b="1" dirty="0">
                    <a:effectLst>
                      <a:outerShdw blurRad="38100" dist="38100" dir="2700000" algn="tl">
                        <a:srgbClr val="000000">
                          <a:alpha val="43137"/>
                        </a:srgbClr>
                      </a:outerShdw>
                    </a:effectLst>
                  </a:rPr>
                  <a:t>Instrucciones del maestro</a:t>
                </a:r>
              </a:p>
              <a:p>
                <a:r>
                  <a:rPr lang="es-ES" sz="3400" b="1" dirty="0" smtClean="0">
                    <a:effectLst>
                      <a:outerShdw blurRad="38100" dist="38100" dir="2700000" algn="tl">
                        <a:srgbClr val="000000">
                          <a:alpha val="43137"/>
                        </a:srgbClr>
                      </a:outerShdw>
                    </a:effectLst>
                  </a:rPr>
                  <a:t>Pre-evaluación </a:t>
                </a:r>
                <a:r>
                  <a:rPr lang="es-ES" sz="3400" b="1" dirty="0">
                    <a:effectLst>
                      <a:outerShdw blurRad="38100" dist="38100" dir="2700000" algn="tl">
                        <a:srgbClr val="000000">
                          <a:alpha val="43137"/>
                        </a:srgbClr>
                      </a:outerShdw>
                    </a:effectLst>
                  </a:rPr>
                  <a:t>Trimestre </a:t>
                </a:r>
                <a:r>
                  <a:rPr lang="es-ES" sz="3400" b="1" dirty="0" smtClean="0">
                    <a:effectLst>
                      <a:outerShdw blurRad="38100" dist="38100" dir="2700000" algn="tl">
                        <a:srgbClr val="000000">
                          <a:alpha val="43137"/>
                        </a:srgbClr>
                      </a:outerShdw>
                    </a:effectLst>
                  </a:rPr>
                  <a:t>3</a:t>
                </a:r>
                <a:endParaRPr lang="en-US" sz="3400" b="1" dirty="0">
                  <a:effectLst>
                    <a:outerShdw blurRad="38100" dist="38100" dir="2700000" algn="tl">
                      <a:srgbClr val="000000">
                        <a:alpha val="43137"/>
                      </a:srgbClr>
                    </a:outerShdw>
                  </a:effectLst>
                </a:endParaRPr>
              </a:p>
            </p:txBody>
          </p:sp>
          <p:sp>
            <p:nvSpPr>
              <p:cNvPr id="19" name="Rectangle 18"/>
              <p:cNvSpPr/>
              <p:nvPr/>
            </p:nvSpPr>
            <p:spPr>
              <a:xfrm>
                <a:off x="914400" y="44945"/>
                <a:ext cx="1735377" cy="837292"/>
              </a:xfrm>
              <a:prstGeom prst="rect">
                <a:avLst/>
              </a:prstGeom>
            </p:spPr>
            <p:txBody>
              <a:bodyPr wrap="none">
                <a:spAutoFit/>
              </a:bodyPr>
              <a:lstStyle/>
              <a:p>
                <a:r>
                  <a:rPr lang="es-MX" sz="5100" b="1" dirty="0" smtClean="0">
                    <a:effectLst>
                      <a:outerShdw blurRad="38100" dist="38100" dir="2700000" algn="tl">
                        <a:srgbClr val="000000">
                          <a:alpha val="43137"/>
                        </a:srgbClr>
                      </a:outerShdw>
                    </a:effectLst>
                  </a:rPr>
                  <a:t>Grado</a:t>
                </a:r>
                <a:endParaRPr lang="es-MX" sz="5100" b="1" dirty="0">
                  <a:effectLst>
                    <a:outerShdw blurRad="38100" dist="38100" dir="2700000" algn="tl">
                      <a:srgbClr val="000000">
                        <a:alpha val="43137"/>
                      </a:srgbClr>
                    </a:outerShdw>
                  </a:effectLst>
                </a:endParaRPr>
              </a:p>
            </p:txBody>
          </p:sp>
        </p:grpSp>
        <p:sp>
          <p:nvSpPr>
            <p:cNvPr id="18" name="Parallelogram 17"/>
            <p:cNvSpPr/>
            <p:nvPr/>
          </p:nvSpPr>
          <p:spPr>
            <a:xfrm rot="1293572" flipH="1">
              <a:off x="1031136" y="2725596"/>
              <a:ext cx="2352248" cy="1620569"/>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18809" rtl="0" eaLnBrk="1" latinLnBrk="0" hangingPunct="1">
                <a:defRPr sz="2000" kern="1200">
                  <a:solidFill>
                    <a:schemeClr val="lt1"/>
                  </a:solidFill>
                  <a:latin typeface="+mn-lt"/>
                  <a:ea typeface="+mn-ea"/>
                  <a:cs typeface="+mn-cs"/>
                </a:defRPr>
              </a:lvl1pPr>
              <a:lvl2pPr marL="509405" algn="l" defTabSz="1018809" rtl="0" eaLnBrk="1" latinLnBrk="0" hangingPunct="1">
                <a:defRPr sz="2000" kern="1200">
                  <a:solidFill>
                    <a:schemeClr val="lt1"/>
                  </a:solidFill>
                  <a:latin typeface="+mn-lt"/>
                  <a:ea typeface="+mn-ea"/>
                  <a:cs typeface="+mn-cs"/>
                </a:defRPr>
              </a:lvl2pPr>
              <a:lvl3pPr marL="1018809" algn="l" defTabSz="1018809" rtl="0" eaLnBrk="1" latinLnBrk="0" hangingPunct="1">
                <a:defRPr sz="2000" kern="1200">
                  <a:solidFill>
                    <a:schemeClr val="lt1"/>
                  </a:solidFill>
                  <a:latin typeface="+mn-lt"/>
                  <a:ea typeface="+mn-ea"/>
                  <a:cs typeface="+mn-cs"/>
                </a:defRPr>
              </a:lvl3pPr>
              <a:lvl4pPr marL="1528214" algn="l" defTabSz="1018809" rtl="0" eaLnBrk="1" latinLnBrk="0" hangingPunct="1">
                <a:defRPr sz="2000" kern="1200">
                  <a:solidFill>
                    <a:schemeClr val="lt1"/>
                  </a:solidFill>
                  <a:latin typeface="+mn-lt"/>
                  <a:ea typeface="+mn-ea"/>
                  <a:cs typeface="+mn-cs"/>
                </a:defRPr>
              </a:lvl4pPr>
              <a:lvl5pPr marL="2037618" algn="l" defTabSz="1018809" rtl="0" eaLnBrk="1" latinLnBrk="0" hangingPunct="1">
                <a:defRPr sz="2000" kern="1200">
                  <a:solidFill>
                    <a:schemeClr val="lt1"/>
                  </a:solidFill>
                  <a:latin typeface="+mn-lt"/>
                  <a:ea typeface="+mn-ea"/>
                  <a:cs typeface="+mn-cs"/>
                </a:defRPr>
              </a:lvl5pPr>
              <a:lvl6pPr marL="2547024" algn="l" defTabSz="1018809" rtl="0" eaLnBrk="1" latinLnBrk="0" hangingPunct="1">
                <a:defRPr sz="2000" kern="1200">
                  <a:solidFill>
                    <a:schemeClr val="lt1"/>
                  </a:solidFill>
                  <a:latin typeface="+mn-lt"/>
                  <a:ea typeface="+mn-ea"/>
                  <a:cs typeface="+mn-cs"/>
                </a:defRPr>
              </a:lvl6pPr>
              <a:lvl7pPr marL="3056428" algn="l" defTabSz="1018809" rtl="0" eaLnBrk="1" latinLnBrk="0" hangingPunct="1">
                <a:defRPr sz="2000" kern="1200">
                  <a:solidFill>
                    <a:schemeClr val="lt1"/>
                  </a:solidFill>
                  <a:latin typeface="+mn-lt"/>
                  <a:ea typeface="+mn-ea"/>
                  <a:cs typeface="+mn-cs"/>
                </a:defRPr>
              </a:lvl7pPr>
              <a:lvl8pPr marL="3565833" algn="l" defTabSz="1018809" rtl="0" eaLnBrk="1" latinLnBrk="0" hangingPunct="1">
                <a:defRPr sz="2000" kern="1200">
                  <a:solidFill>
                    <a:schemeClr val="lt1"/>
                  </a:solidFill>
                  <a:latin typeface="+mn-lt"/>
                  <a:ea typeface="+mn-ea"/>
                  <a:cs typeface="+mn-cs"/>
                </a:defRPr>
              </a:lvl8pPr>
              <a:lvl9pPr marL="4075237" algn="l" defTabSz="1018809" rtl="0" eaLnBrk="1" latinLnBrk="0" hangingPunct="1">
                <a:defRPr sz="2000" kern="1200">
                  <a:solidFill>
                    <a:schemeClr val="lt1"/>
                  </a:solidFill>
                  <a:latin typeface="+mn-lt"/>
                  <a:ea typeface="+mn-ea"/>
                  <a:cs typeface="+mn-cs"/>
                </a:defRPr>
              </a:lvl9pPr>
            </a:lstStyle>
            <a:p>
              <a:pPr algn="ctr"/>
              <a:endParaRPr lang="en-US" dirty="0"/>
            </a:p>
          </p:txBody>
        </p:sp>
        <p:sp>
          <p:nvSpPr>
            <p:cNvPr id="20" name="Parallelogram 19"/>
            <p:cNvSpPr/>
            <p:nvPr/>
          </p:nvSpPr>
          <p:spPr>
            <a:xfrm>
              <a:off x="1371601" y="2703148"/>
              <a:ext cx="2039324" cy="1665463"/>
            </a:xfrm>
            <a:prstGeom prst="parallelogram">
              <a:avLst/>
            </a:prstGeom>
            <a:gradFill>
              <a:gsLst>
                <a:gs pos="0">
                  <a:srgbClr val="DDEBCF"/>
                </a:gs>
                <a:gs pos="50000">
                  <a:srgbClr val="9CB86E"/>
                </a:gs>
                <a:gs pos="100000">
                  <a:srgbClr val="156B1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18809" rtl="0" eaLnBrk="1" latinLnBrk="0" hangingPunct="1">
                <a:defRPr sz="2000" kern="1200">
                  <a:solidFill>
                    <a:schemeClr val="lt1"/>
                  </a:solidFill>
                  <a:latin typeface="+mn-lt"/>
                  <a:ea typeface="+mn-ea"/>
                  <a:cs typeface="+mn-cs"/>
                </a:defRPr>
              </a:lvl1pPr>
              <a:lvl2pPr marL="509405" algn="l" defTabSz="1018809" rtl="0" eaLnBrk="1" latinLnBrk="0" hangingPunct="1">
                <a:defRPr sz="2000" kern="1200">
                  <a:solidFill>
                    <a:schemeClr val="lt1"/>
                  </a:solidFill>
                  <a:latin typeface="+mn-lt"/>
                  <a:ea typeface="+mn-ea"/>
                  <a:cs typeface="+mn-cs"/>
                </a:defRPr>
              </a:lvl2pPr>
              <a:lvl3pPr marL="1018809" algn="l" defTabSz="1018809" rtl="0" eaLnBrk="1" latinLnBrk="0" hangingPunct="1">
                <a:defRPr sz="2000" kern="1200">
                  <a:solidFill>
                    <a:schemeClr val="lt1"/>
                  </a:solidFill>
                  <a:latin typeface="+mn-lt"/>
                  <a:ea typeface="+mn-ea"/>
                  <a:cs typeface="+mn-cs"/>
                </a:defRPr>
              </a:lvl3pPr>
              <a:lvl4pPr marL="1528214" algn="l" defTabSz="1018809" rtl="0" eaLnBrk="1" latinLnBrk="0" hangingPunct="1">
                <a:defRPr sz="2000" kern="1200">
                  <a:solidFill>
                    <a:schemeClr val="lt1"/>
                  </a:solidFill>
                  <a:latin typeface="+mn-lt"/>
                  <a:ea typeface="+mn-ea"/>
                  <a:cs typeface="+mn-cs"/>
                </a:defRPr>
              </a:lvl4pPr>
              <a:lvl5pPr marL="2037618" algn="l" defTabSz="1018809" rtl="0" eaLnBrk="1" latinLnBrk="0" hangingPunct="1">
                <a:defRPr sz="2000" kern="1200">
                  <a:solidFill>
                    <a:schemeClr val="lt1"/>
                  </a:solidFill>
                  <a:latin typeface="+mn-lt"/>
                  <a:ea typeface="+mn-ea"/>
                  <a:cs typeface="+mn-cs"/>
                </a:defRPr>
              </a:lvl5pPr>
              <a:lvl6pPr marL="2547024" algn="l" defTabSz="1018809" rtl="0" eaLnBrk="1" latinLnBrk="0" hangingPunct="1">
                <a:defRPr sz="2000" kern="1200">
                  <a:solidFill>
                    <a:schemeClr val="lt1"/>
                  </a:solidFill>
                  <a:latin typeface="+mn-lt"/>
                  <a:ea typeface="+mn-ea"/>
                  <a:cs typeface="+mn-cs"/>
                </a:defRPr>
              </a:lvl6pPr>
              <a:lvl7pPr marL="3056428" algn="l" defTabSz="1018809" rtl="0" eaLnBrk="1" latinLnBrk="0" hangingPunct="1">
                <a:defRPr sz="2000" kern="1200">
                  <a:solidFill>
                    <a:schemeClr val="lt1"/>
                  </a:solidFill>
                  <a:latin typeface="+mn-lt"/>
                  <a:ea typeface="+mn-ea"/>
                  <a:cs typeface="+mn-cs"/>
                </a:defRPr>
              </a:lvl7pPr>
              <a:lvl8pPr marL="3565833" algn="l" defTabSz="1018809" rtl="0" eaLnBrk="1" latinLnBrk="0" hangingPunct="1">
                <a:defRPr sz="2000" kern="1200">
                  <a:solidFill>
                    <a:schemeClr val="lt1"/>
                  </a:solidFill>
                  <a:latin typeface="+mn-lt"/>
                  <a:ea typeface="+mn-ea"/>
                  <a:cs typeface="+mn-cs"/>
                </a:defRPr>
              </a:lvl8pPr>
              <a:lvl9pPr marL="4075237" algn="l" defTabSz="1018809" rtl="0" eaLnBrk="1" latinLnBrk="0" hangingPunct="1">
                <a:defRPr sz="2000" kern="1200">
                  <a:solidFill>
                    <a:schemeClr val="lt1"/>
                  </a:solidFill>
                  <a:latin typeface="+mn-lt"/>
                  <a:ea typeface="+mn-ea"/>
                  <a:cs typeface="+mn-cs"/>
                </a:defRPr>
              </a:lvl9pPr>
            </a:lstStyle>
            <a:p>
              <a:pPr algn="ctr"/>
              <a:endParaRPr lang="en-US" dirty="0"/>
            </a:p>
          </p:txBody>
        </p:sp>
        <p:sp>
          <p:nvSpPr>
            <p:cNvPr id="25" name="Rectangle 24"/>
            <p:cNvSpPr/>
            <p:nvPr/>
          </p:nvSpPr>
          <p:spPr>
            <a:xfrm>
              <a:off x="1813998" y="3039373"/>
              <a:ext cx="1226718" cy="923330"/>
            </a:xfrm>
            <a:prstGeom prst="rect">
              <a:avLst/>
            </a:prstGeom>
            <a:solidFill>
              <a:schemeClr val="accent3">
                <a:lumMod val="20000"/>
                <a:lumOff val="80000"/>
              </a:schemeClr>
            </a:solidFill>
            <a:ln>
              <a:solidFill>
                <a:srgbClr val="00206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w="11430"/>
                  <a:solidFill>
                    <a:srgbClr val="002060"/>
                  </a:solidFill>
                  <a:effectLst>
                    <a:outerShdw blurRad="80000" dist="40000" dir="5040000" algn="tl">
                      <a:srgbClr val="000000">
                        <a:alpha val="30000"/>
                      </a:srgbClr>
                    </a:outerShdw>
                  </a:effectLst>
                  <a:uLnTx/>
                  <a:uFillTx/>
                  <a:latin typeface="Franklin Gothic Book"/>
                </a:rPr>
                <a:t>6</a:t>
              </a:r>
            </a:p>
          </p:txBody>
        </p:sp>
      </p:grpSp>
      <p:sp>
        <p:nvSpPr>
          <p:cNvPr id="21" name="Rectangle 20"/>
          <p:cNvSpPr/>
          <p:nvPr/>
        </p:nvSpPr>
        <p:spPr>
          <a:xfrm>
            <a:off x="960456" y="6053956"/>
            <a:ext cx="4160520" cy="2698031"/>
          </a:xfrm>
          <a:prstGeom prst="rect">
            <a:avLst/>
          </a:prstGeom>
        </p:spPr>
        <p:txBody>
          <a:bodyPr wrap="square" lIns="96378" tIns="48189" rIns="96378" bIns="48189">
            <a:spAutoFit/>
          </a:bodyPr>
          <a:lstStyle/>
          <a:p>
            <a:r>
              <a:rPr lang="es-EC" sz="1300" b="1" u="sng" dirty="0" smtClean="0">
                <a:effectLst>
                  <a:outerShdw blurRad="38100" dist="38100" dir="2700000" algn="tl">
                    <a:srgbClr val="000000">
                      <a:alpha val="43137"/>
                    </a:srgbClr>
                  </a:outerShdw>
                </a:effectLst>
              </a:rPr>
              <a:t>Lectura</a:t>
            </a:r>
            <a:endParaRPr lang="es-EC" sz="1300" b="1" dirty="0" smtClean="0">
              <a:effectLst>
                <a:outerShdw blurRad="38100" dist="38100" dir="2700000" algn="tl">
                  <a:srgbClr val="000000">
                    <a:alpha val="43137"/>
                  </a:srgbClr>
                </a:outerShdw>
              </a:effectLst>
            </a:endParaRPr>
          </a:p>
          <a:p>
            <a:r>
              <a:rPr lang="es-EC" sz="1300" b="1" dirty="0" smtClean="0">
                <a:solidFill>
                  <a:srgbClr val="C00000"/>
                </a:solidFill>
              </a:rPr>
              <a:t>12</a:t>
            </a:r>
            <a:r>
              <a:rPr lang="es-EC" sz="1200" b="1" dirty="0" smtClean="0"/>
              <a:t> </a:t>
            </a:r>
            <a:r>
              <a:rPr lang="es-EC" sz="1300" b="1" dirty="0" smtClean="0"/>
              <a:t>Preguntas de selección múltiple </a:t>
            </a:r>
            <a:endParaRPr lang="es-EC" sz="1300" b="1" dirty="0" smtClean="0">
              <a:solidFill>
                <a:srgbClr val="C00000"/>
              </a:solidFill>
            </a:endParaRPr>
          </a:p>
          <a:p>
            <a:r>
              <a:rPr lang="es-EC" sz="1300" b="1" dirty="0" smtClean="0">
                <a:solidFill>
                  <a:srgbClr val="C00000"/>
                </a:solidFill>
              </a:rPr>
              <a:t>  1 </a:t>
            </a:r>
            <a:r>
              <a:rPr lang="es-EC" sz="1300" b="1" dirty="0"/>
              <a:t>R</a:t>
            </a:r>
            <a:r>
              <a:rPr lang="es-EC" sz="1300" b="1" dirty="0" smtClean="0"/>
              <a:t>espuesta construida</a:t>
            </a:r>
          </a:p>
          <a:p>
            <a:r>
              <a:rPr lang="es-EC" sz="1300" b="1" u="sng" dirty="0" smtClean="0">
                <a:effectLst>
                  <a:outerShdw blurRad="38100" dist="38100" dir="2700000" algn="tl">
                    <a:srgbClr val="000000">
                      <a:alpha val="43137"/>
                    </a:srgbClr>
                  </a:outerShdw>
                </a:effectLst>
              </a:rPr>
              <a:t>Investigación</a:t>
            </a:r>
          </a:p>
          <a:p>
            <a:r>
              <a:rPr lang="es-EC" sz="1300" b="1" dirty="0" smtClean="0">
                <a:solidFill>
                  <a:srgbClr val="C00000"/>
                </a:solidFill>
              </a:rPr>
              <a:t>  3</a:t>
            </a:r>
            <a:r>
              <a:rPr lang="es-EC" sz="1300" b="1" dirty="0" smtClean="0"/>
              <a:t> Respuestas construidas</a:t>
            </a:r>
          </a:p>
          <a:p>
            <a:r>
              <a:rPr lang="es-EC" sz="1300" b="1" u="sng" dirty="0" smtClean="0">
                <a:effectLst>
                  <a:outerShdw blurRad="38100" dist="38100" dir="2700000" algn="tl">
                    <a:srgbClr val="000000">
                      <a:alpha val="43137"/>
                    </a:srgbClr>
                  </a:outerShdw>
                </a:effectLst>
              </a:rPr>
              <a:t>Escritura</a:t>
            </a:r>
          </a:p>
          <a:p>
            <a:r>
              <a:rPr lang="es-EC" sz="1300" b="1" dirty="0" smtClean="0"/>
              <a:t>  </a:t>
            </a:r>
            <a:r>
              <a:rPr lang="es-EC" sz="1300" b="1" dirty="0" smtClean="0">
                <a:solidFill>
                  <a:srgbClr val="FF0000"/>
                </a:solidFill>
              </a:rPr>
              <a:t>1</a:t>
            </a:r>
            <a:r>
              <a:rPr lang="es-EC" sz="1300" b="1" dirty="0" smtClean="0"/>
              <a:t> Composición completa (Tarea de rendimiento)</a:t>
            </a:r>
          </a:p>
          <a:p>
            <a:r>
              <a:rPr lang="es-EC" sz="1300" b="1" dirty="0" smtClean="0"/>
              <a:t>  </a:t>
            </a:r>
            <a:r>
              <a:rPr lang="es-EC" sz="1300" b="1" dirty="0" smtClean="0">
                <a:solidFill>
                  <a:srgbClr val="C00000"/>
                </a:solidFill>
              </a:rPr>
              <a:t>1</a:t>
            </a:r>
            <a:r>
              <a:rPr lang="es-EC" sz="1300" b="1" dirty="0" smtClean="0"/>
              <a:t> Escrito breve</a:t>
            </a:r>
          </a:p>
          <a:p>
            <a:r>
              <a:rPr lang="es-EC" sz="1300" b="1" dirty="0" smtClean="0"/>
              <a:t>  </a:t>
            </a:r>
            <a:r>
              <a:rPr lang="es-EC" sz="1300" b="1" dirty="0" smtClean="0">
                <a:solidFill>
                  <a:srgbClr val="C00000"/>
                </a:solidFill>
              </a:rPr>
              <a:t>1 </a:t>
            </a:r>
            <a:r>
              <a:rPr lang="es-EC" sz="1300" b="1" dirty="0" smtClean="0"/>
              <a:t>Escribir para revisar </a:t>
            </a:r>
          </a:p>
          <a:p>
            <a:r>
              <a:rPr lang="es-EC" sz="1300" b="1" u="sng" dirty="0" smtClean="0">
                <a:effectLst>
                  <a:outerShdw blurRad="38100" dist="38100" dir="2700000" algn="tl">
                    <a:srgbClr val="000000">
                      <a:alpha val="43137"/>
                    </a:srgbClr>
                  </a:outerShdw>
                </a:effectLst>
              </a:rPr>
              <a:t>Escritura con Lenguaje integrado</a:t>
            </a:r>
          </a:p>
          <a:p>
            <a:r>
              <a:rPr lang="es-EC" sz="1300" b="1" dirty="0" smtClean="0"/>
              <a:t>  </a:t>
            </a:r>
            <a:r>
              <a:rPr lang="es-EC" sz="1300" b="1" dirty="0" smtClean="0">
                <a:solidFill>
                  <a:srgbClr val="C00000"/>
                </a:solidFill>
              </a:rPr>
              <a:t>1 </a:t>
            </a:r>
            <a:r>
              <a:rPr lang="es-EC" sz="1300" b="1" dirty="0" smtClean="0"/>
              <a:t>Lenguaje/Vocabulario</a:t>
            </a:r>
          </a:p>
          <a:p>
            <a:r>
              <a:rPr lang="es-EC" sz="1300" b="1" dirty="0" smtClean="0"/>
              <a:t>  </a:t>
            </a:r>
            <a:r>
              <a:rPr lang="es-EC" sz="1300" b="1" dirty="0" smtClean="0">
                <a:solidFill>
                  <a:srgbClr val="FF0000"/>
                </a:solidFill>
              </a:rPr>
              <a:t>1</a:t>
            </a:r>
            <a:r>
              <a:rPr lang="es-EC" sz="1300" b="1" dirty="0" smtClean="0"/>
              <a:t> Editar/Clarificar</a:t>
            </a:r>
          </a:p>
          <a:p>
            <a:endParaRPr lang="en-US" sz="1300" dirty="0"/>
          </a:p>
        </p:txBody>
      </p:sp>
      <p:sp>
        <p:nvSpPr>
          <p:cNvPr id="14" name="Rectangle 13"/>
          <p:cNvSpPr/>
          <p:nvPr/>
        </p:nvSpPr>
        <p:spPr>
          <a:xfrm>
            <a:off x="4962743" y="8885810"/>
            <a:ext cx="2623699" cy="588949"/>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6701" tIns="53350" rIns="106701" bIns="53350" rtlCol="0" anchor="t"/>
          <a:lstStyle/>
          <a:p>
            <a:r>
              <a:rPr lang="es-ES" sz="1257" b="1" dirty="0">
                <a:solidFill>
                  <a:schemeClr val="tx1"/>
                </a:solidFill>
              </a:rPr>
              <a:t>Ordenar en la Imprenta de HSD…</a:t>
            </a:r>
          </a:p>
          <a:p>
            <a:r>
              <a:rPr lang="es-ES" sz="943" dirty="0">
                <a:solidFill>
                  <a:schemeClr val="tx1"/>
                </a:solidFill>
                <a:hlinkClick r:id="rId3"/>
              </a:rPr>
              <a:t>http://www.hsd.k12.or.us/Departments/PrintShop/WebSubmissionForms.aspx</a:t>
            </a:r>
            <a:endParaRPr lang="es-ES" sz="943" dirty="0">
              <a:solidFill>
                <a:schemeClr val="tx1"/>
              </a:solidFill>
            </a:endParaRPr>
          </a:p>
          <a:p>
            <a:endParaRPr lang="es-ES" sz="943" dirty="0">
              <a:solidFill>
                <a:schemeClr val="tx1"/>
              </a:solidFill>
            </a:endParaRPr>
          </a:p>
        </p:txBody>
      </p:sp>
    </p:spTree>
    <p:extLst>
      <p:ext uri="{BB962C8B-B14F-4D97-AF65-F5344CB8AC3E}">
        <p14:creationId xmlns:p14="http://schemas.microsoft.com/office/powerpoint/2010/main" val="10921033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3637" y="306569"/>
            <a:ext cx="6865257" cy="8803436"/>
          </a:xfrm>
          <a:prstGeom prst="rect">
            <a:avLst/>
          </a:prstGeom>
          <a:noFill/>
        </p:spPr>
        <p:txBody>
          <a:bodyPr wrap="square" rtlCol="0">
            <a:spAutoFit/>
          </a:bodyPr>
          <a:lstStyle/>
          <a:p>
            <a:pPr algn="ctr"/>
            <a:r>
              <a:rPr lang="es-419" sz="1578" b="1" u="sng" dirty="0"/>
              <a:t>Pre-evaluación y Progresiones de aprendizaje</a:t>
            </a:r>
          </a:p>
          <a:p>
            <a:pPr algn="ctr"/>
            <a:endParaRPr lang="es-419" sz="1100" b="1" u="sng" dirty="0"/>
          </a:p>
          <a:p>
            <a:r>
              <a:rPr lang="es-419" sz="1183" dirty="0"/>
              <a:t>Las </a:t>
            </a:r>
            <a:r>
              <a:rPr lang="es-419" sz="1183" b="1" u="sng" dirty="0"/>
              <a:t>pre-evaluaciones</a:t>
            </a:r>
            <a:r>
              <a:rPr lang="es-419" sz="1183" dirty="0"/>
              <a:t> son particularmente únicas.</a:t>
            </a:r>
          </a:p>
          <a:p>
            <a:endParaRPr lang="es-419" sz="789" dirty="0"/>
          </a:p>
          <a:p>
            <a:r>
              <a:rPr lang="es-419" sz="1183" dirty="0"/>
              <a:t>Ellas miden el progreso </a:t>
            </a:r>
            <a:r>
              <a:rPr lang="es-419" sz="1183" b="1" i="1" u="sng" dirty="0">
                <a:effectLst>
                  <a:outerShdw blurRad="38100" dist="38100" dir="2700000" algn="tl">
                    <a:srgbClr val="000000">
                      <a:alpha val="43137"/>
                    </a:srgbClr>
                  </a:outerShdw>
                </a:effectLst>
              </a:rPr>
              <a:t>hacia un estándar. </a:t>
            </a:r>
          </a:p>
          <a:p>
            <a:endParaRPr lang="es-419" sz="789" dirty="0"/>
          </a:p>
          <a:p>
            <a:r>
              <a:rPr lang="es-419" sz="1183" dirty="0"/>
              <a:t>Diferentes a los </a:t>
            </a:r>
            <a:r>
              <a:rPr lang="es-419" sz="1183" dirty="0" err="1"/>
              <a:t>CFAs</a:t>
            </a:r>
            <a:r>
              <a:rPr lang="es-419" sz="1183" dirty="0"/>
              <a:t> (</a:t>
            </a:r>
            <a:r>
              <a:rPr lang="es-419" sz="1183" b="1" i="1" u="sng" dirty="0" err="1"/>
              <a:t>C</a:t>
            </a:r>
            <a:r>
              <a:rPr lang="es-419" sz="1183" i="1" dirty="0" err="1"/>
              <a:t>ommon</a:t>
            </a:r>
            <a:r>
              <a:rPr lang="es-419" sz="1183" i="1" dirty="0"/>
              <a:t> </a:t>
            </a:r>
            <a:r>
              <a:rPr lang="es-419" sz="1183" b="1" i="1" u="sng" dirty="0" err="1"/>
              <a:t>F</a:t>
            </a:r>
            <a:r>
              <a:rPr lang="es-419" sz="1183" i="1" dirty="0" err="1"/>
              <a:t>ormative</a:t>
            </a:r>
            <a:r>
              <a:rPr lang="es-419" sz="1183" i="1" dirty="0"/>
              <a:t> </a:t>
            </a:r>
            <a:r>
              <a:rPr lang="es-419" sz="1183" b="1" i="1" u="sng" dirty="0" err="1"/>
              <a:t>A</a:t>
            </a:r>
            <a:r>
              <a:rPr lang="es-419" sz="1183" i="1" dirty="0" err="1"/>
              <a:t>ssessments</a:t>
            </a:r>
            <a:r>
              <a:rPr lang="es-419" sz="1183" dirty="0"/>
              <a:t>) que miden el dominio del estándar, las pre-evaluaciones son más como un panorama de las fortalezas  y las deficiencias del estudiante, que miden las destrezas y conceptos que este necesita </a:t>
            </a:r>
            <a:r>
              <a:rPr lang="es-419" sz="1183" b="1" i="1" dirty="0"/>
              <a:t>a lo largo del camino </a:t>
            </a:r>
            <a:r>
              <a:rPr lang="es-419" sz="1183" dirty="0"/>
              <a:t>para poder alcanzar el dominio del estándar.</a:t>
            </a:r>
          </a:p>
          <a:p>
            <a:endParaRPr lang="es-419" sz="1183" dirty="0"/>
          </a:p>
          <a:p>
            <a:endParaRPr lang="es-419" sz="1183" dirty="0"/>
          </a:p>
          <a:p>
            <a:endParaRPr lang="es-419" sz="1183" dirty="0"/>
          </a:p>
          <a:p>
            <a:endParaRPr lang="es-419" sz="1479" dirty="0"/>
          </a:p>
          <a:p>
            <a:endParaRPr lang="es-419" sz="1479" dirty="0"/>
          </a:p>
          <a:p>
            <a:endParaRPr lang="es-419" sz="1479" dirty="0"/>
          </a:p>
          <a:p>
            <a:endParaRPr lang="es-419" sz="1479" dirty="0"/>
          </a:p>
          <a:p>
            <a:endParaRPr lang="es-419" sz="1479" dirty="0"/>
          </a:p>
          <a:p>
            <a:endParaRPr lang="es-419" sz="1479" dirty="0"/>
          </a:p>
          <a:p>
            <a:endParaRPr lang="es-419" sz="1479" dirty="0"/>
          </a:p>
          <a:p>
            <a:endParaRPr lang="es-419" sz="1479" dirty="0"/>
          </a:p>
          <a:p>
            <a:endParaRPr lang="es-419" sz="1479" dirty="0"/>
          </a:p>
          <a:p>
            <a:endParaRPr lang="es-419" sz="1183" dirty="0"/>
          </a:p>
          <a:p>
            <a:endParaRPr lang="es-419" sz="1183" dirty="0"/>
          </a:p>
          <a:p>
            <a:endParaRPr lang="es-419" sz="1183" dirty="0"/>
          </a:p>
          <a:p>
            <a:endParaRPr lang="es-419" sz="1183" dirty="0"/>
          </a:p>
          <a:p>
            <a:r>
              <a:rPr lang="es-419" sz="1183" dirty="0"/>
              <a:t>¿Qué hay de una post evaluación? No existe una post-evaluación estandarizada.</a:t>
            </a:r>
          </a:p>
          <a:p>
            <a:r>
              <a:rPr lang="es-419" sz="1183" dirty="0"/>
              <a:t>La verdadera medida de cómo los estudiantes están trabajando </a:t>
            </a:r>
            <a:r>
              <a:rPr lang="es-419" sz="1183" b="1" i="1" dirty="0"/>
              <a:t>a lo largo del camino</a:t>
            </a:r>
            <a:r>
              <a:rPr lang="es-419" sz="1183" dirty="0"/>
              <a:t>, se evalúa en el salón de clases durante la instrucción y la evaluación formativa. Por esta razón los </a:t>
            </a:r>
            <a:r>
              <a:rPr lang="es-419" sz="1183" dirty="0" err="1"/>
              <a:t>CFAs</a:t>
            </a:r>
            <a:r>
              <a:rPr lang="es-419" sz="1183" dirty="0"/>
              <a:t> no se llaman post evaluaciones. Los </a:t>
            </a:r>
            <a:r>
              <a:rPr lang="es-419" sz="1183" dirty="0" err="1"/>
              <a:t>CFAs</a:t>
            </a:r>
            <a:r>
              <a:rPr lang="es-419" sz="1183" dirty="0"/>
              <a:t> miden el </a:t>
            </a:r>
            <a:r>
              <a:rPr lang="es-419" sz="1183" b="1" i="1" dirty="0"/>
              <a:t>objetivo final</a:t>
            </a:r>
            <a:r>
              <a:rPr lang="es-419" sz="1183" dirty="0"/>
              <a:t>, o el dominio del estándar. Sin embargo, sin las pre-evaluaciones, ¿cómo sabríamos en qué enfocar nuestra instrucción a través de cada trimestre?</a:t>
            </a:r>
          </a:p>
          <a:p>
            <a:endParaRPr lang="es-419" sz="789" dirty="0"/>
          </a:p>
          <a:p>
            <a:r>
              <a:rPr lang="es-419" sz="1183" b="1" u="sng" dirty="0"/>
              <a:t>Progresiones de aprendizaje: </a:t>
            </a:r>
            <a:r>
              <a:rPr lang="es-419" sz="1183" dirty="0"/>
              <a:t>son el conjunto pronosticado de destrezas necesarias para poder completar la demanda de la tarea requerida de cada estándar. Las progresiones de aprendizaje fueron alineadas a la matriz </a:t>
            </a:r>
            <a:r>
              <a:rPr lang="es-419" sz="1183" dirty="0" err="1"/>
              <a:t>Hess</a:t>
            </a:r>
            <a:r>
              <a:rPr lang="es-419" sz="1183" dirty="0"/>
              <a:t> </a:t>
            </a:r>
            <a:r>
              <a:rPr lang="es-419" sz="1183" b="1" i="1" u="sng" dirty="0" err="1"/>
              <a:t>Cognitive</a:t>
            </a:r>
            <a:r>
              <a:rPr lang="es-419" sz="1183" b="1" i="1" u="sng" dirty="0"/>
              <a:t> Rigor </a:t>
            </a:r>
            <a:r>
              <a:rPr lang="es-419" sz="1183" b="1" i="1" u="sng" dirty="0" err="1"/>
              <a:t>Matrix</a:t>
            </a:r>
            <a:r>
              <a:rPr lang="es-419" sz="1183" b="1" i="1" u="sng" dirty="0"/>
              <a:t>.</a:t>
            </a:r>
          </a:p>
          <a:p>
            <a:endParaRPr lang="es-419" sz="789" dirty="0"/>
          </a:p>
          <a:p>
            <a:r>
              <a:rPr lang="es-419" sz="1183" dirty="0"/>
              <a:t>Las pre-evaluaciones miden el dominio del estudiante que se indican en los recuadros morados (puntos de ajuste). Estos puntos son tareas que nos permiten ajustar la instrucción basado en el rendimiento. Por ejemplo, si un estudiante tiene dificultades en el primer punto de ajuste en color morado (DOK-1, Cf), el maestro tendrá que regresar a las tareas previas al DOK-1 Cf y desarrollar estratégicamente la  instrucción  para cerrar la brecha, moviéndose continuamente hacia adelante hasta el final de la progresión de aprendizaje.</a:t>
            </a:r>
          </a:p>
          <a:p>
            <a:endParaRPr lang="es-419" sz="789" dirty="0"/>
          </a:p>
          <a:p>
            <a:r>
              <a:rPr lang="es-419" sz="1183" dirty="0"/>
              <a:t>Hay una lista de cotejo de las Progresiones de aprendizaje en lectura para cada estándar en cada grado, que se puede utilizar para monitorear el progreso. Está disponible en: </a:t>
            </a:r>
          </a:p>
          <a:p>
            <a:endParaRPr lang="es-419" sz="1183" dirty="0">
              <a:hlinkClick r:id="rId3"/>
            </a:endParaRPr>
          </a:p>
          <a:p>
            <a:pPr algn="ctr"/>
            <a:r>
              <a:rPr lang="es-419" sz="1183" dirty="0">
                <a:hlinkClick r:id="rId3"/>
              </a:rPr>
              <a:t>http://</a:t>
            </a:r>
            <a:r>
              <a:rPr lang="es-419" sz="1183" dirty="0" smtClean="0">
                <a:hlinkClick r:id="rId3"/>
              </a:rPr>
              <a:t>sresource.homestead.com/Grade-6.html</a:t>
            </a:r>
            <a:endParaRPr lang="es-419" sz="1183" dirty="0"/>
          </a:p>
          <a:p>
            <a:endParaRPr lang="es-419" sz="1183" dirty="0"/>
          </a:p>
        </p:txBody>
      </p:sp>
      <p:graphicFrame>
        <p:nvGraphicFramePr>
          <p:cNvPr id="20" name="Table 19"/>
          <p:cNvGraphicFramePr>
            <a:graphicFrameLocks noGrp="1"/>
          </p:cNvGraphicFramePr>
          <p:nvPr>
            <p:extLst/>
          </p:nvPr>
        </p:nvGraphicFramePr>
        <p:xfrm>
          <a:off x="453571" y="3029952"/>
          <a:ext cx="6780440" cy="2056384"/>
        </p:xfrm>
        <a:graphic>
          <a:graphicData uri="http://schemas.openxmlformats.org/drawingml/2006/table">
            <a:tbl>
              <a:tblPr firstRow="1" firstCol="1" bandRow="1"/>
              <a:tblGrid>
                <a:gridCol w="814917"/>
                <a:gridCol w="920608"/>
                <a:gridCol w="890517"/>
                <a:gridCol w="730463"/>
                <a:gridCol w="796798"/>
                <a:gridCol w="706166"/>
                <a:gridCol w="728921"/>
                <a:gridCol w="1192050"/>
              </a:tblGrid>
              <a:tr h="146885">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4208" marR="34208"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 Kc</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Ck</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2 -Cl</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err="1" smtClean="0">
                          <a:solidFill>
                            <a:srgbClr val="000000"/>
                          </a:solidFill>
                          <a:effectLst/>
                          <a:latin typeface="Calibri"/>
                          <a:ea typeface="Times New Roman"/>
                          <a:cs typeface="Times New Roman"/>
                        </a:rPr>
                        <a:t>Dominio</a:t>
                      </a:r>
                      <a:r>
                        <a:rPr lang="en-US" sz="800" b="1" dirty="0" smtClean="0">
                          <a:solidFill>
                            <a:srgbClr val="000000"/>
                          </a:solidFill>
                          <a:effectLst/>
                          <a:latin typeface="Calibri"/>
                          <a:ea typeface="Times New Roman"/>
                          <a:cs typeface="Times New Roman"/>
                        </a:rPr>
                        <a:t> del </a:t>
                      </a:r>
                      <a:r>
                        <a:rPr lang="en-US" sz="800" b="1" dirty="0" err="1" smtClean="0">
                          <a:solidFill>
                            <a:srgbClr val="000000"/>
                          </a:solidFill>
                          <a:effectLst/>
                          <a:latin typeface="Calibri"/>
                          <a:ea typeface="Times New Roman"/>
                          <a:cs typeface="Times New Roman"/>
                        </a:rPr>
                        <a:t>estándar</a:t>
                      </a:r>
                      <a:r>
                        <a:rPr lang="en-US" sz="800" b="1" dirty="0" smtClean="0">
                          <a:solidFill>
                            <a:srgbClr val="000000"/>
                          </a:solidFill>
                          <a:effectLst/>
                          <a:latin typeface="Calibri"/>
                          <a:ea typeface="Times New Roman"/>
                          <a:cs typeface="Times New Roman"/>
                        </a:rPr>
                        <a:t> </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909499">
                <a:tc>
                  <a:txBody>
                    <a:bodyPr/>
                    <a:lstStyle/>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Recuerda quién, qué, dónde, cuándo, porqué y cómo, sobre un cuento leído y discutido en clases</a:t>
                      </a:r>
                      <a:endParaRPr lang="en-US" sz="800" dirty="0">
                        <a:effectLst/>
                        <a:latin typeface="Calibri"/>
                        <a:ea typeface="Calibri"/>
                        <a:cs typeface="Times New Roman"/>
                      </a:endParaRPr>
                    </a:p>
                  </a:txBody>
                  <a:tcPr marL="34208" marR="34208"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Usa y define el Lenguaje académico estándar: </a:t>
                      </a:r>
                    </a:p>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  quién, qué, dónde, cuándo, porqué y cómo ; preguntar, contestar/</a:t>
                      </a:r>
                    </a:p>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responder, preguntas, detalles clave</a:t>
                      </a:r>
                      <a:endParaRPr lang="es-419" sz="800" dirty="0">
                        <a:solidFill>
                          <a:srgbClr val="000000"/>
                        </a:solidFill>
                        <a:effectLst/>
                        <a:latin typeface="+mn-lt"/>
                        <a:ea typeface="Times New Roman"/>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Relaciona los siguientes términos: quién con los personajes; dónde y cuándo con el  escenario/ ambiente y qué y cómo con  la secuencia de eventos.</a:t>
                      </a:r>
                      <a:endParaRPr lang="en-US" sz="800"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Relaciona los siguientes términos: quién con los personajes; dónde y cuándo con el  escenario/ ambiente y qué y cómo con  la secuencia de eventos.</a:t>
                      </a:r>
                      <a:endParaRPr lang="en-US" sz="800"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s-419" sz="800" u="sng" dirty="0" smtClean="0">
                          <a:solidFill>
                            <a:srgbClr val="000000"/>
                          </a:solidFill>
                          <a:effectLst/>
                          <a:latin typeface="+mn-lt"/>
                          <a:ea typeface="Times New Roman"/>
                          <a:cs typeface="Times New Roman"/>
                        </a:rPr>
                        <a:t>Desarrollo de concepto</a:t>
                      </a:r>
                    </a:p>
                    <a:p>
                      <a:pPr marL="0" marR="0" algn="l">
                        <a:lnSpc>
                          <a:spcPct val="115000"/>
                        </a:lnSpc>
                        <a:spcBef>
                          <a:spcPts val="0"/>
                        </a:spcBef>
                        <a:spcAft>
                          <a:spcPts val="0"/>
                        </a:spcAft>
                      </a:pPr>
                      <a:r>
                        <a:rPr lang="es-419" sz="800" u="none" dirty="0" smtClean="0">
                          <a:solidFill>
                            <a:srgbClr val="000000"/>
                          </a:solidFill>
                          <a:effectLst/>
                          <a:latin typeface="+mn-lt"/>
                          <a:ea typeface="Times New Roman"/>
                          <a:cs typeface="Times New Roman"/>
                        </a:rPr>
                        <a:t>Los estudiantes entienden que los detalles clave ayudan a decir:  quién, qué, dónde, cuándo, porqué y cómo</a:t>
                      </a:r>
                      <a:endParaRPr lang="es-419" sz="800" u="none" dirty="0">
                        <a:solidFill>
                          <a:srgbClr val="000000"/>
                        </a:solidFill>
                        <a:effectLst/>
                        <a:latin typeface="+mn-lt"/>
                        <a:ea typeface="Times New Roman"/>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Usa detalles clave para identificar  quién, qué, dónde, cuándo, porqué y cómo, sobre un cuento no leído en clase.</a:t>
                      </a:r>
                      <a:endParaRPr lang="en-US" sz="800"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Encuentra información usando detalles clave para contestar preguntas específicas sobre un cuento nuevo. </a:t>
                      </a:r>
                      <a:endParaRPr lang="en-US" sz="800"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s-419" sz="800" b="1" u="sng" dirty="0" smtClean="0">
                          <a:effectLst/>
                          <a:latin typeface="+mn-lt"/>
                          <a:ea typeface="Calibri"/>
                          <a:cs typeface="Helvetica"/>
                        </a:rPr>
                        <a:t>RL.2.1  </a:t>
                      </a:r>
                      <a:r>
                        <a:rPr lang="es-419" sz="800" b="0" i="1" u="none" dirty="0" smtClean="0">
                          <a:effectLst/>
                          <a:latin typeface="+mn-lt"/>
                          <a:ea typeface="Calibri"/>
                          <a:cs typeface="Helvetica"/>
                        </a:rPr>
                        <a:t>Hacen y contestan preguntas tales como: quién, qué, dónde, cuándo, por qué y cómo, para demostrar la comprensión de los detalles clave de un texto.</a:t>
                      </a:r>
                      <a:endParaRPr lang="en-US" sz="800" b="0" i="1" u="none"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10</a:t>
            </a:fld>
            <a:endParaRPr lang="en-US" dirty="0"/>
          </a:p>
        </p:txBody>
      </p:sp>
      <p:sp>
        <p:nvSpPr>
          <p:cNvPr id="28" name="Rectangle 27"/>
          <p:cNvSpPr/>
          <p:nvPr/>
        </p:nvSpPr>
        <p:spPr>
          <a:xfrm>
            <a:off x="2096590" y="7941491"/>
            <a:ext cx="2794000" cy="259174"/>
          </a:xfrm>
          <a:prstGeom prst="rect">
            <a:avLst/>
          </a:prstGeom>
        </p:spPr>
        <p:txBody>
          <a:bodyPr wrap="square">
            <a:spAutoFit/>
          </a:bodyPr>
          <a:lstStyle/>
          <a:p>
            <a:endParaRPr lang="en-US" sz="1084" dirty="0"/>
          </a:p>
        </p:txBody>
      </p:sp>
      <p:grpSp>
        <p:nvGrpSpPr>
          <p:cNvPr id="3" name="Group 2"/>
          <p:cNvGrpSpPr/>
          <p:nvPr/>
        </p:nvGrpSpPr>
        <p:grpSpPr>
          <a:xfrm>
            <a:off x="282954" y="1937441"/>
            <a:ext cx="7222664" cy="3185958"/>
            <a:chOff x="215458" y="1762005"/>
            <a:chExt cx="6894361" cy="3084340"/>
          </a:xfrm>
        </p:grpSpPr>
        <p:grpSp>
          <p:nvGrpSpPr>
            <p:cNvPr id="15" name="Group 14"/>
            <p:cNvGrpSpPr/>
            <p:nvPr/>
          </p:nvGrpSpPr>
          <p:grpSpPr>
            <a:xfrm>
              <a:off x="390525" y="1950720"/>
              <a:ext cx="6477000" cy="838200"/>
              <a:chOff x="381000" y="304800"/>
              <a:chExt cx="6477000" cy="838200"/>
            </a:xfrm>
          </p:grpSpPr>
          <p:sp>
            <p:nvSpPr>
              <p:cNvPr id="16" name="Rectangle 15"/>
              <p:cNvSpPr/>
              <p:nvPr/>
            </p:nvSpPr>
            <p:spPr>
              <a:xfrm>
                <a:off x="381000" y="304800"/>
                <a:ext cx="52578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s-419" sz="1183" dirty="0">
                    <a:solidFill>
                      <a:schemeClr val="tx1"/>
                    </a:solidFill>
                  </a:rPr>
                  <a:t>Ejemplo de una </a:t>
                </a:r>
                <a:r>
                  <a:rPr lang="es-419" sz="1183" b="1" i="1" dirty="0">
                    <a:solidFill>
                      <a:schemeClr val="tx1"/>
                    </a:solidFill>
                  </a:rPr>
                  <a:t>Progresión de aprendizaje  </a:t>
                </a:r>
                <a:r>
                  <a:rPr lang="es-419" sz="1183" dirty="0">
                    <a:solidFill>
                      <a:schemeClr val="tx1"/>
                    </a:solidFill>
                  </a:rPr>
                  <a:t>para RL.2.1</a:t>
                </a:r>
              </a:p>
              <a:p>
                <a:pPr algn="ctr"/>
                <a:r>
                  <a:rPr lang="es-419" sz="1183" dirty="0">
                    <a:solidFill>
                      <a:schemeClr val="tx1"/>
                    </a:solidFill>
                  </a:rPr>
                  <a:t>Las pre-evaluaciones miden los </a:t>
                </a:r>
                <a:r>
                  <a:rPr lang="es-419" sz="1183" b="1" i="1" dirty="0">
                    <a:solidFill>
                      <a:schemeClr val="tx1"/>
                    </a:solidFill>
                  </a:rPr>
                  <a:t>puntos</a:t>
                </a:r>
                <a:r>
                  <a:rPr lang="es-419" sz="1183" dirty="0">
                    <a:solidFill>
                      <a:schemeClr val="tx1"/>
                    </a:solidFill>
                  </a:rPr>
                  <a:t> </a:t>
                </a:r>
                <a:r>
                  <a:rPr lang="es-419" sz="1183" b="1" i="1" dirty="0">
                    <a:solidFill>
                      <a:schemeClr val="tx1"/>
                    </a:solidFill>
                  </a:rPr>
                  <a:t>de ajuste </a:t>
                </a:r>
                <a:r>
                  <a:rPr lang="es-419" sz="1183" dirty="0">
                    <a:solidFill>
                      <a:schemeClr val="tx1"/>
                    </a:solidFill>
                  </a:rPr>
                  <a:t>que aparecen en morado</a:t>
                </a:r>
              </a:p>
            </p:txBody>
          </p:sp>
          <p:sp>
            <p:nvSpPr>
              <p:cNvPr id="17" name="Rectangle 16"/>
              <p:cNvSpPr/>
              <p:nvPr/>
            </p:nvSpPr>
            <p:spPr>
              <a:xfrm>
                <a:off x="5943600" y="304800"/>
                <a:ext cx="9144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82" b="1" dirty="0">
                    <a:solidFill>
                      <a:schemeClr val="tx1"/>
                    </a:solidFill>
                  </a:rPr>
                  <a:t>  CFA</a:t>
                </a:r>
              </a:p>
              <a:p>
                <a:r>
                  <a:rPr lang="en-US" sz="1084" dirty="0">
                    <a:solidFill>
                      <a:schemeClr val="tx1"/>
                    </a:solidFill>
                  </a:rPr>
                  <a:t>RL.2.2.1 </a:t>
                </a:r>
                <a:r>
                  <a:rPr lang="es-419" sz="943" dirty="0">
                    <a:solidFill>
                      <a:schemeClr val="tx1"/>
                    </a:solidFill>
                  </a:rPr>
                  <a:t>evaluación del estándar a nivel de grado</a:t>
                </a:r>
              </a:p>
            </p:txBody>
          </p:sp>
          <p:sp>
            <p:nvSpPr>
              <p:cNvPr id="19" name="Rectangle 18"/>
              <p:cNvSpPr/>
              <p:nvPr/>
            </p:nvSpPr>
            <p:spPr>
              <a:xfrm>
                <a:off x="385762" y="723900"/>
                <a:ext cx="5257800" cy="419100"/>
              </a:xfrm>
              <a:prstGeom prst="rect">
                <a:avLst/>
              </a:prstGeom>
              <a:solidFill>
                <a:schemeClr val="accent6">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419" sz="1048" dirty="0">
                    <a:solidFill>
                      <a:schemeClr val="tx1"/>
                    </a:solidFill>
                  </a:rPr>
                  <a:t>Después de haber dado  la pre-evaluación, las progresiones de aprendizaje proporcionan tareas de evaluación </a:t>
                </a:r>
                <a:r>
                  <a:rPr lang="es-419" sz="1048" b="1" i="1" dirty="0">
                    <a:solidFill>
                      <a:schemeClr val="tx1"/>
                    </a:solidFill>
                  </a:rPr>
                  <a:t>por debajo y cerca del nivel del grado a través de cada trimestre</a:t>
                </a:r>
                <a:r>
                  <a:rPr lang="es-419" sz="1048" dirty="0">
                    <a:solidFill>
                      <a:schemeClr val="tx1"/>
                    </a:solidFill>
                  </a:rPr>
                  <a:t>.</a:t>
                </a:r>
              </a:p>
            </p:txBody>
          </p:sp>
          <p:cxnSp>
            <p:nvCxnSpPr>
              <p:cNvPr id="18" name="Straight Arrow Connector 17"/>
              <p:cNvCxnSpPr/>
              <p:nvPr/>
            </p:nvCxnSpPr>
            <p:spPr>
              <a:xfrm>
                <a:off x="381000" y="1143000"/>
                <a:ext cx="647700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 name="Rounded Rectangle 1"/>
            <p:cNvSpPr/>
            <p:nvPr/>
          </p:nvSpPr>
          <p:spPr>
            <a:xfrm>
              <a:off x="215458" y="1762005"/>
              <a:ext cx="759321" cy="40521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890" b="1" dirty="0">
                  <a:solidFill>
                    <a:schemeClr val="tx1"/>
                  </a:solidFill>
                  <a:effectLst>
                    <a:outerShdw blurRad="38100" dist="38100" dir="2700000" algn="tl">
                      <a:srgbClr val="000000">
                        <a:alpha val="43137"/>
                      </a:srgbClr>
                    </a:outerShdw>
                  </a:effectLst>
                </a:rPr>
                <a:t>Comienzo del trimestre</a:t>
              </a:r>
            </a:p>
          </p:txBody>
        </p:sp>
        <p:sp>
          <p:nvSpPr>
            <p:cNvPr id="12" name="Rounded Rectangle 11"/>
            <p:cNvSpPr/>
            <p:nvPr/>
          </p:nvSpPr>
          <p:spPr>
            <a:xfrm>
              <a:off x="3502521" y="4590615"/>
              <a:ext cx="1521322" cy="25573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887" b="1" dirty="0">
                  <a:solidFill>
                    <a:schemeClr val="tx1"/>
                  </a:solidFill>
                  <a:effectLst>
                    <a:outerShdw blurRad="38100" dist="38100" dir="2700000" algn="tl">
                      <a:srgbClr val="000000">
                        <a:alpha val="43137"/>
                      </a:srgbClr>
                    </a:outerShdw>
                  </a:effectLst>
                </a:rPr>
                <a:t>Durante el trimestre</a:t>
              </a:r>
            </a:p>
          </p:txBody>
        </p:sp>
        <p:sp>
          <p:nvSpPr>
            <p:cNvPr id="13" name="Rounded Rectangle 12"/>
            <p:cNvSpPr/>
            <p:nvPr/>
          </p:nvSpPr>
          <p:spPr>
            <a:xfrm>
              <a:off x="6410325" y="1762005"/>
              <a:ext cx="699494"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887" b="1" dirty="0">
                  <a:solidFill>
                    <a:schemeClr val="tx1"/>
                  </a:solidFill>
                  <a:effectLst>
                    <a:outerShdw blurRad="38100" dist="38100" dir="2700000" algn="tl">
                      <a:srgbClr val="000000">
                        <a:alpha val="43137"/>
                      </a:srgbClr>
                    </a:outerShdw>
                  </a:effectLst>
                </a:rPr>
                <a:t>Al final del trimestre</a:t>
              </a:r>
            </a:p>
          </p:txBody>
        </p:sp>
      </p:grpSp>
    </p:spTree>
    <p:extLst>
      <p:ext uri="{BB962C8B-B14F-4D97-AF65-F5344CB8AC3E}">
        <p14:creationId xmlns:p14="http://schemas.microsoft.com/office/powerpoint/2010/main" val="140143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11</a:t>
            </a:fld>
            <a:endParaRPr lang="en-US" dirty="0"/>
          </a:p>
        </p:txBody>
      </p:sp>
      <p:sp>
        <p:nvSpPr>
          <p:cNvPr id="2" name="Rectangle 1"/>
          <p:cNvSpPr/>
          <p:nvPr/>
        </p:nvSpPr>
        <p:spPr>
          <a:xfrm>
            <a:off x="323850" y="363227"/>
            <a:ext cx="7124700" cy="651299"/>
          </a:xfrm>
          <a:prstGeom prst="rect">
            <a:avLst/>
          </a:prstGeom>
        </p:spPr>
        <p:txBody>
          <a:bodyPr wrap="square" lIns="96359" tIns="48180" rIns="96359" bIns="48180">
            <a:spAutoFit/>
          </a:bodyPr>
          <a:lstStyle/>
          <a:p>
            <a:r>
              <a:rPr lang="x-none" sz="1200" b="1" dirty="0"/>
              <a:t>Trimestre </a:t>
            </a:r>
            <a:r>
              <a:rPr lang="en-US" sz="1200" b="1" dirty="0"/>
              <a:t>tres</a:t>
            </a:r>
            <a:r>
              <a:rPr lang="x-none" sz="1200" b="1" dirty="0"/>
              <a:t>: </a:t>
            </a:r>
            <a:r>
              <a:rPr lang="x-none" sz="1200" dirty="0"/>
              <a:t>Progresión de aprendizaje de </a:t>
            </a:r>
            <a:r>
              <a:rPr lang="x-none" sz="1200" b="1" dirty="0"/>
              <a:t>Lectura de Texto Literario  </a:t>
            </a:r>
          </a:p>
          <a:p>
            <a:r>
              <a:rPr lang="x-none" sz="1200" dirty="0"/>
              <a:t>En esta pre-evaluación se evalúan las casillas indicadas y resaltadas </a:t>
            </a:r>
            <a:r>
              <a:rPr lang="x-none" sz="1200" b="1" i="1" dirty="0"/>
              <a:t>antes del estándar</a:t>
            </a:r>
            <a:r>
              <a:rPr lang="x-none" sz="1200" dirty="0"/>
              <a:t>. El estándar como tal se evalúa en el CFA (</a:t>
            </a:r>
            <a:r>
              <a:rPr lang="x-none" sz="1200" i="1" dirty="0"/>
              <a:t>Common Formative Assessment</a:t>
            </a:r>
            <a:r>
              <a:rPr lang="x-none" sz="1200" dirty="0"/>
              <a:t>) al final de cada trimestre.</a:t>
            </a:r>
          </a:p>
        </p:txBody>
      </p:sp>
      <p:graphicFrame>
        <p:nvGraphicFramePr>
          <p:cNvPr id="14" name="Table 13"/>
          <p:cNvGraphicFramePr>
            <a:graphicFrameLocks noGrp="1"/>
          </p:cNvGraphicFramePr>
          <p:nvPr>
            <p:extLst>
              <p:ext uri="{D42A27DB-BD31-4B8C-83A1-F6EECF244321}">
                <p14:modId xmlns:p14="http://schemas.microsoft.com/office/powerpoint/2010/main" val="2536518947"/>
              </p:ext>
            </p:extLst>
          </p:nvPr>
        </p:nvGraphicFramePr>
        <p:xfrm>
          <a:off x="285750" y="3594643"/>
          <a:ext cx="7086600" cy="2206370"/>
        </p:xfrm>
        <a:graphic>
          <a:graphicData uri="http://schemas.openxmlformats.org/drawingml/2006/table">
            <a:tbl>
              <a:tblPr firstRow="1" firstCol="1" bandRow="1"/>
              <a:tblGrid>
                <a:gridCol w="609600"/>
                <a:gridCol w="762000"/>
                <a:gridCol w="693735"/>
                <a:gridCol w="685800"/>
                <a:gridCol w="685800"/>
                <a:gridCol w="685800"/>
                <a:gridCol w="609600"/>
                <a:gridCol w="672450"/>
                <a:gridCol w="775351"/>
                <a:gridCol w="906464"/>
              </a:tblGrid>
              <a:tr h="133730">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3202" marR="33202"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Kc</a:t>
                      </a:r>
                      <a:endParaRPr lang="en-US" sz="800">
                        <a:effectLst/>
                        <a:latin typeface="Calibri"/>
                        <a:ea typeface="Calibri"/>
                        <a:cs typeface="Times New Roman"/>
                      </a:endParaRPr>
                    </a:p>
                  </a:txBody>
                  <a:tcPr marL="33202" marR="3320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Cd</a:t>
                      </a:r>
                      <a:endParaRPr lang="en-US" sz="800">
                        <a:effectLst/>
                        <a:latin typeface="Calibri"/>
                        <a:ea typeface="Calibri"/>
                        <a:cs typeface="Times New Roman"/>
                      </a:endParaRPr>
                    </a:p>
                  </a:txBody>
                  <a:tcPr marL="33202" marR="3320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Cf</a:t>
                      </a:r>
                      <a:endParaRPr lang="en-US" sz="800">
                        <a:effectLst/>
                        <a:latin typeface="Calibri"/>
                        <a:ea typeface="Calibri"/>
                        <a:cs typeface="Times New Roman"/>
                      </a:endParaRPr>
                    </a:p>
                  </a:txBody>
                  <a:tcPr marL="33202" marR="3320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Ch</a:t>
                      </a:r>
                      <a:endParaRPr lang="en-US" sz="800" dirty="0">
                        <a:effectLst/>
                        <a:latin typeface="Calibri"/>
                        <a:ea typeface="Calibri"/>
                        <a:cs typeface="Times New Roman"/>
                      </a:endParaRPr>
                    </a:p>
                  </a:txBody>
                  <a:tcPr marL="33202" marR="3320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ANp</a:t>
                      </a:r>
                      <a:endParaRPr lang="en-US" sz="800" dirty="0">
                        <a:effectLst/>
                        <a:latin typeface="Calibri"/>
                        <a:ea typeface="Calibri"/>
                        <a:cs typeface="Times New Roman"/>
                      </a:endParaRPr>
                    </a:p>
                  </a:txBody>
                  <a:tcPr marL="33202" marR="3320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Cu</a:t>
                      </a:r>
                      <a:endParaRPr lang="en-US" sz="800">
                        <a:effectLst/>
                        <a:latin typeface="Calibri"/>
                        <a:ea typeface="Calibri"/>
                        <a:cs typeface="Times New Roman"/>
                      </a:endParaRPr>
                    </a:p>
                  </a:txBody>
                  <a:tcPr marL="33202" marR="3320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ANA</a:t>
                      </a:r>
                      <a:endParaRPr lang="en-US" sz="800">
                        <a:effectLst/>
                        <a:latin typeface="Calibri"/>
                        <a:ea typeface="Calibri"/>
                        <a:cs typeface="Times New Roman"/>
                      </a:endParaRPr>
                    </a:p>
                  </a:txBody>
                  <a:tcPr marL="33202" marR="3320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4 - SYH</a:t>
                      </a:r>
                      <a:endParaRPr lang="en-US" sz="800">
                        <a:effectLst/>
                        <a:latin typeface="Calibri"/>
                        <a:ea typeface="Calibri"/>
                        <a:cs typeface="Times New Roman"/>
                      </a:endParaRPr>
                    </a:p>
                  </a:txBody>
                  <a:tcPr marL="33202" marR="3320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5B8B7"/>
                    </a:solidFill>
                  </a:tcPr>
                </a:tc>
                <a:tc>
                  <a:txBody>
                    <a:bodyPr/>
                    <a:lstStyle/>
                    <a:p>
                      <a:pPr marL="0" marR="0" algn="ctr">
                        <a:lnSpc>
                          <a:spcPct val="100000"/>
                        </a:lnSpc>
                        <a:spcBef>
                          <a:spcPts val="0"/>
                        </a:spcBef>
                        <a:spcAft>
                          <a:spcPts val="0"/>
                        </a:spcAft>
                      </a:pPr>
                      <a:r>
                        <a:rPr lang="en-US" sz="800" b="1" kern="1200" dirty="0" err="1" smtClean="0">
                          <a:solidFill>
                            <a:srgbClr val="000000"/>
                          </a:solidFill>
                          <a:effectLst/>
                          <a:latin typeface="+mn-lt"/>
                          <a:ea typeface="Times New Roman"/>
                          <a:cs typeface="Times New Roman"/>
                        </a:rPr>
                        <a:t>Estándar</a:t>
                      </a:r>
                      <a:endParaRPr lang="en-US" sz="800" dirty="0">
                        <a:effectLst/>
                        <a:latin typeface="+mn-lt"/>
                        <a:ea typeface="Calibri"/>
                        <a:cs typeface="Times New Roman"/>
                      </a:endParaRPr>
                    </a:p>
                  </a:txBody>
                  <a:tcPr marL="33202" marR="33202"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bg1">
                        <a:lumMod val="75000"/>
                      </a:schemeClr>
                    </a:solidFill>
                  </a:tcPr>
                </a:tc>
              </a:tr>
              <a:tr h="610914">
                <a:tc>
                  <a:txBody>
                    <a:bodyPr/>
                    <a:lstStyle/>
                    <a:p>
                      <a:pPr marL="0" marR="0" algn="l">
                        <a:lnSpc>
                          <a:spcPct val="100000"/>
                        </a:lnSpc>
                        <a:spcBef>
                          <a:spcPts val="0"/>
                        </a:spcBef>
                        <a:spcAft>
                          <a:spcPts val="0"/>
                        </a:spcAft>
                      </a:pPr>
                      <a:r>
                        <a:rPr lang="es-ES" sz="800" u="sng" dirty="0" smtClean="0">
                          <a:effectLst/>
                          <a:latin typeface="+mn-lt"/>
                          <a:ea typeface="Times New Roman"/>
                          <a:cs typeface="Times New Roman"/>
                        </a:rPr>
                        <a:t>Recuenta</a:t>
                      </a:r>
                      <a:r>
                        <a:rPr lang="es-ES" sz="800" u="none" dirty="0" smtClean="0">
                          <a:effectLst/>
                          <a:latin typeface="+mn-lt"/>
                          <a:ea typeface="Times New Roman"/>
                          <a:cs typeface="Times New Roman"/>
                        </a:rPr>
                        <a:t> diferencias específicas entre leer  y escuchar un cuento.</a:t>
                      </a:r>
                    </a:p>
                    <a:p>
                      <a:pPr marL="0" marR="0" algn="l">
                        <a:lnSpc>
                          <a:spcPct val="100000"/>
                        </a:lnSpc>
                        <a:spcBef>
                          <a:spcPts val="0"/>
                        </a:spcBef>
                        <a:spcAft>
                          <a:spcPts val="0"/>
                        </a:spcAft>
                      </a:pPr>
                      <a:r>
                        <a:rPr lang="es-ES" sz="800" u="sng" dirty="0" smtClean="0">
                          <a:effectLst/>
                          <a:latin typeface="+mn-lt"/>
                          <a:ea typeface="Times New Roman"/>
                          <a:cs typeface="Times New Roman"/>
                        </a:rPr>
                        <a:t>Recuenta</a:t>
                      </a:r>
                      <a:r>
                        <a:rPr lang="es-ES" sz="800" u="none" dirty="0" smtClean="0">
                          <a:effectLst/>
                          <a:latin typeface="+mn-lt"/>
                          <a:ea typeface="Times New Roman"/>
                          <a:cs typeface="Times New Roman"/>
                        </a:rPr>
                        <a:t> diferencias específicas entre leer o escuchar  y  ver un cuento</a:t>
                      </a:r>
                      <a:r>
                        <a:rPr lang="es-ES" sz="800" u="sng" dirty="0" smtClean="0">
                          <a:effectLst/>
                          <a:latin typeface="+mn-lt"/>
                          <a:ea typeface="Times New Roman"/>
                          <a:cs typeface="Times New Roman"/>
                        </a:rPr>
                        <a:t>.</a:t>
                      </a:r>
                      <a:endParaRPr lang="es-ES" sz="800" u="sng" dirty="0">
                        <a:effectLst/>
                        <a:latin typeface="+mn-lt"/>
                        <a:ea typeface="Times New Roman"/>
                        <a:cs typeface="Times New Roman"/>
                      </a:endParaRPr>
                    </a:p>
                  </a:txBody>
                  <a:tcPr marL="33202" marR="33202"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s-ES" sz="800" dirty="0" smtClean="0">
                          <a:effectLst/>
                          <a:latin typeface="+mn-lt"/>
                          <a:ea typeface="Times New Roman"/>
                          <a:cs typeface="Times New Roman"/>
                        </a:rPr>
                        <a:t>Define (entiende el significado de...) términos del Lenguaje Académico Estándar:   ver, escuchar/audio, video, y  versión en vivo.</a:t>
                      </a:r>
                    </a:p>
                    <a:p>
                      <a:pPr marL="0" marR="0" algn="l">
                        <a:lnSpc>
                          <a:spcPct val="100000"/>
                        </a:lnSpc>
                        <a:spcBef>
                          <a:spcPts val="0"/>
                        </a:spcBef>
                        <a:spcAft>
                          <a:spcPts val="0"/>
                        </a:spcAft>
                      </a:pPr>
                      <a:r>
                        <a:rPr lang="es-ES" sz="800" dirty="0" smtClean="0">
                          <a:effectLst/>
                          <a:latin typeface="+mn-lt"/>
                          <a:ea typeface="Times New Roman"/>
                          <a:cs typeface="Times New Roman"/>
                        </a:rPr>
                        <a:t>Utiliza la palabra "percibir" con precisión al hablar de una experiencia.</a:t>
                      </a:r>
                      <a:endParaRPr lang="es-ES" sz="800" dirty="0">
                        <a:effectLst/>
                        <a:latin typeface="+mn-lt"/>
                        <a:ea typeface="Times New Roman"/>
                        <a:cs typeface="Times New Roman"/>
                      </a:endParaRPr>
                    </a:p>
                  </a:txBody>
                  <a:tcPr marL="33202" marR="3320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s-ES" sz="800" dirty="0" smtClean="0">
                          <a:effectLst/>
                          <a:latin typeface="+mn-lt"/>
                          <a:ea typeface="Times New Roman"/>
                          <a:cs typeface="Times New Roman"/>
                        </a:rPr>
                        <a:t>Identifica elementos literarios presentados al leer, escuchar o ver un cuento, drama o poema.</a:t>
                      </a:r>
                      <a:endParaRPr lang="en-US" sz="800" dirty="0">
                        <a:effectLst/>
                        <a:latin typeface="Calibri"/>
                        <a:ea typeface="Calibri"/>
                        <a:cs typeface="Times New Roman"/>
                      </a:endParaRPr>
                    </a:p>
                  </a:txBody>
                  <a:tcPr marL="33202" marR="3320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s-ES" sz="800" b="1" dirty="0" smtClean="0">
                          <a:solidFill>
                            <a:schemeClr val="tx1"/>
                          </a:solidFill>
                          <a:effectLst/>
                          <a:latin typeface="+mn-lt"/>
                          <a:ea typeface="Times New Roman"/>
                          <a:cs typeface="Times New Roman"/>
                        </a:rPr>
                        <a:t>Identifica elementos literarios presentados al leer, escuchar o ver un cuento, drama o poema.</a:t>
                      </a:r>
                      <a:endParaRPr lang="en-US" sz="800" b="1" dirty="0" smtClean="0">
                        <a:solidFill>
                          <a:schemeClr val="tx1"/>
                        </a:solidFill>
                        <a:effectLst/>
                        <a:latin typeface="Calibri"/>
                        <a:ea typeface="Times New Roman"/>
                        <a:cs typeface="Times New Roman"/>
                      </a:endParaRPr>
                    </a:p>
                  </a:txBody>
                  <a:tcPr marL="33202" marR="3320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s-ES" sz="800" u="sng" dirty="0" smtClean="0">
                          <a:solidFill>
                            <a:schemeClr val="tx1"/>
                          </a:solidFill>
                          <a:effectLst/>
                          <a:latin typeface="+mn-lt"/>
                          <a:ea typeface="Times New Roman"/>
                          <a:cs typeface="Times New Roman"/>
                        </a:rPr>
                        <a:t>Desarrollo del Concepto</a:t>
                      </a:r>
                    </a:p>
                    <a:p>
                      <a:pPr marL="0" marR="0" algn="l">
                        <a:lnSpc>
                          <a:spcPct val="100000"/>
                        </a:lnSpc>
                        <a:spcBef>
                          <a:spcPts val="0"/>
                        </a:spcBef>
                        <a:spcAft>
                          <a:spcPts val="0"/>
                        </a:spcAft>
                      </a:pPr>
                      <a:r>
                        <a:rPr lang="es-ES" sz="800" u="none" dirty="0" smtClean="0">
                          <a:solidFill>
                            <a:schemeClr val="tx1"/>
                          </a:solidFill>
                          <a:effectLst/>
                          <a:latin typeface="+mn-lt"/>
                          <a:ea typeface="Times New Roman"/>
                          <a:cs typeface="Times New Roman"/>
                        </a:rPr>
                        <a:t>Los estudiantes reconocen que los cuentos (dramas y/o poemas) se presentan de manera diferente en versiones de: textos de lectura, audio y en vivo, o video.</a:t>
                      </a:r>
                      <a:endParaRPr lang="es-ES" sz="800" u="none" dirty="0">
                        <a:solidFill>
                          <a:schemeClr val="tx1"/>
                        </a:solidFill>
                        <a:effectLst/>
                        <a:latin typeface="+mn-lt"/>
                        <a:ea typeface="Times New Roman"/>
                        <a:cs typeface="Times New Roman"/>
                      </a:endParaRPr>
                    </a:p>
                  </a:txBody>
                  <a:tcPr marL="33202" marR="3320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s-ES" sz="800" dirty="0" smtClean="0">
                          <a:solidFill>
                            <a:schemeClr val="tx1"/>
                          </a:solidFill>
                          <a:effectLst/>
                          <a:latin typeface="+mn-lt"/>
                          <a:ea typeface="Times New Roman"/>
                          <a:cs typeface="Times New Roman"/>
                        </a:rPr>
                        <a:t>Compara (u organiza) y utiliza </a:t>
                      </a:r>
                      <a:r>
                        <a:rPr lang="es-ES" sz="800" u="sng" dirty="0" smtClean="0">
                          <a:solidFill>
                            <a:schemeClr val="tx1"/>
                          </a:solidFill>
                          <a:effectLst/>
                          <a:latin typeface="+mn-lt"/>
                          <a:ea typeface="Times New Roman"/>
                          <a:cs typeface="Times New Roman"/>
                        </a:rPr>
                        <a:t>ejemplos específicos   </a:t>
                      </a:r>
                      <a:r>
                        <a:rPr lang="es-ES" sz="800" dirty="0" smtClean="0">
                          <a:solidFill>
                            <a:schemeClr val="tx1"/>
                          </a:solidFill>
                          <a:effectLst/>
                          <a:latin typeface="+mn-lt"/>
                          <a:ea typeface="Times New Roman"/>
                          <a:cs typeface="Times New Roman"/>
                        </a:rPr>
                        <a:t>de cómo leer un texto es diferente de una versión en audio.</a:t>
                      </a:r>
                    </a:p>
                    <a:p>
                      <a:pPr marL="0" marR="0" algn="l">
                        <a:lnSpc>
                          <a:spcPct val="100000"/>
                        </a:lnSpc>
                        <a:spcBef>
                          <a:spcPts val="0"/>
                        </a:spcBef>
                        <a:spcAft>
                          <a:spcPts val="0"/>
                        </a:spcAft>
                      </a:pPr>
                      <a:r>
                        <a:rPr lang="es-ES" sz="800" dirty="0" smtClean="0">
                          <a:solidFill>
                            <a:schemeClr val="tx1"/>
                          </a:solidFill>
                          <a:effectLst/>
                          <a:latin typeface="+mn-lt"/>
                          <a:ea typeface="Times New Roman"/>
                          <a:cs typeface="Times New Roman"/>
                        </a:rPr>
                        <a:t>(Continúe con: lectura vs. en vivo; audiolibro vs. en vivo, etc…)</a:t>
                      </a:r>
                      <a:endParaRPr lang="es-ES" sz="800" dirty="0">
                        <a:solidFill>
                          <a:schemeClr val="tx1"/>
                        </a:solidFill>
                        <a:effectLst/>
                        <a:latin typeface="+mn-lt"/>
                        <a:ea typeface="Times New Roman"/>
                        <a:cs typeface="Times New Roman"/>
                      </a:endParaRPr>
                    </a:p>
                  </a:txBody>
                  <a:tcPr marL="33202" marR="3320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s-ES" sz="800" b="1" dirty="0" smtClean="0">
                          <a:solidFill>
                            <a:schemeClr val="tx1"/>
                          </a:solidFill>
                          <a:effectLst/>
                          <a:latin typeface="+mn-lt"/>
                          <a:ea typeface="Times New Roman"/>
                          <a:cs typeface="Times New Roman"/>
                        </a:rPr>
                        <a:t>Conecta </a:t>
                      </a:r>
                      <a:r>
                        <a:rPr lang="es-ES" sz="800" b="1" u="sng" dirty="0" err="1" smtClean="0">
                          <a:solidFill>
                            <a:schemeClr val="tx1"/>
                          </a:solidFill>
                          <a:effectLst/>
                          <a:latin typeface="+mn-lt"/>
                          <a:ea typeface="Times New Roman"/>
                          <a:cs typeface="Times New Roman"/>
                        </a:rPr>
                        <a:t>característi</a:t>
                      </a:r>
                      <a:r>
                        <a:rPr lang="es-ES" sz="800" b="1" u="sng" dirty="0" smtClean="0">
                          <a:solidFill>
                            <a:schemeClr val="tx1"/>
                          </a:solidFill>
                          <a:effectLst/>
                          <a:latin typeface="+mn-lt"/>
                          <a:ea typeface="Times New Roman"/>
                          <a:cs typeface="Times New Roman"/>
                        </a:rPr>
                        <a:t>-cas específicas  </a:t>
                      </a:r>
                      <a:r>
                        <a:rPr lang="es-ES" sz="800" b="1" dirty="0" smtClean="0">
                          <a:solidFill>
                            <a:schemeClr val="tx1"/>
                          </a:solidFill>
                          <a:effectLst/>
                          <a:latin typeface="+mn-lt"/>
                          <a:ea typeface="Times New Roman"/>
                          <a:cs typeface="Times New Roman"/>
                        </a:rPr>
                        <a:t>de las versiones de un cuento en texto, audio, video o en vivo, a </a:t>
                      </a:r>
                      <a:r>
                        <a:rPr lang="es-ES" sz="800" b="1" u="sng" dirty="0" smtClean="0">
                          <a:solidFill>
                            <a:schemeClr val="tx1"/>
                          </a:solidFill>
                          <a:effectLst/>
                          <a:latin typeface="+mn-lt"/>
                          <a:ea typeface="Times New Roman"/>
                          <a:cs typeface="Times New Roman"/>
                        </a:rPr>
                        <a:t>ejemplos vistos o escuchados</a:t>
                      </a:r>
                      <a:endParaRPr lang="en-US" sz="800" b="1" u="sng" dirty="0" smtClean="0">
                        <a:solidFill>
                          <a:schemeClr val="tx1"/>
                        </a:solidFill>
                        <a:effectLst/>
                        <a:latin typeface="Calibri"/>
                        <a:ea typeface="Times New Roman"/>
                        <a:cs typeface="Times New Roman"/>
                      </a:endParaRPr>
                    </a:p>
                    <a:p>
                      <a:pPr marL="0" marR="0" algn="l">
                        <a:lnSpc>
                          <a:spcPct val="100000"/>
                        </a:lnSpc>
                        <a:spcBef>
                          <a:spcPts val="0"/>
                        </a:spcBef>
                        <a:spcAft>
                          <a:spcPts val="0"/>
                        </a:spcAft>
                      </a:pPr>
                      <a:endParaRPr lang="en-US" sz="800" b="1" dirty="0" smtClean="0">
                        <a:solidFill>
                          <a:schemeClr val="tx1"/>
                        </a:solidFill>
                        <a:effectLst/>
                        <a:latin typeface="Calibri"/>
                        <a:ea typeface="Calibri"/>
                        <a:cs typeface="Times New Roman"/>
                      </a:endParaRPr>
                    </a:p>
                  </a:txBody>
                  <a:tcPr marL="33202" marR="3320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s-ES" sz="800" dirty="0" smtClean="0">
                          <a:solidFill>
                            <a:schemeClr val="tx1"/>
                          </a:solidFill>
                          <a:effectLst/>
                          <a:latin typeface="+mn-lt"/>
                          <a:ea typeface="Times New Roman"/>
                          <a:cs typeface="Times New Roman"/>
                        </a:rPr>
                        <a:t>Analiza </a:t>
                      </a:r>
                      <a:r>
                        <a:rPr lang="es-ES" sz="800" u="sng" dirty="0" smtClean="0">
                          <a:solidFill>
                            <a:schemeClr val="tx1"/>
                          </a:solidFill>
                          <a:effectLst/>
                          <a:latin typeface="+mn-lt"/>
                          <a:ea typeface="Times New Roman"/>
                          <a:cs typeface="Times New Roman"/>
                        </a:rPr>
                        <a:t>cambios perceptivos  </a:t>
                      </a:r>
                      <a:r>
                        <a:rPr lang="es-ES" sz="800" dirty="0" smtClean="0">
                          <a:solidFill>
                            <a:schemeClr val="tx1"/>
                          </a:solidFill>
                          <a:effectLst/>
                          <a:latin typeface="+mn-lt"/>
                          <a:ea typeface="Times New Roman"/>
                          <a:cs typeface="Times New Roman"/>
                        </a:rPr>
                        <a:t>hechos en una versión de "lectura" comparada con una versión de audio o en vivo del mismo cuento. </a:t>
                      </a:r>
                      <a:r>
                        <a:rPr lang="es-ES" sz="800" u="sng" dirty="0" smtClean="0">
                          <a:solidFill>
                            <a:schemeClr val="tx1"/>
                          </a:solidFill>
                          <a:effectLst/>
                          <a:latin typeface="+mn-lt"/>
                          <a:ea typeface="Times New Roman"/>
                          <a:cs typeface="Times New Roman"/>
                        </a:rPr>
                        <a:t>¿Cómo esto le cambió su percepción del cuento?</a:t>
                      </a:r>
                      <a:endParaRPr lang="en-US" sz="800" u="sng" dirty="0">
                        <a:solidFill>
                          <a:schemeClr val="tx1"/>
                        </a:solidFill>
                        <a:effectLst/>
                        <a:latin typeface="Calibri"/>
                        <a:ea typeface="Calibri"/>
                        <a:cs typeface="Times New Roman"/>
                      </a:endParaRPr>
                    </a:p>
                  </a:txBody>
                  <a:tcPr marL="33202" marR="3320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s-ES" sz="800" b="1" dirty="0" smtClean="0">
                          <a:solidFill>
                            <a:schemeClr val="tx1"/>
                          </a:solidFill>
                          <a:effectLst/>
                          <a:latin typeface="+mn-lt"/>
                          <a:ea typeface="Times New Roman"/>
                          <a:cs typeface="Times New Roman"/>
                        </a:rPr>
                        <a:t>Sintetiza la experiencia de leer, escuchar o ver la misma versión de un texto con el fin de hacer una recomendación de los beneficios de cada uno.</a:t>
                      </a:r>
                    </a:p>
                    <a:p>
                      <a:pPr marL="0" marR="0" algn="l">
                        <a:lnSpc>
                          <a:spcPct val="100000"/>
                        </a:lnSpc>
                        <a:spcBef>
                          <a:spcPts val="0"/>
                        </a:spcBef>
                        <a:spcAft>
                          <a:spcPts val="0"/>
                        </a:spcAft>
                      </a:pPr>
                      <a:endParaRPr lang="en-US" sz="800" dirty="0">
                        <a:solidFill>
                          <a:schemeClr val="tx1"/>
                        </a:solidFill>
                        <a:effectLst/>
                        <a:latin typeface="Calibri"/>
                        <a:ea typeface="Calibri"/>
                        <a:cs typeface="Times New Roman"/>
                      </a:endParaRPr>
                    </a:p>
                    <a:p>
                      <a:pPr marL="0" marR="0" algn="l">
                        <a:lnSpc>
                          <a:spcPct val="100000"/>
                        </a:lnSpc>
                        <a:spcBef>
                          <a:spcPts val="0"/>
                        </a:spcBef>
                        <a:spcAft>
                          <a:spcPts val="0"/>
                        </a:spcAft>
                      </a:pPr>
                      <a:r>
                        <a:rPr lang="en-US" sz="800" dirty="0">
                          <a:solidFill>
                            <a:schemeClr val="tx1"/>
                          </a:solidFill>
                          <a:effectLst/>
                          <a:latin typeface="Calibri"/>
                          <a:ea typeface="Times New Roman"/>
                          <a:cs typeface="Times New Roman"/>
                        </a:rPr>
                        <a:t> </a:t>
                      </a:r>
                      <a:r>
                        <a:rPr lang="en-US" sz="800" b="1" dirty="0" smtClean="0">
                          <a:solidFill>
                            <a:schemeClr val="tx1"/>
                          </a:solidFill>
                          <a:effectLst/>
                          <a:latin typeface="Calibri"/>
                          <a:ea typeface="Times New Roman"/>
                          <a:cs typeface="Times New Roman"/>
                        </a:rPr>
                        <a:t>RESPUESTA</a:t>
                      </a:r>
                    </a:p>
                    <a:p>
                      <a:pPr marL="0" marR="0" algn="l">
                        <a:lnSpc>
                          <a:spcPct val="100000"/>
                        </a:lnSpc>
                        <a:spcBef>
                          <a:spcPts val="0"/>
                        </a:spcBef>
                        <a:spcAft>
                          <a:spcPts val="0"/>
                        </a:spcAft>
                      </a:pPr>
                      <a:r>
                        <a:rPr lang="en-US" sz="800" b="1" dirty="0" smtClean="0">
                          <a:solidFill>
                            <a:schemeClr val="tx1"/>
                          </a:solidFill>
                          <a:effectLst/>
                          <a:latin typeface="Calibri"/>
                          <a:ea typeface="Calibri"/>
                          <a:cs typeface="Times New Roman"/>
                        </a:rPr>
                        <a:t>CONSTRUIDA #7</a:t>
                      </a:r>
                      <a:endParaRPr lang="en-US" sz="800" b="1" dirty="0">
                        <a:solidFill>
                          <a:schemeClr val="tx1"/>
                        </a:solidFill>
                        <a:effectLst/>
                        <a:latin typeface="Calibri"/>
                        <a:ea typeface="Calibri"/>
                        <a:cs typeface="Times New Roman"/>
                      </a:endParaRPr>
                    </a:p>
                  </a:txBody>
                  <a:tcPr marL="33202" marR="3320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s-ES" sz="800" b="1" u="sng" dirty="0" smtClean="0">
                          <a:effectLst/>
                          <a:latin typeface="+mn-lt"/>
                          <a:ea typeface="Times New Roman"/>
                          <a:cs typeface="Calibri"/>
                        </a:rPr>
                        <a:t>RL.6.7   </a:t>
                      </a:r>
                      <a:r>
                        <a:rPr lang="es-ES" sz="800" b="1" u="none" dirty="0" smtClean="0">
                          <a:effectLst/>
                          <a:latin typeface="+mn-lt"/>
                          <a:ea typeface="Times New Roman"/>
                          <a:cs typeface="Calibri"/>
                        </a:rPr>
                        <a:t>Comparan y contrastan la experiencia de leer un cuento, obra de teatro o poema, con la de escuchar o ver una grabación de audio, video o la versión en vivo del texto; esto incluye el contrastar lo que “se visualiza” y “se escucha” cuando leen, con lo que perciben cuando escuchan u observan</a:t>
                      </a:r>
                      <a:endParaRPr lang="en-US" sz="800" u="none" dirty="0">
                        <a:effectLst/>
                        <a:latin typeface="Calibri"/>
                        <a:ea typeface="Calibri"/>
                        <a:cs typeface="Times New Roman"/>
                      </a:endParaRPr>
                    </a:p>
                  </a:txBody>
                  <a:tcPr marL="33202" marR="33202"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97635048"/>
              </p:ext>
            </p:extLst>
          </p:nvPr>
        </p:nvGraphicFramePr>
        <p:xfrm>
          <a:off x="381000" y="1336071"/>
          <a:ext cx="7010400" cy="1959924"/>
        </p:xfrm>
        <a:graphic>
          <a:graphicData uri="http://schemas.openxmlformats.org/drawingml/2006/table">
            <a:tbl>
              <a:tblPr/>
              <a:tblGrid>
                <a:gridCol w="491880"/>
                <a:gridCol w="727320"/>
                <a:gridCol w="685800"/>
                <a:gridCol w="685800"/>
                <a:gridCol w="685800"/>
                <a:gridCol w="685800"/>
                <a:gridCol w="762000"/>
                <a:gridCol w="685800"/>
                <a:gridCol w="685800"/>
                <a:gridCol w="914400"/>
              </a:tblGrid>
              <a:tr h="97756">
                <a:tc>
                  <a:txBody>
                    <a:bodyPr/>
                    <a:lstStyle/>
                    <a:p>
                      <a:pPr marL="0" marR="0" algn="ctr">
                        <a:lnSpc>
                          <a:spcPct val="100000"/>
                        </a:lnSpc>
                        <a:spcBef>
                          <a:spcPts val="0"/>
                        </a:spcBef>
                        <a:spcAft>
                          <a:spcPts val="0"/>
                        </a:spcAft>
                      </a:pPr>
                      <a:r>
                        <a:rPr lang="en-US" sz="800" b="1" kern="1200" dirty="0">
                          <a:solidFill>
                            <a:srgbClr val="000000"/>
                          </a:solidFill>
                          <a:effectLst/>
                          <a:latin typeface="Calibri"/>
                          <a:ea typeface="Times New Roman"/>
                          <a:cs typeface="Times New Roman"/>
                        </a:rPr>
                        <a:t>DOK 1 - </a:t>
                      </a:r>
                      <a:r>
                        <a:rPr lang="en-US" sz="800" b="1" kern="1200" dirty="0" err="1">
                          <a:solidFill>
                            <a:srgbClr val="000000"/>
                          </a:solidFill>
                          <a:effectLst/>
                          <a:latin typeface="Calibri"/>
                          <a:ea typeface="Times New Roman"/>
                          <a:cs typeface="Times New Roman"/>
                        </a:rPr>
                        <a:t>K</a:t>
                      </a:r>
                      <a:r>
                        <a:rPr lang="en-US" sz="800" kern="1200" dirty="0" err="1">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14421" marR="14421" marT="460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kern="1200">
                          <a:solidFill>
                            <a:srgbClr val="000000"/>
                          </a:solidFill>
                          <a:effectLst/>
                          <a:latin typeface="Calibri"/>
                          <a:ea typeface="Times New Roman"/>
                          <a:cs typeface="Times New Roman"/>
                        </a:rPr>
                        <a:t>DOK 1 - K</a:t>
                      </a:r>
                      <a:r>
                        <a:rPr lang="en-US" sz="800" kern="1200">
                          <a:solidFill>
                            <a:srgbClr val="000000"/>
                          </a:solidFill>
                          <a:effectLst/>
                          <a:latin typeface="Calibri"/>
                          <a:ea typeface="Times New Roman"/>
                          <a:cs typeface="Times New Roman"/>
                        </a:rPr>
                        <a:t>c</a:t>
                      </a:r>
                      <a:endParaRPr lang="en-US" sz="800">
                        <a:effectLst/>
                        <a:latin typeface="Calibri"/>
                        <a:ea typeface="Calibri"/>
                        <a:cs typeface="Times New Roman"/>
                      </a:endParaRPr>
                    </a:p>
                  </a:txBody>
                  <a:tcPr marL="14421" marR="14421" marT="460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kern="1200">
                          <a:solidFill>
                            <a:srgbClr val="000000"/>
                          </a:solidFill>
                          <a:effectLst/>
                          <a:latin typeface="Calibri"/>
                          <a:ea typeface="Times New Roman"/>
                          <a:cs typeface="Times New Roman"/>
                        </a:rPr>
                        <a:t>DOK 1 - C</a:t>
                      </a:r>
                      <a:r>
                        <a:rPr lang="en-US" sz="800" kern="1200">
                          <a:solidFill>
                            <a:srgbClr val="000000"/>
                          </a:solidFill>
                          <a:effectLst/>
                          <a:latin typeface="Calibri"/>
                          <a:ea typeface="Times New Roman"/>
                          <a:cs typeface="Times New Roman"/>
                        </a:rPr>
                        <a:t>e</a:t>
                      </a:r>
                      <a:endParaRPr lang="en-US" sz="800">
                        <a:effectLst/>
                        <a:latin typeface="Calibri"/>
                        <a:ea typeface="Calibri"/>
                        <a:cs typeface="Times New Roman"/>
                      </a:endParaRPr>
                    </a:p>
                  </a:txBody>
                  <a:tcPr marL="14421" marR="14421" marT="460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gridSpan="2">
                  <a:txBody>
                    <a:bodyPr/>
                    <a:lstStyle/>
                    <a:p>
                      <a:pPr marL="0" marR="0" algn="ctr">
                        <a:lnSpc>
                          <a:spcPct val="100000"/>
                        </a:lnSpc>
                        <a:spcBef>
                          <a:spcPts val="0"/>
                        </a:spcBef>
                        <a:spcAft>
                          <a:spcPts val="0"/>
                        </a:spcAft>
                      </a:pPr>
                      <a:r>
                        <a:rPr lang="en-US" sz="800" b="1" kern="1200">
                          <a:solidFill>
                            <a:srgbClr val="000000"/>
                          </a:solidFill>
                          <a:effectLst/>
                          <a:latin typeface="Calibri"/>
                          <a:ea typeface="Times New Roman"/>
                          <a:cs typeface="Times New Roman"/>
                        </a:rPr>
                        <a:t>DOK 1 - AP</a:t>
                      </a:r>
                      <a:r>
                        <a:rPr lang="en-US" sz="800" kern="1200">
                          <a:solidFill>
                            <a:srgbClr val="000000"/>
                          </a:solidFill>
                          <a:effectLst/>
                          <a:latin typeface="Calibri"/>
                          <a:ea typeface="Times New Roman"/>
                          <a:cs typeface="Times New Roman"/>
                        </a:rPr>
                        <a:t>g</a:t>
                      </a:r>
                      <a:endParaRPr lang="en-US" sz="800">
                        <a:effectLst/>
                        <a:latin typeface="Calibri"/>
                        <a:ea typeface="Calibri"/>
                        <a:cs typeface="Times New Roman"/>
                      </a:endParaRPr>
                    </a:p>
                  </a:txBody>
                  <a:tcPr marL="14421" marR="14421" marT="460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hMerge="1">
                  <a:txBody>
                    <a:bodyPr/>
                    <a:lstStyle/>
                    <a:p>
                      <a:endParaRPr lang="en-US"/>
                    </a:p>
                  </a:txBody>
                  <a:tcPr/>
                </a:tc>
                <a:tc>
                  <a:txBody>
                    <a:bodyPr/>
                    <a:lstStyle/>
                    <a:p>
                      <a:pPr marL="0" marR="0" algn="ctr">
                        <a:lnSpc>
                          <a:spcPct val="100000"/>
                        </a:lnSpc>
                        <a:spcBef>
                          <a:spcPts val="0"/>
                        </a:spcBef>
                        <a:spcAft>
                          <a:spcPts val="0"/>
                        </a:spcAft>
                      </a:pPr>
                      <a:r>
                        <a:rPr lang="en-US" sz="800" b="1" kern="1200">
                          <a:solidFill>
                            <a:srgbClr val="000000"/>
                          </a:solidFill>
                          <a:effectLst/>
                          <a:latin typeface="Calibri"/>
                          <a:ea typeface="Times New Roman"/>
                          <a:cs typeface="Times New Roman"/>
                        </a:rPr>
                        <a:t>DOK  2 -Ch</a:t>
                      </a:r>
                      <a:endParaRPr lang="en-US" sz="800">
                        <a:effectLst/>
                        <a:latin typeface="Calibri"/>
                        <a:ea typeface="Calibri"/>
                        <a:cs typeface="Times New Roman"/>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kern="1200">
                          <a:solidFill>
                            <a:srgbClr val="000000"/>
                          </a:solidFill>
                          <a:effectLst/>
                          <a:latin typeface="Calibri"/>
                          <a:ea typeface="Times New Roman"/>
                          <a:cs typeface="Times New Roman"/>
                        </a:rPr>
                        <a:t>DOK 2 - AP</a:t>
                      </a:r>
                      <a:r>
                        <a:rPr lang="en-US" sz="800" kern="1200">
                          <a:solidFill>
                            <a:srgbClr val="000000"/>
                          </a:solidFill>
                          <a:effectLst/>
                          <a:latin typeface="Calibri"/>
                          <a:ea typeface="Times New Roman"/>
                          <a:cs typeface="Times New Roman"/>
                        </a:rPr>
                        <a:t>n</a:t>
                      </a:r>
                      <a:endParaRPr lang="en-US" sz="800">
                        <a:effectLst/>
                        <a:latin typeface="Calibri"/>
                        <a:ea typeface="Calibri"/>
                        <a:cs typeface="Times New Roman"/>
                      </a:endParaRPr>
                    </a:p>
                  </a:txBody>
                  <a:tcPr marL="14421" marR="14421" marT="460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800" b="1" kern="1200">
                          <a:solidFill>
                            <a:srgbClr val="000000"/>
                          </a:solidFill>
                          <a:effectLst/>
                          <a:latin typeface="Calibri"/>
                          <a:ea typeface="Times New Roman"/>
                          <a:cs typeface="Times New Roman"/>
                        </a:rPr>
                        <a:t>DOK – 3 Cw</a:t>
                      </a:r>
                      <a:endParaRPr lang="en-US" sz="800">
                        <a:effectLst/>
                        <a:latin typeface="Calibri"/>
                        <a:ea typeface="Calibri"/>
                        <a:cs typeface="Times New Roman"/>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kern="1200">
                          <a:solidFill>
                            <a:srgbClr val="000000"/>
                          </a:solidFill>
                          <a:effectLst/>
                          <a:latin typeface="Calibri"/>
                          <a:ea typeface="Times New Roman"/>
                          <a:cs typeface="Times New Roman"/>
                        </a:rPr>
                        <a:t>DOK 3 - ANA</a:t>
                      </a:r>
                      <a:endParaRPr lang="en-US" sz="800">
                        <a:effectLst/>
                        <a:latin typeface="Calibri"/>
                        <a:ea typeface="Calibri"/>
                        <a:cs typeface="Times New Roman"/>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ABF8F"/>
                    </a:solidFill>
                  </a:tcPr>
                </a:tc>
                <a:tc>
                  <a:txBody>
                    <a:bodyPr/>
                    <a:lstStyle/>
                    <a:p>
                      <a:pPr marL="0" marR="0" algn="ctr">
                        <a:lnSpc>
                          <a:spcPct val="100000"/>
                        </a:lnSpc>
                        <a:spcBef>
                          <a:spcPts val="0"/>
                        </a:spcBef>
                        <a:spcAft>
                          <a:spcPts val="0"/>
                        </a:spcAft>
                      </a:pPr>
                      <a:r>
                        <a:rPr lang="en-US" sz="800" b="1" kern="1200" dirty="0" err="1" smtClean="0">
                          <a:solidFill>
                            <a:srgbClr val="000000"/>
                          </a:solidFill>
                          <a:effectLst/>
                          <a:latin typeface="Calibri"/>
                          <a:ea typeface="Times New Roman"/>
                          <a:cs typeface="Times New Roman"/>
                        </a:rPr>
                        <a:t>Estándar</a:t>
                      </a:r>
                      <a:endParaRPr lang="en-US" sz="800" dirty="0">
                        <a:effectLst/>
                        <a:latin typeface="Calibri"/>
                        <a:ea typeface="Calibri"/>
                        <a:cs typeface="Times New Roman"/>
                      </a:endParaRPr>
                    </a:p>
                  </a:txBody>
                  <a:tcPr marL="14421" marR="14421" marT="460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r>
              <a:tr h="538121">
                <a:tc>
                  <a:txBody>
                    <a:bodyPr/>
                    <a:lstStyle/>
                    <a:p>
                      <a:pPr marL="0" marR="0" algn="l">
                        <a:lnSpc>
                          <a:spcPct val="100000"/>
                        </a:lnSpc>
                        <a:spcBef>
                          <a:spcPts val="0"/>
                        </a:spcBef>
                        <a:spcAft>
                          <a:spcPts val="0"/>
                        </a:spcAft>
                      </a:pPr>
                      <a:r>
                        <a:rPr lang="es-CO" sz="800" i="1" kern="1200" dirty="0" smtClean="0">
                          <a:solidFill>
                            <a:schemeClr val="tx1"/>
                          </a:solidFill>
                          <a:effectLst/>
                          <a:latin typeface="+mn-lt"/>
                          <a:ea typeface="+mn-ea"/>
                          <a:cs typeface="+mn-cs"/>
                        </a:rPr>
                        <a:t>Recuerda</a:t>
                      </a:r>
                      <a:r>
                        <a:rPr lang="es-CO" sz="2000" i="1" kern="1200" dirty="0" smtClean="0">
                          <a:solidFill>
                            <a:schemeClr val="tx1"/>
                          </a:solidFill>
                          <a:effectLst/>
                          <a:latin typeface="+mn-lt"/>
                          <a:ea typeface="+mn-ea"/>
                          <a:cs typeface="+mn-cs"/>
                        </a:rPr>
                        <a:t> </a:t>
                      </a:r>
                      <a:r>
                        <a:rPr lang="es-CO" sz="800" i="1" kern="1200" dirty="0" smtClean="0">
                          <a:solidFill>
                            <a:schemeClr val="tx1"/>
                          </a:solidFill>
                          <a:effectLst/>
                          <a:latin typeface="+mn-lt"/>
                          <a:ea typeface="+mn-ea"/>
                          <a:cs typeface="+mn-cs"/>
                        </a:rPr>
                        <a:t>hechos o ejemplos explícitos en el texto (previa-mente leído y discutido en clase).</a:t>
                      </a:r>
                      <a:endParaRPr lang="en-US" sz="800" dirty="0">
                        <a:effectLst/>
                        <a:latin typeface="Calibri"/>
                        <a:ea typeface="Calibri"/>
                        <a:cs typeface="Times New Roman"/>
                      </a:endParaRPr>
                    </a:p>
                  </a:txBody>
                  <a:tcPr marL="14421" marR="14421" marT="4602"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CO" sz="800" i="1" dirty="0" smtClean="0">
                          <a:effectLst/>
                          <a:latin typeface="Calibri" panose="020F0502020204030204" pitchFamily="34" charset="0"/>
                          <a:ea typeface="Calibri" panose="020F0502020204030204" pitchFamily="34" charset="0"/>
                          <a:cs typeface="Times New Roman" panose="02020603050405020304" pitchFamily="18" charset="0"/>
                        </a:rPr>
                        <a:t>Entiende y usa Lenguaje Académico Estándar:  figurativo, connotativo, análisis técnico, impacto, significado y tono</a:t>
                      </a:r>
                      <a:r>
                        <a:rPr lang="en-US" sz="800" kern="1200" dirty="0" smtClean="0">
                          <a:solidFill>
                            <a:srgbClr val="000000"/>
                          </a:solidFill>
                          <a:effectLst/>
                          <a:latin typeface="Calibri"/>
                          <a:ea typeface="Times New Roman"/>
                          <a:cs typeface="Times New Roman"/>
                        </a:rPr>
                        <a:t>.</a:t>
                      </a:r>
                      <a:endParaRPr lang="en-US" sz="800" dirty="0">
                        <a:effectLst/>
                        <a:latin typeface="Calibri"/>
                        <a:ea typeface="Calibri"/>
                        <a:cs typeface="Times New Roman"/>
                      </a:endParaRPr>
                    </a:p>
                  </a:txBody>
                  <a:tcPr marL="14421" marR="14421" marT="4602"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CO" sz="800" i="1" dirty="0" smtClean="0">
                          <a:effectLst/>
                          <a:latin typeface="Calibri" panose="020F0502020204030204" pitchFamily="34" charset="0"/>
                          <a:ea typeface="Calibri" panose="020F0502020204030204" pitchFamily="34" charset="0"/>
                          <a:cs typeface="Times New Roman" panose="02020603050405020304" pitchFamily="18" charset="0"/>
                        </a:rPr>
                        <a:t>Selecciona palabras o frases figurativas connotativas  y técnicas apropiadas cuando el significado deseado es claramente evidente.</a:t>
                      </a:r>
                      <a:r>
                        <a:rPr lang="en-US" sz="800" kern="1200" dirty="0" smtClean="0">
                          <a:solidFill>
                            <a:srgbClr val="000000"/>
                          </a:solidFill>
                          <a:effectLst/>
                          <a:latin typeface="Calibri"/>
                          <a:ea typeface="Times New Roman"/>
                          <a:cs typeface="Times New Roman"/>
                        </a:rPr>
                        <a:t>.</a:t>
                      </a:r>
                      <a:endParaRPr lang="en-US" sz="800" dirty="0">
                        <a:effectLst/>
                        <a:latin typeface="Calibri"/>
                        <a:ea typeface="Calibri"/>
                        <a:cs typeface="Times New Roman"/>
                      </a:endParaRPr>
                    </a:p>
                  </a:txBody>
                  <a:tcPr marL="14421" marR="14421" marT="4602"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CO" sz="800" i="1" u="sng" dirty="0" smtClean="0">
                          <a:effectLst/>
                          <a:latin typeface="Calibri" panose="020F0502020204030204" pitchFamily="34" charset="0"/>
                          <a:ea typeface="Calibri" panose="020F0502020204030204" pitchFamily="34" charset="0"/>
                          <a:cs typeface="Times New Roman" panose="02020603050405020304" pitchFamily="18" charset="0"/>
                        </a:rPr>
                        <a:t>L.6.4b</a:t>
                      </a:r>
                      <a:r>
                        <a:rPr lang="es-CO" sz="800" i="1" dirty="0" smtClean="0">
                          <a:effectLst/>
                          <a:latin typeface="Calibri" panose="020F0502020204030204" pitchFamily="34" charset="0"/>
                          <a:ea typeface="Calibri" panose="020F0502020204030204" pitchFamily="34" charset="0"/>
                          <a:cs typeface="Times New Roman" panose="02020603050405020304" pitchFamily="18" charset="0"/>
                        </a:rPr>
                        <a:t>  Utiliza, afijos y raíces comunes de grado apropiado griegas o latinas como pistas sobre el significado de una palabra.</a:t>
                      </a:r>
                      <a:endParaRPr lang="en-US" sz="800" dirty="0">
                        <a:effectLst/>
                        <a:latin typeface="Calibri"/>
                        <a:ea typeface="Calibri"/>
                        <a:cs typeface="Times New Roman"/>
                      </a:endParaRPr>
                    </a:p>
                  </a:txBody>
                  <a:tcPr marL="14421" marR="14421" marT="4602"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CO" sz="800" b="1" i="1" u="sng" dirty="0" smtClean="0">
                          <a:effectLst/>
                          <a:latin typeface="Calibri" panose="020F0502020204030204" pitchFamily="34" charset="0"/>
                          <a:ea typeface="Calibri" panose="020F0502020204030204" pitchFamily="34" charset="0"/>
                          <a:cs typeface="Times New Roman" panose="02020603050405020304" pitchFamily="18" charset="0"/>
                        </a:rPr>
                        <a:t>L.6.5c</a:t>
                      </a:r>
                      <a:r>
                        <a:rPr lang="es-CO" sz="800" b="1" i="1" dirty="0" smtClean="0">
                          <a:effectLst/>
                          <a:latin typeface="Calibri" panose="020F0502020204030204" pitchFamily="34" charset="0"/>
                          <a:ea typeface="Calibri" panose="020F0502020204030204" pitchFamily="34" charset="0"/>
                          <a:cs typeface="Times New Roman" panose="02020603050405020304" pitchFamily="18" charset="0"/>
                        </a:rPr>
                        <a:t> </a:t>
                      </a:r>
                      <a:r>
                        <a:rPr lang="es-CO" sz="800" i="1" dirty="0" smtClean="0">
                          <a:effectLst/>
                          <a:latin typeface="Calibri" panose="020F0502020204030204" pitchFamily="34" charset="0"/>
                          <a:ea typeface="Calibri" panose="020F0502020204030204" pitchFamily="34" charset="0"/>
                          <a:cs typeface="Times New Roman" panose="02020603050405020304" pitchFamily="18" charset="0"/>
                        </a:rPr>
                        <a:t> </a:t>
                      </a:r>
                      <a:r>
                        <a:rPr lang="es-CO" sz="800" b="1" i="1" dirty="0" smtClean="0">
                          <a:effectLst/>
                          <a:latin typeface="Calibri" panose="020F0502020204030204" pitchFamily="34" charset="0"/>
                          <a:ea typeface="Calibri" panose="020F0502020204030204" pitchFamily="34" charset="0"/>
                          <a:cs typeface="Times New Roman" panose="02020603050405020304" pitchFamily="18" charset="0"/>
                        </a:rPr>
                        <a:t>Distingue entre las connotaciones (asociaciones) de palabras con definiciones similares.</a:t>
                      </a:r>
                      <a:r>
                        <a:rPr lang="en-US" sz="800" kern="1200"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txBody>
                  <a:tcPr marL="0"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78105" marR="0" algn="l">
                        <a:lnSpc>
                          <a:spcPct val="100000"/>
                        </a:lnSpc>
                        <a:spcBef>
                          <a:spcPts val="0"/>
                        </a:spcBef>
                        <a:spcAft>
                          <a:spcPts val="0"/>
                        </a:spcAft>
                      </a:pPr>
                      <a:r>
                        <a:rPr lang="es-ES" sz="800" b="1" u="sng" kern="1200" dirty="0" smtClean="0">
                          <a:solidFill>
                            <a:srgbClr val="000000"/>
                          </a:solidFill>
                          <a:effectLst/>
                          <a:latin typeface="+mn-lt"/>
                          <a:ea typeface="Times New Roman"/>
                          <a:cs typeface="Times New Roman"/>
                        </a:rPr>
                        <a:t>Desarrollo del Concepto:</a:t>
                      </a:r>
                    </a:p>
                    <a:p>
                      <a:pPr marL="78105" marR="0" algn="l">
                        <a:lnSpc>
                          <a:spcPct val="100000"/>
                        </a:lnSpc>
                        <a:spcBef>
                          <a:spcPts val="0"/>
                        </a:spcBef>
                        <a:spcAft>
                          <a:spcPts val="0"/>
                        </a:spcAft>
                      </a:pPr>
                      <a:r>
                        <a:rPr lang="es-ES" sz="800" b="1" u="none" kern="1200" dirty="0" smtClean="0">
                          <a:solidFill>
                            <a:srgbClr val="000000"/>
                          </a:solidFill>
                          <a:effectLst/>
                          <a:latin typeface="+mn-lt"/>
                          <a:ea typeface="Times New Roman"/>
                          <a:cs typeface="Times New Roman"/>
                        </a:rPr>
                        <a:t>El estudiante entiende que las elecciones de palabras usadas afectan el significado y el tono de un texto.</a:t>
                      </a:r>
                    </a:p>
                    <a:p>
                      <a:pPr marL="78105" marR="0" algn="l">
                        <a:lnSpc>
                          <a:spcPct val="100000"/>
                        </a:lnSpc>
                        <a:spcBef>
                          <a:spcPts val="0"/>
                        </a:spcBef>
                        <a:spcAft>
                          <a:spcPts val="0"/>
                        </a:spcAft>
                      </a:pPr>
                      <a:r>
                        <a:rPr lang="en-US" sz="800" kern="1200" dirty="0" smtClean="0">
                          <a:solidFill>
                            <a:srgbClr val="000000"/>
                          </a:solidFill>
                          <a:effectLst/>
                          <a:latin typeface="Calibri"/>
                          <a:ea typeface="Times New Roman"/>
                          <a:cs typeface="Times New Roman"/>
                        </a:rPr>
                        <a:t>.</a:t>
                      </a:r>
                      <a:endParaRPr lang="en-US" sz="800" dirty="0">
                        <a:effectLst/>
                        <a:latin typeface="Calibri"/>
                        <a:ea typeface="Calibri"/>
                        <a:cs typeface="Times New Roman"/>
                      </a:endParaRPr>
                    </a:p>
                  </a:txBody>
                  <a:tcPr marL="0"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ES" sz="800" b="1" kern="1200" dirty="0" smtClean="0">
                          <a:solidFill>
                            <a:schemeClr val="tx1"/>
                          </a:solidFill>
                          <a:effectLst/>
                          <a:latin typeface="+mn-lt"/>
                          <a:ea typeface="Times New Roman"/>
                          <a:cs typeface="Times New Roman"/>
                        </a:rPr>
                        <a:t>Usa el contexto para determinar el significado (L.6.4a) de sentido figurado, técnico o connotativo de las palabras y  frases. </a:t>
                      </a:r>
                      <a:r>
                        <a:rPr lang="es-ES" sz="800" b="1" u="sng" kern="1200" dirty="0" smtClean="0">
                          <a:solidFill>
                            <a:schemeClr val="tx1"/>
                          </a:solidFill>
                          <a:effectLst/>
                          <a:latin typeface="+mn-lt"/>
                          <a:ea typeface="Times New Roman"/>
                          <a:cs typeface="Times New Roman"/>
                        </a:rPr>
                        <a:t>L.6.5a</a:t>
                      </a:r>
                      <a:r>
                        <a:rPr lang="es-ES" sz="800" b="1" kern="1200" dirty="0" smtClean="0">
                          <a:solidFill>
                            <a:schemeClr val="tx1"/>
                          </a:solidFill>
                          <a:effectLst/>
                          <a:latin typeface="+mn-lt"/>
                          <a:ea typeface="Times New Roman"/>
                          <a:cs typeface="Times New Roman"/>
                        </a:rPr>
                        <a:t> Interpreta figuras del lenguaje (por ejemplo, personificación) en </a:t>
                      </a:r>
                      <a:r>
                        <a:rPr lang="es-ES" sz="800" b="1" u="sng" kern="1200" dirty="0" smtClean="0">
                          <a:solidFill>
                            <a:schemeClr val="tx1"/>
                          </a:solidFill>
                          <a:effectLst/>
                          <a:latin typeface="+mn-lt"/>
                          <a:ea typeface="Times New Roman"/>
                          <a:cs typeface="Times New Roman"/>
                        </a:rPr>
                        <a:t>contexto</a:t>
                      </a:r>
                      <a:endParaRPr lang="en-US" sz="800" b="1" u="sng" kern="1200" dirty="0" smtClean="0">
                        <a:solidFill>
                          <a:schemeClr val="tx1"/>
                        </a:solidFill>
                        <a:effectLst/>
                        <a:latin typeface="Calibri"/>
                        <a:ea typeface="Calibri"/>
                        <a:cs typeface="Times New Roman"/>
                      </a:endParaRPr>
                    </a:p>
                  </a:txBody>
                  <a:tcPr marL="14421" marR="14421" marT="4602"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61595" marR="0" algn="l">
                        <a:lnSpc>
                          <a:spcPct val="100000"/>
                        </a:lnSpc>
                        <a:spcBef>
                          <a:spcPts val="0"/>
                        </a:spcBef>
                        <a:spcAft>
                          <a:spcPts val="0"/>
                        </a:spcAft>
                      </a:pPr>
                      <a:r>
                        <a:rPr lang="es-ES" sz="800" dirty="0" smtClean="0">
                          <a:solidFill>
                            <a:schemeClr val="tx1"/>
                          </a:solidFill>
                          <a:effectLst/>
                          <a:latin typeface="+mn-lt"/>
                          <a:ea typeface="Times New Roman"/>
                          <a:cs typeface="Times New Roman"/>
                        </a:rPr>
                        <a:t>Describe cómo la selección de palabras afecta a la interpretación del lector de un texto.</a:t>
                      </a:r>
                      <a:endParaRPr lang="en-US" sz="800" dirty="0">
                        <a:solidFill>
                          <a:schemeClr val="tx1"/>
                        </a:solidFill>
                        <a:effectLst/>
                        <a:latin typeface="Calibri"/>
                        <a:ea typeface="Calibri"/>
                        <a:cs typeface="Times New Roman"/>
                      </a:endParaRPr>
                    </a:p>
                  </a:txBody>
                  <a:tcPr marL="0"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57150" marR="0" algn="l">
                        <a:lnSpc>
                          <a:spcPct val="100000"/>
                        </a:lnSpc>
                        <a:spcBef>
                          <a:spcPts val="0"/>
                        </a:spcBef>
                        <a:spcAft>
                          <a:spcPts val="0"/>
                        </a:spcAft>
                      </a:pPr>
                      <a:r>
                        <a:rPr lang="es-ES" sz="800" b="1" dirty="0" smtClean="0">
                          <a:solidFill>
                            <a:schemeClr val="tx1"/>
                          </a:solidFill>
                          <a:effectLst/>
                          <a:latin typeface="+mn-lt"/>
                          <a:ea typeface="Times New Roman"/>
                          <a:cs typeface="Times New Roman"/>
                        </a:rPr>
                        <a:t>Analiza el impacto de la palabra o frases en sentido figurado en significado y tono.</a:t>
                      </a:r>
                      <a:endParaRPr lang="en-US" sz="800" dirty="0">
                        <a:solidFill>
                          <a:schemeClr val="tx1"/>
                        </a:solidFill>
                        <a:effectLst/>
                        <a:latin typeface="Calibri"/>
                        <a:ea typeface="Calibri"/>
                        <a:cs typeface="Times New Roman"/>
                      </a:endParaRPr>
                    </a:p>
                    <a:p>
                      <a:pPr marL="0" marR="0" indent="0" algn="l" defTabSz="1018809" rtl="0" eaLnBrk="1" fontAlgn="auto" latinLnBrk="0" hangingPunct="1">
                        <a:lnSpc>
                          <a:spcPct val="100000"/>
                        </a:lnSpc>
                        <a:spcBef>
                          <a:spcPts val="0"/>
                        </a:spcBef>
                        <a:spcAft>
                          <a:spcPts val="0"/>
                        </a:spcAft>
                        <a:buClrTx/>
                        <a:buSzTx/>
                        <a:buFontTx/>
                        <a:buNone/>
                        <a:tabLst/>
                        <a:defRPr/>
                      </a:pPr>
                      <a:r>
                        <a:rPr lang="en-US" sz="800" u="none" strike="noStrike" kern="1200" dirty="0">
                          <a:solidFill>
                            <a:schemeClr val="tx1"/>
                          </a:solidFill>
                          <a:effectLst/>
                          <a:latin typeface="Calibri"/>
                          <a:ea typeface="Times New Roman"/>
                          <a:cs typeface="Times New Roman"/>
                        </a:rPr>
                        <a:t> </a:t>
                      </a:r>
                      <a:endParaRPr lang="en-US" sz="800" b="1" u="none" kern="1200" dirty="0" smtClean="0">
                        <a:solidFill>
                          <a:schemeClr val="tx1"/>
                        </a:solidFill>
                        <a:effectLst/>
                        <a:latin typeface="+mn-lt"/>
                        <a:ea typeface="Calibri"/>
                        <a:cs typeface="Times New Roman"/>
                      </a:endParaRPr>
                    </a:p>
                    <a:p>
                      <a:pPr marL="0" marR="0" algn="l">
                        <a:lnSpc>
                          <a:spcPct val="100000"/>
                        </a:lnSpc>
                        <a:spcBef>
                          <a:spcPts val="0"/>
                        </a:spcBef>
                        <a:spcAft>
                          <a:spcPts val="0"/>
                        </a:spcAft>
                      </a:pPr>
                      <a:endParaRPr lang="en-US" sz="800" dirty="0">
                        <a:solidFill>
                          <a:schemeClr val="tx1"/>
                        </a:solidFill>
                        <a:effectLst/>
                        <a:latin typeface="Calibri"/>
                        <a:ea typeface="Calibri"/>
                        <a:cs typeface="Times New Roman"/>
                      </a:endParaRPr>
                    </a:p>
                  </a:txBody>
                  <a:tcPr marL="0"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s-ES" sz="800" b="1" u="none" kern="1200" dirty="0" smtClean="0">
                          <a:solidFill>
                            <a:srgbClr val="000000"/>
                          </a:solidFill>
                          <a:effectLst/>
                          <a:latin typeface="+mn-lt"/>
                          <a:ea typeface="Times New Roman"/>
                          <a:cs typeface="Times New Roman"/>
                        </a:rPr>
                        <a:t>RI6.4 Determinan  el significado de palabras y frases que se utilizan en un texto, incluyendo tanto el sentido figurado como el connotativo; analizan el impacto que tiene la elección de determinadas palabras en el sentido y tono del texto</a:t>
                      </a:r>
                      <a:endParaRPr lang="en-US" sz="800" u="none" dirty="0">
                        <a:effectLst/>
                        <a:latin typeface="Calibri"/>
                        <a:ea typeface="Calibri"/>
                        <a:cs typeface="Times New Roman"/>
                      </a:endParaRPr>
                    </a:p>
                  </a:txBody>
                  <a:tcPr marL="14421" marR="14421" marT="4602"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730444452"/>
              </p:ext>
            </p:extLst>
          </p:nvPr>
        </p:nvGraphicFramePr>
        <p:xfrm>
          <a:off x="247650" y="6060471"/>
          <a:ext cx="7315200" cy="2316480"/>
        </p:xfrm>
        <a:graphic>
          <a:graphicData uri="http://schemas.openxmlformats.org/drawingml/2006/table">
            <a:tbl>
              <a:tblPr firstRow="1" firstCol="1" bandRow="1"/>
              <a:tblGrid>
                <a:gridCol w="438150"/>
                <a:gridCol w="565318"/>
                <a:gridCol w="467283"/>
                <a:gridCol w="662849"/>
                <a:gridCol w="609600"/>
                <a:gridCol w="685800"/>
                <a:gridCol w="533400"/>
                <a:gridCol w="533400"/>
                <a:gridCol w="533400"/>
                <a:gridCol w="762000"/>
                <a:gridCol w="762000"/>
                <a:gridCol w="762000"/>
              </a:tblGrid>
              <a:tr h="135137">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Kc</a:t>
                      </a:r>
                      <a:endParaRPr lang="en-US" sz="80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Cd</a:t>
                      </a:r>
                      <a:endParaRPr lang="en-US" sz="80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- 2Ch</a:t>
                      </a:r>
                      <a:endParaRPr lang="en-US" sz="80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Ck</a:t>
                      </a:r>
                      <a:endParaRPr lang="en-US" sz="80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APn</a:t>
                      </a:r>
                      <a:endParaRPr lang="en-US" sz="80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ANp</a:t>
                      </a:r>
                      <a:endParaRPr lang="en-US" sz="80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ANr</a:t>
                      </a:r>
                      <a:endParaRPr lang="en-US" sz="80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3 </a:t>
                      </a:r>
                      <a:r>
                        <a:rPr lang="en-US" sz="800" b="1" dirty="0" smtClean="0">
                          <a:solidFill>
                            <a:srgbClr val="000000"/>
                          </a:solidFill>
                          <a:effectLst/>
                          <a:latin typeface="Calibri"/>
                          <a:ea typeface="Times New Roman"/>
                          <a:cs typeface="Times New Roman"/>
                        </a:rPr>
                        <a:t>– </a:t>
                      </a:r>
                      <a:r>
                        <a:rPr lang="en-US" sz="800" b="1" dirty="0">
                          <a:solidFill>
                            <a:srgbClr val="000000"/>
                          </a:solidFill>
                          <a:effectLst/>
                          <a:latin typeface="Calibri"/>
                          <a:ea typeface="Times New Roman"/>
                          <a:cs typeface="Times New Roman"/>
                        </a:rPr>
                        <a:t>Cu</a:t>
                      </a:r>
                      <a:endParaRPr lang="en-US" sz="800" dirty="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SYH</a:t>
                      </a:r>
                      <a:endParaRPr lang="en-US" sz="80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4 - SYU</a:t>
                      </a:r>
                      <a:endParaRPr lang="en-US" sz="80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5B8B7"/>
                    </a:solidFill>
                  </a:tcPr>
                </a:tc>
                <a:tc>
                  <a:txBody>
                    <a:bodyPr/>
                    <a:lstStyle/>
                    <a:p>
                      <a:pPr marL="0" marR="0" algn="ctr">
                        <a:lnSpc>
                          <a:spcPct val="100000"/>
                        </a:lnSpc>
                        <a:spcBef>
                          <a:spcPts val="0"/>
                        </a:spcBef>
                        <a:spcAft>
                          <a:spcPts val="0"/>
                        </a:spcAft>
                      </a:pPr>
                      <a:r>
                        <a:rPr lang="en-US" sz="800" b="1" kern="1200" dirty="0" err="1" smtClean="0">
                          <a:solidFill>
                            <a:srgbClr val="000000"/>
                          </a:solidFill>
                          <a:effectLst/>
                          <a:latin typeface="+mn-lt"/>
                          <a:ea typeface="Times New Roman"/>
                          <a:cs typeface="Times New Roman"/>
                        </a:rPr>
                        <a:t>Estándar</a:t>
                      </a:r>
                      <a:endParaRPr lang="en-US" sz="800" dirty="0">
                        <a:effectLst/>
                        <a:latin typeface="+mn-lt"/>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1028908">
                <a:tc>
                  <a:txBody>
                    <a:bodyPr/>
                    <a:lstStyle/>
                    <a:p>
                      <a:pPr marL="0" marR="0" algn="l">
                        <a:lnSpc>
                          <a:spcPct val="100000"/>
                        </a:lnSpc>
                        <a:spcBef>
                          <a:spcPts val="0"/>
                        </a:spcBef>
                        <a:spcAft>
                          <a:spcPts val="0"/>
                        </a:spcAft>
                      </a:pPr>
                      <a:r>
                        <a:rPr lang="es-MX" sz="800" noProof="0" dirty="0" smtClean="0">
                          <a:solidFill>
                            <a:srgbClr val="000000"/>
                          </a:solidFill>
                          <a:effectLst/>
                          <a:latin typeface="+mn-lt"/>
                          <a:ea typeface="Times New Roman"/>
                          <a:cs typeface="Times New Roman"/>
                        </a:rPr>
                        <a:t>Localiza novelas </a:t>
                      </a:r>
                      <a:r>
                        <a:rPr lang="es-MX" sz="800" noProof="0" dirty="0" err="1" smtClean="0">
                          <a:solidFill>
                            <a:srgbClr val="000000"/>
                          </a:solidFill>
                          <a:effectLst/>
                          <a:latin typeface="+mn-lt"/>
                          <a:ea typeface="Times New Roman"/>
                          <a:cs typeface="Times New Roman"/>
                        </a:rPr>
                        <a:t>históri</a:t>
                      </a:r>
                      <a:r>
                        <a:rPr lang="es-MX" sz="800" noProof="0" dirty="0" smtClean="0">
                          <a:solidFill>
                            <a:srgbClr val="000000"/>
                          </a:solidFill>
                          <a:effectLst/>
                          <a:latin typeface="+mn-lt"/>
                          <a:ea typeface="Times New Roman"/>
                          <a:cs typeface="Times New Roman"/>
                        </a:rPr>
                        <a:t>-cas, poemas y cuentos de diferente género</a:t>
                      </a:r>
                      <a:endParaRPr lang="es-MX" sz="800" noProof="0" dirty="0">
                        <a:effectLst/>
                        <a:latin typeface="Calibri"/>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9050" marR="0" algn="l">
                        <a:lnSpc>
                          <a:spcPct val="100000"/>
                        </a:lnSpc>
                        <a:spcBef>
                          <a:spcPts val="0"/>
                        </a:spcBef>
                        <a:spcAft>
                          <a:spcPts val="0"/>
                        </a:spcAft>
                      </a:pPr>
                      <a:r>
                        <a:rPr lang="es-ES" sz="800" dirty="0" smtClean="0">
                          <a:effectLst/>
                          <a:latin typeface="+mn-lt"/>
                          <a:ea typeface="Times New Roman"/>
                          <a:cs typeface="Times New Roman"/>
                        </a:rPr>
                        <a:t>Entiende y usa </a:t>
                      </a:r>
                      <a:r>
                        <a:rPr lang="es-ES" sz="800" u="sng" dirty="0" err="1" smtClean="0">
                          <a:effectLst/>
                          <a:latin typeface="+mn-lt"/>
                          <a:ea typeface="Times New Roman"/>
                          <a:cs typeface="Times New Roman"/>
                        </a:rPr>
                        <a:t>Vocabula</a:t>
                      </a:r>
                      <a:r>
                        <a:rPr lang="es-ES" sz="800" u="sng" dirty="0" smtClean="0">
                          <a:effectLst/>
                          <a:latin typeface="+mn-lt"/>
                          <a:ea typeface="Times New Roman"/>
                          <a:cs typeface="Times New Roman"/>
                        </a:rPr>
                        <a:t>-rio Académico</a:t>
                      </a:r>
                      <a:r>
                        <a:rPr lang="es-ES" sz="800" dirty="0" smtClean="0">
                          <a:effectLst/>
                          <a:latin typeface="+mn-lt"/>
                          <a:ea typeface="Times New Roman"/>
                          <a:cs typeface="Times New Roman"/>
                        </a:rPr>
                        <a:t>:   género, novelas históricas, enfoques, tema, comparar, contrastar, fantasía, y asunto.</a:t>
                      </a:r>
                      <a:r>
                        <a:rPr lang="en-US" sz="800" dirty="0" smtClean="0">
                          <a:effectLst/>
                          <a:latin typeface="Calibri"/>
                          <a:ea typeface="Times New Roman"/>
                          <a:cs typeface="Times New Roman"/>
                        </a:rPr>
                        <a:t>.</a:t>
                      </a:r>
                      <a:endParaRPr lang="en-US" sz="800" dirty="0">
                        <a:effectLst/>
                        <a:latin typeface="Calibri"/>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s-MX" sz="750" b="1" noProof="0" dirty="0" smtClean="0">
                          <a:effectLst/>
                          <a:latin typeface="+mn-lt"/>
                          <a:ea typeface="Times New Roman"/>
                          <a:cs typeface="Times New Roman"/>
                        </a:rPr>
                        <a:t>Identifica </a:t>
                      </a:r>
                      <a:r>
                        <a:rPr lang="es-MX" sz="750" b="1" noProof="0" dirty="0" err="1" smtClean="0">
                          <a:effectLst/>
                          <a:latin typeface="+mn-lt"/>
                          <a:ea typeface="Times New Roman"/>
                          <a:cs typeface="Times New Roman"/>
                        </a:rPr>
                        <a:t>diferen-tes</a:t>
                      </a:r>
                      <a:r>
                        <a:rPr lang="es-MX" sz="750" b="1" noProof="0" dirty="0" smtClean="0">
                          <a:effectLst/>
                          <a:latin typeface="+mn-lt"/>
                          <a:ea typeface="Times New Roman"/>
                          <a:cs typeface="Times New Roman"/>
                        </a:rPr>
                        <a:t> </a:t>
                      </a:r>
                      <a:r>
                        <a:rPr lang="es-MX" sz="750" b="1" noProof="0" dirty="0" err="1" smtClean="0">
                          <a:effectLst/>
                          <a:latin typeface="+mn-lt"/>
                          <a:ea typeface="Times New Roman"/>
                          <a:cs typeface="Times New Roman"/>
                        </a:rPr>
                        <a:t>elemen</a:t>
                      </a:r>
                      <a:r>
                        <a:rPr lang="es-MX" sz="750" b="1" noProof="0" dirty="0" smtClean="0">
                          <a:effectLst/>
                          <a:latin typeface="+mn-lt"/>
                          <a:ea typeface="Times New Roman"/>
                          <a:cs typeface="Times New Roman"/>
                        </a:rPr>
                        <a:t>-tos literarios en </a:t>
                      </a:r>
                      <a:r>
                        <a:rPr lang="es-MX" sz="750" b="1" noProof="0" dirty="0" err="1" smtClean="0">
                          <a:effectLst/>
                          <a:latin typeface="+mn-lt"/>
                          <a:ea typeface="Times New Roman"/>
                          <a:cs typeface="Times New Roman"/>
                        </a:rPr>
                        <a:t>diferen-tes</a:t>
                      </a:r>
                      <a:r>
                        <a:rPr lang="es-MX" sz="750" b="1" noProof="0" dirty="0" smtClean="0">
                          <a:effectLst/>
                          <a:latin typeface="+mn-lt"/>
                          <a:ea typeface="Times New Roman"/>
                          <a:cs typeface="Times New Roman"/>
                        </a:rPr>
                        <a:t> géneros</a:t>
                      </a:r>
                      <a:r>
                        <a:rPr lang="en-US" sz="750" b="1" dirty="0" smtClean="0">
                          <a:effectLst/>
                          <a:latin typeface="+mn-lt"/>
                          <a:ea typeface="Times New Roman"/>
                          <a:cs typeface="Times New Roman"/>
                        </a:rPr>
                        <a:t>.</a:t>
                      </a:r>
                      <a:endParaRPr lang="en-US" sz="750" dirty="0">
                        <a:effectLst/>
                        <a:latin typeface="Calibri"/>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s-ES" sz="800" u="sng" dirty="0" smtClean="0">
                          <a:solidFill>
                            <a:srgbClr val="000000"/>
                          </a:solidFill>
                          <a:effectLst/>
                          <a:latin typeface="+mn-lt"/>
                          <a:ea typeface="Times New Roman"/>
                          <a:cs typeface="Times New Roman"/>
                        </a:rPr>
                        <a:t>Desarrollo del Concepto</a:t>
                      </a:r>
                    </a:p>
                    <a:p>
                      <a:pPr marL="0" marR="0" algn="l">
                        <a:lnSpc>
                          <a:spcPct val="100000"/>
                        </a:lnSpc>
                        <a:spcBef>
                          <a:spcPts val="0"/>
                        </a:spcBef>
                        <a:spcAft>
                          <a:spcPts val="0"/>
                        </a:spcAft>
                      </a:pPr>
                      <a:r>
                        <a:rPr lang="es-ES" sz="800" u="none" dirty="0" smtClean="0">
                          <a:solidFill>
                            <a:srgbClr val="000000"/>
                          </a:solidFill>
                          <a:effectLst/>
                          <a:latin typeface="+mn-lt"/>
                          <a:ea typeface="Times New Roman"/>
                          <a:cs typeface="Times New Roman"/>
                        </a:rPr>
                        <a:t>Entiende que diferentes géneros enfocan los temas de manera diferente</a:t>
                      </a:r>
                      <a:r>
                        <a:rPr lang="es-ES" sz="800" u="sng" dirty="0" smtClean="0">
                          <a:solidFill>
                            <a:srgbClr val="000000"/>
                          </a:solidFill>
                          <a:effectLst/>
                          <a:latin typeface="+mn-lt"/>
                          <a:ea typeface="Times New Roman"/>
                          <a:cs typeface="Times New Roman"/>
                        </a:rPr>
                        <a:t>.</a:t>
                      </a:r>
                    </a:p>
                    <a:p>
                      <a:pPr marL="0" marR="0" algn="l">
                        <a:lnSpc>
                          <a:spcPct val="100000"/>
                        </a:lnSpc>
                        <a:spcBef>
                          <a:spcPts val="0"/>
                        </a:spcBef>
                        <a:spcAft>
                          <a:spcPts val="0"/>
                        </a:spcAft>
                      </a:pPr>
                      <a:r>
                        <a:rPr lang="en-US" sz="800" dirty="0" smtClean="0">
                          <a:solidFill>
                            <a:srgbClr val="000000"/>
                          </a:solidFill>
                          <a:effectLst/>
                          <a:latin typeface="Calibri"/>
                          <a:ea typeface="Times New Roman"/>
                          <a:cs typeface="Times New Roman"/>
                        </a:rPr>
                        <a:t>.</a:t>
                      </a:r>
                      <a:endParaRPr lang="en-US" sz="800" dirty="0">
                        <a:effectLst/>
                        <a:latin typeface="Calibri"/>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s-ES" sz="800" dirty="0" smtClean="0">
                          <a:solidFill>
                            <a:srgbClr val="000000"/>
                          </a:solidFill>
                          <a:effectLst/>
                          <a:latin typeface="+mn-lt"/>
                          <a:ea typeface="Times New Roman"/>
                          <a:cs typeface="Times New Roman"/>
                        </a:rPr>
                        <a:t>Hace generaliza-</a:t>
                      </a:r>
                      <a:r>
                        <a:rPr lang="es-ES" sz="800" dirty="0" err="1" smtClean="0">
                          <a:solidFill>
                            <a:srgbClr val="000000"/>
                          </a:solidFill>
                          <a:effectLst/>
                          <a:latin typeface="+mn-lt"/>
                          <a:ea typeface="Times New Roman"/>
                          <a:cs typeface="Times New Roman"/>
                        </a:rPr>
                        <a:t>ciones</a:t>
                      </a:r>
                      <a:r>
                        <a:rPr lang="es-ES" sz="800" dirty="0" smtClean="0">
                          <a:solidFill>
                            <a:srgbClr val="000000"/>
                          </a:solidFill>
                          <a:effectLst/>
                          <a:latin typeface="+mn-lt"/>
                          <a:ea typeface="Times New Roman"/>
                          <a:cs typeface="Times New Roman"/>
                        </a:rPr>
                        <a:t> acerca de cómo diferentes géneros abordan temas y asuntos. </a:t>
                      </a:r>
                      <a:endParaRPr lang="en-US" sz="800" dirty="0">
                        <a:effectLst/>
                        <a:latin typeface="Calibri"/>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s-ES" sz="800" b="1" dirty="0" smtClean="0">
                          <a:solidFill>
                            <a:schemeClr val="tx1"/>
                          </a:solidFill>
                          <a:effectLst/>
                          <a:latin typeface="+mn-lt"/>
                          <a:ea typeface="Times New Roman"/>
                          <a:cs typeface="Times New Roman"/>
                        </a:rPr>
                        <a:t>Aplica un entendimiento de cómo diferentes géneros abordan temas y asuntos en el siguiente contexto.</a:t>
                      </a:r>
                      <a:endParaRPr lang="en-US" sz="800" b="1" dirty="0" smtClean="0">
                        <a:solidFill>
                          <a:schemeClr val="tx1"/>
                        </a:solidFill>
                        <a:effectLst/>
                        <a:latin typeface="Calibri"/>
                        <a:ea typeface="Calibri"/>
                        <a:cs typeface="Times New Roman"/>
                      </a:endParaRPr>
                    </a:p>
                    <a:p>
                      <a:pPr marL="0" marR="0" algn="l">
                        <a:lnSpc>
                          <a:spcPct val="100000"/>
                        </a:lnSpc>
                        <a:spcBef>
                          <a:spcPts val="0"/>
                        </a:spcBef>
                        <a:spcAft>
                          <a:spcPts val="0"/>
                        </a:spcAft>
                      </a:pPr>
                      <a:endParaRPr lang="en-US" sz="800" dirty="0">
                        <a:solidFill>
                          <a:schemeClr val="tx1"/>
                        </a:solidFill>
                        <a:effectLst/>
                        <a:latin typeface="Calibri"/>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s-ES" sz="800" dirty="0" smtClean="0">
                          <a:solidFill>
                            <a:schemeClr val="tx1"/>
                          </a:solidFill>
                          <a:effectLst/>
                          <a:latin typeface="+mn-lt"/>
                          <a:ea typeface="Times New Roman"/>
                          <a:cs typeface="Times New Roman"/>
                        </a:rPr>
                        <a:t>Compara similitudes en el género abordando temas y asuntos (no contrastando).</a:t>
                      </a:r>
                      <a:endParaRPr lang="en-US" sz="800" dirty="0">
                        <a:solidFill>
                          <a:schemeClr val="tx1"/>
                        </a:solidFill>
                        <a:effectLst/>
                        <a:latin typeface="Calibri"/>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s-ES" sz="800" b="1" dirty="0" smtClean="0">
                          <a:solidFill>
                            <a:schemeClr val="tx1"/>
                          </a:solidFill>
                          <a:effectLst/>
                          <a:latin typeface="+mn-lt"/>
                          <a:ea typeface="Times New Roman"/>
                          <a:cs typeface="Times New Roman"/>
                        </a:rPr>
                        <a:t>Análisis (compara y contrasta) cómo las diferentes </a:t>
                      </a:r>
                      <a:r>
                        <a:rPr lang="es-ES" sz="800" b="1" dirty="0" err="1" smtClean="0">
                          <a:solidFill>
                            <a:schemeClr val="tx1"/>
                          </a:solidFill>
                          <a:effectLst/>
                          <a:latin typeface="+mn-lt"/>
                          <a:ea typeface="Times New Roman"/>
                          <a:cs typeface="Times New Roman"/>
                        </a:rPr>
                        <a:t>estructu</a:t>
                      </a:r>
                      <a:r>
                        <a:rPr lang="es-ES" sz="800" b="1" dirty="0" smtClean="0">
                          <a:solidFill>
                            <a:schemeClr val="tx1"/>
                          </a:solidFill>
                          <a:effectLst/>
                          <a:latin typeface="+mn-lt"/>
                          <a:ea typeface="Times New Roman"/>
                          <a:cs typeface="Times New Roman"/>
                        </a:rPr>
                        <a:t>-ras de texto en diferentes géneros </a:t>
                      </a:r>
                      <a:r>
                        <a:rPr lang="es-ES" sz="800" b="1" dirty="0" err="1" smtClean="0">
                          <a:solidFill>
                            <a:schemeClr val="tx1"/>
                          </a:solidFill>
                          <a:effectLst/>
                          <a:latin typeface="+mn-lt"/>
                          <a:ea typeface="Times New Roman"/>
                          <a:cs typeface="Times New Roman"/>
                        </a:rPr>
                        <a:t>contribu</a:t>
                      </a:r>
                      <a:r>
                        <a:rPr lang="es-ES" sz="800" b="1" dirty="0" smtClean="0">
                          <a:solidFill>
                            <a:schemeClr val="tx1"/>
                          </a:solidFill>
                          <a:effectLst/>
                          <a:latin typeface="+mn-lt"/>
                          <a:ea typeface="Times New Roman"/>
                          <a:cs typeface="Times New Roman"/>
                        </a:rPr>
                        <a:t>-yen a sus enfoques en temas y asuntos similares.</a:t>
                      </a:r>
                      <a:endParaRPr lang="en-US" sz="800" b="1" u="none" kern="1200" dirty="0" smtClean="0">
                        <a:solidFill>
                          <a:schemeClr val="tx1"/>
                        </a:solidFill>
                        <a:effectLst/>
                        <a:latin typeface="+mn-lt"/>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s-ES" sz="800" dirty="0" smtClean="0">
                          <a:solidFill>
                            <a:schemeClr val="tx1"/>
                          </a:solidFill>
                          <a:effectLst/>
                          <a:latin typeface="+mn-lt"/>
                          <a:ea typeface="Times New Roman"/>
                          <a:cs typeface="Times New Roman"/>
                        </a:rPr>
                        <a:t>Conecta ideas específicas de cómo dos o más género son iguales  o diferentes usando ejemplos del texto.</a:t>
                      </a:r>
                      <a:endParaRPr lang="en-US" sz="800" dirty="0">
                        <a:solidFill>
                          <a:schemeClr val="tx1"/>
                        </a:solidFill>
                        <a:effectLst/>
                        <a:latin typeface="Calibri"/>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s-ES" sz="800" dirty="0" smtClean="0">
                          <a:solidFill>
                            <a:schemeClr val="tx1"/>
                          </a:solidFill>
                          <a:effectLst/>
                          <a:latin typeface="+mn-lt"/>
                          <a:ea typeface="Times New Roman"/>
                          <a:cs typeface="Times New Roman"/>
                        </a:rPr>
                        <a:t>Sintetiza dentro de un texto (a la vez) cada género estudiado (ejemplo, una muestra gráfica aborda los temas y asuntos).</a:t>
                      </a:r>
                      <a:endParaRPr lang="en-US" sz="800" dirty="0">
                        <a:solidFill>
                          <a:schemeClr val="tx1"/>
                        </a:solidFill>
                        <a:effectLst/>
                        <a:latin typeface="Calibri"/>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chemeClr val="tx1"/>
                          </a:solidFill>
                          <a:effectLst/>
                          <a:latin typeface="Calibri"/>
                          <a:ea typeface="Times New Roman"/>
                          <a:cs typeface="Times New Roman"/>
                        </a:rPr>
                        <a:t>Synthesizes </a:t>
                      </a:r>
                      <a:r>
                        <a:rPr lang="es-ES" sz="800" b="1" dirty="0" smtClean="0">
                          <a:solidFill>
                            <a:schemeClr val="tx1"/>
                          </a:solidFill>
                          <a:effectLst/>
                          <a:latin typeface="+mn-lt"/>
                          <a:ea typeface="Times New Roman"/>
                          <a:cs typeface="Times New Roman"/>
                        </a:rPr>
                        <a:t>Sintetiza la información a través de múltiples fuentes o textos con el propósito de comparar enfoques de temas o asuntos similares.</a:t>
                      </a:r>
                      <a:r>
                        <a:rPr lang="en-US" sz="800" b="1" dirty="0" smtClean="0">
                          <a:solidFill>
                            <a:schemeClr val="tx1"/>
                          </a:solidFill>
                          <a:effectLst/>
                          <a:latin typeface="Calibri"/>
                          <a:ea typeface="Times New Roman"/>
                          <a:cs typeface="Times New Roman"/>
                        </a:rPr>
                        <a:t>.</a:t>
                      </a:r>
                    </a:p>
                    <a:p>
                      <a:pPr marL="0" marR="0" algn="l">
                        <a:lnSpc>
                          <a:spcPct val="100000"/>
                        </a:lnSpc>
                        <a:spcBef>
                          <a:spcPts val="0"/>
                        </a:spcBef>
                        <a:spcAft>
                          <a:spcPts val="0"/>
                        </a:spcAft>
                      </a:pPr>
                      <a:endParaRPr lang="en-US" sz="800" b="1" dirty="0" smtClean="0">
                        <a:solidFill>
                          <a:schemeClr val="tx1"/>
                        </a:solidFill>
                        <a:effectLst/>
                        <a:latin typeface="Calibri"/>
                        <a:ea typeface="Calibri"/>
                        <a:cs typeface="Times New Roman"/>
                      </a:endParaRPr>
                    </a:p>
                    <a:p>
                      <a:pPr marL="0" marR="0" algn="l">
                        <a:lnSpc>
                          <a:spcPct val="100000"/>
                        </a:lnSpc>
                        <a:spcBef>
                          <a:spcPts val="0"/>
                        </a:spcBef>
                        <a:spcAft>
                          <a:spcPts val="0"/>
                        </a:spcAft>
                      </a:pPr>
                      <a:endParaRPr lang="en-US" sz="800" dirty="0">
                        <a:solidFill>
                          <a:schemeClr val="tx1"/>
                        </a:solidFill>
                        <a:effectLst/>
                        <a:latin typeface="Calibri"/>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smtClean="0">
                          <a:effectLst/>
                          <a:latin typeface="Calibri"/>
                          <a:ea typeface="Calibri"/>
                          <a:cs typeface="Calibri"/>
                        </a:rPr>
                        <a:t>RL.6.9</a:t>
                      </a:r>
                      <a:r>
                        <a:rPr lang="es-ES" sz="800" dirty="0" smtClean="0">
                          <a:effectLst/>
                          <a:latin typeface="+mn-lt"/>
                          <a:ea typeface="Calibri"/>
                          <a:cs typeface="Calibri"/>
                        </a:rPr>
                        <a:t>Comparan y contrastan textos de diferentes formas o géneros (por ejemplo: cuentos y poemas, novelas históricas y cuentos de fantasía) en cuanto a la manera en que estos abordan temas y asuntos similares.</a:t>
                      </a:r>
                      <a:endParaRPr lang="en-US" sz="800" dirty="0">
                        <a:effectLst/>
                        <a:latin typeface="Calibri"/>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sp>
        <p:nvSpPr>
          <p:cNvPr id="7" name="Rectangle 6"/>
          <p:cNvSpPr/>
          <p:nvPr/>
        </p:nvSpPr>
        <p:spPr>
          <a:xfrm>
            <a:off x="2971800" y="2637578"/>
            <a:ext cx="635354" cy="18466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p>
            <a:pPr algn="ctr"/>
            <a:endParaRPr lang="en-US" dirty="0"/>
          </a:p>
        </p:txBody>
      </p:sp>
      <p:sp>
        <p:nvSpPr>
          <p:cNvPr id="6" name="TextBox 5"/>
          <p:cNvSpPr txBox="1"/>
          <p:nvPr/>
        </p:nvSpPr>
        <p:spPr>
          <a:xfrm>
            <a:off x="3073224" y="2591412"/>
            <a:ext cx="660576" cy="276999"/>
          </a:xfrm>
          <a:prstGeom prst="rect">
            <a:avLst/>
          </a:prstGeom>
          <a:noFill/>
        </p:spPr>
        <p:txBody>
          <a:bodyPr wrap="square" rtlCol="0">
            <a:spAutoFit/>
          </a:bodyPr>
          <a:lstStyle/>
          <a:p>
            <a:r>
              <a:rPr lang="en-US" sz="600" b="1" dirty="0" smtClean="0"/>
              <a:t>No </a:t>
            </a:r>
            <a:r>
              <a:rPr lang="en-US" sz="600" b="1" dirty="0" err="1" smtClean="0"/>
              <a:t>fue</a:t>
            </a:r>
            <a:r>
              <a:rPr lang="en-US" sz="600" b="1" dirty="0" smtClean="0"/>
              <a:t> evaluado</a:t>
            </a:r>
            <a:endParaRPr lang="en-US" sz="600" b="1" dirty="0"/>
          </a:p>
        </p:txBody>
      </p:sp>
      <p:sp>
        <p:nvSpPr>
          <p:cNvPr id="12" name="TextBox 11"/>
          <p:cNvSpPr txBox="1"/>
          <p:nvPr/>
        </p:nvSpPr>
        <p:spPr>
          <a:xfrm rot="18912712">
            <a:off x="1171340" y="7873118"/>
            <a:ext cx="685800" cy="276999"/>
          </a:xfrm>
          <a:prstGeom prst="rect">
            <a:avLst/>
          </a:prstGeom>
          <a:noFill/>
        </p:spPr>
        <p:txBody>
          <a:bodyPr wrap="square" rtlCol="0">
            <a:spAutoFit/>
          </a:bodyPr>
          <a:lstStyle/>
          <a:p>
            <a:r>
              <a:rPr lang="en-US" sz="600" b="1" dirty="0" smtClean="0"/>
              <a:t>No </a:t>
            </a:r>
            <a:r>
              <a:rPr lang="en-US" sz="600" b="1" dirty="0" err="1" smtClean="0"/>
              <a:t>fue</a:t>
            </a:r>
            <a:r>
              <a:rPr lang="en-US" sz="600" b="1" dirty="0" smtClean="0"/>
              <a:t> evaluado</a:t>
            </a:r>
            <a:endParaRPr lang="en-US" sz="600" b="1" dirty="0"/>
          </a:p>
        </p:txBody>
      </p:sp>
      <p:sp>
        <p:nvSpPr>
          <p:cNvPr id="15" name="Rectangle 14"/>
          <p:cNvSpPr/>
          <p:nvPr/>
        </p:nvSpPr>
        <p:spPr>
          <a:xfrm rot="19167476">
            <a:off x="1170373" y="7960067"/>
            <a:ext cx="599715" cy="21246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28551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12</a:t>
            </a:fld>
            <a:endParaRPr lang="en-US" dirty="0"/>
          </a:p>
        </p:txBody>
      </p:sp>
      <p:sp>
        <p:nvSpPr>
          <p:cNvPr id="8" name="Rectangle 7"/>
          <p:cNvSpPr/>
          <p:nvPr/>
        </p:nvSpPr>
        <p:spPr>
          <a:xfrm>
            <a:off x="323850" y="83820"/>
            <a:ext cx="7124700" cy="705459"/>
          </a:xfrm>
          <a:prstGeom prst="rect">
            <a:avLst/>
          </a:prstGeom>
        </p:spPr>
        <p:txBody>
          <a:bodyPr wrap="square" lIns="96359" tIns="48180" rIns="96359" bIns="48180">
            <a:spAutoFit/>
          </a:bodyPr>
          <a:lstStyle/>
          <a:p>
            <a:r>
              <a:rPr lang="es-ES" sz="1300" b="1" dirty="0"/>
              <a:t>Trimestre </a:t>
            </a:r>
            <a:r>
              <a:rPr lang="es-ES" sz="1300" b="1" dirty="0" smtClean="0"/>
              <a:t>tres: </a:t>
            </a:r>
            <a:r>
              <a:rPr lang="es-ES" sz="1300" dirty="0"/>
              <a:t>Progresión de aprendizaje de </a:t>
            </a:r>
            <a:r>
              <a:rPr lang="es-ES" sz="1300" b="1" dirty="0"/>
              <a:t>Lectura de Texto Informativo  </a:t>
            </a:r>
          </a:p>
          <a:p>
            <a:r>
              <a:rPr lang="es-ES" sz="1300" dirty="0"/>
              <a:t>En esta pre-evaluación se evalúan las casillas indicadas y resaltadas </a:t>
            </a:r>
            <a:r>
              <a:rPr lang="es-ES" sz="1300" b="1" dirty="0"/>
              <a:t>antes del estándar</a:t>
            </a:r>
            <a:r>
              <a:rPr lang="es-ES" sz="1300" dirty="0"/>
              <a:t>. El estándar como tal se evalúa en el CFA (</a:t>
            </a:r>
            <a:r>
              <a:rPr lang="es-ES" sz="1300" dirty="0" err="1"/>
              <a:t>Common</a:t>
            </a:r>
            <a:r>
              <a:rPr lang="es-ES" sz="1300" dirty="0"/>
              <a:t> </a:t>
            </a:r>
            <a:r>
              <a:rPr lang="es-ES" sz="1300" dirty="0" err="1"/>
              <a:t>Formative</a:t>
            </a:r>
            <a:r>
              <a:rPr lang="es-ES" sz="1300" dirty="0"/>
              <a:t> </a:t>
            </a:r>
            <a:r>
              <a:rPr lang="es-ES" sz="1300" dirty="0" err="1"/>
              <a:t>Assessment</a:t>
            </a:r>
            <a:r>
              <a:rPr lang="es-ES" sz="1300" dirty="0"/>
              <a:t>) al final de cada trimestre</a:t>
            </a:r>
            <a:r>
              <a:rPr lang="es-ES" sz="1300" b="1" dirty="0"/>
              <a:t>.</a:t>
            </a:r>
          </a:p>
        </p:txBody>
      </p:sp>
      <p:graphicFrame>
        <p:nvGraphicFramePr>
          <p:cNvPr id="2" name="Table 1"/>
          <p:cNvGraphicFramePr>
            <a:graphicFrameLocks noGrp="1"/>
          </p:cNvGraphicFramePr>
          <p:nvPr>
            <p:extLst>
              <p:ext uri="{D42A27DB-BD31-4B8C-83A1-F6EECF244321}">
                <p14:modId xmlns:p14="http://schemas.microsoft.com/office/powerpoint/2010/main" val="1705742867"/>
              </p:ext>
            </p:extLst>
          </p:nvPr>
        </p:nvGraphicFramePr>
        <p:xfrm>
          <a:off x="388938" y="838200"/>
          <a:ext cx="6994524" cy="1487550"/>
        </p:xfrm>
        <a:graphic>
          <a:graphicData uri="http://schemas.openxmlformats.org/drawingml/2006/table">
            <a:tbl>
              <a:tblPr/>
              <a:tblGrid>
                <a:gridCol w="986933"/>
                <a:gridCol w="906697"/>
                <a:gridCol w="923609"/>
                <a:gridCol w="1003844"/>
                <a:gridCol w="1133372"/>
                <a:gridCol w="1133372"/>
                <a:gridCol w="906697"/>
              </a:tblGrid>
              <a:tr h="98443">
                <a:tc>
                  <a:txBody>
                    <a:bodyPr/>
                    <a:lstStyle/>
                    <a:p>
                      <a:pPr marL="0" marR="0" algn="ctr">
                        <a:lnSpc>
                          <a:spcPct val="100000"/>
                        </a:lnSpc>
                        <a:spcBef>
                          <a:spcPts val="0"/>
                        </a:spcBef>
                        <a:spcAft>
                          <a:spcPts val="0"/>
                        </a:spcAft>
                      </a:pPr>
                      <a:r>
                        <a:rPr lang="en-US" sz="800" b="1" kern="1200" dirty="0">
                          <a:solidFill>
                            <a:srgbClr val="000000"/>
                          </a:solidFill>
                          <a:effectLst/>
                          <a:latin typeface="Calibri"/>
                          <a:ea typeface="Times New Roman"/>
                          <a:cs typeface="Times New Roman"/>
                        </a:rPr>
                        <a:t>DOK 1 - </a:t>
                      </a:r>
                      <a:r>
                        <a:rPr lang="en-US" sz="800" b="1" kern="1200" dirty="0" err="1">
                          <a:solidFill>
                            <a:srgbClr val="000000"/>
                          </a:solidFill>
                          <a:effectLst/>
                          <a:latin typeface="Calibri"/>
                          <a:ea typeface="Times New Roman"/>
                          <a:cs typeface="Times New Roman"/>
                        </a:rPr>
                        <a:t>K</a:t>
                      </a:r>
                      <a:r>
                        <a:rPr lang="en-US" sz="800" kern="1200" dirty="0" err="1">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14522" marR="14522" marT="463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kern="1200">
                          <a:solidFill>
                            <a:srgbClr val="000000"/>
                          </a:solidFill>
                          <a:effectLst/>
                          <a:latin typeface="Calibri"/>
                          <a:ea typeface="Times New Roman"/>
                          <a:cs typeface="Times New Roman"/>
                        </a:rPr>
                        <a:t>DOK 1 - K</a:t>
                      </a:r>
                      <a:r>
                        <a:rPr lang="en-US" sz="800" kern="1200">
                          <a:solidFill>
                            <a:srgbClr val="000000"/>
                          </a:solidFill>
                          <a:effectLst/>
                          <a:latin typeface="Calibri"/>
                          <a:ea typeface="Times New Roman"/>
                          <a:cs typeface="Times New Roman"/>
                        </a:rPr>
                        <a:t>c</a:t>
                      </a:r>
                      <a:endParaRPr lang="en-US" sz="800">
                        <a:effectLst/>
                        <a:latin typeface="Calibri"/>
                        <a:ea typeface="Calibri"/>
                        <a:cs typeface="Times New Roman"/>
                      </a:endParaRPr>
                    </a:p>
                  </a:txBody>
                  <a:tcPr marL="14522" marR="14522" marT="463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kern="1200">
                          <a:solidFill>
                            <a:srgbClr val="000000"/>
                          </a:solidFill>
                          <a:effectLst/>
                          <a:latin typeface="Calibri"/>
                          <a:ea typeface="Times New Roman"/>
                          <a:cs typeface="Times New Roman"/>
                        </a:rPr>
                        <a:t>DOK 1 - C</a:t>
                      </a:r>
                      <a:r>
                        <a:rPr lang="en-US" sz="800" kern="1200">
                          <a:solidFill>
                            <a:srgbClr val="000000"/>
                          </a:solidFill>
                          <a:effectLst/>
                          <a:latin typeface="Calibri"/>
                          <a:ea typeface="Times New Roman"/>
                          <a:cs typeface="Times New Roman"/>
                        </a:rPr>
                        <a:t>e</a:t>
                      </a:r>
                      <a:endParaRPr lang="en-US" sz="800">
                        <a:effectLst/>
                        <a:latin typeface="Calibri"/>
                        <a:ea typeface="Calibri"/>
                        <a:cs typeface="Times New Roman"/>
                      </a:endParaRPr>
                    </a:p>
                  </a:txBody>
                  <a:tcPr marL="14522" marR="14522" marT="463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gridSpan="2">
                  <a:txBody>
                    <a:bodyPr/>
                    <a:lstStyle/>
                    <a:p>
                      <a:pPr marL="0" marR="0" algn="ctr">
                        <a:lnSpc>
                          <a:spcPct val="100000"/>
                        </a:lnSpc>
                        <a:spcBef>
                          <a:spcPts val="0"/>
                        </a:spcBef>
                        <a:spcAft>
                          <a:spcPts val="0"/>
                        </a:spcAft>
                      </a:pPr>
                      <a:r>
                        <a:rPr lang="en-US" sz="800" b="1" kern="1200">
                          <a:solidFill>
                            <a:srgbClr val="000000"/>
                          </a:solidFill>
                          <a:effectLst/>
                          <a:latin typeface="Calibri"/>
                          <a:ea typeface="Times New Roman"/>
                          <a:cs typeface="Times New Roman"/>
                        </a:rPr>
                        <a:t>DOK 1 - AP</a:t>
                      </a:r>
                      <a:r>
                        <a:rPr lang="en-US" sz="800" kern="1200">
                          <a:solidFill>
                            <a:srgbClr val="000000"/>
                          </a:solidFill>
                          <a:effectLst/>
                          <a:latin typeface="Calibri"/>
                          <a:ea typeface="Times New Roman"/>
                          <a:cs typeface="Times New Roman"/>
                        </a:rPr>
                        <a:t>g</a:t>
                      </a:r>
                      <a:endParaRPr lang="en-US" sz="800">
                        <a:effectLst/>
                        <a:latin typeface="Calibri"/>
                        <a:ea typeface="Calibri"/>
                        <a:cs typeface="Times New Roman"/>
                      </a:endParaRPr>
                    </a:p>
                  </a:txBody>
                  <a:tcPr marL="14522" marR="14522" marT="463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hMerge="1">
                  <a:txBody>
                    <a:bodyPr/>
                    <a:lstStyle/>
                    <a:p>
                      <a:endParaRPr lang="en-US"/>
                    </a:p>
                  </a:txBody>
                  <a:tcPr/>
                </a:tc>
                <a:tc>
                  <a:txBody>
                    <a:bodyPr/>
                    <a:lstStyle/>
                    <a:p>
                      <a:pPr marL="0" marR="0" algn="ctr">
                        <a:lnSpc>
                          <a:spcPct val="100000"/>
                        </a:lnSpc>
                        <a:spcBef>
                          <a:spcPts val="0"/>
                        </a:spcBef>
                        <a:spcAft>
                          <a:spcPts val="0"/>
                        </a:spcAft>
                      </a:pPr>
                      <a:r>
                        <a:rPr lang="en-US" sz="800" b="1" kern="1200">
                          <a:solidFill>
                            <a:srgbClr val="000000"/>
                          </a:solidFill>
                          <a:effectLst/>
                          <a:latin typeface="Calibri"/>
                          <a:ea typeface="Times New Roman"/>
                          <a:cs typeface="Times New Roman"/>
                        </a:rPr>
                        <a:t>DOK 2 - AP</a:t>
                      </a:r>
                      <a:r>
                        <a:rPr lang="en-US" sz="800" kern="1200">
                          <a:solidFill>
                            <a:srgbClr val="000000"/>
                          </a:solidFill>
                          <a:effectLst/>
                          <a:latin typeface="Calibri"/>
                          <a:ea typeface="Times New Roman"/>
                          <a:cs typeface="Times New Roman"/>
                        </a:rPr>
                        <a:t>n</a:t>
                      </a:r>
                      <a:endParaRPr lang="en-US" sz="800">
                        <a:effectLst/>
                        <a:latin typeface="Calibri"/>
                        <a:ea typeface="Calibri"/>
                        <a:cs typeface="Times New Roman"/>
                      </a:endParaRPr>
                    </a:p>
                  </a:txBody>
                  <a:tcPr marL="14522" marR="14522" marT="463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900" b="0" kern="1200" dirty="0" err="1" smtClean="0">
                          <a:solidFill>
                            <a:srgbClr val="000000"/>
                          </a:solidFill>
                          <a:effectLst/>
                          <a:latin typeface="Calibri"/>
                          <a:ea typeface="Times New Roman"/>
                          <a:cs typeface="Times New Roman"/>
                        </a:rPr>
                        <a:t>Estándar</a:t>
                      </a:r>
                      <a:endParaRPr lang="en-US" sz="800" b="0" dirty="0">
                        <a:effectLst/>
                        <a:latin typeface="Calibri"/>
                        <a:ea typeface="Calibri"/>
                        <a:cs typeface="Times New Roman"/>
                      </a:endParaRPr>
                    </a:p>
                  </a:txBody>
                  <a:tcPr marL="14522" marR="14522" marT="463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75000"/>
                      </a:schemeClr>
                    </a:solidFill>
                  </a:tcPr>
                </a:tc>
              </a:tr>
              <a:tr h="431036">
                <a:tc>
                  <a:txBody>
                    <a:bodyPr/>
                    <a:lstStyle/>
                    <a:p>
                      <a:pPr marL="0" marR="0" algn="l">
                        <a:lnSpc>
                          <a:spcPct val="100000"/>
                        </a:lnSpc>
                        <a:spcBef>
                          <a:spcPts val="0"/>
                        </a:spcBef>
                        <a:spcAft>
                          <a:spcPts val="0"/>
                        </a:spcAft>
                      </a:pPr>
                      <a:r>
                        <a:rPr lang="es-ES" sz="800" kern="1200" dirty="0" smtClean="0">
                          <a:solidFill>
                            <a:srgbClr val="000000"/>
                          </a:solidFill>
                          <a:effectLst/>
                          <a:latin typeface="+mn-lt"/>
                          <a:ea typeface="Times New Roman"/>
                          <a:cs typeface="Times New Roman"/>
                        </a:rPr>
                        <a:t>Recuerda las definiciones de las palabras y frases de sentido figurado, connotativo y técnico específicos como se discutió en clase.</a:t>
                      </a:r>
                      <a:endParaRPr lang="en-US" sz="800" dirty="0">
                        <a:effectLst/>
                        <a:latin typeface="Calibri"/>
                        <a:ea typeface="Calibri"/>
                        <a:cs typeface="Times New Roman"/>
                      </a:endParaRPr>
                    </a:p>
                  </a:txBody>
                  <a:tcPr marL="14522" marR="14522" marT="463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s-ES" sz="800" kern="1200" dirty="0" smtClean="0">
                          <a:solidFill>
                            <a:srgbClr val="000000"/>
                          </a:solidFill>
                          <a:effectLst/>
                          <a:latin typeface="+mn-lt"/>
                          <a:ea typeface="Times New Roman"/>
                          <a:cs typeface="Times New Roman"/>
                        </a:rPr>
                        <a:t>Entiende y usa el  </a:t>
                      </a:r>
                      <a:r>
                        <a:rPr lang="es-ES" sz="800" u="sng" kern="1200" dirty="0" smtClean="0">
                          <a:solidFill>
                            <a:srgbClr val="000000"/>
                          </a:solidFill>
                          <a:effectLst/>
                          <a:latin typeface="+mn-lt"/>
                          <a:ea typeface="Times New Roman"/>
                          <a:cs typeface="Times New Roman"/>
                        </a:rPr>
                        <a:t>Lenguaje Académico Estándar: </a:t>
                      </a:r>
                      <a:r>
                        <a:rPr lang="es-ES" sz="800" kern="1200" dirty="0" smtClean="0">
                          <a:solidFill>
                            <a:srgbClr val="000000"/>
                          </a:solidFill>
                          <a:effectLst/>
                          <a:latin typeface="+mn-lt"/>
                          <a:ea typeface="Times New Roman"/>
                          <a:cs typeface="Times New Roman"/>
                        </a:rPr>
                        <a:t>sentido figurado, connotativos  y  técnicos.</a:t>
                      </a:r>
                      <a:endParaRPr lang="en-US" sz="800" dirty="0">
                        <a:effectLst/>
                        <a:latin typeface="Calibri"/>
                        <a:ea typeface="Calibri"/>
                        <a:cs typeface="Times New Roman"/>
                      </a:endParaRPr>
                    </a:p>
                  </a:txBody>
                  <a:tcPr marL="14522" marR="14522" marT="463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s-MX" sz="800" b="1" kern="1200" noProof="0" dirty="0" smtClean="0">
                          <a:solidFill>
                            <a:srgbClr val="000000"/>
                          </a:solidFill>
                          <a:effectLst/>
                          <a:latin typeface="+mn-lt"/>
                          <a:ea typeface="Times New Roman"/>
                          <a:cs typeface="Times New Roman"/>
                        </a:rPr>
                        <a:t>Selecciona apropiadas palabras o frases en sentido figurado, connotativas o técnicas cuando el significado deseado es claramente evidente.</a:t>
                      </a:r>
                      <a:endParaRPr lang="es-MX" sz="800" noProof="0" dirty="0">
                        <a:effectLst/>
                        <a:latin typeface="Calibri"/>
                        <a:ea typeface="Calibri"/>
                        <a:cs typeface="Times New Roman"/>
                      </a:endParaRPr>
                    </a:p>
                  </a:txBody>
                  <a:tcPr marL="14522" marR="14522" marT="463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s-ES" sz="800" u="sng" kern="1200" dirty="0" smtClean="0">
                          <a:solidFill>
                            <a:srgbClr val="000000"/>
                          </a:solidFill>
                          <a:effectLst/>
                          <a:latin typeface="+mn-lt"/>
                          <a:ea typeface="Times New Roman"/>
                          <a:cs typeface="Times New Roman"/>
                        </a:rPr>
                        <a:t>L.6.4b  </a:t>
                      </a:r>
                      <a:r>
                        <a:rPr lang="es-ES" sz="800" u="none" kern="1200" dirty="0" smtClean="0">
                          <a:solidFill>
                            <a:srgbClr val="000000"/>
                          </a:solidFill>
                          <a:effectLst/>
                          <a:latin typeface="+mn-lt"/>
                          <a:ea typeface="Times New Roman"/>
                          <a:cs typeface="Times New Roman"/>
                        </a:rPr>
                        <a:t>Utiliza, afijos y raíces griegos o latinos comunes de grado apropiado como pistas sobre el significado de una palabra.</a:t>
                      </a:r>
                      <a:r>
                        <a:rPr lang="en-US" sz="800" u="none" kern="1200" dirty="0" smtClean="0">
                          <a:solidFill>
                            <a:srgbClr val="000000"/>
                          </a:solidFill>
                          <a:effectLst/>
                          <a:latin typeface="Calibri"/>
                          <a:ea typeface="Times New Roman"/>
                          <a:cs typeface="Times New Roman"/>
                        </a:rPr>
                        <a:t>.</a:t>
                      </a:r>
                      <a:endParaRPr lang="en-US" sz="800" u="none" dirty="0">
                        <a:effectLst/>
                        <a:latin typeface="Calibri"/>
                        <a:ea typeface="Calibri"/>
                        <a:cs typeface="Times New Roman"/>
                      </a:endParaRPr>
                    </a:p>
                  </a:txBody>
                  <a:tcPr marL="14522" marR="14522" marT="463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s-ES" sz="800" b="1" u="sng" kern="1200" dirty="0" smtClean="0">
                          <a:solidFill>
                            <a:schemeClr val="tx1"/>
                          </a:solidFill>
                          <a:effectLst/>
                          <a:latin typeface="+mn-lt"/>
                          <a:ea typeface="Times New Roman"/>
                          <a:cs typeface="Times New Roman"/>
                        </a:rPr>
                        <a:t>L.6.5c  </a:t>
                      </a:r>
                      <a:r>
                        <a:rPr lang="es-ES" sz="800" b="1" u="none" kern="1200" dirty="0" smtClean="0">
                          <a:solidFill>
                            <a:schemeClr val="tx1"/>
                          </a:solidFill>
                          <a:effectLst/>
                          <a:latin typeface="+mn-lt"/>
                          <a:ea typeface="Times New Roman"/>
                          <a:cs typeface="Times New Roman"/>
                        </a:rPr>
                        <a:t>Distingue entre las connotaciones (asociaciones) de palabras con definiciones similares</a:t>
                      </a:r>
                      <a:endParaRPr lang="en-US" sz="800" b="1" u="none" kern="1200" dirty="0" smtClean="0">
                        <a:solidFill>
                          <a:schemeClr val="tx1"/>
                        </a:solidFill>
                        <a:effectLst/>
                        <a:latin typeface="Calibri"/>
                        <a:ea typeface="Calibri"/>
                        <a:cs typeface="Times New Roman"/>
                      </a:endParaRPr>
                    </a:p>
                    <a:p>
                      <a:pPr marL="0" marR="0" algn="l">
                        <a:lnSpc>
                          <a:spcPct val="100000"/>
                        </a:lnSpc>
                        <a:spcBef>
                          <a:spcPts val="0"/>
                        </a:spcBef>
                        <a:spcAft>
                          <a:spcPts val="0"/>
                        </a:spcAft>
                      </a:pPr>
                      <a:endParaRPr lang="en-US" sz="800" dirty="0">
                        <a:solidFill>
                          <a:schemeClr val="tx1"/>
                        </a:solidFill>
                        <a:effectLst/>
                        <a:latin typeface="Calibri"/>
                        <a:ea typeface="Calibri"/>
                        <a:cs typeface="Times New Roman"/>
                      </a:endParaRPr>
                    </a:p>
                    <a:p>
                      <a:pPr marL="0" marR="0" algn="l">
                        <a:lnSpc>
                          <a:spcPct val="100000"/>
                        </a:lnSpc>
                        <a:spcBef>
                          <a:spcPts val="0"/>
                        </a:spcBef>
                        <a:spcAft>
                          <a:spcPts val="0"/>
                        </a:spcAft>
                      </a:pPr>
                      <a:r>
                        <a:rPr lang="en-US" sz="800" b="1" kern="1200" dirty="0">
                          <a:solidFill>
                            <a:schemeClr val="tx1"/>
                          </a:solidFill>
                          <a:effectLst/>
                          <a:latin typeface="Calibri"/>
                          <a:ea typeface="Times New Roman"/>
                          <a:cs typeface="Times New Roman"/>
                        </a:rPr>
                        <a:t> </a:t>
                      </a:r>
                      <a:endParaRPr lang="en-US" sz="800" dirty="0">
                        <a:solidFill>
                          <a:schemeClr val="tx1"/>
                        </a:solidFill>
                        <a:effectLst/>
                        <a:latin typeface="Calibri"/>
                        <a:ea typeface="Calibri"/>
                        <a:cs typeface="Times New Roman"/>
                      </a:endParaRPr>
                    </a:p>
                  </a:txBody>
                  <a:tcPr marL="0"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s-ES" sz="800" b="1" kern="1200" dirty="0" smtClean="0">
                          <a:solidFill>
                            <a:schemeClr val="tx1"/>
                          </a:solidFill>
                          <a:effectLst/>
                          <a:latin typeface="+mn-lt"/>
                          <a:ea typeface="Times New Roman"/>
                          <a:cs typeface="Times New Roman"/>
                        </a:rPr>
                        <a:t>Usa el contexto para definir el significado (L.6.4a) de palabras o frases en sentido figurado, técnico o connotativo</a:t>
                      </a:r>
                      <a:r>
                        <a:rPr lang="es-ES" sz="800" b="1" u="sng" kern="1200" dirty="0" smtClean="0">
                          <a:solidFill>
                            <a:schemeClr val="tx1"/>
                          </a:solidFill>
                          <a:effectLst/>
                          <a:latin typeface="+mn-lt"/>
                          <a:ea typeface="Times New Roman"/>
                          <a:cs typeface="Times New Roman"/>
                        </a:rPr>
                        <a:t>.  L.6.5a  </a:t>
                      </a:r>
                      <a:r>
                        <a:rPr lang="es-ES" sz="800" b="1" kern="1200" dirty="0" smtClean="0">
                          <a:solidFill>
                            <a:schemeClr val="tx1"/>
                          </a:solidFill>
                          <a:effectLst/>
                          <a:latin typeface="+mn-lt"/>
                          <a:ea typeface="Times New Roman"/>
                          <a:cs typeface="Times New Roman"/>
                        </a:rPr>
                        <a:t>Interpreta las figuras del lenguaje (por ejemplo, personificación) en un </a:t>
                      </a:r>
                      <a:r>
                        <a:rPr lang="es-ES" sz="800" b="1" u="sng" kern="1200" dirty="0" smtClean="0">
                          <a:solidFill>
                            <a:schemeClr val="tx1"/>
                          </a:solidFill>
                          <a:effectLst/>
                          <a:latin typeface="+mn-lt"/>
                          <a:ea typeface="Times New Roman"/>
                          <a:cs typeface="Times New Roman"/>
                        </a:rPr>
                        <a:t>contexto.</a:t>
                      </a:r>
                      <a:endParaRPr lang="en-US" sz="800" b="1" u="sng" kern="1200" dirty="0" smtClean="0">
                        <a:solidFill>
                          <a:schemeClr val="tx1"/>
                        </a:solidFill>
                        <a:effectLst/>
                        <a:latin typeface="Calibri"/>
                        <a:ea typeface="Calibri"/>
                        <a:cs typeface="Times New Roman"/>
                      </a:endParaRPr>
                    </a:p>
                    <a:p>
                      <a:pPr marL="0" marR="0" algn="l">
                        <a:lnSpc>
                          <a:spcPct val="100000"/>
                        </a:lnSpc>
                        <a:spcBef>
                          <a:spcPts val="0"/>
                        </a:spcBef>
                        <a:spcAft>
                          <a:spcPts val="0"/>
                        </a:spcAft>
                      </a:pPr>
                      <a:endParaRPr lang="en-US" sz="800" dirty="0">
                        <a:solidFill>
                          <a:schemeClr val="tx1"/>
                        </a:solidFill>
                        <a:effectLst/>
                        <a:latin typeface="Calibri"/>
                        <a:ea typeface="Calibri"/>
                        <a:cs typeface="Times New Roman"/>
                      </a:endParaRPr>
                    </a:p>
                  </a:txBody>
                  <a:tcPr marL="14522" marR="14522" marT="463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kern="1200" dirty="0">
                          <a:solidFill>
                            <a:srgbClr val="000000"/>
                          </a:solidFill>
                          <a:effectLst/>
                          <a:latin typeface="Calibri"/>
                          <a:ea typeface="Times New Roman"/>
                          <a:cs typeface="Times New Roman"/>
                        </a:rPr>
                        <a:t>RI6.4</a:t>
                      </a:r>
                      <a:r>
                        <a:rPr lang="en-US" sz="800" kern="1200" dirty="0">
                          <a:solidFill>
                            <a:srgbClr val="000000"/>
                          </a:solidFill>
                          <a:effectLst/>
                          <a:latin typeface="Calibri"/>
                          <a:ea typeface="Times New Roman"/>
                          <a:cs typeface="Times New Roman"/>
                        </a:rPr>
                        <a:t> </a:t>
                      </a:r>
                      <a:r>
                        <a:rPr lang="es-ES" sz="800" kern="1200" dirty="0" smtClean="0">
                          <a:solidFill>
                            <a:srgbClr val="000000"/>
                          </a:solidFill>
                          <a:effectLst/>
                          <a:latin typeface="+mn-lt"/>
                          <a:ea typeface="Calibri"/>
                          <a:cs typeface="Helvetica"/>
                        </a:rPr>
                        <a:t>Definen el significado de palabras y frases que se utilizan en un texto, incluyendo tanto el sentido figurado, como el connotativo y técnico</a:t>
                      </a:r>
                      <a:endParaRPr lang="en-US" sz="800" dirty="0">
                        <a:effectLst/>
                        <a:latin typeface="Calibri"/>
                        <a:ea typeface="Calibri"/>
                        <a:cs typeface="Times New Roman"/>
                      </a:endParaRPr>
                    </a:p>
                  </a:txBody>
                  <a:tcPr marL="14522" marR="14522" marT="463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269878912"/>
              </p:ext>
            </p:extLst>
          </p:nvPr>
        </p:nvGraphicFramePr>
        <p:xfrm>
          <a:off x="388937" y="2621662"/>
          <a:ext cx="6994527" cy="1844040"/>
        </p:xfrm>
        <a:graphic>
          <a:graphicData uri="http://schemas.openxmlformats.org/drawingml/2006/table">
            <a:tbl>
              <a:tblPr firstRow="1" firstCol="1" bandRow="1"/>
              <a:tblGrid>
                <a:gridCol w="629839"/>
                <a:gridCol w="696138"/>
                <a:gridCol w="563540"/>
                <a:gridCol w="762437"/>
                <a:gridCol w="828735"/>
                <a:gridCol w="629839"/>
                <a:gridCol w="795586"/>
                <a:gridCol w="596689"/>
                <a:gridCol w="696138"/>
                <a:gridCol w="795586"/>
              </a:tblGrid>
              <a:tr h="136778">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t>
                      </a:r>
                      <a:r>
                        <a:rPr lang="en-US" sz="800" dirty="0" err="1">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3959" marR="33959"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K</a:t>
                      </a:r>
                      <a:r>
                        <a:rPr lang="en-US" sz="800">
                          <a:solidFill>
                            <a:srgbClr val="000000"/>
                          </a:solidFill>
                          <a:effectLst/>
                          <a:latin typeface="Calibri"/>
                          <a:ea typeface="Times New Roman"/>
                          <a:cs typeface="Times New Roman"/>
                        </a:rPr>
                        <a:t>c</a:t>
                      </a:r>
                      <a:endParaRPr lang="en-US" sz="800">
                        <a:effectLst/>
                        <a:latin typeface="Calibri"/>
                        <a:ea typeface="Calibri"/>
                        <a:cs typeface="Times New Roman"/>
                      </a:endParaRPr>
                    </a:p>
                  </a:txBody>
                  <a:tcPr marL="33959" marR="33959"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a:t>
                      </a:r>
                      <a:r>
                        <a:rPr lang="en-US" sz="800">
                          <a:solidFill>
                            <a:srgbClr val="000000"/>
                          </a:solidFill>
                          <a:effectLst/>
                          <a:latin typeface="Calibri"/>
                          <a:ea typeface="Times New Roman"/>
                          <a:cs typeface="Times New Roman"/>
                        </a:rPr>
                        <a:t>f</a:t>
                      </a:r>
                      <a:endParaRPr lang="en-US" sz="800">
                        <a:effectLst/>
                        <a:latin typeface="Calibri"/>
                        <a:ea typeface="Calibri"/>
                        <a:cs typeface="Times New Roman"/>
                      </a:endParaRPr>
                    </a:p>
                  </a:txBody>
                  <a:tcPr marL="33959" marR="33959"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a:t>
                      </a:r>
                      <a:r>
                        <a:rPr lang="en-US" sz="800">
                          <a:solidFill>
                            <a:srgbClr val="000000"/>
                          </a:solidFill>
                          <a:effectLst/>
                          <a:latin typeface="Calibri"/>
                          <a:ea typeface="Times New Roman"/>
                          <a:cs typeface="Times New Roman"/>
                        </a:rPr>
                        <a:t>h</a:t>
                      </a:r>
                      <a:endParaRPr lang="en-US" sz="800">
                        <a:effectLst/>
                        <a:latin typeface="Calibri"/>
                        <a:ea typeface="Calibri"/>
                        <a:cs typeface="Times New Roman"/>
                      </a:endParaRPr>
                    </a:p>
                  </a:txBody>
                  <a:tcPr marL="33959" marR="33959"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C</a:t>
                      </a:r>
                      <a:r>
                        <a:rPr lang="en-US" sz="800">
                          <a:solidFill>
                            <a:srgbClr val="000000"/>
                          </a:solidFill>
                          <a:effectLst/>
                          <a:latin typeface="Calibri"/>
                          <a:ea typeface="Times New Roman"/>
                          <a:cs typeface="Times New Roman"/>
                        </a:rPr>
                        <a:t>k</a:t>
                      </a:r>
                      <a:endParaRPr lang="en-US" sz="800">
                        <a:effectLst/>
                        <a:latin typeface="Calibri"/>
                        <a:ea typeface="Calibri"/>
                        <a:cs typeface="Times New Roman"/>
                      </a:endParaRPr>
                    </a:p>
                  </a:txBody>
                  <a:tcPr marL="33959" marR="33959"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C</a:t>
                      </a:r>
                      <a:r>
                        <a:rPr lang="en-US" sz="800">
                          <a:solidFill>
                            <a:srgbClr val="000000"/>
                          </a:solidFill>
                          <a:effectLst/>
                          <a:latin typeface="Calibri"/>
                          <a:ea typeface="Times New Roman"/>
                          <a:cs typeface="Times New Roman"/>
                        </a:rPr>
                        <a:t>l</a:t>
                      </a:r>
                      <a:endParaRPr lang="en-US" sz="800">
                        <a:effectLst/>
                        <a:latin typeface="Calibri"/>
                        <a:ea typeface="Calibri"/>
                        <a:cs typeface="Times New Roman"/>
                      </a:endParaRPr>
                    </a:p>
                  </a:txBody>
                  <a:tcPr marL="33959" marR="33959"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ANs</a:t>
                      </a:r>
                      <a:endParaRPr lang="en-US" sz="800">
                        <a:effectLst/>
                        <a:latin typeface="Calibri"/>
                        <a:ea typeface="Calibri"/>
                        <a:cs typeface="Times New Roman"/>
                      </a:endParaRPr>
                    </a:p>
                  </a:txBody>
                  <a:tcPr marL="33959" marR="33959"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ABF8F"/>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Cu</a:t>
                      </a:r>
                      <a:endParaRPr lang="en-US" sz="800">
                        <a:effectLst/>
                        <a:latin typeface="Calibri"/>
                        <a:ea typeface="Calibri"/>
                        <a:cs typeface="Times New Roman"/>
                      </a:endParaRPr>
                    </a:p>
                  </a:txBody>
                  <a:tcPr marL="33959" marR="33959"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APx</a:t>
                      </a:r>
                      <a:endParaRPr lang="en-US" sz="800">
                        <a:effectLst/>
                        <a:latin typeface="Calibri"/>
                        <a:ea typeface="Calibri"/>
                        <a:cs typeface="Times New Roman"/>
                      </a:endParaRPr>
                    </a:p>
                  </a:txBody>
                  <a:tcPr marL="33959" marR="33959"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2D69B"/>
                    </a:solidFill>
                  </a:tcPr>
                </a:tc>
                <a:tc>
                  <a:txBody>
                    <a:bodyPr/>
                    <a:lstStyle/>
                    <a:p>
                      <a:pPr marL="0" marR="0" algn="ctr">
                        <a:lnSpc>
                          <a:spcPct val="100000"/>
                        </a:lnSpc>
                        <a:spcBef>
                          <a:spcPts val="0"/>
                        </a:spcBef>
                        <a:spcAft>
                          <a:spcPts val="0"/>
                        </a:spcAft>
                      </a:pPr>
                      <a:r>
                        <a:rPr lang="en-US" sz="900" b="0" kern="1200" dirty="0" err="1" smtClean="0">
                          <a:solidFill>
                            <a:srgbClr val="000000"/>
                          </a:solidFill>
                          <a:effectLst/>
                          <a:latin typeface="+mn-lt"/>
                          <a:ea typeface="Times New Roman"/>
                          <a:cs typeface="Times New Roman"/>
                        </a:rPr>
                        <a:t>Estándar</a:t>
                      </a:r>
                      <a:endParaRPr lang="en-US" sz="800" b="0" dirty="0">
                        <a:effectLst/>
                        <a:latin typeface="+mn-lt"/>
                        <a:ea typeface="Calibri"/>
                        <a:cs typeface="Times New Roman"/>
                      </a:endParaRPr>
                    </a:p>
                  </a:txBody>
                  <a:tcPr marL="33959" marR="33959"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607481">
                <a:tc>
                  <a:txBody>
                    <a:bodyPr/>
                    <a:lstStyle/>
                    <a:p>
                      <a:pPr marL="0" marR="0" algn="l">
                        <a:lnSpc>
                          <a:spcPct val="100000"/>
                        </a:lnSpc>
                        <a:spcBef>
                          <a:spcPts val="0"/>
                        </a:spcBef>
                        <a:spcAft>
                          <a:spcPts val="0"/>
                        </a:spcAft>
                      </a:pPr>
                      <a:r>
                        <a:rPr lang="es-ES" sz="800" dirty="0" smtClean="0">
                          <a:effectLst/>
                          <a:latin typeface="+mn-lt"/>
                          <a:ea typeface="Times New Roman"/>
                          <a:cs typeface="Times New Roman"/>
                        </a:rPr>
                        <a:t>Localiza  o recordar detalles sobre reclamaciones específicas en un texto, discutido o leído en clase.</a:t>
                      </a:r>
                      <a:r>
                        <a:rPr lang="en-US" sz="800" dirty="0">
                          <a:effectLst/>
                          <a:latin typeface="Calibri"/>
                          <a:ea typeface="Times New Roman"/>
                          <a:cs typeface="Times New Roman"/>
                        </a:rPr>
                        <a:t> </a:t>
                      </a:r>
                      <a:endParaRPr lang="en-US" sz="800" dirty="0">
                        <a:effectLst/>
                        <a:latin typeface="Calibri"/>
                        <a:ea typeface="Calibri"/>
                        <a:cs typeface="Times New Roman"/>
                      </a:endParaRPr>
                    </a:p>
                  </a:txBody>
                  <a:tcPr marL="33959" marR="33959"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s-ES" sz="800" dirty="0" smtClean="0">
                          <a:effectLst/>
                          <a:latin typeface="+mn-lt"/>
                          <a:ea typeface="Times New Roman"/>
                          <a:cs typeface="Times New Roman"/>
                        </a:rPr>
                        <a:t>Define (entiende el significado de…)sigue evalúa, argumenta, afirma, </a:t>
                      </a:r>
                      <a:r>
                        <a:rPr lang="es-ES" sz="800" smtClean="0">
                          <a:effectLst/>
                          <a:latin typeface="+mn-lt"/>
                          <a:ea typeface="Times New Roman"/>
                          <a:cs typeface="Times New Roman"/>
                        </a:rPr>
                        <a:t>especifíca</a:t>
                      </a:r>
                      <a:r>
                        <a:rPr lang="es-ES" sz="800" dirty="0" smtClean="0">
                          <a:effectLst/>
                          <a:latin typeface="+mn-lt"/>
                          <a:ea typeface="Times New Roman"/>
                          <a:cs typeface="Times New Roman"/>
                        </a:rPr>
                        <a:t>, distingue, da evidencia, razones y apoyo</a:t>
                      </a:r>
                      <a:r>
                        <a:rPr lang="en-US" sz="800" dirty="0">
                          <a:effectLst/>
                          <a:latin typeface="Calibri"/>
                          <a:ea typeface="Times New Roman"/>
                          <a:cs typeface="Times New Roman"/>
                        </a:rPr>
                        <a:t> </a:t>
                      </a:r>
                      <a:endParaRPr lang="en-US" sz="800" dirty="0">
                        <a:effectLst/>
                        <a:latin typeface="Calibri"/>
                        <a:ea typeface="Calibri"/>
                        <a:cs typeface="Times New Roman"/>
                      </a:endParaRPr>
                    </a:p>
                  </a:txBody>
                  <a:tcPr marL="33959" marR="33959"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s-ES" sz="800" dirty="0" smtClean="0">
                          <a:effectLst/>
                          <a:latin typeface="+mn-lt"/>
                          <a:ea typeface="Times New Roman"/>
                          <a:cs typeface="Times New Roman"/>
                        </a:rPr>
                        <a:t>Responde a preguntas acerca de argumentos o afirmaciones  específicos de un texto leído en clase.</a:t>
                      </a:r>
                      <a:endParaRPr lang="en-US" sz="800" dirty="0">
                        <a:effectLst/>
                        <a:latin typeface="Calibri"/>
                        <a:ea typeface="Calibri"/>
                        <a:cs typeface="Times New Roman"/>
                      </a:endParaRPr>
                    </a:p>
                  </a:txBody>
                  <a:tcPr marL="33959" marR="33959"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s-ES" sz="800" u="sng" dirty="0" smtClean="0">
                          <a:effectLst/>
                          <a:latin typeface="+mn-lt"/>
                          <a:ea typeface="Times New Roman"/>
                          <a:cs typeface="Times New Roman"/>
                        </a:rPr>
                        <a:t>Desarrollo del Concepto:</a:t>
                      </a:r>
                    </a:p>
                    <a:p>
                      <a:pPr marL="0" marR="0" algn="l">
                        <a:lnSpc>
                          <a:spcPct val="100000"/>
                        </a:lnSpc>
                        <a:spcBef>
                          <a:spcPts val="0"/>
                        </a:spcBef>
                        <a:spcAft>
                          <a:spcPts val="0"/>
                        </a:spcAft>
                      </a:pPr>
                      <a:r>
                        <a:rPr lang="es-ES" sz="800" u="sng" dirty="0" smtClean="0">
                          <a:effectLst/>
                          <a:latin typeface="+mn-lt"/>
                          <a:ea typeface="Times New Roman"/>
                          <a:cs typeface="Times New Roman"/>
                        </a:rPr>
                        <a:t>Entiende que las afirmaciones  apoyan un argumento y la  evidencia apoya la afirmación.</a:t>
                      </a:r>
                      <a:endParaRPr lang="es-ES" sz="800" u="sng" dirty="0">
                        <a:effectLst/>
                        <a:latin typeface="+mn-lt"/>
                        <a:ea typeface="Times New Roman"/>
                        <a:cs typeface="Times New Roman"/>
                      </a:endParaRPr>
                    </a:p>
                  </a:txBody>
                  <a:tcPr marL="33959" marR="33959"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s-ES" sz="800" b="1" dirty="0" smtClean="0">
                          <a:solidFill>
                            <a:schemeClr val="tx1"/>
                          </a:solidFill>
                          <a:effectLst/>
                          <a:latin typeface="+mn-lt"/>
                          <a:ea typeface="Times New Roman"/>
                          <a:cs typeface="Times New Roman"/>
                        </a:rPr>
                        <a:t>Concluye si hay demanda suficiente para apoyar un argumento.</a:t>
                      </a:r>
                      <a:endParaRPr lang="en-US" sz="800" b="1" dirty="0" smtClean="0">
                        <a:solidFill>
                          <a:schemeClr val="tx1"/>
                        </a:solidFill>
                        <a:effectLst/>
                        <a:latin typeface="Calibri"/>
                        <a:ea typeface="Calibri"/>
                        <a:cs typeface="Times New Roman"/>
                      </a:endParaRPr>
                    </a:p>
                    <a:p>
                      <a:pPr marL="0" marR="0" algn="l">
                        <a:lnSpc>
                          <a:spcPct val="100000"/>
                        </a:lnSpc>
                        <a:spcBef>
                          <a:spcPts val="0"/>
                        </a:spcBef>
                        <a:spcAft>
                          <a:spcPts val="0"/>
                        </a:spcAft>
                      </a:pPr>
                      <a:endParaRPr lang="en-US" sz="800" dirty="0">
                        <a:solidFill>
                          <a:schemeClr val="tx1"/>
                        </a:solidFill>
                        <a:effectLst/>
                        <a:latin typeface="Calibri"/>
                        <a:ea typeface="Calibri"/>
                        <a:cs typeface="Times New Roman"/>
                      </a:endParaRPr>
                    </a:p>
                    <a:p>
                      <a:pPr marL="0" marR="0" algn="l">
                        <a:lnSpc>
                          <a:spcPct val="100000"/>
                        </a:lnSpc>
                        <a:spcBef>
                          <a:spcPts val="0"/>
                        </a:spcBef>
                        <a:spcAft>
                          <a:spcPts val="0"/>
                        </a:spcAft>
                      </a:pPr>
                      <a:r>
                        <a:rPr lang="en-US" sz="800" dirty="0">
                          <a:solidFill>
                            <a:schemeClr val="tx1"/>
                          </a:solidFill>
                          <a:effectLst/>
                          <a:latin typeface="Calibri"/>
                          <a:ea typeface="Times New Roman"/>
                          <a:cs typeface="Times New Roman"/>
                        </a:rPr>
                        <a:t> </a:t>
                      </a:r>
                      <a:endParaRPr lang="en-US" sz="800" dirty="0">
                        <a:solidFill>
                          <a:schemeClr val="tx1"/>
                        </a:solidFill>
                        <a:effectLst/>
                        <a:latin typeface="Calibri"/>
                        <a:ea typeface="Calibri"/>
                        <a:cs typeface="Times New Roman"/>
                      </a:endParaRPr>
                    </a:p>
                  </a:txBody>
                  <a:tcPr marL="33959" marR="33959"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s-ES" sz="800" dirty="0" smtClean="0">
                          <a:solidFill>
                            <a:schemeClr val="tx1"/>
                          </a:solidFill>
                          <a:effectLst/>
                          <a:latin typeface="+mn-lt"/>
                          <a:ea typeface="Times New Roman"/>
                          <a:cs typeface="Times New Roman"/>
                        </a:rPr>
                        <a:t>Localiza informaciones específicas que apoyan un argumento.</a:t>
                      </a:r>
                      <a:endParaRPr lang="en-US" sz="800" dirty="0">
                        <a:solidFill>
                          <a:schemeClr val="tx1"/>
                        </a:solidFill>
                        <a:effectLst/>
                        <a:latin typeface="Calibri"/>
                        <a:ea typeface="Calibri"/>
                        <a:cs typeface="Times New Roman"/>
                      </a:endParaRPr>
                    </a:p>
                  </a:txBody>
                  <a:tcPr marL="33959" marR="33959"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ES" sz="800" b="1" dirty="0" smtClean="0">
                          <a:solidFill>
                            <a:schemeClr val="tx1"/>
                          </a:solidFill>
                          <a:effectLst/>
                          <a:latin typeface="+mn-lt"/>
                          <a:ea typeface="Times New Roman"/>
                          <a:cs typeface="Times New Roman"/>
                        </a:rPr>
                        <a:t>Distingue entre la evidencia que apoya o no, las demandas específicas de un texto en un texto leído en clase. </a:t>
                      </a:r>
                      <a:endParaRPr lang="en-US" sz="800" b="1" dirty="0" smtClean="0">
                        <a:solidFill>
                          <a:schemeClr val="tx1"/>
                        </a:solidFill>
                        <a:effectLst/>
                        <a:latin typeface="Calibri"/>
                        <a:ea typeface="Calibri"/>
                        <a:cs typeface="Times New Roman"/>
                      </a:endParaRPr>
                    </a:p>
                    <a:p>
                      <a:pPr marL="0" marR="0" algn="l">
                        <a:lnSpc>
                          <a:spcPct val="100000"/>
                        </a:lnSpc>
                        <a:spcBef>
                          <a:spcPts val="0"/>
                        </a:spcBef>
                        <a:spcAft>
                          <a:spcPts val="0"/>
                        </a:spcAft>
                      </a:pPr>
                      <a:endParaRPr lang="en-US" sz="800" dirty="0">
                        <a:solidFill>
                          <a:schemeClr val="tx1"/>
                        </a:solidFill>
                        <a:effectLst/>
                        <a:latin typeface="Calibri"/>
                        <a:ea typeface="Calibri"/>
                        <a:cs typeface="Times New Roman"/>
                      </a:endParaRPr>
                    </a:p>
                    <a:p>
                      <a:pPr marL="0" marR="0" algn="l">
                        <a:lnSpc>
                          <a:spcPct val="100000"/>
                        </a:lnSpc>
                        <a:spcBef>
                          <a:spcPts val="0"/>
                        </a:spcBef>
                        <a:spcAft>
                          <a:spcPts val="0"/>
                        </a:spcAft>
                      </a:pPr>
                      <a:r>
                        <a:rPr lang="en-US" sz="800" dirty="0">
                          <a:solidFill>
                            <a:schemeClr val="tx1"/>
                          </a:solidFill>
                          <a:effectLst/>
                          <a:latin typeface="Calibri"/>
                          <a:ea typeface="Times New Roman"/>
                          <a:cs typeface="Times New Roman"/>
                        </a:rPr>
                        <a:t> </a:t>
                      </a:r>
                      <a:endParaRPr lang="en-US" sz="800" dirty="0">
                        <a:solidFill>
                          <a:schemeClr val="tx1"/>
                        </a:solidFill>
                        <a:effectLst/>
                        <a:latin typeface="Calibri"/>
                        <a:ea typeface="Calibri"/>
                        <a:cs typeface="Times New Roman"/>
                      </a:endParaRPr>
                    </a:p>
                  </a:txBody>
                  <a:tcPr marL="33959" marR="33959"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s-ES" sz="800" dirty="0" smtClean="0">
                          <a:solidFill>
                            <a:schemeClr val="tx1"/>
                          </a:solidFill>
                          <a:effectLst/>
                          <a:latin typeface="+mn-lt"/>
                          <a:ea typeface="Times New Roman"/>
                          <a:cs typeface="Times New Roman"/>
                        </a:rPr>
                        <a:t>Conecta argumentos de un nuevo texto a las informaciones específicas  y  a la evidencia para apoyar estas afirmaciones. </a:t>
                      </a:r>
                      <a:r>
                        <a:rPr lang="en-US" sz="800" b="1" dirty="0">
                          <a:solidFill>
                            <a:schemeClr val="tx1"/>
                          </a:solidFill>
                          <a:effectLst/>
                          <a:latin typeface="Calibri"/>
                          <a:ea typeface="Times New Roman"/>
                          <a:cs typeface="Times New Roman"/>
                        </a:rPr>
                        <a:t> </a:t>
                      </a:r>
                      <a:endParaRPr lang="en-US" sz="800" dirty="0">
                        <a:solidFill>
                          <a:schemeClr val="tx1"/>
                        </a:solidFill>
                        <a:effectLst/>
                        <a:latin typeface="Calibri"/>
                        <a:ea typeface="Calibri"/>
                        <a:cs typeface="Times New Roman"/>
                      </a:endParaRPr>
                    </a:p>
                  </a:txBody>
                  <a:tcPr marL="33959" marR="33959"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ES" sz="800" b="1" dirty="0" smtClean="0">
                          <a:solidFill>
                            <a:schemeClr val="tx1"/>
                          </a:solidFill>
                          <a:effectLst/>
                          <a:latin typeface="+mn-lt"/>
                          <a:ea typeface="Times New Roman"/>
                          <a:cs typeface="Times New Roman"/>
                        </a:rPr>
                        <a:t>Explica cómo un reclamo apoya un argumento específico usando razones y evidencia.</a:t>
                      </a:r>
                      <a:r>
                        <a:rPr lang="en-US" sz="800" dirty="0">
                          <a:solidFill>
                            <a:schemeClr val="tx1"/>
                          </a:solidFill>
                          <a:effectLst/>
                          <a:latin typeface="Calibri"/>
                          <a:ea typeface="Times New Roman"/>
                          <a:cs typeface="Times New Roman"/>
                        </a:rPr>
                        <a:t> </a:t>
                      </a:r>
                      <a:endParaRPr lang="en-US" sz="800" dirty="0">
                        <a:solidFill>
                          <a:schemeClr val="tx1"/>
                        </a:solidFill>
                        <a:effectLst/>
                        <a:latin typeface="Calibri"/>
                        <a:ea typeface="Calibri"/>
                        <a:cs typeface="Times New Roman"/>
                      </a:endParaRPr>
                    </a:p>
                  </a:txBody>
                  <a:tcPr marL="33959" marR="33959"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Times New Roman"/>
                          <a:cs typeface="Times New Roman"/>
                        </a:rPr>
                        <a:t>RI6.8 </a:t>
                      </a:r>
                      <a:r>
                        <a:rPr lang="es-ES" sz="800" dirty="0" smtClean="0">
                          <a:effectLst/>
                          <a:latin typeface="+mn-lt"/>
                          <a:ea typeface="Times New Roman"/>
                          <a:cs typeface="Times New Roman"/>
                        </a:rPr>
                        <a:t>Siguen y evalúan el argumento de un texto y sus afirmaciones específicas. Distinguen aquellas afirmaciones que se sustentan en razones y evidencias, de aquellas que no lo hacen. .</a:t>
                      </a:r>
                      <a:endParaRPr lang="en-US" sz="800" dirty="0">
                        <a:effectLst/>
                        <a:latin typeface="Calibri"/>
                        <a:ea typeface="Calibri"/>
                        <a:cs typeface="Times New Roman"/>
                      </a:endParaRPr>
                    </a:p>
                  </a:txBody>
                  <a:tcPr marL="33959" marR="33959"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925060813"/>
              </p:ext>
            </p:extLst>
          </p:nvPr>
        </p:nvGraphicFramePr>
        <p:xfrm>
          <a:off x="102738" y="4495800"/>
          <a:ext cx="7566924" cy="3004852"/>
        </p:xfrm>
        <a:graphic>
          <a:graphicData uri="http://schemas.openxmlformats.org/drawingml/2006/table">
            <a:tbl>
              <a:tblPr firstRow="1" firstCol="1" bandRow="1"/>
              <a:tblGrid>
                <a:gridCol w="611468"/>
                <a:gridCol w="687902"/>
                <a:gridCol w="535035"/>
                <a:gridCol w="535035"/>
                <a:gridCol w="458602"/>
                <a:gridCol w="529530"/>
                <a:gridCol w="598847"/>
                <a:gridCol w="598847"/>
                <a:gridCol w="598847"/>
                <a:gridCol w="501971"/>
                <a:gridCol w="611470"/>
                <a:gridCol w="687901"/>
                <a:gridCol w="611469"/>
              </a:tblGrid>
              <a:tr h="261291">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2808" marR="3280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Kc</a:t>
                      </a:r>
                      <a:endParaRPr lang="en-US" sz="800" dirty="0">
                        <a:effectLst/>
                        <a:latin typeface="Calibri"/>
                        <a:ea typeface="Calibri"/>
                        <a:cs typeface="Times New Roman"/>
                      </a:endParaRPr>
                    </a:p>
                  </a:txBody>
                  <a:tcPr marL="32808" marR="3280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Cf</a:t>
                      </a:r>
                      <a:endParaRPr lang="en-US" sz="800">
                        <a:effectLst/>
                        <a:latin typeface="Calibri"/>
                        <a:ea typeface="Calibri"/>
                        <a:cs typeface="Times New Roman"/>
                      </a:endParaRPr>
                    </a:p>
                  </a:txBody>
                  <a:tcPr marL="32808" marR="3280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Ch</a:t>
                      </a:r>
                      <a:endParaRPr lang="en-US" sz="800">
                        <a:effectLst/>
                        <a:latin typeface="Calibri"/>
                        <a:ea typeface="Calibri"/>
                        <a:cs typeface="Times New Roman"/>
                      </a:endParaRPr>
                    </a:p>
                  </a:txBody>
                  <a:tcPr marL="32808" marR="3280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Ci</a:t>
                      </a:r>
                      <a:endParaRPr lang="en-US" sz="800">
                        <a:effectLst/>
                        <a:latin typeface="Calibri"/>
                        <a:ea typeface="Calibri"/>
                        <a:cs typeface="Times New Roman"/>
                      </a:endParaRPr>
                    </a:p>
                  </a:txBody>
                  <a:tcPr marL="32808" marR="3280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Cl</a:t>
                      </a:r>
                      <a:endParaRPr lang="en-US" sz="800">
                        <a:effectLst/>
                        <a:latin typeface="Calibri"/>
                        <a:ea typeface="Calibri"/>
                        <a:cs typeface="Times New Roman"/>
                      </a:endParaRPr>
                    </a:p>
                  </a:txBody>
                  <a:tcPr marL="32808" marR="3280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ANp</a:t>
                      </a:r>
                      <a:endParaRPr lang="en-US" sz="800">
                        <a:effectLst/>
                        <a:latin typeface="Calibri"/>
                        <a:ea typeface="Calibri"/>
                        <a:cs typeface="Times New Roman"/>
                      </a:endParaRPr>
                    </a:p>
                  </a:txBody>
                  <a:tcPr marL="32808" marR="3280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3 -ANy</a:t>
                      </a:r>
                      <a:endParaRPr lang="en-US" sz="800">
                        <a:effectLst/>
                        <a:latin typeface="Calibri"/>
                        <a:ea typeface="Calibri"/>
                        <a:cs typeface="Times New Roman"/>
                      </a:endParaRPr>
                    </a:p>
                  </a:txBody>
                  <a:tcPr marL="32808" marR="3280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ABF8F"/>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EVF</a:t>
                      </a:r>
                      <a:endParaRPr lang="en-US" sz="800">
                        <a:effectLst/>
                        <a:latin typeface="Calibri"/>
                        <a:ea typeface="Calibri"/>
                        <a:cs typeface="Times New Roman"/>
                      </a:endParaRPr>
                    </a:p>
                  </a:txBody>
                  <a:tcPr marL="32808" marR="3280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ABF8F"/>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4 - CK</a:t>
                      </a:r>
                      <a:endParaRPr lang="en-US" sz="800">
                        <a:effectLst/>
                        <a:latin typeface="Calibri"/>
                        <a:ea typeface="Calibri"/>
                        <a:cs typeface="Times New Roman"/>
                      </a:endParaRPr>
                    </a:p>
                  </a:txBody>
                  <a:tcPr marL="32808" marR="3280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4 - APM</a:t>
                      </a:r>
                      <a:endParaRPr lang="en-US" sz="800">
                        <a:effectLst/>
                        <a:latin typeface="Calibri"/>
                        <a:ea typeface="Calibri"/>
                        <a:cs typeface="Times New Roman"/>
                      </a:endParaRPr>
                    </a:p>
                  </a:txBody>
                  <a:tcPr marL="32808" marR="3280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4-ANP</a:t>
                      </a:r>
                      <a:endParaRPr lang="en-US" sz="800">
                        <a:effectLst/>
                        <a:latin typeface="Calibri"/>
                        <a:ea typeface="Calibri"/>
                        <a:cs typeface="Times New Roman"/>
                      </a:endParaRPr>
                    </a:p>
                  </a:txBody>
                  <a:tcPr marL="32808" marR="3280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ABF8F"/>
                    </a:solidFill>
                  </a:tcPr>
                </a:tc>
                <a:tc>
                  <a:txBody>
                    <a:bodyPr/>
                    <a:lstStyle/>
                    <a:p>
                      <a:pPr marL="0" marR="0" algn="ctr">
                        <a:lnSpc>
                          <a:spcPct val="100000"/>
                        </a:lnSpc>
                        <a:spcBef>
                          <a:spcPts val="0"/>
                        </a:spcBef>
                        <a:spcAft>
                          <a:spcPts val="0"/>
                        </a:spcAft>
                      </a:pPr>
                      <a:r>
                        <a:rPr lang="en-US" sz="900" b="0" kern="1200" dirty="0" err="1" smtClean="0">
                          <a:solidFill>
                            <a:srgbClr val="000000"/>
                          </a:solidFill>
                          <a:effectLst/>
                          <a:latin typeface="+mn-lt"/>
                          <a:ea typeface="Times New Roman"/>
                          <a:cs typeface="Times New Roman"/>
                        </a:rPr>
                        <a:t>Estándar</a:t>
                      </a:r>
                      <a:endParaRPr lang="en-US" sz="800" b="0" dirty="0">
                        <a:effectLst/>
                        <a:latin typeface="+mn-lt"/>
                        <a:ea typeface="Calibri"/>
                        <a:cs typeface="Times New Roman"/>
                      </a:endParaRPr>
                    </a:p>
                  </a:txBody>
                  <a:tcPr marL="32808" marR="3280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2743561">
                <a:tc>
                  <a:txBody>
                    <a:bodyPr/>
                    <a:lstStyle/>
                    <a:p>
                      <a:pPr marL="0" marR="0" algn="l">
                        <a:lnSpc>
                          <a:spcPct val="100000"/>
                        </a:lnSpc>
                        <a:spcBef>
                          <a:spcPts val="0"/>
                        </a:spcBef>
                        <a:spcAft>
                          <a:spcPts val="0"/>
                        </a:spcAft>
                      </a:pPr>
                      <a:r>
                        <a:rPr lang="es-ES" sz="800" dirty="0" smtClean="0">
                          <a:solidFill>
                            <a:srgbClr val="000000"/>
                          </a:solidFill>
                          <a:effectLst/>
                          <a:latin typeface="+mn-lt"/>
                          <a:ea typeface="Times New Roman"/>
                          <a:cs typeface="Times New Roman"/>
                        </a:rPr>
                        <a:t>Recuerda acontecimientos escritos  sobre la misma persona en dos textos diferentes (libro de memorias o biografía).</a:t>
                      </a:r>
                      <a:r>
                        <a:rPr lang="en-US" sz="800"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txBody>
                  <a:tcPr marL="32808" marR="32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s-ES" sz="800" dirty="0" smtClean="0">
                          <a:solidFill>
                            <a:srgbClr val="000000"/>
                          </a:solidFill>
                          <a:effectLst/>
                          <a:latin typeface="+mn-lt"/>
                          <a:ea typeface="Times New Roman"/>
                          <a:cs typeface="Times New Roman"/>
                        </a:rPr>
                        <a:t>Define (entiende el significado de…)  presentación, comparación / contraste y la diferencia entre un libro de memorias  y una biografía</a:t>
                      </a:r>
                      <a:r>
                        <a:rPr lang="en-US" sz="800"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txBody>
                  <a:tcPr marL="32808" marR="32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s-ES" sz="800" dirty="0" smtClean="0">
                          <a:solidFill>
                            <a:srgbClr val="000000"/>
                          </a:solidFill>
                          <a:effectLst/>
                          <a:latin typeface="+mn-lt"/>
                          <a:ea typeface="Times New Roman"/>
                          <a:cs typeface="Times New Roman"/>
                        </a:rPr>
                        <a:t>Explica quién, qué, dónde, cuándo o cómo a cerca del libro de memorias o la biografía de una persona.</a:t>
                      </a:r>
                      <a:r>
                        <a:rPr lang="en-US" sz="800" dirty="0" smtClean="0">
                          <a:solidFill>
                            <a:srgbClr val="000000"/>
                          </a:solidFill>
                          <a:effectLst/>
                          <a:latin typeface="Calibri"/>
                          <a:ea typeface="Times New Roman"/>
                          <a:cs typeface="Times New Roman"/>
                        </a:rPr>
                        <a: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txBody>
                  <a:tcPr marL="32808" marR="32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p>
                      <a:pPr marL="0" marR="0" algn="l">
                        <a:lnSpc>
                          <a:spcPct val="100000"/>
                        </a:lnSpc>
                        <a:spcBef>
                          <a:spcPts val="0"/>
                        </a:spcBef>
                        <a:spcAft>
                          <a:spcPts val="0"/>
                        </a:spcAft>
                      </a:pPr>
                      <a:r>
                        <a:rPr lang="es-ES" sz="800" dirty="0" smtClean="0">
                          <a:effectLst/>
                          <a:latin typeface="+mn-lt"/>
                          <a:ea typeface="Times New Roman"/>
                          <a:cs typeface="Times New Roman"/>
                        </a:rPr>
                        <a:t>Explica las diferencias entre un libro de memorias  y una biografía.</a:t>
                      </a:r>
                      <a:r>
                        <a:rPr lang="en-US" sz="800" dirty="0">
                          <a:effectLst/>
                          <a:latin typeface="Calibri"/>
                          <a:ea typeface="Times New Roman"/>
                          <a:cs typeface="Times New Roman"/>
                        </a:rPr>
                        <a:t> </a:t>
                      </a:r>
                      <a:endParaRPr lang="en-US" sz="800" dirty="0">
                        <a:effectLst/>
                        <a:latin typeface="Calibri"/>
                        <a:ea typeface="Calibri"/>
                        <a:cs typeface="Times New Roman"/>
                      </a:endParaRPr>
                    </a:p>
                  </a:txBody>
                  <a:tcPr marL="32808" marR="32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ES" sz="800" dirty="0" smtClean="0">
                          <a:solidFill>
                            <a:srgbClr val="000000"/>
                          </a:solidFill>
                          <a:effectLst/>
                          <a:latin typeface="+mn-lt"/>
                          <a:ea typeface="Times New Roman"/>
                          <a:cs typeface="Times New Roman"/>
                        </a:rPr>
                        <a:t>Resume  los acontecimientos clave en el libro de memorias de una persona y una biografía escrita por la misma persona.</a:t>
                      </a:r>
                      <a:r>
                        <a:rPr lang="en-US" sz="800" dirty="0" smtClean="0">
                          <a:solidFill>
                            <a:srgbClr val="000000"/>
                          </a:solidFill>
                          <a:effectLst/>
                          <a:latin typeface="Calibri"/>
                          <a:ea typeface="Times New Roman"/>
                          <a:cs typeface="Times New Roman"/>
                        </a:rPr>
                        <a:t> </a:t>
                      </a:r>
                      <a:endParaRPr lang="en-US" sz="800" dirty="0">
                        <a:effectLst/>
                        <a:latin typeface="Calibri"/>
                        <a:ea typeface="Calibri"/>
                        <a:cs typeface="Times New Roman"/>
                      </a:endParaRPr>
                    </a:p>
                  </a:txBody>
                  <a:tcPr marL="32808" marR="32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ES" sz="800" b="1" dirty="0" smtClean="0">
                          <a:effectLst/>
                          <a:latin typeface="+mn-lt"/>
                          <a:ea typeface="Calibri"/>
                          <a:cs typeface="Helvetica"/>
                        </a:rPr>
                        <a:t>Busca respuestas sobre acontecimientos específicos en el libro de memorias de una persona o una biografía de la misma persona.</a:t>
                      </a:r>
                      <a:r>
                        <a:rPr lang="en-US" sz="800" b="1" dirty="0" smtClean="0">
                          <a:effectLst/>
                          <a:latin typeface="Calibri"/>
                          <a:ea typeface="Calibri"/>
                          <a:cs typeface="Helvetica"/>
                        </a:rPr>
                        <a:t> </a:t>
                      </a:r>
                      <a:endParaRPr lang="en-US" sz="800" dirty="0">
                        <a:effectLst/>
                        <a:latin typeface="Calibri"/>
                        <a:ea typeface="Calibri"/>
                        <a:cs typeface="Times New Roman"/>
                      </a:endParaRPr>
                    </a:p>
                  </a:txBody>
                  <a:tcPr marL="32808" marR="32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s-ES" sz="800" b="1" dirty="0" smtClean="0">
                          <a:solidFill>
                            <a:schemeClr val="tx1"/>
                          </a:solidFill>
                          <a:effectLst/>
                          <a:latin typeface="+mn-lt"/>
                          <a:ea typeface="Times New Roman"/>
                          <a:cs typeface="Times New Roman"/>
                        </a:rPr>
                        <a:t>Explica si el libro de memorias de una persona presenta los acontecimientos de la misma como una biografía escrita por la misma persona.</a:t>
                      </a:r>
                      <a:r>
                        <a:rPr lang="en-US" sz="800" b="1" dirty="0">
                          <a:solidFill>
                            <a:schemeClr val="tx1"/>
                          </a:solidFill>
                          <a:effectLst/>
                          <a:latin typeface="Calibri"/>
                          <a:ea typeface="Times New Roman"/>
                          <a:cs typeface="Times New Roman"/>
                        </a:rPr>
                        <a:t> </a:t>
                      </a:r>
                      <a:endParaRPr lang="en-US" sz="800" b="1" dirty="0" smtClean="0">
                        <a:solidFill>
                          <a:schemeClr val="tx1"/>
                        </a:solidFill>
                        <a:effectLst/>
                        <a:latin typeface="Calibri"/>
                        <a:ea typeface="Times New Roman"/>
                        <a:cs typeface="Times New Roman"/>
                      </a:endParaRPr>
                    </a:p>
                    <a:p>
                      <a:pPr marL="0" marR="0" algn="l">
                        <a:lnSpc>
                          <a:spcPct val="100000"/>
                        </a:lnSpc>
                        <a:spcBef>
                          <a:spcPts val="0"/>
                        </a:spcBef>
                        <a:spcAft>
                          <a:spcPts val="0"/>
                        </a:spcAft>
                      </a:pPr>
                      <a:endParaRPr lang="en-US" sz="800" dirty="0">
                        <a:solidFill>
                          <a:schemeClr val="tx1"/>
                        </a:solidFill>
                        <a:effectLst/>
                        <a:latin typeface="Calibri"/>
                        <a:ea typeface="Calibri"/>
                        <a:cs typeface="Times New Roman"/>
                      </a:endParaRPr>
                    </a:p>
                  </a:txBody>
                  <a:tcPr marL="32808" marR="32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s-ES" sz="800" dirty="0" smtClean="0">
                          <a:solidFill>
                            <a:schemeClr val="tx1"/>
                          </a:solidFill>
                          <a:effectLst/>
                          <a:latin typeface="+mn-lt"/>
                          <a:ea typeface="Times New Roman"/>
                          <a:cs typeface="Times New Roman"/>
                        </a:rPr>
                        <a:t>Analiza  por qué el libro de memorias  de una persona puede o no presentar los acontecimientos de la  misma forma que una biografía escrita por la misma persona.</a:t>
                      </a:r>
                      <a:r>
                        <a:rPr lang="en-US" sz="800" dirty="0">
                          <a:solidFill>
                            <a:schemeClr val="tx1"/>
                          </a:solidFill>
                          <a:effectLst/>
                          <a:latin typeface="Calibri"/>
                          <a:ea typeface="Times New Roman"/>
                          <a:cs typeface="Times New Roman"/>
                        </a:rPr>
                        <a:t> </a:t>
                      </a:r>
                      <a:endParaRPr lang="en-US" sz="800" dirty="0">
                        <a:solidFill>
                          <a:schemeClr val="tx1"/>
                        </a:solidFill>
                        <a:effectLst/>
                        <a:latin typeface="Calibri"/>
                        <a:ea typeface="Calibri"/>
                        <a:cs typeface="Times New Roman"/>
                      </a:endParaRPr>
                    </a:p>
                  </a:txBody>
                  <a:tcPr marL="32808" marR="32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800" dirty="0" smtClean="0">
                          <a:solidFill>
                            <a:schemeClr val="tx1"/>
                          </a:solidFill>
                          <a:effectLst/>
                          <a:latin typeface="Calibri"/>
                          <a:ea typeface="Times New Roman"/>
                          <a:cs typeface="Times New Roman"/>
                        </a:rPr>
                        <a:t> </a:t>
                      </a:r>
                      <a:r>
                        <a:rPr lang="es-ES" sz="800" b="1" dirty="0" smtClean="0">
                          <a:solidFill>
                            <a:schemeClr val="tx1"/>
                          </a:solidFill>
                          <a:effectLst/>
                          <a:latin typeface="+mn-lt"/>
                          <a:ea typeface="Times New Roman"/>
                          <a:cs typeface="Times New Roman"/>
                        </a:rPr>
                        <a:t>Saca conclusiones acerca de las similitudes y diferencias en un libro de memorias escrito por una persona y una biografía escrita por la misma persona. Hace una evaluación de los dos textos diferentes.</a:t>
                      </a:r>
                      <a:r>
                        <a:rPr lang="en-US" sz="800" dirty="0">
                          <a:solidFill>
                            <a:schemeClr val="tx1"/>
                          </a:solidFill>
                          <a:effectLst/>
                          <a:latin typeface="Calibri"/>
                          <a:ea typeface="Times New Roman"/>
                          <a:cs typeface="Times New Roman"/>
                        </a:rPr>
                        <a:t> </a:t>
                      </a:r>
                      <a:endParaRPr lang="en-US" sz="800" dirty="0">
                        <a:solidFill>
                          <a:schemeClr val="tx1"/>
                        </a:solidFill>
                        <a:effectLst/>
                        <a:latin typeface="Calibri"/>
                        <a:ea typeface="Calibri"/>
                        <a:cs typeface="Times New Roman"/>
                      </a:endParaRPr>
                    </a:p>
                  </a:txBody>
                  <a:tcPr marL="32808" marR="32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s-ES" sz="800" dirty="0" smtClean="0">
                          <a:solidFill>
                            <a:schemeClr val="tx1"/>
                          </a:solidFill>
                          <a:effectLst/>
                          <a:latin typeface="+mn-lt"/>
                          <a:ea typeface="Times New Roman"/>
                          <a:cs typeface="Times New Roman"/>
                        </a:rPr>
                        <a:t>Desarrolla generalizaciones acerca de los libros de memorias  y biografías que se pueden aplicar a otros dominios de contenido o conceptos</a:t>
                      </a:r>
                      <a:r>
                        <a:rPr lang="en-US" sz="800" dirty="0" smtClean="0">
                          <a:solidFill>
                            <a:schemeClr val="tx1"/>
                          </a:solidFill>
                          <a:effectLst/>
                          <a:latin typeface="Calibri"/>
                          <a:ea typeface="Times New Roman"/>
                          <a:cs typeface="Times New Roman"/>
                        </a:rPr>
                        <a:t>.</a:t>
                      </a:r>
                      <a:endParaRPr lang="en-US" sz="800" dirty="0">
                        <a:solidFill>
                          <a:schemeClr val="tx1"/>
                        </a:solidFill>
                        <a:effectLst/>
                        <a:latin typeface="Calibri"/>
                        <a:ea typeface="Calibri"/>
                        <a:cs typeface="Times New Roman"/>
                      </a:endParaRPr>
                    </a:p>
                    <a:p>
                      <a:pPr marL="0" marR="0" algn="l">
                        <a:lnSpc>
                          <a:spcPct val="100000"/>
                        </a:lnSpc>
                        <a:spcBef>
                          <a:spcPts val="0"/>
                        </a:spcBef>
                        <a:spcAft>
                          <a:spcPts val="0"/>
                        </a:spcAft>
                      </a:pPr>
                      <a:r>
                        <a:rPr lang="en-US" sz="800" dirty="0">
                          <a:solidFill>
                            <a:schemeClr val="tx1"/>
                          </a:solidFill>
                          <a:effectLst/>
                          <a:latin typeface="Calibri"/>
                          <a:ea typeface="Times New Roman"/>
                          <a:cs typeface="Times New Roman"/>
                        </a:rPr>
                        <a:t> </a:t>
                      </a:r>
                      <a:endParaRPr lang="en-US" sz="800" dirty="0">
                        <a:solidFill>
                          <a:schemeClr val="tx1"/>
                        </a:solidFill>
                        <a:effectLst/>
                        <a:latin typeface="Calibri"/>
                        <a:ea typeface="Calibri"/>
                        <a:cs typeface="Times New Roman"/>
                      </a:endParaRPr>
                    </a:p>
                  </a:txBody>
                  <a:tcPr marL="32808" marR="32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ES" sz="800" dirty="0" smtClean="0">
                          <a:solidFill>
                            <a:schemeClr val="tx1"/>
                          </a:solidFill>
                          <a:effectLst/>
                          <a:latin typeface="+mn-lt"/>
                          <a:ea typeface="Times New Roman"/>
                          <a:cs typeface="Times New Roman"/>
                        </a:rPr>
                        <a:t>Da ejemplos sobre los libros de  memorias  y biografías que están asociados  con otros dominios o temas - contribuciones históricas, geográficas o sociales.</a:t>
                      </a:r>
                      <a:endParaRPr lang="en-US" sz="800" dirty="0">
                        <a:solidFill>
                          <a:schemeClr val="tx1"/>
                        </a:solidFill>
                        <a:effectLst/>
                        <a:latin typeface="Calibri"/>
                        <a:ea typeface="Calibri"/>
                        <a:cs typeface="Times New Roman"/>
                      </a:endParaRPr>
                    </a:p>
                  </a:txBody>
                  <a:tcPr marL="32808" marR="32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ES" sz="800" b="1" dirty="0" smtClean="0">
                          <a:solidFill>
                            <a:schemeClr val="tx1"/>
                          </a:solidFill>
                          <a:effectLst/>
                          <a:latin typeface="+mn-lt"/>
                          <a:ea typeface="Times New Roman"/>
                          <a:cs typeface="Times New Roman"/>
                        </a:rPr>
                        <a:t>Recopila, analiza y organiza múltiples fuentes de información de libros de memorias y biografías de dos o más personas</a:t>
                      </a:r>
                      <a:endParaRPr lang="en-US" sz="800" b="1" dirty="0" smtClean="0">
                        <a:solidFill>
                          <a:schemeClr val="tx1"/>
                        </a:solidFill>
                        <a:effectLst/>
                        <a:latin typeface="Calibri"/>
                        <a:ea typeface="Calibri"/>
                        <a:cs typeface="Times New Roman"/>
                      </a:endParaRPr>
                    </a:p>
                    <a:p>
                      <a:pPr marL="0" marR="0" algn="l">
                        <a:lnSpc>
                          <a:spcPct val="100000"/>
                        </a:lnSpc>
                        <a:spcBef>
                          <a:spcPts val="0"/>
                        </a:spcBef>
                        <a:spcAft>
                          <a:spcPts val="0"/>
                        </a:spcAft>
                      </a:pPr>
                      <a:endParaRPr lang="en-US" sz="800" dirty="0">
                        <a:solidFill>
                          <a:schemeClr val="tx1"/>
                        </a:solidFill>
                        <a:effectLst/>
                        <a:latin typeface="Calibri"/>
                        <a:ea typeface="Calibri"/>
                        <a:cs typeface="Times New Roman"/>
                      </a:endParaRPr>
                    </a:p>
                  </a:txBody>
                  <a:tcPr marL="32808" marR="32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s-ES" sz="800" b="1" u="sng" smtClean="0">
                          <a:solidFill>
                            <a:schemeClr val="tx1"/>
                          </a:solidFill>
                          <a:effectLst/>
                          <a:latin typeface="+mn-lt"/>
                          <a:ea typeface="Calibri"/>
                          <a:cs typeface="Calibri"/>
                        </a:rPr>
                        <a:t>RI6.9 </a:t>
                      </a:r>
                      <a:r>
                        <a:rPr lang="es-ES" sz="800" b="1" u="none" smtClean="0">
                          <a:solidFill>
                            <a:schemeClr val="tx1"/>
                          </a:solidFill>
                          <a:effectLst/>
                          <a:latin typeface="+mn-lt"/>
                          <a:ea typeface="Calibri"/>
                          <a:cs typeface="Calibri"/>
                        </a:rPr>
                        <a:t>Comparan y contrastan la presentación de acontecimientos hechos por dos autores (por ejemplo: un libro de memorias y una biografía sobre una misma persona, escritos por autores diferentes).</a:t>
                      </a:r>
                      <a:r>
                        <a:rPr lang="en-US" sz="800" dirty="0">
                          <a:solidFill>
                            <a:schemeClr val="tx1"/>
                          </a:solidFill>
                          <a:effectLst/>
                          <a:latin typeface="Calibri"/>
                          <a:ea typeface="Times New Roman"/>
                          <a:cs typeface="Times New Roman"/>
                        </a:rPr>
                        <a:t> </a:t>
                      </a:r>
                      <a:endParaRPr lang="en-US" sz="800" dirty="0">
                        <a:solidFill>
                          <a:schemeClr val="tx1"/>
                        </a:solidFill>
                        <a:effectLst/>
                        <a:latin typeface="Calibri"/>
                        <a:ea typeface="Calibri"/>
                        <a:cs typeface="Times New Roman"/>
                      </a:endParaRPr>
                    </a:p>
                  </a:txBody>
                  <a:tcPr marL="32808" marR="32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sp>
        <p:nvSpPr>
          <p:cNvPr id="5" name="Rectangle 4"/>
          <p:cNvSpPr/>
          <p:nvPr/>
        </p:nvSpPr>
        <p:spPr>
          <a:xfrm>
            <a:off x="2315496" y="2080022"/>
            <a:ext cx="762000"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2239296" y="2111591"/>
            <a:ext cx="914400" cy="200055"/>
          </a:xfrm>
          <a:prstGeom prst="rect">
            <a:avLst/>
          </a:prstGeom>
          <a:noFill/>
        </p:spPr>
        <p:txBody>
          <a:bodyPr wrap="square" rtlCol="0">
            <a:spAutoFit/>
          </a:bodyPr>
          <a:lstStyle/>
          <a:p>
            <a:r>
              <a:rPr lang="en-US" sz="700" b="1" dirty="0" smtClean="0"/>
              <a:t>NO FUE EVALUADO</a:t>
            </a:r>
            <a:endParaRPr lang="en-US" sz="700" b="1" dirty="0"/>
          </a:p>
        </p:txBody>
      </p:sp>
      <p:sp>
        <p:nvSpPr>
          <p:cNvPr id="9" name="TextBox 8"/>
          <p:cNvSpPr txBox="1"/>
          <p:nvPr/>
        </p:nvSpPr>
        <p:spPr>
          <a:xfrm rot="19383129">
            <a:off x="2873147" y="6888056"/>
            <a:ext cx="822429" cy="200055"/>
          </a:xfrm>
          <a:prstGeom prst="rect">
            <a:avLst/>
          </a:prstGeom>
          <a:noFill/>
        </p:spPr>
        <p:txBody>
          <a:bodyPr wrap="square" rtlCol="0">
            <a:spAutoFit/>
          </a:bodyPr>
          <a:lstStyle/>
          <a:p>
            <a:r>
              <a:rPr lang="en-US" sz="700" b="1" dirty="0" smtClean="0"/>
              <a:t>No </a:t>
            </a:r>
            <a:r>
              <a:rPr lang="en-US" sz="700" b="1" dirty="0" err="1" smtClean="0"/>
              <a:t>fue</a:t>
            </a:r>
            <a:r>
              <a:rPr lang="en-US" sz="700" b="1" dirty="0" smtClean="0"/>
              <a:t> evaluado</a:t>
            </a:r>
            <a:endParaRPr lang="en-US" sz="700" b="1" dirty="0"/>
          </a:p>
        </p:txBody>
      </p:sp>
      <p:sp>
        <p:nvSpPr>
          <p:cNvPr id="10" name="TextBox 9"/>
          <p:cNvSpPr txBox="1"/>
          <p:nvPr/>
        </p:nvSpPr>
        <p:spPr>
          <a:xfrm rot="19369598">
            <a:off x="4548787" y="7400622"/>
            <a:ext cx="836771" cy="200055"/>
          </a:xfrm>
          <a:prstGeom prst="rect">
            <a:avLst/>
          </a:prstGeom>
          <a:noFill/>
        </p:spPr>
        <p:txBody>
          <a:bodyPr wrap="square" rtlCol="0">
            <a:spAutoFit/>
          </a:bodyPr>
          <a:lstStyle/>
          <a:p>
            <a:r>
              <a:rPr lang="en-US" sz="700" b="1" dirty="0" smtClean="0"/>
              <a:t>No </a:t>
            </a:r>
            <a:r>
              <a:rPr lang="en-US" sz="700" b="1" dirty="0" err="1" smtClean="0"/>
              <a:t>fu</a:t>
            </a:r>
            <a:r>
              <a:rPr lang="en-US" sz="700" b="1" dirty="0" smtClean="0"/>
              <a:t> evaluado</a:t>
            </a:r>
            <a:endParaRPr lang="en-US" sz="700" b="1" dirty="0"/>
          </a:p>
        </p:txBody>
      </p:sp>
      <p:sp>
        <p:nvSpPr>
          <p:cNvPr id="11" name="Rectangle 10"/>
          <p:cNvSpPr/>
          <p:nvPr/>
        </p:nvSpPr>
        <p:spPr>
          <a:xfrm rot="19329156">
            <a:off x="2926807" y="6936074"/>
            <a:ext cx="685800" cy="188569"/>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19329156">
            <a:off x="4624273" y="7406367"/>
            <a:ext cx="685800" cy="188569"/>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70052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graphicFrame>
        <p:nvGraphicFramePr>
          <p:cNvPr id="187" name="Shape 187"/>
          <p:cNvGraphicFramePr/>
          <p:nvPr/>
        </p:nvGraphicFramePr>
        <p:xfrm>
          <a:off x="123818" y="457387"/>
          <a:ext cx="7513350" cy="8350291"/>
        </p:xfrm>
        <a:graphic>
          <a:graphicData uri="http://schemas.openxmlformats.org/drawingml/2006/table">
            <a:tbl>
              <a:tblPr>
                <a:noFill/>
              </a:tblPr>
              <a:tblGrid>
                <a:gridCol w="677850"/>
                <a:gridCol w="1310925"/>
                <a:gridCol w="1542275"/>
                <a:gridCol w="1542275"/>
                <a:gridCol w="1233825"/>
                <a:gridCol w="1206200"/>
              </a:tblGrid>
              <a:tr h="389125">
                <a:tc rowSpan="2">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Score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A5A5A5"/>
                    </a:solidFill>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Statement of Purpose/Focus and </a:t>
                      </a:r>
                    </a:p>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Organization</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8CB3E3"/>
                    </a:solidFill>
                  </a:tcPr>
                </a:tc>
                <a:tc hMerge="1">
                  <a:txBody>
                    <a:bodyPr/>
                    <a:lstStyle/>
                    <a:p>
                      <a:endParaRPr lang="en-US"/>
                    </a:p>
                  </a:txBody>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Development: Language and Elaboration of Evidence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C2D59B"/>
                    </a:solidFill>
                  </a:tcPr>
                </a:tc>
                <a:tc hMerge="1">
                  <a:txBody>
                    <a:bodyPr/>
                    <a:lstStyle/>
                    <a:p>
                      <a:endParaRPr lang="en-US"/>
                    </a:p>
                  </a:txBody>
                  <a:tcPr/>
                </a:tc>
                <a:tc rowSpan="2">
                  <a:txBody>
                    <a:bodyPr/>
                    <a:lstStyle/>
                    <a:p>
                      <a:pPr marL="0" marR="0" lvl="0" indent="0" algn="ctr" rtl="0">
                        <a:lnSpc>
                          <a:spcPct val="115000"/>
                        </a:lnSpc>
                        <a:spcBef>
                          <a:spcPts val="0"/>
                        </a:spcBef>
                        <a:spcAft>
                          <a:spcPts val="0"/>
                        </a:spcAft>
                        <a:buSzPct val="25000"/>
                        <a:buNone/>
                      </a:pPr>
                      <a:r>
                        <a:rPr lang="en-US" sz="1300" b="1" u="none" strike="noStrike" cap="none" baseline="0">
                          <a:solidFill>
                            <a:srgbClr val="000000"/>
                          </a:solidFill>
                          <a:latin typeface="Calibri"/>
                          <a:ea typeface="Calibri"/>
                          <a:cs typeface="Calibri"/>
                          <a:sym typeface="Calibri"/>
                        </a:rPr>
                        <a:t>Conventions</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-L.4.2, L.4.3b</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-L.6.2 &amp; L.6.3</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FAC090"/>
                    </a:solidFill>
                  </a:tcPr>
                </a:tc>
              </a:tr>
              <a:tr h="462675">
                <a:tc vMerge="1">
                  <a:txBody>
                    <a:bodyPr/>
                    <a:lstStyle/>
                    <a:p>
                      <a:endParaRPr lang="en-US"/>
                    </a:p>
                  </a:txBody>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Statement of Purpose/Focus </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W.3.3a-b</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W.4.3a-b</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-W.5.3a-b</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-W.6.3a, b, d</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spcBef>
                          <a:spcPts val="0"/>
                        </a:spcBef>
                        <a:buSzPct val="25000"/>
                        <a:buNone/>
                      </a:pPr>
                      <a:r>
                        <a:rPr lang="en-US" sz="1200" b="1" u="none" strike="noStrike" cap="none" baseline="0">
                          <a:latin typeface="Calibri"/>
                          <a:ea typeface="Calibri"/>
                          <a:cs typeface="Calibri"/>
                          <a:sym typeface="Calibri"/>
                        </a:rPr>
                        <a:t>Organization</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-W.3.3c-d</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-W.4.3c-d</a:t>
                      </a:r>
                    </a:p>
                    <a:p>
                      <a:pPr lvl="0" algn="ctr" rtl="0">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-W.5.3c-d</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-W.6.3c, 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Elaboration of Evidence</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Research to Build and Present Knowledge:</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-W.3.7-8</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-W.4.7-9</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-W.5.7-9</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-W.6.3d &amp; W.6.7-9</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Language and Vocabulary</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 &amp; Vocab.  Acquisition: </a:t>
                      </a: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-L.3.1b-i, L.3.3a &amp; L.3.6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-L.4.1, L.4.3a, &amp; L.4.6</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-L.5.1b-e, L.5.3a &amp; L.5.6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-L.6.1, L.6.3 &amp; L.6.6.1</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vMerge="1">
                  <a:txBody>
                    <a:bodyPr/>
                    <a:lstStyle/>
                    <a:p>
                      <a:endParaRPr lang="en-US"/>
                    </a:p>
                  </a:txBody>
                  <a:tcPr/>
                </a:tc>
              </a:tr>
              <a:tr h="168880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4</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Exemplary</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is clearly focused and maintained throughout: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effectively establishes a setting, narrator and/or characters, and point of view*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has an effective plot helping create unity and completeness: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consistent use of a variety of transitional strategies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logical sequence of events from beginning to end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opening and closure for audience and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provides thorough and effective elaboration using details, dialogue, and description: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use of a variety of narrative techniques that advance the story or illustrate the experience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clearly and effectively expresses experiences or events: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use of sensory, concrete, and figurative language clearly advance the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demonstrates a strong command of conventions: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few, if any, errors in usage and sentence formation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and consistent use of punctuation, capitalization, and spelling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8272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3</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Proficient</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is adequately focused and generally maintained throughout: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adequately establishes a setting, narrator and/or characters, and point of view*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has an evident plot helping create a sense of unity and completeness, though there may be minor flaws and some ideas may be loosely connected: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a variety of transitional strategies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sequence of events from beginning to end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opening and closure for audience and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provides adequate elaboration using details, dialogue, and description: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a variety of narrative techniques that generally advance the story or illustrate the experience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adequately expresses experiences or events: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sensory, concrete, and figurative language generally advance the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demonstrates an adequate command of conventions: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some errors in usage and sentence formation but no systematic pattern of errors is displayed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punctuation, capitalization, and spelling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55037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2</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Developing</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(NM)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is somewhat maintained and may have a minor drift in focus: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inconsistently establishes a setting, narrator and/or characters, and point of view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has an inconsistent plot, and flaws are evident: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inconsistent use of basic transitional strategies with little variety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uneven sequence of events from beginning to end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opening and closure, if present, are weak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weak connection among ideas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provides uneven, cursory elaboration using partial and uneven details, dialogue, and description: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narrative techniques, if present, are uneven and inconsistent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unevenly expresses experiences or events: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partial or weak use of sensory, concrete, and figurative language that may not advance the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demonstrates a partial command of conventions: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frequent errors in usage may obscure meaning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inconsistent use of punctuation, capitalization, and spelling</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38427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1</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Merging</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(NY)</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may be maintained but may provide little or no focus: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be very brief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have a major drift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focus may be confusing or ambiguous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has little or no discernible plot: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few or no transitional strategies are evident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frequent extraneous ideas may intrude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provides minimal elaboration using little or no details, dialogue, and description: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use of narrative techniques is minimal, absent, in error, or irrelevant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expression of ideas is vague, lacks clarity, or is confusing: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uses limited language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have little sense of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demonstrates a lack of command of conventions: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errors are frequent and severe and meaning is often obscured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3537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0</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gridSpan="5">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A response gets no credit if it provides no evidence of the ability to [fill in with key language from the intended target].</a:t>
                      </a:r>
                    </a:p>
                  </a:txBody>
                  <a:tcPr marL="92525" marR="10525" marT="980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88" name="Shape 188"/>
          <p:cNvSpPr/>
          <p:nvPr/>
        </p:nvSpPr>
        <p:spPr>
          <a:xfrm>
            <a:off x="184750" y="43698"/>
            <a:ext cx="7248671" cy="346227"/>
          </a:xfrm>
          <a:prstGeom prst="rect">
            <a:avLst/>
          </a:prstGeom>
          <a:noFill/>
          <a:ln>
            <a:noFill/>
          </a:ln>
        </p:spPr>
        <p:txBody>
          <a:bodyPr lIns="96875" tIns="48425" rIns="96875" bIns="48425" anchor="t" anchorCtr="0">
            <a:noAutofit/>
          </a:bodyPr>
          <a:lstStyle/>
          <a:p>
            <a:pPr marL="0" marR="0" lvl="0" indent="0" algn="l" rtl="0">
              <a:spcBef>
                <a:spcPts val="0"/>
              </a:spcBef>
              <a:buSzPct val="25000"/>
              <a:buNone/>
            </a:pPr>
            <a:r>
              <a:rPr lang="en-US" sz="1600" b="1" i="0" u="none" strike="noStrike" cap="none" baseline="0">
                <a:solidFill>
                  <a:schemeClr val="dk1"/>
                </a:solidFill>
                <a:latin typeface="Calibri"/>
                <a:ea typeface="Calibri"/>
                <a:cs typeface="Calibri"/>
                <a:sym typeface="Calibri"/>
              </a:rPr>
              <a:t> Grades 3 - 8: Generic 4-Point Narrative Writing Rubric </a:t>
            </a:r>
          </a:p>
        </p:txBody>
      </p:sp>
      <p:sp>
        <p:nvSpPr>
          <p:cNvPr id="189" name="Shape 189"/>
          <p:cNvSpPr/>
          <p:nvPr/>
        </p:nvSpPr>
        <p:spPr>
          <a:xfrm>
            <a:off x="369502" y="9296400"/>
            <a:ext cx="7402898" cy="232965"/>
          </a:xfrm>
          <a:prstGeom prst="rect">
            <a:avLst/>
          </a:prstGeom>
          <a:noFill/>
          <a:ln>
            <a:noFill/>
          </a:ln>
        </p:spPr>
        <p:txBody>
          <a:bodyPr lIns="92375" tIns="46175" rIns="92375" bIns="46175" anchor="t" anchorCtr="0">
            <a:noAutofit/>
          </a:bodyPr>
          <a:lstStyle/>
          <a:p>
            <a:pPr marL="0" marR="0" lvl="0" indent="0" algn="l" rtl="0">
              <a:spcBef>
                <a:spcPts val="0"/>
              </a:spcBef>
              <a:buSzPct val="25000"/>
              <a:buNone/>
            </a:pPr>
            <a:r>
              <a:rPr lang="en-US" sz="900" b="1" i="0" u="none" strike="noStrike" cap="none" baseline="0">
                <a:solidFill>
                  <a:schemeClr val="dk1"/>
                </a:solidFill>
                <a:latin typeface="Calibri"/>
                <a:ea typeface="Calibri"/>
                <a:cs typeface="Calibri"/>
                <a:sym typeface="Calibri"/>
              </a:rPr>
              <a:t>Working Drafts of ELA rubrics for assessing CCSS writing standards --- © (2010) Karin Hess, National Center for Assessment [khess@nciea.org</a:t>
            </a:r>
          </a:p>
        </p:txBody>
      </p:sp>
      <p:sp>
        <p:nvSpPr>
          <p:cNvPr id="190" name="Shape 190"/>
          <p:cNvSpPr txBox="1">
            <a:spLocks noGrp="1"/>
          </p:cNvSpPr>
          <p:nvPr>
            <p:ph type="sldNum" idx="12"/>
          </p:nvPr>
        </p:nvSpPr>
        <p:spPr>
          <a:xfrm>
            <a:off x="7162800" y="9522884"/>
            <a:ext cx="589127" cy="5355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3785646010"/>
      </p:ext>
    </p:extLst>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43560" y="3048410"/>
            <a:ext cx="6685280" cy="5181190"/>
          </a:xfrm>
          <a:prstGeom prst="rect">
            <a:avLst/>
          </a:prstGeom>
          <a:solidFill>
            <a:schemeClr val="bg1"/>
          </a:solidFill>
          <a:ln>
            <a:solidFill>
              <a:schemeClr val="accent1"/>
            </a:solidFill>
          </a:ln>
        </p:spPr>
        <p:txBody>
          <a:bodyPr wrap="square" lIns="101881" tIns="50941" rIns="101881" bIns="50941" rtlCol="0">
            <a:spAutoFit/>
          </a:bodyPr>
          <a:lstStyle/>
          <a:p>
            <a:pPr marL="171450" indent="-171450"/>
            <a:r>
              <a:rPr lang="es-419" sz="1100" dirty="0" smtClean="0"/>
              <a:t>1</a:t>
            </a:r>
            <a:r>
              <a:rPr lang="es-419" sz="1100" dirty="0"/>
              <a:t>. Establece la idea central. La idea central se convierte en tu oración temática en el párrafo de la respuesta.  Asegúrate de volver a plantear la pregunta primero. </a:t>
            </a:r>
            <a:endParaRPr lang="es-419" sz="1100" dirty="0" smtClean="0"/>
          </a:p>
          <a:p>
            <a:pPr marL="171450" indent="-171450">
              <a:buAutoNum type="alphaUcPeriod"/>
            </a:pPr>
            <a:r>
              <a:rPr lang="es-419" sz="1100" dirty="0" smtClean="0"/>
              <a:t>¿Sobre </a:t>
            </a:r>
            <a:r>
              <a:rPr lang="es-419" sz="1100" i="1" dirty="0" smtClean="0"/>
              <a:t>quién</a:t>
            </a:r>
            <a:r>
              <a:rPr lang="es-419" sz="1100" dirty="0" smtClean="0"/>
              <a:t> o sobre </a:t>
            </a:r>
            <a:r>
              <a:rPr lang="es-419" sz="1100" i="1" dirty="0" smtClean="0"/>
              <a:t>qué</a:t>
            </a:r>
            <a:r>
              <a:rPr lang="es-419" sz="1100" dirty="0" smtClean="0"/>
              <a:t> trata el artículo mayormente? </a:t>
            </a:r>
          </a:p>
          <a:p>
            <a:r>
              <a:rPr lang="es-419" sz="1100" u="sng" dirty="0" smtClean="0"/>
              <a:t>						</a:t>
            </a:r>
            <a:endParaRPr lang="es-419" sz="300" u="sng" dirty="0" smtClean="0"/>
          </a:p>
          <a:p>
            <a:endParaRPr lang="es-419" sz="1100" dirty="0" smtClean="0"/>
          </a:p>
          <a:p>
            <a:r>
              <a:rPr lang="es-419" sz="1100" dirty="0" smtClean="0"/>
              <a:t>B. ¿Qué es importante acerca del </a:t>
            </a:r>
            <a:r>
              <a:rPr lang="es-419" sz="1100" i="1" dirty="0" smtClean="0"/>
              <a:t>quién</a:t>
            </a:r>
            <a:r>
              <a:rPr lang="es-419" sz="1100" dirty="0" smtClean="0"/>
              <a:t> o del </a:t>
            </a:r>
            <a:r>
              <a:rPr lang="es-419" sz="1100" i="1" dirty="0" smtClean="0"/>
              <a:t>qué</a:t>
            </a:r>
            <a:r>
              <a:rPr lang="es-419" sz="1100" dirty="0" smtClean="0"/>
              <a:t>? </a:t>
            </a:r>
          </a:p>
          <a:p>
            <a:r>
              <a:rPr lang="es-419" sz="1100" u="sng" dirty="0" smtClean="0"/>
              <a:t>						</a:t>
            </a:r>
            <a:endParaRPr lang="es-419" sz="300" u="sng" dirty="0" smtClean="0"/>
          </a:p>
          <a:p>
            <a:r>
              <a:rPr lang="es-419" sz="1100" u="sng" dirty="0" smtClean="0"/>
              <a:t>						</a:t>
            </a:r>
            <a:endParaRPr lang="es-419" sz="1100" dirty="0" smtClean="0"/>
          </a:p>
          <a:p>
            <a:r>
              <a:rPr lang="es-419" sz="1100" dirty="0" smtClean="0"/>
              <a:t>C. Combina A  y  B para establecer la idea central. </a:t>
            </a:r>
          </a:p>
          <a:p>
            <a:r>
              <a:rPr lang="es-419" sz="1100" u="sng" dirty="0" smtClean="0"/>
              <a:t>						</a:t>
            </a:r>
            <a:endParaRPr lang="es-419" sz="300" u="sng" dirty="0" smtClean="0"/>
          </a:p>
          <a:p>
            <a:r>
              <a:rPr lang="es-419" sz="1100" u="sng" dirty="0" smtClean="0"/>
              <a:t>						</a:t>
            </a:r>
            <a:endParaRPr lang="es-419" sz="1100" dirty="0" smtClean="0"/>
          </a:p>
          <a:p>
            <a:r>
              <a:rPr lang="es-419" sz="1100" dirty="0" smtClean="0"/>
              <a:t>2. Presenta evidencia del texto y explica cómo la evidencia se relaciona a la idea central. </a:t>
            </a:r>
          </a:p>
          <a:p>
            <a:endParaRPr lang="es-419" sz="1100" dirty="0" smtClean="0"/>
          </a:p>
          <a:p>
            <a:r>
              <a:rPr lang="es-419" sz="1100" dirty="0" smtClean="0"/>
              <a:t>Primera evidencia y explicación </a:t>
            </a:r>
          </a:p>
          <a:p>
            <a:r>
              <a:rPr lang="es-419" sz="1100" u="sng" dirty="0" smtClean="0"/>
              <a:t>						</a:t>
            </a:r>
            <a:endParaRPr lang="es-419" sz="300" u="sng" dirty="0" smtClean="0"/>
          </a:p>
          <a:p>
            <a:r>
              <a:rPr lang="es-419" sz="1100" u="sng" dirty="0" smtClean="0"/>
              <a:t>						</a:t>
            </a:r>
            <a:endParaRPr lang="es-419" sz="300" u="sng" dirty="0" smtClean="0"/>
          </a:p>
          <a:p>
            <a:r>
              <a:rPr lang="es-419" sz="1100" u="sng" dirty="0" smtClean="0"/>
              <a:t>						</a:t>
            </a:r>
            <a:endParaRPr lang="es-419" sz="1100" dirty="0" smtClean="0"/>
          </a:p>
          <a:p>
            <a:r>
              <a:rPr lang="es-419" sz="1100" dirty="0" smtClean="0"/>
              <a:t>Segunda evidencia y explicación </a:t>
            </a:r>
          </a:p>
          <a:p>
            <a:r>
              <a:rPr lang="es-419" sz="1100" u="sng" dirty="0" smtClean="0"/>
              <a:t>						</a:t>
            </a:r>
            <a:endParaRPr lang="es-419" sz="300" u="sng" dirty="0" smtClean="0"/>
          </a:p>
          <a:p>
            <a:r>
              <a:rPr lang="es-419" sz="1100" u="sng" dirty="0" smtClean="0"/>
              <a:t>						</a:t>
            </a:r>
            <a:endParaRPr lang="es-419" sz="300" u="sng" dirty="0" smtClean="0"/>
          </a:p>
          <a:p>
            <a:r>
              <a:rPr lang="es-419" sz="1100" u="sng" dirty="0" smtClean="0"/>
              <a:t>						</a:t>
            </a:r>
          </a:p>
          <a:p>
            <a:r>
              <a:rPr lang="es-419" sz="1100" dirty="0" smtClean="0"/>
              <a:t>Tercera evidencia y explicación </a:t>
            </a:r>
          </a:p>
          <a:p>
            <a:r>
              <a:rPr lang="es-419" sz="1100" u="sng" dirty="0" smtClean="0"/>
              <a:t>						</a:t>
            </a:r>
            <a:endParaRPr lang="es-419" sz="300" u="sng" dirty="0" smtClean="0"/>
          </a:p>
          <a:p>
            <a:r>
              <a:rPr lang="es-419" sz="1100" u="sng" dirty="0" smtClean="0"/>
              <a:t>						</a:t>
            </a:r>
            <a:endParaRPr lang="es-419" sz="300" u="sng" dirty="0" smtClean="0"/>
          </a:p>
          <a:p>
            <a:r>
              <a:rPr lang="es-419" sz="1100" u="sng" dirty="0" smtClean="0"/>
              <a:t>						</a:t>
            </a:r>
          </a:p>
          <a:p>
            <a:r>
              <a:rPr lang="es-419" sz="1100" dirty="0" smtClean="0"/>
              <a:t>3. Conclusión</a:t>
            </a:r>
          </a:p>
          <a:p>
            <a:r>
              <a:rPr lang="es-419" sz="1100" dirty="0" smtClean="0"/>
              <a:t>Vuelve a plantear tu idea central de la parte 1c, utilizando sinónimos para hacerla diferente a la oración temática.  </a:t>
            </a:r>
          </a:p>
          <a:p>
            <a:r>
              <a:rPr lang="es-419" sz="1100" u="sng" dirty="0" smtClean="0"/>
              <a:t>						</a:t>
            </a:r>
            <a:endParaRPr lang="es-419" sz="300" u="sng" dirty="0" smtClean="0"/>
          </a:p>
          <a:p>
            <a:r>
              <a:rPr lang="es-419" sz="1100" u="sng" dirty="0" smtClean="0"/>
              <a:t>						</a:t>
            </a:r>
            <a:endParaRPr lang="es-419" sz="300" u="sng" dirty="0" smtClean="0"/>
          </a:p>
          <a:p>
            <a:r>
              <a:rPr lang="es-419" sz="1100" u="sng" dirty="0" smtClean="0"/>
              <a:t>						</a:t>
            </a:r>
          </a:p>
        </p:txBody>
      </p:sp>
      <p:sp>
        <p:nvSpPr>
          <p:cNvPr id="6" name="TextBox 5"/>
          <p:cNvSpPr txBox="1"/>
          <p:nvPr/>
        </p:nvSpPr>
        <p:spPr>
          <a:xfrm>
            <a:off x="172720" y="2608057"/>
            <a:ext cx="7426960" cy="287543"/>
          </a:xfrm>
          <a:prstGeom prst="rect">
            <a:avLst/>
          </a:prstGeom>
          <a:noFill/>
        </p:spPr>
        <p:txBody>
          <a:bodyPr wrap="square" lIns="101881" tIns="50941" rIns="101881" bIns="50941" rtlCol="0">
            <a:spAutoFit/>
          </a:bodyPr>
          <a:lstStyle/>
          <a:p>
            <a:r>
              <a:rPr lang="es-419" sz="1200" dirty="0" smtClean="0"/>
              <a:t>Nombre______________________  Pasaje ________________________ Idea central  ______________________</a:t>
            </a:r>
            <a:endParaRPr lang="es-419" sz="1200" dirty="0"/>
          </a:p>
        </p:txBody>
      </p:sp>
      <p:sp>
        <p:nvSpPr>
          <p:cNvPr id="8" name="TextBox 7"/>
          <p:cNvSpPr txBox="1"/>
          <p:nvPr/>
        </p:nvSpPr>
        <p:spPr>
          <a:xfrm>
            <a:off x="172720" y="79829"/>
            <a:ext cx="7426960" cy="533764"/>
          </a:xfrm>
          <a:prstGeom prst="rect">
            <a:avLst/>
          </a:prstGeom>
          <a:solidFill>
            <a:schemeClr val="bg2">
              <a:lumMod val="90000"/>
            </a:schemeClr>
          </a:solidFill>
        </p:spPr>
        <p:txBody>
          <a:bodyPr wrap="square" lIns="101881" tIns="50941" rIns="101881" bIns="50941" rtlCol="0">
            <a:spAutoFit/>
          </a:bodyPr>
          <a:lstStyle/>
          <a:p>
            <a:r>
              <a:rPr lang="es-419" sz="1600" b="1" dirty="0" smtClean="0"/>
              <a:t>Grado 6: Página para tomar notas-Idea Central Idea  </a:t>
            </a:r>
          </a:p>
          <a:p>
            <a:r>
              <a:rPr lang="es-419" sz="1200" dirty="0" smtClean="0"/>
              <a:t>(Esta reemplaza la página anterior para tomar notas investigativas, con el permiso del autor) </a:t>
            </a:r>
          </a:p>
        </p:txBody>
      </p:sp>
      <p:sp>
        <p:nvSpPr>
          <p:cNvPr id="2" name="Slide Number Placeholder 1"/>
          <p:cNvSpPr>
            <a:spLocks noGrp="1"/>
          </p:cNvSpPr>
          <p:nvPr>
            <p:ph type="sldNum" sz="quarter" idx="12"/>
          </p:nvPr>
        </p:nvSpPr>
        <p:spPr/>
        <p:txBody>
          <a:bodyPr/>
          <a:lstStyle/>
          <a:p>
            <a:fld id="{F177B04D-AEB5-43ED-B9BA-B3D1EC9C9067}" type="slidenum">
              <a:rPr lang="es-419" smtClean="0"/>
              <a:pPr/>
              <a:t>14</a:t>
            </a:fld>
            <a:endParaRPr lang="es-419" dirty="0"/>
          </a:p>
        </p:txBody>
      </p:sp>
      <p:sp>
        <p:nvSpPr>
          <p:cNvPr id="4" name="TextBox 3"/>
          <p:cNvSpPr txBox="1"/>
          <p:nvPr/>
        </p:nvSpPr>
        <p:spPr>
          <a:xfrm>
            <a:off x="172720" y="717828"/>
            <a:ext cx="7227253" cy="1785104"/>
          </a:xfrm>
          <a:prstGeom prst="rect">
            <a:avLst/>
          </a:prstGeom>
          <a:noFill/>
        </p:spPr>
        <p:txBody>
          <a:bodyPr wrap="square" rtlCol="0">
            <a:spAutoFit/>
          </a:bodyPr>
          <a:lstStyle/>
          <a:p>
            <a:r>
              <a:rPr lang="es-419" sz="1400" b="1" u="sng" dirty="0" smtClean="0"/>
              <a:t>Instrucciones para el maestro</a:t>
            </a:r>
            <a:r>
              <a:rPr lang="es-419" sz="1200" b="1" u="sng" dirty="0" smtClean="0"/>
              <a:t>: </a:t>
            </a:r>
          </a:p>
          <a:p>
            <a:r>
              <a:rPr lang="es-419" sz="1200" b="1" dirty="0" smtClean="0"/>
              <a:t>Utilice este proceso para enseñar a los estudiantes cómo contestar una pregunta relacionada a la idea central </a:t>
            </a:r>
          </a:p>
          <a:p>
            <a:endParaRPr lang="es-419" sz="1200" b="1" dirty="0" smtClean="0"/>
          </a:p>
          <a:p>
            <a:r>
              <a:rPr lang="es-419" sz="1200" b="1" dirty="0" smtClean="0"/>
              <a:t>Asegúrese de:</a:t>
            </a:r>
          </a:p>
          <a:p>
            <a:pPr marL="171450" indent="-171450">
              <a:buFont typeface="Arial" panose="020B0604020202020204" pitchFamily="34" charset="0"/>
              <a:buChar char="•"/>
            </a:pPr>
            <a:r>
              <a:rPr lang="es-419" sz="1200" b="1" dirty="0" smtClean="0"/>
              <a:t>modelar cómo volver a plantear (modificar) la pregunta en la oración temática;</a:t>
            </a:r>
          </a:p>
          <a:p>
            <a:pPr marL="171450" indent="-171450">
              <a:buFont typeface="Arial" panose="020B0604020202020204" pitchFamily="34" charset="0"/>
              <a:buChar char="•"/>
            </a:pPr>
            <a:r>
              <a:rPr lang="es-419" sz="1200" b="1" dirty="0" smtClean="0"/>
              <a:t>que los estudiantes saben cómo utilizar citas directas del texto;</a:t>
            </a:r>
          </a:p>
          <a:p>
            <a:pPr marL="171450" indent="-171450">
              <a:buFont typeface="Arial" panose="020B0604020202020204" pitchFamily="34" charset="0"/>
              <a:buChar char="•"/>
            </a:pPr>
            <a:r>
              <a:rPr lang="es-419" sz="1200" b="1" dirty="0" smtClean="0"/>
              <a:t>que los estudiantes elaboran sobre cómo cada cita se relaciona a la idea central (cómo ellos saben esto);</a:t>
            </a:r>
          </a:p>
          <a:p>
            <a:pPr marL="171450" indent="-171450">
              <a:buFont typeface="Arial" panose="020B0604020202020204" pitchFamily="34" charset="0"/>
              <a:buChar char="•"/>
            </a:pPr>
            <a:r>
              <a:rPr lang="es-419" sz="1200" b="1" dirty="0" smtClean="0"/>
              <a:t>modelar añadiendo transiciones—éstas ayudan al lector /persona que está calificando, a seguir el pensamiento/la idea del estudiante.</a:t>
            </a:r>
            <a:endParaRPr lang="es-419" sz="1400" dirty="0"/>
          </a:p>
        </p:txBody>
      </p:sp>
    </p:spTree>
    <p:extLst>
      <p:ext uri="{BB962C8B-B14F-4D97-AF65-F5344CB8AC3E}">
        <p14:creationId xmlns:p14="http://schemas.microsoft.com/office/powerpoint/2010/main" val="16134272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2720" y="1224631"/>
            <a:ext cx="7426960" cy="8489788"/>
          </a:xfrm>
          <a:prstGeom prst="rect">
            <a:avLst/>
          </a:prstGeom>
          <a:solidFill>
            <a:schemeClr val="bg1"/>
          </a:solidFill>
          <a:ln>
            <a:solidFill>
              <a:schemeClr val="accent1"/>
            </a:solidFill>
          </a:ln>
        </p:spPr>
        <p:txBody>
          <a:bodyPr wrap="square" lIns="101881" tIns="50941" rIns="101881" bIns="50941" rtlCol="0">
            <a:spAutoFit/>
          </a:bodyPr>
          <a:lstStyle/>
          <a:p>
            <a:pPr marL="228600" indent="-228600">
              <a:buAutoNum type="arabicPeriod"/>
            </a:pPr>
            <a:r>
              <a:rPr lang="es-419" sz="1200" dirty="0" smtClean="0"/>
              <a:t>Establece la idea central. La idea central se convierte en tu oración temática en el párrafo de la respuesta.  Asegúrate de volver a plantear la pregunta primero.   </a:t>
            </a:r>
          </a:p>
          <a:p>
            <a:r>
              <a:rPr lang="es-419" sz="1200" dirty="0" smtClean="0"/>
              <a:t>A. </a:t>
            </a:r>
            <a:r>
              <a:rPr lang="es-419" sz="1200" i="1" dirty="0" smtClean="0"/>
              <a:t>¿Sobre quién o sobre qué trata el artículo mayormente? </a:t>
            </a:r>
          </a:p>
          <a:p>
            <a:r>
              <a:rPr lang="es-419" sz="1400" u="sng" dirty="0" smtClean="0"/>
              <a:t>						___________</a:t>
            </a:r>
          </a:p>
          <a:p>
            <a:endParaRPr lang="es-419" sz="1000" dirty="0" smtClean="0"/>
          </a:p>
          <a:p>
            <a:r>
              <a:rPr lang="es-419" sz="1200" dirty="0" smtClean="0"/>
              <a:t>B. ¿Qué es importante acerca del </a:t>
            </a:r>
            <a:r>
              <a:rPr lang="es-419" sz="1200" i="1" dirty="0" smtClean="0"/>
              <a:t>quién</a:t>
            </a:r>
            <a:r>
              <a:rPr lang="es-419" sz="1200" dirty="0" smtClean="0"/>
              <a:t> o del </a:t>
            </a:r>
            <a:r>
              <a:rPr lang="es-419" sz="1200" i="1" dirty="0" smtClean="0"/>
              <a:t>qué</a:t>
            </a:r>
            <a:r>
              <a:rPr lang="es-419" sz="1200" dirty="0" smtClean="0"/>
              <a:t>? </a:t>
            </a:r>
          </a:p>
          <a:p>
            <a:r>
              <a:rPr lang="es-419" sz="1400" u="sng" dirty="0" smtClean="0"/>
              <a:t>							</a:t>
            </a:r>
          </a:p>
          <a:p>
            <a:endParaRPr lang="es-419" sz="500" u="sng" dirty="0" smtClean="0"/>
          </a:p>
          <a:p>
            <a:r>
              <a:rPr lang="es-419" sz="1400" u="sng" dirty="0" smtClean="0"/>
              <a:t>							</a:t>
            </a:r>
          </a:p>
          <a:p>
            <a:endParaRPr lang="es-419" sz="1000" dirty="0" smtClean="0"/>
          </a:p>
          <a:p>
            <a:r>
              <a:rPr lang="es-419" sz="1200" dirty="0" smtClean="0"/>
              <a:t>C. Combina A  y  B para establecer la idea central. </a:t>
            </a:r>
          </a:p>
          <a:p>
            <a:r>
              <a:rPr lang="es-419" sz="1400" u="sng" dirty="0" smtClean="0"/>
              <a:t>							</a:t>
            </a:r>
          </a:p>
          <a:p>
            <a:endParaRPr lang="es-419" sz="500" u="sng" dirty="0" smtClean="0"/>
          </a:p>
          <a:p>
            <a:r>
              <a:rPr lang="es-419" sz="1400" u="sng" dirty="0" smtClean="0"/>
              <a:t>							</a:t>
            </a:r>
          </a:p>
          <a:p>
            <a:endParaRPr lang="es-419" sz="1400" dirty="0" smtClean="0"/>
          </a:p>
          <a:p>
            <a:r>
              <a:rPr lang="es-419" sz="1200" dirty="0" smtClean="0"/>
              <a:t>2. Presenta evidencia del texto y explica cómo la evidencia se relaciona a la idea central. </a:t>
            </a:r>
          </a:p>
          <a:p>
            <a:endParaRPr lang="es-419" sz="1200" dirty="0" smtClean="0"/>
          </a:p>
          <a:p>
            <a:r>
              <a:rPr lang="es-419" sz="1200" dirty="0" smtClean="0"/>
              <a:t>A. Primera evidencia y explicación </a:t>
            </a:r>
          </a:p>
          <a:p>
            <a:r>
              <a:rPr lang="es-419" sz="1400" u="sng" dirty="0" smtClean="0"/>
              <a:t>							</a:t>
            </a:r>
          </a:p>
          <a:p>
            <a:endParaRPr lang="es-419" sz="500" u="sng" dirty="0" smtClean="0"/>
          </a:p>
          <a:p>
            <a:r>
              <a:rPr lang="es-419" sz="1400" u="sng" dirty="0" smtClean="0"/>
              <a:t>							</a:t>
            </a:r>
          </a:p>
          <a:p>
            <a:endParaRPr lang="es-419" sz="500" u="sng" dirty="0" smtClean="0"/>
          </a:p>
          <a:p>
            <a:r>
              <a:rPr lang="es-419" sz="1400" u="sng" dirty="0" smtClean="0"/>
              <a:t>							</a:t>
            </a:r>
          </a:p>
          <a:p>
            <a:endParaRPr lang="es-419" sz="500" u="sng" dirty="0" smtClean="0"/>
          </a:p>
          <a:p>
            <a:r>
              <a:rPr lang="es-419" sz="1400" u="sng" dirty="0" smtClean="0"/>
              <a:t>							</a:t>
            </a:r>
          </a:p>
          <a:p>
            <a:endParaRPr lang="es-419" sz="1000" dirty="0" smtClean="0"/>
          </a:p>
          <a:p>
            <a:r>
              <a:rPr lang="es-419" sz="1200" dirty="0" smtClean="0"/>
              <a:t>B. Segunda evidencia y explicación </a:t>
            </a:r>
          </a:p>
          <a:p>
            <a:r>
              <a:rPr lang="es-419" sz="1400" u="sng" dirty="0" smtClean="0"/>
              <a:t>							</a:t>
            </a:r>
          </a:p>
          <a:p>
            <a:endParaRPr lang="es-419" sz="500" u="sng" dirty="0" smtClean="0"/>
          </a:p>
          <a:p>
            <a:r>
              <a:rPr lang="es-419" sz="1400" u="sng" dirty="0" smtClean="0"/>
              <a:t>							</a:t>
            </a:r>
          </a:p>
          <a:p>
            <a:endParaRPr lang="es-419" sz="500" u="sng" dirty="0" smtClean="0"/>
          </a:p>
          <a:p>
            <a:r>
              <a:rPr lang="es-419" sz="1400" u="sng" dirty="0" smtClean="0"/>
              <a:t>							</a:t>
            </a:r>
            <a:endParaRPr lang="es-419" sz="1400" dirty="0" smtClean="0"/>
          </a:p>
          <a:p>
            <a:endParaRPr lang="es-419" sz="400" u="sng" dirty="0" smtClean="0"/>
          </a:p>
          <a:p>
            <a:r>
              <a:rPr lang="es-419" sz="1200" u="sng" dirty="0" smtClean="0"/>
              <a:t>							</a:t>
            </a:r>
          </a:p>
          <a:p>
            <a:endParaRPr lang="es-419" sz="900" dirty="0" smtClean="0"/>
          </a:p>
          <a:p>
            <a:r>
              <a:rPr lang="es-419" sz="1200" dirty="0" smtClean="0"/>
              <a:t>C. Tercera evidencia y explicación </a:t>
            </a:r>
          </a:p>
          <a:p>
            <a:r>
              <a:rPr lang="es-419" sz="1400" u="sng" dirty="0" smtClean="0"/>
              <a:t>							</a:t>
            </a:r>
          </a:p>
          <a:p>
            <a:endParaRPr lang="es-419" sz="500" u="sng" dirty="0" smtClean="0"/>
          </a:p>
          <a:p>
            <a:r>
              <a:rPr lang="es-419" sz="1400" u="sng" dirty="0" smtClean="0"/>
              <a:t>							</a:t>
            </a:r>
          </a:p>
          <a:p>
            <a:endParaRPr lang="es-419" sz="500" u="sng" dirty="0" smtClean="0"/>
          </a:p>
          <a:p>
            <a:r>
              <a:rPr lang="es-419" sz="1400" u="sng" dirty="0" smtClean="0"/>
              <a:t>							</a:t>
            </a:r>
            <a:endParaRPr lang="es-419" sz="1400" dirty="0" smtClean="0"/>
          </a:p>
          <a:p>
            <a:endParaRPr lang="es-419" sz="400" u="sng" dirty="0" smtClean="0"/>
          </a:p>
          <a:p>
            <a:r>
              <a:rPr lang="es-419" sz="1200" u="sng" dirty="0" smtClean="0"/>
              <a:t>							</a:t>
            </a:r>
          </a:p>
          <a:p>
            <a:endParaRPr lang="es-419" sz="1200" dirty="0" smtClean="0"/>
          </a:p>
          <a:p>
            <a:r>
              <a:rPr lang="es-419" sz="1200" dirty="0" smtClean="0"/>
              <a:t>3. Conclusión</a:t>
            </a:r>
          </a:p>
          <a:p>
            <a:r>
              <a:rPr lang="es-419" sz="1200" dirty="0" smtClean="0"/>
              <a:t>Vuelve a plantear tu idea central de la parte 1c, utilizando sinónimos para hacerla diferente a la oración temática. </a:t>
            </a:r>
          </a:p>
          <a:p>
            <a:r>
              <a:rPr lang="es-419" sz="1400" u="sng" dirty="0" smtClean="0"/>
              <a:t>							</a:t>
            </a:r>
          </a:p>
          <a:p>
            <a:endParaRPr lang="es-419" sz="500" u="sng" dirty="0" smtClean="0"/>
          </a:p>
          <a:p>
            <a:r>
              <a:rPr lang="es-419" sz="1400" u="sng" dirty="0" smtClean="0"/>
              <a:t>							</a:t>
            </a:r>
          </a:p>
          <a:p>
            <a:endParaRPr lang="es-419" sz="500" u="sng" dirty="0" smtClean="0"/>
          </a:p>
          <a:p>
            <a:r>
              <a:rPr lang="es-419" sz="1400" u="sng" dirty="0" smtClean="0"/>
              <a:t>							</a:t>
            </a:r>
          </a:p>
        </p:txBody>
      </p:sp>
      <p:sp>
        <p:nvSpPr>
          <p:cNvPr id="6" name="TextBox 5"/>
          <p:cNvSpPr txBox="1"/>
          <p:nvPr/>
        </p:nvSpPr>
        <p:spPr>
          <a:xfrm>
            <a:off x="172720" y="675148"/>
            <a:ext cx="7426960" cy="318321"/>
          </a:xfrm>
          <a:prstGeom prst="rect">
            <a:avLst/>
          </a:prstGeom>
          <a:noFill/>
        </p:spPr>
        <p:txBody>
          <a:bodyPr wrap="square" lIns="101881" tIns="50941" rIns="101881" bIns="50941" rtlCol="0">
            <a:spAutoFit/>
          </a:bodyPr>
          <a:lstStyle/>
          <a:p>
            <a:r>
              <a:rPr lang="es-419" sz="1400" dirty="0" smtClean="0"/>
              <a:t>Nombre_________________  Pasaje ___________________ Idea central _____________________</a:t>
            </a:r>
            <a:endParaRPr lang="es-419" sz="1400" dirty="0"/>
          </a:p>
        </p:txBody>
      </p:sp>
      <p:sp>
        <p:nvSpPr>
          <p:cNvPr id="8" name="TextBox 7"/>
          <p:cNvSpPr txBox="1"/>
          <p:nvPr/>
        </p:nvSpPr>
        <p:spPr>
          <a:xfrm>
            <a:off x="172720" y="79829"/>
            <a:ext cx="7426960" cy="595319"/>
          </a:xfrm>
          <a:prstGeom prst="rect">
            <a:avLst/>
          </a:prstGeom>
          <a:solidFill>
            <a:schemeClr val="bg2">
              <a:lumMod val="90000"/>
            </a:schemeClr>
          </a:solidFill>
        </p:spPr>
        <p:txBody>
          <a:bodyPr wrap="square" lIns="101881" tIns="50941" rIns="101881" bIns="50941" rtlCol="0">
            <a:spAutoFit/>
          </a:bodyPr>
          <a:lstStyle/>
          <a:p>
            <a:pPr algn="ctr"/>
            <a:r>
              <a:rPr lang="es-419" sz="1600" b="1" dirty="0" smtClean="0"/>
              <a:t>Grado 6: Página para tomar notas—Idea Central  </a:t>
            </a:r>
          </a:p>
          <a:p>
            <a:pPr algn="ctr"/>
            <a:r>
              <a:rPr lang="es-419" sz="1600" b="1" dirty="0" smtClean="0"/>
              <a:t>Página del estudiante</a:t>
            </a:r>
            <a:endParaRPr lang="es-419" sz="1600" b="1" dirty="0"/>
          </a:p>
        </p:txBody>
      </p:sp>
      <p:sp>
        <p:nvSpPr>
          <p:cNvPr id="2" name="Slide Number Placeholder 1"/>
          <p:cNvSpPr>
            <a:spLocks noGrp="1"/>
          </p:cNvSpPr>
          <p:nvPr>
            <p:ph type="sldNum" sz="quarter" idx="12"/>
          </p:nvPr>
        </p:nvSpPr>
        <p:spPr/>
        <p:txBody>
          <a:bodyPr/>
          <a:lstStyle/>
          <a:p>
            <a:fld id="{F177B04D-AEB5-43ED-B9BA-B3D1EC9C9067}" type="slidenum">
              <a:rPr lang="en-US" smtClean="0"/>
              <a:pPr/>
              <a:t>15</a:t>
            </a:fld>
            <a:endParaRPr lang="en-US" dirty="0"/>
          </a:p>
        </p:txBody>
      </p:sp>
      <p:sp>
        <p:nvSpPr>
          <p:cNvPr id="4" name="TextBox 3"/>
          <p:cNvSpPr txBox="1"/>
          <p:nvPr/>
        </p:nvSpPr>
        <p:spPr>
          <a:xfrm>
            <a:off x="172720" y="906310"/>
            <a:ext cx="7426960" cy="338554"/>
          </a:xfrm>
          <a:prstGeom prst="rect">
            <a:avLst/>
          </a:prstGeom>
          <a:noFill/>
        </p:spPr>
        <p:txBody>
          <a:bodyPr wrap="square" rtlCol="0">
            <a:spAutoFit/>
          </a:bodyPr>
          <a:lstStyle/>
          <a:p>
            <a:r>
              <a:rPr lang="es-419" sz="1400" b="1" dirty="0" smtClean="0"/>
              <a:t>Instrucciones: Completa los siguientes pasos para contestar una pregunta sobre la idea central.</a:t>
            </a:r>
            <a:r>
              <a:rPr lang="es-419" sz="1600" dirty="0" smtClean="0"/>
              <a:t> </a:t>
            </a:r>
            <a:endParaRPr lang="es-419" sz="1600" dirty="0"/>
          </a:p>
        </p:txBody>
      </p:sp>
    </p:spTree>
    <p:extLst>
      <p:ext uri="{BB962C8B-B14F-4D97-AF65-F5344CB8AC3E}">
        <p14:creationId xmlns:p14="http://schemas.microsoft.com/office/powerpoint/2010/main" val="2699472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239141" y="1260193"/>
          <a:ext cx="7299217" cy="6007243"/>
        </p:xfrm>
        <a:graphic>
          <a:graphicData uri="http://schemas.openxmlformats.org/drawingml/2006/table">
            <a:tbl>
              <a:tblPr/>
              <a:tblGrid>
                <a:gridCol w="2049407"/>
                <a:gridCol w="706123"/>
                <a:gridCol w="447041"/>
                <a:gridCol w="447041"/>
                <a:gridCol w="383177"/>
                <a:gridCol w="3266428"/>
              </a:tblGrid>
              <a:tr h="649985">
                <a:tc rowSpan="2">
                  <a:txBody>
                    <a:bodyPr/>
                    <a:lstStyle/>
                    <a:p>
                      <a:pPr marL="0" marR="0">
                        <a:lnSpc>
                          <a:spcPct val="115000"/>
                        </a:lnSpc>
                        <a:spcBef>
                          <a:spcPts val="0"/>
                        </a:spcBef>
                        <a:spcAft>
                          <a:spcPts val="0"/>
                        </a:spcAft>
                      </a:pPr>
                      <a:r>
                        <a:rPr lang="x-none" sz="900" b="1" kern="1200" noProof="0" dirty="0" smtClean="0">
                          <a:solidFill>
                            <a:schemeClr val="bg1">
                              <a:lumMod val="50000"/>
                            </a:schemeClr>
                          </a:solidFill>
                          <a:effectLst/>
                          <a:latin typeface="+mn-lt"/>
                          <a:ea typeface="Calibri"/>
                          <a:cs typeface="Times New Roman"/>
                        </a:rPr>
                        <a:t>Modalidades receptivas*:</a:t>
                      </a:r>
                      <a:r>
                        <a:rPr lang="x-none" sz="900" kern="1200" noProof="0" dirty="0" smtClean="0">
                          <a:solidFill>
                            <a:schemeClr val="bg1">
                              <a:lumMod val="50000"/>
                            </a:schemeClr>
                          </a:solidFill>
                          <a:effectLst/>
                          <a:latin typeface="+mn-lt"/>
                          <a:ea typeface="Calibri"/>
                          <a:cs typeface="Times New Roman"/>
                        </a:rPr>
                        <a:t> </a:t>
                      </a:r>
                      <a:br>
                        <a:rPr lang="x-none" sz="900" kern="1200" noProof="0" dirty="0" smtClean="0">
                          <a:solidFill>
                            <a:schemeClr val="bg1">
                              <a:lumMod val="50000"/>
                            </a:schemeClr>
                          </a:solidFill>
                          <a:effectLst/>
                          <a:latin typeface="+mn-lt"/>
                          <a:ea typeface="Calibri"/>
                          <a:cs typeface="Times New Roman"/>
                        </a:rPr>
                      </a:br>
                      <a:r>
                        <a:rPr lang="x-none" sz="900" kern="1200" noProof="0" dirty="0" smtClean="0">
                          <a:solidFill>
                            <a:schemeClr val="bg1">
                              <a:lumMod val="50000"/>
                            </a:schemeClr>
                          </a:solidFill>
                          <a:effectLst/>
                          <a:latin typeface="+mn-lt"/>
                          <a:ea typeface="Calibri"/>
                          <a:cs typeface="Times New Roman"/>
                        </a:rPr>
                        <a:t>M</a:t>
                      </a:r>
                      <a:r>
                        <a:rPr lang="x-none" sz="900" kern="1200" baseline="0" noProof="0" dirty="0" smtClean="0">
                          <a:solidFill>
                            <a:schemeClr val="bg1">
                              <a:lumMod val="50000"/>
                            </a:schemeClr>
                          </a:solidFill>
                          <a:effectLst/>
                          <a:latin typeface="+mn-lt"/>
                          <a:ea typeface="Calibri"/>
                          <a:cs typeface="Times New Roman"/>
                        </a:rPr>
                        <a:t>aneras </a:t>
                      </a:r>
                      <a:r>
                        <a:rPr lang="x-none" sz="900" kern="1200" noProof="0" dirty="0" smtClean="0">
                          <a:solidFill>
                            <a:schemeClr val="bg1">
                              <a:lumMod val="50000"/>
                            </a:schemeClr>
                          </a:solidFill>
                          <a:effectLst/>
                          <a:latin typeface="+mn-lt"/>
                          <a:ea typeface="Calibri"/>
                          <a:cs typeface="Times New Roman"/>
                        </a:rPr>
                        <a:t>en las que los estudiantes reciben las comunicaciones de otros (por ejemplo: escuchar, leer, ver). La instrucción y evaluación de las modalidades receptivas se centran en la comunicación de </a:t>
                      </a:r>
                      <a:r>
                        <a:rPr lang="x-none" sz="900" kern="1200" baseline="0" noProof="0" dirty="0" smtClean="0">
                          <a:solidFill>
                            <a:schemeClr val="bg1">
                              <a:lumMod val="50000"/>
                            </a:schemeClr>
                          </a:solidFill>
                          <a:effectLst/>
                          <a:latin typeface="+mn-lt"/>
                          <a:ea typeface="Calibri"/>
                          <a:cs typeface="Times New Roman"/>
                        </a:rPr>
                        <a:t>lo</a:t>
                      </a:r>
                      <a:r>
                        <a:rPr lang="x-none" sz="900" kern="1200" noProof="0" dirty="0" smtClean="0">
                          <a:solidFill>
                            <a:schemeClr val="bg1">
                              <a:lumMod val="50000"/>
                            </a:schemeClr>
                          </a:solidFill>
                          <a:effectLst/>
                          <a:latin typeface="+mn-lt"/>
                          <a:ea typeface="Calibri"/>
                          <a:cs typeface="Times New Roman"/>
                        </a:rPr>
                        <a:t>s</a:t>
                      </a:r>
                      <a:r>
                        <a:rPr lang="x-none" sz="900" kern="1200" baseline="0" noProof="0" dirty="0" smtClean="0">
                          <a:solidFill>
                            <a:schemeClr val="bg1">
                              <a:lumMod val="50000"/>
                            </a:schemeClr>
                          </a:solidFill>
                          <a:effectLst/>
                          <a:latin typeface="+mn-lt"/>
                          <a:ea typeface="Calibri"/>
                          <a:cs typeface="Times New Roman"/>
                        </a:rPr>
                        <a:t> estudiantes de su </a:t>
                      </a:r>
                      <a:r>
                        <a:rPr lang="x-none" sz="900" kern="1200" noProof="0" dirty="0" smtClean="0">
                          <a:solidFill>
                            <a:schemeClr val="bg1">
                              <a:lumMod val="50000"/>
                            </a:schemeClr>
                          </a:solidFill>
                          <a:effectLst/>
                          <a:latin typeface="+mn-lt"/>
                          <a:ea typeface="Calibri"/>
                          <a:cs typeface="Times New Roman"/>
                        </a:rPr>
                        <a:t>comprensión del significado de </a:t>
                      </a:r>
                      <a:r>
                        <a:rPr lang="en-US" sz="900" kern="1200" noProof="0" dirty="0" smtClean="0">
                          <a:solidFill>
                            <a:schemeClr val="bg1">
                              <a:lumMod val="50000"/>
                            </a:schemeClr>
                          </a:solidFill>
                          <a:effectLst/>
                          <a:latin typeface="+mn-lt"/>
                          <a:ea typeface="Calibri"/>
                          <a:cs typeface="Times New Roman"/>
                        </a:rPr>
                        <a:t>la </a:t>
                      </a:r>
                      <a:r>
                        <a:rPr lang="x-none" sz="900" kern="1200" noProof="0" dirty="0" smtClean="0">
                          <a:solidFill>
                            <a:schemeClr val="bg1">
                              <a:lumMod val="50000"/>
                            </a:schemeClr>
                          </a:solidFill>
                          <a:effectLst/>
                          <a:latin typeface="+mn-lt"/>
                          <a:ea typeface="Calibri"/>
                          <a:cs typeface="Times New Roman"/>
                        </a:rPr>
                        <a:t> comunicaci</a:t>
                      </a:r>
                      <a:r>
                        <a:rPr lang="en-US" sz="900" kern="1200" noProof="0" dirty="0" err="1" smtClean="0">
                          <a:solidFill>
                            <a:schemeClr val="bg1">
                              <a:lumMod val="50000"/>
                            </a:schemeClr>
                          </a:solidFill>
                          <a:effectLst/>
                          <a:latin typeface="+mn-lt"/>
                          <a:ea typeface="Calibri"/>
                          <a:cs typeface="Times New Roman"/>
                        </a:rPr>
                        <a:t>ón</a:t>
                      </a:r>
                      <a:r>
                        <a:rPr lang="en-US" sz="900" kern="1200" noProof="0" dirty="0" smtClean="0">
                          <a:solidFill>
                            <a:schemeClr val="bg1">
                              <a:lumMod val="50000"/>
                            </a:schemeClr>
                          </a:solidFill>
                          <a:effectLst/>
                          <a:latin typeface="+mn-lt"/>
                          <a:ea typeface="Calibri"/>
                          <a:cs typeface="Times New Roman"/>
                        </a:rPr>
                        <a:t> de</a:t>
                      </a:r>
                      <a:r>
                        <a:rPr lang="x-none" sz="900" kern="1200" noProof="0" dirty="0" smtClean="0">
                          <a:solidFill>
                            <a:schemeClr val="bg1">
                              <a:lumMod val="50000"/>
                            </a:schemeClr>
                          </a:solidFill>
                          <a:effectLst/>
                          <a:latin typeface="+mn-lt"/>
                          <a:ea typeface="Calibri"/>
                          <a:cs typeface="Times New Roman"/>
                        </a:rPr>
                        <a:t> los demás.</a:t>
                      </a:r>
                      <a:endParaRPr lang="x-none" sz="900" noProof="0" dirty="0">
                        <a:solidFill>
                          <a:schemeClr val="bg1">
                            <a:lumMod val="50000"/>
                          </a:schemeClr>
                        </a:solidFill>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Escuchar</a:t>
                      </a:r>
                    </a:p>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y</a:t>
                      </a:r>
                    </a:p>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Leer</a:t>
                      </a:r>
                      <a:endParaRPr lang="x-none" sz="900" kern="1200" noProof="0" dirty="0">
                        <a:solidFill>
                          <a:srgbClr val="7F7F7F"/>
                        </a:solidFill>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8">
                  <a:txBody>
                    <a:bodyPr/>
                    <a:lstStyle/>
                    <a:p>
                      <a:pPr marL="291465" marR="71755" indent="-219710" algn="ctr">
                        <a:lnSpc>
                          <a:spcPct val="115000"/>
                        </a:lnSpc>
                        <a:spcBef>
                          <a:spcPts val="0"/>
                        </a:spcBef>
                        <a:spcAft>
                          <a:spcPts val="0"/>
                        </a:spcAft>
                      </a:pPr>
                      <a:r>
                        <a:rPr lang="x-none" sz="1400" b="1" kern="1200" noProof="0" dirty="0" smtClean="0">
                          <a:effectLst/>
                          <a:latin typeface="+mn-lt"/>
                          <a:ea typeface="Times New Roman"/>
                          <a:cs typeface="Times New Roman"/>
                        </a:rPr>
                        <a:t>9 - crear</a:t>
                      </a:r>
                      <a:r>
                        <a:rPr lang="x-none" sz="1400" b="0" kern="1200" noProof="0" dirty="0" smtClean="0">
                          <a:effectLst/>
                          <a:latin typeface="+mn-lt"/>
                          <a:ea typeface="Times New Roman"/>
                          <a:cs typeface="Times New Roman"/>
                        </a:rPr>
                        <a:t> un discurso y un texto  </a:t>
                      </a:r>
                      <a:r>
                        <a:rPr lang="x-none" sz="1400" b="1" kern="1200" noProof="0" dirty="0" smtClean="0">
                          <a:effectLst/>
                          <a:latin typeface="+mn-lt"/>
                          <a:ea typeface="Times New Roman"/>
                          <a:cs typeface="Times New Roman"/>
                        </a:rPr>
                        <a:t>claro y coherente apropiado para su grado</a:t>
                      </a:r>
                      <a:endParaRPr lang="x-none" sz="1600" b="1" noProof="0" dirty="0">
                        <a:effectLst/>
                        <a:latin typeface="+mn-lt"/>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rowSpan="8">
                  <a:txBody>
                    <a:bodyPr/>
                    <a:lstStyle/>
                    <a:p>
                      <a:pPr algn="ctr"/>
                      <a:r>
                        <a:rPr lang="x-none" sz="1400" b="1" kern="1200" noProof="0" dirty="0" smtClean="0">
                          <a:solidFill>
                            <a:schemeClr val="tx1"/>
                          </a:solidFill>
                          <a:effectLst/>
                          <a:latin typeface="+mn-lt"/>
                          <a:ea typeface="Times New Roman"/>
                          <a:cs typeface="Times New Roman"/>
                        </a:rPr>
                        <a:t> 10 - </a:t>
                      </a:r>
                      <a:r>
                        <a:rPr lang="x-none" sz="1400" b="1" kern="1200" noProof="0" dirty="0" smtClean="0">
                          <a:solidFill>
                            <a:schemeClr val="tx1"/>
                          </a:solidFill>
                          <a:effectLst/>
                          <a:latin typeface="+mn-lt"/>
                          <a:ea typeface="+mn-ea"/>
                          <a:cs typeface="+mn-cs"/>
                        </a:rPr>
                        <a:t>hacer uso</a:t>
                      </a:r>
                      <a:r>
                        <a:rPr lang="x-none" sz="1400" kern="1200" noProof="0" dirty="0" smtClean="0">
                          <a:solidFill>
                            <a:schemeClr val="tx1"/>
                          </a:solidFill>
                          <a:effectLst/>
                          <a:latin typeface="+mn-lt"/>
                          <a:ea typeface="+mn-ea"/>
                          <a:cs typeface="+mn-cs"/>
                        </a:rPr>
                        <a:t> preciso del inglés</a:t>
                      </a:r>
                      <a:r>
                        <a:rPr lang="x-none" sz="1400" kern="1200" baseline="0" noProof="0" dirty="0" smtClean="0">
                          <a:solidFill>
                            <a:schemeClr val="tx1"/>
                          </a:solidFill>
                          <a:effectLst/>
                          <a:latin typeface="+mn-lt"/>
                          <a:ea typeface="+mn-ea"/>
                          <a:cs typeface="+mn-cs"/>
                        </a:rPr>
                        <a:t> est</a:t>
                      </a:r>
                      <a:r>
                        <a:rPr lang="x-none" sz="1400" kern="1200" noProof="0" dirty="0" smtClean="0">
                          <a:solidFill>
                            <a:schemeClr val="tx1"/>
                          </a:solidFill>
                          <a:effectLst/>
                          <a:latin typeface="+mn-lt"/>
                          <a:ea typeface="+mn-ea"/>
                          <a:cs typeface="+mn-cs"/>
                        </a:rPr>
                        <a:t>ándar </a:t>
                      </a:r>
                      <a:r>
                        <a:rPr lang="en-US" sz="1400" kern="1200" noProof="0" dirty="0" smtClean="0">
                          <a:solidFill>
                            <a:schemeClr val="tx1"/>
                          </a:solidFill>
                          <a:effectLst/>
                          <a:latin typeface="+mn-lt"/>
                          <a:ea typeface="+mn-ea"/>
                          <a:cs typeface="+mn-cs"/>
                        </a:rPr>
                        <a:t>del </a:t>
                      </a:r>
                      <a:r>
                        <a:rPr lang="x-none" sz="1400" kern="1200" noProof="0" dirty="0" smtClean="0">
                          <a:solidFill>
                            <a:schemeClr val="tx1"/>
                          </a:solidFill>
                          <a:effectLst/>
                          <a:latin typeface="+mn-lt"/>
                          <a:ea typeface="+mn-ea"/>
                          <a:cs typeface="+mn-cs"/>
                        </a:rPr>
                        <a:t>nivel de grado para </a:t>
                      </a:r>
                    </a:p>
                    <a:p>
                      <a:pPr algn="ctr"/>
                      <a:r>
                        <a:rPr lang="x-none" sz="1400" kern="1200" noProof="0" smtClean="0">
                          <a:solidFill>
                            <a:schemeClr val="tx1"/>
                          </a:solidFill>
                          <a:effectLst/>
                          <a:latin typeface="+mn-lt"/>
                          <a:ea typeface="+mn-ea"/>
                          <a:cs typeface="+mn-cs"/>
                        </a:rPr>
                        <a:t>                comunicarse </a:t>
                      </a:r>
                      <a:r>
                        <a:rPr lang="x-none" sz="1400" kern="1200" noProof="0" dirty="0" smtClean="0">
                          <a:solidFill>
                            <a:schemeClr val="tx1"/>
                          </a:solidFill>
                          <a:effectLst/>
                          <a:latin typeface="+mn-lt"/>
                          <a:ea typeface="+mn-ea"/>
                          <a:cs typeface="+mn-cs"/>
                        </a:rPr>
                        <a:t>apropiadamente de forma oral y escrita</a:t>
                      </a:r>
                      <a:endParaRPr lang="x-none" sz="1600" noProof="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1</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419" sz="800" b="1" i="0" u="none" strike="noStrike" kern="1200" cap="none" spc="0" normalizeH="0" baseline="0" noProof="0" dirty="0" smtClean="0">
                          <a:ln>
                            <a:noFill/>
                          </a:ln>
                          <a:solidFill>
                            <a:srgbClr val="7F7F7F"/>
                          </a:solidFill>
                          <a:effectLst/>
                          <a:uLnTx/>
                          <a:uFillTx/>
                          <a:latin typeface="+mn-lt"/>
                          <a:ea typeface="Calibri"/>
                          <a:cs typeface="GillSansMT"/>
                        </a:rPr>
                        <a:t>elaborar/construir significados  </a:t>
                      </a:r>
                      <a:r>
                        <a:rPr kumimoji="0" lang="es-419" sz="800" b="0" i="0" u="none" strike="noStrike" kern="1200" cap="none" spc="0" normalizeH="0" baseline="0" noProof="0" dirty="0" smtClean="0">
                          <a:ln>
                            <a:noFill/>
                          </a:ln>
                          <a:solidFill>
                            <a:srgbClr val="7F7F7F"/>
                          </a:solidFill>
                          <a:effectLst/>
                          <a:uLnTx/>
                          <a:uFillTx/>
                          <a:latin typeface="+mn-lt"/>
                          <a:ea typeface="Calibri"/>
                          <a:cs typeface="GillSansMT"/>
                        </a:rPr>
                        <a:t>a partir </a:t>
                      </a:r>
                      <a:r>
                        <a:rPr kumimoji="0" lang="es-419" sz="800" b="0" i="0" u="none" strike="noStrike" kern="1200" cap="none" spc="0" normalizeH="0" baseline="0" noProof="0" smtClean="0">
                          <a:ln>
                            <a:noFill/>
                          </a:ln>
                          <a:solidFill>
                            <a:srgbClr val="7F7F7F"/>
                          </a:solidFill>
                          <a:effectLst/>
                          <a:uLnTx/>
                          <a:uFillTx/>
                          <a:latin typeface="+mn-lt"/>
                          <a:ea typeface="Calibri"/>
                          <a:cs typeface="GillSansMT"/>
                        </a:rPr>
                        <a:t>de presentaciones </a:t>
                      </a:r>
                      <a:r>
                        <a:rPr kumimoji="0" lang="es-419" sz="800" b="0" i="0" u="none" strike="noStrike" kern="1200" cap="none" spc="0" normalizeH="0" baseline="0" noProof="0" dirty="0" smtClean="0">
                          <a:ln>
                            <a:noFill/>
                          </a:ln>
                          <a:solidFill>
                            <a:srgbClr val="7F7F7F"/>
                          </a:solidFill>
                          <a:effectLst/>
                          <a:uLnTx/>
                          <a:uFillTx/>
                          <a:latin typeface="+mn-lt"/>
                          <a:ea typeface="Calibri"/>
                          <a:cs typeface="GillSansMT"/>
                        </a:rPr>
                        <a:t>orales y de textos literarios e informativos, por medio de las siguientes destrezas  apropiadas para el nivel de grado: escuchar, leer </a:t>
                      </a:r>
                      <a:r>
                        <a:rPr kumimoji="0" lang="es-419" sz="800" b="0" i="0" u="none" strike="noStrike" kern="1200" cap="none" spc="0" normalizeH="0" baseline="0" noProof="0" smtClean="0">
                          <a:ln>
                            <a:noFill/>
                          </a:ln>
                          <a:solidFill>
                            <a:srgbClr val="7F7F7F"/>
                          </a:solidFill>
                          <a:effectLst/>
                          <a:uLnTx/>
                          <a:uFillTx/>
                          <a:latin typeface="+mn-lt"/>
                          <a:ea typeface="Calibri"/>
                          <a:cs typeface="GillSansMT"/>
                        </a:rPr>
                        <a:t>y observar </a:t>
                      </a:r>
                      <a:endParaRPr kumimoji="0" lang="es-419" sz="1400" b="0" i="0" u="none" strike="noStrike" kern="1200" cap="none" spc="0" normalizeH="0" baseline="0" noProof="0" dirty="0">
                        <a:ln>
                          <a:noFill/>
                        </a:ln>
                        <a:solidFill>
                          <a:prstClr val="black"/>
                        </a:solidFill>
                        <a:effectLst/>
                        <a:uLnTx/>
                        <a:uFillTx/>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937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Calibri"/>
                          <a:cs typeface="Times New Roman"/>
                        </a:rPr>
                        <a:t>8</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determinar el significado </a:t>
                      </a:r>
                      <a:r>
                        <a:rPr lang="x-none" sz="900" b="0" kern="1200" noProof="0" dirty="0" smtClean="0">
                          <a:solidFill>
                            <a:srgbClr val="7F7F7F"/>
                          </a:solidFill>
                          <a:effectLst/>
                          <a:latin typeface="+mn-lt"/>
                          <a:ea typeface="Calibri"/>
                          <a:cs typeface="GillSansMT"/>
                        </a:rPr>
                        <a:t>de palabras y frases en presentaciones orales y en textos literarios e informativos</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25377">
                <a:tc row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2100" b="1" kern="1200" noProof="0" dirty="0" smtClean="0">
                          <a:effectLst/>
                          <a:latin typeface="+mn-lt"/>
                          <a:ea typeface="Calibri"/>
                          <a:cs typeface="Times New Roman"/>
                        </a:rPr>
                        <a:t>Modalidades productivas*:</a:t>
                      </a:r>
                      <a:r>
                        <a:rPr lang="x-none" sz="2100" kern="1200" noProof="0" dirty="0" smtClean="0">
                          <a:effectLst/>
                          <a:latin typeface="+mn-lt"/>
                          <a:ea typeface="Calibri"/>
                          <a:cs typeface="Times New Roman"/>
                        </a:rPr>
                        <a:t> </a:t>
                      </a:r>
                    </a:p>
                    <a:p>
                      <a:pPr marL="0" marR="0">
                        <a:lnSpc>
                          <a:spcPct val="115000"/>
                        </a:lnSpc>
                        <a:spcBef>
                          <a:spcPts val="0"/>
                        </a:spcBef>
                        <a:spcAft>
                          <a:spcPts val="0"/>
                        </a:spcAft>
                      </a:pPr>
                      <a:r>
                        <a:rPr lang="x-none" sz="1300" kern="1200" noProof="0" dirty="0" smtClean="0">
                          <a:effectLst/>
                          <a:latin typeface="+mn-lt"/>
                          <a:ea typeface="Calibri"/>
                          <a:cs typeface="Times New Roman"/>
                        </a:rPr>
                        <a:t>Formas en que los </a:t>
                      </a:r>
                      <a:r>
                        <a:rPr lang="x-none" sz="1300" kern="1200" noProof="0" smtClean="0">
                          <a:effectLst/>
                          <a:latin typeface="+mn-lt"/>
                          <a:ea typeface="Calibri"/>
                          <a:cs typeface="Times New Roman"/>
                        </a:rPr>
                        <a:t>estudiantes se </a:t>
                      </a:r>
                      <a:r>
                        <a:rPr lang="x-none" sz="1300" kern="1200" noProof="0" dirty="0" smtClean="0">
                          <a:effectLst/>
                          <a:latin typeface="+mn-lt"/>
                          <a:ea typeface="Calibri"/>
                          <a:cs typeface="Times New Roman"/>
                        </a:rPr>
                        <a:t>comunican con otros (por ejemplo: hablar, escribir y dibujar). La instrucción y evaluación de las modalidades </a:t>
                      </a:r>
                      <a:r>
                        <a:rPr lang="x-none" sz="1300" kern="1200" noProof="0" smtClean="0">
                          <a:effectLst/>
                          <a:latin typeface="+mn-lt"/>
                          <a:ea typeface="Calibri"/>
                          <a:cs typeface="Times New Roman"/>
                        </a:rPr>
                        <a:t>productivas se </a:t>
                      </a:r>
                      <a:r>
                        <a:rPr lang="x-none" sz="1300" kern="1200" noProof="0" dirty="0" smtClean="0">
                          <a:effectLst/>
                          <a:latin typeface="+mn-lt"/>
                          <a:ea typeface="Calibri"/>
                          <a:cs typeface="Times New Roman"/>
                        </a:rPr>
                        <a:t>centran en la comunicación del estudiante de su propia comprensión o interpretación.</a:t>
                      </a:r>
                      <a:endParaRPr lang="x-none" sz="130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rowSpan="3">
                  <a:txBody>
                    <a:bodyPr/>
                    <a:lstStyle/>
                    <a:p>
                      <a:pPr marL="0" marR="0" algn="ctr">
                        <a:lnSpc>
                          <a:spcPct val="115000"/>
                        </a:lnSpc>
                        <a:spcBef>
                          <a:spcPts val="0"/>
                        </a:spcBef>
                        <a:spcAft>
                          <a:spcPts val="0"/>
                        </a:spcAft>
                      </a:pPr>
                      <a:r>
                        <a:rPr lang="x-none" sz="1300" kern="1200" noProof="0" dirty="0" smtClean="0">
                          <a:effectLst/>
                          <a:latin typeface="+mn-lt"/>
                          <a:ea typeface="Calibri"/>
                          <a:cs typeface="Times New Roman"/>
                        </a:rPr>
                        <a:t>Hablar  </a:t>
                      </a:r>
                      <a:br>
                        <a:rPr lang="x-none" sz="1300" kern="1200" noProof="0" dirty="0" smtClean="0">
                          <a:effectLst/>
                          <a:latin typeface="+mn-lt"/>
                          <a:ea typeface="Calibri"/>
                          <a:cs typeface="Times New Roman"/>
                        </a:rPr>
                      </a:br>
                      <a:r>
                        <a:rPr lang="x-none" sz="1300" kern="1200" noProof="0" dirty="0" smtClean="0">
                          <a:effectLst/>
                          <a:latin typeface="+mn-lt"/>
                          <a:ea typeface="Calibri"/>
                          <a:cs typeface="Times New Roman"/>
                        </a:rPr>
                        <a:t>y</a:t>
                      </a:r>
                    </a:p>
                    <a:p>
                      <a:pPr marL="0" marR="0" algn="ctr">
                        <a:lnSpc>
                          <a:spcPct val="115000"/>
                        </a:lnSpc>
                        <a:spcBef>
                          <a:spcPts val="0"/>
                        </a:spcBef>
                        <a:spcAft>
                          <a:spcPts val="0"/>
                        </a:spcAft>
                      </a:pPr>
                      <a:r>
                        <a:rPr lang="x-none" sz="1300" kern="1200" noProof="0" dirty="0" smtClean="0">
                          <a:effectLst/>
                          <a:latin typeface="+mn-lt"/>
                          <a:ea typeface="Calibri"/>
                          <a:cs typeface="Times New Roman"/>
                        </a:rPr>
                        <a:t>Escribir</a:t>
                      </a:r>
                      <a:endParaRPr lang="x-none" sz="1300" kern="1200" noProof="0" dirty="0">
                        <a:effectLst/>
                        <a:latin typeface="+mn-lt"/>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kern="1200" noProof="0" dirty="0" smtClean="0">
                          <a:effectLst/>
                          <a:latin typeface="Calibri"/>
                          <a:ea typeface="Times New Roman"/>
                          <a:cs typeface="GillSansMT"/>
                        </a:rPr>
                        <a:t>3</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1400" kern="1200" noProof="0" dirty="0" smtClean="0">
                          <a:effectLst/>
                          <a:latin typeface="+mn-lt"/>
                          <a:ea typeface="Calibri"/>
                          <a:cs typeface="GillSansMT"/>
                        </a:rPr>
                        <a:t>hablar y escribir sobre textos y temas literarios e informativos complejos, apropiados para el grado</a:t>
                      </a:r>
                      <a:endParaRPr lang="x-none" sz="1400" kern="1200" noProof="0" dirty="0">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26067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b="1" kern="1200" noProof="0" dirty="0" smtClean="0">
                          <a:effectLst/>
                          <a:latin typeface="Calibri"/>
                          <a:ea typeface="Times New Roman"/>
                          <a:cs typeface="Times New Roman"/>
                        </a:rPr>
                        <a:t>4</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x-none" sz="1800" b="1" kern="1200" noProof="0" dirty="0" smtClean="0">
                          <a:effectLst/>
                          <a:latin typeface="+mn-lt"/>
                          <a:ea typeface="Calibri"/>
                          <a:cs typeface="GillSansMT"/>
                        </a:rPr>
                        <a:t>construir declaraciones orales y escritas apropiadas para su grado, y apoyarlas con razonamiento y evidencia</a:t>
                      </a:r>
                      <a:endParaRPr lang="x-none" sz="160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r>
              <a:tr h="80148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kern="1200" noProof="0" dirty="0" smtClean="0">
                          <a:effectLst/>
                          <a:latin typeface="Calibri"/>
                          <a:ea typeface="Times New Roman"/>
                          <a:cs typeface="Times New Roman"/>
                        </a:rPr>
                        <a:t>7</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1400" kern="1200" noProof="0" dirty="0" smtClean="0">
                          <a:effectLst/>
                          <a:latin typeface="+mn-lt"/>
                          <a:ea typeface="Calibri"/>
                          <a:cs typeface="GillSansMT"/>
                        </a:rPr>
                        <a:t>adaptar las opciones del lenguaje a un propósito, una tarea y una audiencia</a:t>
                      </a:r>
                      <a:r>
                        <a:rPr lang="en-US" sz="1400" kern="1200" noProof="0" dirty="0" smtClean="0">
                          <a:effectLst/>
                          <a:latin typeface="+mn-lt"/>
                          <a:ea typeface="Calibri"/>
                          <a:cs typeface="GillSansMT"/>
                        </a:rPr>
                        <a:t>, </a:t>
                      </a:r>
                      <a:r>
                        <a:rPr lang="x-none" sz="1400" kern="1200" noProof="0" dirty="0" smtClean="0">
                          <a:effectLst/>
                          <a:latin typeface="+mn-lt"/>
                          <a:ea typeface="Calibri"/>
                          <a:cs typeface="GillSansMT"/>
                        </a:rPr>
                        <a:t>cuando habla y escribe</a:t>
                      </a:r>
                      <a:endParaRPr lang="x-none" sz="1400" kern="1200" noProof="0" dirty="0">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673137">
                <a:tc rowSpan="3">
                  <a:txBody>
                    <a:bodyPr/>
                    <a:lstStyle/>
                    <a:p>
                      <a:pPr marL="0" marR="0">
                        <a:lnSpc>
                          <a:spcPct val="115000"/>
                        </a:lnSpc>
                        <a:spcBef>
                          <a:spcPts val="0"/>
                        </a:spcBef>
                        <a:spcAft>
                          <a:spcPts val="0"/>
                        </a:spcAft>
                      </a:pPr>
                      <a:r>
                        <a:rPr lang="x-none" sz="900" b="1" kern="1200" noProof="0" dirty="0" smtClean="0">
                          <a:solidFill>
                            <a:schemeClr val="bg1">
                              <a:lumMod val="50000"/>
                            </a:schemeClr>
                          </a:solidFill>
                          <a:effectLst/>
                          <a:latin typeface="+mn-lt"/>
                          <a:ea typeface="Calibri"/>
                          <a:cs typeface="Times New Roman"/>
                        </a:rPr>
                        <a:t>Modalidades interactivas*: </a:t>
                      </a:r>
                    </a:p>
                    <a:p>
                      <a:pPr marL="0" marR="0">
                        <a:lnSpc>
                          <a:spcPct val="115000"/>
                        </a:lnSpc>
                        <a:spcBef>
                          <a:spcPts val="0"/>
                        </a:spcBef>
                        <a:spcAft>
                          <a:spcPts val="0"/>
                        </a:spcAft>
                      </a:pPr>
                      <a:r>
                        <a:rPr lang="x-none" sz="900" kern="1200" noProof="0" dirty="0" smtClean="0">
                          <a:solidFill>
                            <a:schemeClr val="bg1">
                              <a:lumMod val="50000"/>
                            </a:schemeClr>
                          </a:solidFill>
                          <a:effectLst/>
                          <a:latin typeface="+mn-lt"/>
                          <a:ea typeface="Calibri"/>
                          <a:cs typeface="Times New Roman"/>
                        </a:rPr>
                        <a:t>Uso colaborativo de modalidades receptivas y productivas mientras</a:t>
                      </a:r>
                      <a:r>
                        <a:rPr lang="x-none" sz="900" kern="1200" baseline="0" noProof="0" dirty="0" smtClean="0">
                          <a:solidFill>
                            <a:schemeClr val="bg1">
                              <a:lumMod val="50000"/>
                            </a:schemeClr>
                          </a:solidFill>
                          <a:effectLst/>
                          <a:latin typeface="+mn-lt"/>
                          <a:ea typeface="Calibri"/>
                          <a:cs typeface="Times New Roman"/>
                        </a:rPr>
                        <a:t> “</a:t>
                      </a:r>
                      <a:r>
                        <a:rPr lang="x-none" sz="900" kern="1200" noProof="0" dirty="0" smtClean="0">
                          <a:solidFill>
                            <a:schemeClr val="bg1">
                              <a:lumMod val="50000"/>
                            </a:schemeClr>
                          </a:solidFill>
                          <a:effectLst/>
                          <a:latin typeface="+mn-lt"/>
                          <a:ea typeface="Calibri"/>
                          <a:cs typeface="Times New Roman"/>
                        </a:rPr>
                        <a:t>los estudiantes participan en las conversaciones, proporcionan y obtienen información, </a:t>
                      </a:r>
                      <a:r>
                        <a:rPr lang="x-none" sz="900" kern="1200" noProof="0" smtClean="0">
                          <a:solidFill>
                            <a:schemeClr val="bg1">
                              <a:lumMod val="50000"/>
                            </a:schemeClr>
                          </a:solidFill>
                          <a:effectLst/>
                          <a:latin typeface="+mn-lt"/>
                          <a:ea typeface="Calibri"/>
                          <a:cs typeface="Times New Roman"/>
                        </a:rPr>
                        <a:t>expresan sentimientos </a:t>
                      </a:r>
                      <a:r>
                        <a:rPr lang="x-none" sz="900" kern="1200" noProof="0" dirty="0" smtClean="0">
                          <a:solidFill>
                            <a:schemeClr val="bg1">
                              <a:lumMod val="50000"/>
                            </a:schemeClr>
                          </a:solidFill>
                          <a:effectLst/>
                          <a:latin typeface="+mn-lt"/>
                          <a:ea typeface="Calibri"/>
                          <a:cs typeface="Times New Roman"/>
                        </a:rPr>
                        <a:t>y emociones, e intercambian opiniones" (Phillips, 2008, p. 3). </a:t>
                      </a:r>
                      <a:endParaRPr lang="x-none" sz="1500" noProof="0" dirty="0">
                        <a:solidFill>
                          <a:schemeClr val="bg1">
                            <a:lumMod val="50000"/>
                          </a:schemeClr>
                        </a:solidFill>
                        <a:effectLst/>
                        <a:latin typeface="+mn-lt"/>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00000"/>
                        </a:lnSpc>
                        <a:spcBef>
                          <a:spcPts val="0"/>
                        </a:spcBef>
                        <a:spcAft>
                          <a:spcPts val="0"/>
                        </a:spcAft>
                      </a:pPr>
                      <a:endParaRPr lang="x-none" sz="900" kern="120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noProof="0" dirty="0" smtClean="0">
                          <a:solidFill>
                            <a:schemeClr val="bg1">
                              <a:lumMod val="50000"/>
                            </a:schemeClr>
                          </a:solidFill>
                          <a:effectLst/>
                          <a:latin typeface="+mn-lt"/>
                          <a:ea typeface="Calibri"/>
                          <a:cs typeface="Times New Roman"/>
                        </a:rPr>
                        <a:t>Escuchar,</a:t>
                      </a:r>
                      <a:r>
                        <a:rPr lang="x-none" sz="900" kern="1200" baseline="0" noProof="0" dirty="0" smtClean="0">
                          <a:solidFill>
                            <a:schemeClr val="bg1">
                              <a:lumMod val="50000"/>
                            </a:schemeClr>
                          </a:solidFill>
                          <a:effectLst/>
                          <a:latin typeface="+mn-lt"/>
                          <a:ea typeface="Calibri"/>
                          <a:cs typeface="Times New Roman"/>
                        </a:rPr>
                        <a:t>   </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Hablar,</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Leer</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y</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Escribir</a:t>
                      </a:r>
                      <a:endParaRPr lang="x-none" sz="1200" noProof="0" dirty="0">
                        <a:solidFill>
                          <a:schemeClr val="bg1">
                            <a:lumMod val="50000"/>
                          </a:schemeClr>
                        </a:solidFill>
                        <a:effectLst/>
                        <a:latin typeface="+mn-lt"/>
                        <a:ea typeface="Calibri"/>
                        <a:cs typeface="Times New Roman"/>
                      </a:endParaRPr>
                    </a:p>
                  </a:txBody>
                  <a:tcPr marL="33808" marR="33808" marT="12157"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GillSansMT"/>
                        </a:rPr>
                        <a:t>2</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participar en intercambios orales y escritos </a:t>
                      </a:r>
                      <a:r>
                        <a:rPr lang="x-none" sz="900" b="0" kern="1200" noProof="0" dirty="0" smtClean="0">
                          <a:solidFill>
                            <a:srgbClr val="7F7F7F"/>
                          </a:solidFill>
                          <a:effectLst/>
                          <a:latin typeface="+mn-lt"/>
                          <a:ea typeface="Calibri"/>
                          <a:cs typeface="GillSansMT"/>
                        </a:rPr>
                        <a:t>de información, ideas y análisis, responder a los compañeros, a la audiencia o a los comentarios de los lectores y sus preguntas, de manera apropiada para el grado</a:t>
                      </a:r>
                      <a:endParaRPr lang="x-none" sz="900" b="0" kern="1200" noProof="0" dirty="0">
                        <a:solidFill>
                          <a:srgbClr val="7F7F7F"/>
                        </a:solidFill>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0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5</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realizar una investigación, y evaluar y comunicar </a:t>
                      </a:r>
                      <a:r>
                        <a:rPr lang="x-none" sz="900" b="0" kern="1200" noProof="0" dirty="0" smtClean="0">
                          <a:solidFill>
                            <a:srgbClr val="7F7F7F"/>
                          </a:solidFill>
                          <a:effectLst/>
                          <a:latin typeface="+mn-lt"/>
                          <a:ea typeface="Calibri"/>
                          <a:cs typeface="GillSansMT"/>
                        </a:rPr>
                        <a:t>los resultados para responder preguntas o resolver problemas</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0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6</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analizar y criticar </a:t>
                      </a:r>
                      <a:r>
                        <a:rPr lang="x-none" sz="900" b="0" kern="1200" noProof="0" dirty="0" smtClean="0">
                          <a:solidFill>
                            <a:srgbClr val="7F7F7F"/>
                          </a:solidFill>
                          <a:effectLst/>
                          <a:latin typeface="+mn-lt"/>
                          <a:ea typeface="Calibri"/>
                          <a:cs typeface="GillSansMT"/>
                        </a:rPr>
                        <a:t>los argumentos de los demás de forma oral y escrita</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nvPr>
        </p:nvGraphicFramePr>
        <p:xfrm>
          <a:off x="239143" y="7267297"/>
          <a:ext cx="7299215" cy="2335242"/>
        </p:xfrm>
        <a:graphic>
          <a:graphicData uri="http://schemas.openxmlformats.org/drawingml/2006/table">
            <a:tbl>
              <a:tblPr firstRow="1" firstCol="1" bandRow="1"/>
              <a:tblGrid>
                <a:gridCol w="771621"/>
                <a:gridCol w="838200"/>
                <a:gridCol w="533400"/>
                <a:gridCol w="685800"/>
                <a:gridCol w="1295400"/>
                <a:gridCol w="1447800"/>
                <a:gridCol w="1726994"/>
              </a:tblGrid>
              <a:tr h="413271">
                <a:tc>
                  <a:txBody>
                    <a:bodyPr/>
                    <a:lstStyle/>
                    <a:p>
                      <a:pPr marL="0" marR="0" algn="ctr">
                        <a:lnSpc>
                          <a:spcPct val="115000"/>
                        </a:lnSpc>
                        <a:spcBef>
                          <a:spcPts val="0"/>
                        </a:spcBef>
                        <a:spcAft>
                          <a:spcPts val="0"/>
                        </a:spcAft>
                      </a:pPr>
                      <a:r>
                        <a:rPr lang="x-none" sz="1300" b="1" noProof="0" dirty="0" smtClean="0">
                          <a:solidFill>
                            <a:srgbClr val="000000"/>
                          </a:solidFill>
                          <a:effectLst/>
                          <a:latin typeface="+mn-lt"/>
                          <a:ea typeface="Times New Roman"/>
                          <a:cs typeface="Times New Roman"/>
                        </a:rPr>
                        <a:t>Estándar</a:t>
                      </a:r>
                      <a:endParaRPr lang="x-none" sz="1300" noProof="0" dirty="0">
                        <a:effectLst/>
                        <a:latin typeface="+mn-lt"/>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x-none" sz="1300" b="1" dirty="0" smtClean="0">
                          <a:effectLst/>
                          <a:latin typeface="+mn-lt"/>
                          <a:ea typeface="Times New Roman"/>
                          <a:cs typeface="Times New Roman"/>
                        </a:rPr>
                        <a:t>Un </a:t>
                      </a:r>
                      <a:r>
                        <a:rPr lang="x-none" sz="1300" b="1" i="1" dirty="0" smtClean="0">
                          <a:effectLst/>
                          <a:latin typeface="+mn-lt"/>
                          <a:ea typeface="Times New Roman"/>
                          <a:cs typeface="Times New Roman"/>
                        </a:rPr>
                        <a:t>ELL </a:t>
                      </a:r>
                      <a:r>
                        <a:rPr lang="x-none" sz="1300" b="1" dirty="0" smtClean="0">
                          <a:effectLst/>
                          <a:latin typeface="+mn-lt"/>
                          <a:ea typeface="Times New Roman"/>
                          <a:cs typeface="Times New Roman"/>
                        </a:rPr>
                        <a:t>puede…</a:t>
                      </a:r>
                      <a:endParaRPr lang="x-none" sz="1300" dirty="0">
                        <a:effectLst/>
                        <a:latin typeface="+mn-lt"/>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0" marR="0" algn="ctr">
                        <a:lnSpc>
                          <a:spcPct val="115000"/>
                        </a:lnSpc>
                        <a:spcBef>
                          <a:spcPts val="0"/>
                        </a:spcBef>
                        <a:spcAft>
                          <a:spcPts val="0"/>
                        </a:spcAft>
                      </a:pPr>
                      <a:r>
                        <a:rPr lang="x-none" sz="1300" b="1" noProof="0" dirty="0" smtClean="0">
                          <a:solidFill>
                            <a:srgbClr val="000000"/>
                          </a:solidFill>
                          <a:effectLst/>
                          <a:latin typeface="+mn-lt"/>
                          <a:ea typeface="Times New Roman"/>
                          <a:cs typeface="Times New Roman"/>
                        </a:rPr>
                        <a:t>Al final de un nivel de dominio del idioma inglés, un estudiante </a:t>
                      </a:r>
                      <a:r>
                        <a:rPr lang="x-none" sz="1300" b="1" i="1" noProof="0" dirty="0" smtClean="0">
                          <a:solidFill>
                            <a:srgbClr val="000000"/>
                          </a:solidFill>
                          <a:effectLst/>
                          <a:latin typeface="+mn-lt"/>
                          <a:ea typeface="Times New Roman"/>
                          <a:cs typeface="Times New Roman"/>
                        </a:rPr>
                        <a:t>ELL</a:t>
                      </a:r>
                      <a:r>
                        <a:rPr lang="x-none" sz="1300" b="1" baseline="0" noProof="0" dirty="0" smtClean="0">
                          <a:solidFill>
                            <a:srgbClr val="000000"/>
                          </a:solidFill>
                          <a:effectLst/>
                          <a:latin typeface="+mn-lt"/>
                          <a:ea typeface="Times New Roman"/>
                          <a:cs typeface="Times New Roman"/>
                        </a:rPr>
                        <a:t> en </a:t>
                      </a:r>
                      <a:r>
                        <a:rPr lang="en-US" sz="1300" b="1" baseline="0" noProof="0" dirty="0" smtClean="0">
                          <a:solidFill>
                            <a:srgbClr val="000000"/>
                          </a:solidFill>
                          <a:effectLst/>
                          <a:latin typeface="+mn-lt"/>
                          <a:ea typeface="Times New Roman"/>
                          <a:cs typeface="Times New Roman"/>
                        </a:rPr>
                        <a:t>6</a:t>
                      </a:r>
                      <a:r>
                        <a:rPr lang="en-US" sz="1300" b="1" baseline="30000" noProof="0" dirty="0" smtClean="0">
                          <a:solidFill>
                            <a:srgbClr val="000000"/>
                          </a:solidFill>
                          <a:effectLst/>
                          <a:latin typeface="+mn-lt"/>
                          <a:ea typeface="Times New Roman"/>
                          <a:cs typeface="Times New Roman"/>
                        </a:rPr>
                        <a:t>t</a:t>
                      </a:r>
                      <a:r>
                        <a:rPr lang="x-none" sz="1300" b="1" baseline="30000" noProof="0" dirty="0" smtClean="0">
                          <a:solidFill>
                            <a:srgbClr val="000000"/>
                          </a:solidFill>
                          <a:effectLst/>
                          <a:latin typeface="+mn-lt"/>
                          <a:ea typeface="Times New Roman"/>
                          <a:cs typeface="Times New Roman"/>
                        </a:rPr>
                        <a:t>o</a:t>
                      </a:r>
                      <a:r>
                        <a:rPr lang="x-none" sz="1300" b="1" baseline="0" noProof="0" dirty="0" smtClean="0">
                          <a:solidFill>
                            <a:srgbClr val="000000"/>
                          </a:solidFill>
                          <a:effectLst/>
                          <a:latin typeface="+mn-lt"/>
                          <a:ea typeface="Times New Roman"/>
                          <a:cs typeface="Times New Roman"/>
                        </a:rPr>
                        <a:t>-</a:t>
                      </a:r>
                      <a:r>
                        <a:rPr lang="en-US" sz="1300" b="1" baseline="0" noProof="0" dirty="0" smtClean="0">
                          <a:solidFill>
                            <a:srgbClr val="000000"/>
                          </a:solidFill>
                          <a:effectLst/>
                          <a:latin typeface="+mn-lt"/>
                          <a:ea typeface="Times New Roman"/>
                          <a:cs typeface="Times New Roman"/>
                        </a:rPr>
                        <a:t> 8</a:t>
                      </a:r>
                      <a:r>
                        <a:rPr lang="en-US" sz="1300" b="1" baseline="30000" noProof="0" dirty="0" smtClean="0">
                          <a:solidFill>
                            <a:srgbClr val="000000"/>
                          </a:solidFill>
                          <a:effectLst/>
                          <a:latin typeface="+mn-lt"/>
                          <a:ea typeface="Times New Roman"/>
                          <a:cs typeface="Times New Roman"/>
                        </a:rPr>
                        <a:t>vo</a:t>
                      </a:r>
                      <a:r>
                        <a:rPr lang="x-none" sz="1300" b="1" baseline="30000" noProof="0" dirty="0" smtClean="0">
                          <a:solidFill>
                            <a:srgbClr val="000000"/>
                          </a:solidFill>
                          <a:effectLst/>
                          <a:latin typeface="+mn-lt"/>
                          <a:ea typeface="Times New Roman"/>
                          <a:cs typeface="Times New Roman"/>
                        </a:rPr>
                        <a:t>  </a:t>
                      </a:r>
                      <a:r>
                        <a:rPr lang="x-none" sz="1300" b="1" baseline="0" noProof="0" dirty="0" smtClean="0">
                          <a:solidFill>
                            <a:srgbClr val="000000"/>
                          </a:solidFill>
                          <a:effectLst/>
                          <a:latin typeface="+mn-lt"/>
                          <a:ea typeface="Times New Roman"/>
                          <a:cs typeface="Times New Roman"/>
                        </a:rPr>
                        <a:t>grado </a:t>
                      </a:r>
                      <a:r>
                        <a:rPr lang="x-none" sz="1300" b="1" noProof="0" dirty="0" smtClean="0">
                          <a:solidFill>
                            <a:srgbClr val="000000"/>
                          </a:solidFill>
                          <a:effectLst/>
                          <a:latin typeface="+mn-lt"/>
                          <a:ea typeface="Times New Roman"/>
                          <a:cs typeface="Times New Roman"/>
                        </a:rPr>
                        <a:t>puede . . . </a:t>
                      </a:r>
                      <a:endParaRPr lang="x-none" sz="1300" noProof="0" dirty="0">
                        <a:effectLst/>
                        <a:latin typeface="+mn-lt"/>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3439">
                <a:tc rowSpan="2">
                  <a:txBody>
                    <a:bodyPr/>
                    <a:lstStyle/>
                    <a:p>
                      <a:pPr marL="0" marR="0" algn="ctr">
                        <a:lnSpc>
                          <a:spcPct val="115000"/>
                        </a:lnSpc>
                        <a:spcBef>
                          <a:spcPts val="0"/>
                        </a:spcBef>
                        <a:spcAft>
                          <a:spcPts val="0"/>
                        </a:spcAft>
                      </a:pPr>
                      <a:r>
                        <a:rPr lang="x-none" sz="3100" b="1" dirty="0" smtClean="0">
                          <a:solidFill>
                            <a:srgbClr val="000000"/>
                          </a:solidFill>
                          <a:effectLst/>
                          <a:latin typeface="Calibri"/>
                          <a:ea typeface="Times New Roman"/>
                          <a:cs typeface="Times New Roman"/>
                        </a:rPr>
                        <a:t>4</a:t>
                      </a:r>
                      <a:endParaRPr lang="x-none" sz="1400" dirty="0" smtClean="0">
                        <a:effectLst/>
                        <a:latin typeface="Calibri"/>
                        <a:ea typeface="Calibri"/>
                        <a:cs typeface="Times New Roman"/>
                      </a:endParaRPr>
                    </a:p>
                    <a:p>
                      <a:pPr marL="0" marR="0" algn="ctr">
                        <a:lnSpc>
                          <a:spcPct val="115000"/>
                        </a:lnSpc>
                        <a:spcBef>
                          <a:spcPts val="0"/>
                        </a:spcBef>
                        <a:spcAft>
                          <a:spcPts val="0"/>
                        </a:spcAft>
                      </a:pPr>
                      <a:r>
                        <a:rPr lang="x-none" sz="1200" dirty="0" smtClean="0">
                          <a:solidFill>
                            <a:srgbClr val="000000"/>
                          </a:solidFill>
                          <a:effectLst/>
                          <a:latin typeface="Calibri"/>
                          <a:ea typeface="Times New Roman"/>
                          <a:cs typeface="Times New Roman"/>
                        </a:rPr>
                        <a:t>Productivo</a:t>
                      </a:r>
                      <a:endParaRPr lang="x-none" sz="1200" dirty="0" smtClean="0">
                        <a:effectLst/>
                        <a:latin typeface="Calibri"/>
                        <a:ea typeface="Calibri"/>
                        <a:cs typeface="Times New Roman"/>
                      </a:endParaRPr>
                    </a:p>
                    <a:p>
                      <a:pPr marL="0" marR="0" algn="ctr">
                        <a:lnSpc>
                          <a:spcPct val="115000"/>
                        </a:lnSpc>
                        <a:spcBef>
                          <a:spcPts val="0"/>
                        </a:spcBef>
                        <a:spcAft>
                          <a:spcPts val="0"/>
                        </a:spcAft>
                      </a:pPr>
                      <a:r>
                        <a:rPr lang="x-none" sz="1200" dirty="0" smtClean="0">
                          <a:solidFill>
                            <a:srgbClr val="000000"/>
                          </a:solidFill>
                          <a:effectLst/>
                          <a:latin typeface="Calibri"/>
                          <a:ea typeface="Times New Roman"/>
                          <a:cs typeface="Times New Roman"/>
                        </a:rPr>
                        <a:t>(S &amp; W)</a:t>
                      </a:r>
                      <a:endParaRPr lang="x-none" sz="12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0" marR="0">
                        <a:lnSpc>
                          <a:spcPct val="115000"/>
                        </a:lnSpc>
                        <a:spcBef>
                          <a:spcPts val="0"/>
                        </a:spcBef>
                        <a:spcAft>
                          <a:spcPts val="0"/>
                        </a:spcAft>
                      </a:pPr>
                      <a:r>
                        <a:rPr lang="x-none" sz="900" b="1" dirty="0" smtClean="0">
                          <a:effectLst/>
                          <a:latin typeface="Calibri"/>
                          <a:ea typeface="Times New Roman"/>
                          <a:cs typeface="Times New Roman"/>
                        </a:rPr>
                        <a:t>…</a:t>
                      </a:r>
                      <a:r>
                        <a:rPr lang="x-none" sz="900" b="1" noProof="0" dirty="0" smtClean="0">
                          <a:effectLst/>
                          <a:latin typeface="+mn-lt"/>
                          <a:ea typeface="Times New Roman"/>
                          <a:cs typeface="Times New Roman"/>
                        </a:rPr>
                        <a:t>…construir declaraciones orales y escritas apropiadas para su grado, y apoyarlas con</a:t>
                      </a:r>
                      <a:r>
                        <a:rPr lang="x-none" sz="900" b="1" baseline="0" noProof="0" dirty="0" smtClean="0">
                          <a:effectLst/>
                          <a:latin typeface="+mn-lt"/>
                          <a:ea typeface="Times New Roman"/>
                          <a:cs typeface="Times New Roman"/>
                        </a:rPr>
                        <a:t>  razonamiento y evidencia. </a:t>
                      </a:r>
                      <a:endParaRPr lang="x-none" sz="900" b="1" noProof="0" dirty="0" smtClean="0">
                        <a:effectLst/>
                        <a:latin typeface="+mn-lt"/>
                        <a:ea typeface="Times New Roman"/>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1800" b="1" dirty="0" smtClean="0">
                          <a:solidFill>
                            <a:srgbClr val="000000"/>
                          </a:solidFill>
                          <a:effectLst/>
                          <a:latin typeface="Calibri"/>
                          <a:ea typeface="Times New Roman"/>
                          <a:cs typeface="Times New Roman"/>
                        </a:rPr>
                        <a:t>1</a:t>
                      </a:r>
                      <a:endParaRPr lang="x-none" sz="18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1800" b="1" dirty="0" smtClean="0">
                          <a:solidFill>
                            <a:srgbClr val="000000"/>
                          </a:solidFill>
                          <a:effectLst/>
                          <a:latin typeface="Calibri"/>
                          <a:ea typeface="Times New Roman"/>
                          <a:cs typeface="Times New Roman"/>
                        </a:rPr>
                        <a:t>2</a:t>
                      </a:r>
                      <a:endParaRPr lang="x-none" sz="18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1800" b="1" dirty="0" smtClean="0">
                          <a:solidFill>
                            <a:srgbClr val="000000"/>
                          </a:solidFill>
                          <a:effectLst/>
                          <a:latin typeface="Calibri"/>
                          <a:ea typeface="Times New Roman"/>
                          <a:cs typeface="Times New Roman"/>
                        </a:rPr>
                        <a:t>3</a:t>
                      </a:r>
                      <a:endParaRPr lang="x-none" sz="18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1800" b="1" dirty="0" smtClean="0">
                          <a:solidFill>
                            <a:srgbClr val="000000"/>
                          </a:solidFill>
                          <a:effectLst/>
                          <a:latin typeface="Calibri"/>
                          <a:ea typeface="Times New Roman"/>
                          <a:cs typeface="Times New Roman"/>
                        </a:rPr>
                        <a:t>4</a:t>
                      </a:r>
                      <a:endParaRPr lang="x-none" sz="18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1800" b="1" dirty="0" smtClean="0">
                          <a:solidFill>
                            <a:srgbClr val="000000"/>
                          </a:solidFill>
                          <a:effectLst/>
                          <a:latin typeface="Calibri"/>
                          <a:ea typeface="Times New Roman"/>
                          <a:cs typeface="Times New Roman"/>
                        </a:rPr>
                        <a:t>5</a:t>
                      </a:r>
                      <a:endParaRPr lang="x-none" sz="18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049616">
                <a:tc vMerge="1">
                  <a:txBody>
                    <a:bodyPr/>
                    <a:lstStyle/>
                    <a:p>
                      <a:endParaRPr lang="en-US"/>
                    </a:p>
                  </a:txBody>
                  <a:tcPr/>
                </a:tc>
                <a:tc vMerge="1">
                  <a:txBody>
                    <a:bodyPr/>
                    <a:lstStyle/>
                    <a:p>
                      <a:endParaRPr lang="en-US"/>
                    </a:p>
                  </a:txBody>
                  <a:tcPr/>
                </a:tc>
                <a:tc>
                  <a:txBody>
                    <a:bodyPr/>
                    <a:lstStyle/>
                    <a:p>
                      <a:pPr marL="0" marR="0" indent="0" algn="l" defTabSz="1018737" rtl="0" eaLnBrk="1" fontAlgn="auto" latinLnBrk="0" hangingPunct="1">
                        <a:lnSpc>
                          <a:spcPct val="115000"/>
                        </a:lnSpc>
                        <a:spcBef>
                          <a:spcPts val="0"/>
                        </a:spcBef>
                        <a:spcAft>
                          <a:spcPts val="0"/>
                        </a:spcAft>
                        <a:buClrTx/>
                        <a:buSzTx/>
                        <a:buFontTx/>
                        <a:buNone/>
                        <a:tabLst/>
                        <a:defRPr/>
                      </a:pPr>
                      <a:r>
                        <a:rPr lang="es-419" sz="800" dirty="0" smtClean="0">
                          <a:solidFill>
                            <a:srgbClr val="000000"/>
                          </a:solidFill>
                          <a:effectLst/>
                          <a:latin typeface="+mn-lt"/>
                          <a:ea typeface="Times New Roman"/>
                          <a:cs typeface="Times New Roman"/>
                        </a:rPr>
                        <a:t> </a:t>
                      </a:r>
                      <a:r>
                        <a:rPr lang="es-419" sz="800" noProof="0" dirty="0" smtClean="0">
                          <a:solidFill>
                            <a:srgbClr val="000000"/>
                          </a:solidFill>
                          <a:effectLst/>
                          <a:latin typeface="+mn-lt"/>
                          <a:ea typeface="Times New Roman"/>
                          <a:cs typeface="Times New Roman"/>
                        </a:rPr>
                        <a:t>…</a:t>
                      </a:r>
                      <a:r>
                        <a:rPr lang="es-419" sz="800" b="0" i="0" u="none" strike="noStrike" noProof="0" dirty="0" smtClean="0">
                          <a:solidFill>
                            <a:srgbClr val="000000"/>
                          </a:solidFill>
                          <a:effectLst/>
                          <a:latin typeface="+mn-lt"/>
                        </a:rPr>
                        <a:t>expresar una opinión sobre  un tema conocido.</a:t>
                      </a:r>
                      <a:endParaRPr lang="es-419" sz="800" noProof="0" dirty="0" smtClean="0">
                        <a:effectLst/>
                        <a:latin typeface="+mn-lt"/>
                        <a:ea typeface="Calibri"/>
                        <a:cs typeface="Times New Roman"/>
                      </a:endParaRPr>
                    </a:p>
                    <a:p>
                      <a:pPr marL="0" marR="0">
                        <a:lnSpc>
                          <a:spcPct val="115000"/>
                        </a:lnSpc>
                        <a:spcBef>
                          <a:spcPts val="0"/>
                        </a:spcBef>
                        <a:spcAft>
                          <a:spcPts val="0"/>
                        </a:spcAft>
                      </a:pPr>
                      <a:endParaRPr lang="es-419"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11430">
                        <a:lnSpc>
                          <a:spcPct val="115000"/>
                        </a:lnSpc>
                        <a:spcBef>
                          <a:spcPts val="0"/>
                        </a:spcBef>
                        <a:spcAft>
                          <a:spcPts val="0"/>
                        </a:spcAft>
                      </a:pPr>
                      <a:r>
                        <a:rPr lang="es-419" sz="800" dirty="0" smtClean="0">
                          <a:solidFill>
                            <a:srgbClr val="000000"/>
                          </a:solidFill>
                          <a:effectLst/>
                          <a:latin typeface="+mn-lt"/>
                          <a:ea typeface="Times New Roman"/>
                          <a:cs typeface="Times New Roman"/>
                        </a:rPr>
                        <a:t>…desarrollar</a:t>
                      </a:r>
                      <a:r>
                        <a:rPr lang="es-419" sz="800" baseline="0" dirty="0" smtClean="0">
                          <a:solidFill>
                            <a:srgbClr val="000000"/>
                          </a:solidFill>
                          <a:effectLst/>
                          <a:latin typeface="+mn-lt"/>
                          <a:ea typeface="Times New Roman"/>
                          <a:cs typeface="Times New Roman"/>
                        </a:rPr>
                        <a:t> </a:t>
                      </a:r>
                      <a:r>
                        <a:rPr lang="es-419" sz="800" dirty="0" smtClean="0">
                          <a:solidFill>
                            <a:srgbClr val="000000"/>
                          </a:solidFill>
                          <a:effectLst/>
                          <a:latin typeface="+mn-lt"/>
                          <a:ea typeface="Times New Roman"/>
                          <a:cs typeface="Times New Roman"/>
                        </a:rPr>
                        <a:t>una declaración simple </a:t>
                      </a:r>
                      <a:r>
                        <a:rPr lang="es-419" sz="800" b="0" i="0" u="none" strike="noStrike" dirty="0" smtClean="0">
                          <a:solidFill>
                            <a:srgbClr val="000000"/>
                          </a:solidFill>
                          <a:effectLst/>
                          <a:latin typeface="+mn-lt"/>
                        </a:rPr>
                        <a:t>sobre un tema conocido, y dar una razón para apoyar la declaración.</a:t>
                      </a:r>
                      <a:endParaRPr lang="es-419" sz="800" noProof="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800"/>
                        </a:spcAft>
                      </a:pPr>
                      <a:r>
                        <a:rPr lang="es-419" sz="800" dirty="0" smtClean="0">
                          <a:solidFill>
                            <a:srgbClr val="000000"/>
                          </a:solidFill>
                          <a:effectLst/>
                          <a:latin typeface="+mn-lt"/>
                          <a:ea typeface="Times New Roman"/>
                          <a:cs typeface="Times New Roman"/>
                        </a:rPr>
                        <a:t>... recopilar información de múltiples fuentes impresas y digitales provistas,</a:t>
                      </a:r>
                      <a:r>
                        <a:rPr lang="es-419" sz="800" baseline="0" dirty="0" smtClean="0">
                          <a:solidFill>
                            <a:srgbClr val="000000"/>
                          </a:solidFill>
                          <a:effectLst/>
                          <a:latin typeface="+mn-lt"/>
                          <a:ea typeface="Times New Roman"/>
                          <a:cs typeface="Times New Roman"/>
                        </a:rPr>
                        <a:t> y resumir o parafrasear observaciones, ideas e información, con ilustraciones debidamente identificadas</a:t>
                      </a:r>
                      <a:r>
                        <a:rPr lang="es-419" sz="800" dirty="0" smtClean="0">
                          <a:solidFill>
                            <a:srgbClr val="000000"/>
                          </a:solidFill>
                          <a:effectLst/>
                          <a:latin typeface="+mn-lt"/>
                          <a:ea typeface="Times New Roman"/>
                          <a:cs typeface="Times New Roman"/>
                        </a:rPr>
                        <a:t>, diagramas u otras gráficas, según corresponda, y citar fuentes.</a:t>
                      </a:r>
                      <a:endParaRPr lang="es-419"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s-419" sz="800" dirty="0" smtClean="0">
                          <a:solidFill>
                            <a:srgbClr val="000000"/>
                          </a:solidFill>
                          <a:effectLst/>
                          <a:latin typeface="+mn-lt"/>
                          <a:ea typeface="Times New Roman"/>
                          <a:cs typeface="Times New Roman"/>
                        </a:rPr>
                        <a:t>… recopilar información de múltiples fuentes impresas y digitales</a:t>
                      </a:r>
                      <a:r>
                        <a:rPr lang="es-419" sz="800" dirty="0" smtClean="0">
                          <a:effectLst/>
                          <a:latin typeface="+mn-lt"/>
                          <a:ea typeface="Calibri"/>
                          <a:cs typeface="Times New Roman"/>
                        </a:rPr>
                        <a:t>, utilizando términos de búsqueda eficazmente; citar o parafrasear datos y conclusiones de otros, utilizando tablas, diagramas, u otras gráficas, según corresponda; y</a:t>
                      </a:r>
                      <a:r>
                        <a:rPr lang="es-419" sz="800" baseline="0" dirty="0" smtClean="0">
                          <a:effectLst/>
                          <a:latin typeface="+mn-lt"/>
                          <a:ea typeface="Calibri"/>
                          <a:cs typeface="Times New Roman"/>
                        </a:rPr>
                        <a:t> </a:t>
                      </a:r>
                      <a:r>
                        <a:rPr lang="es-419" sz="800" dirty="0" smtClean="0">
                          <a:effectLst/>
                          <a:latin typeface="+mn-lt"/>
                          <a:ea typeface="Calibri"/>
                          <a:cs typeface="Times New Roman"/>
                        </a:rPr>
                        <a:t>citar fuentes, utilizando un formato estándar para la citación.</a:t>
                      </a:r>
                      <a:endParaRPr lang="es-419"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1018824" rtl="0" eaLnBrk="1" fontAlgn="auto" latinLnBrk="0" hangingPunct="1">
                        <a:lnSpc>
                          <a:spcPct val="115000"/>
                        </a:lnSpc>
                        <a:spcBef>
                          <a:spcPts val="0"/>
                        </a:spcBef>
                        <a:spcAft>
                          <a:spcPts val="0"/>
                        </a:spcAft>
                        <a:buClrTx/>
                        <a:buSzTx/>
                        <a:buFontTx/>
                        <a:buNone/>
                        <a:tabLst/>
                        <a:defRPr/>
                      </a:pPr>
                      <a:r>
                        <a:rPr lang="es-419" sz="800" dirty="0" smtClean="0">
                          <a:solidFill>
                            <a:srgbClr val="000000"/>
                          </a:solidFill>
                          <a:effectLst/>
                          <a:latin typeface="+mn-lt"/>
                          <a:ea typeface="Times New Roman"/>
                          <a:cs typeface="Times New Roman"/>
                        </a:rPr>
                        <a:t>… recopilar información de múltiples fuentes impresas y digitales</a:t>
                      </a:r>
                      <a:r>
                        <a:rPr lang="es-419" sz="800" dirty="0" smtClean="0">
                          <a:effectLst/>
                          <a:latin typeface="+mn-lt"/>
                          <a:ea typeface="Calibri"/>
                          <a:cs typeface="Times New Roman"/>
                        </a:rPr>
                        <a:t>, utilizando términos de búsqueda eficazmente; y (en grado</a:t>
                      </a:r>
                      <a:r>
                        <a:rPr lang="es-419" sz="800" baseline="0" dirty="0" smtClean="0">
                          <a:effectLst/>
                          <a:latin typeface="+mn-lt"/>
                          <a:ea typeface="Calibri"/>
                          <a:cs typeface="Times New Roman"/>
                        </a:rPr>
                        <a:t> 8) evaluar la credibilidad de cada fuente; </a:t>
                      </a:r>
                      <a:r>
                        <a:rPr lang="es-419" sz="800" dirty="0" smtClean="0">
                          <a:effectLst/>
                          <a:latin typeface="+mn-lt"/>
                          <a:ea typeface="Calibri"/>
                          <a:cs typeface="Times New Roman"/>
                        </a:rPr>
                        <a:t>citar o parafrasear datos y conclusiones de otros, utilizando tablas, diagramas, u otras gráficas, según corresponda; y</a:t>
                      </a:r>
                      <a:r>
                        <a:rPr lang="es-419" sz="800" baseline="0" dirty="0" smtClean="0">
                          <a:effectLst/>
                          <a:latin typeface="+mn-lt"/>
                          <a:ea typeface="Calibri"/>
                          <a:cs typeface="Times New Roman"/>
                        </a:rPr>
                        <a:t> </a:t>
                      </a:r>
                      <a:r>
                        <a:rPr lang="es-419" sz="800" dirty="0" smtClean="0">
                          <a:effectLst/>
                          <a:latin typeface="+mn-lt"/>
                          <a:ea typeface="Calibri"/>
                          <a:cs typeface="Times New Roman"/>
                        </a:rPr>
                        <a:t>citar fuentes, utilizando un formato estándar para la citación.</a:t>
                      </a:r>
                    </a:p>
                    <a:p>
                      <a:pPr marL="0" marR="0" indent="0" algn="l" defTabSz="1018824" rtl="0" eaLnBrk="1" fontAlgn="auto" latinLnBrk="0" hangingPunct="1">
                        <a:lnSpc>
                          <a:spcPct val="115000"/>
                        </a:lnSpc>
                        <a:spcBef>
                          <a:spcPts val="0"/>
                        </a:spcBef>
                        <a:spcAft>
                          <a:spcPts val="0"/>
                        </a:spcAft>
                        <a:buClrTx/>
                        <a:buSzTx/>
                        <a:buFontTx/>
                        <a:buNone/>
                        <a:tabLst/>
                        <a:defRPr/>
                      </a:pPr>
                      <a:endParaRPr lang="es-419"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9" name="Rectangle 8"/>
          <p:cNvSpPr/>
          <p:nvPr/>
        </p:nvSpPr>
        <p:spPr>
          <a:xfrm>
            <a:off x="142946" y="105884"/>
            <a:ext cx="7375248" cy="369221"/>
          </a:xfrm>
          <a:prstGeom prst="rect">
            <a:avLst/>
          </a:prstGeom>
        </p:spPr>
        <p:txBody>
          <a:bodyPr wrap="square" lIns="91330" tIns="45665" rIns="91330" bIns="45665">
            <a:spAutoFit/>
          </a:bodyPr>
          <a:lstStyle/>
          <a:p>
            <a:pPr algn="ctr"/>
            <a:r>
              <a:rPr lang="es-ES" sz="1800" b="1" i="1" dirty="0"/>
              <a:t>Estándares ELP de 6</a:t>
            </a:r>
            <a:r>
              <a:rPr lang="es-ES" sz="1800" b="1" i="1" baseline="30000" dirty="0" smtClean="0"/>
              <a:t>to</a:t>
            </a:r>
            <a:r>
              <a:rPr lang="es-ES" sz="1800" b="1" i="1" dirty="0" smtClean="0"/>
              <a:t> – 8</a:t>
            </a:r>
            <a:r>
              <a:rPr lang="es-ES" sz="1800" b="1" i="1" baseline="30000" dirty="0"/>
              <a:t>v</a:t>
            </a:r>
            <a:r>
              <a:rPr lang="es-ES" sz="1800" b="1" i="1" baseline="30000" dirty="0" smtClean="0"/>
              <a:t>o</a:t>
            </a:r>
            <a:r>
              <a:rPr lang="es-ES" sz="1800" b="1" i="1" dirty="0" smtClean="0"/>
              <a:t> organizados </a:t>
            </a:r>
            <a:r>
              <a:rPr lang="es-ES" sz="1800" b="1" i="1" dirty="0"/>
              <a:t>por M</a:t>
            </a:r>
            <a:r>
              <a:rPr lang="es-ES" sz="1800" b="1" i="1" dirty="0" smtClean="0"/>
              <a:t>odalidad</a:t>
            </a:r>
            <a:endParaRPr lang="es-ES" sz="1800" b="1" i="1" dirty="0"/>
          </a:p>
        </p:txBody>
      </p:sp>
      <p:sp>
        <p:nvSpPr>
          <p:cNvPr id="6" name="TextBox 5"/>
          <p:cNvSpPr txBox="1"/>
          <p:nvPr/>
        </p:nvSpPr>
        <p:spPr>
          <a:xfrm>
            <a:off x="199764" y="9586824"/>
            <a:ext cx="3768814" cy="221279"/>
          </a:xfrm>
          <a:prstGeom prst="rect">
            <a:avLst/>
          </a:prstGeom>
          <a:noFill/>
        </p:spPr>
        <p:txBody>
          <a:bodyPr wrap="square" rtlCol="0">
            <a:spAutoFit/>
          </a:bodyPr>
          <a:lstStyle/>
          <a:p>
            <a:r>
              <a:rPr lang="en-US" sz="838" b="1" i="1" dirty="0"/>
              <a:t>Oregon ELP Standards Aligned with Performance Task, 2014; Arcema Tovar</a:t>
            </a:r>
          </a:p>
        </p:txBody>
      </p:sp>
      <p:sp>
        <p:nvSpPr>
          <p:cNvPr id="10" name="Rectangle 9"/>
          <p:cNvSpPr/>
          <p:nvPr/>
        </p:nvSpPr>
        <p:spPr>
          <a:xfrm>
            <a:off x="199764" y="336974"/>
            <a:ext cx="7338594" cy="923219"/>
          </a:xfrm>
          <a:prstGeom prst="rect">
            <a:avLst/>
          </a:prstGeom>
          <a:noFill/>
        </p:spPr>
        <p:txBody>
          <a:bodyPr wrap="square" lIns="91330" tIns="45665" rIns="91330" bIns="45665">
            <a:spAutoFit/>
          </a:bodyPr>
          <a:lstStyle/>
          <a:p>
            <a:pPr algn="just"/>
            <a:r>
              <a:rPr lang="es-419" sz="900" dirty="0"/>
              <a:t>Esta tarea de rendimiento </a:t>
            </a:r>
            <a:r>
              <a:rPr lang="es-419" sz="900" dirty="0" smtClean="0"/>
              <a:t>se </a:t>
            </a:r>
            <a:r>
              <a:rPr lang="es-419" sz="900" dirty="0"/>
              <a:t>basa en la escritura. Como una opción, si </a:t>
            </a:r>
            <a:r>
              <a:rPr lang="es-419" sz="900" dirty="0" smtClean="0"/>
              <a:t>desea </a:t>
            </a:r>
            <a:r>
              <a:rPr lang="es-419" sz="900" dirty="0"/>
              <a:t>dar </a:t>
            </a:r>
            <a:r>
              <a:rPr lang="es-419" sz="900" dirty="0" smtClean="0"/>
              <a:t>seguimiento </a:t>
            </a:r>
            <a:r>
              <a:rPr lang="es-419" sz="900" dirty="0"/>
              <a:t>al crecimiento ELP como un </a:t>
            </a:r>
            <a:r>
              <a:rPr lang="es-419" sz="900" dirty="0" smtClean="0"/>
              <a:t>segundo </a:t>
            </a:r>
            <a:r>
              <a:rPr lang="es-419" sz="900" dirty="0"/>
              <a:t>objetivo, los maestros pueden optar por evaluar ELP estándar 4 porque </a:t>
            </a:r>
            <a:r>
              <a:rPr lang="es-419" sz="900" dirty="0" smtClean="0"/>
              <a:t>se alinea </a:t>
            </a:r>
            <a:r>
              <a:rPr lang="es-419" sz="900" dirty="0"/>
              <a:t>con esta tarea de rendimiento específica. La composición completa de su estudiante puede </a:t>
            </a:r>
            <a:r>
              <a:rPr lang="es-419" sz="900" dirty="0" smtClean="0"/>
              <a:t>ser </a:t>
            </a:r>
            <a:r>
              <a:rPr lang="es-419" sz="900" dirty="0"/>
              <a:t>analizada para identificar los niveles de dominio lingüístico en inglés. Es evidente que los estudiantes estarán navegando a través de las modalidades para llegar al producto final. Sin embargo, es importante tener en mente qué es lo que está evaluando la tarea de rendimiento de un escrito de opinión, y cuán profundamente el estudiante entiende el contenido de la </a:t>
            </a:r>
            <a:r>
              <a:rPr lang="es-419" sz="900" dirty="0" smtClean="0"/>
              <a:t>clase </a:t>
            </a:r>
            <a:r>
              <a:rPr lang="es-419" sz="900" dirty="0"/>
              <a:t>y el lenguaje. La meta de crecimiento ELP es proporcionar “la </a:t>
            </a:r>
            <a:r>
              <a:rPr lang="es-419" sz="900" dirty="0" smtClean="0"/>
              <a:t>enseñanza </a:t>
            </a:r>
            <a:r>
              <a:rPr lang="es-419" sz="900" dirty="0"/>
              <a:t>escalonada justa" para que los estudiantes demuestren su comprensión a fin de que </a:t>
            </a:r>
            <a:r>
              <a:rPr lang="es-419" sz="900" dirty="0" smtClean="0"/>
              <a:t>pasen </a:t>
            </a:r>
            <a:r>
              <a:rPr lang="es-419" sz="900" dirty="0"/>
              <a:t>de un nivel de competencia al siguiente.</a:t>
            </a:r>
          </a:p>
        </p:txBody>
      </p:sp>
    </p:spTree>
    <p:extLst>
      <p:ext uri="{BB962C8B-B14F-4D97-AF65-F5344CB8AC3E}">
        <p14:creationId xmlns:p14="http://schemas.microsoft.com/office/powerpoint/2010/main" val="30727228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312624" y="159948"/>
          <a:ext cx="7231176" cy="9206461"/>
        </p:xfrm>
        <a:graphic>
          <a:graphicData uri="http://schemas.openxmlformats.org/drawingml/2006/table">
            <a:tbl>
              <a:tblPr/>
              <a:tblGrid>
                <a:gridCol w="380591"/>
                <a:gridCol w="477408"/>
                <a:gridCol w="2763039"/>
                <a:gridCol w="901626"/>
                <a:gridCol w="901626"/>
                <a:gridCol w="818006"/>
                <a:gridCol w="552609"/>
                <a:gridCol w="436271"/>
              </a:tblGrid>
              <a:tr h="236713">
                <a:tc gridSpan="8">
                  <a:txBody>
                    <a:bodyPr/>
                    <a:lstStyle/>
                    <a:p>
                      <a:pPr algn="l" fontAlgn="ctr"/>
                      <a:r>
                        <a:rPr lang="es-419" sz="1400" b="1" i="0" u="none" strike="noStrike" noProof="0" dirty="0" smtClean="0">
                          <a:solidFill>
                            <a:srgbClr val="000000"/>
                          </a:solidFill>
                          <a:latin typeface="Calibri"/>
                        </a:rPr>
                        <a:t>Pre-evaluación</a:t>
                      </a:r>
                      <a:r>
                        <a:rPr lang="es-419" sz="1400" b="1" i="0" u="none" strike="noStrike" baseline="0" noProof="0" dirty="0" smtClean="0">
                          <a:solidFill>
                            <a:srgbClr val="000000"/>
                          </a:solidFill>
                          <a:latin typeface="Calibri"/>
                        </a:rPr>
                        <a:t> de Escrito informativo</a:t>
                      </a:r>
                      <a:endParaRPr lang="es-419" sz="1400" b="1" i="0" u="none" strike="noStrike" noProof="0" dirty="0">
                        <a:solidFill>
                          <a:srgbClr val="000000"/>
                        </a:solidFill>
                        <a:latin typeface="Calibri"/>
                      </a:endParaRPr>
                    </a:p>
                  </a:txBody>
                  <a:tcPr marL="0" marR="0" marT="0" marB="0" anchor="ctr">
                    <a:lnL>
                      <a:noFill/>
                    </a:lnL>
                    <a:lnR>
                      <a:noFill/>
                    </a:lnR>
                    <a:lnT>
                      <a:noFill/>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5962">
                <a:tc gridSpan="3">
                  <a:txBody>
                    <a:bodyPr/>
                    <a:lstStyle/>
                    <a:p>
                      <a:pPr algn="l" fontAlgn="t"/>
                      <a:r>
                        <a:rPr lang="es-419" sz="1200" b="1" i="0" u="none" strike="noStrike" noProof="0" dirty="0" smtClean="0">
                          <a:solidFill>
                            <a:srgbClr val="000000"/>
                          </a:solidFill>
                          <a:latin typeface="Calibri"/>
                        </a:rPr>
                        <a:t>Puntaje</a:t>
                      </a:r>
                      <a:r>
                        <a:rPr lang="es-419" sz="1200" b="1" i="0" u="none" strike="noStrike" baseline="0" noProof="0" dirty="0" smtClean="0">
                          <a:solidFill>
                            <a:srgbClr val="000000"/>
                          </a:solidFill>
                          <a:latin typeface="Calibri"/>
                        </a:rPr>
                        <a:t> del estudiante y </a:t>
                      </a:r>
                      <a:r>
                        <a:rPr lang="es-419" sz="1200" b="1" i="0" u="none" strike="noStrike" baseline="0" noProof="0" smtClean="0">
                          <a:solidFill>
                            <a:srgbClr val="000000"/>
                          </a:solidFill>
                          <a:latin typeface="Calibri"/>
                        </a:rPr>
                        <a:t>la clase</a:t>
                      </a:r>
                      <a:r>
                        <a:rPr lang="es-419" sz="1200" b="1" i="0" u="none" strike="noStrike" noProof="0" smtClean="0">
                          <a:solidFill>
                            <a:srgbClr val="000000"/>
                          </a:solidFill>
                          <a:latin typeface="Calibri"/>
                        </a:rPr>
                        <a:t>:</a:t>
                      </a:r>
                      <a:endParaRPr lang="es-419" sz="1200" b="1" i="0" u="none" strike="noStrike" noProof="0" dirty="0">
                        <a:solidFill>
                          <a:srgbClr val="000000"/>
                        </a:solidFill>
                        <a:latin typeface="Calibri"/>
                      </a:endParaRPr>
                    </a:p>
                  </a:txBody>
                  <a:tcPr marL="0" marR="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ctr"/>
                      <a:r>
                        <a:rPr lang="es-419" sz="900" b="1" i="0" u="none" strike="noStrike" noProof="0" dirty="0" smtClean="0">
                          <a:solidFill>
                            <a:srgbClr val="000000"/>
                          </a:solidFill>
                          <a:latin typeface="Calibri"/>
                        </a:rPr>
                        <a:t>Año escolar:</a:t>
                      </a: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es-419" sz="900" b="0" i="0" u="none" strike="sng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s-419" sz="900" b="1" i="0" u="none" strike="noStrike" noProof="0" dirty="0" smtClean="0">
                          <a:solidFill>
                            <a:srgbClr val="000000"/>
                          </a:solidFill>
                          <a:latin typeface="Calibri"/>
                        </a:rPr>
                        <a:t>Grado:</a:t>
                      </a: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00439">
                <a:tc gridSpan="2">
                  <a:txBody>
                    <a:bodyPr/>
                    <a:lstStyle/>
                    <a:p>
                      <a:pPr algn="ctr" fontAlgn="ctr"/>
                      <a:endParaRPr lang="es-419"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s-419" sz="900" b="1" i="0" u="none" strike="noStrike" noProof="0" dirty="0" smtClean="0">
                          <a:solidFill>
                            <a:srgbClr val="000000"/>
                          </a:solidFill>
                          <a:latin typeface="Calibri"/>
                        </a:rPr>
                        <a:t>Nombre del maestro:</a:t>
                      </a: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2233">
                <a:tc gridSpan="2">
                  <a:txBody>
                    <a:bodyPr/>
                    <a:lstStyle/>
                    <a:p>
                      <a:pPr algn="ctr" fontAlgn="ctr"/>
                      <a:endParaRPr lang="es-419"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s-419" sz="900" b="1" i="0" u="none" strike="noStrike" noProof="0" dirty="0" smtClean="0">
                          <a:solidFill>
                            <a:srgbClr val="000000"/>
                          </a:solidFill>
                          <a:latin typeface="Calibri"/>
                        </a:rPr>
                        <a:t>Escuela:</a:t>
                      </a: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5800">
                <a:tc gridSpan="2">
                  <a:txBody>
                    <a:bodyPr/>
                    <a:lstStyle/>
                    <a:p>
                      <a:pPr algn="ctr" fontAlgn="ctr"/>
                      <a:endParaRPr lang="es-419"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4319">
                <a:tc rowSpan="2" gridSpan="3">
                  <a:txBody>
                    <a:bodyPr/>
                    <a:lstStyle/>
                    <a:p>
                      <a:pPr algn="ctr" fontAlgn="ctr"/>
                      <a:r>
                        <a:rPr lang="es-419" sz="900" b="1" i="0" u="none" strike="noStrike" noProof="0" dirty="0" smtClean="0">
                          <a:solidFill>
                            <a:srgbClr val="FFFFFF"/>
                          </a:solidFill>
                          <a:latin typeface="Calibri"/>
                        </a:rPr>
                        <a:t>Nombre del estudiante</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en-US"/>
                    </a:p>
                  </a:txBody>
                  <a:tcPr/>
                </a:tc>
                <a:tc rowSpan="2" hMerge="1">
                  <a:txBody>
                    <a:bodyPr/>
                    <a:lstStyle/>
                    <a:p>
                      <a:endParaRPr lang="en-US"/>
                    </a:p>
                  </a:txBody>
                  <a:tcPr/>
                </a:tc>
                <a:tc>
                  <a:txBody>
                    <a:bodyPr/>
                    <a:lstStyle/>
                    <a:p>
                      <a:pPr algn="ctr" fontAlgn="ctr"/>
                      <a:r>
                        <a:rPr lang="es-419" sz="900" b="1" i="0" u="none" strike="noStrike" noProof="0" dirty="0" smtClean="0">
                          <a:solidFill>
                            <a:srgbClr val="FFFFFF"/>
                          </a:solidFill>
                          <a:latin typeface="Calibri"/>
                        </a:rPr>
                        <a:t>Enfoque y organización </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900" b="1" i="0" u="none" strike="noStrike" noProof="0" dirty="0" smtClean="0">
                          <a:solidFill>
                            <a:srgbClr val="FFFFFF"/>
                          </a:solidFill>
                          <a:latin typeface="Calibri"/>
                        </a:rPr>
                        <a:t>Elaboración</a:t>
                      </a:r>
                      <a:r>
                        <a:rPr lang="es-419" sz="900" b="1" i="0" u="none" strike="noStrike" baseline="0" noProof="0" dirty="0" smtClean="0">
                          <a:solidFill>
                            <a:srgbClr val="FFFFFF"/>
                          </a:solidFill>
                          <a:latin typeface="Calibri"/>
                        </a:rPr>
                        <a:t> y evidencia</a:t>
                      </a:r>
                      <a:r>
                        <a:rPr lang="es-419" sz="900" b="1" i="0" u="none" strike="noStrike" noProof="0" dirty="0" smtClean="0">
                          <a:solidFill>
                            <a:srgbClr val="FFFFFF"/>
                          </a:solidFill>
                          <a:latin typeface="Calibri"/>
                        </a:rPr>
                        <a:t> </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900" b="1" i="0" u="none" strike="noStrike" noProof="0" dirty="0" smtClean="0">
                          <a:solidFill>
                            <a:srgbClr val="FFFFFF"/>
                          </a:solidFill>
                          <a:latin typeface="Calibri"/>
                        </a:rPr>
                        <a:t>Convenciones </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s-419" sz="900" b="1" i="0" u="none" strike="noStrike" noProof="0" dirty="0" smtClean="0">
                          <a:solidFill>
                            <a:srgbClr val="FFFFFF"/>
                          </a:solidFill>
                          <a:latin typeface="Calibri"/>
                        </a:rPr>
                        <a:t>Total</a:t>
                      </a:r>
                      <a:r>
                        <a:rPr lang="es-419" sz="900" b="1" i="0" u="none" strike="noStrike" baseline="0" noProof="0" dirty="0" smtClean="0">
                          <a:solidFill>
                            <a:srgbClr val="FFFFFF"/>
                          </a:solidFill>
                          <a:latin typeface="Calibri"/>
                        </a:rPr>
                        <a:t> del </a:t>
                      </a:r>
                      <a:r>
                        <a:rPr lang="es-419" sz="800" b="1" i="0" u="none" strike="noStrike" baseline="0" noProof="0" dirty="0" smtClean="0">
                          <a:solidFill>
                            <a:srgbClr val="FFFFFF"/>
                          </a:solidFill>
                          <a:latin typeface="Calibri"/>
                        </a:rPr>
                        <a:t>estudiante</a:t>
                      </a:r>
                      <a:r>
                        <a:rPr lang="es-419" sz="900" b="1" i="0" u="none" strike="noStrike" noProof="0" dirty="0" smtClean="0">
                          <a:solidFill>
                            <a:srgbClr val="FFFFFF"/>
                          </a:solidFill>
                          <a:latin typeface="Calibri"/>
                        </a:rPr>
                        <a:t> </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s-419" sz="900" b="1" i="0" u="none" strike="noStrike" noProof="0" dirty="0" smtClean="0">
                          <a:solidFill>
                            <a:srgbClr val="FFFFFF"/>
                          </a:solidFill>
                          <a:latin typeface="Calibri"/>
                        </a:rPr>
                        <a:t>Puntaje  ELP</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5800">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s-419" sz="900" b="0" i="0" u="none" strike="noStrike" noProof="0" dirty="0" smtClean="0">
                          <a:solidFill>
                            <a:srgbClr val="FFFFFF"/>
                          </a:solidFill>
                          <a:latin typeface="Calibri"/>
                        </a:rPr>
                        <a:t>Puntaje</a:t>
                      </a: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900" b="0" i="0" u="none" strike="noStrike" noProof="0" dirty="0" smtClean="0">
                          <a:solidFill>
                            <a:srgbClr val="FFFFFF"/>
                          </a:solidFill>
                          <a:latin typeface="+mn-lt"/>
                        </a:rPr>
                        <a:t>Puntaje</a:t>
                      </a:r>
                      <a:endParaRPr lang="es-419" sz="900" b="0" i="0" u="none" strike="noStrike" noProof="0"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900" b="0" i="0" u="none" strike="noStrike" noProof="0" dirty="0" smtClean="0">
                          <a:solidFill>
                            <a:srgbClr val="FFFFFF"/>
                          </a:solidFill>
                          <a:latin typeface="+mn-lt"/>
                        </a:rPr>
                        <a:t>Puntaje</a:t>
                      </a:r>
                      <a:endParaRPr lang="es-419" sz="900" b="0" i="0" u="none" strike="noStrike" noProof="0"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vMerge="1">
                  <a:txBody>
                    <a:bodyPr/>
                    <a:lstStyle/>
                    <a:p>
                      <a:endParaRPr lang="en-US"/>
                    </a:p>
                  </a:txBody>
                  <a:tcPr/>
                </a:tc>
                <a:tc vMerge="1">
                  <a:txBody>
                    <a:bodyPr/>
                    <a:lstStyle/>
                    <a:p>
                      <a:endParaRPr lang="en-US"/>
                    </a:p>
                  </a:txBody>
                  <a:tcPr/>
                </a:tc>
              </a:tr>
              <a:tr h="207577">
                <a:tc>
                  <a:txBody>
                    <a:bodyPr/>
                    <a:lstStyle/>
                    <a:p>
                      <a:pPr algn="ctr" fontAlgn="ctr"/>
                      <a:r>
                        <a:rPr lang="es-419" sz="900" b="0" i="0" u="none" strike="noStrike" noProof="0" dirty="0" smtClean="0">
                          <a:solidFill>
                            <a:srgbClr val="000000"/>
                          </a:solidFill>
                          <a:latin typeface="Calibri"/>
                        </a:rPr>
                        <a:t> 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6</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7</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8</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9</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10</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16</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17</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18</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19</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20</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26</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27</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28</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29</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30</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
        <p:nvSpPr>
          <p:cNvPr id="5" name="TextBox 1"/>
          <p:cNvSpPr txBox="1"/>
          <p:nvPr/>
        </p:nvSpPr>
        <p:spPr>
          <a:xfrm>
            <a:off x="481071" y="768867"/>
            <a:ext cx="152062" cy="136489"/>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1</a:t>
            </a:r>
          </a:p>
        </p:txBody>
      </p:sp>
      <p:sp>
        <p:nvSpPr>
          <p:cNvPr id="6" name="TextBox 2"/>
          <p:cNvSpPr txBox="1"/>
          <p:nvPr/>
        </p:nvSpPr>
        <p:spPr>
          <a:xfrm>
            <a:off x="479651" y="932368"/>
            <a:ext cx="162143" cy="137842"/>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2</a:t>
            </a:r>
          </a:p>
        </p:txBody>
      </p:sp>
      <p:sp>
        <p:nvSpPr>
          <p:cNvPr id="7" name="TextBox 3"/>
          <p:cNvSpPr txBox="1"/>
          <p:nvPr/>
        </p:nvSpPr>
        <p:spPr>
          <a:xfrm>
            <a:off x="480627" y="1083296"/>
            <a:ext cx="157385" cy="131238"/>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3</a:t>
            </a:r>
          </a:p>
        </p:txBody>
      </p:sp>
      <p:sp>
        <p:nvSpPr>
          <p:cNvPr id="8" name="TextBox 4"/>
          <p:cNvSpPr txBox="1"/>
          <p:nvPr/>
        </p:nvSpPr>
        <p:spPr>
          <a:xfrm>
            <a:off x="480816" y="1234948"/>
            <a:ext cx="157385" cy="133427"/>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white"/>
                </a:solidFill>
              </a:rPr>
              <a:t>4</a:t>
            </a:r>
          </a:p>
        </p:txBody>
      </p:sp>
      <p:sp>
        <p:nvSpPr>
          <p:cNvPr id="9" name="TextBox 5"/>
          <p:cNvSpPr txBox="1"/>
          <p:nvPr/>
        </p:nvSpPr>
        <p:spPr>
          <a:xfrm>
            <a:off x="657717" y="791639"/>
            <a:ext cx="570588" cy="1284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dirty="0" smtClean="0">
                <a:solidFill>
                  <a:prstClr val="black"/>
                </a:solidFill>
              </a:rPr>
              <a:t>= Emergiendo</a:t>
            </a:r>
            <a:endParaRPr lang="es-419" sz="789" dirty="0">
              <a:solidFill>
                <a:prstClr val="black"/>
              </a:solidFill>
            </a:endParaRPr>
          </a:p>
        </p:txBody>
      </p:sp>
      <p:sp>
        <p:nvSpPr>
          <p:cNvPr id="10" name="TextBox 6"/>
          <p:cNvSpPr txBox="1"/>
          <p:nvPr/>
        </p:nvSpPr>
        <p:spPr>
          <a:xfrm>
            <a:off x="657906" y="943295"/>
            <a:ext cx="713693" cy="13979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dirty="0" smtClean="0">
                <a:solidFill>
                  <a:prstClr val="black"/>
                </a:solidFill>
              </a:rPr>
              <a:t>= En desarrollo</a:t>
            </a:r>
            <a:endParaRPr lang="es-419" sz="789" dirty="0">
              <a:solidFill>
                <a:prstClr val="black"/>
              </a:solidFill>
            </a:endParaRPr>
          </a:p>
        </p:txBody>
      </p:sp>
      <p:sp>
        <p:nvSpPr>
          <p:cNvPr id="11" name="TextBox 7"/>
          <p:cNvSpPr txBox="1"/>
          <p:nvPr/>
        </p:nvSpPr>
        <p:spPr>
          <a:xfrm>
            <a:off x="660170" y="1095465"/>
            <a:ext cx="711429" cy="12514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dirty="0" smtClean="0">
                <a:solidFill>
                  <a:prstClr val="black"/>
                </a:solidFill>
              </a:rPr>
              <a:t>= Competente</a:t>
            </a:r>
            <a:endParaRPr lang="es-419" sz="789" dirty="0">
              <a:solidFill>
                <a:prstClr val="black"/>
              </a:solidFill>
            </a:endParaRPr>
          </a:p>
        </p:txBody>
      </p:sp>
      <p:sp>
        <p:nvSpPr>
          <p:cNvPr id="12" name="TextBox 8"/>
          <p:cNvSpPr txBox="1"/>
          <p:nvPr/>
        </p:nvSpPr>
        <p:spPr>
          <a:xfrm>
            <a:off x="665260" y="1243869"/>
            <a:ext cx="570588" cy="12558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dirty="0" smtClean="0">
                <a:solidFill>
                  <a:prstClr val="black"/>
                </a:solidFill>
              </a:rPr>
              <a:t>= Ejemplar</a:t>
            </a:r>
            <a:endParaRPr lang="es-419" sz="789" dirty="0">
              <a:solidFill>
                <a:prstClr val="black"/>
              </a:solidFill>
            </a:endParaRPr>
          </a:p>
        </p:txBody>
      </p:sp>
      <p:sp>
        <p:nvSpPr>
          <p:cNvPr id="13" name="TextBox 9"/>
          <p:cNvSpPr txBox="1"/>
          <p:nvPr/>
        </p:nvSpPr>
        <p:spPr>
          <a:xfrm>
            <a:off x="325536" y="628872"/>
            <a:ext cx="826869" cy="16276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n-US" sz="690" b="1" u="sng" dirty="0">
                <a:solidFill>
                  <a:prstClr val="black"/>
                </a:solidFill>
              </a:rPr>
              <a:t>Clave para el </a:t>
            </a:r>
            <a:r>
              <a:rPr lang="en-US" sz="690" b="1" u="sng" dirty="0" err="1">
                <a:solidFill>
                  <a:prstClr val="black"/>
                </a:solidFill>
              </a:rPr>
              <a:t>puntaje</a:t>
            </a:r>
            <a:r>
              <a:rPr lang="en-US" sz="690" b="1" u="sng" dirty="0">
                <a:solidFill>
                  <a:prstClr val="black"/>
                </a:solidFill>
              </a:rPr>
              <a:t>:</a:t>
            </a:r>
          </a:p>
        </p:txBody>
      </p:sp>
      <p:grpSp>
        <p:nvGrpSpPr>
          <p:cNvPr id="2" name="Group 1"/>
          <p:cNvGrpSpPr/>
          <p:nvPr/>
        </p:nvGrpSpPr>
        <p:grpSpPr>
          <a:xfrm>
            <a:off x="1497498" y="628872"/>
            <a:ext cx="691320" cy="745134"/>
            <a:chOff x="1269580" y="633354"/>
            <a:chExt cx="691320" cy="745134"/>
          </a:xfrm>
        </p:grpSpPr>
        <p:sp>
          <p:nvSpPr>
            <p:cNvPr id="14" name="TextBox 10"/>
            <p:cNvSpPr txBox="1"/>
            <p:nvPr/>
          </p:nvSpPr>
          <p:spPr>
            <a:xfrm>
              <a:off x="1298296" y="774216"/>
              <a:ext cx="322600" cy="135586"/>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dirty="0">
                  <a:solidFill>
                    <a:prstClr val="black"/>
                  </a:solidFill>
                </a:rPr>
                <a:t>0 - 4</a:t>
              </a:r>
            </a:p>
          </p:txBody>
        </p:sp>
        <p:sp>
          <p:nvSpPr>
            <p:cNvPr id="15" name="TextBox 11"/>
            <p:cNvSpPr txBox="1"/>
            <p:nvPr/>
          </p:nvSpPr>
          <p:spPr>
            <a:xfrm>
              <a:off x="1291562" y="937814"/>
              <a:ext cx="325889" cy="138096"/>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dirty="0">
                  <a:solidFill>
                    <a:prstClr val="black"/>
                  </a:solidFill>
                </a:rPr>
                <a:t>5 - 7</a:t>
              </a:r>
            </a:p>
          </p:txBody>
        </p:sp>
        <p:sp>
          <p:nvSpPr>
            <p:cNvPr id="16" name="TextBox 12"/>
            <p:cNvSpPr txBox="1"/>
            <p:nvPr/>
          </p:nvSpPr>
          <p:spPr>
            <a:xfrm>
              <a:off x="1292537" y="1087573"/>
              <a:ext cx="322702" cy="141159"/>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8 - 10</a:t>
              </a:r>
            </a:p>
          </p:txBody>
        </p:sp>
        <p:sp>
          <p:nvSpPr>
            <p:cNvPr id="17" name="TextBox 13"/>
            <p:cNvSpPr txBox="1"/>
            <p:nvPr/>
          </p:nvSpPr>
          <p:spPr>
            <a:xfrm>
              <a:off x="1292727" y="1240392"/>
              <a:ext cx="322702" cy="138096"/>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white"/>
                  </a:solidFill>
                </a:rPr>
                <a:t>11 - 12</a:t>
              </a:r>
            </a:p>
          </p:txBody>
        </p:sp>
        <p:sp>
          <p:nvSpPr>
            <p:cNvPr id="18" name="TextBox 14"/>
            <p:cNvSpPr txBox="1"/>
            <p:nvPr/>
          </p:nvSpPr>
          <p:spPr>
            <a:xfrm>
              <a:off x="1269580" y="633354"/>
              <a:ext cx="691320" cy="11879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n-US" sz="690" b="1" u="sng" dirty="0">
                  <a:solidFill>
                    <a:prstClr val="black"/>
                  </a:solidFill>
                </a:rPr>
                <a:t># total </a:t>
              </a:r>
              <a:r>
                <a:rPr lang="en-US" sz="690" b="1" u="sng" dirty="0" err="1">
                  <a:solidFill>
                    <a:prstClr val="black"/>
                  </a:solidFill>
                </a:rPr>
                <a:t>correcto</a:t>
              </a:r>
              <a:endParaRPr lang="en-US" sz="690" b="1" u="sng" dirty="0">
                <a:solidFill>
                  <a:prstClr val="black"/>
                </a:solidFill>
              </a:endParaRPr>
            </a:p>
          </p:txBody>
        </p:sp>
      </p:grpSp>
    </p:spTree>
    <p:extLst>
      <p:ext uri="{BB962C8B-B14F-4D97-AF65-F5344CB8AC3E}">
        <p14:creationId xmlns:p14="http://schemas.microsoft.com/office/powerpoint/2010/main" val="41275758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18</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2368487210"/>
              </p:ext>
            </p:extLst>
          </p:nvPr>
        </p:nvGraphicFramePr>
        <p:xfrm>
          <a:off x="457200" y="1014174"/>
          <a:ext cx="6858000" cy="7984236"/>
        </p:xfrm>
        <a:graphic>
          <a:graphicData uri="http://schemas.openxmlformats.org/drawingml/2006/table">
            <a:tbl>
              <a:tblPr firstRow="1" bandRow="1">
                <a:tableStyleId>{5940675A-B579-460E-94D1-54222C63F5DA}</a:tableStyleId>
              </a:tblPr>
              <a:tblGrid>
                <a:gridCol w="542563"/>
                <a:gridCol w="6315437"/>
              </a:tblGrid>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EC" sz="1500" b="1" noProof="0" dirty="0" smtClean="0">
                          <a:effectLst/>
                        </a:rPr>
                        <a:t>Pre-evaluación Trimestre 3: Clave para la </a:t>
                      </a:r>
                      <a:r>
                        <a:rPr lang="es-EC" sz="1500" b="1" u="sng" noProof="0" dirty="0" smtClean="0">
                          <a:effectLst/>
                        </a:rPr>
                        <a:t>Respuesta</a:t>
                      </a:r>
                      <a:r>
                        <a:rPr lang="es-EC" sz="1500" b="1" u="sng" baseline="0" noProof="0" dirty="0" smtClean="0">
                          <a:effectLst/>
                        </a:rPr>
                        <a:t> construida </a:t>
                      </a:r>
                      <a:r>
                        <a:rPr lang="es-EC" sz="1500" b="1" u="sng" baseline="0" dirty="0" smtClean="0">
                          <a:solidFill>
                            <a:schemeClr val="tx1"/>
                          </a:solidFill>
                        </a:rPr>
                        <a:t>de investigación </a:t>
                      </a:r>
                      <a:endParaRPr lang="es-EC" sz="1500" b="1" u="sng" baseline="0" noProof="0" dirty="0" smtClean="0">
                        <a:solidFill>
                          <a:schemeClr val="tx1"/>
                        </a:solidFill>
                        <a:effectLst/>
                      </a:endParaRPr>
                    </a:p>
                  </a:txBody>
                  <a:tcPr marL="103632" marR="103632" marT="50292" marB="50292"/>
                </a:tc>
                <a:tc hMerge="1">
                  <a:txBody>
                    <a:bodyPr/>
                    <a:lstStyle/>
                    <a:p>
                      <a:endParaRPr lang="en-US"/>
                    </a:p>
                  </a:txBody>
                  <a:tcPr/>
                </a:tc>
              </a:tr>
              <a:tr h="519684">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EC" sz="1500" b="1" u="sng" dirty="0" smtClean="0">
                          <a:solidFill>
                            <a:schemeClr val="tx1"/>
                          </a:solidFill>
                        </a:rPr>
                        <a:t>Rúbricas para la Respuesta</a:t>
                      </a:r>
                      <a:r>
                        <a:rPr lang="es-EC" sz="1500" b="1" u="sng" baseline="0" dirty="0" smtClean="0">
                          <a:solidFill>
                            <a:schemeClr val="tx1"/>
                          </a:solidFill>
                        </a:rPr>
                        <a:t> construida de investigación </a:t>
                      </a:r>
                      <a:r>
                        <a:rPr lang="es-EC" sz="1500" b="1" u="sng" noProof="0" dirty="0" smtClean="0">
                          <a:effectLst/>
                        </a:rPr>
                        <a:t>– Objetivo 2 </a:t>
                      </a:r>
                    </a:p>
                    <a:p>
                      <a:pPr marL="0" marR="0" indent="0" algn="ctr" defTabSz="914318" rtl="0" eaLnBrk="1" fontAlgn="auto" latinLnBrk="0" hangingPunct="1">
                        <a:lnSpc>
                          <a:spcPct val="100000"/>
                        </a:lnSpc>
                        <a:spcBef>
                          <a:spcPts val="0"/>
                        </a:spcBef>
                        <a:spcAft>
                          <a:spcPts val="0"/>
                        </a:spcAft>
                        <a:buClrTx/>
                        <a:buSzTx/>
                        <a:buFontTx/>
                        <a:buNone/>
                        <a:tabLst/>
                        <a:defRPr/>
                      </a:pPr>
                      <a:r>
                        <a:rPr lang="es-419" sz="1200" b="1" noProof="0" dirty="0" smtClean="0"/>
                        <a:t>Localizar, seleccionar, interpretar e integrar la información</a:t>
                      </a:r>
                      <a:r>
                        <a:rPr lang="es-EC" sz="1200" b="1" i="1" dirty="0" smtClean="0">
                          <a:solidFill>
                            <a:schemeClr val="tx1"/>
                          </a:solidFill>
                        </a:rPr>
                        <a:t>.</a:t>
                      </a:r>
                    </a:p>
                  </a:txBody>
                  <a:tcPr marL="103632" marR="103632" marT="50292" marB="50292"/>
                </a:tc>
                <a:tc hMerge="1">
                  <a:txBody>
                    <a:bodyPr/>
                    <a:lstStyle/>
                    <a:p>
                      <a:endParaRPr lang="en-US"/>
                    </a:p>
                  </a:txBody>
                  <a:tcPr/>
                </a:tc>
              </a:tr>
              <a:tr h="493776">
                <a:tc gridSpan="2">
                  <a:txBody>
                    <a:bodyPr/>
                    <a:lstStyle/>
                    <a:p>
                      <a:pPr marL="53975" marR="0" indent="0" algn="l" defTabSz="1018824" rtl="0" eaLnBrk="1" fontAlgn="auto" latinLnBrk="0" hangingPunct="1">
                        <a:lnSpc>
                          <a:spcPct val="100000"/>
                        </a:lnSpc>
                        <a:spcBef>
                          <a:spcPts val="0"/>
                        </a:spcBef>
                        <a:spcAft>
                          <a:spcPts val="0"/>
                        </a:spcAft>
                        <a:buClrTx/>
                        <a:buSzTx/>
                        <a:buFontTx/>
                        <a:buNone/>
                        <a:tabLst/>
                        <a:defRPr/>
                      </a:pPr>
                      <a:r>
                        <a:rPr lang="es-EC" sz="1400" b="1" dirty="0" smtClean="0">
                          <a:solidFill>
                            <a:schemeClr val="tx1"/>
                          </a:solidFill>
                        </a:rPr>
                        <a:t>Pregunta #7: </a:t>
                      </a:r>
                      <a:r>
                        <a:rPr lang="es-ES" sz="1400" b="0" dirty="0" smtClean="0">
                          <a:solidFill>
                            <a:schemeClr val="tx1"/>
                          </a:solidFill>
                        </a:rPr>
                        <a:t>¿Cómo le da más significado el video </a:t>
                      </a:r>
                      <a:r>
                        <a:rPr lang="es-ES" sz="1400" b="1" i="1" u="none" dirty="0" smtClean="0">
                          <a:solidFill>
                            <a:schemeClr val="tx1"/>
                          </a:solidFill>
                        </a:rPr>
                        <a:t>El relato de un jinete de Pony Express</a:t>
                      </a:r>
                      <a:r>
                        <a:rPr lang="es-ES" sz="1400" b="0" dirty="0" smtClean="0">
                          <a:solidFill>
                            <a:schemeClr val="tx1"/>
                          </a:solidFill>
                        </a:rPr>
                        <a:t>, al texto </a:t>
                      </a:r>
                      <a:r>
                        <a:rPr lang="es-ES" sz="1400" b="1" i="1" u="none" dirty="0" smtClean="0">
                          <a:solidFill>
                            <a:schemeClr val="tx1"/>
                          </a:solidFill>
                        </a:rPr>
                        <a:t>Un jinete de Pony Express</a:t>
                      </a:r>
                      <a:r>
                        <a:rPr lang="es-ES" sz="1400" b="0" dirty="0" smtClean="0">
                          <a:solidFill>
                            <a:schemeClr val="tx1"/>
                          </a:solidFill>
                        </a:rPr>
                        <a:t>? Utiliza detalles y ejemplos de ambas versiones. </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419" sz="1500" b="1" noProof="0" dirty="0" smtClean="0"/>
                        <a:t>Lenguaje de la respuesta - maestro/rúbrica </a:t>
                      </a:r>
                    </a:p>
                  </a:txBody>
                  <a:tcPr marL="103632" marR="103632" marT="50292" marB="50292">
                    <a:solidFill>
                      <a:schemeClr val="bg1">
                        <a:lumMod val="85000"/>
                      </a:schemeClr>
                    </a:solidFill>
                  </a:tcPr>
                </a:tc>
                <a:tc hMerge="1">
                  <a:txBody>
                    <a:bodyPr/>
                    <a:lstStyle/>
                    <a:p>
                      <a:endParaRPr lang="en-US"/>
                    </a:p>
                  </a:txBody>
                  <a:tcPr/>
                </a:tc>
              </a:tr>
              <a:tr h="1257300">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s-EC" sz="1050" b="1" u="sng" noProof="0" dirty="0" smtClean="0"/>
                        <a:t>La respuesta da suficiente evidencia</a:t>
                      </a:r>
                      <a:r>
                        <a:rPr lang="es-EC" sz="1050" b="1" u="none" noProof="0" dirty="0" smtClean="0"/>
                        <a:t> </a:t>
                      </a:r>
                      <a:r>
                        <a:rPr lang="es-EC" sz="1050" b="0" u="none" noProof="0" dirty="0" smtClean="0"/>
                        <a:t>de</a:t>
                      </a:r>
                      <a:r>
                        <a:rPr lang="es-EC" sz="1050" b="0" u="none" baseline="0" noProof="0" dirty="0" smtClean="0"/>
                        <a:t> la habilidad</a:t>
                      </a:r>
                      <a:r>
                        <a:rPr lang="es-EC" sz="1050" b="0" u="none" noProof="0" dirty="0" smtClean="0"/>
                        <a:t> de localizar y seleccionar información que apoya específicamente cómo el video </a:t>
                      </a:r>
                      <a:r>
                        <a:rPr lang="es-EC" sz="1050" b="1" i="1" u="none" noProof="0" dirty="0" smtClean="0"/>
                        <a:t>El relato</a:t>
                      </a:r>
                      <a:r>
                        <a:rPr lang="es-EC" sz="1050" b="1" i="1" u="none" baseline="0" noProof="0" dirty="0" smtClean="0"/>
                        <a:t> </a:t>
                      </a:r>
                      <a:r>
                        <a:rPr lang="es-EC" sz="1050" b="1" i="1" u="none" noProof="0" dirty="0" smtClean="0"/>
                        <a:t>de un jinete de Pony Express</a:t>
                      </a:r>
                      <a:r>
                        <a:rPr lang="es-EC" sz="1050" b="0" u="none" noProof="0" dirty="0" smtClean="0"/>
                        <a:t> le</a:t>
                      </a:r>
                      <a:r>
                        <a:rPr lang="es-EC" sz="1050" b="0" u="none" baseline="0" noProof="0" dirty="0" smtClean="0"/>
                        <a:t> da más significado</a:t>
                      </a:r>
                      <a:r>
                        <a:rPr lang="es-EC" sz="1050" b="0" u="none" noProof="0" dirty="0" smtClean="0"/>
                        <a:t> o contribuye al texto </a:t>
                      </a:r>
                      <a:r>
                        <a:rPr lang="es-EC" sz="1050" b="1" i="1" u="none" noProof="0" dirty="0" smtClean="0"/>
                        <a:t>Un jinete de Pony Express.</a:t>
                      </a:r>
                    </a:p>
                    <a:p>
                      <a:pPr marL="0" marR="0" indent="0" algn="l" defTabSz="914318" rtl="0" eaLnBrk="1" fontAlgn="auto" latinLnBrk="0" hangingPunct="1">
                        <a:lnSpc>
                          <a:spcPct val="100000"/>
                        </a:lnSpc>
                        <a:spcBef>
                          <a:spcPts val="0"/>
                        </a:spcBef>
                        <a:spcAft>
                          <a:spcPts val="0"/>
                        </a:spcAft>
                        <a:buClrTx/>
                        <a:buSzTx/>
                        <a:buFontTx/>
                        <a:buNone/>
                        <a:tabLst/>
                        <a:defRPr/>
                      </a:pPr>
                      <a:r>
                        <a:rPr lang="es-EC" sz="1050" b="1" u="sng" noProof="0" dirty="0" smtClean="0"/>
                        <a:t>La respuesta da</a:t>
                      </a:r>
                      <a:r>
                        <a:rPr lang="es-EC" sz="1050" b="1" u="sng" baseline="0" noProof="0" dirty="0" smtClean="0"/>
                        <a:t> </a:t>
                      </a:r>
                      <a:r>
                        <a:rPr lang="es-EC" sz="1050" b="1" u="sng" noProof="0" dirty="0" smtClean="0"/>
                        <a:t>suficiente evidencia</a:t>
                      </a:r>
                      <a:r>
                        <a:rPr lang="es-EC" sz="1050" b="1" u="none" noProof="0" dirty="0" smtClean="0"/>
                        <a:t> </a:t>
                      </a:r>
                      <a:r>
                        <a:rPr lang="es-EC" sz="1050" b="0" u="none" noProof="0" dirty="0" smtClean="0"/>
                        <a:t>de la habilidad de interpretar e integrar la información del video </a:t>
                      </a:r>
                      <a:r>
                        <a:rPr lang="es-EC" sz="1050" b="1" i="1" u="none" noProof="0" dirty="0" smtClean="0"/>
                        <a:t>El relato de un jinete de Pony Express,</a:t>
                      </a:r>
                      <a:r>
                        <a:rPr lang="es-EC" sz="1050" b="0" u="none" noProof="0" dirty="0" smtClean="0"/>
                        <a:t> y apoya con detalles clave de cómo contribuye al significado o al</a:t>
                      </a:r>
                      <a:r>
                        <a:rPr lang="es-EC" sz="1050" b="0" u="none" baseline="0" noProof="0" dirty="0" smtClean="0"/>
                        <a:t> entendimiento</a:t>
                      </a:r>
                      <a:r>
                        <a:rPr lang="es-EC" sz="1050" b="0" u="none" noProof="0" dirty="0" smtClean="0"/>
                        <a:t> del pasaje </a:t>
                      </a:r>
                      <a:r>
                        <a:rPr lang="es-EC" sz="1050" b="1" i="1" u="none" noProof="0" dirty="0" smtClean="0"/>
                        <a:t>Un jinete de Pony Express</a:t>
                      </a:r>
                      <a:r>
                        <a:rPr lang="es-EC" sz="1050" b="0" u="none" noProof="0" dirty="0" smtClean="0"/>
                        <a:t>. </a:t>
                      </a:r>
                      <a:r>
                        <a:rPr lang="es-EC" sz="1050" b="0" i="0" baseline="0" noProof="0" dirty="0" smtClean="0"/>
                        <a:t>La información que los estudiantes podrían utilizar para apoyar cómo el video contribuye al significado del pasaje puede incluir (1) La emoción y el tono del hablante ayuda a entender cómo se debe haber sentido ser un jinete de Pony Express, (2) escuchar el lenguaje de un verdadero jinete, (3) cómo los jinetes se emocionaban al estar haciendo su trabajo a pesar de que era peligroso - ellos eran un tipo diferente de personas, (4) los peligros no los disuadieron a inscribirse, (5) la experiencia personal de entrar en el mal tiempo y las dificultades que encontraron, (6) la angustia personal de no llegar a la estación a tiempo, (7 ) la protección de la mochila era importante– el jinete la llevaba puesto sobre su cabeza cuando estaba en el agua para que no se mojara  (8) lo difícil que fue para algunos firmar un contrato, no usar malas palabras o jugar juegos de azar, pero lo firmaron de todos modos.</a:t>
                      </a:r>
                      <a:endParaRPr lang="es-EC" sz="1050" noProof="0" dirty="0" smtClean="0"/>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s-419" sz="1300" b="1" noProof="0" dirty="0" smtClean="0"/>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n-US" sz="2000" b="1" dirty="0" smtClean="0"/>
                        <a:t>2</a:t>
                      </a:r>
                      <a:endParaRPr lang="en-US" sz="2000" b="1" dirty="0"/>
                    </a:p>
                  </a:txBody>
                  <a:tcPr marL="103632" marR="103632" marT="50292" marB="50292" anchor="ctr"/>
                </a:tc>
                <a:tc>
                  <a:txBody>
                    <a:bodyPr/>
                    <a:lstStyle/>
                    <a:p>
                      <a:r>
                        <a:rPr lang="es-EC" sz="1000" b="0" i="1" dirty="0" smtClean="0">
                          <a:solidFill>
                            <a:schemeClr val="tx1"/>
                          </a:solidFill>
                        </a:rPr>
                        <a:t>El estudiante localiza y selecciona suficiente información para explicar cómo el video aporta sentido al pasaje, integrando ejemplos de ambas versiones.</a:t>
                      </a:r>
                    </a:p>
                    <a:p>
                      <a:r>
                        <a:rPr lang="es-EC" sz="1050" b="0" i="0" baseline="0" dirty="0" smtClean="0">
                          <a:solidFill>
                            <a:schemeClr val="tx1"/>
                          </a:solidFill>
                        </a:rPr>
                        <a:t>El texto Un jinete de Pony Express es acerca de cómo un muchacho se convirtió en un jinete de Pony Express. El vídeo El relato de un jinete de Pony Express es narrada por un hombre mayor que está recordando sus días como jinete de Pony Express.</a:t>
                      </a:r>
                      <a:r>
                        <a:rPr lang="en-US" sz="1050" b="0" i="0" baseline="0" dirty="0" smtClean="0">
                          <a:solidFill>
                            <a:srgbClr val="00B050"/>
                          </a:solidFill>
                        </a:rPr>
                        <a:t> </a:t>
                      </a:r>
                      <a:r>
                        <a:rPr lang="es-EC" sz="1050" b="0" i="0" baseline="0" dirty="0" smtClean="0">
                          <a:solidFill>
                            <a:schemeClr val="tx1"/>
                          </a:solidFill>
                        </a:rPr>
                        <a:t>Para mí, el vídeo aumento el significado al pasaje dando al jinete de Pony Express una voz real con emoción. Cuando escucho el video, me puedo imaginar cómo el muchacho debió haberse sentido cuando firmó el contrato para ser un jinete. El anciano dijo que ser un jinete era mucho más importante que renunciar a algunas cosas. El anciano enfrentó clima peligroso y tenía miedo de que no haría su recorrido en 8 horas. Durante todo el tiempo él protegió la mochila. El muchacho en la historia habló de la bolsa incorporada en su montura especial para sostener la mochila. Esto aumenta el significado de cuán importante era la mochila, y de siempre asegurarse de que llegue a los dueños de la mochila de manera segura. En general, el vídeo sólo le dio más vida al cuento lo cual lo hizo más emocionante para leer y pensar acerca de él.</a:t>
                      </a:r>
                      <a:endParaRPr lang="en-US" sz="1050" b="0" i="0" baseline="0" dirty="0" smtClean="0">
                        <a:solidFill>
                          <a:schemeClr val="tx1"/>
                        </a:solidFill>
                      </a:endParaRPr>
                    </a:p>
                  </a:txBody>
                  <a:tcPr marL="103632" marR="103632" marT="50292" marB="50292"/>
                </a:tc>
              </a:tr>
              <a:tr h="652272">
                <a:tc>
                  <a:txBody>
                    <a:bodyPr/>
                    <a:lstStyle/>
                    <a:p>
                      <a:pPr algn="ctr"/>
                      <a:r>
                        <a:rPr lang="en-US" sz="2000" b="1" dirty="0" smtClean="0"/>
                        <a:t>1</a:t>
                      </a:r>
                      <a:endParaRPr lang="en-US" sz="2000" b="1" dirty="0"/>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s-EC" sz="1000" b="0" i="1" dirty="0" smtClean="0"/>
                        <a:t>El estudiante localiza y selecciona un mínimo de información para explicar cómo el video aporta sentido al pasaje, pero no integra con ejemplos de ambas versiones.</a:t>
                      </a:r>
                    </a:p>
                    <a:p>
                      <a:pPr marL="0" marR="0" lvl="0" indent="0" algn="l" defTabSz="1018809" rtl="0" eaLnBrk="1" fontAlgn="auto" latinLnBrk="0" hangingPunct="1">
                        <a:lnSpc>
                          <a:spcPct val="100000"/>
                        </a:lnSpc>
                        <a:spcBef>
                          <a:spcPts val="0"/>
                        </a:spcBef>
                        <a:spcAft>
                          <a:spcPts val="0"/>
                        </a:spcAft>
                        <a:buClrTx/>
                        <a:buSzTx/>
                        <a:buFontTx/>
                        <a:buNone/>
                        <a:tabLst/>
                        <a:defRPr/>
                      </a:pPr>
                      <a:r>
                        <a:rPr lang="es-EC" sz="1050" b="0" i="0" baseline="0" dirty="0" smtClean="0"/>
                        <a:t>El pasaje sobre el muchacho que quiere ser un jinete de Pony Express habla de cómo lo hizo. Él tuvo que firmar un contrato y ser fuerte así como no tener miedo a nada. Los jinetes de Pony Express eran realmente valientes. Más que nada, ellos tenían que llevar su correo de un lugar a otro. El vídeo también era bueno. El hombre en el video también habló de cómo él solía ser un jinete de Pony Express también.</a:t>
                      </a:r>
                      <a:endParaRPr lang="en-US" sz="1050" b="0" i="0" baseline="0" dirty="0" smtClean="0"/>
                    </a:p>
                  </a:txBody>
                  <a:tcPr marL="103632" marR="103632" marT="50292" marB="50292"/>
                </a:tc>
              </a:tr>
              <a:tr h="472440">
                <a:tc>
                  <a:txBody>
                    <a:bodyPr/>
                    <a:lstStyle/>
                    <a:p>
                      <a:pPr algn="ctr"/>
                      <a:r>
                        <a:rPr lang="en-US" sz="2000" b="1" dirty="0" smtClean="0"/>
                        <a:t>0</a:t>
                      </a:r>
                      <a:endParaRPr lang="en-US" sz="2000" b="1" dirty="0"/>
                    </a:p>
                  </a:txBody>
                  <a:tcPr marL="103632" marR="103632" marT="50292" marB="50292" anchor="ctr"/>
                </a:tc>
                <a:tc>
                  <a:txBody>
                    <a:bodyPr/>
                    <a:lstStyle/>
                    <a:p>
                      <a:r>
                        <a:rPr lang="es-EC" sz="1000" b="0" i="1" u="none" dirty="0" smtClean="0"/>
                        <a:t>El estudiante no da suficiente evidencia de la capacidad de localizar, seleccionar, interpretar e integrar información.</a:t>
                      </a:r>
                    </a:p>
                    <a:p>
                      <a:r>
                        <a:rPr lang="es-EC" sz="1050" b="0" i="0" u="none" baseline="0" dirty="0" smtClean="0"/>
                        <a:t>Los jinetes de Pony Express eran muchachos muy jóvenes que podían montar rápido a caballo. Vimos un video y leímos un cuento sobre los jinetes de Pony Express. Si yo fuera un jinete, tendría que haber nacido hace más de 100 años, y de todos modos, no estoy seguro de que si podría montar un caballo así de bien. Creo que ellos eran valientes.</a:t>
                      </a:r>
                      <a:endParaRPr lang="en-US" sz="1050" b="0" i="0" u="none" baseline="0" dirty="0" smtClean="0"/>
                    </a:p>
                  </a:txBody>
                  <a:tcPr marL="103632" marR="103632" marT="50292" marB="50292"/>
                </a:tc>
              </a:tr>
            </a:tbl>
          </a:graphicData>
        </a:graphic>
      </p:graphicFrame>
      <p:sp>
        <p:nvSpPr>
          <p:cNvPr id="6" name="Rectangle 5"/>
          <p:cNvSpPr/>
          <p:nvPr/>
        </p:nvSpPr>
        <p:spPr>
          <a:xfrm>
            <a:off x="457200" y="152400"/>
            <a:ext cx="6814820" cy="861774"/>
          </a:xfrm>
          <a:prstGeom prst="rect">
            <a:avLst/>
          </a:prstGeom>
        </p:spPr>
        <p:txBody>
          <a:bodyPr wrap="square">
            <a:spAutoFit/>
          </a:bodyPr>
          <a:lstStyle/>
          <a:p>
            <a:pPr lvl="0" algn="just" defTabSz="1018809">
              <a:defRPr/>
            </a:pPr>
            <a:r>
              <a:rPr lang="es-ES_tradnl" sz="1000" i="1" dirty="0">
                <a:solidFill>
                  <a:prstClr val="black"/>
                </a:solidFill>
              </a:rPr>
              <a:t>Una nota sobre las respuestas construidas:  Las respuestas construidas no están escritas “en piedra.” No hay una manera perfecta en la que el estudiante deba responder. Busque la intención general de la pregunta y  la respuesta del estudiante y siga la rúbrica a continuación tanto como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a:t>
            </a:r>
            <a:endParaRPr lang="es-419" dirty="0">
              <a:solidFill>
                <a:prstClr val="black"/>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848878046"/>
              </p:ext>
            </p:extLst>
          </p:nvPr>
        </p:nvGraphicFramePr>
        <p:xfrm>
          <a:off x="5296998" y="9067800"/>
          <a:ext cx="1975022" cy="622261"/>
        </p:xfrm>
        <a:graphic>
          <a:graphicData uri="http://schemas.openxmlformats.org/drawingml/2006/table">
            <a:tbl>
              <a:tblPr firstRow="1" firstCol="1" bandRow="1"/>
              <a:tblGrid>
                <a:gridCol w="1975022"/>
              </a:tblGrid>
              <a:tr h="134581">
                <a:tc>
                  <a:txBody>
                    <a:bodyPr/>
                    <a:lstStyle/>
                    <a:p>
                      <a:pPr marL="0" marR="0" algn="ctr">
                        <a:lnSpc>
                          <a:spcPct val="100000"/>
                        </a:lnSpc>
                        <a:spcBef>
                          <a:spcPts val="0"/>
                        </a:spcBef>
                        <a:spcAft>
                          <a:spcPts val="0"/>
                        </a:spcAft>
                      </a:pPr>
                      <a:r>
                        <a:rPr lang="en-US" sz="800" b="1" i="1" dirty="0" smtClean="0">
                          <a:solidFill>
                            <a:srgbClr val="000000"/>
                          </a:solidFill>
                          <a:effectLst/>
                          <a:latin typeface="Calibri"/>
                          <a:ea typeface="Times New Roman"/>
                          <a:cs typeface="Times New Roman"/>
                        </a:rPr>
                        <a:t>Hacia RL.6.7      DOK </a:t>
                      </a:r>
                      <a:r>
                        <a:rPr lang="en-US" sz="800" b="1" i="1" dirty="0">
                          <a:solidFill>
                            <a:srgbClr val="000000"/>
                          </a:solidFill>
                          <a:effectLst/>
                          <a:latin typeface="Calibri"/>
                          <a:ea typeface="Times New Roman"/>
                          <a:cs typeface="Times New Roman"/>
                        </a:rPr>
                        <a:t>4 - SYH</a:t>
                      </a:r>
                      <a:endParaRPr lang="en-US" sz="800" i="1" dirty="0">
                        <a:effectLst/>
                        <a:latin typeface="Calibri"/>
                        <a:ea typeface="Calibri"/>
                        <a:cs typeface="Times New Roman"/>
                      </a:endParaRPr>
                    </a:p>
                  </a:txBody>
                  <a:tcPr marL="33202" marR="3320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85390">
                <a:tc>
                  <a:txBody>
                    <a:bodyPr/>
                    <a:lstStyle/>
                    <a:p>
                      <a:pPr marL="0" marR="0" algn="l">
                        <a:lnSpc>
                          <a:spcPct val="100000"/>
                        </a:lnSpc>
                        <a:spcBef>
                          <a:spcPts val="0"/>
                        </a:spcBef>
                        <a:spcAft>
                          <a:spcPts val="0"/>
                        </a:spcAft>
                      </a:pPr>
                      <a:r>
                        <a:rPr lang="es-ES" sz="800" b="0" dirty="0" smtClean="0">
                          <a:effectLst/>
                          <a:latin typeface="+mn-lt"/>
                          <a:ea typeface="Times New Roman"/>
                          <a:cs typeface="Times New Roman"/>
                        </a:rPr>
                        <a:t>Sintetiza la experiencia de leer, escuchar o ver la misma versión de un texto con el fin de hacer una recomendación de los beneficios de cada uno.</a:t>
                      </a:r>
                      <a:endParaRPr lang="en-US" sz="800" b="0" dirty="0">
                        <a:effectLst/>
                        <a:latin typeface="Calibri"/>
                        <a:ea typeface="Calibri"/>
                        <a:cs typeface="Times New Roman"/>
                      </a:endParaRPr>
                    </a:p>
                  </a:txBody>
                  <a:tcPr marL="33202" marR="3320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2341303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19</a:t>
            </a:fld>
            <a:endParaRPr lang="en-US" dirty="0"/>
          </a:p>
        </p:txBody>
      </p:sp>
      <p:sp>
        <p:nvSpPr>
          <p:cNvPr id="6" name="TextBox 5"/>
          <p:cNvSpPr txBox="1"/>
          <p:nvPr/>
        </p:nvSpPr>
        <p:spPr>
          <a:xfrm>
            <a:off x="533400" y="152400"/>
            <a:ext cx="6781800" cy="1015663"/>
          </a:xfrm>
          <a:prstGeom prst="rect">
            <a:avLst/>
          </a:prstGeom>
          <a:noFill/>
        </p:spPr>
        <p:txBody>
          <a:bodyPr wrap="square" rtlCol="0">
            <a:spAutoFit/>
          </a:bodyPr>
          <a:lstStyle/>
          <a:p>
            <a:pPr lvl="0" defTabSz="914318">
              <a:defRPr/>
            </a:pPr>
            <a:r>
              <a:rPr lang="es-419" sz="1000" dirty="0" smtClean="0">
                <a:solidFill>
                  <a:prstClr val="black"/>
                </a:solidFill>
                <a:ea typeface="Calibri"/>
                <a:cs typeface="Times New Roman"/>
              </a:rPr>
              <a:t>Nota: Los </a:t>
            </a:r>
            <a:r>
              <a:rPr lang="es-419" sz="1000" dirty="0">
                <a:solidFill>
                  <a:prstClr val="black"/>
                </a:solidFill>
                <a:ea typeface="Calibri"/>
                <a:cs typeface="Times New Roman"/>
              </a:rPr>
              <a:t>escritos breves se califican con una rúbrica de 2-3 puntos. Las composiciones completas se califican con una rúbrica de 4 puntos. La diferencia entre esta rúbrica y las rúbricas de Respuesta construida-Lectura, es que la  Rúbrica de Escrito Breve está evaluando el dominio de la escritura en un área específica, mientras que las rúbricas de lectura están evaluando la comprensión. </a:t>
            </a:r>
          </a:p>
          <a:p>
            <a:endParaRPr lang="es-MX" dirty="0"/>
          </a:p>
        </p:txBody>
      </p:sp>
      <p:graphicFrame>
        <p:nvGraphicFramePr>
          <p:cNvPr id="11" name="Table 10"/>
          <p:cNvGraphicFramePr>
            <a:graphicFrameLocks noGrp="1"/>
          </p:cNvGraphicFramePr>
          <p:nvPr>
            <p:extLst>
              <p:ext uri="{D42A27DB-BD31-4B8C-83A1-F6EECF244321}">
                <p14:modId xmlns:p14="http://schemas.microsoft.com/office/powerpoint/2010/main" val="2551931610"/>
              </p:ext>
            </p:extLst>
          </p:nvPr>
        </p:nvGraphicFramePr>
        <p:xfrm>
          <a:off x="533400" y="838200"/>
          <a:ext cx="6822440" cy="8250936"/>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MX" sz="1500" b="1" noProof="0" dirty="0" smtClean="0">
                          <a:effectLst/>
                        </a:rPr>
                        <a:t>Pre-evaluación Trimestre 3: Clave para la </a:t>
                      </a:r>
                      <a:r>
                        <a:rPr lang="es-MX" sz="1500" b="1" u="sng" noProof="0" dirty="0" smtClean="0">
                          <a:effectLst/>
                        </a:rPr>
                        <a:t>Respuesta</a:t>
                      </a:r>
                      <a:r>
                        <a:rPr lang="es-MX" sz="1500" b="1" u="sng" baseline="0" noProof="0" dirty="0" smtClean="0">
                          <a:effectLst/>
                        </a:rPr>
                        <a:t> </a:t>
                      </a:r>
                      <a:r>
                        <a:rPr lang="es-MX" sz="1500" b="1" u="sng" baseline="0" noProof="0" dirty="0" smtClean="0">
                          <a:solidFill>
                            <a:schemeClr val="tx1"/>
                          </a:solidFill>
                          <a:effectLst/>
                        </a:rPr>
                        <a:t>construida </a:t>
                      </a:r>
                      <a:r>
                        <a:rPr lang="es-MX" sz="1500" b="1" u="sng" baseline="0" dirty="0" smtClean="0">
                          <a:solidFill>
                            <a:schemeClr val="tx1"/>
                          </a:solidFill>
                        </a:rPr>
                        <a:t>de investigación </a:t>
                      </a:r>
                      <a:endParaRPr lang="es-MX" sz="1500" b="1" u="sng" baseline="0" noProof="0" dirty="0" smtClean="0">
                        <a:solidFill>
                          <a:schemeClr val="tx1"/>
                        </a:solidFill>
                        <a:effectLst/>
                      </a:endParaRPr>
                    </a:p>
                  </a:txBody>
                  <a:tcPr marL="103632" marR="103632" marT="50292" marB="50292"/>
                </a:tc>
                <a:tc hMerge="1">
                  <a:txBody>
                    <a:bodyPr/>
                    <a:lstStyle/>
                    <a:p>
                      <a:endParaRPr lang="en-US"/>
                    </a:p>
                  </a:txBody>
                  <a:tcPr/>
                </a:tc>
              </a:tr>
              <a:tr h="426720">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MX" sz="1400" b="1" u="sng" dirty="0" smtClean="0">
                          <a:solidFill>
                            <a:schemeClr val="tx1"/>
                          </a:solidFill>
                        </a:rPr>
                        <a:t>Rúbricas para la Respuesta</a:t>
                      </a:r>
                      <a:r>
                        <a:rPr lang="es-MX" sz="1400" b="1" u="sng" baseline="0" dirty="0" smtClean="0">
                          <a:solidFill>
                            <a:schemeClr val="tx1"/>
                          </a:solidFill>
                        </a:rPr>
                        <a:t> construida de investigación </a:t>
                      </a:r>
                      <a:r>
                        <a:rPr lang="es-MX" sz="1400" b="1" u="sng" noProof="0" dirty="0" smtClean="0">
                          <a:effectLst/>
                        </a:rPr>
                        <a:t>– Objetivo 3 </a:t>
                      </a:r>
                    </a:p>
                    <a:p>
                      <a:pPr marL="231775" indent="-231775" algn="ctr"/>
                      <a:r>
                        <a:rPr lang="es-MX" sz="1200" b="0" baseline="0" dirty="0" smtClean="0">
                          <a:solidFill>
                            <a:schemeClr val="tx1"/>
                          </a:solidFill>
                        </a:rPr>
                        <a:t>Evidencia de la habilidad para distinguir información </a:t>
                      </a:r>
                      <a:r>
                        <a:rPr lang="es-MX" sz="1200" b="0" i="1" u="sng" baseline="0" dirty="0" smtClean="0">
                          <a:solidFill>
                            <a:schemeClr val="tx1"/>
                          </a:solidFill>
                        </a:rPr>
                        <a:t>relevante</a:t>
                      </a:r>
                      <a:r>
                        <a:rPr lang="es-MX" sz="1200" b="0" baseline="0" dirty="0" smtClean="0">
                          <a:solidFill>
                            <a:schemeClr val="tx1"/>
                          </a:solidFill>
                        </a:rPr>
                        <a:t> de la información irrelevante, como lo es distinguir un hecho de una opinión</a:t>
                      </a:r>
                      <a:endParaRPr lang="es-MX" sz="1200" b="0" dirty="0" smtClean="0">
                        <a:solidFill>
                          <a:schemeClr val="tx1"/>
                        </a:solidFill>
                      </a:endParaRPr>
                    </a:p>
                  </a:txBody>
                  <a:tcPr marL="103632" marR="103632" marT="50292" marB="50292"/>
                </a:tc>
                <a:tc hMerge="1">
                  <a:txBody>
                    <a:bodyPr/>
                    <a:lstStyle/>
                    <a:p>
                      <a:endParaRPr lang="en-US"/>
                    </a:p>
                  </a:txBody>
                  <a:tcPr/>
                </a:tc>
              </a:tr>
              <a:tr h="569976">
                <a:tc gridSpan="2">
                  <a:txBody>
                    <a:bodyPr/>
                    <a:lstStyle/>
                    <a:p>
                      <a:pPr marL="0" marR="0" indent="0" algn="l" defTabSz="966612" rtl="0" eaLnBrk="1" fontAlgn="auto" latinLnBrk="0" hangingPunct="1">
                        <a:lnSpc>
                          <a:spcPct val="100000"/>
                        </a:lnSpc>
                        <a:spcBef>
                          <a:spcPts val="0"/>
                        </a:spcBef>
                        <a:spcAft>
                          <a:spcPts val="0"/>
                        </a:spcAft>
                        <a:buClrTx/>
                        <a:buSzTx/>
                        <a:buFont typeface="+mj-lt"/>
                        <a:buNone/>
                        <a:tabLst>
                          <a:tab pos="1084263" algn="l"/>
                        </a:tabLst>
                        <a:defRPr/>
                      </a:pPr>
                      <a:r>
                        <a:rPr lang="es-MX" sz="1500" b="1" dirty="0" smtClean="0">
                          <a:solidFill>
                            <a:schemeClr val="tx1"/>
                          </a:solidFill>
                        </a:rPr>
                        <a:t>Pregunta #8:  </a:t>
                      </a:r>
                      <a:r>
                        <a:rPr lang="es-MX" sz="1400" b="1" baseline="0" noProof="0" dirty="0" smtClean="0"/>
                        <a:t>¿Cómo son los temas similare</a:t>
                      </a:r>
                      <a:r>
                        <a:rPr lang="es-MX" sz="1400" b="1" u="none" baseline="0" noProof="0" dirty="0" smtClean="0"/>
                        <a:t>s en el video </a:t>
                      </a:r>
                      <a:r>
                        <a:rPr lang="es-MX" sz="1400" b="1" i="1" u="none" baseline="0" dirty="0" smtClean="0"/>
                        <a:t>El relato de un jinete de Pony Express, </a:t>
                      </a:r>
                      <a:r>
                        <a:rPr lang="es-MX" sz="1400" b="1" u="none" baseline="0" noProof="0" dirty="0" smtClean="0"/>
                        <a:t>y el pasaje </a:t>
                      </a:r>
                      <a:r>
                        <a:rPr lang="es-MX" sz="1400" b="1" i="1" u="none" baseline="0" noProof="0" dirty="0" smtClean="0"/>
                        <a:t>Un jinete de Pony Express</a:t>
                      </a:r>
                      <a:r>
                        <a:rPr lang="es-MX" sz="1400" b="1" u="none" baseline="0" noProof="0" dirty="0" smtClean="0"/>
                        <a:t>? Utiliza </a:t>
                      </a:r>
                      <a:r>
                        <a:rPr lang="es-MX" sz="1400" b="1" u="none" noProof="0" dirty="0" smtClean="0"/>
                        <a:t>detalles</a:t>
                      </a:r>
                      <a:r>
                        <a:rPr lang="es-MX" sz="1400" b="1" u="none" baseline="0" noProof="0" dirty="0" smtClean="0"/>
                        <a:t> y ejemplos de ambas versiones.</a:t>
                      </a:r>
                      <a:endParaRPr lang="es-MX" sz="1400" b="1" u="none" noProof="0" dirty="0" smtClean="0">
                        <a:latin typeface="+mn-lt"/>
                      </a:endParaRP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MX" sz="1500" b="1" noProof="0" dirty="0" smtClean="0"/>
                        <a:t>Lenguaje de la respuesta - maestro/rúbrica </a:t>
                      </a:r>
                    </a:p>
                  </a:txBody>
                  <a:tcPr marL="103632" marR="103632" marT="50292" marB="50292">
                    <a:solidFill>
                      <a:schemeClr val="bg1">
                        <a:lumMod val="85000"/>
                      </a:schemeClr>
                    </a:solidFill>
                  </a:tcPr>
                </a:tc>
                <a:tc hMerge="1">
                  <a:txBody>
                    <a:bodyPr/>
                    <a:lstStyle/>
                    <a:p>
                      <a:endParaRPr lang="en-US"/>
                    </a:p>
                  </a:txBody>
                  <a:tcPr/>
                </a:tc>
              </a:tr>
              <a:tr h="804672">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s-MX" sz="1050" b="1" u="sng" dirty="0" smtClean="0">
                          <a:solidFill>
                            <a:schemeClr val="tx1"/>
                          </a:solidFill>
                        </a:rPr>
                        <a:t>La respuesta da</a:t>
                      </a:r>
                      <a:r>
                        <a:rPr lang="es-MX" sz="1050" b="1" u="sng" baseline="0" dirty="0" smtClean="0">
                          <a:solidFill>
                            <a:schemeClr val="tx1"/>
                          </a:solidFill>
                        </a:rPr>
                        <a:t> </a:t>
                      </a:r>
                      <a:r>
                        <a:rPr lang="es-MX" sz="1050" b="1" u="sng" dirty="0" smtClean="0">
                          <a:solidFill>
                            <a:schemeClr val="tx1"/>
                          </a:solidFill>
                        </a:rPr>
                        <a:t>suficiente evidencia</a:t>
                      </a:r>
                      <a:r>
                        <a:rPr lang="es-MX" sz="1050" b="1" u="none" dirty="0" smtClean="0">
                          <a:solidFill>
                            <a:schemeClr val="tx1"/>
                          </a:solidFill>
                        </a:rPr>
                        <a:t> </a:t>
                      </a:r>
                      <a:r>
                        <a:rPr lang="es-MX" sz="1050" b="0" u="none" dirty="0" smtClean="0">
                          <a:solidFill>
                            <a:schemeClr val="tx1"/>
                          </a:solidFill>
                        </a:rPr>
                        <a:t>de</a:t>
                      </a:r>
                      <a:r>
                        <a:rPr lang="es-MX" sz="1050" b="0" u="none" baseline="0" dirty="0" smtClean="0">
                          <a:solidFill>
                            <a:schemeClr val="tx1"/>
                          </a:solidFill>
                        </a:rPr>
                        <a:t> la habilidad de distinguir entre información relevante e irrelevante. Los estudiantes </a:t>
                      </a:r>
                      <a:r>
                        <a:rPr lang="es-MX" sz="1050" b="1" i="1" u="none" baseline="0" dirty="0" smtClean="0">
                          <a:solidFill>
                            <a:schemeClr val="tx1"/>
                          </a:solidFill>
                        </a:rPr>
                        <a:t>deben primero identificar el tema que es común </a:t>
                      </a:r>
                      <a:r>
                        <a:rPr lang="es-MX" sz="1050" b="0" u="none" baseline="0" dirty="0" smtClean="0">
                          <a:solidFill>
                            <a:schemeClr val="tx1"/>
                          </a:solidFill>
                        </a:rPr>
                        <a:t>en ambas versiones /fuentes. </a:t>
                      </a:r>
                      <a:r>
                        <a:rPr lang="es-MX" sz="1050" baseline="0" dirty="0" smtClean="0">
                          <a:solidFill>
                            <a:schemeClr val="tx1"/>
                          </a:solidFill>
                        </a:rPr>
                        <a:t>La información relevante incluiría evidencia que apoya las similitudes entre los temas comunes. Un tema es diferente de un tópico. Un tópico sería </a:t>
                      </a:r>
                      <a:r>
                        <a:rPr lang="es-MX" sz="1050" i="1" baseline="0" dirty="0" smtClean="0">
                          <a:solidFill>
                            <a:schemeClr val="tx1"/>
                          </a:solidFill>
                        </a:rPr>
                        <a:t>Jinetes de Pony Express </a:t>
                      </a:r>
                      <a:r>
                        <a:rPr lang="es-MX" sz="1050" baseline="0" dirty="0" smtClean="0">
                          <a:solidFill>
                            <a:schemeClr val="tx1"/>
                          </a:solidFill>
                        </a:rPr>
                        <a:t>- el tema podría aludir a: que </a:t>
                      </a:r>
                      <a:r>
                        <a:rPr lang="es-MX" sz="1050" b="1" baseline="0" dirty="0" smtClean="0">
                          <a:solidFill>
                            <a:schemeClr val="tx1"/>
                          </a:solidFill>
                        </a:rPr>
                        <a:t>hay ventajas y desventaja</a:t>
                      </a:r>
                      <a:r>
                        <a:rPr lang="es-MX" sz="1050" baseline="0" dirty="0" smtClean="0">
                          <a:solidFill>
                            <a:schemeClr val="tx1"/>
                          </a:solidFill>
                        </a:rPr>
                        <a:t>s de ser un jinete de </a:t>
                      </a:r>
                      <a:r>
                        <a:rPr lang="es-MX" sz="1050" i="1" baseline="0" dirty="0" smtClean="0">
                          <a:solidFill>
                            <a:schemeClr val="tx1"/>
                          </a:solidFill>
                        </a:rPr>
                        <a:t>Pony Express</a:t>
                      </a:r>
                      <a:r>
                        <a:rPr lang="es-MX" sz="1050" baseline="0" dirty="0" smtClean="0">
                          <a:solidFill>
                            <a:schemeClr val="tx1"/>
                          </a:solidFill>
                        </a:rPr>
                        <a:t>. La información relevante para apoyar las similitudes entre este tema en ambas versiones como los beneficios de ser un jinete podría incluir lo siguiente: (1) ambos jinetes pensaban que el dinero era un beneficio de ser un jinete de Pony Express, (2) había un sentido de orgullo para ambos jinetes, (3) ser capaces de hacer bien un trabajo difícil y (4) llevar siempre la </a:t>
                      </a:r>
                      <a:r>
                        <a:rPr lang="es-MX" sz="1050" b="1" baseline="0" dirty="0" smtClean="0">
                          <a:solidFill>
                            <a:schemeClr val="tx1"/>
                          </a:solidFill>
                        </a:rPr>
                        <a:t>mochila </a:t>
                      </a:r>
                      <a:r>
                        <a:rPr lang="es-MX" sz="1050" baseline="0" dirty="0" smtClean="0">
                          <a:solidFill>
                            <a:schemeClr val="tx1"/>
                          </a:solidFill>
                        </a:rPr>
                        <a:t>al siguiente jinete o a su dueño. La información relevante para apoyar las similitudes entre temas en ambas versiones en cuando las desventajas de ser un jinete podría incluir (1) que tienen que firmar un contrato para renunciar a ciertas actividades, (2) el temor de ser atacado y (3) los largos viajes de cabalgar a  máximas velocidades.</a:t>
                      </a:r>
                      <a:endParaRPr lang="es-MX" sz="1050" dirty="0" smtClean="0">
                        <a:solidFill>
                          <a:schemeClr val="tx1"/>
                        </a:solidFill>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s-MX" sz="1300" b="1" noProof="0" dirty="0" smtClean="0"/>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s-MX" sz="2000" b="1" dirty="0" smtClean="0">
                          <a:solidFill>
                            <a:schemeClr val="tx1"/>
                          </a:solidFill>
                        </a:rPr>
                        <a:t>2</a:t>
                      </a:r>
                      <a:endParaRPr lang="es-MX" sz="2000" b="1" dirty="0">
                        <a:solidFill>
                          <a:schemeClr val="tx1"/>
                        </a:solidFill>
                      </a:endParaRPr>
                    </a:p>
                  </a:txBody>
                  <a:tcPr marL="103632" marR="103632" marT="50292" marB="50292" anchor="ctr"/>
                </a:tc>
                <a:tc>
                  <a:txBody>
                    <a:bodyPr/>
                    <a:lstStyle/>
                    <a:p>
                      <a:r>
                        <a:rPr lang="es-MX" sz="1050" b="0" i="1" dirty="0" smtClean="0">
                          <a:solidFill>
                            <a:schemeClr val="tx1"/>
                          </a:solidFill>
                        </a:rPr>
                        <a:t>El estudiante es capaz de identificar un tema común entre ambas versiones y distinguir la información relevante apoyando el tema utilizando detalles y ejemplos de ambas fuentes de información.</a:t>
                      </a:r>
                    </a:p>
                    <a:p>
                      <a:r>
                        <a:rPr lang="es-MX" sz="1050" b="0" i="0" baseline="0" dirty="0" smtClean="0">
                          <a:solidFill>
                            <a:schemeClr val="tx1"/>
                          </a:solidFill>
                        </a:rPr>
                        <a:t>El tema en ambas versiones sobre ser un jinete de Pony Express, es que los jinetes experimentaron tanto lo bueno como lo malo. Lo bueno de ser un jinete de Pony Express es que en la versión </a:t>
                      </a:r>
                      <a:r>
                        <a:rPr lang="es-MX" sz="1050" b="0" i="0" baseline="0" dirty="0" err="1" smtClean="0">
                          <a:solidFill>
                            <a:schemeClr val="tx1"/>
                          </a:solidFill>
                        </a:rPr>
                        <a:t>sel</a:t>
                      </a:r>
                      <a:r>
                        <a:rPr lang="es-MX" sz="1050" b="0" i="0" baseline="0" dirty="0" smtClean="0">
                          <a:solidFill>
                            <a:schemeClr val="tx1"/>
                          </a:solidFill>
                        </a:rPr>
                        <a:t> video del jinete de Pony Express dijo cuánto dinero ganaban y en el texto el jinete expresó que $100.00 al mes era un montón de dinero. Había también el orgullo de ser capaz de ser un jinete. En el video, el narrador dijo que él y los otros jinetes eran jóvenes, fuertes y rápidos y emocionados de ser jinetes. El muchacho en el texto también mencionó que él era un buen jinete y podría galopar más rápido que cualquiera de sus amigos. Otra cosa buena en común era que ambos estaban orgullosos de poder entregar la mochila, con seguridad. El jinete del vídeo incluso sostuvo la mochila por encima de su cabeza para mantenerla a salvo de mojarse. Algunas de las cosas malas de ser jinetes de Pony Express son que ambas fuentes hablaron sobre el territorio peligroso y el temor de ser atacados. El muchacho encontró problemas en una estación donde un jinete había muerto, mientras que el narrador del vídeo tuvo que pasar por un clima peligroso. Aunque hubo buenas y malas cosas a lo largo de ambas fuentes, más que nada había mucho orgullo sobre tener la capacidad de hacer un trabajo tan duro. </a:t>
                      </a:r>
                    </a:p>
                  </a:txBody>
                  <a:tcPr marL="103632" marR="103632" marT="50292" marB="50292"/>
                </a:tc>
              </a:tr>
              <a:tr h="771144">
                <a:tc>
                  <a:txBody>
                    <a:bodyPr/>
                    <a:lstStyle/>
                    <a:p>
                      <a:pPr algn="ctr"/>
                      <a:r>
                        <a:rPr lang="es-MX" sz="2000" b="1" dirty="0" smtClean="0">
                          <a:solidFill>
                            <a:schemeClr val="tx1"/>
                          </a:solidFill>
                        </a:rPr>
                        <a:t>1</a:t>
                      </a:r>
                      <a:endParaRPr lang="es-MX" sz="2000" b="1" dirty="0">
                        <a:solidFill>
                          <a:schemeClr val="tx1"/>
                        </a:solidFill>
                      </a:endParaRPr>
                    </a:p>
                  </a:txBody>
                  <a:tcPr marL="103632" marR="103632" marT="50292" marB="50292" anchor="ctr"/>
                </a:tc>
                <a:tc>
                  <a:txBody>
                    <a:bodyPr/>
                    <a:lstStyle/>
                    <a:p>
                      <a:r>
                        <a:rPr lang="es-MX" sz="1050" b="0" i="1" dirty="0" smtClean="0">
                          <a:solidFill>
                            <a:schemeClr val="tx1"/>
                          </a:solidFill>
                        </a:rPr>
                        <a:t>El estudiante es algo</a:t>
                      </a:r>
                      <a:r>
                        <a:rPr lang="es-MX" sz="1050" b="0" i="1" baseline="0" dirty="0" smtClean="0">
                          <a:solidFill>
                            <a:schemeClr val="tx1"/>
                          </a:solidFill>
                        </a:rPr>
                        <a:t> </a:t>
                      </a:r>
                      <a:r>
                        <a:rPr lang="es-MX" sz="1050" b="0" i="1" dirty="0" smtClean="0">
                          <a:solidFill>
                            <a:schemeClr val="tx1"/>
                          </a:solidFill>
                        </a:rPr>
                        <a:t>capaz de identificar un tema común entre ambas versiones y utilizar información relevante apoyando ese tema, pero con un mínimo o ningún detalle de ambas fuentes de información.</a:t>
                      </a:r>
                    </a:p>
                    <a:p>
                      <a:r>
                        <a:rPr lang="es-MX" sz="1050" b="0" i="0" baseline="0" dirty="0" smtClean="0">
                          <a:solidFill>
                            <a:schemeClr val="tx1"/>
                          </a:solidFill>
                        </a:rPr>
                        <a:t>Ambos relatos acerca de ser un jinete de Pony Express eran sobre cómo era ser un jinete y cómo a veces era excelente y a veces espantoso ser un jinete - como cuando los jinetes fueron atacados. Montar durante mucho tiempo, los cansaba mucho. A veces tenían que ir a 100 millas a un galope rápido. Ambos relatos hablaban de esto.</a:t>
                      </a:r>
                    </a:p>
                  </a:txBody>
                  <a:tcPr marL="103632" marR="103632" marT="50292" marB="50292"/>
                </a:tc>
              </a:tr>
              <a:tr h="472440">
                <a:tc>
                  <a:txBody>
                    <a:bodyPr/>
                    <a:lstStyle/>
                    <a:p>
                      <a:pPr algn="ctr"/>
                      <a:r>
                        <a:rPr lang="es-MX" sz="2000" b="1" dirty="0" smtClean="0">
                          <a:solidFill>
                            <a:schemeClr val="tx1"/>
                          </a:solidFill>
                        </a:rPr>
                        <a:t>0</a:t>
                      </a:r>
                      <a:endParaRPr lang="es-MX" sz="2000" b="1" dirty="0">
                        <a:solidFill>
                          <a:schemeClr val="tx1"/>
                        </a:solidFill>
                      </a:endParaRPr>
                    </a:p>
                  </a:txBody>
                  <a:tcPr marL="103632" marR="103632" marT="50292" marB="50292" anchor="ctr"/>
                </a:tc>
                <a:tc>
                  <a:txBody>
                    <a:bodyPr/>
                    <a:lstStyle/>
                    <a:p>
                      <a:r>
                        <a:rPr lang="es-MX" sz="1050" b="0" i="1" dirty="0" smtClean="0">
                          <a:solidFill>
                            <a:schemeClr val="tx1"/>
                          </a:solidFill>
                        </a:rPr>
                        <a:t>El estudiante no es capaz de identificar un tema común entre ambas versiones o identificar la información relevante para apoyar un tema común.</a:t>
                      </a:r>
                    </a:p>
                    <a:p>
                      <a:r>
                        <a:rPr lang="es-MX" sz="1050" b="0" i="0" baseline="0" dirty="0" smtClean="0">
                          <a:solidFill>
                            <a:schemeClr val="tx1"/>
                          </a:solidFill>
                        </a:rPr>
                        <a:t>Me gustó más el vídeo. El hombre estaba vestido como un auténtico jinete de Pony Express. El pasaje estaba bien, pero era más difícil estar atento a la lectura porque había muchas palabras.</a:t>
                      </a:r>
                    </a:p>
                  </a:txBody>
                  <a:tcPr marL="103632" marR="103632" marT="50292" marB="50292"/>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827315107"/>
              </p:ext>
            </p:extLst>
          </p:nvPr>
        </p:nvGraphicFramePr>
        <p:xfrm>
          <a:off x="4997810" y="9144000"/>
          <a:ext cx="2354261" cy="506857"/>
        </p:xfrm>
        <a:graphic>
          <a:graphicData uri="http://schemas.openxmlformats.org/drawingml/2006/table">
            <a:tbl>
              <a:tblPr firstRow="1" firstCol="1" bandRow="1"/>
              <a:tblGrid>
                <a:gridCol w="2354261"/>
              </a:tblGrid>
              <a:tr h="141097">
                <a:tc>
                  <a:txBody>
                    <a:bodyPr/>
                    <a:lstStyle/>
                    <a:p>
                      <a:pPr marL="0" marR="0" algn="ctr">
                        <a:lnSpc>
                          <a:spcPct val="100000"/>
                        </a:lnSpc>
                        <a:spcBef>
                          <a:spcPts val="0"/>
                        </a:spcBef>
                        <a:spcAft>
                          <a:spcPts val="0"/>
                        </a:spcAft>
                      </a:pPr>
                      <a:r>
                        <a:rPr lang="en-US" sz="800" b="1" i="1" dirty="0" smtClean="0">
                          <a:solidFill>
                            <a:srgbClr val="000000"/>
                          </a:solidFill>
                          <a:effectLst/>
                          <a:latin typeface="Calibri"/>
                          <a:ea typeface="Times New Roman"/>
                          <a:cs typeface="Times New Roman"/>
                        </a:rPr>
                        <a:t>Hacia RL.6.9           DOK </a:t>
                      </a:r>
                      <a:r>
                        <a:rPr lang="en-US" sz="800" b="1" i="1" dirty="0">
                          <a:solidFill>
                            <a:srgbClr val="000000"/>
                          </a:solidFill>
                          <a:effectLst/>
                          <a:latin typeface="Calibri"/>
                          <a:ea typeface="Times New Roman"/>
                          <a:cs typeface="Times New Roman"/>
                        </a:rPr>
                        <a:t>4 - SYU</a:t>
                      </a:r>
                      <a:endParaRPr lang="en-US" sz="800" i="1" dirty="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336042">
                <a:tc>
                  <a:txBody>
                    <a:bodyPr/>
                    <a:lstStyle/>
                    <a:p>
                      <a:pPr marL="0" marR="0" algn="l">
                        <a:lnSpc>
                          <a:spcPct val="100000"/>
                        </a:lnSpc>
                        <a:spcBef>
                          <a:spcPts val="0"/>
                        </a:spcBef>
                        <a:spcAft>
                          <a:spcPts val="0"/>
                        </a:spcAft>
                      </a:pPr>
                      <a:r>
                        <a:rPr lang="es-ES" sz="800" b="0" dirty="0" smtClean="0">
                          <a:effectLst/>
                          <a:latin typeface="+mn-lt"/>
                          <a:ea typeface="Times New Roman"/>
                          <a:cs typeface="Times New Roman"/>
                        </a:rPr>
                        <a:t>Sintetiza la información a través de múltiples fuentes o textos con el propósito de comparar enfoques de temas o asuntos similares.</a:t>
                      </a:r>
                      <a:endParaRPr lang="en-US" sz="800" b="0" dirty="0">
                        <a:effectLst/>
                        <a:latin typeface="Calibri"/>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3473272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815668" y="1295400"/>
            <a:ext cx="2595257" cy="1854011"/>
            <a:chOff x="1031136" y="2514600"/>
            <a:chExt cx="2379789" cy="1854011"/>
          </a:xfrm>
        </p:grpSpPr>
        <p:sp>
          <p:nvSpPr>
            <p:cNvPr id="20" name="Parallelogram 19"/>
            <p:cNvSpPr/>
            <p:nvPr/>
          </p:nvSpPr>
          <p:spPr>
            <a:xfrm rot="1293572" flipH="1">
              <a:off x="1031136" y="2725596"/>
              <a:ext cx="2352248" cy="1620569"/>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18809" rtl="0" eaLnBrk="1" latinLnBrk="0" hangingPunct="1">
                <a:defRPr sz="2000" kern="1200">
                  <a:solidFill>
                    <a:schemeClr val="lt1"/>
                  </a:solidFill>
                  <a:latin typeface="+mn-lt"/>
                  <a:ea typeface="+mn-ea"/>
                  <a:cs typeface="+mn-cs"/>
                </a:defRPr>
              </a:lvl1pPr>
              <a:lvl2pPr marL="509405" algn="l" defTabSz="1018809" rtl="0" eaLnBrk="1" latinLnBrk="0" hangingPunct="1">
                <a:defRPr sz="2000" kern="1200">
                  <a:solidFill>
                    <a:schemeClr val="lt1"/>
                  </a:solidFill>
                  <a:latin typeface="+mn-lt"/>
                  <a:ea typeface="+mn-ea"/>
                  <a:cs typeface="+mn-cs"/>
                </a:defRPr>
              </a:lvl2pPr>
              <a:lvl3pPr marL="1018809" algn="l" defTabSz="1018809" rtl="0" eaLnBrk="1" latinLnBrk="0" hangingPunct="1">
                <a:defRPr sz="2000" kern="1200">
                  <a:solidFill>
                    <a:schemeClr val="lt1"/>
                  </a:solidFill>
                  <a:latin typeface="+mn-lt"/>
                  <a:ea typeface="+mn-ea"/>
                  <a:cs typeface="+mn-cs"/>
                </a:defRPr>
              </a:lvl3pPr>
              <a:lvl4pPr marL="1528214" algn="l" defTabSz="1018809" rtl="0" eaLnBrk="1" latinLnBrk="0" hangingPunct="1">
                <a:defRPr sz="2000" kern="1200">
                  <a:solidFill>
                    <a:schemeClr val="lt1"/>
                  </a:solidFill>
                  <a:latin typeface="+mn-lt"/>
                  <a:ea typeface="+mn-ea"/>
                  <a:cs typeface="+mn-cs"/>
                </a:defRPr>
              </a:lvl4pPr>
              <a:lvl5pPr marL="2037618" algn="l" defTabSz="1018809" rtl="0" eaLnBrk="1" latinLnBrk="0" hangingPunct="1">
                <a:defRPr sz="2000" kern="1200">
                  <a:solidFill>
                    <a:schemeClr val="lt1"/>
                  </a:solidFill>
                  <a:latin typeface="+mn-lt"/>
                  <a:ea typeface="+mn-ea"/>
                  <a:cs typeface="+mn-cs"/>
                </a:defRPr>
              </a:lvl5pPr>
              <a:lvl6pPr marL="2547024" algn="l" defTabSz="1018809" rtl="0" eaLnBrk="1" latinLnBrk="0" hangingPunct="1">
                <a:defRPr sz="2000" kern="1200">
                  <a:solidFill>
                    <a:schemeClr val="lt1"/>
                  </a:solidFill>
                  <a:latin typeface="+mn-lt"/>
                  <a:ea typeface="+mn-ea"/>
                  <a:cs typeface="+mn-cs"/>
                </a:defRPr>
              </a:lvl6pPr>
              <a:lvl7pPr marL="3056428" algn="l" defTabSz="1018809" rtl="0" eaLnBrk="1" latinLnBrk="0" hangingPunct="1">
                <a:defRPr sz="2000" kern="1200">
                  <a:solidFill>
                    <a:schemeClr val="lt1"/>
                  </a:solidFill>
                  <a:latin typeface="+mn-lt"/>
                  <a:ea typeface="+mn-ea"/>
                  <a:cs typeface="+mn-cs"/>
                </a:defRPr>
              </a:lvl7pPr>
              <a:lvl8pPr marL="3565833" algn="l" defTabSz="1018809" rtl="0" eaLnBrk="1" latinLnBrk="0" hangingPunct="1">
                <a:defRPr sz="2000" kern="1200">
                  <a:solidFill>
                    <a:schemeClr val="lt1"/>
                  </a:solidFill>
                  <a:latin typeface="+mn-lt"/>
                  <a:ea typeface="+mn-ea"/>
                  <a:cs typeface="+mn-cs"/>
                </a:defRPr>
              </a:lvl8pPr>
              <a:lvl9pPr marL="4075237" algn="l" defTabSz="1018809" rtl="0" eaLnBrk="1" latinLnBrk="0" hangingPunct="1">
                <a:defRPr sz="2000" kern="1200">
                  <a:solidFill>
                    <a:schemeClr val="lt1"/>
                  </a:solidFill>
                  <a:latin typeface="+mn-lt"/>
                  <a:ea typeface="+mn-ea"/>
                  <a:cs typeface="+mn-cs"/>
                </a:defRPr>
              </a:lvl9pPr>
            </a:lstStyle>
            <a:p>
              <a:pPr algn="ctr"/>
              <a:endParaRPr lang="en-US" dirty="0"/>
            </a:p>
          </p:txBody>
        </p:sp>
        <p:sp>
          <p:nvSpPr>
            <p:cNvPr id="21" name="Parallelogram 20"/>
            <p:cNvSpPr/>
            <p:nvPr/>
          </p:nvSpPr>
          <p:spPr>
            <a:xfrm>
              <a:off x="1371601" y="2703148"/>
              <a:ext cx="2039324" cy="1665463"/>
            </a:xfrm>
            <a:prstGeom prst="parallelogram">
              <a:avLst/>
            </a:prstGeom>
            <a:gradFill>
              <a:gsLst>
                <a:gs pos="0">
                  <a:srgbClr val="DDEBCF"/>
                </a:gs>
                <a:gs pos="50000">
                  <a:srgbClr val="9CB86E"/>
                </a:gs>
                <a:gs pos="100000">
                  <a:srgbClr val="156B1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18809" rtl="0" eaLnBrk="1" latinLnBrk="0" hangingPunct="1">
                <a:defRPr sz="2000" kern="1200">
                  <a:solidFill>
                    <a:schemeClr val="lt1"/>
                  </a:solidFill>
                  <a:latin typeface="+mn-lt"/>
                  <a:ea typeface="+mn-ea"/>
                  <a:cs typeface="+mn-cs"/>
                </a:defRPr>
              </a:lvl1pPr>
              <a:lvl2pPr marL="509405" algn="l" defTabSz="1018809" rtl="0" eaLnBrk="1" latinLnBrk="0" hangingPunct="1">
                <a:defRPr sz="2000" kern="1200">
                  <a:solidFill>
                    <a:schemeClr val="lt1"/>
                  </a:solidFill>
                  <a:latin typeface="+mn-lt"/>
                  <a:ea typeface="+mn-ea"/>
                  <a:cs typeface="+mn-cs"/>
                </a:defRPr>
              </a:lvl2pPr>
              <a:lvl3pPr marL="1018809" algn="l" defTabSz="1018809" rtl="0" eaLnBrk="1" latinLnBrk="0" hangingPunct="1">
                <a:defRPr sz="2000" kern="1200">
                  <a:solidFill>
                    <a:schemeClr val="lt1"/>
                  </a:solidFill>
                  <a:latin typeface="+mn-lt"/>
                  <a:ea typeface="+mn-ea"/>
                  <a:cs typeface="+mn-cs"/>
                </a:defRPr>
              </a:lvl3pPr>
              <a:lvl4pPr marL="1528214" algn="l" defTabSz="1018809" rtl="0" eaLnBrk="1" latinLnBrk="0" hangingPunct="1">
                <a:defRPr sz="2000" kern="1200">
                  <a:solidFill>
                    <a:schemeClr val="lt1"/>
                  </a:solidFill>
                  <a:latin typeface="+mn-lt"/>
                  <a:ea typeface="+mn-ea"/>
                  <a:cs typeface="+mn-cs"/>
                </a:defRPr>
              </a:lvl4pPr>
              <a:lvl5pPr marL="2037618" algn="l" defTabSz="1018809" rtl="0" eaLnBrk="1" latinLnBrk="0" hangingPunct="1">
                <a:defRPr sz="2000" kern="1200">
                  <a:solidFill>
                    <a:schemeClr val="lt1"/>
                  </a:solidFill>
                  <a:latin typeface="+mn-lt"/>
                  <a:ea typeface="+mn-ea"/>
                  <a:cs typeface="+mn-cs"/>
                </a:defRPr>
              </a:lvl5pPr>
              <a:lvl6pPr marL="2547024" algn="l" defTabSz="1018809" rtl="0" eaLnBrk="1" latinLnBrk="0" hangingPunct="1">
                <a:defRPr sz="2000" kern="1200">
                  <a:solidFill>
                    <a:schemeClr val="lt1"/>
                  </a:solidFill>
                  <a:latin typeface="+mn-lt"/>
                  <a:ea typeface="+mn-ea"/>
                  <a:cs typeface="+mn-cs"/>
                </a:defRPr>
              </a:lvl6pPr>
              <a:lvl7pPr marL="3056428" algn="l" defTabSz="1018809" rtl="0" eaLnBrk="1" latinLnBrk="0" hangingPunct="1">
                <a:defRPr sz="2000" kern="1200">
                  <a:solidFill>
                    <a:schemeClr val="lt1"/>
                  </a:solidFill>
                  <a:latin typeface="+mn-lt"/>
                  <a:ea typeface="+mn-ea"/>
                  <a:cs typeface="+mn-cs"/>
                </a:defRPr>
              </a:lvl7pPr>
              <a:lvl8pPr marL="3565833" algn="l" defTabSz="1018809" rtl="0" eaLnBrk="1" latinLnBrk="0" hangingPunct="1">
                <a:defRPr sz="2000" kern="1200">
                  <a:solidFill>
                    <a:schemeClr val="lt1"/>
                  </a:solidFill>
                  <a:latin typeface="+mn-lt"/>
                  <a:ea typeface="+mn-ea"/>
                  <a:cs typeface="+mn-cs"/>
                </a:defRPr>
              </a:lvl8pPr>
              <a:lvl9pPr marL="4075237" algn="l" defTabSz="1018809" rtl="0" eaLnBrk="1" latinLnBrk="0" hangingPunct="1">
                <a:defRPr sz="2000" kern="1200">
                  <a:solidFill>
                    <a:schemeClr val="lt1"/>
                  </a:solidFill>
                  <a:latin typeface="+mn-lt"/>
                  <a:ea typeface="+mn-ea"/>
                  <a:cs typeface="+mn-cs"/>
                </a:defRPr>
              </a:lvl9pPr>
            </a:lstStyle>
            <a:p>
              <a:pPr algn="ctr"/>
              <a:endParaRPr lang="en-US" dirty="0"/>
            </a:p>
          </p:txBody>
        </p:sp>
        <p:sp>
          <p:nvSpPr>
            <p:cNvPr id="22" name="Rectangle 21"/>
            <p:cNvSpPr/>
            <p:nvPr/>
          </p:nvSpPr>
          <p:spPr>
            <a:xfrm>
              <a:off x="1287882" y="2514600"/>
              <a:ext cx="1226718" cy="923330"/>
            </a:xfrm>
            <a:prstGeom prst="rect">
              <a:avLst/>
            </a:prstGeom>
            <a:solidFill>
              <a:schemeClr val="accent3">
                <a:lumMod val="20000"/>
                <a:lumOff val="80000"/>
              </a:schemeClr>
            </a:solidFill>
            <a:ln>
              <a:solidFill>
                <a:srgbClr val="00206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w="11430"/>
                  <a:solidFill>
                    <a:srgbClr val="002060"/>
                  </a:solidFill>
                  <a:effectLst>
                    <a:outerShdw blurRad="80000" dist="40000" dir="5040000" algn="tl">
                      <a:srgbClr val="000000">
                        <a:alpha val="30000"/>
                      </a:srgbClr>
                    </a:outerShdw>
                  </a:effectLst>
                  <a:uLnTx/>
                  <a:uFillTx/>
                  <a:latin typeface="Franklin Gothic Book"/>
                </a:rPr>
                <a:t>6 </a:t>
              </a:r>
            </a:p>
          </p:txBody>
        </p:sp>
      </p:grpSp>
      <p:graphicFrame>
        <p:nvGraphicFramePr>
          <p:cNvPr id="25" name="Table 24"/>
          <p:cNvGraphicFramePr>
            <a:graphicFrameLocks noGrp="1"/>
          </p:cNvGraphicFramePr>
          <p:nvPr>
            <p:extLst>
              <p:ext uri="{D42A27DB-BD31-4B8C-83A1-F6EECF244321}">
                <p14:modId xmlns:p14="http://schemas.microsoft.com/office/powerpoint/2010/main" val="2366686277"/>
              </p:ext>
            </p:extLst>
          </p:nvPr>
        </p:nvGraphicFramePr>
        <p:xfrm>
          <a:off x="1209042" y="6609588"/>
          <a:ext cx="5705113" cy="238201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31801"/>
                <a:gridCol w="2245359"/>
                <a:gridCol w="2418080"/>
                <a:gridCol w="609873"/>
              </a:tblGrid>
              <a:tr h="284988">
                <a:tc gridSpan="4">
                  <a:txBody>
                    <a:bodyPr/>
                    <a:lstStyle/>
                    <a:p>
                      <a:pPr algn="ctr"/>
                      <a:r>
                        <a:rPr lang="es-EC" sz="1200" b="1" noProof="0" dirty="0" smtClean="0">
                          <a:solidFill>
                            <a:schemeClr val="tx1"/>
                          </a:solidFill>
                        </a:rPr>
                        <a:t>Escritura narrativa y lenguaje</a:t>
                      </a:r>
                      <a:endParaRPr lang="es-EC" sz="1200" b="1" noProof="0"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EC" sz="1200" b="1" noProof="0" dirty="0" smtClean="0">
                          <a:solidFill>
                            <a:schemeClr val="tx1"/>
                          </a:solidFill>
                        </a:rPr>
                        <a:t>Objetivos</a:t>
                      </a:r>
                      <a:endParaRPr lang="es-EC" sz="1200" b="1" noProof="0"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s-MX" sz="1200" b="1" noProof="0" dirty="0" smtClean="0">
                          <a:solidFill>
                            <a:schemeClr val="tx1"/>
                          </a:solidFill>
                        </a:rPr>
                        <a:t>Estándares</a:t>
                      </a:r>
                      <a:endParaRPr lang="es-MX" sz="1200" b="1" noProof="0"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304800">
                <a:tc>
                  <a:txBody>
                    <a:bodyPr/>
                    <a:lstStyle/>
                    <a:p>
                      <a:r>
                        <a:rPr lang="en-US" sz="1200" b="1" dirty="0" smtClean="0">
                          <a:solidFill>
                            <a:schemeClr val="tx1"/>
                          </a:solidFill>
                        </a:rPr>
                        <a:t>1a</a:t>
                      </a:r>
                      <a:endParaRPr lang="en-US" sz="1200" b="1" dirty="0">
                        <a:solidFill>
                          <a:schemeClr val="tx1"/>
                        </a:solidFill>
                      </a:endParaRPr>
                    </a:p>
                  </a:txBody>
                  <a:tcPr marL="103632" marR="103632" marT="50292" marB="50292">
                    <a:solidFill>
                      <a:srgbClr val="FFFFCC"/>
                    </a:solidFill>
                  </a:tcPr>
                </a:tc>
                <a:tc>
                  <a:txBody>
                    <a:bodyPr/>
                    <a:lstStyle/>
                    <a:p>
                      <a:r>
                        <a:rPr lang="es-EC" sz="1200" b="1" noProof="0" dirty="0" smtClean="0">
                          <a:solidFill>
                            <a:schemeClr val="tx1"/>
                          </a:solidFill>
                        </a:rPr>
                        <a:t>Escrito narrativo</a:t>
                      </a:r>
                      <a:r>
                        <a:rPr lang="es-EC" sz="1200" b="1" baseline="0" noProof="0" dirty="0" smtClean="0">
                          <a:solidFill>
                            <a:schemeClr val="tx1"/>
                          </a:solidFill>
                        </a:rPr>
                        <a:t> breve</a:t>
                      </a:r>
                      <a:endParaRPr lang="es-EC"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W.3a,</a:t>
                      </a:r>
                      <a:r>
                        <a:rPr lang="en-US" sz="1200" b="1" baseline="0" dirty="0" smtClean="0">
                          <a:solidFill>
                            <a:schemeClr val="tx1"/>
                          </a:solidFill>
                        </a:rPr>
                        <a:t> W.3b,  W.3c, W.3d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3</a:t>
                      </a:r>
                      <a:endParaRPr lang="en-US" sz="1200" b="1" dirty="0">
                        <a:solidFill>
                          <a:schemeClr val="tx1"/>
                        </a:solidFill>
                      </a:endParaRPr>
                    </a:p>
                  </a:txBody>
                  <a:tcPr marL="103632" marR="103632" marT="50292" marB="50292" anchor="ctr">
                    <a:solidFill>
                      <a:srgbClr val="FFFFCC"/>
                    </a:solidFill>
                  </a:tcPr>
                </a:tc>
              </a:tr>
              <a:tr h="304800">
                <a:tc>
                  <a:txBody>
                    <a:bodyPr/>
                    <a:lstStyle/>
                    <a:p>
                      <a:r>
                        <a:rPr lang="en-US" sz="1200" b="1" dirty="0" smtClean="0">
                          <a:solidFill>
                            <a:schemeClr val="tx1"/>
                          </a:solidFill>
                        </a:rPr>
                        <a:t>1b</a:t>
                      </a:r>
                      <a:endParaRPr lang="en-US" sz="1200" b="1" dirty="0">
                        <a:solidFill>
                          <a:schemeClr val="tx1"/>
                        </a:solidFill>
                      </a:endParaRPr>
                    </a:p>
                  </a:txBody>
                  <a:tcPr marL="103632" marR="103632" marT="50292" marB="50292">
                    <a:solidFill>
                      <a:srgbClr val="FFFFCC"/>
                    </a:solidFill>
                  </a:tcPr>
                </a:tc>
                <a:tc>
                  <a:txBody>
                    <a:bodyPr/>
                    <a:lstStyle/>
                    <a:p>
                      <a:r>
                        <a:rPr lang="es-EC" sz="1200" b="1" noProof="0" dirty="0" smtClean="0">
                          <a:solidFill>
                            <a:schemeClr val="tx1"/>
                          </a:solidFill>
                        </a:rPr>
                        <a:t>Escribir-Revisar: Escrito informativo</a:t>
                      </a:r>
                      <a:endParaRPr lang="es-EC"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W.3a,</a:t>
                      </a:r>
                      <a:r>
                        <a:rPr lang="en-US" sz="1200" b="1" baseline="0" dirty="0" smtClean="0">
                          <a:solidFill>
                            <a:schemeClr val="tx1"/>
                          </a:solidFill>
                        </a:rPr>
                        <a:t> W.3b,  W.3c, W.3d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3632" marR="103632" marT="50292" marB="50292" anchor="ctr">
                    <a:solidFill>
                      <a:srgbClr val="FFFFCC"/>
                    </a:solidFill>
                  </a:tcPr>
                </a:tc>
              </a:tr>
              <a:tr h="472440">
                <a:tc>
                  <a:txBody>
                    <a:bodyPr/>
                    <a:lstStyle/>
                    <a:p>
                      <a:r>
                        <a:rPr lang="en-US" sz="1200" b="1" dirty="0" smtClean="0">
                          <a:solidFill>
                            <a:schemeClr val="tx1"/>
                          </a:solidFill>
                        </a:rPr>
                        <a:t>2</a:t>
                      </a:r>
                      <a:endParaRPr lang="en-US" sz="1200" b="1" dirty="0">
                        <a:solidFill>
                          <a:schemeClr val="tx1"/>
                        </a:solidFill>
                      </a:endParaRPr>
                    </a:p>
                  </a:txBody>
                  <a:tcPr marL="103632" marR="103632" marT="50292" marB="50292">
                    <a:solidFill>
                      <a:srgbClr val="FFFFCC"/>
                    </a:solidFill>
                  </a:tcPr>
                </a:tc>
                <a:tc>
                  <a:txBody>
                    <a:bodyPr/>
                    <a:lstStyle/>
                    <a:p>
                      <a:r>
                        <a:rPr lang="es-EC" sz="1200" b="1" noProof="0" dirty="0" smtClean="0">
                          <a:solidFill>
                            <a:schemeClr val="tx1"/>
                          </a:solidFill>
                        </a:rPr>
                        <a:t>Composición completa</a:t>
                      </a:r>
                      <a:r>
                        <a:rPr lang="es-EC" sz="1200" b="1" baseline="0" noProof="0" dirty="0" smtClean="0">
                          <a:solidFill>
                            <a:schemeClr val="tx1"/>
                          </a:solidFill>
                        </a:rPr>
                        <a:t> narrativa </a:t>
                      </a:r>
                      <a:endParaRPr lang="es-EC" sz="1200" b="1" noProof="0" dirty="0">
                        <a:solidFill>
                          <a:schemeClr val="tx1"/>
                        </a:solidFill>
                      </a:endParaRPr>
                    </a:p>
                  </a:txBody>
                  <a:tcPr marL="103632" marR="103632" marT="50292" marB="50292">
                    <a:solidFill>
                      <a:srgbClr val="FFFFCC"/>
                    </a:solidFill>
                  </a:tcPr>
                </a:tc>
                <a:tc>
                  <a:txBody>
                    <a:bodyPr/>
                    <a:lstStyle/>
                    <a:p>
                      <a:r>
                        <a:rPr lang="pl-PL" sz="1200" b="1" dirty="0" smtClean="0">
                          <a:solidFill>
                            <a:schemeClr val="tx1"/>
                          </a:solidFill>
                        </a:rPr>
                        <a:t>W-</a:t>
                      </a:r>
                      <a:r>
                        <a:rPr lang="en-US" sz="1200" b="1" dirty="0" smtClean="0">
                          <a:solidFill>
                            <a:schemeClr val="tx1"/>
                          </a:solidFill>
                        </a:rPr>
                        <a:t>3</a:t>
                      </a:r>
                      <a:r>
                        <a:rPr lang="pl-PL" sz="1200" b="1" dirty="0" smtClean="0">
                          <a:solidFill>
                            <a:schemeClr val="tx1"/>
                          </a:solidFill>
                        </a:rPr>
                        <a:t>a, W-</a:t>
                      </a:r>
                      <a:r>
                        <a:rPr lang="en-US" sz="1200" b="1" dirty="0" smtClean="0">
                          <a:solidFill>
                            <a:schemeClr val="tx1"/>
                          </a:solidFill>
                        </a:rPr>
                        <a:t>3</a:t>
                      </a:r>
                      <a:r>
                        <a:rPr lang="pl-PL" sz="1200" b="1" dirty="0" smtClean="0">
                          <a:solidFill>
                            <a:schemeClr val="tx1"/>
                          </a:solidFill>
                        </a:rPr>
                        <a:t>b, W-</a:t>
                      </a:r>
                      <a:r>
                        <a:rPr lang="en-US" sz="1200" b="1" dirty="0" smtClean="0">
                          <a:solidFill>
                            <a:schemeClr val="tx1"/>
                          </a:solidFill>
                        </a:rPr>
                        <a:t>3</a:t>
                      </a:r>
                      <a:r>
                        <a:rPr lang="pl-PL" sz="1200" b="1" dirty="0" smtClean="0">
                          <a:solidFill>
                            <a:schemeClr val="tx1"/>
                          </a:solidFill>
                        </a:rPr>
                        <a:t>c, W-3</a:t>
                      </a:r>
                      <a:r>
                        <a:rPr lang="en-US" sz="1200" b="1" dirty="0" smtClean="0">
                          <a:solidFill>
                            <a:schemeClr val="tx1"/>
                          </a:solidFill>
                        </a:rPr>
                        <a:t>d</a:t>
                      </a:r>
                      <a:r>
                        <a:rPr lang="pl-PL" sz="1200" b="1" dirty="0" smtClean="0">
                          <a:solidFill>
                            <a:schemeClr val="tx1"/>
                          </a:solidFill>
                        </a:rPr>
                        <a:t>, W-4, </a:t>
                      </a:r>
                      <a:r>
                        <a:rPr lang="en-US" sz="1200" b="1" dirty="0" smtClean="0">
                          <a:solidFill>
                            <a:schemeClr val="tx1"/>
                          </a:solidFill>
                        </a:rPr>
                        <a:t>     </a:t>
                      </a:r>
                      <a:r>
                        <a:rPr lang="pl-PL" sz="1200" b="1" dirty="0" smtClean="0">
                          <a:solidFill>
                            <a:schemeClr val="tx1"/>
                          </a:solidFill>
                        </a:rPr>
                        <a:t>W-5, W-8</a:t>
                      </a:r>
                      <a:r>
                        <a:rPr lang="en-US" sz="1200" b="1" dirty="0" smtClean="0">
                          <a:solidFill>
                            <a:schemeClr val="tx1"/>
                          </a:solidFill>
                        </a:rPr>
                        <a:t>, W-9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8</a:t>
                      </a:r>
                      <a:endParaRPr lang="en-US" sz="1200" b="1" dirty="0">
                        <a:solidFill>
                          <a:schemeClr val="tx1"/>
                        </a:solidFill>
                      </a:endParaRPr>
                    </a:p>
                  </a:txBody>
                  <a:tcPr marL="103632" marR="103632" marT="50292" marB="50292">
                    <a:solidFill>
                      <a:srgbClr val="FFFFCC"/>
                    </a:solidFill>
                  </a:tcPr>
                </a:tc>
                <a:tc>
                  <a:txBody>
                    <a:bodyPr/>
                    <a:lstStyle/>
                    <a:p>
                      <a:r>
                        <a:rPr lang="es-EC" sz="1200" b="1" noProof="0" dirty="0" smtClean="0">
                          <a:solidFill>
                            <a:schemeClr val="tx1"/>
                          </a:solidFill>
                        </a:rPr>
                        <a:t>Uso del lenguaje-vocabulario</a:t>
                      </a:r>
                      <a:endParaRPr lang="es-EC"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L.3a   L.6</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9</a:t>
                      </a:r>
                      <a:endParaRPr lang="en-US" sz="1200" b="1" dirty="0">
                        <a:solidFill>
                          <a:schemeClr val="tx1"/>
                        </a:solidFill>
                      </a:endParaRPr>
                    </a:p>
                  </a:txBody>
                  <a:tcPr marL="103632" marR="103632" marT="50292" marB="50292">
                    <a:solidFill>
                      <a:srgbClr val="FFFFCC"/>
                    </a:solidFill>
                  </a:tcPr>
                </a:tc>
                <a:tc>
                  <a:txBody>
                    <a:bodyPr/>
                    <a:lstStyle/>
                    <a:p>
                      <a:r>
                        <a:rPr lang="es-EC" sz="1200" b="1" noProof="0" dirty="0" smtClean="0">
                          <a:solidFill>
                            <a:schemeClr val="tx1"/>
                          </a:solidFill>
                        </a:rPr>
                        <a:t>Editar y clarificar</a:t>
                      </a:r>
                      <a:endParaRPr lang="es-EC"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L.6.1b</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bl>
          </a:graphicData>
        </a:graphic>
      </p:graphicFrame>
      <p:sp>
        <p:nvSpPr>
          <p:cNvPr id="7" name="TextBox 6"/>
          <p:cNvSpPr txBox="1"/>
          <p:nvPr/>
        </p:nvSpPr>
        <p:spPr>
          <a:xfrm>
            <a:off x="3565504" y="1696449"/>
            <a:ext cx="3368696" cy="1026207"/>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1" tIns="50941" rIns="101881" bIns="50941" rtlCol="0">
            <a:spAutoFit/>
          </a:bodyPr>
          <a:lstStyle/>
          <a:p>
            <a:r>
              <a:rPr lang="es-MX" sz="3200" b="1" dirty="0">
                <a:solidFill>
                  <a:schemeClr val="accent1">
                    <a:lumMod val="75000"/>
                  </a:schemeClr>
                </a:solidFill>
                <a:latin typeface="Bookman Old Style" pitchFamily="18" charset="0"/>
              </a:rPr>
              <a:t>Trimestre </a:t>
            </a:r>
            <a:r>
              <a:rPr lang="es-MX" sz="3200" b="1" dirty="0" smtClean="0">
                <a:solidFill>
                  <a:schemeClr val="accent1">
                    <a:lumMod val="75000"/>
                  </a:schemeClr>
                </a:solidFill>
                <a:latin typeface="Bookman Old Style" pitchFamily="18" charset="0"/>
              </a:rPr>
              <a:t>tres </a:t>
            </a:r>
            <a:endParaRPr lang="es-MX" sz="3200" b="1" dirty="0">
              <a:solidFill>
                <a:schemeClr val="accent1">
                  <a:lumMod val="75000"/>
                </a:schemeClr>
              </a:solidFill>
              <a:latin typeface="Bookman Old Style" pitchFamily="18" charset="0"/>
            </a:endParaRPr>
          </a:p>
          <a:p>
            <a:r>
              <a:rPr lang="es-MX" sz="2800" b="1" dirty="0">
                <a:latin typeface="Bookman Old Style" pitchFamily="18" charset="0"/>
              </a:rPr>
              <a:t>Pre-evaluación</a:t>
            </a:r>
          </a:p>
        </p:txBody>
      </p:sp>
      <p:sp>
        <p:nvSpPr>
          <p:cNvPr id="2" name="Rectangle 1"/>
          <p:cNvSpPr/>
          <p:nvPr/>
        </p:nvSpPr>
        <p:spPr>
          <a:xfrm>
            <a:off x="4756937" y="7195039"/>
            <a:ext cx="457200"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4360652" y="7512776"/>
            <a:ext cx="413537"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3945829" y="7806904"/>
            <a:ext cx="2302572"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p:cNvSpPr txBox="1"/>
          <p:nvPr/>
        </p:nvSpPr>
        <p:spPr>
          <a:xfrm>
            <a:off x="1143000" y="6067835"/>
            <a:ext cx="5943600" cy="410654"/>
          </a:xfrm>
          <a:prstGeom prst="rect">
            <a:avLst/>
          </a:prstGeom>
          <a:noFill/>
        </p:spPr>
        <p:txBody>
          <a:bodyPr wrap="square" lIns="101882" tIns="50941" rIns="101882" bIns="50941" rtlCol="0">
            <a:spAutoFit/>
          </a:bodyPr>
          <a:lstStyle/>
          <a:p>
            <a:pPr algn="ctr"/>
            <a:r>
              <a:rPr lang="es-419" sz="1000" b="1" i="1" dirty="0">
                <a:latin typeface="Calibri" panose="020F0502020204030204" pitchFamily="34" charset="0"/>
              </a:rPr>
              <a:t>Nota:  Pueden haber más estándares por objetivo.  Los estándares de escritura evaluados aparecen dentro del recuadro</a:t>
            </a:r>
            <a:endParaRPr lang="en-US" sz="1000" b="1" i="1" dirty="0">
              <a:latin typeface="Calibri" panose="020F0502020204030204" pitchFamily="34" charset="0"/>
            </a:endParaRPr>
          </a:p>
        </p:txBody>
      </p:sp>
      <p:graphicFrame>
        <p:nvGraphicFramePr>
          <p:cNvPr id="26" name="Table 25"/>
          <p:cNvGraphicFramePr>
            <a:graphicFrameLocks noGrp="1"/>
          </p:cNvGraphicFramePr>
          <p:nvPr>
            <p:extLst>
              <p:ext uri="{D42A27DB-BD31-4B8C-83A1-F6EECF244321}">
                <p14:modId xmlns:p14="http://schemas.microsoft.com/office/powerpoint/2010/main" val="1263283097"/>
              </p:ext>
            </p:extLst>
          </p:nvPr>
        </p:nvGraphicFramePr>
        <p:xfrm>
          <a:off x="1642041" y="2992388"/>
          <a:ext cx="4759958" cy="142189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6765"/>
                <a:gridCol w="2665835"/>
                <a:gridCol w="1051558"/>
                <a:gridCol w="685800"/>
              </a:tblGrid>
              <a:tr h="284988">
                <a:tc gridSpan="4">
                  <a:txBody>
                    <a:bodyPr/>
                    <a:lstStyle/>
                    <a:p>
                      <a:pPr algn="ctr"/>
                      <a:r>
                        <a:rPr lang="es-EC" sz="1200" b="1" noProof="0" dirty="0" smtClean="0"/>
                        <a:t>Lectura: Texto literario</a:t>
                      </a: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EC" sz="1200" b="1" noProof="0" dirty="0" smtClean="0">
                          <a:solidFill>
                            <a:schemeClr val="tx1"/>
                          </a:solidFill>
                        </a:rPr>
                        <a:t>Objetivos</a:t>
                      </a:r>
                      <a:endParaRPr lang="es-EC" sz="1200" b="1" noProof="0"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s-EC" sz="1200" b="1" noProof="0" dirty="0" smtClean="0">
                          <a:solidFill>
                            <a:schemeClr val="tx1"/>
                          </a:solidFill>
                        </a:rPr>
                        <a:t>Estándares</a:t>
                      </a:r>
                      <a:endParaRPr lang="es-EC" sz="1200" b="1" noProof="0" dirty="0">
                        <a:solidFill>
                          <a:schemeClr val="tx1"/>
                        </a:solidFill>
                      </a:endParaRPr>
                    </a:p>
                  </a:txBody>
                  <a:tcPr marL="103632" marR="103632" marT="50292" marB="50292">
                    <a:solidFill>
                      <a:schemeClr val="bg1"/>
                    </a:solidFill>
                  </a:tcPr>
                </a:tc>
                <a:tc>
                  <a:txBody>
                    <a:bodyPr/>
                    <a:lstStyle/>
                    <a:p>
                      <a:pPr algn="ctr"/>
                      <a:r>
                        <a:rPr lang="es-EC" sz="1200" b="1" noProof="0" dirty="0" smtClean="0">
                          <a:solidFill>
                            <a:schemeClr val="tx1"/>
                          </a:solidFill>
                        </a:rPr>
                        <a:t>DOK</a:t>
                      </a:r>
                      <a:endParaRPr lang="es-EC" sz="1200" b="1" noProof="0"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3</a:t>
                      </a:r>
                      <a:endParaRPr lang="en-US" sz="1200" b="1" dirty="0">
                        <a:solidFill>
                          <a:schemeClr val="tx1"/>
                        </a:solidFill>
                      </a:endParaRPr>
                    </a:p>
                  </a:txBody>
                  <a:tcPr marL="103632" marR="103632" marT="50292" marB="50292">
                    <a:solidFill>
                      <a:srgbClr val="FFFFCC"/>
                    </a:solidFill>
                  </a:tcPr>
                </a:tc>
                <a:tc>
                  <a:txBody>
                    <a:bodyPr/>
                    <a:lstStyle/>
                    <a:p>
                      <a:r>
                        <a:rPr lang="es-EC" sz="1200" b="1" noProof="0" dirty="0" smtClean="0">
                          <a:solidFill>
                            <a:schemeClr val="tx1"/>
                          </a:solidFill>
                        </a:rPr>
                        <a:t>Significado de palabras</a:t>
                      </a:r>
                      <a:endParaRPr lang="es-EC" sz="1200" b="1" noProof="0" dirty="0">
                        <a:solidFill>
                          <a:schemeClr val="tx1"/>
                        </a:solidFill>
                      </a:endParaRPr>
                    </a:p>
                  </a:txBody>
                  <a:tcPr marL="103632" marR="103632" marT="50292" marB="50292">
                    <a:solidFill>
                      <a:srgbClr val="FFFFCC"/>
                    </a:solidFill>
                  </a:tcPr>
                </a:tc>
                <a:tc>
                  <a:txBody>
                    <a:bodyPr/>
                    <a:lstStyle/>
                    <a:p>
                      <a:r>
                        <a:rPr lang="es-EC" sz="1200" b="1" noProof="0" dirty="0" smtClean="0">
                          <a:solidFill>
                            <a:schemeClr val="tx1"/>
                          </a:solidFill>
                        </a:rPr>
                        <a:t>RL.6.4</a:t>
                      </a:r>
                      <a:endParaRPr lang="es-EC" sz="1200" b="1" noProof="0" dirty="0">
                        <a:solidFill>
                          <a:schemeClr val="tx1"/>
                        </a:solidFill>
                      </a:endParaRPr>
                    </a:p>
                  </a:txBody>
                  <a:tcPr marL="103632" marR="103632" marT="50292" marB="50292">
                    <a:solidFill>
                      <a:srgbClr val="FFFFCC"/>
                    </a:solidFill>
                  </a:tcPr>
                </a:tc>
                <a:tc>
                  <a:txBody>
                    <a:bodyPr/>
                    <a:lstStyle/>
                    <a:p>
                      <a:pPr algn="ctr"/>
                      <a:r>
                        <a:rPr lang="es-EC" sz="1200" b="1" noProof="0" dirty="0" smtClean="0">
                          <a:solidFill>
                            <a:schemeClr val="tx1"/>
                          </a:solidFill>
                        </a:rPr>
                        <a:t>1-2</a:t>
                      </a:r>
                      <a:endParaRPr lang="es-EC" sz="1200" b="1" noProof="0" dirty="0">
                        <a:solidFill>
                          <a:schemeClr val="tx1"/>
                        </a:solidFill>
                      </a:endParaRPr>
                    </a:p>
                  </a:txBody>
                  <a:tcPr marL="103632" marR="103632" marT="50292" marB="50292" anchor="ctr">
                    <a:solidFill>
                      <a:srgbClr val="FFFFCC"/>
                    </a:solidFill>
                  </a:tcPr>
                </a:tc>
              </a:tr>
              <a:tr h="283464">
                <a:tc>
                  <a:txBody>
                    <a:bodyPr/>
                    <a:lstStyle/>
                    <a:p>
                      <a:r>
                        <a:rPr lang="en-US" sz="1200" b="1" dirty="0" smtClean="0">
                          <a:solidFill>
                            <a:schemeClr val="tx1"/>
                          </a:solidFill>
                        </a:rPr>
                        <a:t>6</a:t>
                      </a:r>
                      <a:endParaRPr lang="en-US" sz="1200" b="1" dirty="0">
                        <a:solidFill>
                          <a:schemeClr val="tx1"/>
                        </a:solidFill>
                      </a:endParaRPr>
                    </a:p>
                  </a:txBody>
                  <a:tcPr marL="103632" marR="103632" marT="50292" marB="50292">
                    <a:solidFill>
                      <a:srgbClr val="FFFFCC"/>
                    </a:solidFill>
                  </a:tcPr>
                </a:tc>
                <a:tc>
                  <a:txBody>
                    <a:bodyPr/>
                    <a:lstStyle/>
                    <a:p>
                      <a:r>
                        <a:rPr lang="es-EC" sz="1200" b="1" noProof="0" dirty="0" smtClean="0">
                          <a:solidFill>
                            <a:schemeClr val="tx1"/>
                          </a:solidFill>
                        </a:rPr>
                        <a:t>Estructuras del texto / Características</a:t>
                      </a:r>
                      <a:endParaRPr lang="es-EC" sz="1200" b="1" noProof="0" dirty="0">
                        <a:solidFill>
                          <a:schemeClr val="tx1"/>
                        </a:solidFill>
                      </a:endParaRPr>
                    </a:p>
                  </a:txBody>
                  <a:tcPr marL="103632" marR="103632" marT="50292" marB="50292">
                    <a:solidFill>
                      <a:srgbClr val="FFFFCC"/>
                    </a:solidFill>
                  </a:tcPr>
                </a:tc>
                <a:tc>
                  <a:txBody>
                    <a:bodyPr/>
                    <a:lstStyle/>
                    <a:p>
                      <a:r>
                        <a:rPr lang="es-EC" sz="1200" b="1" noProof="0" dirty="0" smtClean="0">
                          <a:solidFill>
                            <a:schemeClr val="tx1"/>
                          </a:solidFill>
                        </a:rPr>
                        <a:t>RL. 6.7</a:t>
                      </a:r>
                      <a:endParaRPr lang="es-EC" sz="1200" b="1" noProof="0" dirty="0">
                        <a:solidFill>
                          <a:schemeClr val="tx1"/>
                        </a:solidFill>
                      </a:endParaRPr>
                    </a:p>
                  </a:txBody>
                  <a:tcPr marL="103632" marR="103632" marT="50292" marB="50292">
                    <a:solidFill>
                      <a:srgbClr val="FFFFCC"/>
                    </a:solidFill>
                  </a:tcPr>
                </a:tc>
                <a:tc>
                  <a:txBody>
                    <a:bodyPr/>
                    <a:lstStyle/>
                    <a:p>
                      <a:pPr algn="ctr"/>
                      <a:r>
                        <a:rPr lang="es-EC" sz="1200" b="1" noProof="0" dirty="0" smtClean="0">
                          <a:solidFill>
                            <a:schemeClr val="tx1"/>
                          </a:solidFill>
                        </a:rPr>
                        <a:t>2</a:t>
                      </a:r>
                      <a:endParaRPr lang="es-EC" sz="1200" b="1" noProof="0" dirty="0">
                        <a:solidFill>
                          <a:schemeClr val="tx1"/>
                        </a:solidFill>
                      </a:endParaRPr>
                    </a:p>
                  </a:txBody>
                  <a:tcPr marL="103632" marR="103632" marT="50292" marB="50292" anchor="ctr">
                    <a:solidFill>
                      <a:srgbClr val="FFFFCC"/>
                    </a:solidFill>
                  </a:tcPr>
                </a:tc>
              </a:tr>
              <a:tr h="284988">
                <a:tc>
                  <a:txBody>
                    <a:bodyPr/>
                    <a:lstStyle/>
                    <a:p>
                      <a:r>
                        <a:rPr lang="en-US" sz="1200" b="1" dirty="0" smtClean="0"/>
                        <a:t>5</a:t>
                      </a:r>
                      <a:endParaRPr lang="en-US" sz="1200" b="1" dirty="0"/>
                    </a:p>
                  </a:txBody>
                  <a:tcPr marL="103632" marR="103632" marT="50292" marB="50292">
                    <a:solidFill>
                      <a:srgbClr val="FFFFCC"/>
                    </a:solidFill>
                  </a:tcPr>
                </a:tc>
                <a:tc>
                  <a:txBody>
                    <a:bodyPr/>
                    <a:lstStyle/>
                    <a:p>
                      <a:r>
                        <a:rPr lang="es-EC" sz="1200" b="1" noProof="0" dirty="0" smtClean="0"/>
                        <a:t>Análisis dentro y</a:t>
                      </a:r>
                      <a:r>
                        <a:rPr lang="es-EC" sz="1200" b="1" baseline="0" noProof="0" dirty="0" smtClean="0"/>
                        <a:t> a </a:t>
                      </a:r>
                      <a:r>
                        <a:rPr lang="es-EC" sz="1200" b="1" noProof="0" dirty="0" smtClean="0"/>
                        <a:t>través de textos</a:t>
                      </a:r>
                      <a:endParaRPr lang="es-EC" sz="1200" b="1" noProof="0" dirty="0"/>
                    </a:p>
                  </a:txBody>
                  <a:tcPr marL="103632" marR="103632" marT="50292" marB="50292">
                    <a:solidFill>
                      <a:srgbClr val="FFFFCC"/>
                    </a:solidFill>
                  </a:tcPr>
                </a:tc>
                <a:tc>
                  <a:txBody>
                    <a:bodyPr/>
                    <a:lstStyle/>
                    <a:p>
                      <a:r>
                        <a:rPr lang="es-EC" sz="1200" b="1" noProof="0" dirty="0" smtClean="0">
                          <a:solidFill>
                            <a:schemeClr val="tx1"/>
                          </a:solidFill>
                        </a:rPr>
                        <a:t>RL. 6.9</a:t>
                      </a:r>
                      <a:endParaRPr lang="es-EC" sz="1200" b="1" noProof="0" dirty="0">
                        <a:solidFill>
                          <a:schemeClr val="tx1"/>
                        </a:solidFill>
                      </a:endParaRPr>
                    </a:p>
                  </a:txBody>
                  <a:tcPr marL="103632" marR="103632" marT="50292" marB="50292">
                    <a:solidFill>
                      <a:srgbClr val="FFFFCC"/>
                    </a:solidFill>
                  </a:tcPr>
                </a:tc>
                <a:tc>
                  <a:txBody>
                    <a:bodyPr/>
                    <a:lstStyle/>
                    <a:p>
                      <a:pPr algn="ctr"/>
                      <a:r>
                        <a:rPr lang="es-EC" sz="1200" b="1" noProof="0" dirty="0" smtClean="0">
                          <a:solidFill>
                            <a:schemeClr val="tx1"/>
                          </a:solidFill>
                        </a:rPr>
                        <a:t>4</a:t>
                      </a:r>
                      <a:endParaRPr lang="es-EC" sz="1200" b="1" noProof="0" dirty="0">
                        <a:solidFill>
                          <a:schemeClr val="tx1"/>
                        </a:solidFill>
                      </a:endParaRPr>
                    </a:p>
                  </a:txBody>
                  <a:tcPr marL="103632" marR="103632" marT="50292" marB="50292" anchor="ctr">
                    <a:solidFill>
                      <a:srgbClr val="FFFFCC"/>
                    </a:solidFill>
                  </a:tcPr>
                </a:tc>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2962965762"/>
              </p:ext>
            </p:extLst>
          </p:nvPr>
        </p:nvGraphicFramePr>
        <p:xfrm>
          <a:off x="1640842" y="4483899"/>
          <a:ext cx="4759958" cy="142341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64183"/>
                <a:gridCol w="2558417"/>
                <a:gridCol w="1051558"/>
                <a:gridCol w="685800"/>
              </a:tblGrid>
              <a:tr h="284988">
                <a:tc gridSpan="4">
                  <a:txBody>
                    <a:bodyPr/>
                    <a:lstStyle/>
                    <a:p>
                      <a:pPr algn="ctr"/>
                      <a:r>
                        <a:rPr lang="es-EC" sz="1200" b="1" noProof="0" dirty="0" smtClean="0">
                          <a:solidFill>
                            <a:schemeClr val="tx1"/>
                          </a:solidFill>
                        </a:rPr>
                        <a:t>Lectura: Texto</a:t>
                      </a:r>
                      <a:r>
                        <a:rPr lang="es-EC" sz="1200" b="1" baseline="0" noProof="0" dirty="0" smtClean="0">
                          <a:solidFill>
                            <a:schemeClr val="tx1"/>
                          </a:solidFill>
                        </a:rPr>
                        <a:t> Informativo</a:t>
                      </a:r>
                      <a:endParaRPr lang="es-EC" sz="1200" b="1" noProof="0"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EC" sz="1200" b="1" noProof="0" dirty="0" smtClean="0">
                          <a:solidFill>
                            <a:schemeClr val="tx1"/>
                          </a:solidFill>
                        </a:rPr>
                        <a:t>Objetivos</a:t>
                      </a:r>
                      <a:endParaRPr lang="es-EC" sz="1200" b="1" noProof="0"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s-EC" sz="1200" b="1" noProof="0" dirty="0" smtClean="0">
                          <a:solidFill>
                            <a:schemeClr val="tx1"/>
                          </a:solidFill>
                        </a:rPr>
                        <a:t>Estándares</a:t>
                      </a:r>
                      <a:endParaRPr lang="es-EC" sz="1200" b="1" noProof="0" dirty="0">
                        <a:solidFill>
                          <a:schemeClr val="tx1"/>
                        </a:solidFill>
                      </a:endParaRPr>
                    </a:p>
                  </a:txBody>
                  <a:tcPr marL="103632" marR="103632" marT="50292" marB="50292">
                    <a:solidFill>
                      <a:schemeClr val="bg1"/>
                    </a:solidFill>
                  </a:tcPr>
                </a:tc>
                <a:tc>
                  <a:txBody>
                    <a:bodyPr/>
                    <a:lstStyle/>
                    <a:p>
                      <a:pPr algn="ctr"/>
                      <a:r>
                        <a:rPr lang="es-EC" sz="1200" b="1" noProof="0" dirty="0" smtClean="0">
                          <a:solidFill>
                            <a:schemeClr val="tx1"/>
                          </a:solidFill>
                        </a:rPr>
                        <a:t>DOK</a:t>
                      </a:r>
                      <a:endParaRPr lang="es-EC" sz="1200" b="1" noProof="0" dirty="0">
                        <a:solidFill>
                          <a:schemeClr val="tx1"/>
                        </a:solidFill>
                      </a:endParaRPr>
                    </a:p>
                  </a:txBody>
                  <a:tcPr marL="103632" marR="103632" marT="50292" marB="50292">
                    <a:solidFill>
                      <a:schemeClr val="bg1"/>
                    </a:solidFill>
                  </a:tcPr>
                </a:tc>
              </a:tr>
              <a:tr h="284988">
                <a:tc>
                  <a:txBody>
                    <a:bodyPr/>
                    <a:lstStyle/>
                    <a:p>
                      <a:r>
                        <a:rPr lang="es-EC" sz="1200" b="1" noProof="0" dirty="0" smtClean="0">
                          <a:solidFill>
                            <a:schemeClr val="tx1"/>
                          </a:solidFill>
                        </a:rPr>
                        <a:t>10</a:t>
                      </a:r>
                      <a:endParaRPr lang="es-EC" sz="1200" b="1" noProof="0" dirty="0">
                        <a:solidFill>
                          <a:schemeClr val="tx1"/>
                        </a:solidFill>
                      </a:endParaRPr>
                    </a:p>
                  </a:txBody>
                  <a:tcPr marL="103632" marR="103632" marT="50292" marB="50292">
                    <a:solidFill>
                      <a:srgbClr val="FFFFCC"/>
                    </a:solidFill>
                  </a:tcPr>
                </a:tc>
                <a:tc>
                  <a:txBody>
                    <a:bodyPr/>
                    <a:lstStyle/>
                    <a:p>
                      <a:r>
                        <a:rPr lang="es-EC" sz="1200" b="1" noProof="0" dirty="0" smtClean="0">
                          <a:solidFill>
                            <a:schemeClr val="tx1"/>
                          </a:solidFill>
                        </a:rPr>
                        <a:t>Significado de palabras</a:t>
                      </a:r>
                      <a:endParaRPr lang="es-EC" sz="1200" b="1" noProof="0" dirty="0">
                        <a:solidFill>
                          <a:schemeClr val="tx1"/>
                        </a:solidFill>
                      </a:endParaRPr>
                    </a:p>
                  </a:txBody>
                  <a:tcPr marL="103632" marR="103632" marT="50292" marB="50292">
                    <a:solidFill>
                      <a:srgbClr val="FFFFCC"/>
                    </a:solidFill>
                  </a:tcPr>
                </a:tc>
                <a:tc>
                  <a:txBody>
                    <a:bodyPr/>
                    <a:lstStyle/>
                    <a:p>
                      <a:r>
                        <a:rPr lang="es-EC" sz="1200" b="1" noProof="0" dirty="0" smtClean="0">
                          <a:solidFill>
                            <a:schemeClr val="tx1"/>
                          </a:solidFill>
                        </a:rPr>
                        <a:t>RI. 6.4</a:t>
                      </a:r>
                      <a:endParaRPr lang="es-EC" sz="1200" b="1" noProof="0" dirty="0">
                        <a:solidFill>
                          <a:schemeClr val="tx1"/>
                        </a:solidFill>
                      </a:endParaRPr>
                    </a:p>
                  </a:txBody>
                  <a:tcPr marL="103632" marR="103632" marT="50292" marB="50292">
                    <a:solidFill>
                      <a:srgbClr val="FFFFCC"/>
                    </a:solidFill>
                  </a:tcPr>
                </a:tc>
                <a:tc>
                  <a:txBody>
                    <a:bodyPr/>
                    <a:lstStyle/>
                    <a:p>
                      <a:pPr algn="ctr"/>
                      <a:r>
                        <a:rPr lang="es-EC" sz="1200" b="1" noProof="0" dirty="0" smtClean="0">
                          <a:solidFill>
                            <a:schemeClr val="tx1"/>
                          </a:solidFill>
                        </a:rPr>
                        <a:t>1-2</a:t>
                      </a:r>
                      <a:endParaRPr lang="es-EC" sz="1200" b="1" noProof="0" dirty="0">
                        <a:solidFill>
                          <a:schemeClr val="tx1"/>
                        </a:solidFill>
                      </a:endParaRPr>
                    </a:p>
                  </a:txBody>
                  <a:tcPr marL="103632" marR="103632" marT="50292" marB="50292" anchor="ctr">
                    <a:solidFill>
                      <a:srgbClr val="FFFFCC"/>
                    </a:solidFill>
                  </a:tcPr>
                </a:tc>
              </a:tr>
              <a:tr h="284988">
                <a:tc>
                  <a:txBody>
                    <a:bodyPr/>
                    <a:lstStyle/>
                    <a:p>
                      <a:r>
                        <a:rPr lang="es-EC" sz="1200" b="1" noProof="0" dirty="0" smtClean="0">
                          <a:solidFill>
                            <a:schemeClr val="tx1"/>
                          </a:solidFill>
                        </a:rPr>
                        <a:t>11</a:t>
                      </a:r>
                      <a:endParaRPr lang="es-EC" sz="1200" b="1" noProof="0" dirty="0">
                        <a:solidFill>
                          <a:schemeClr val="tx1"/>
                        </a:solidFill>
                      </a:endParaRPr>
                    </a:p>
                  </a:txBody>
                  <a:tcPr marL="103632" marR="103632" marT="50292" marB="50292">
                    <a:solidFill>
                      <a:srgbClr val="FFFFCC"/>
                    </a:solidFill>
                  </a:tcPr>
                </a:tc>
                <a:tc>
                  <a:txBody>
                    <a:bodyPr/>
                    <a:lstStyle/>
                    <a:p>
                      <a:r>
                        <a:rPr lang="es-EC" sz="1200" b="1" noProof="0" dirty="0" smtClean="0">
                          <a:solidFill>
                            <a:schemeClr val="tx1"/>
                          </a:solidFill>
                        </a:rPr>
                        <a:t>Razonamiento y evidencia</a:t>
                      </a:r>
                      <a:endParaRPr lang="es-EC" sz="1200" b="1" noProof="0" dirty="0">
                        <a:solidFill>
                          <a:schemeClr val="tx1"/>
                        </a:solidFill>
                      </a:endParaRPr>
                    </a:p>
                  </a:txBody>
                  <a:tcPr marL="103632" marR="103632" marT="50292" marB="50292">
                    <a:solidFill>
                      <a:srgbClr val="FFFFCC"/>
                    </a:solidFill>
                  </a:tcPr>
                </a:tc>
                <a:tc>
                  <a:txBody>
                    <a:bodyPr/>
                    <a:lstStyle/>
                    <a:p>
                      <a:r>
                        <a:rPr lang="es-EC" sz="1200" b="1" noProof="0" dirty="0" smtClean="0">
                          <a:solidFill>
                            <a:schemeClr val="tx1"/>
                          </a:solidFill>
                        </a:rPr>
                        <a:t>RI. 6.8</a:t>
                      </a:r>
                      <a:endParaRPr lang="es-EC" sz="1200" b="1" noProof="0" dirty="0">
                        <a:solidFill>
                          <a:schemeClr val="tx1"/>
                        </a:solidFill>
                      </a:endParaRPr>
                    </a:p>
                  </a:txBody>
                  <a:tcPr marL="103632" marR="103632" marT="50292" marB="50292">
                    <a:solidFill>
                      <a:srgbClr val="FFFFCC"/>
                    </a:solidFill>
                  </a:tcPr>
                </a:tc>
                <a:tc>
                  <a:txBody>
                    <a:bodyPr/>
                    <a:lstStyle/>
                    <a:p>
                      <a:pPr algn="ctr"/>
                      <a:r>
                        <a:rPr lang="es-EC" sz="1200" b="1" noProof="0" dirty="0" smtClean="0">
                          <a:solidFill>
                            <a:schemeClr val="tx1"/>
                          </a:solidFill>
                        </a:rPr>
                        <a:t>3</a:t>
                      </a:r>
                      <a:endParaRPr lang="es-EC" sz="1200" b="1" noProof="0" dirty="0">
                        <a:solidFill>
                          <a:schemeClr val="tx1"/>
                        </a:solidFill>
                      </a:endParaRPr>
                    </a:p>
                  </a:txBody>
                  <a:tcPr marL="103632" marR="103632" marT="50292" marB="50292" anchor="ctr">
                    <a:solidFill>
                      <a:srgbClr val="FFFFCC"/>
                    </a:solidFill>
                  </a:tcPr>
                </a:tc>
              </a:tr>
              <a:tr h="284988">
                <a:tc>
                  <a:txBody>
                    <a:bodyPr/>
                    <a:lstStyle/>
                    <a:p>
                      <a:r>
                        <a:rPr lang="es-EC" sz="1200" b="1" noProof="0" dirty="0" smtClean="0">
                          <a:solidFill>
                            <a:schemeClr val="tx1"/>
                          </a:solidFill>
                        </a:rPr>
                        <a:t>12</a:t>
                      </a:r>
                      <a:endParaRPr lang="es-EC" sz="1200" b="1" noProof="0" dirty="0">
                        <a:solidFill>
                          <a:schemeClr val="tx1"/>
                        </a:solidFill>
                      </a:endParaRPr>
                    </a:p>
                  </a:txBody>
                  <a:tcPr marL="103632" marR="103632" marT="50292" marB="50292">
                    <a:solidFill>
                      <a:srgbClr val="FFFFCC"/>
                    </a:solidFill>
                  </a:tcPr>
                </a:tc>
                <a:tc>
                  <a:txBody>
                    <a:bodyPr/>
                    <a:lstStyle/>
                    <a:p>
                      <a:r>
                        <a:rPr lang="es-EC" sz="1100" b="1" noProof="0" dirty="0" smtClean="0"/>
                        <a:t>Análisis dentro y</a:t>
                      </a:r>
                      <a:r>
                        <a:rPr lang="es-EC" sz="1100" b="1" baseline="0" noProof="0" dirty="0" smtClean="0"/>
                        <a:t> a </a:t>
                      </a:r>
                      <a:r>
                        <a:rPr lang="es-EC" sz="1100" b="1" noProof="0" dirty="0" smtClean="0"/>
                        <a:t>través de textos</a:t>
                      </a:r>
                      <a:endParaRPr lang="es-EC" sz="1100" b="1" noProof="0" dirty="0"/>
                    </a:p>
                  </a:txBody>
                  <a:tcPr marL="103632" marR="103632" marT="50292" marB="50292">
                    <a:solidFill>
                      <a:srgbClr val="FFFFCC"/>
                    </a:solidFill>
                  </a:tcPr>
                </a:tc>
                <a:tc>
                  <a:txBody>
                    <a:bodyPr/>
                    <a:lstStyle/>
                    <a:p>
                      <a:r>
                        <a:rPr lang="es-EC" sz="1200" b="1" noProof="0" dirty="0" smtClean="0">
                          <a:solidFill>
                            <a:schemeClr val="tx1"/>
                          </a:solidFill>
                        </a:rPr>
                        <a:t>RI. 6.9</a:t>
                      </a:r>
                      <a:endParaRPr lang="es-EC" sz="1200" b="1" noProof="0" dirty="0">
                        <a:solidFill>
                          <a:schemeClr val="tx1"/>
                        </a:solidFill>
                      </a:endParaRPr>
                    </a:p>
                  </a:txBody>
                  <a:tcPr marL="103632" marR="103632" marT="50292" marB="50292">
                    <a:solidFill>
                      <a:srgbClr val="FFFFCC"/>
                    </a:solidFill>
                  </a:tcPr>
                </a:tc>
                <a:tc>
                  <a:txBody>
                    <a:bodyPr/>
                    <a:lstStyle/>
                    <a:p>
                      <a:pPr algn="ctr"/>
                      <a:r>
                        <a:rPr lang="es-EC" sz="1200" b="1" noProof="0" dirty="0" smtClean="0">
                          <a:solidFill>
                            <a:schemeClr val="tx1"/>
                          </a:solidFill>
                        </a:rPr>
                        <a:t>4</a:t>
                      </a:r>
                      <a:endParaRPr lang="es-EC" sz="1200" b="1" noProof="0" dirty="0">
                        <a:solidFill>
                          <a:schemeClr val="tx1"/>
                        </a:solidFill>
                      </a:endParaRPr>
                    </a:p>
                  </a:txBody>
                  <a:tcPr marL="103632" marR="103632" marT="50292" marB="50292" anchor="ctr">
                    <a:solidFill>
                      <a:srgbClr val="FFFFCC"/>
                    </a:solidFill>
                  </a:tcPr>
                </a:tc>
              </a:tr>
            </a:tbl>
          </a:graphicData>
        </a:graphic>
      </p:graphicFrame>
    </p:spTree>
    <p:extLst>
      <p:ext uri="{BB962C8B-B14F-4D97-AF65-F5344CB8AC3E}">
        <p14:creationId xmlns:p14="http://schemas.microsoft.com/office/powerpoint/2010/main" val="31731556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sldNum" sz="quarter" idx="4294967295"/>
          </p:nvPr>
        </p:nvSpPr>
        <p:spPr>
          <a:xfrm>
            <a:off x="6557964" y="9372467"/>
            <a:ext cx="842011" cy="300837"/>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t>20</a:t>
            </a:fld>
            <a:endParaRPr dirty="0">
              <a:solidFill>
                <a:srgbClr val="888888"/>
              </a:solidFill>
            </a:endParaRPr>
          </a:p>
        </p:txBody>
      </p:sp>
      <p:graphicFrame>
        <p:nvGraphicFramePr>
          <p:cNvPr id="148" name="Table 148"/>
          <p:cNvGraphicFramePr/>
          <p:nvPr>
            <p:extLst>
              <p:ext uri="{D42A27DB-BD31-4B8C-83A1-F6EECF244321}">
                <p14:modId xmlns:p14="http://schemas.microsoft.com/office/powerpoint/2010/main" val="2985759872"/>
              </p:ext>
            </p:extLst>
          </p:nvPr>
        </p:nvGraphicFramePr>
        <p:xfrm>
          <a:off x="431007" y="838200"/>
          <a:ext cx="6995160" cy="6306312"/>
        </p:xfrm>
        <a:graphic>
          <a:graphicData uri="http://schemas.openxmlformats.org/drawingml/2006/table">
            <a:tbl>
              <a:tblPr firstRow="1"/>
              <a:tblGrid>
                <a:gridCol w="738814"/>
                <a:gridCol w="6256346"/>
              </a:tblGrid>
              <a:tr h="213360">
                <a:tc gridSpan="2">
                  <a:txBody>
                    <a:bodyPr/>
                    <a:lstStyle/>
                    <a:p>
                      <a:pPr marL="0" marR="0" lvl="0" indent="0" algn="ctr" defTabSz="1018809" rtl="0" eaLnBrk="1" fontAlgn="auto" latinLnBrk="0" hangingPunct="1">
                        <a:lnSpc>
                          <a:spcPct val="100000"/>
                        </a:lnSpc>
                        <a:spcBef>
                          <a:spcPts val="0"/>
                        </a:spcBef>
                        <a:spcAft>
                          <a:spcPts val="0"/>
                        </a:spcAft>
                        <a:buClrTx/>
                        <a:buSzTx/>
                        <a:buFontTx/>
                        <a:buNone/>
                        <a:tabLst/>
                        <a:defRPr sz="1800" b="0" i="0"/>
                      </a:pPr>
                      <a:r>
                        <a:rPr lang="es-MX" sz="1400" b="1" noProof="0" dirty="0" smtClean="0">
                          <a:effectLst/>
                        </a:rPr>
                        <a:t>Pre-evaluación Trimestre 3: Clave para la </a:t>
                      </a:r>
                      <a:r>
                        <a:rPr lang="es-MX" sz="1400" b="1" u="none" noProof="0" dirty="0" smtClean="0">
                          <a:effectLst/>
                        </a:rPr>
                        <a:t>Respuesta</a:t>
                      </a:r>
                      <a:r>
                        <a:rPr lang="es-MX" sz="1400" b="1" u="none" baseline="0" noProof="0" dirty="0" smtClean="0">
                          <a:effectLst/>
                        </a:rPr>
                        <a:t> construida</a:t>
                      </a:r>
                      <a:endParaRPr lang="es-MX" sz="1400" b="1" u="none" dirty="0" smtClean="0"/>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13360">
                <a:tc gridSpan="2">
                  <a:txBody>
                    <a:bodyPr/>
                    <a:lstStyle/>
                    <a:p>
                      <a:pPr lvl="0" algn="ctr">
                        <a:lnSpc>
                          <a:spcPct val="100000"/>
                        </a:lnSpc>
                        <a:spcBef>
                          <a:spcPts val="0"/>
                        </a:spcBef>
                        <a:spcAft>
                          <a:spcPts val="0"/>
                        </a:spcAft>
                        <a:defRPr sz="1800" b="0" i="0"/>
                      </a:pPr>
                      <a:r>
                        <a:rPr lang="es-MX" sz="1400" b="1" dirty="0" smtClean="0">
                          <a:latin typeface="+mn-lt"/>
                        </a:rPr>
                        <a:t> Estándar RI.6.8</a:t>
                      </a:r>
                      <a:r>
                        <a:rPr lang="es-MX" sz="1400" b="1" baseline="0" dirty="0" smtClean="0">
                          <a:latin typeface="+mn-lt"/>
                        </a:rPr>
                        <a:t> </a:t>
                      </a:r>
                      <a:r>
                        <a:rPr lang="es-MX" sz="1400" b="1" dirty="0" smtClean="0">
                          <a:latin typeface="+mn-lt"/>
                        </a:rPr>
                        <a:t> Rúbricas para</a:t>
                      </a:r>
                      <a:r>
                        <a:rPr lang="es-MX" sz="1400" b="1" baseline="0" dirty="0" smtClean="0">
                          <a:latin typeface="+mn-lt"/>
                        </a:rPr>
                        <a:t> la </a:t>
                      </a:r>
                      <a:r>
                        <a:rPr lang="es-MX" sz="1400" b="1" dirty="0" smtClean="0">
                          <a:latin typeface="+mn-lt"/>
                        </a:rPr>
                        <a:t>R</a:t>
                      </a:r>
                      <a:r>
                        <a:rPr lang="es-MX" sz="1400" b="1" baseline="0" dirty="0" smtClean="0">
                          <a:latin typeface="+mn-lt"/>
                        </a:rPr>
                        <a:t>espuesta construida- Lectura</a:t>
                      </a:r>
                      <a:endParaRPr lang="es-MX" sz="1400" b="1" dirty="0">
                        <a:solidFill>
                          <a:srgbClr val="00B050"/>
                        </a:solidFill>
                        <a:latin typeface="+mn-lt"/>
                      </a:endParaRP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487680">
                <a:tc gridSpan="2">
                  <a:txBody>
                    <a:bodyPr/>
                    <a:lstStyle/>
                    <a:p>
                      <a:pPr marL="1031875" marR="0" lvl="0" indent="-977900" algn="l" defTabSz="966612" rtl="0" eaLnBrk="1" fontAlgn="auto" latinLnBrk="0" hangingPunct="1">
                        <a:lnSpc>
                          <a:spcPct val="100000"/>
                        </a:lnSpc>
                        <a:spcBef>
                          <a:spcPts val="0"/>
                        </a:spcBef>
                        <a:spcAft>
                          <a:spcPts val="0"/>
                        </a:spcAft>
                        <a:buClrTx/>
                        <a:buSzTx/>
                        <a:buFont typeface="+mj-lt"/>
                        <a:buNone/>
                        <a:tabLst>
                          <a:tab pos="285750" algn="l"/>
                        </a:tabLst>
                        <a:defRPr/>
                      </a:pPr>
                      <a:r>
                        <a:rPr lang="es-MX" sz="1400" b="1" dirty="0" smtClean="0">
                          <a:solidFill>
                            <a:schemeClr val="tx1"/>
                          </a:solidFill>
                          <a:latin typeface="+mn-lt"/>
                          <a:cs typeface="Helvetica" panose="020B0604020202020204" pitchFamily="34" charset="0"/>
                        </a:rPr>
                        <a:t>Pregunta #15:</a:t>
                      </a:r>
                      <a:r>
                        <a:rPr lang="es-MX" sz="1400" b="1" baseline="0" dirty="0" smtClean="0">
                          <a:solidFill>
                            <a:schemeClr val="tx1"/>
                          </a:solidFill>
                          <a:latin typeface="+mn-lt"/>
                          <a:cs typeface="Helvetica" panose="020B0604020202020204" pitchFamily="34" charset="0"/>
                        </a:rPr>
                        <a:t> </a:t>
                      </a:r>
                      <a:r>
                        <a:rPr kumimoji="0" lang="es-MX" sz="1400" b="1" i="0" u="none" strike="noStrike" kern="1200" cap="none" spc="0" normalizeH="0" baseline="0" noProof="0" dirty="0" smtClean="0">
                          <a:ln>
                            <a:noFill/>
                          </a:ln>
                          <a:solidFill>
                            <a:prstClr val="black"/>
                          </a:solidFill>
                          <a:effectLst/>
                          <a:uLnTx/>
                          <a:uFillTx/>
                          <a:latin typeface="+mn-lt"/>
                          <a:ea typeface="+mn-ea"/>
                          <a:cs typeface="+mn-cs"/>
                        </a:rPr>
                        <a:t>¿Por qué era importante la exploración de la Isla Naru? Proporciona detalles y ejemplos del artículo</a:t>
                      </a:r>
                      <a:r>
                        <a:rPr kumimoji="0" lang="es-MX" sz="1400" b="1" i="1" u="none" strike="noStrike" kern="1200" cap="none" spc="0" normalizeH="0" baseline="0" noProof="0" dirty="0" smtClean="0">
                          <a:ln>
                            <a:noFill/>
                          </a:ln>
                          <a:solidFill>
                            <a:prstClr val="black"/>
                          </a:solidFill>
                          <a:effectLst/>
                          <a:uLnTx/>
                          <a:uFillTx/>
                          <a:latin typeface="+mn-lt"/>
                          <a:ea typeface="+mn-ea"/>
                          <a:cs typeface="+mn-cs"/>
                        </a:rPr>
                        <a:t> PT-109.</a:t>
                      </a: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1295400">
                <a:tc gridSpan="2">
                  <a:txBody>
                    <a:bodyPr/>
                    <a:lstStyle/>
                    <a:p>
                      <a:pPr lvl="0" algn="l">
                        <a:defRPr sz="1800" b="0" i="0"/>
                      </a:pPr>
                      <a:r>
                        <a:rPr lang="es-GT" sz="1100" b="0" u="sng" noProof="0" dirty="0" smtClean="0"/>
                        <a:t>Lenguaje del maestro y notas de</a:t>
                      </a:r>
                      <a:r>
                        <a:rPr lang="es-GT" sz="1100" b="0" u="sng" baseline="0" noProof="0" dirty="0" smtClean="0"/>
                        <a:t> calificación</a:t>
                      </a:r>
                      <a:r>
                        <a:rPr lang="es-GT" sz="1100" b="0" u="none" noProof="0" dirty="0" smtClean="0"/>
                        <a:t>:</a:t>
                      </a:r>
                      <a:endParaRPr lang="es-GT" sz="1100" b="0" noProof="0" dirty="0" smtClean="0"/>
                    </a:p>
                    <a:p>
                      <a:pPr lvl="0" algn="l">
                        <a:lnSpc>
                          <a:spcPct val="100000"/>
                        </a:lnSpc>
                        <a:spcBef>
                          <a:spcPts val="0"/>
                        </a:spcBef>
                        <a:spcAft>
                          <a:spcPts val="0"/>
                        </a:spcAft>
                        <a:defRPr sz="1800" b="0" i="0"/>
                      </a:pPr>
                      <a:r>
                        <a:rPr lang="es-MX" sz="1100" b="1" baseline="0" dirty="0" smtClean="0">
                          <a:solidFill>
                            <a:schemeClr val="tx1"/>
                          </a:solidFill>
                          <a:uFill>
                            <a:solidFill/>
                          </a:uFill>
                          <a:latin typeface="+mn-lt"/>
                        </a:rPr>
                        <a:t>Suficiente evidencia </a:t>
                      </a:r>
                      <a:r>
                        <a:rPr lang="es-MX" sz="1100" b="0" baseline="0" dirty="0" smtClean="0">
                          <a:uFill>
                            <a:solidFill/>
                          </a:uFill>
                          <a:latin typeface="+mn-lt"/>
                        </a:rPr>
                        <a:t>debe conectar los puntos importantes que muestran por qué la exploración de la Isla Naru era importante. Los estudiantes deben localizar información de la Parte 2 del artículo </a:t>
                      </a:r>
                      <a:r>
                        <a:rPr lang="es-MX" sz="1100" b="0" i="1" baseline="0" dirty="0" smtClean="0">
                          <a:uFill>
                            <a:solidFill/>
                          </a:uFill>
                          <a:latin typeface="+mn-lt"/>
                        </a:rPr>
                        <a:t>PT-109</a:t>
                      </a:r>
                      <a:r>
                        <a:rPr lang="es-MX" sz="1100" b="0" baseline="0" dirty="0" smtClean="0">
                          <a:uFill>
                            <a:solidFill/>
                          </a:uFill>
                          <a:latin typeface="+mn-lt"/>
                        </a:rPr>
                        <a:t> que apoya por qué la exploración era importante.</a:t>
                      </a:r>
                    </a:p>
                    <a:p>
                      <a:pPr lvl="0" algn="l">
                        <a:lnSpc>
                          <a:spcPct val="100000"/>
                        </a:lnSpc>
                        <a:spcBef>
                          <a:spcPts val="0"/>
                        </a:spcBef>
                        <a:spcAft>
                          <a:spcPts val="0"/>
                        </a:spcAft>
                        <a:defRPr sz="1800" b="0" i="0"/>
                      </a:pPr>
                      <a:r>
                        <a:rPr lang="es-MX" sz="1100" b="1" baseline="0" dirty="0" smtClean="0">
                          <a:uFill>
                            <a:solidFill/>
                          </a:uFill>
                          <a:latin typeface="+mn-lt"/>
                        </a:rPr>
                        <a:t>Las identificaciones específicas (detalles de apoyo) </a:t>
                      </a:r>
                      <a:r>
                        <a:rPr lang="es-MX" sz="1100" b="0" baseline="0" dirty="0" smtClean="0">
                          <a:uFill>
                            <a:solidFill/>
                          </a:uFill>
                          <a:latin typeface="+mn-lt"/>
                        </a:rPr>
                        <a:t>serían que (1) el dulce y el agua fueron encontrados, así como una canoa y (2) dos isleños vieron al capitán y los otros miembros de la tripulación de la PT-109.</a:t>
                      </a:r>
                    </a:p>
                    <a:p>
                      <a:pPr lvl="0" algn="l">
                        <a:lnSpc>
                          <a:spcPct val="100000"/>
                        </a:lnSpc>
                        <a:spcBef>
                          <a:spcPts val="0"/>
                        </a:spcBef>
                        <a:spcAft>
                          <a:spcPts val="0"/>
                        </a:spcAft>
                        <a:defRPr sz="1800" b="0" i="0"/>
                      </a:pPr>
                      <a:r>
                        <a:rPr lang="es-MX" sz="1100" b="1" i="0" dirty="0" smtClean="0">
                          <a:solidFill>
                            <a:schemeClr val="tx1"/>
                          </a:solidFill>
                        </a:rPr>
                        <a:t>Un</a:t>
                      </a:r>
                      <a:r>
                        <a:rPr lang="es-MX" sz="1100" b="1" i="0" baseline="0" dirty="0" smtClean="0">
                          <a:solidFill>
                            <a:schemeClr val="tx1"/>
                          </a:solidFill>
                        </a:rPr>
                        <a:t> </a:t>
                      </a:r>
                      <a:r>
                        <a:rPr lang="es-MX" sz="1100" b="1" i="0" dirty="0" smtClean="0">
                          <a:solidFill>
                            <a:schemeClr val="tx1"/>
                          </a:solidFill>
                        </a:rPr>
                        <a:t>apoyo total (cualquier otro detalle) </a:t>
                      </a:r>
                      <a:r>
                        <a:rPr lang="es-MX" sz="1100" b="0" i="0" dirty="0" smtClean="0">
                          <a:solidFill>
                            <a:schemeClr val="tx1"/>
                          </a:solidFill>
                        </a:rPr>
                        <a:t>podría incluir (1) que el dulce y el agua posiblemente ayudaron a mantener a los hombres con vida, (2) y la canoa les permitió llevar los dulces y el agua a los otros miembros de la tripulación. Los estudiantes podrían también incluir que si los dos isleños no hubieran visto al capitán y al tripulante en la Isla Naru, la tripulación de la PT-109 no podría</a:t>
                      </a:r>
                      <a:r>
                        <a:rPr lang="es-MX" sz="1100" b="0" i="0" baseline="0" dirty="0" smtClean="0">
                          <a:solidFill>
                            <a:schemeClr val="tx1"/>
                          </a:solidFill>
                        </a:rPr>
                        <a:t> haber sido rescatada</a:t>
                      </a:r>
                      <a:r>
                        <a:rPr lang="es-MX" sz="1100" b="0" i="0" dirty="0" smtClean="0">
                          <a:solidFill>
                            <a:schemeClr val="tx1"/>
                          </a:solidFill>
                        </a:rPr>
                        <a:t>.</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554446">
                <a:tc>
                  <a:txBody>
                    <a:bodyPr/>
                    <a:lstStyle/>
                    <a:p>
                      <a:pPr lvl="0" algn="ctr">
                        <a:lnSpc>
                          <a:spcPct val="100000"/>
                        </a:lnSpc>
                        <a:spcBef>
                          <a:spcPts val="0"/>
                        </a:spcBef>
                        <a:spcAft>
                          <a:spcPts val="0"/>
                        </a:spcAft>
                        <a:defRPr sz="1800" b="0" i="0"/>
                      </a:pPr>
                      <a:r>
                        <a:rPr lang="es-MX" sz="2000" b="1" dirty="0" smtClean="0">
                          <a:latin typeface="+mn-lt"/>
                        </a:rPr>
                        <a:t>3</a:t>
                      </a:r>
                      <a:endParaRPr lang="es-MX" sz="2000" b="1" dirty="0">
                        <a:latin typeface="+mn-lt"/>
                      </a:endParaRP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r>
                        <a:rPr lang="es-MX" sz="1000" b="0" i="1" dirty="0" smtClean="0"/>
                        <a:t>El estudiante da suficientes razones y/o ejemplos del artículo para apoyar la afirmación de que la exploración de Naru era importante.</a:t>
                      </a:r>
                    </a:p>
                    <a:p>
                      <a:r>
                        <a:rPr lang="es-MX" sz="1100" i="0" dirty="0" smtClean="0"/>
                        <a:t>La exploración de la Isla Naru era muy importante de dos maneras. El capitán y un tripulante se adelantaron a la isla de Naru. En primer lugar, los dos hombres encontraron dulces y agua en un viejo barco naufragado. También encontraron una canoa. La canoa proporcionó una manera para que los hombres regresen a los demás miembros de la tripulación. Esto fue importante porque los hombres necesitaban agua y comida para mantenerse con vida. En segundo lugar, el capitán y uno de los tripulantes fueron vistos por dos isleños. Esto fue importante porque los isleños finalmente ayudaron a la tripulación de la PT-109 a ser rescatada. Esta es la razón por la cual la exploración de Naru era importante.</a:t>
                      </a:r>
                    </a:p>
                  </a:txBody>
                  <a:tcPr marL="103632" marR="103632" marT="50292" marB="50292">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472440">
                <a:tc>
                  <a:txBody>
                    <a:bodyPr/>
                    <a:lstStyle/>
                    <a:p>
                      <a:pPr lvl="0" algn="ctr">
                        <a:lnSpc>
                          <a:spcPct val="100000"/>
                        </a:lnSpc>
                        <a:spcBef>
                          <a:spcPts val="0"/>
                        </a:spcBef>
                        <a:spcAft>
                          <a:spcPts val="0"/>
                        </a:spcAft>
                        <a:defRPr sz="1800" b="0" i="0"/>
                      </a:pPr>
                      <a:r>
                        <a:rPr lang="es-MX" sz="2000" b="1" dirty="0" smtClean="0">
                          <a:latin typeface="+mn-lt"/>
                        </a:rPr>
                        <a:t>2</a:t>
                      </a:r>
                      <a:endParaRPr lang="es-MX" sz="2000" b="1" dirty="0">
                        <a:latin typeface="+mn-lt"/>
                      </a:endParaRP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r>
                        <a:rPr lang="es-MX" sz="1000" i="1" dirty="0" smtClean="0"/>
                        <a:t>El estudiante da algunas razones y/o ejemplos del artículo para apoyar la afirmación de que la exploración de Naru era importante.</a:t>
                      </a:r>
                    </a:p>
                    <a:p>
                      <a:r>
                        <a:rPr lang="es-MX" sz="1100" i="0" baseline="0" dirty="0" smtClean="0"/>
                        <a:t>Era muy importante que el capitán y otro hombre fueron a explorar la Isla Naru. Ellos encontraron dulces y agua. Ellos encontraron una canoa. Incluso fueron vistos por dos isleños. Más tarde esos dos mismos isleños ayudaron a rescatar a los hombres.</a:t>
                      </a:r>
                    </a:p>
                  </a:txBody>
                  <a:tcPr marL="103632" marR="103632" marT="50292" marB="50292">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65760">
                <a:tc>
                  <a:txBody>
                    <a:bodyPr/>
                    <a:lstStyle/>
                    <a:p>
                      <a:pPr lvl="0" algn="ctr">
                        <a:lnSpc>
                          <a:spcPct val="100000"/>
                        </a:lnSpc>
                        <a:spcBef>
                          <a:spcPts val="0"/>
                        </a:spcBef>
                        <a:spcAft>
                          <a:spcPts val="0"/>
                        </a:spcAft>
                        <a:defRPr sz="1800" b="0" i="0"/>
                      </a:pPr>
                      <a:r>
                        <a:rPr lang="es-MX" sz="2000" b="1" dirty="0" smtClean="0">
                          <a:latin typeface="+mn-lt"/>
                        </a:rPr>
                        <a:t>1</a:t>
                      </a:r>
                      <a:endParaRPr lang="es-MX" sz="2000" b="1" dirty="0">
                        <a:latin typeface="+mn-lt"/>
                      </a:endParaRP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r>
                        <a:rPr lang="es-MX" sz="1000" i="1" dirty="0" smtClean="0"/>
                        <a:t>El estudiante da mínimas razones y/o ejemplos  del artículo para apoyar la afirmación de que la exploración de Naru era importante</a:t>
                      </a:r>
                      <a:r>
                        <a:rPr lang="es-MX" sz="1000" i="1" baseline="0" dirty="0" smtClean="0"/>
                        <a:t>.</a:t>
                      </a:r>
                    </a:p>
                    <a:p>
                      <a:r>
                        <a:rPr lang="es-MX" sz="1100" i="0" baseline="0" dirty="0" smtClean="0"/>
                        <a:t>La Isla Naru tenía muchas cosas en ella para que los hombres exploren. La exploración de la isla fue una buena idea porque necesitaban algunas de las cosas que encontraron para sobrevivir.</a:t>
                      </a:r>
                    </a:p>
                  </a:txBody>
                  <a:tcPr marL="103632" marR="103632" marT="50292" marB="50292">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35280">
                <a:tc>
                  <a:txBody>
                    <a:bodyPr/>
                    <a:lstStyle/>
                    <a:p>
                      <a:pPr lvl="0" algn="ctr">
                        <a:lnSpc>
                          <a:spcPct val="100000"/>
                        </a:lnSpc>
                        <a:spcBef>
                          <a:spcPts val="0"/>
                        </a:spcBef>
                        <a:spcAft>
                          <a:spcPts val="0"/>
                        </a:spcAft>
                        <a:defRPr sz="1800" b="0" i="0"/>
                      </a:pPr>
                      <a:r>
                        <a:rPr lang="es-MX" sz="2000" b="1" dirty="0" smtClean="0">
                          <a:latin typeface="+mn-lt"/>
                        </a:rPr>
                        <a:t>0</a:t>
                      </a:r>
                      <a:endParaRPr lang="es-MX" sz="2000" b="1" dirty="0">
                        <a:latin typeface="+mn-lt"/>
                      </a:endParaRP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lang="es-MX" sz="1000" i="1" dirty="0" smtClean="0">
                          <a:latin typeface="+mn-lt"/>
                        </a:rPr>
                        <a:t>El estudiante no contesta la pregunta.</a:t>
                      </a:r>
                    </a:p>
                    <a:p>
                      <a:pPr lvl="0" algn="l">
                        <a:lnSpc>
                          <a:spcPct val="100000"/>
                        </a:lnSpc>
                        <a:spcBef>
                          <a:spcPts val="0"/>
                        </a:spcBef>
                        <a:spcAft>
                          <a:spcPts val="0"/>
                        </a:spcAft>
                        <a:defRPr sz="1800" b="0" i="0"/>
                      </a:pPr>
                      <a:r>
                        <a:rPr lang="es-MX" sz="1100" i="0" baseline="0" dirty="0" smtClean="0">
                          <a:latin typeface="+mn-lt"/>
                        </a:rPr>
                        <a:t>Los hombres de la PT-109 eran realmente valientes y se quedaron varados. Era importante para ellos encontrar una manera de ser rescatados.</a:t>
                      </a:r>
                    </a:p>
                  </a:txBody>
                  <a:tcPr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r>
            </a:tbl>
          </a:graphicData>
        </a:graphic>
      </p:graphicFrame>
      <p:sp>
        <p:nvSpPr>
          <p:cNvPr id="3" name="Rectangle 2"/>
          <p:cNvSpPr/>
          <p:nvPr/>
        </p:nvSpPr>
        <p:spPr>
          <a:xfrm>
            <a:off x="457200" y="228600"/>
            <a:ext cx="6942775" cy="553998"/>
          </a:xfrm>
          <a:prstGeom prst="rect">
            <a:avLst/>
          </a:prstGeom>
        </p:spPr>
        <p:txBody>
          <a:bodyPr wrap="square">
            <a:spAutoFit/>
          </a:bodyPr>
          <a:lstStyle/>
          <a:p>
            <a:pPr lvl="0" defTabSz="914318">
              <a:defRPr/>
            </a:pPr>
            <a:r>
              <a:rPr lang="es-419" sz="1000" dirty="0">
                <a:solidFill>
                  <a:prstClr val="black"/>
                </a:solidFill>
                <a:ea typeface="Calibri"/>
                <a:cs typeface="Times New Roman"/>
              </a:rPr>
              <a:t>Nota: Los escritos breves se califican con una rúbrica de 2-3 puntos. Las composiciones completas se califican con una rúbrica de 4 puntos. La diferencia entre esta rúbrica y las rúbricas de Respuesta construida-Lectura, es que la  Rúbrica de Escrito Breve está evaluando el dominio de la escritura en un área específica, mientras que las rúbricas de lectura están evaluando la comprensión. </a:t>
            </a:r>
          </a:p>
        </p:txBody>
      </p:sp>
      <p:graphicFrame>
        <p:nvGraphicFramePr>
          <p:cNvPr id="7" name="Table 6"/>
          <p:cNvGraphicFramePr>
            <a:graphicFrameLocks noGrp="1"/>
          </p:cNvGraphicFramePr>
          <p:nvPr>
            <p:extLst>
              <p:ext uri="{D42A27DB-BD31-4B8C-83A1-F6EECF244321}">
                <p14:modId xmlns:p14="http://schemas.microsoft.com/office/powerpoint/2010/main" val="3872616784"/>
              </p:ext>
            </p:extLst>
          </p:nvPr>
        </p:nvGraphicFramePr>
        <p:xfrm>
          <a:off x="5424953" y="7239000"/>
          <a:ext cx="1975022" cy="500341"/>
        </p:xfrm>
        <a:graphic>
          <a:graphicData uri="http://schemas.openxmlformats.org/drawingml/2006/table">
            <a:tbl>
              <a:tblPr firstRow="1" firstCol="1" bandRow="1"/>
              <a:tblGrid>
                <a:gridCol w="1975022"/>
              </a:tblGrid>
              <a:tr h="134581">
                <a:tc>
                  <a:txBody>
                    <a:bodyPr/>
                    <a:lstStyle/>
                    <a:p>
                      <a:pPr marL="0" marR="0" algn="ctr">
                        <a:lnSpc>
                          <a:spcPct val="100000"/>
                        </a:lnSpc>
                        <a:spcBef>
                          <a:spcPts val="0"/>
                        </a:spcBef>
                        <a:spcAft>
                          <a:spcPts val="0"/>
                        </a:spcAft>
                      </a:pPr>
                      <a:r>
                        <a:rPr lang="en-US" sz="800" b="1" i="1" dirty="0" smtClean="0">
                          <a:solidFill>
                            <a:srgbClr val="000000"/>
                          </a:solidFill>
                          <a:effectLst/>
                          <a:latin typeface="Calibri"/>
                          <a:ea typeface="Times New Roman"/>
                          <a:cs typeface="Times New Roman"/>
                        </a:rPr>
                        <a:t>Hacia RI.6.8   </a:t>
                      </a:r>
                      <a:r>
                        <a:rPr lang="en-US" sz="800" b="1" i="0" baseline="0" dirty="0" smtClean="0">
                          <a:solidFill>
                            <a:srgbClr val="000000"/>
                          </a:solidFill>
                          <a:effectLst/>
                          <a:latin typeface="Calibri"/>
                          <a:ea typeface="Times New Roman"/>
                          <a:cs typeface="Times New Roman"/>
                        </a:rPr>
                        <a:t>   </a:t>
                      </a:r>
                      <a:r>
                        <a:rPr lang="en-US" sz="800" b="1" i="1" dirty="0" smtClean="0">
                          <a:solidFill>
                            <a:srgbClr val="000000"/>
                          </a:solidFill>
                          <a:effectLst/>
                          <a:latin typeface="Calibri"/>
                          <a:ea typeface="Times New Roman"/>
                          <a:cs typeface="Times New Roman"/>
                        </a:rPr>
                        <a:t>DOK </a:t>
                      </a:r>
                      <a:r>
                        <a:rPr lang="en-US" sz="800" b="1" i="1" dirty="0">
                          <a:solidFill>
                            <a:srgbClr val="000000"/>
                          </a:solidFill>
                          <a:effectLst/>
                          <a:latin typeface="Calibri"/>
                          <a:ea typeface="Times New Roman"/>
                          <a:cs typeface="Times New Roman"/>
                        </a:rPr>
                        <a:t>3- </a:t>
                      </a:r>
                      <a:r>
                        <a:rPr lang="en-US" sz="800" b="1" i="1" dirty="0" err="1">
                          <a:solidFill>
                            <a:srgbClr val="000000"/>
                          </a:solidFill>
                          <a:effectLst/>
                          <a:latin typeface="Calibri"/>
                          <a:ea typeface="Times New Roman"/>
                          <a:cs typeface="Times New Roman"/>
                        </a:rPr>
                        <a:t>APx</a:t>
                      </a:r>
                      <a:endParaRPr lang="en-US" sz="800" i="1" dirty="0">
                        <a:effectLst/>
                        <a:latin typeface="Calibri"/>
                        <a:ea typeface="Calibri"/>
                        <a:cs typeface="Times New Roman"/>
                      </a:endParaRPr>
                    </a:p>
                  </a:txBody>
                  <a:tcPr marL="33959" marR="33959"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85390">
                <a:tc>
                  <a:txBody>
                    <a:bodyPr/>
                    <a:lstStyle/>
                    <a:p>
                      <a:pPr marL="0" marR="0" algn="l">
                        <a:lnSpc>
                          <a:spcPct val="100000"/>
                        </a:lnSpc>
                        <a:spcBef>
                          <a:spcPts val="0"/>
                        </a:spcBef>
                        <a:spcAft>
                          <a:spcPts val="0"/>
                        </a:spcAft>
                      </a:pPr>
                      <a:r>
                        <a:rPr lang="es-ES" sz="800" b="0" dirty="0" smtClean="0">
                          <a:effectLst/>
                          <a:latin typeface="+mn-lt"/>
                          <a:ea typeface="Times New Roman"/>
                          <a:cs typeface="Times New Roman"/>
                        </a:rPr>
                        <a:t>Explica cómo un reclamo apoya un argumento específico usando razones y evidencia.</a:t>
                      </a:r>
                      <a:endParaRPr lang="en-US" sz="800" b="0" dirty="0">
                        <a:effectLst/>
                        <a:latin typeface="Calibri"/>
                        <a:ea typeface="Calibri"/>
                        <a:cs typeface="Times New Roman"/>
                      </a:endParaRPr>
                    </a:p>
                  </a:txBody>
                  <a:tcPr marL="33959" marR="33959"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25810246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21</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126581483"/>
              </p:ext>
            </p:extLst>
          </p:nvPr>
        </p:nvGraphicFramePr>
        <p:xfrm>
          <a:off x="558114" y="782598"/>
          <a:ext cx="6822440" cy="8031480"/>
        </p:xfrm>
        <a:graphic>
          <a:graphicData uri="http://schemas.openxmlformats.org/drawingml/2006/table">
            <a:tbl>
              <a:tblPr firstRow="1" bandRow="1">
                <a:tableStyleId>{5940675A-B579-460E-94D1-54222C63F5DA}</a:tableStyleId>
              </a:tblPr>
              <a:tblGrid>
                <a:gridCol w="539750"/>
                <a:gridCol w="6282690"/>
              </a:tblGrid>
              <a:tr h="240791">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MX" sz="1500" b="1" noProof="0" dirty="0" smtClean="0">
                          <a:effectLst/>
                        </a:rPr>
                        <a:t>Pre-evaluación Trimestre 3: Clave para la </a:t>
                      </a:r>
                      <a:r>
                        <a:rPr lang="es-MX" sz="1500" b="1" u="sng" noProof="0" dirty="0" smtClean="0">
                          <a:effectLst/>
                        </a:rPr>
                        <a:t>Respuesta</a:t>
                      </a:r>
                      <a:r>
                        <a:rPr lang="es-MX" sz="1500" b="1" u="sng" baseline="0" noProof="0" dirty="0" smtClean="0">
                          <a:effectLst/>
                        </a:rPr>
                        <a:t> </a:t>
                      </a:r>
                      <a:r>
                        <a:rPr lang="es-MX" sz="1500" b="1" u="sng" baseline="0" noProof="0" dirty="0" smtClean="0">
                          <a:solidFill>
                            <a:schemeClr val="tx1"/>
                          </a:solidFill>
                          <a:effectLst/>
                        </a:rPr>
                        <a:t>construida </a:t>
                      </a:r>
                      <a:r>
                        <a:rPr lang="es-MX" sz="1500" b="1" u="sng" baseline="0" dirty="0" smtClean="0">
                          <a:solidFill>
                            <a:schemeClr val="tx1"/>
                          </a:solidFill>
                        </a:rPr>
                        <a:t>de investigación </a:t>
                      </a:r>
                    </a:p>
                  </a:txBody>
                  <a:tcPr marL="103632" marR="103632" marT="50292" marB="50292"/>
                </a:tc>
                <a:tc hMerge="1">
                  <a:txBody>
                    <a:bodyPr/>
                    <a:lstStyle/>
                    <a:p>
                      <a:endParaRPr lang="en-US"/>
                    </a:p>
                  </a:txBody>
                  <a:tcPr/>
                </a:tc>
              </a:tr>
              <a:tr h="438911">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MX" sz="1600" b="1" u="none" dirty="0" smtClean="0">
                          <a:solidFill>
                            <a:schemeClr val="tx1"/>
                          </a:solidFill>
                        </a:rPr>
                        <a:t>Rúbricas para la Respuesta</a:t>
                      </a:r>
                      <a:r>
                        <a:rPr lang="es-MX" sz="1600" b="1" u="none" baseline="0" dirty="0" smtClean="0">
                          <a:solidFill>
                            <a:schemeClr val="tx1"/>
                          </a:solidFill>
                        </a:rPr>
                        <a:t> construida de investigación </a:t>
                      </a:r>
                      <a:r>
                        <a:rPr lang="es-MX" sz="1600" b="1" u="none" noProof="0" dirty="0" smtClean="0">
                          <a:effectLst/>
                        </a:rPr>
                        <a:t>– Objetivo 4 </a:t>
                      </a:r>
                    </a:p>
                    <a:p>
                      <a:pPr marL="0" marR="0" lvl="0" indent="0" algn="ctr" defTabSz="914318" rtl="0" eaLnBrk="1" fontAlgn="auto" latinLnBrk="0" hangingPunct="1">
                        <a:lnSpc>
                          <a:spcPct val="100000"/>
                        </a:lnSpc>
                        <a:spcBef>
                          <a:spcPts val="0"/>
                        </a:spcBef>
                        <a:spcAft>
                          <a:spcPts val="0"/>
                        </a:spcAft>
                        <a:buClrTx/>
                        <a:buSzTx/>
                        <a:buFontTx/>
                        <a:buNone/>
                        <a:tabLst/>
                        <a:defRPr/>
                      </a:pPr>
                      <a:r>
                        <a:rPr kumimoji="0" lang="es-419" sz="1200" b="1" i="1" u="none" strike="noStrike" kern="1200" cap="none" spc="0" normalizeH="0" baseline="0" noProof="0" dirty="0" smtClean="0">
                          <a:ln>
                            <a:noFill/>
                          </a:ln>
                          <a:solidFill>
                            <a:prstClr val="black"/>
                          </a:solidFill>
                          <a:effectLst/>
                          <a:uLnTx/>
                          <a:uFillTx/>
                          <a:latin typeface="+mn-lt"/>
                          <a:ea typeface="+mn-ea"/>
                          <a:cs typeface="+mn-cs"/>
                        </a:rPr>
                        <a:t>Habilidad para citar evidencia que apoye opiniones y/o ideas</a:t>
                      </a:r>
                    </a:p>
                  </a:txBody>
                  <a:tcPr marL="103632" marR="103632" marT="50292" marB="50292"/>
                </a:tc>
                <a:tc hMerge="1">
                  <a:txBody>
                    <a:bodyPr/>
                    <a:lstStyle/>
                    <a:p>
                      <a:endParaRPr lang="en-US"/>
                    </a:p>
                  </a:txBody>
                  <a:tcPr/>
                </a:tc>
              </a:tr>
              <a:tr h="512063">
                <a:tc gridSpan="2">
                  <a:txBody>
                    <a:bodyPr/>
                    <a:lstStyle/>
                    <a:p>
                      <a:pPr marL="0" marR="0" lvl="0" indent="0" algn="l" defTabSz="1018809" rtl="0" eaLnBrk="1" fontAlgn="auto" latinLnBrk="0" hangingPunct="1">
                        <a:lnSpc>
                          <a:spcPct val="100000"/>
                        </a:lnSpc>
                        <a:spcBef>
                          <a:spcPts val="0"/>
                        </a:spcBef>
                        <a:spcAft>
                          <a:spcPts val="0"/>
                        </a:spcAft>
                        <a:buClrTx/>
                        <a:buSzTx/>
                        <a:buFont typeface="+mj-lt"/>
                        <a:buNone/>
                        <a:tabLst/>
                        <a:defRPr/>
                      </a:pPr>
                      <a:r>
                        <a:rPr lang="es-MX" sz="1400" b="1" dirty="0" smtClean="0"/>
                        <a:t>Pregunta #16:  </a:t>
                      </a:r>
                      <a:r>
                        <a:rPr kumimoji="0" lang="es-MX" sz="1400" b="1" i="0" u="none" strike="noStrike" kern="1200" cap="none" spc="0" normalizeH="0" baseline="0" noProof="0" dirty="0" smtClean="0">
                          <a:ln>
                            <a:noFill/>
                          </a:ln>
                          <a:solidFill>
                            <a:prstClr val="black"/>
                          </a:solidFill>
                          <a:effectLst/>
                          <a:uLnTx/>
                          <a:uFillTx/>
                          <a:latin typeface="+mn-lt"/>
                          <a:ea typeface="+mn-ea"/>
                          <a:cs typeface="+mn-cs"/>
                        </a:rPr>
                        <a:t>Proporciona dos ejemplos con razones que apoyan la afirmación de la Marina de Estados Unidos de que John F. Kennedy, "mostró una conducta heroica extrema”. Utiliza hechos y detalles que se encuentran explícitamente en el artículo </a:t>
                      </a:r>
                      <a:r>
                        <a:rPr kumimoji="0" lang="es-MX" sz="1400" b="1" i="1" u="none" strike="noStrike" kern="1200" cap="none" spc="0" normalizeH="0" baseline="0" noProof="0" dirty="0" smtClean="0">
                          <a:ln>
                            <a:noFill/>
                          </a:ln>
                          <a:solidFill>
                            <a:prstClr val="black"/>
                          </a:solidFill>
                          <a:effectLst/>
                          <a:uLnTx/>
                          <a:uFillTx/>
                          <a:latin typeface="+mn-lt"/>
                          <a:ea typeface="+mn-ea"/>
                          <a:cs typeface="+mn-cs"/>
                        </a:rPr>
                        <a:t>PT-109.</a:t>
                      </a:r>
                      <a:endParaRPr lang="es-MX" sz="1400" b="1" i="1" u="none" dirty="0" smtClean="0">
                        <a:latin typeface="+mn-lt"/>
                      </a:endParaRP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419" sz="1500" b="1" noProof="0" dirty="0" smtClean="0"/>
                        <a:t>Lenguaje de la respuesta - maestro/rúbrica </a:t>
                      </a:r>
                    </a:p>
                  </a:txBody>
                  <a:tcPr marL="103632" marR="103632" marT="50292" marB="50292">
                    <a:solidFill>
                      <a:schemeClr val="bg1">
                        <a:lumMod val="85000"/>
                      </a:schemeClr>
                    </a:solidFill>
                  </a:tcPr>
                </a:tc>
                <a:tc hMerge="1">
                  <a:txBody>
                    <a:bodyPr/>
                    <a:lstStyle/>
                    <a:p>
                      <a:endParaRPr lang="en-US"/>
                    </a:p>
                  </a:txBody>
                  <a:tcPr/>
                </a:tc>
              </a:tr>
              <a:tr h="883919">
                <a:tc gridSpan="2">
                  <a:txBody>
                    <a:bodyPr/>
                    <a:lstStyle/>
                    <a:p>
                      <a:r>
                        <a:rPr lang="es-MX" sz="1000" b="1" u="sng" baseline="0" noProof="0" dirty="0" smtClean="0">
                          <a:solidFill>
                            <a:schemeClr val="tx1"/>
                          </a:solidFill>
                        </a:rPr>
                        <a:t>La respuesta da suficiente evidencia </a:t>
                      </a:r>
                      <a:r>
                        <a:rPr lang="es-MX" sz="1000" baseline="0" noProof="0" dirty="0" smtClean="0">
                          <a:solidFill>
                            <a:schemeClr val="tx1"/>
                          </a:solidFill>
                        </a:rPr>
                        <a:t>de la capacidad de citar evidencia para apoyar la idea u opinión de la afirmación de la Marina de Estados Unidos que dice que John F. Kennedy mostró una conducta heroica extrema. Los estudiantes deben seleccionar dos ejemplos (con razones que explican cómo o por qué) para responder esta pregunta. Los estudiantes deben seleccionar </a:t>
                      </a:r>
                      <a:r>
                        <a:rPr lang="es-MX" sz="1000" u="sng" baseline="0" noProof="0" dirty="0" smtClean="0">
                          <a:solidFill>
                            <a:schemeClr val="tx1"/>
                          </a:solidFill>
                        </a:rPr>
                        <a:t>dos ejemplos</a:t>
                      </a:r>
                      <a:r>
                        <a:rPr lang="es-MX" sz="1000" baseline="0" noProof="0" dirty="0" smtClean="0">
                          <a:solidFill>
                            <a:schemeClr val="tx1"/>
                          </a:solidFill>
                        </a:rPr>
                        <a:t> de valentía heroica de parte del capitán del artículo de la PT-109. Algunos ejemplos y razones por las que los ejemplos mostraron heroísmo son:</a:t>
                      </a:r>
                      <a:r>
                        <a:rPr lang="es-MX" sz="1000" b="1" baseline="0" noProof="0" dirty="0" smtClean="0">
                          <a:solidFill>
                            <a:schemeClr val="tx1"/>
                          </a:solidFill>
                        </a:rPr>
                        <a:t> (1)</a:t>
                      </a:r>
                      <a:r>
                        <a:rPr lang="es-MX" sz="1000" baseline="0" noProof="0" dirty="0" smtClean="0">
                          <a:solidFill>
                            <a:schemeClr val="tx1"/>
                          </a:solidFill>
                        </a:rPr>
                        <a:t> Después de la colisión, el capitán buscó a su tripulación. Razón - El capitán nadó sólo, en la noche, hasta que todos los hombres fueron encontrados y estaban completos en número. </a:t>
                      </a:r>
                      <a:r>
                        <a:rPr lang="es-MX" sz="1000" b="1" baseline="0" noProof="0" dirty="0" smtClean="0">
                          <a:solidFill>
                            <a:schemeClr val="tx1"/>
                          </a:solidFill>
                        </a:rPr>
                        <a:t>(2)</a:t>
                      </a:r>
                      <a:r>
                        <a:rPr lang="es-MX" sz="1000" b="0" baseline="0" noProof="0" dirty="0" smtClean="0">
                          <a:solidFill>
                            <a:schemeClr val="tx1"/>
                          </a:solidFill>
                        </a:rPr>
                        <a:t> La decisión de nadar 3 millas de distancia. Razón - El capitán tuvo que jalar con los dientes a un hombre para salvarlo, durante 5 horas, y luego regresó para ayudar a otro. </a:t>
                      </a:r>
                      <a:r>
                        <a:rPr lang="es-MX" sz="1000" b="1" baseline="0" noProof="0" dirty="0" smtClean="0">
                          <a:solidFill>
                            <a:schemeClr val="tx1"/>
                          </a:solidFill>
                        </a:rPr>
                        <a:t>(3) </a:t>
                      </a:r>
                      <a:r>
                        <a:rPr lang="es-MX" sz="1000" b="0" baseline="0" noProof="0" dirty="0" smtClean="0">
                          <a:solidFill>
                            <a:schemeClr val="tx1"/>
                          </a:solidFill>
                        </a:rPr>
                        <a:t>El capitán nadó para buscar ayuda cuando vio una barcaza japonesa cerca. Razón - El capitán casi se ahogó en busca de ayuda. </a:t>
                      </a:r>
                      <a:r>
                        <a:rPr lang="es-MX" sz="1000" b="1" baseline="0" noProof="0" dirty="0" smtClean="0">
                          <a:solidFill>
                            <a:schemeClr val="tx1"/>
                          </a:solidFill>
                        </a:rPr>
                        <a:t>(4) </a:t>
                      </a:r>
                      <a:r>
                        <a:rPr lang="es-MX" sz="1000" b="0" baseline="0" noProof="0" dirty="0" smtClean="0">
                          <a:solidFill>
                            <a:schemeClr val="tx1"/>
                          </a:solidFill>
                        </a:rPr>
                        <a:t>Él dirigió a sus hombres a la Isla </a:t>
                      </a:r>
                      <a:r>
                        <a:rPr lang="es-MX" sz="1000" b="0" baseline="0" noProof="0" dirty="0" err="1" smtClean="0">
                          <a:solidFill>
                            <a:schemeClr val="tx1"/>
                          </a:solidFill>
                        </a:rPr>
                        <a:t>Olasa</a:t>
                      </a:r>
                      <a:r>
                        <a:rPr lang="es-MX" sz="1000" b="0" baseline="0" noProof="0" dirty="0" smtClean="0">
                          <a:solidFill>
                            <a:schemeClr val="tx1"/>
                          </a:solidFill>
                        </a:rPr>
                        <a:t>. Razón - Una vez más tuvo que dirigir a los hombres a aguas abiertas para que estén a salvo, y algunos resultaron heridos. </a:t>
                      </a:r>
                      <a:r>
                        <a:rPr lang="es-MX" sz="1000" b="1" baseline="0" noProof="0" dirty="0" smtClean="0">
                          <a:solidFill>
                            <a:schemeClr val="tx1"/>
                          </a:solidFill>
                        </a:rPr>
                        <a:t>(5) </a:t>
                      </a:r>
                      <a:r>
                        <a:rPr lang="es-MX" sz="1000" b="0" baseline="0" noProof="0" dirty="0" smtClean="0">
                          <a:solidFill>
                            <a:schemeClr val="tx1"/>
                          </a:solidFill>
                        </a:rPr>
                        <a:t>Él Exploró la Isla Naru. Razón – Él corrió el riesgo de ser nuevamente descubierto por el enemigo. Él vio dos isleños que podrían no haber sido amables. Puede haber otros ejemplos justificables dentro del artículo.</a:t>
                      </a: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s-419" sz="1300" b="1" noProof="0" dirty="0" smtClean="0"/>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s-MX" sz="2000" b="1" dirty="0" smtClean="0"/>
                        <a:t>2</a:t>
                      </a:r>
                      <a:endParaRPr lang="es-MX" sz="2000" b="1" dirty="0"/>
                    </a:p>
                  </a:txBody>
                  <a:tcPr marL="103632" marR="103632" marT="50292" marB="50292" anchor="ctr"/>
                </a:tc>
                <a:tc>
                  <a:txBody>
                    <a:bodyPr/>
                    <a:lstStyle/>
                    <a:p>
                      <a:r>
                        <a:rPr lang="es-MX" sz="1000" i="1" noProof="0" dirty="0" smtClean="0">
                          <a:solidFill>
                            <a:schemeClr val="tx1"/>
                          </a:solidFill>
                        </a:rPr>
                        <a:t>El estudiante presenta suficiente evidencia por citar dos ejemplos con razones para apoyar la idea de que el capitán de la PT-109 mostró heroísmo. El énfasis es</a:t>
                      </a:r>
                      <a:r>
                        <a:rPr lang="es-MX" sz="1000" i="1" baseline="0" noProof="0" dirty="0" smtClean="0">
                          <a:solidFill>
                            <a:schemeClr val="tx1"/>
                          </a:solidFill>
                        </a:rPr>
                        <a:t> que está apoyando la declaración</a:t>
                      </a:r>
                      <a:r>
                        <a:rPr lang="es-MX" sz="1000" i="1" noProof="0" dirty="0" smtClean="0">
                          <a:solidFill>
                            <a:schemeClr val="tx1"/>
                          </a:solidFill>
                        </a:rPr>
                        <a:t>.</a:t>
                      </a:r>
                    </a:p>
                    <a:p>
                      <a:r>
                        <a:rPr lang="es-MX" sz="1000" i="0" baseline="0" noProof="0" dirty="0" smtClean="0">
                          <a:solidFill>
                            <a:schemeClr val="tx1"/>
                          </a:solidFill>
                        </a:rPr>
                        <a:t>John F. Kennedy mostró una conducta heroica extrema en 1943 cuando un destructor japonés chocó y se hundió con la lancha torpedera PT-109. Un ejemplo de este valor se produjo después de que él tomó la decisión de que su tripulación restante debía nadar a más de tres millas de distancia, hasta la isla para estar a salvo. Esta decisión requirió valentía heroica porque el capitán (John F. Kennedy) no se preocupó por sí mismo. Su preocupación fue conseguir que sus hombres estén a salvo. Por ejemplo, él jaló con sus dientes a un tripulante con quemaduras graves  durante cinco horas en el océano. Luego, ¡regresó para ayudar a un hombre con una pierna lesionada! Otro ejemplo de su valor fue que después ver a una barcaza japonesa cerca de la isla donde se había llevado a sus hombres. Él decidió tratar de encontrar ayuda y comenzó a nadar para buscar otras lanchas PT. Esta decisión fue valiente porque una vez más, no se preocupó por su propio bienestar. Él casi se ahogó cuando una  fuerte corriente oceánica lo llevó hacia aguas más profundas. Estos son sólo dos ejemplos de por qué John F. Kennedy mostró una "extrema valentía heroica”.</a:t>
                      </a:r>
                      <a:endParaRPr lang="es-MX" sz="1200" i="0" noProof="0" dirty="0" smtClean="0">
                        <a:solidFill>
                          <a:schemeClr val="tx1"/>
                        </a:solidFill>
                      </a:endParaRPr>
                    </a:p>
                  </a:txBody>
                  <a:tcPr marL="103632" marR="103632" marT="50292" marB="50292"/>
                </a:tc>
              </a:tr>
              <a:tr h="755904">
                <a:tc>
                  <a:txBody>
                    <a:bodyPr/>
                    <a:lstStyle/>
                    <a:p>
                      <a:pPr algn="ctr"/>
                      <a:r>
                        <a:rPr lang="es-MX" sz="2000" b="1" dirty="0" smtClean="0"/>
                        <a:t>1</a:t>
                      </a:r>
                      <a:endParaRPr lang="es-MX" sz="2000" b="1" dirty="0"/>
                    </a:p>
                  </a:txBody>
                  <a:tcPr marL="103632" marR="103632" marT="50292" marB="50292" anchor="ctr"/>
                </a:tc>
                <a:tc>
                  <a:txBody>
                    <a:bodyPr/>
                    <a:lstStyle/>
                    <a:p>
                      <a:r>
                        <a:rPr lang="es-MX" sz="1000" i="1" noProof="0" dirty="0" smtClean="0">
                          <a:solidFill>
                            <a:schemeClr val="tx1"/>
                          </a:solidFill>
                        </a:rPr>
                        <a:t>El estudiante presenta evidencia limitada al citar dos ejemplos para apoyar la idea de que el capitán de la PT-109 mostró heroísmo. Un ejemplo tiene evidencia de apoyo y razones, pero el otro ejemplo no tiene.</a:t>
                      </a:r>
                    </a:p>
                    <a:p>
                      <a:r>
                        <a:rPr lang="es-MX" sz="1000" i="0" baseline="0" noProof="0" dirty="0" smtClean="0">
                          <a:solidFill>
                            <a:schemeClr val="tx1"/>
                          </a:solidFill>
                        </a:rPr>
                        <a:t>John F. Kennedy recibió una medalla de la Marina de Estados Unidos por tener valor y ser un héroe . Estoy de acuerdo que él era un héroe. Un ejemplo de eso fue que después de que su lancha chocó contra un destructor, John F. Kennedy no se rindió. Se preocupó por toda su tripulación y les dijo que volvieran a los restos del barco. Creo que esto requirió valor porque podría haber estado agotado y solo haber esperado por ayuda en vez de hacer algo al respecto. Otro ejemplo fue cuando él se fue a la Isla Naru. Eso también tomó valor.</a:t>
                      </a:r>
                      <a:endParaRPr lang="es-MX" sz="1200" i="0" noProof="0" dirty="0" smtClean="0">
                        <a:solidFill>
                          <a:schemeClr val="tx1"/>
                        </a:solidFill>
                      </a:endParaRPr>
                    </a:p>
                  </a:txBody>
                  <a:tcPr marL="103632" marR="103632" marT="50292" marB="50292"/>
                </a:tc>
              </a:tr>
              <a:tr h="393192">
                <a:tc>
                  <a:txBody>
                    <a:bodyPr/>
                    <a:lstStyle/>
                    <a:p>
                      <a:pPr algn="ctr"/>
                      <a:r>
                        <a:rPr lang="es-MX" sz="2000" b="1" dirty="0" smtClean="0"/>
                        <a:t>0</a:t>
                      </a:r>
                      <a:endParaRPr lang="es-MX" sz="2000" b="1" dirty="0"/>
                    </a:p>
                  </a:txBody>
                  <a:tcPr marL="103632" marR="103632" marT="50292" marB="50292" anchor="ctr"/>
                </a:tc>
                <a:tc>
                  <a:txBody>
                    <a:bodyPr/>
                    <a:lstStyle/>
                    <a:p>
                      <a:r>
                        <a:rPr lang="es-MX" sz="1000" i="1" noProof="0" dirty="0" smtClean="0">
                          <a:solidFill>
                            <a:schemeClr val="tx1"/>
                          </a:solidFill>
                        </a:rPr>
                        <a:t>El estudiante no presenta ninguna evidencia que apoya la idea de que el capitán de la PT-109 mostró heroísmo.</a:t>
                      </a:r>
                    </a:p>
                    <a:p>
                      <a:r>
                        <a:rPr lang="es-MX" sz="1000" i="0" baseline="0" noProof="0" dirty="0" smtClean="0">
                          <a:solidFill>
                            <a:schemeClr val="tx1"/>
                          </a:solidFill>
                        </a:rPr>
                        <a:t>Un héroe es alguien que ayuda a otras personas y no se preocupa por cómo eso le podría hacer daño.</a:t>
                      </a:r>
                      <a:endParaRPr lang="es-MX" sz="1000" i="0" noProof="0" dirty="0" smtClean="0">
                        <a:solidFill>
                          <a:schemeClr val="tx1"/>
                        </a:solidFill>
                      </a:endParaRPr>
                    </a:p>
                  </a:txBody>
                  <a:tcPr marL="103632" marR="103632" marT="50292" marB="50292"/>
                </a:tc>
              </a:tr>
            </a:tbl>
          </a:graphicData>
        </a:graphic>
      </p:graphicFrame>
      <p:sp>
        <p:nvSpPr>
          <p:cNvPr id="6" name="Rectangle 5"/>
          <p:cNvSpPr/>
          <p:nvPr/>
        </p:nvSpPr>
        <p:spPr>
          <a:xfrm>
            <a:off x="485272" y="228600"/>
            <a:ext cx="6942775" cy="553998"/>
          </a:xfrm>
          <a:prstGeom prst="rect">
            <a:avLst/>
          </a:prstGeom>
        </p:spPr>
        <p:txBody>
          <a:bodyPr wrap="square">
            <a:spAutoFit/>
          </a:bodyPr>
          <a:lstStyle/>
          <a:p>
            <a:pPr lvl="0" defTabSz="914318">
              <a:defRPr/>
            </a:pPr>
            <a:r>
              <a:rPr lang="es-419" sz="1000" dirty="0">
                <a:solidFill>
                  <a:prstClr val="black"/>
                </a:solidFill>
                <a:ea typeface="Calibri"/>
                <a:cs typeface="Times New Roman"/>
              </a:rPr>
              <a:t>Nota: Los escritos breves se califican con una rúbrica de 2-3 puntos. Las composiciones completas se califican con una rúbrica de 4 puntos. La diferencia entre esta rúbrica y las rúbricas de Respuesta construida-Lectura, es que la  Rúbrica de Escrito Breve está evaluando el dominio de la escritura en un área específica, mientras que las rúbricas de lectura están evaluando la comprensión. </a:t>
            </a:r>
          </a:p>
        </p:txBody>
      </p:sp>
      <p:graphicFrame>
        <p:nvGraphicFramePr>
          <p:cNvPr id="7" name="Table 6"/>
          <p:cNvGraphicFramePr>
            <a:graphicFrameLocks noGrp="1"/>
          </p:cNvGraphicFramePr>
          <p:nvPr>
            <p:extLst>
              <p:ext uri="{D42A27DB-BD31-4B8C-83A1-F6EECF244321}">
                <p14:modId xmlns:p14="http://schemas.microsoft.com/office/powerpoint/2010/main" val="3983766517"/>
              </p:ext>
            </p:extLst>
          </p:nvPr>
        </p:nvGraphicFramePr>
        <p:xfrm>
          <a:off x="4953000" y="8655729"/>
          <a:ext cx="2427554" cy="1000703"/>
        </p:xfrm>
        <a:graphic>
          <a:graphicData uri="http://schemas.openxmlformats.org/drawingml/2006/table">
            <a:tbl>
              <a:tblPr/>
              <a:tblGrid>
                <a:gridCol w="2427554"/>
              </a:tblGrid>
              <a:tr h="147263">
                <a:tc>
                  <a:txBody>
                    <a:bodyPr/>
                    <a:lstStyle/>
                    <a:p>
                      <a:pPr marL="0" marR="0" algn="l">
                        <a:lnSpc>
                          <a:spcPct val="115000"/>
                        </a:lnSpc>
                        <a:spcBef>
                          <a:spcPts val="0"/>
                        </a:spcBef>
                        <a:spcAft>
                          <a:spcPts val="0"/>
                        </a:spcAft>
                      </a:pPr>
                      <a:r>
                        <a:rPr lang="es-MX" sz="800" b="1" i="1" noProof="0" dirty="0" smtClean="0">
                          <a:solidFill>
                            <a:srgbClr val="000000"/>
                          </a:solidFill>
                          <a:latin typeface="+mn-lt"/>
                          <a:ea typeface="Times New Roman"/>
                          <a:cs typeface="Times New Roman"/>
                        </a:rPr>
                        <a:t>Hacia RI.6.9 DOK 4 - ANP y Objetivo 4</a:t>
                      </a:r>
                      <a:endParaRPr lang="es-MX" sz="800" noProof="0" dirty="0">
                        <a:latin typeface="+mn-lt"/>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r>
              <a:tr h="585393">
                <a:tc>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s-MX" sz="800" b="1" u="sng" noProof="0" dirty="0" smtClean="0"/>
                        <a:t>Objetivo</a:t>
                      </a:r>
                      <a:r>
                        <a:rPr lang="es-MX" sz="800" b="1" u="sng" baseline="0" noProof="0" dirty="0" smtClean="0"/>
                        <a:t> 4</a:t>
                      </a:r>
                      <a:endParaRPr lang="es-MX" sz="800" b="1" u="sng" noProof="0" dirty="0" smtClean="0"/>
                    </a:p>
                    <a:p>
                      <a:pPr marL="0" marR="0" indent="0" algn="l" defTabSz="914318" rtl="0" eaLnBrk="1" fontAlgn="auto" latinLnBrk="0" hangingPunct="1">
                        <a:lnSpc>
                          <a:spcPct val="100000"/>
                        </a:lnSpc>
                        <a:spcBef>
                          <a:spcPts val="0"/>
                        </a:spcBef>
                        <a:spcAft>
                          <a:spcPts val="0"/>
                        </a:spcAft>
                        <a:buClrTx/>
                        <a:buSzTx/>
                        <a:buFontTx/>
                        <a:buNone/>
                        <a:tabLst/>
                        <a:defRPr/>
                      </a:pPr>
                      <a:r>
                        <a:rPr lang="es-MX" sz="800" b="1" noProof="0" dirty="0" smtClean="0"/>
                        <a:t>Habilidad</a:t>
                      </a:r>
                      <a:r>
                        <a:rPr lang="es-MX" sz="800" b="1" baseline="0" noProof="0" dirty="0" smtClean="0"/>
                        <a:t> para citar evidencia que apoye opiniones y/o ideas</a:t>
                      </a:r>
                      <a:r>
                        <a:rPr lang="es-MX" sz="800" b="1" noProof="0" dirty="0" smtClean="0"/>
                        <a:t>.</a:t>
                      </a:r>
                      <a:endParaRPr lang="en-US" sz="800" b="1" u="none" baseline="0" dirty="0" smtClean="0">
                        <a:solidFill>
                          <a:schemeClr val="tx1"/>
                        </a:solidFill>
                        <a:effectLst/>
                        <a:latin typeface="+mn-lt"/>
                        <a:ea typeface="+mn-ea"/>
                        <a:cs typeface="+mn-cs"/>
                      </a:endParaRPr>
                    </a:p>
                    <a:p>
                      <a:pPr marL="0" marR="0" indent="0" algn="l" defTabSz="914318" rtl="0" eaLnBrk="1" fontAlgn="auto" latinLnBrk="0" hangingPunct="1">
                        <a:lnSpc>
                          <a:spcPct val="100000"/>
                        </a:lnSpc>
                        <a:spcBef>
                          <a:spcPts val="0"/>
                        </a:spcBef>
                        <a:spcAft>
                          <a:spcPts val="0"/>
                        </a:spcAft>
                        <a:buClrTx/>
                        <a:buSzTx/>
                        <a:buFontTx/>
                        <a:buNone/>
                        <a:tabLst/>
                        <a:defRPr/>
                      </a:pPr>
                      <a:r>
                        <a:rPr lang="en-US" sz="800" b="1" u="sng" baseline="0" dirty="0" smtClean="0">
                          <a:solidFill>
                            <a:schemeClr val="tx1"/>
                          </a:solidFill>
                          <a:effectLst/>
                          <a:latin typeface="+mn-lt"/>
                          <a:ea typeface="+mn-ea"/>
                          <a:cs typeface="+mn-cs"/>
                        </a:rPr>
                        <a:t>RI.6.9 DOK 4 – ANP</a:t>
                      </a:r>
                    </a:p>
                    <a:p>
                      <a:pPr marL="0" marR="0" indent="0" algn="l" defTabSz="914318" rtl="0" eaLnBrk="1" fontAlgn="auto" latinLnBrk="0" hangingPunct="1">
                        <a:lnSpc>
                          <a:spcPct val="100000"/>
                        </a:lnSpc>
                        <a:spcBef>
                          <a:spcPts val="0"/>
                        </a:spcBef>
                        <a:spcAft>
                          <a:spcPts val="0"/>
                        </a:spcAft>
                        <a:buClrTx/>
                        <a:buSzTx/>
                        <a:buFontTx/>
                        <a:buNone/>
                        <a:tabLst/>
                        <a:defRPr/>
                      </a:pPr>
                      <a:r>
                        <a:rPr lang="es-ES" sz="800" b="1" u="none" dirty="0" smtClean="0">
                          <a:solidFill>
                            <a:schemeClr val="tx1"/>
                          </a:solidFill>
                          <a:effectLst/>
                          <a:latin typeface="+mn-lt"/>
                          <a:ea typeface="Calibri"/>
                          <a:cs typeface="Times New Roman"/>
                        </a:rPr>
                        <a:t>Recopila, analiza y organiza múltiples fuentes de información de libros de memorias y biografías de dos o más personas</a:t>
                      </a:r>
                      <a:endParaRPr lang="en-US" sz="800" b="1" u="none" dirty="0" smtClean="0">
                        <a:solidFill>
                          <a:schemeClr val="tx1"/>
                        </a:solidFill>
                        <a:effectLst/>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23866176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22</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66063080"/>
              </p:ext>
            </p:extLst>
          </p:nvPr>
        </p:nvGraphicFramePr>
        <p:xfrm>
          <a:off x="385434" y="251460"/>
          <a:ext cx="6929766" cy="8494776"/>
        </p:xfrm>
        <a:graphic>
          <a:graphicData uri="http://schemas.openxmlformats.org/drawingml/2006/table">
            <a:tbl>
              <a:tblPr firstRow="1" bandRow="1">
                <a:tableStyleId>{5940675A-B579-460E-94D1-54222C63F5DA}</a:tableStyleId>
              </a:tblPr>
              <a:tblGrid>
                <a:gridCol w="548241"/>
                <a:gridCol w="6381525"/>
              </a:tblGrid>
              <a:tr h="662940">
                <a:tc gridSpan="2">
                  <a:txBody>
                    <a:bodyPr/>
                    <a:lstStyle/>
                    <a:p>
                      <a:pPr lvl="0" defTabSz="914318">
                        <a:defRPr/>
                      </a:pPr>
                      <a:r>
                        <a:rPr lang="es-419" sz="1050" dirty="0" smtClean="0">
                          <a:solidFill>
                            <a:prstClr val="black"/>
                          </a:solidFill>
                          <a:ea typeface="Calibri"/>
                          <a:cs typeface="Times New Roman"/>
                        </a:rPr>
                        <a:t>Nota: Los escritos breves se califican con una rúbrica de 2-3 puntos. Las composiciones completas se califican con una rúbrica de 4 puntos. La diferencia entre esta rúbrica y las rúbricas de Respuesta construida-Lectura, es que la  Rúbrica de Escrito Breve está evaluando el dominio de la escritura en un área específica, mientras que las rúbricas de lectura están evaluando la comprensión. </a:t>
                      </a:r>
                      <a:endParaRPr lang="es-419" sz="1050" dirty="0">
                        <a:solidFill>
                          <a:prstClr val="black"/>
                        </a:solidFill>
                        <a:ea typeface="Calibri"/>
                        <a:cs typeface="Times New Roman"/>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a:p>
                  </a:txBody>
                  <a:tcPr/>
                </a:tc>
              </a:tr>
              <a:tr h="335280">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lang="es-EC" sz="1400" b="1" noProof="0" dirty="0" smtClean="0">
                          <a:effectLst/>
                        </a:rPr>
                        <a:t>Pre-evaluación Trimestre 3: Clave para la </a:t>
                      </a:r>
                      <a:r>
                        <a:rPr lang="es-EC" sz="1400" b="1" u="sng" noProof="0" dirty="0" smtClean="0">
                          <a:effectLst/>
                        </a:rPr>
                        <a:t>Respuesta</a:t>
                      </a:r>
                      <a:r>
                        <a:rPr lang="es-EC" sz="1400" b="1" u="sng" baseline="0" noProof="0" dirty="0" smtClean="0">
                          <a:effectLst/>
                        </a:rPr>
                        <a:t> construida del escrito narrativo breve</a:t>
                      </a:r>
                      <a:endParaRPr lang="es-EC" sz="1400" b="1" u="sng" baseline="0" dirty="0" smtClean="0">
                        <a:solidFill>
                          <a:schemeClr val="tx1"/>
                        </a:solidFill>
                      </a:endParaRPr>
                    </a:p>
                  </a:txBody>
                  <a:tcPr marL="103632" marR="103632" marT="50292" marB="50292"/>
                </a:tc>
                <a:tc hMerge="1">
                  <a:txBody>
                    <a:bodyPr/>
                    <a:lstStyle/>
                    <a:p>
                      <a:endParaRPr lang="en-US"/>
                    </a:p>
                  </a:txBody>
                  <a:tcPr/>
                </a:tc>
              </a:tr>
              <a:tr h="403860">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rPr>
                        <a:t>Organización:  Conclusión y adverbios temporales</a:t>
                      </a:r>
                    </a:p>
                    <a:p>
                      <a:pPr marL="0" marR="0" lvl="0" indent="0" algn="ctr" defTabSz="966612" rtl="0" eaLnBrk="1" fontAlgn="auto" latinLnBrk="0" hangingPunct="1">
                        <a:lnSpc>
                          <a:spcPct val="100000"/>
                        </a:lnSpc>
                        <a:spcBef>
                          <a:spcPts val="0"/>
                        </a:spcBef>
                        <a:spcAft>
                          <a:spcPts val="0"/>
                        </a:spcAft>
                        <a:buClrTx/>
                        <a:buSzTx/>
                        <a:buFontTx/>
                        <a:buNone/>
                        <a:tabLst/>
                        <a:defRPr/>
                      </a:pPr>
                      <a:r>
                        <a:rPr lang="es-MX" sz="1100" dirty="0" smtClean="0">
                          <a:solidFill>
                            <a:schemeClr val="tx1"/>
                          </a:solidFill>
                          <a:latin typeface="+mn-lt"/>
                        </a:rPr>
                        <a:t>Estándar</a:t>
                      </a:r>
                      <a:r>
                        <a:rPr lang="es-MX" sz="1100" baseline="0" dirty="0" smtClean="0">
                          <a:solidFill>
                            <a:schemeClr val="tx1"/>
                          </a:solidFill>
                          <a:latin typeface="+mn-lt"/>
                        </a:rPr>
                        <a:t> de escritura</a:t>
                      </a:r>
                      <a:r>
                        <a:rPr lang="es-MX" sz="1100" dirty="0" smtClean="0">
                          <a:solidFill>
                            <a:schemeClr val="tx1"/>
                          </a:solidFill>
                          <a:latin typeface="+mn-lt"/>
                        </a:rPr>
                        <a:t>: W.6.3c  Objetivo 1a: Escritura narrativa</a:t>
                      </a:r>
                      <a:br>
                        <a:rPr lang="es-MX" sz="1100" dirty="0" smtClean="0">
                          <a:solidFill>
                            <a:schemeClr val="tx1"/>
                          </a:solidFill>
                          <a:latin typeface="+mn-lt"/>
                        </a:rPr>
                      </a:br>
                      <a:r>
                        <a:rPr lang="es-MX" sz="1100" dirty="0" smtClean="0">
                          <a:solidFill>
                            <a:schemeClr val="tx1"/>
                          </a:solidFill>
                          <a:latin typeface="+mn-lt"/>
                        </a:rPr>
                        <a:t>Escribir un texto</a:t>
                      </a:r>
                      <a:r>
                        <a:rPr lang="es-MX" sz="1100" baseline="0" dirty="0" smtClean="0">
                          <a:solidFill>
                            <a:schemeClr val="tx1"/>
                          </a:solidFill>
                          <a:latin typeface="+mn-lt"/>
                        </a:rPr>
                        <a:t> breve</a:t>
                      </a:r>
                      <a:r>
                        <a:rPr kumimoji="0" lang="es-MX" sz="1100" b="0" i="1" u="none" strike="noStrike" kern="1200" cap="none" spc="0" normalizeH="0" baseline="0" noProof="0" dirty="0" smtClean="0">
                          <a:ln>
                            <a:noFill/>
                          </a:ln>
                          <a:solidFill>
                            <a:schemeClr val="tx1"/>
                          </a:solidFill>
                          <a:effectLst/>
                          <a:uLnTx/>
                          <a:uFillTx/>
                          <a:latin typeface="+mn-lt"/>
                          <a:ea typeface="+mn-ea"/>
                          <a:cs typeface="Helvetica" pitchFamily="34" charset="0"/>
                        </a:rPr>
                        <a:t>, W.3c  </a:t>
                      </a:r>
                      <a:r>
                        <a:rPr kumimoji="0" lang="es-MX" sz="1100" b="1" i="1" u="none" strike="noStrike" kern="1200" cap="none" spc="0" normalizeH="0" baseline="0" noProof="0" dirty="0" smtClean="0">
                          <a:ln>
                            <a:noFill/>
                          </a:ln>
                          <a:solidFill>
                            <a:schemeClr val="tx1"/>
                          </a:solidFill>
                          <a:effectLst/>
                          <a:uLnTx/>
                          <a:uFillTx/>
                          <a:latin typeface="+mn-lt"/>
                          <a:ea typeface="+mn-ea"/>
                          <a:cs typeface="Helvetica" pitchFamily="34" charset="0"/>
                        </a:rPr>
                        <a:t>Adverbios</a:t>
                      </a:r>
                      <a:r>
                        <a:rPr lang="es-MX" sz="1100" b="1" i="1" u="none" dirty="0" smtClean="0">
                          <a:solidFill>
                            <a:schemeClr val="tx1"/>
                          </a:solidFill>
                        </a:rPr>
                        <a:t> de</a:t>
                      </a:r>
                      <a:r>
                        <a:rPr lang="es-MX" sz="1100" b="1" i="1" u="none" baseline="0" dirty="0" smtClean="0">
                          <a:solidFill>
                            <a:schemeClr val="tx1"/>
                          </a:solidFill>
                        </a:rPr>
                        <a:t> tiempo</a:t>
                      </a:r>
                      <a:r>
                        <a:rPr kumimoji="0" lang="es-MX" sz="1100" b="0" i="1" u="none" strike="noStrike" kern="1200" cap="none" spc="0" normalizeH="0" baseline="0" noProof="0" dirty="0" smtClean="0">
                          <a:ln>
                            <a:noFill/>
                          </a:ln>
                          <a:solidFill>
                            <a:schemeClr val="tx1"/>
                          </a:solidFill>
                          <a:effectLst/>
                          <a:uLnTx/>
                          <a:uFillTx/>
                          <a:latin typeface="+mn-lt"/>
                          <a:ea typeface="+mn-ea"/>
                          <a:cs typeface="Helvetica" pitchFamily="34" charset="0"/>
                        </a:rPr>
                        <a:t>, Objetivo de escritura 1a</a:t>
                      </a:r>
                    </a:p>
                  </a:txBody>
                  <a:tcPr marL="103632" marR="103632" marT="50292" marB="50292"/>
                </a:tc>
                <a:tc hMerge="1">
                  <a:txBody>
                    <a:bodyPr/>
                    <a:lstStyle/>
                    <a:p>
                      <a:endParaRPr lang="en-US"/>
                    </a:p>
                  </a:txBody>
                  <a:tcPr/>
                </a:tc>
              </a:tr>
              <a:tr h="690372">
                <a:tc gridSpan="2">
                  <a:txBody>
                    <a:bodyPr/>
                    <a:lstStyle/>
                    <a:p>
                      <a:pPr marL="0" marR="0" lvl="0" indent="0" algn="l" defTabSz="1018809" rtl="0" eaLnBrk="1" fontAlgn="auto" latinLnBrk="0" hangingPunct="1">
                        <a:lnSpc>
                          <a:spcPct val="100000"/>
                        </a:lnSpc>
                        <a:spcBef>
                          <a:spcPts val="0"/>
                        </a:spcBef>
                        <a:spcAft>
                          <a:spcPts val="0"/>
                        </a:spcAft>
                        <a:buClrTx/>
                        <a:buSzTx/>
                        <a:buFont typeface="+mj-lt"/>
                        <a:buNone/>
                        <a:tabLst/>
                        <a:defRPr/>
                      </a:pPr>
                      <a:r>
                        <a:rPr lang="es-MX" sz="1400" b="1" dirty="0" smtClean="0">
                          <a:solidFill>
                            <a:schemeClr val="tx1"/>
                          </a:solidFill>
                          <a:latin typeface="+mn-lt"/>
                        </a:rPr>
                        <a:t>Pregunta</a:t>
                      </a:r>
                      <a:r>
                        <a:rPr lang="es-MX" sz="1400" b="1" baseline="0" dirty="0" smtClean="0">
                          <a:solidFill>
                            <a:schemeClr val="tx1"/>
                          </a:solidFill>
                          <a:latin typeface="+mn-lt"/>
                        </a:rPr>
                        <a:t> #17</a:t>
                      </a:r>
                      <a:r>
                        <a:rPr lang="es-MX" sz="1400" b="0" dirty="0" smtClean="0">
                          <a:solidFill>
                            <a:schemeClr val="tx1"/>
                          </a:solidFill>
                          <a:latin typeface="+mn-lt"/>
                        </a:rPr>
                        <a:t>:  </a:t>
                      </a:r>
                      <a:r>
                        <a:rPr lang="es-MX" sz="1400" b="0" dirty="0" smtClean="0"/>
                        <a:t>En uno o dos párrafos, escribe una</a:t>
                      </a:r>
                      <a:r>
                        <a:rPr lang="es-MX" sz="1400" b="0" baseline="0" dirty="0" smtClean="0"/>
                        <a:t> conclusión</a:t>
                      </a:r>
                      <a:r>
                        <a:rPr lang="es-MX" sz="1400" b="0" dirty="0" smtClean="0"/>
                        <a:t> para la narración que sigue naturalmente a los acontecimientos o experiencias en el</a:t>
                      </a:r>
                      <a:r>
                        <a:rPr lang="es-MX" sz="1400" b="0" baseline="0" dirty="0" smtClean="0"/>
                        <a:t> texto narrativo</a:t>
                      </a:r>
                      <a:r>
                        <a:rPr lang="es-MX" sz="1400" b="0" dirty="0" smtClean="0"/>
                        <a:t>. </a:t>
                      </a:r>
                    </a:p>
                    <a:p>
                      <a:pPr marL="0" marR="0" indent="0" algn="r" defTabSz="1018809" rtl="0" eaLnBrk="1" fontAlgn="auto" latinLnBrk="0" hangingPunct="1">
                        <a:lnSpc>
                          <a:spcPct val="100000"/>
                        </a:lnSpc>
                        <a:spcBef>
                          <a:spcPts val="0"/>
                        </a:spcBef>
                        <a:spcAft>
                          <a:spcPts val="0"/>
                        </a:spcAft>
                        <a:buClrTx/>
                        <a:buSzTx/>
                        <a:buFont typeface="+mj-lt"/>
                        <a:buNone/>
                        <a:tabLst/>
                        <a:defRPr/>
                      </a:pPr>
                      <a:endParaRPr lang="es-MX" sz="1000" b="0" i="1" strike="sngStrike" dirty="0" smtClean="0">
                        <a:solidFill>
                          <a:srgbClr val="00B050"/>
                        </a:solidFill>
                        <a:latin typeface="+mn-lt"/>
                      </a:endParaRPr>
                    </a:p>
                    <a:p>
                      <a:pPr algn="ctr">
                        <a:defRPr/>
                      </a:pPr>
                      <a:r>
                        <a:rPr lang="es-MX" sz="1400" b="0" i="0" u="none" kern="1200" dirty="0" smtClean="0">
                          <a:solidFill>
                            <a:srgbClr val="00B050"/>
                          </a:solidFill>
                          <a:effectLst/>
                          <a:latin typeface="+mn-lt"/>
                          <a:ea typeface="Times New Roman"/>
                          <a:cs typeface="Times New Roman"/>
                        </a:rPr>
                        <a:t> </a:t>
                      </a:r>
                      <a:r>
                        <a:rPr lang="es-MX" sz="1400" b="1" u="none" dirty="0" smtClean="0">
                          <a:ea typeface="Times New Roman"/>
                          <a:cs typeface="Times New Roman"/>
                        </a:rPr>
                        <a:t> Dentro de poco tiempo</a:t>
                      </a:r>
                    </a:p>
                    <a:p>
                      <a:pPr>
                        <a:defRPr/>
                      </a:pPr>
                      <a:endParaRPr lang="es-MX" sz="1400" dirty="0" smtClean="0">
                        <a:ea typeface="Times New Roman"/>
                        <a:cs typeface="Times New Roman"/>
                      </a:endParaRPr>
                    </a:p>
                    <a:p>
                      <a:pPr>
                        <a:defRPr/>
                      </a:pPr>
                      <a:r>
                        <a:rPr lang="es-MX" sz="1400" dirty="0" smtClean="0">
                          <a:ea typeface="Times New Roman"/>
                          <a:cs typeface="Times New Roman"/>
                        </a:rPr>
                        <a:t>Viajar sólo a Missouri ha sido un largo y difícil viaje. Dejé atrás tres hermanos pequeños y a mi papá. Pero ahora</a:t>
                      </a:r>
                      <a:r>
                        <a:rPr lang="es-MX" sz="1400" baseline="0" dirty="0" smtClean="0">
                          <a:ea typeface="Times New Roman"/>
                          <a:cs typeface="Times New Roman"/>
                        </a:rPr>
                        <a:t> que soy</a:t>
                      </a:r>
                      <a:r>
                        <a:rPr lang="es-MX" sz="1400" dirty="0" smtClean="0">
                          <a:ea typeface="Times New Roman"/>
                          <a:cs typeface="Times New Roman"/>
                        </a:rPr>
                        <a:t> un jinete de Pony Express he hecho lo suficiente dinero </a:t>
                      </a:r>
                      <a:r>
                        <a:rPr lang="es-MX" sz="1400" dirty="0" smtClean="0">
                          <a:solidFill>
                            <a:schemeClr val="tx1"/>
                          </a:solidFill>
                          <a:ea typeface="Times New Roman"/>
                          <a:cs typeface="Times New Roman"/>
                        </a:rPr>
                        <a:t>para mandar a traer a mis hermanos y a mi padre para que me acompañen.</a:t>
                      </a:r>
                      <a:r>
                        <a:rPr lang="es-MX" sz="1400" baseline="0" dirty="0" smtClean="0">
                          <a:solidFill>
                            <a:schemeClr val="tx1"/>
                          </a:solidFill>
                          <a:ea typeface="Times New Roman"/>
                          <a:cs typeface="Times New Roman"/>
                        </a:rPr>
                        <a:t> </a:t>
                      </a:r>
                      <a:r>
                        <a:rPr lang="es-MX" sz="1400" dirty="0" smtClean="0">
                          <a:ea typeface="Times New Roman"/>
                          <a:cs typeface="Times New Roman"/>
                        </a:rPr>
                        <a:t>Mi madre había muerto hace mucho tiempo, pero al menos el resto de nosotros podría volver a estar juntos. </a:t>
                      </a:r>
                      <a:r>
                        <a:rPr lang="es-MX" sz="1000" b="0" i="0" kern="1200" dirty="0" smtClean="0">
                          <a:solidFill>
                            <a:schemeClr val="tx1"/>
                          </a:solidFill>
                          <a:effectLst/>
                          <a:latin typeface="+mn-lt"/>
                          <a:ea typeface="Times New Roman"/>
                          <a:cs typeface="Times New Roman"/>
                        </a:rPr>
                        <a:t> </a:t>
                      </a:r>
                    </a:p>
                    <a:p>
                      <a:pPr>
                        <a:defRPr/>
                      </a:pPr>
                      <a:r>
                        <a:rPr lang="es-MX" sz="1000" b="0" i="0" kern="1200" dirty="0" smtClean="0">
                          <a:solidFill>
                            <a:schemeClr val="tx1"/>
                          </a:solidFill>
                          <a:effectLst/>
                          <a:latin typeface="+mn-lt"/>
                          <a:ea typeface="Times New Roman"/>
                          <a:cs typeface="Times New Roman"/>
                        </a:rPr>
                        <a:t>  </a:t>
                      </a:r>
                      <a:endParaRPr lang="es-MX" sz="1000" b="1" i="0" kern="1200" dirty="0" smtClean="0">
                        <a:solidFill>
                          <a:schemeClr val="tx1"/>
                        </a:solidFill>
                        <a:effectLst/>
                        <a:latin typeface="+mn-lt"/>
                        <a:ea typeface="Times New Roman"/>
                        <a:cs typeface="Times New Roman"/>
                      </a:endParaRP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419" sz="1500" b="1" noProof="0" dirty="0" smtClean="0"/>
                        <a:t>Lenguaje de la respuesta - maestro/rúbrica </a:t>
                      </a:r>
                    </a:p>
                  </a:txBody>
                  <a:tcPr marL="103632" marR="103632" marT="50292" marB="50292">
                    <a:solidFill>
                      <a:schemeClr val="bg1">
                        <a:lumMod val="85000"/>
                      </a:schemeClr>
                    </a:solidFill>
                  </a:tcPr>
                </a:tc>
                <a:tc hMerge="1">
                  <a:txBody>
                    <a:bodyPr/>
                    <a:lstStyle/>
                    <a:p>
                      <a:endParaRPr lang="en-US"/>
                    </a:p>
                  </a:txBody>
                  <a:tcPr/>
                </a:tc>
              </a:tr>
              <a:tr h="848868">
                <a:tc gridSpan="2">
                  <a:txBody>
                    <a:bodyPr/>
                    <a:lstStyle/>
                    <a:p>
                      <a:pPr lvl="0" algn="l">
                        <a:defRPr sz="1800" b="0" i="0"/>
                      </a:pPr>
                      <a:r>
                        <a:rPr lang="es-EC" sz="1100" u="sng" kern="1200" dirty="0" smtClean="0">
                          <a:solidFill>
                            <a:schemeClr val="tx1"/>
                          </a:solidFill>
                          <a:effectLst/>
                          <a:latin typeface="+mn-lt"/>
                          <a:ea typeface="+mn-ea"/>
                          <a:cs typeface="+mn-cs"/>
                        </a:rPr>
                        <a:t>Instrucciones para calificar</a:t>
                      </a:r>
                      <a:r>
                        <a:rPr lang="es-EC" sz="1100" u="none" kern="1200" dirty="0" smtClean="0">
                          <a:solidFill>
                            <a:schemeClr val="tx1"/>
                          </a:solidFill>
                          <a:effectLst/>
                          <a:latin typeface="+mn-lt"/>
                          <a:ea typeface="+mn-ea"/>
                          <a:cs typeface="+mn-cs"/>
                        </a:rPr>
                        <a:t>: Escriba</a:t>
                      </a:r>
                      <a:r>
                        <a:rPr lang="es-EC" sz="1100" u="none" kern="1200" baseline="0" dirty="0" smtClean="0">
                          <a:solidFill>
                            <a:schemeClr val="tx1"/>
                          </a:solidFill>
                          <a:effectLst/>
                          <a:latin typeface="+mn-lt"/>
                          <a:ea typeface="+mn-ea"/>
                          <a:cs typeface="+mn-cs"/>
                        </a:rPr>
                        <a:t> una descripción</a:t>
                      </a:r>
                      <a:r>
                        <a:rPr lang="es-EC" sz="1100" u="none" kern="1200" dirty="0" smtClean="0">
                          <a:solidFill>
                            <a:schemeClr val="tx1"/>
                          </a:solidFill>
                          <a:effectLst/>
                          <a:latin typeface="+mn-lt"/>
                          <a:ea typeface="+mn-ea"/>
                          <a:cs typeface="+mn-cs"/>
                        </a:rPr>
                        <a:t> general de lo que los estudiantes podrían incluir en una respuesta competente con ejemplos del texto. Sea muy específico y detallado.</a:t>
                      </a:r>
                    </a:p>
                    <a:p>
                      <a:pPr lvl="0" algn="l">
                        <a:defRPr sz="1800" b="0" i="0"/>
                      </a:pPr>
                      <a:r>
                        <a:rPr lang="es-EC" sz="1100" u="sng" kern="1200" dirty="0" smtClean="0">
                          <a:solidFill>
                            <a:schemeClr val="tx1"/>
                          </a:solidFill>
                          <a:effectLst/>
                          <a:latin typeface="+mn-lt"/>
                          <a:ea typeface="+mn-ea"/>
                          <a:cs typeface="+mn-cs"/>
                        </a:rPr>
                        <a:t>Lenguaje del maestro y de notas para</a:t>
                      </a:r>
                      <a:r>
                        <a:rPr lang="es-EC" sz="1100" u="sng" kern="1200" baseline="0" dirty="0" smtClean="0">
                          <a:solidFill>
                            <a:schemeClr val="tx1"/>
                          </a:solidFill>
                          <a:effectLst/>
                          <a:latin typeface="+mn-lt"/>
                          <a:ea typeface="+mn-ea"/>
                          <a:cs typeface="+mn-cs"/>
                        </a:rPr>
                        <a:t> calificación</a:t>
                      </a:r>
                      <a:r>
                        <a:rPr lang="es-EC" sz="1100" u="sng" kern="1200" dirty="0" smtClean="0">
                          <a:solidFill>
                            <a:schemeClr val="tx1"/>
                          </a:solidFill>
                          <a:effectLst/>
                          <a:latin typeface="+mn-lt"/>
                          <a:ea typeface="+mn-ea"/>
                          <a:cs typeface="+mn-cs"/>
                        </a:rPr>
                        <a:t>: </a:t>
                      </a:r>
                    </a:p>
                    <a:p>
                      <a:pPr lvl="0" algn="l">
                        <a:defRPr sz="1800" b="0" i="0"/>
                      </a:pPr>
                      <a:r>
                        <a:rPr lang="es-EC" sz="1100" b="1" i="0" u="sng" dirty="0" smtClean="0">
                          <a:solidFill>
                            <a:schemeClr val="tx1"/>
                          </a:solidFill>
                          <a:latin typeface="+mn-lt"/>
                        </a:rPr>
                        <a:t>La respuesta del estudiante</a:t>
                      </a:r>
                      <a:r>
                        <a:rPr lang="es-EC" sz="1100" b="1" i="0" u="none" dirty="0" smtClean="0">
                          <a:solidFill>
                            <a:schemeClr val="tx1"/>
                          </a:solidFill>
                          <a:latin typeface="+mn-lt"/>
                        </a:rPr>
                        <a:t> </a:t>
                      </a:r>
                      <a:r>
                        <a:rPr lang="es-EC" sz="1100" b="0" dirty="0" smtClean="0">
                          <a:solidFill>
                            <a:schemeClr val="tx1"/>
                          </a:solidFill>
                          <a:latin typeface="+mn-lt"/>
                        </a:rPr>
                        <a:t>debe proporcionar una conclusión (1-2 párrafos) que lógicamente sigue y apoya la información anterior sobre los acontecimientos y las experiencias de los personajes del</a:t>
                      </a:r>
                      <a:r>
                        <a:rPr lang="es-EC" sz="1100" b="0" baseline="0" dirty="0" smtClean="0">
                          <a:solidFill>
                            <a:schemeClr val="tx1"/>
                          </a:solidFill>
                          <a:latin typeface="+mn-lt"/>
                        </a:rPr>
                        <a:t> cuento</a:t>
                      </a:r>
                      <a:r>
                        <a:rPr lang="es-EC" sz="1100" b="0" dirty="0" smtClean="0">
                          <a:solidFill>
                            <a:schemeClr val="tx1"/>
                          </a:solidFill>
                          <a:latin typeface="+mn-lt"/>
                        </a:rPr>
                        <a:t>. La conclusión debe tener una declaración que explica lo que sucedió después de que el jinete de Pony Express trajera a Missouri a sus hermanos y padre para acompañarlo. Los estudiantes deben usar </a:t>
                      </a:r>
                      <a:r>
                        <a:rPr lang="es-EC" sz="1100" b="1" i="1" dirty="0" smtClean="0">
                          <a:solidFill>
                            <a:schemeClr val="tx1"/>
                          </a:solidFill>
                          <a:latin typeface="+mn-lt"/>
                        </a:rPr>
                        <a:t>adverbios temporales </a:t>
                      </a:r>
                      <a:r>
                        <a:rPr lang="es-EC" sz="1100" b="0" dirty="0" smtClean="0">
                          <a:solidFill>
                            <a:schemeClr val="tx1"/>
                          </a:solidFill>
                          <a:latin typeface="+mn-lt"/>
                        </a:rPr>
                        <a:t>para indicar las</a:t>
                      </a:r>
                      <a:r>
                        <a:rPr lang="es-EC" sz="1100" b="0" baseline="0" dirty="0" smtClean="0">
                          <a:solidFill>
                            <a:schemeClr val="tx1"/>
                          </a:solidFill>
                          <a:latin typeface="+mn-lt"/>
                        </a:rPr>
                        <a:t> transiciones</a:t>
                      </a:r>
                      <a:r>
                        <a:rPr lang="es-EC" sz="1100" b="0" dirty="0" smtClean="0">
                          <a:solidFill>
                            <a:schemeClr val="tx1"/>
                          </a:solidFill>
                          <a:latin typeface="+mn-lt"/>
                        </a:rPr>
                        <a:t> de los acontecimientos de principio a fin.</a:t>
                      </a:r>
                      <a:endParaRPr lang="en-US" sz="1100" b="0" dirty="0" smtClean="0">
                        <a:solidFill>
                          <a:schemeClr val="tx1"/>
                        </a:solidFill>
                        <a:uFill>
                          <a:solidFill/>
                        </a:uFill>
                        <a:latin typeface="+mn-lt"/>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s-419" sz="1300" b="1" noProof="0" dirty="0" smtClean="0"/>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n-US" sz="2000" b="1" dirty="0" smtClean="0">
                          <a:solidFill>
                            <a:schemeClr val="tx1"/>
                          </a:solidFill>
                        </a:rPr>
                        <a:t>2</a:t>
                      </a:r>
                      <a:endParaRPr lang="en-US" sz="2000" b="1" dirty="0">
                        <a:solidFill>
                          <a:schemeClr val="tx1"/>
                        </a:solidFill>
                      </a:endParaRPr>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EC" sz="1000" b="0" i="1" u="none" strike="noStrike" kern="1200" cap="none" spc="0" normalizeH="0" baseline="0" noProof="0" dirty="0" smtClean="0">
                          <a:ln>
                            <a:noFill/>
                          </a:ln>
                          <a:solidFill>
                            <a:schemeClr val="tx1"/>
                          </a:solidFill>
                          <a:effectLst/>
                          <a:uLnTx/>
                          <a:uFillTx/>
                          <a:latin typeface="+mn-lt"/>
                          <a:ea typeface="+mn-ea"/>
                          <a:cs typeface="+mn-cs"/>
                        </a:rPr>
                        <a:t>La respuesta proporciona una transición desde el "cuerpo/desarrollo del cuento" a la conclusión y proporciona un final satisfactorio a la narrativa que sigue una secuencia lógica de los acontecimientos o experiencias en el cuento.</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s-EC" sz="1100" b="1" i="0" u="none" strike="noStrike" kern="1200" cap="none" spc="0" normalizeH="0" baseline="0" noProof="0" dirty="0" smtClean="0">
                          <a:ln>
                            <a:noFill/>
                          </a:ln>
                          <a:solidFill>
                            <a:schemeClr val="tx1"/>
                          </a:solidFill>
                          <a:effectLst/>
                          <a:uLnTx/>
                          <a:uFillTx/>
                          <a:latin typeface="+mn-lt"/>
                          <a:ea typeface="+mn-ea"/>
                          <a:cs typeface="+mn-cs"/>
                        </a:rPr>
                        <a:t>Así que</a:t>
                      </a:r>
                      <a:r>
                        <a:rPr kumimoji="0" lang="es-EC" sz="1100" b="0" i="0" u="none" strike="noStrike" kern="1200" cap="none" spc="0" normalizeH="0" baseline="0" noProof="0" dirty="0" smtClean="0">
                          <a:ln>
                            <a:noFill/>
                          </a:ln>
                          <a:solidFill>
                            <a:schemeClr val="tx1"/>
                          </a:solidFill>
                          <a:effectLst/>
                          <a:uLnTx/>
                          <a:uFillTx/>
                          <a:latin typeface="+mn-lt"/>
                          <a:ea typeface="+mn-ea"/>
                          <a:cs typeface="+mn-cs"/>
                        </a:rPr>
                        <a:t>, puse suficiente dinero para mi padre y tres hermanos en la carta y la envié a través de Pony Express (¡por supuesto!). Se necesitaría al menos dos semanas para que llegue a California. </a:t>
                      </a:r>
                      <a:r>
                        <a:rPr kumimoji="0" lang="es-EC" sz="1100" b="1" i="0" u="none" strike="noStrike" kern="1200" cap="none" spc="0" normalizeH="0" baseline="0" noProof="0" dirty="0" smtClean="0">
                          <a:ln>
                            <a:noFill/>
                          </a:ln>
                          <a:solidFill>
                            <a:schemeClr val="tx1"/>
                          </a:solidFill>
                          <a:effectLst/>
                          <a:uLnTx/>
                          <a:uFillTx/>
                          <a:latin typeface="+mn-lt"/>
                          <a:ea typeface="+mn-ea"/>
                          <a:cs typeface="+mn-cs"/>
                        </a:rPr>
                        <a:t>Con el tiempo</a:t>
                      </a:r>
                      <a:r>
                        <a:rPr kumimoji="0" lang="es-EC" sz="1100" b="0" i="0" u="none" strike="noStrike" kern="1200" cap="none" spc="0" normalizeH="0" baseline="0" noProof="0" dirty="0" smtClean="0">
                          <a:ln>
                            <a:noFill/>
                          </a:ln>
                          <a:solidFill>
                            <a:schemeClr val="tx1"/>
                          </a:solidFill>
                          <a:effectLst/>
                          <a:uLnTx/>
                          <a:uFillTx/>
                          <a:latin typeface="+mn-lt"/>
                          <a:ea typeface="+mn-ea"/>
                          <a:cs typeface="+mn-cs"/>
                        </a:rPr>
                        <a:t>, mi carta y el dinero llegarán allí y sé que todos estarán entusiasmados. </a:t>
                      </a:r>
                      <a:r>
                        <a:rPr kumimoji="0" lang="es-EC" sz="1100" b="1" i="0" u="none" strike="noStrike" kern="1200" cap="none" spc="0" normalizeH="0" baseline="0" noProof="0" dirty="0" smtClean="0">
                          <a:ln>
                            <a:noFill/>
                          </a:ln>
                          <a:solidFill>
                            <a:schemeClr val="tx1"/>
                          </a:solidFill>
                          <a:effectLst/>
                          <a:uLnTx/>
                          <a:uFillTx/>
                          <a:latin typeface="+mn-lt"/>
                          <a:ea typeface="+mn-ea"/>
                          <a:cs typeface="+mn-cs"/>
                        </a:rPr>
                        <a:t>Entonces</a:t>
                      </a:r>
                      <a:r>
                        <a:rPr kumimoji="0" lang="es-EC" sz="1100" b="0" i="0" u="none" strike="noStrike" kern="1200" cap="none" spc="0" normalizeH="0" baseline="0" noProof="0" dirty="0" smtClean="0">
                          <a:ln>
                            <a:noFill/>
                          </a:ln>
                          <a:solidFill>
                            <a:schemeClr val="tx1"/>
                          </a:solidFill>
                          <a:effectLst/>
                          <a:uLnTx/>
                          <a:uFillTx/>
                          <a:latin typeface="+mn-lt"/>
                          <a:ea typeface="+mn-ea"/>
                          <a:cs typeface="+mn-cs"/>
                        </a:rPr>
                        <a:t>, ellos van a tener suficiente dinero para comprar su propia carreta y todo lo necesario para hacer el largo viaje a Missouri. ¡Apenas puedo esperar para ver a todos una vez más!</a:t>
                      </a:r>
                      <a:endParaRPr kumimoji="0" lang="en-US" sz="1100" b="0" i="0" u="none" strike="noStrike" kern="1200" cap="none" spc="0" normalizeH="0" baseline="0" noProof="0" dirty="0" smtClean="0">
                        <a:ln>
                          <a:noFill/>
                        </a:ln>
                        <a:solidFill>
                          <a:schemeClr val="tx1"/>
                        </a:solidFill>
                        <a:effectLst/>
                        <a:uLnTx/>
                        <a:uFillTx/>
                        <a:latin typeface="+mn-lt"/>
                        <a:ea typeface="+mn-ea"/>
                        <a:cs typeface="+mn-cs"/>
                      </a:endParaRPr>
                    </a:p>
                  </a:txBody>
                  <a:tcPr marL="103632" marR="103632" marT="50292" marB="50292"/>
                </a:tc>
              </a:tr>
              <a:tr h="315468">
                <a:tc>
                  <a:txBody>
                    <a:bodyPr/>
                    <a:lstStyle/>
                    <a:p>
                      <a:pPr algn="ctr"/>
                      <a:r>
                        <a:rPr lang="en-US" sz="2000" b="1" dirty="0" smtClean="0">
                          <a:solidFill>
                            <a:schemeClr val="tx1"/>
                          </a:solidFill>
                        </a:rPr>
                        <a:t>1</a:t>
                      </a:r>
                      <a:endParaRPr lang="en-US" sz="2000" b="1" dirty="0">
                        <a:solidFill>
                          <a:schemeClr val="tx1"/>
                        </a:solidFill>
                      </a:endParaRPr>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EC" sz="1000" b="0" i="1" u="none" strike="noStrike" kern="1200" cap="none" spc="0" normalizeH="0" baseline="0" noProof="0" dirty="0" smtClean="0">
                          <a:ln>
                            <a:noFill/>
                          </a:ln>
                          <a:solidFill>
                            <a:schemeClr val="tx1"/>
                          </a:solidFill>
                          <a:effectLst/>
                          <a:uLnTx/>
                          <a:uFillTx/>
                          <a:latin typeface="+mn-lt"/>
                          <a:ea typeface="+mn-ea"/>
                          <a:cs typeface="+mn-cs"/>
                        </a:rPr>
                        <a:t>La respuesta proporciona una transición limitada del "cuerpo/desarrollo del cuento" a la conclusión y proporciona un final general o parcial a la narrativa que puede proporcionar un cierre y/o más o menos una lógica de los acontecimientos o experiencias en el cuento.</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s-EC" sz="1100" b="0" i="0" u="none" strike="noStrike" kern="1200" cap="none" spc="0" normalizeH="0" baseline="0" noProof="0" dirty="0" smtClean="0">
                          <a:ln>
                            <a:noFill/>
                          </a:ln>
                          <a:solidFill>
                            <a:schemeClr val="tx1"/>
                          </a:solidFill>
                          <a:effectLst/>
                          <a:uLnTx/>
                          <a:uFillTx/>
                          <a:latin typeface="+mn-lt"/>
                          <a:ea typeface="+mn-ea"/>
                          <a:cs typeface="+mn-cs"/>
                        </a:rPr>
                        <a:t>Yo envié un poco de dinero inmediatamente a mi papá. Yo sé que va a llegar aquí lo más pronto posible. Ellos tendrán un largo camino por recorrer.</a:t>
                      </a:r>
                      <a:endParaRPr kumimoji="0" lang="en-US" sz="1100" b="0" i="0" u="none" strike="noStrike" kern="1200" cap="none" spc="0" normalizeH="0" baseline="0" noProof="0" dirty="0" smtClean="0">
                        <a:ln>
                          <a:noFill/>
                        </a:ln>
                        <a:solidFill>
                          <a:schemeClr val="tx1"/>
                        </a:solidFill>
                        <a:effectLst/>
                        <a:uLnTx/>
                        <a:uFillTx/>
                        <a:latin typeface="+mn-lt"/>
                        <a:ea typeface="+mn-ea"/>
                        <a:cs typeface="+mn-cs"/>
                      </a:endParaRPr>
                    </a:p>
                  </a:txBody>
                  <a:tcPr marL="103632" marR="103632" marT="50292" marB="50292"/>
                </a:tc>
              </a:tr>
              <a:tr h="472440">
                <a:tc>
                  <a:txBody>
                    <a:bodyPr/>
                    <a:lstStyle/>
                    <a:p>
                      <a:pPr algn="ctr"/>
                      <a:r>
                        <a:rPr lang="en-US" sz="2000" b="1" dirty="0" smtClean="0">
                          <a:solidFill>
                            <a:schemeClr val="tx1"/>
                          </a:solidFill>
                        </a:rPr>
                        <a:t>0</a:t>
                      </a:r>
                      <a:endParaRPr lang="en-US" sz="2000" b="1" dirty="0">
                        <a:solidFill>
                          <a:schemeClr val="tx1"/>
                        </a:solidFill>
                      </a:endParaRPr>
                    </a:p>
                  </a:txBody>
                  <a:tcPr marL="103632" marR="103632" marT="50292" marB="50292" anchor="ctr"/>
                </a:tc>
                <a:tc>
                  <a:txBody>
                    <a:bodyPr/>
                    <a:lstStyle/>
                    <a:p>
                      <a:r>
                        <a:rPr lang="es-EC" sz="1000" b="0" i="1" baseline="0" dirty="0" smtClean="0">
                          <a:solidFill>
                            <a:schemeClr val="tx1"/>
                          </a:solidFill>
                        </a:rPr>
                        <a:t>La respuesta no completa la narración de una manera lógica.</a:t>
                      </a:r>
                    </a:p>
                    <a:p>
                      <a:r>
                        <a:rPr lang="es-EC" sz="1100" b="0" i="0" baseline="0" dirty="0" smtClean="0">
                          <a:solidFill>
                            <a:schemeClr val="tx1"/>
                          </a:solidFill>
                        </a:rPr>
                        <a:t>Estaban todos juntos y luego lo pasaron de maravilla. Incluso construyeron una casa.</a:t>
                      </a:r>
                      <a:endParaRPr lang="en-US" sz="1100" b="0" i="0" baseline="0" dirty="0" smtClean="0">
                        <a:solidFill>
                          <a:schemeClr val="tx1"/>
                        </a:solidFill>
                      </a:endParaRPr>
                    </a:p>
                  </a:txBody>
                  <a:tcPr marL="103632" marR="103632" marT="50292" marB="50292"/>
                </a:tc>
              </a:tr>
            </a:tbl>
          </a:graphicData>
        </a:graphic>
      </p:graphicFrame>
    </p:spTree>
    <p:extLst>
      <p:ext uri="{BB962C8B-B14F-4D97-AF65-F5344CB8AC3E}">
        <p14:creationId xmlns:p14="http://schemas.microsoft.com/office/powerpoint/2010/main" val="28402636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23</a:t>
            </a:fld>
            <a:endParaRPr lang="en-US" dirty="0"/>
          </a:p>
        </p:txBody>
      </p:sp>
      <p:graphicFrame>
        <p:nvGraphicFramePr>
          <p:cNvPr id="3" name="Table 2"/>
          <p:cNvGraphicFramePr>
            <a:graphicFrameLocks noGrp="1"/>
          </p:cNvGraphicFramePr>
          <p:nvPr>
            <p:extLst/>
          </p:nvPr>
        </p:nvGraphicFramePr>
        <p:xfrm>
          <a:off x="323850" y="360248"/>
          <a:ext cx="7189470" cy="8698698"/>
        </p:xfrm>
        <a:graphic>
          <a:graphicData uri="http://schemas.openxmlformats.org/drawingml/2006/table">
            <a:tbl>
              <a:tblPr firstRow="1" bandRow="1">
                <a:effectLst>
                  <a:innerShdw blurRad="114300">
                    <a:prstClr val="black"/>
                  </a:innerShdw>
                </a:effectLst>
                <a:tableStyleId>{5C22544A-7EE6-4342-B048-85BDC9FD1C3A}</a:tableStyleId>
              </a:tblPr>
              <a:tblGrid>
                <a:gridCol w="6534149"/>
                <a:gridCol w="655321"/>
              </a:tblGrid>
              <a:tr h="319315">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EC" sz="1200" b="1" u="none" baseline="0" dirty="0" smtClean="0">
                          <a:solidFill>
                            <a:schemeClr val="tx1"/>
                          </a:solidFill>
                          <a:effectLst/>
                        </a:rPr>
                        <a:t>Grado 6: Pre-evaluación Trimestre 3</a:t>
                      </a:r>
                    </a:p>
                    <a:p>
                      <a:pPr marL="0" marR="0" indent="0" algn="ctr" defTabSz="966612" rtl="0" eaLnBrk="1" fontAlgn="auto" latinLnBrk="0" hangingPunct="1">
                        <a:lnSpc>
                          <a:spcPct val="100000"/>
                        </a:lnSpc>
                        <a:spcBef>
                          <a:spcPts val="0"/>
                        </a:spcBef>
                        <a:spcAft>
                          <a:spcPts val="0"/>
                        </a:spcAft>
                        <a:buClrTx/>
                        <a:buSzTx/>
                        <a:buFontTx/>
                        <a:buNone/>
                        <a:tabLst/>
                        <a:defRPr/>
                      </a:pPr>
                      <a:r>
                        <a:rPr lang="es-EC" sz="1200" b="1" u="none" baseline="0" dirty="0" smtClean="0">
                          <a:solidFill>
                            <a:schemeClr val="tx1"/>
                          </a:solidFill>
                          <a:effectLst/>
                        </a:rPr>
                        <a:t>Clave para las respuestas de selección múltiple</a:t>
                      </a:r>
                    </a:p>
                  </a:txBody>
                  <a:tcPr marL="97155" marR="97155" marT="47897" marB="47897" anchor="ctr">
                    <a:solidFill>
                      <a:schemeClr val="bg1"/>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29028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C" sz="1200" b="1" u="sng" noProof="0" dirty="0" smtClean="0">
                          <a:solidFill>
                            <a:schemeClr val="tx1"/>
                          </a:solidFill>
                          <a:effectLst>
                            <a:outerShdw blurRad="38100" dist="38100" dir="2700000" algn="tl">
                              <a:srgbClr val="000000">
                                <a:alpha val="43137"/>
                              </a:srgbClr>
                            </a:outerShdw>
                          </a:effectLst>
                        </a:rPr>
                        <a:t>Pregunta 1</a:t>
                      </a:r>
                      <a:r>
                        <a:rPr lang="es-EC" sz="1200" b="1" u="none" noProof="0" dirty="0" smtClean="0">
                          <a:solidFill>
                            <a:schemeClr val="tx1"/>
                          </a:solidFill>
                          <a:effectLst>
                            <a:outerShdw blurRad="38100" dist="38100" dir="2700000" algn="tl">
                              <a:srgbClr val="000000">
                                <a:alpha val="43137"/>
                              </a:srgbClr>
                            </a:outerShdw>
                          </a:effectLst>
                        </a:rPr>
                        <a:t>  </a:t>
                      </a:r>
                      <a:r>
                        <a:rPr lang="es-ES" sz="1100" b="0" u="none" noProof="0" dirty="0" smtClean="0">
                          <a:solidFill>
                            <a:schemeClr val="tx1"/>
                          </a:solidFill>
                          <a:effectLst/>
                        </a:rPr>
                        <a:t>Basado en esta oración, ¿cuál es un ejemplo de un jinete de </a:t>
                      </a:r>
                      <a:r>
                        <a:rPr lang="es-ES" sz="1100" b="0" i="1" u="none" noProof="0" dirty="0" smtClean="0">
                          <a:solidFill>
                            <a:schemeClr val="tx1"/>
                          </a:solidFill>
                          <a:effectLst/>
                        </a:rPr>
                        <a:t>Pony Express</a:t>
                      </a:r>
                      <a:r>
                        <a:rPr lang="es-ES" sz="1100" b="0" u="none" noProof="0" dirty="0" smtClean="0">
                          <a:solidFill>
                            <a:schemeClr val="tx1"/>
                          </a:solidFill>
                          <a:effectLst/>
                        </a:rPr>
                        <a:t> que tiene el corazón de un león? </a:t>
                      </a:r>
                      <a:r>
                        <a:rPr lang="es-EC" sz="1050" b="0" i="1" u="none" noProof="0" dirty="0" smtClean="0">
                          <a:solidFill>
                            <a:schemeClr val="tx1"/>
                          </a:solidFill>
                          <a:effectLst/>
                          <a:latin typeface="+mn-lt"/>
                        </a:rPr>
                        <a:t>Hacia</a:t>
                      </a:r>
                      <a:r>
                        <a:rPr lang="es-EC" sz="1050" b="0" i="1" noProof="0" dirty="0" smtClean="0">
                          <a:solidFill>
                            <a:schemeClr val="tx1"/>
                          </a:solidFill>
                          <a:latin typeface="+mn-lt"/>
                        </a:rPr>
                        <a:t> RL.6.4  DOK-2</a:t>
                      </a:r>
                      <a:r>
                        <a:rPr lang="es-EC" sz="1050" b="0" i="1" baseline="0" noProof="0" dirty="0" smtClean="0">
                          <a:solidFill>
                            <a:schemeClr val="tx1"/>
                          </a:solidFill>
                          <a:latin typeface="+mn-lt"/>
                        </a:rPr>
                        <a:t> </a:t>
                      </a:r>
                      <a:r>
                        <a:rPr lang="es-EC" sz="1050" b="0" i="1" baseline="0" noProof="0" dirty="0" err="1" smtClean="0">
                          <a:solidFill>
                            <a:schemeClr val="tx1"/>
                          </a:solidFill>
                          <a:latin typeface="+mn-lt"/>
                        </a:rPr>
                        <a:t>APn</a:t>
                      </a:r>
                      <a:endParaRPr lang="es-EC" sz="1050" b="0" i="1" u="none" baseline="0" noProof="0"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400" b="1" dirty="0" smtClean="0">
                          <a:solidFill>
                            <a:schemeClr val="tx1"/>
                          </a:solidFill>
                          <a:effectLst>
                            <a:outerShdw blurRad="38100" dist="38100" dir="2700000" algn="tl">
                              <a:srgbClr val="000000">
                                <a:alpha val="43137"/>
                              </a:srgbClr>
                            </a:outerShdw>
                          </a:effectLst>
                        </a:rPr>
                        <a:t>A</a:t>
                      </a:r>
                      <a:endParaRPr lang="en-US" sz="14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1524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C" sz="1200" b="1" u="sng" noProof="0" dirty="0" smtClean="0">
                          <a:solidFill>
                            <a:schemeClr val="tx1"/>
                          </a:solidFill>
                          <a:effectLst>
                            <a:outerShdw blurRad="38100" dist="38100" dir="2700000" algn="tl">
                              <a:srgbClr val="000000">
                                <a:alpha val="43137"/>
                              </a:srgbClr>
                            </a:outerShdw>
                          </a:effectLst>
                        </a:rPr>
                        <a:t>Pregunta 2</a:t>
                      </a:r>
                      <a:r>
                        <a:rPr lang="es-EC" sz="1200" b="1" u="none" noProof="0" dirty="0" smtClean="0">
                          <a:solidFill>
                            <a:schemeClr val="tx1"/>
                          </a:solidFill>
                          <a:effectLst>
                            <a:outerShdw blurRad="38100" dist="38100" dir="2700000" algn="tl">
                              <a:srgbClr val="000000">
                                <a:alpha val="43137"/>
                              </a:srgbClr>
                            </a:outerShdw>
                          </a:effectLst>
                        </a:rPr>
                        <a:t> </a:t>
                      </a:r>
                      <a:r>
                        <a:rPr lang="es-EC" sz="1100" b="0" i="0" u="none" baseline="0" noProof="0" dirty="0" smtClean="0">
                          <a:solidFill>
                            <a:schemeClr val="tx1"/>
                          </a:solidFill>
                          <a:effectLst/>
                          <a:latin typeface="+mn-lt"/>
                        </a:rPr>
                        <a:t> </a:t>
                      </a:r>
                      <a:r>
                        <a:rPr lang="es-ES" sz="1100" b="0" i="0" u="none" baseline="0" noProof="0" dirty="0" smtClean="0">
                          <a:solidFill>
                            <a:schemeClr val="tx1"/>
                          </a:solidFill>
                          <a:effectLst/>
                          <a:latin typeface="+mn-lt"/>
                        </a:rPr>
                        <a:t>¿Qué puede concluir el lector sobre los jinetes de </a:t>
                      </a:r>
                      <a:r>
                        <a:rPr lang="es-ES" sz="1100" b="0" i="1" u="none" baseline="0" noProof="0" dirty="0" smtClean="0">
                          <a:solidFill>
                            <a:schemeClr val="tx1"/>
                          </a:solidFill>
                          <a:effectLst/>
                          <a:latin typeface="+mn-lt"/>
                        </a:rPr>
                        <a:t>Pony Express</a:t>
                      </a:r>
                      <a:r>
                        <a:rPr lang="es-ES" sz="1100" b="0" i="0" u="none" baseline="0" noProof="0" dirty="0" smtClean="0">
                          <a:solidFill>
                            <a:schemeClr val="tx1"/>
                          </a:solidFill>
                          <a:effectLst/>
                          <a:latin typeface="+mn-lt"/>
                        </a:rPr>
                        <a:t> que no están en un estado físico óptimo? </a:t>
                      </a:r>
                      <a:r>
                        <a:rPr lang="es-ES" sz="1050" b="0" i="1" u="none" baseline="0" noProof="0" dirty="0" smtClean="0">
                          <a:solidFill>
                            <a:schemeClr val="tx1"/>
                          </a:solidFill>
                          <a:effectLst/>
                          <a:latin typeface="+mn-lt"/>
                        </a:rPr>
                        <a:t>Hacia </a:t>
                      </a:r>
                      <a:r>
                        <a:rPr lang="es-EC" sz="1050" b="0" i="1" noProof="0" dirty="0" smtClean="0">
                          <a:solidFill>
                            <a:schemeClr val="tx1"/>
                          </a:solidFill>
                          <a:latin typeface="+mn-lt"/>
                        </a:rPr>
                        <a:t>RL.6.4  DOK-3 ANA</a:t>
                      </a:r>
                      <a:endParaRPr lang="es-EC" sz="1050" b="0" i="1" u="none" noProof="0"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400" b="1" dirty="0" smtClean="0">
                          <a:solidFill>
                            <a:schemeClr val="tx1"/>
                          </a:solidFill>
                          <a:effectLst>
                            <a:outerShdw blurRad="38100" dist="38100" dir="2700000" algn="tl">
                              <a:srgbClr val="000000">
                                <a:alpha val="43137"/>
                              </a:srgbClr>
                            </a:outerShdw>
                          </a:effectLst>
                        </a:rPr>
                        <a:t>C</a:t>
                      </a:r>
                      <a:endParaRPr lang="en-US" sz="14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7383">
                <a:tc>
                  <a:txBody>
                    <a:bodyPr/>
                    <a:lstStyle/>
                    <a:p>
                      <a:r>
                        <a:rPr lang="es-EC" sz="1200" b="1" u="sng" dirty="0" smtClean="0">
                          <a:solidFill>
                            <a:schemeClr val="tx1"/>
                          </a:solidFill>
                          <a:effectLst>
                            <a:outerShdw blurRad="38100" dist="38100" dir="2700000" algn="tl">
                              <a:srgbClr val="000000">
                                <a:alpha val="43137"/>
                              </a:srgbClr>
                            </a:outerShdw>
                          </a:effectLst>
                        </a:rPr>
                        <a:t>Pregunta 3</a:t>
                      </a:r>
                      <a:r>
                        <a:rPr lang="es-EC" sz="1100" b="0" i="1" dirty="0" smtClean="0">
                          <a:solidFill>
                            <a:schemeClr val="tx1"/>
                          </a:solidFill>
                          <a:latin typeface="+mn-lt"/>
                        </a:rPr>
                        <a:t> </a:t>
                      </a:r>
                      <a:r>
                        <a:rPr lang="es-ES" sz="1100" b="0" i="0" dirty="0" smtClean="0">
                          <a:solidFill>
                            <a:schemeClr val="tx1"/>
                          </a:solidFill>
                          <a:latin typeface="+mn-lt"/>
                        </a:rPr>
                        <a:t>¿Cómo es diferente </a:t>
                      </a:r>
                      <a:r>
                        <a:rPr lang="es-ES" sz="1100" b="0" i="0" u="none" dirty="0" smtClean="0">
                          <a:solidFill>
                            <a:schemeClr val="tx1"/>
                          </a:solidFill>
                          <a:latin typeface="+mn-lt"/>
                        </a:rPr>
                        <a:t>leer el cuento </a:t>
                      </a:r>
                      <a:r>
                        <a:rPr lang="es-ES" sz="1100" b="1" i="1" u="none" dirty="0" smtClean="0">
                          <a:solidFill>
                            <a:schemeClr val="tx1"/>
                          </a:solidFill>
                          <a:latin typeface="+mn-lt"/>
                        </a:rPr>
                        <a:t>Un jinete de Pony Express</a:t>
                      </a:r>
                      <a:r>
                        <a:rPr lang="es-ES" sz="1100" b="1" i="0" u="none" dirty="0" smtClean="0">
                          <a:solidFill>
                            <a:schemeClr val="tx1"/>
                          </a:solidFill>
                          <a:latin typeface="+mn-lt"/>
                        </a:rPr>
                        <a:t> </a:t>
                      </a:r>
                      <a:r>
                        <a:rPr lang="es-ES" sz="1100" b="0" i="0" u="none" dirty="0" smtClean="0">
                          <a:solidFill>
                            <a:schemeClr val="tx1"/>
                          </a:solidFill>
                          <a:latin typeface="+mn-lt"/>
                        </a:rPr>
                        <a:t>que ver el vídeo </a:t>
                      </a:r>
                      <a:r>
                        <a:rPr lang="es-ES" sz="1100" b="1" i="1" u="none" dirty="0" smtClean="0">
                          <a:solidFill>
                            <a:schemeClr val="tx1"/>
                          </a:solidFill>
                          <a:latin typeface="+mn-lt"/>
                        </a:rPr>
                        <a:t>El relato de un jinete de Pony Express</a:t>
                      </a:r>
                      <a:r>
                        <a:rPr lang="es-ES" sz="1100" b="0" i="0" u="none" dirty="0" smtClean="0">
                          <a:solidFill>
                            <a:schemeClr val="tx1"/>
                          </a:solidFill>
                          <a:latin typeface="+mn-lt"/>
                        </a:rPr>
                        <a:t>? </a:t>
                      </a:r>
                      <a:r>
                        <a:rPr lang="es-EC" sz="1050" b="0" i="1" u="none" dirty="0" smtClean="0">
                          <a:solidFill>
                            <a:schemeClr val="tx1"/>
                          </a:solidFill>
                          <a:latin typeface="+mn-lt"/>
                        </a:rPr>
                        <a:t>Hacia </a:t>
                      </a:r>
                      <a:r>
                        <a:rPr lang="es-EC" sz="1050" b="0" i="1" u="none" baseline="0" dirty="0" smtClean="0">
                          <a:solidFill>
                            <a:schemeClr val="tx1"/>
                          </a:solidFill>
                          <a:latin typeface="+mn-lt"/>
                        </a:rPr>
                        <a:t> RL.</a:t>
                      </a:r>
                      <a:r>
                        <a:rPr lang="es-EC" sz="1050" b="0" i="1" u="none" strike="noStrike" baseline="0" dirty="0" smtClean="0">
                          <a:solidFill>
                            <a:schemeClr val="tx1"/>
                          </a:solidFill>
                          <a:latin typeface="+mn-lt"/>
                        </a:rPr>
                        <a:t>6.</a:t>
                      </a:r>
                      <a:r>
                        <a:rPr lang="es-EC" sz="1050" b="0" i="1" u="none" baseline="0" dirty="0" smtClean="0">
                          <a:solidFill>
                            <a:schemeClr val="tx1"/>
                          </a:solidFill>
                          <a:latin typeface="+mn-lt"/>
                        </a:rPr>
                        <a:t>7  DOK-1 Cf</a:t>
                      </a:r>
                      <a:endParaRPr lang="es-EC" sz="1050" b="0" i="1" u="none" kern="1200" dirty="0" smtClean="0">
                        <a:solidFill>
                          <a:schemeClr val="tx1"/>
                        </a:solidFill>
                        <a:effectLst/>
                        <a:latin typeface="+mn-lt"/>
                        <a:ea typeface="+mn-ea"/>
                        <a:cs typeface="+mn-cs"/>
                      </a:endParaRPr>
                    </a:p>
                  </a:txBody>
                  <a:tcPr marL="97155" marR="97155" marT="47897" marB="47897" anchor="ctr">
                    <a:solidFill>
                      <a:schemeClr val="bg1">
                        <a:lumMod val="85000"/>
                      </a:schemeClr>
                    </a:solidFill>
                  </a:tcPr>
                </a:tc>
                <a:tc>
                  <a:txBody>
                    <a:bodyPr/>
                    <a:lstStyle/>
                    <a:p>
                      <a:pPr algn="ctr"/>
                      <a:r>
                        <a:rPr lang="en-US" sz="1400" b="1" dirty="0" smtClean="0">
                          <a:solidFill>
                            <a:schemeClr val="tx1"/>
                          </a:solidFill>
                          <a:effectLst>
                            <a:outerShdw blurRad="38100" dist="38100" dir="2700000" algn="tl">
                              <a:srgbClr val="000000">
                                <a:alpha val="43137"/>
                              </a:srgbClr>
                            </a:outerShdw>
                          </a:effectLst>
                        </a:rPr>
                        <a:t>B</a:t>
                      </a:r>
                      <a:endParaRPr lang="en-US" sz="14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C" sz="1200" b="1" u="sng" dirty="0" smtClean="0">
                          <a:solidFill>
                            <a:schemeClr val="tx1"/>
                          </a:solidFill>
                          <a:effectLst>
                            <a:outerShdw blurRad="38100" dist="38100" dir="2700000" algn="tl">
                              <a:srgbClr val="000000">
                                <a:alpha val="43137"/>
                              </a:srgbClr>
                            </a:outerShdw>
                          </a:effectLst>
                        </a:rPr>
                        <a:t>Pregunta 4</a:t>
                      </a:r>
                      <a:r>
                        <a:rPr lang="es-EC" sz="1200" b="1" u="none" dirty="0" smtClean="0">
                          <a:solidFill>
                            <a:schemeClr val="tx1"/>
                          </a:solidFill>
                          <a:effectLst>
                            <a:outerShdw blurRad="38100" dist="38100" dir="2700000" algn="tl">
                              <a:srgbClr val="000000">
                                <a:alpha val="43137"/>
                              </a:srgbClr>
                            </a:outerShdw>
                          </a:effectLst>
                        </a:rPr>
                        <a:t>  </a:t>
                      </a:r>
                      <a:r>
                        <a:rPr lang="es-EC" sz="1100" b="0" u="none" dirty="0" smtClean="0">
                          <a:solidFill>
                            <a:schemeClr val="tx1"/>
                          </a:solidFill>
                          <a:effectLst/>
                        </a:rPr>
                        <a:t> </a:t>
                      </a:r>
                      <a:r>
                        <a:rPr lang="es-ES" sz="1100" b="0" u="none" dirty="0" smtClean="0">
                          <a:solidFill>
                            <a:schemeClr val="tx1"/>
                          </a:solidFill>
                          <a:effectLst/>
                        </a:rPr>
                        <a:t>Del video </a:t>
                      </a:r>
                      <a:r>
                        <a:rPr lang="es-ES" sz="1100" b="0" i="1" u="none" dirty="0" smtClean="0">
                          <a:solidFill>
                            <a:schemeClr val="tx1"/>
                          </a:solidFill>
                          <a:effectLst/>
                        </a:rPr>
                        <a:t>El relato de un jinete de Pony Express</a:t>
                      </a:r>
                      <a:r>
                        <a:rPr lang="es-ES" sz="1100" b="0" u="none" dirty="0" smtClean="0">
                          <a:solidFill>
                            <a:schemeClr val="tx1"/>
                          </a:solidFill>
                          <a:effectLst/>
                        </a:rPr>
                        <a:t>, ¿qué generalización puede asumir el oyente acerca de la mochila? </a:t>
                      </a:r>
                      <a:r>
                        <a:rPr lang="es-EC" sz="1050" b="0" i="1" u="none" baseline="0" dirty="0" smtClean="0">
                          <a:solidFill>
                            <a:schemeClr val="tx1"/>
                          </a:solidFill>
                          <a:effectLst/>
                        </a:rPr>
                        <a:t>Hacia RL.6.7  DOK-3 Cu</a:t>
                      </a:r>
                      <a:endParaRPr lang="es-EC" sz="1050" b="0" i="1" u="none" dirty="0" smtClean="0">
                        <a:solidFill>
                          <a:schemeClr val="tx1"/>
                        </a:solidFill>
                        <a:effectLst/>
                      </a:endParaRPr>
                    </a:p>
                  </a:txBody>
                  <a:tcPr marL="97155" marR="97155" marT="47897" marB="47897" anchor="ctr">
                    <a:solidFill>
                      <a:schemeClr val="bg2"/>
                    </a:solidFill>
                  </a:tcPr>
                </a:tc>
                <a:tc>
                  <a:txBody>
                    <a:bodyPr/>
                    <a:lstStyle/>
                    <a:p>
                      <a:pPr algn="ctr"/>
                      <a:r>
                        <a:rPr lang="en-US" sz="1400" b="1" dirty="0" smtClean="0">
                          <a:solidFill>
                            <a:schemeClr val="tx1"/>
                          </a:solidFill>
                          <a:effectLst>
                            <a:outerShdw blurRad="38100" dist="38100" dir="2700000" algn="tl">
                              <a:srgbClr val="000000">
                                <a:alpha val="43137"/>
                              </a:srgbClr>
                            </a:outerShdw>
                          </a:effectLst>
                        </a:rPr>
                        <a:t>D</a:t>
                      </a:r>
                      <a:endParaRPr lang="en-US" sz="14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9196">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EC" sz="1200" b="1" u="sng" dirty="0" smtClean="0">
                          <a:solidFill>
                            <a:schemeClr val="tx1"/>
                          </a:solidFill>
                          <a:effectLst>
                            <a:outerShdw blurRad="38100" dist="38100" dir="2700000" algn="tl">
                              <a:srgbClr val="000000">
                                <a:alpha val="43137"/>
                              </a:srgbClr>
                            </a:outerShdw>
                          </a:effectLst>
                        </a:rPr>
                        <a:t>Pregunta 5</a:t>
                      </a:r>
                      <a:r>
                        <a:rPr lang="es-EC" sz="1200" b="1" u="none" dirty="0" smtClean="0">
                          <a:solidFill>
                            <a:schemeClr val="tx1"/>
                          </a:solidFill>
                          <a:effectLst>
                            <a:outerShdw blurRad="38100" dist="38100" dir="2700000" algn="tl">
                              <a:srgbClr val="000000">
                                <a:alpha val="43137"/>
                              </a:srgbClr>
                            </a:outerShdw>
                          </a:effectLst>
                        </a:rPr>
                        <a:t>  </a:t>
                      </a:r>
                      <a:r>
                        <a:rPr lang="es-ES" sz="1100" b="0" u="none" dirty="0" smtClean="0">
                          <a:solidFill>
                            <a:schemeClr val="tx1"/>
                          </a:solidFill>
                          <a:effectLst/>
                        </a:rPr>
                        <a:t>¿Cómo es similar la experiencia de escuchar el video, </a:t>
                      </a:r>
                      <a:r>
                        <a:rPr lang="es-ES" sz="1100" b="1" i="1" u="none" dirty="0" smtClean="0">
                          <a:solidFill>
                            <a:schemeClr val="tx1"/>
                          </a:solidFill>
                          <a:effectLst/>
                        </a:rPr>
                        <a:t>El relato de un jinete de Pony Express</a:t>
                      </a:r>
                      <a:r>
                        <a:rPr lang="es-ES" sz="1100" b="0" u="none" dirty="0" smtClean="0">
                          <a:solidFill>
                            <a:schemeClr val="tx1"/>
                          </a:solidFill>
                          <a:effectLst/>
                        </a:rPr>
                        <a:t> a leer </a:t>
                      </a:r>
                      <a:r>
                        <a:rPr lang="es-ES" sz="1100" b="1" i="1" u="none" dirty="0" smtClean="0">
                          <a:solidFill>
                            <a:schemeClr val="tx1"/>
                          </a:solidFill>
                          <a:effectLst/>
                        </a:rPr>
                        <a:t>Un jinete de Pony Express</a:t>
                      </a:r>
                      <a:r>
                        <a:rPr lang="es-ES" sz="1100" b="0" u="none" dirty="0" smtClean="0">
                          <a:solidFill>
                            <a:schemeClr val="tx1"/>
                          </a:solidFill>
                          <a:effectLst/>
                        </a:rPr>
                        <a:t>? </a:t>
                      </a:r>
                      <a:r>
                        <a:rPr lang="es-EC" sz="1050" b="0" i="1" dirty="0" smtClean="0">
                          <a:solidFill>
                            <a:schemeClr val="tx1"/>
                          </a:solidFill>
                          <a:latin typeface="+mn-lt"/>
                        </a:rPr>
                        <a:t>Hacia</a:t>
                      </a:r>
                      <a:r>
                        <a:rPr lang="es-EC" sz="1050" b="0" i="1" baseline="0" dirty="0" smtClean="0">
                          <a:solidFill>
                            <a:schemeClr val="tx1"/>
                          </a:solidFill>
                          <a:latin typeface="+mn-lt"/>
                        </a:rPr>
                        <a:t> RL.6.9  DOK-2 </a:t>
                      </a:r>
                      <a:r>
                        <a:rPr lang="es-EC" sz="1050" b="0" i="1" baseline="0" dirty="0" err="1" smtClean="0">
                          <a:solidFill>
                            <a:schemeClr val="tx1"/>
                          </a:solidFill>
                          <a:latin typeface="+mn-lt"/>
                        </a:rPr>
                        <a:t>APn</a:t>
                      </a:r>
                      <a:endParaRPr lang="es-EC" sz="1050" b="0" i="1" dirty="0" smtClean="0">
                        <a:solidFill>
                          <a:schemeClr val="tx1"/>
                        </a:solidFill>
                        <a:latin typeface="+mn-lt"/>
                      </a:endParaRPr>
                    </a:p>
                  </a:txBody>
                  <a:tcPr marL="97155" marR="97155" marT="47897" marB="47897" anchor="ctr">
                    <a:lnB w="12700" cmpd="sng">
                      <a:noFill/>
                    </a:lnB>
                    <a:solidFill>
                      <a:schemeClr val="bg1">
                        <a:lumMod val="85000"/>
                      </a:schemeClr>
                    </a:solidFill>
                  </a:tcPr>
                </a:tc>
                <a:tc>
                  <a:txBody>
                    <a:bodyPr/>
                    <a:lstStyle/>
                    <a:p>
                      <a:pPr algn="ctr"/>
                      <a:r>
                        <a:rPr lang="en-US" sz="1400" b="1" dirty="0" smtClean="0">
                          <a:solidFill>
                            <a:schemeClr val="tx1"/>
                          </a:solidFill>
                          <a:effectLst>
                            <a:outerShdw blurRad="38100" dist="38100" dir="2700000" algn="tl">
                              <a:srgbClr val="000000">
                                <a:alpha val="43137"/>
                              </a:srgbClr>
                            </a:outerShdw>
                          </a:effectLst>
                        </a:rPr>
                        <a:t>A</a:t>
                      </a:r>
                      <a:endParaRPr lang="en-US" sz="14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57882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C" sz="1200" b="1" u="sng" dirty="0" smtClean="0">
                          <a:solidFill>
                            <a:schemeClr val="tx1"/>
                          </a:solidFill>
                          <a:effectLst>
                            <a:outerShdw blurRad="38100" dist="38100" dir="2700000" algn="tl">
                              <a:srgbClr val="000000">
                                <a:alpha val="43137"/>
                              </a:srgbClr>
                            </a:outerShdw>
                          </a:effectLst>
                        </a:rPr>
                        <a:t>Pregunta 6</a:t>
                      </a:r>
                      <a:r>
                        <a:rPr lang="es-EC" sz="1200" b="1" u="none" dirty="0" smtClean="0">
                          <a:solidFill>
                            <a:schemeClr val="tx1"/>
                          </a:solidFill>
                          <a:effectLst>
                            <a:outerShdw blurRad="38100" dist="38100" dir="2700000" algn="tl">
                              <a:srgbClr val="000000">
                                <a:alpha val="43137"/>
                              </a:srgbClr>
                            </a:outerShdw>
                          </a:effectLst>
                        </a:rPr>
                        <a:t>  </a:t>
                      </a:r>
                      <a:r>
                        <a:rPr lang="es-ES" sz="1100" b="0" u="none" dirty="0" smtClean="0">
                          <a:solidFill>
                            <a:schemeClr val="tx1"/>
                          </a:solidFill>
                          <a:effectLst/>
                        </a:rPr>
                        <a:t>¿Cómo es diferente la experiencia de escuchar el video, </a:t>
                      </a:r>
                      <a:r>
                        <a:rPr lang="es-ES" sz="1100" b="0" i="1" u="none" dirty="0" smtClean="0">
                          <a:solidFill>
                            <a:schemeClr val="tx1"/>
                          </a:solidFill>
                          <a:effectLst/>
                        </a:rPr>
                        <a:t>El relato de un jinete de Pony Express </a:t>
                      </a:r>
                      <a:r>
                        <a:rPr lang="es-ES" sz="1100" b="0" u="none" dirty="0" smtClean="0">
                          <a:solidFill>
                            <a:schemeClr val="tx1"/>
                          </a:solidFill>
                          <a:effectLst/>
                        </a:rPr>
                        <a:t>a leer Un jinete de Pony Express? Selecciona las respuestas que aplican.</a:t>
                      </a:r>
                    </a:p>
                    <a:p>
                      <a:pPr marL="0" marR="0" indent="0" algn="l" defTabSz="966612" rtl="0" eaLnBrk="1" fontAlgn="auto" latinLnBrk="0" hangingPunct="1">
                        <a:lnSpc>
                          <a:spcPct val="100000"/>
                        </a:lnSpc>
                        <a:spcBef>
                          <a:spcPts val="0"/>
                        </a:spcBef>
                        <a:spcAft>
                          <a:spcPts val="0"/>
                        </a:spcAft>
                        <a:buClrTx/>
                        <a:buSzTx/>
                        <a:buFontTx/>
                        <a:buNone/>
                        <a:tabLst/>
                        <a:defRPr/>
                      </a:pPr>
                      <a:r>
                        <a:rPr lang="es-EC" sz="1200" b="0" i="1" u="none" dirty="0" smtClean="0">
                          <a:solidFill>
                            <a:schemeClr val="tx1"/>
                          </a:solidFill>
                          <a:effectLst/>
                        </a:rPr>
                        <a:t> </a:t>
                      </a:r>
                      <a:r>
                        <a:rPr lang="es-EC" sz="1050" b="0" i="1" u="none" dirty="0" smtClean="0">
                          <a:solidFill>
                            <a:schemeClr val="tx1"/>
                          </a:solidFill>
                          <a:effectLst/>
                          <a:latin typeface="+mn-lt"/>
                          <a:cs typeface="Helvetica" pitchFamily="34" charset="0"/>
                        </a:rPr>
                        <a:t>Hacia</a:t>
                      </a:r>
                      <a:r>
                        <a:rPr lang="es-EC" sz="1050" b="0" i="1" dirty="0" smtClean="0">
                          <a:solidFill>
                            <a:schemeClr val="tx1"/>
                          </a:solidFill>
                          <a:effectLst/>
                          <a:latin typeface="+mn-lt"/>
                          <a:cs typeface="Helvetica" pitchFamily="34" charset="0"/>
                        </a:rPr>
                        <a:t> </a:t>
                      </a:r>
                      <a:r>
                        <a:rPr lang="es-EC" sz="1050" b="0" i="1" u="none" dirty="0" smtClean="0">
                          <a:solidFill>
                            <a:schemeClr val="tx1"/>
                          </a:solidFill>
                          <a:effectLst/>
                          <a:latin typeface="+mn-lt"/>
                        </a:rPr>
                        <a:t>RL.6.9 DOK-2 </a:t>
                      </a:r>
                      <a:r>
                        <a:rPr lang="es-EC" sz="1050" b="0" i="1" u="none" dirty="0" err="1" smtClean="0">
                          <a:solidFill>
                            <a:schemeClr val="tx1"/>
                          </a:solidFill>
                          <a:effectLst/>
                          <a:latin typeface="+mn-lt"/>
                        </a:rPr>
                        <a:t>ANr</a:t>
                      </a:r>
                      <a:r>
                        <a:rPr lang="es-EC" sz="1050" b="0" i="1" u="none" dirty="0" smtClean="0">
                          <a:solidFill>
                            <a:schemeClr val="tx1"/>
                          </a:solidFill>
                          <a:effectLst/>
                          <a:latin typeface="+mn-lt"/>
                        </a:rPr>
                        <a:t>  (ambas respuestas deben ser correctas)</a:t>
                      </a:r>
                      <a:endParaRPr lang="es-EC" sz="1100" b="0" i="1" u="none" dirty="0" smtClean="0">
                        <a:solidFill>
                          <a:schemeClr val="tx1"/>
                        </a:solidFill>
                        <a:effectLst/>
                        <a:latin typeface="+mn-lt"/>
                      </a:endParaRPr>
                    </a:p>
                  </a:txBody>
                  <a:tcPr marL="97155" marR="97155" marT="47897" marB="47897"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400" b="1" dirty="0" smtClean="0">
                          <a:solidFill>
                            <a:schemeClr val="tx1"/>
                          </a:solidFill>
                          <a:effectLst>
                            <a:outerShdw blurRad="38100" dist="38100" dir="2700000" algn="tl">
                              <a:srgbClr val="000000">
                                <a:alpha val="43137"/>
                              </a:srgbClr>
                            </a:outerShdw>
                          </a:effectLst>
                        </a:rPr>
                        <a:t>B,D</a:t>
                      </a:r>
                      <a:endParaRPr lang="en-US" sz="1400" b="1" dirty="0">
                        <a:solidFill>
                          <a:schemeClr val="tx1"/>
                        </a:solidFill>
                        <a:effectLst>
                          <a:outerShdw blurRad="38100" dist="38100" dir="2700000" algn="tl">
                            <a:srgbClr val="000000">
                              <a:alpha val="43137"/>
                            </a:srgbClr>
                          </a:outerShdw>
                        </a:effectLst>
                      </a:endParaRPr>
                    </a:p>
                  </a:txBody>
                  <a:tcPr marL="97155" marR="97155" marT="47897" marB="47897" anchor="ctr">
                    <a:lnL w="12700" cmpd="sng">
                      <a:noFill/>
                    </a:lnL>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C" sz="1200" b="1" u="sng" dirty="0" smtClean="0">
                          <a:solidFill>
                            <a:schemeClr val="tx1"/>
                          </a:solidFill>
                          <a:effectLst>
                            <a:outerShdw blurRad="38100" dist="38100" dir="2700000" algn="tl">
                              <a:srgbClr val="000000">
                                <a:alpha val="43137"/>
                              </a:srgbClr>
                            </a:outerShdw>
                          </a:effectLst>
                        </a:rPr>
                        <a:t>Pregunta 7</a:t>
                      </a:r>
                      <a:r>
                        <a:rPr lang="es-EC" sz="1200" b="1" u="none" dirty="0" smtClean="0">
                          <a:solidFill>
                            <a:schemeClr val="tx1"/>
                          </a:solidFill>
                          <a:effectLst>
                            <a:outerShdw blurRad="38100" dist="38100" dir="2700000" algn="tl">
                              <a:srgbClr val="000000">
                                <a:alpha val="43137"/>
                              </a:srgbClr>
                            </a:outerShdw>
                          </a:effectLst>
                        </a:rPr>
                        <a:t>                                            </a:t>
                      </a:r>
                      <a:r>
                        <a:rPr lang="es-EC" sz="1200" b="1" u="sng" dirty="0" smtClean="0">
                          <a:solidFill>
                            <a:schemeClr val="tx1"/>
                          </a:solidFill>
                          <a:effectLst>
                            <a:outerShdw blurRad="38100" dist="38100" dir="2700000" algn="tl">
                              <a:srgbClr val="000000">
                                <a:alpha val="43137"/>
                              </a:srgbClr>
                            </a:outerShdw>
                          </a:effectLst>
                        </a:rPr>
                        <a:t>Respuesta construida</a:t>
                      </a:r>
                      <a:r>
                        <a:rPr lang="es-EC" sz="1200" b="1" u="sng" baseline="0" dirty="0" smtClean="0">
                          <a:solidFill>
                            <a:schemeClr val="tx1"/>
                          </a:solidFill>
                          <a:effectLst>
                            <a:outerShdw blurRad="38100" dist="38100" dir="2700000" algn="tl">
                              <a:srgbClr val="000000">
                                <a:alpha val="43137"/>
                              </a:srgbClr>
                            </a:outerShdw>
                          </a:effectLst>
                        </a:rPr>
                        <a:t> Texto literario</a:t>
                      </a:r>
                      <a:r>
                        <a:rPr lang="es-EC" sz="1200" b="1" u="none" baseline="0" dirty="0" smtClean="0">
                          <a:solidFill>
                            <a:schemeClr val="tx1"/>
                          </a:solidFill>
                          <a:effectLst>
                            <a:outerShdw blurRad="38100" dist="38100" dir="2700000" algn="tl">
                              <a:srgbClr val="000000">
                                <a:alpha val="43137"/>
                              </a:srgbClr>
                            </a:outerShdw>
                          </a:effectLst>
                        </a:rPr>
                        <a:t> </a:t>
                      </a:r>
                      <a:r>
                        <a:rPr kumimoji="0" lang="es-EC" sz="1050" b="0" i="1" u="none" strike="noStrike" kern="1200" cap="none" spc="0" normalizeH="0" baseline="0" noProof="0" dirty="0" smtClean="0">
                          <a:ln>
                            <a:noFill/>
                          </a:ln>
                          <a:solidFill>
                            <a:schemeClr val="tx1"/>
                          </a:solidFill>
                          <a:effectLst/>
                          <a:uLnTx/>
                          <a:uFillTx/>
                          <a:latin typeface="+mn-lt"/>
                          <a:ea typeface="+mn-ea"/>
                          <a:cs typeface="Helvetica" pitchFamily="34" charset="0"/>
                        </a:rPr>
                        <a:t>Hacia </a:t>
                      </a:r>
                      <a:r>
                        <a:rPr kumimoji="0" lang="es-EC" sz="1050" b="0" i="1" u="none" strike="noStrike" kern="1200" cap="none" spc="0" normalizeH="0" baseline="0" noProof="0" dirty="0" smtClean="0">
                          <a:ln>
                            <a:noFill/>
                          </a:ln>
                          <a:solidFill>
                            <a:schemeClr val="tx1"/>
                          </a:solidFill>
                          <a:effectLst/>
                          <a:uLnTx/>
                          <a:uFillTx/>
                          <a:latin typeface="+mn-lt"/>
                          <a:ea typeface="+mn-ea"/>
                          <a:cs typeface="+mn-cs"/>
                        </a:rPr>
                        <a:t>RL.6.7 DOK 4- SYH</a:t>
                      </a:r>
                      <a:endParaRPr lang="es-EC" sz="1100" b="0" i="1" u="sng" dirty="0" smtClean="0">
                        <a:solidFill>
                          <a:schemeClr val="tx1"/>
                        </a:solidFill>
                        <a:effectLst>
                          <a:outerShdw blurRad="38100" dist="38100" dir="2700000" algn="tl">
                            <a:srgbClr val="000000">
                              <a:alpha val="43137"/>
                            </a:srgbClr>
                          </a:outerShdw>
                        </a:effectLst>
                      </a:endParaRPr>
                    </a:p>
                  </a:txBody>
                  <a:tcPr marL="97155" marR="97155" marT="47897" marB="47897" anchor="ctr">
                    <a:lnT w="12700" cmpd="sng">
                      <a:noFill/>
                    </a:lnT>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2 pts.</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r>
                        <a:rPr lang="es-EC" sz="1200" b="1" u="sng" dirty="0" smtClean="0">
                          <a:solidFill>
                            <a:schemeClr val="tx1"/>
                          </a:solidFill>
                          <a:effectLst>
                            <a:outerShdw blurRad="38100" dist="38100" dir="2700000" algn="tl">
                              <a:srgbClr val="000000">
                                <a:alpha val="43137"/>
                              </a:srgbClr>
                            </a:outerShdw>
                          </a:effectLst>
                        </a:rPr>
                        <a:t>Pregunta 8</a:t>
                      </a:r>
                      <a:r>
                        <a:rPr lang="es-EC" sz="1200" b="1" u="none" dirty="0" smtClean="0">
                          <a:solidFill>
                            <a:schemeClr val="tx1"/>
                          </a:solidFill>
                          <a:effectLst>
                            <a:outerShdw blurRad="38100" dist="38100" dir="2700000" algn="tl">
                              <a:srgbClr val="000000">
                                <a:alpha val="43137"/>
                              </a:srgbClr>
                            </a:outerShdw>
                          </a:effectLst>
                        </a:rPr>
                        <a:t>                                            </a:t>
                      </a:r>
                      <a:r>
                        <a:rPr lang="es-EC" sz="1200" b="1" u="sng" dirty="0" smtClean="0">
                          <a:solidFill>
                            <a:schemeClr val="tx1"/>
                          </a:solidFill>
                          <a:effectLst>
                            <a:outerShdw blurRad="38100" dist="38100" dir="2700000" algn="tl">
                              <a:srgbClr val="000000">
                                <a:alpha val="43137"/>
                              </a:srgbClr>
                            </a:outerShdw>
                          </a:effectLst>
                        </a:rPr>
                        <a:t>Respuesta construida </a:t>
                      </a:r>
                      <a:r>
                        <a:rPr lang="es-EC" sz="1200" b="1" u="sng" baseline="0" dirty="0" smtClean="0">
                          <a:solidFill>
                            <a:schemeClr val="tx1"/>
                          </a:solidFill>
                          <a:effectLst>
                            <a:outerShdw blurRad="38100" dist="38100" dir="2700000" algn="tl">
                              <a:srgbClr val="000000">
                                <a:alpha val="43137"/>
                              </a:srgbClr>
                            </a:outerShdw>
                          </a:effectLst>
                        </a:rPr>
                        <a:t>Texto literario</a:t>
                      </a:r>
                      <a:r>
                        <a:rPr lang="es-EC" sz="1200" b="1" u="none" baseline="0" dirty="0" smtClean="0">
                          <a:solidFill>
                            <a:schemeClr val="tx1"/>
                          </a:solidFill>
                          <a:effectLst>
                            <a:outerShdw blurRad="38100" dist="38100" dir="2700000" algn="tl">
                              <a:srgbClr val="000000">
                                <a:alpha val="43137"/>
                              </a:srgbClr>
                            </a:outerShdw>
                          </a:effectLst>
                        </a:rPr>
                        <a:t> </a:t>
                      </a:r>
                      <a:r>
                        <a:rPr kumimoji="0" lang="es-EC" sz="1050" b="0" i="1" u="none" strike="noStrike" kern="1200" cap="none" spc="0" normalizeH="0" baseline="0" noProof="0" dirty="0" smtClean="0">
                          <a:ln>
                            <a:noFill/>
                          </a:ln>
                          <a:solidFill>
                            <a:schemeClr val="tx1"/>
                          </a:solidFill>
                          <a:effectLst/>
                          <a:uLnTx/>
                          <a:uFillTx/>
                          <a:latin typeface="+mn-lt"/>
                          <a:ea typeface="+mn-ea"/>
                          <a:cs typeface="Helvetica" pitchFamily="34" charset="0"/>
                        </a:rPr>
                        <a:t>Hacia </a:t>
                      </a:r>
                      <a:r>
                        <a:rPr kumimoji="0" lang="es-EC" sz="1050" b="0" i="1" u="none" strike="noStrike" kern="1200" cap="none" spc="0" normalizeH="0" baseline="0" noProof="0" dirty="0" smtClean="0">
                          <a:ln>
                            <a:noFill/>
                          </a:ln>
                          <a:solidFill>
                            <a:schemeClr val="tx1"/>
                          </a:solidFill>
                          <a:effectLst/>
                          <a:uLnTx/>
                          <a:uFillTx/>
                          <a:latin typeface="+mn-lt"/>
                          <a:ea typeface="+mn-ea"/>
                          <a:cs typeface="+mn-cs"/>
                        </a:rPr>
                        <a:t>RL.6.9 DOK 4 -SYU</a:t>
                      </a:r>
                      <a:endParaRPr lang="es-EC" sz="1100" b="1" i="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2 pts.</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97108">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s-EC" sz="1200" b="1" u="sng" dirty="0" smtClean="0">
                          <a:solidFill>
                            <a:schemeClr val="tx1"/>
                          </a:solidFill>
                          <a:effectLst>
                            <a:outerShdw blurRad="38100" dist="38100" dir="2700000" algn="tl">
                              <a:srgbClr val="000000">
                                <a:alpha val="43137"/>
                              </a:srgbClr>
                            </a:outerShdw>
                          </a:effectLst>
                        </a:rPr>
                        <a:t>Pregunta 9</a:t>
                      </a:r>
                      <a:r>
                        <a:rPr lang="es-EC" sz="1200" b="1" u="none" dirty="0" smtClean="0">
                          <a:solidFill>
                            <a:schemeClr val="tx1"/>
                          </a:solidFill>
                          <a:effectLst>
                            <a:outerShdw blurRad="38100" dist="38100" dir="2700000" algn="tl">
                              <a:srgbClr val="000000">
                                <a:alpha val="43137"/>
                              </a:srgbClr>
                            </a:outerShdw>
                          </a:effectLst>
                        </a:rPr>
                        <a:t>   </a:t>
                      </a:r>
                      <a:r>
                        <a:rPr kumimoji="0" lang="es-EC" sz="1100" b="0" i="0" u="none" strike="noStrike" kern="1200" cap="none" spc="0" normalizeH="0" baseline="0" noProof="0" dirty="0" smtClean="0">
                          <a:ln>
                            <a:noFill/>
                          </a:ln>
                          <a:solidFill>
                            <a:schemeClr val="tx1"/>
                          </a:solidFill>
                          <a:effectLst/>
                          <a:uLnTx/>
                          <a:uFillTx/>
                          <a:latin typeface="+mn-lt"/>
                          <a:ea typeface="+mn-ea"/>
                          <a:cs typeface="Helvetica" pitchFamily="34" charset="0"/>
                        </a:rPr>
                        <a:t>¿Por qué el autor escogió utilizar la palabra </a:t>
                      </a:r>
                      <a:r>
                        <a:rPr kumimoji="0" lang="es-EC" sz="1100" b="1" i="0" u="sng" strike="noStrike" kern="1200" cap="none" spc="0" normalizeH="0" baseline="0" noProof="0" dirty="0" smtClean="0">
                          <a:ln>
                            <a:noFill/>
                          </a:ln>
                          <a:solidFill>
                            <a:schemeClr val="tx1"/>
                          </a:solidFill>
                          <a:effectLst/>
                          <a:uLnTx/>
                          <a:uFillTx/>
                          <a:latin typeface="+mn-lt"/>
                          <a:ea typeface="+mn-ea"/>
                          <a:cs typeface="Helvetica" pitchFamily="34" charset="0"/>
                        </a:rPr>
                        <a:t>hogar</a:t>
                      </a:r>
                      <a:r>
                        <a:rPr kumimoji="0" lang="es-EC" sz="1100" b="0" i="0" u="none" strike="noStrike" kern="1200" cap="none" spc="0" normalizeH="0" baseline="0" noProof="0" dirty="0" smtClean="0">
                          <a:ln>
                            <a:noFill/>
                          </a:ln>
                          <a:solidFill>
                            <a:schemeClr val="tx1"/>
                          </a:solidFill>
                          <a:effectLst/>
                          <a:uLnTx/>
                          <a:uFillTx/>
                          <a:latin typeface="+mn-lt"/>
                          <a:ea typeface="+mn-ea"/>
                          <a:cs typeface="Helvetica" pitchFamily="34" charset="0"/>
                        </a:rPr>
                        <a:t>? </a:t>
                      </a:r>
                      <a:r>
                        <a:rPr lang="es-EC" sz="1050" b="0" i="1" baseline="0" dirty="0" smtClean="0">
                          <a:solidFill>
                            <a:schemeClr val="tx1"/>
                          </a:solidFill>
                          <a:latin typeface="+mn-lt"/>
                          <a:ea typeface="Times New Roman"/>
                          <a:cs typeface="Times New Roman"/>
                        </a:rPr>
                        <a:t>Hacia RI.6.4  DOK-2 </a:t>
                      </a:r>
                      <a:r>
                        <a:rPr lang="es-EC" sz="1050" b="0" i="1" baseline="0" dirty="0" err="1" smtClean="0">
                          <a:solidFill>
                            <a:schemeClr val="tx1"/>
                          </a:solidFill>
                          <a:latin typeface="+mn-lt"/>
                          <a:ea typeface="Times New Roman"/>
                          <a:cs typeface="Times New Roman"/>
                        </a:rPr>
                        <a:t>APg</a:t>
                      </a:r>
                      <a:endParaRPr lang="es-EC" sz="1050" b="0" i="1" kern="1200" dirty="0" smtClean="0">
                        <a:solidFill>
                          <a:schemeClr val="tx1"/>
                        </a:solidFill>
                        <a:effectLst/>
                        <a:latin typeface="+mn-lt"/>
                        <a:ea typeface="Times New Roman"/>
                        <a:cs typeface="Times New Roman"/>
                      </a:endParaRP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A</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14035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C" sz="1200" b="1" u="sng" dirty="0" smtClean="0">
                          <a:solidFill>
                            <a:schemeClr val="tx1"/>
                          </a:solidFill>
                          <a:effectLst>
                            <a:outerShdw blurRad="38100" dist="38100" dir="2700000" algn="tl">
                              <a:srgbClr val="000000">
                                <a:alpha val="43137"/>
                              </a:srgbClr>
                            </a:outerShdw>
                          </a:effectLst>
                        </a:rPr>
                        <a:t>Pregunta 10</a:t>
                      </a:r>
                      <a:r>
                        <a:rPr lang="es-EC" sz="1200" b="1" u="none" dirty="0" smtClean="0">
                          <a:solidFill>
                            <a:schemeClr val="tx1"/>
                          </a:solidFill>
                          <a:effectLst>
                            <a:outerShdw blurRad="38100" dist="38100" dir="2700000" algn="tl">
                              <a:srgbClr val="000000">
                                <a:alpha val="43137"/>
                              </a:srgbClr>
                            </a:outerShdw>
                          </a:effectLst>
                        </a:rPr>
                        <a:t>  </a:t>
                      </a:r>
                      <a:r>
                        <a:rPr lang="es-EC" sz="1100" b="0" u="none" dirty="0" smtClean="0">
                          <a:solidFill>
                            <a:schemeClr val="tx1"/>
                          </a:solidFill>
                          <a:effectLst/>
                        </a:rPr>
                        <a:t>¿Qué significa la frase “de la nada”? </a:t>
                      </a:r>
                      <a:r>
                        <a:rPr lang="es-EC" sz="1050" b="0" i="1" u="none" baseline="0" dirty="0" smtClean="0">
                          <a:solidFill>
                            <a:schemeClr val="tx1"/>
                          </a:solidFill>
                          <a:effectLst/>
                          <a:latin typeface="+mn-lt"/>
                        </a:rPr>
                        <a:t>H</a:t>
                      </a:r>
                      <a:r>
                        <a:rPr lang="es-EC" sz="1050" b="0" i="1" u="none" dirty="0" smtClean="0">
                          <a:solidFill>
                            <a:schemeClr val="tx1"/>
                          </a:solidFill>
                          <a:latin typeface="+mn-lt"/>
                        </a:rPr>
                        <a:t>acia</a:t>
                      </a:r>
                      <a:r>
                        <a:rPr lang="es-EC" sz="1050" b="0" i="1" u="none" baseline="0" dirty="0" smtClean="0">
                          <a:solidFill>
                            <a:schemeClr val="tx1"/>
                          </a:solidFill>
                          <a:latin typeface="+mn-lt"/>
                        </a:rPr>
                        <a:t> RI.6.4  DOK-2 </a:t>
                      </a:r>
                      <a:r>
                        <a:rPr lang="es-EC" sz="1050" b="0" i="1" u="none" baseline="0" dirty="0" err="1" smtClean="0">
                          <a:solidFill>
                            <a:schemeClr val="tx1"/>
                          </a:solidFill>
                          <a:latin typeface="+mn-lt"/>
                        </a:rPr>
                        <a:t>APn</a:t>
                      </a:r>
                      <a:endParaRPr lang="es-EC" sz="1050" b="0" i="1" u="none" dirty="0" smtClean="0">
                        <a:solidFill>
                          <a:schemeClr val="tx1"/>
                        </a:solidFill>
                        <a:latin typeface="+mn-lt"/>
                      </a:endParaRP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B</a:t>
                      </a:r>
                      <a:endParaRPr lang="en-US" sz="12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0">
                <a:tc>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s-EC" sz="1200" b="1" u="sng" dirty="0" smtClean="0">
                          <a:solidFill>
                            <a:schemeClr val="tx1"/>
                          </a:solidFill>
                          <a:effectLst>
                            <a:outerShdw blurRad="38100" dist="38100" dir="2700000" algn="tl">
                              <a:srgbClr val="000000">
                                <a:alpha val="43137"/>
                              </a:srgbClr>
                            </a:outerShdw>
                          </a:effectLst>
                        </a:rPr>
                        <a:t>Pregunta 11</a:t>
                      </a:r>
                      <a:r>
                        <a:rPr lang="es-EC" sz="1200" b="0" u="none" dirty="0" smtClean="0">
                          <a:solidFill>
                            <a:schemeClr val="tx1"/>
                          </a:solidFill>
                          <a:effectLst>
                            <a:outerShdw blurRad="38100" dist="38100" dir="2700000" algn="tl">
                              <a:srgbClr val="000000">
                                <a:alpha val="43137"/>
                              </a:srgbClr>
                            </a:outerShdw>
                          </a:effectLst>
                        </a:rPr>
                        <a:t>  </a:t>
                      </a:r>
                      <a:r>
                        <a:rPr lang="es-ES" sz="1100" b="0" u="none" dirty="0" smtClean="0">
                          <a:solidFill>
                            <a:schemeClr val="tx1"/>
                          </a:solidFill>
                          <a:effectLst/>
                        </a:rPr>
                        <a:t>¿Qué declaración de resumen explica mejor la razón del capitán en mandar a su equipo a nadar a una isla a tres millas de distancia? </a:t>
                      </a:r>
                      <a:r>
                        <a:rPr lang="es-EC" sz="1050" b="0" i="1" dirty="0" smtClean="0">
                          <a:solidFill>
                            <a:schemeClr val="tx1"/>
                          </a:solidFill>
                          <a:effectLst/>
                          <a:latin typeface="+mn-lt"/>
                        </a:rPr>
                        <a:t>Hacia RI.6.8  DOK-2</a:t>
                      </a:r>
                      <a:r>
                        <a:rPr lang="es-EC" sz="1050" b="0" i="1" baseline="0" dirty="0" smtClean="0">
                          <a:solidFill>
                            <a:schemeClr val="tx1"/>
                          </a:solidFill>
                          <a:effectLst/>
                          <a:latin typeface="+mn-lt"/>
                        </a:rPr>
                        <a:t> </a:t>
                      </a:r>
                      <a:r>
                        <a:rPr lang="es-EC" sz="1050" b="0" i="1" baseline="0" dirty="0" err="1" smtClean="0">
                          <a:solidFill>
                            <a:schemeClr val="tx1"/>
                          </a:solidFill>
                          <a:effectLst/>
                          <a:latin typeface="+mn-lt"/>
                        </a:rPr>
                        <a:t>Ck</a:t>
                      </a:r>
                      <a:endParaRPr lang="es-EC" sz="1050" b="0" i="1" dirty="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C</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907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C" sz="1200" b="1" u="sng" dirty="0" smtClean="0">
                          <a:solidFill>
                            <a:schemeClr val="tx1"/>
                          </a:solidFill>
                          <a:effectLst>
                            <a:outerShdw blurRad="38100" dist="38100" dir="2700000" algn="tl">
                              <a:srgbClr val="000000">
                                <a:alpha val="43137"/>
                              </a:srgbClr>
                            </a:outerShdw>
                          </a:effectLst>
                        </a:rPr>
                        <a:t>Pregunta 12</a:t>
                      </a:r>
                      <a:r>
                        <a:rPr lang="es-EC" sz="1200" b="1" u="none" dirty="0" smtClean="0">
                          <a:solidFill>
                            <a:schemeClr val="tx1"/>
                          </a:solidFill>
                          <a:effectLst>
                            <a:outerShdw blurRad="38100" dist="38100" dir="2700000" algn="tl">
                              <a:srgbClr val="000000">
                                <a:alpha val="43137"/>
                              </a:srgbClr>
                            </a:outerShdw>
                          </a:effectLst>
                        </a:rPr>
                        <a:t> </a:t>
                      </a:r>
                      <a:r>
                        <a:rPr lang="es-EC" sz="1100" b="0" i="0" u="none" dirty="0" smtClean="0">
                          <a:solidFill>
                            <a:schemeClr val="tx1"/>
                          </a:solidFill>
                          <a:effectLst/>
                        </a:rPr>
                        <a:t>¿Qué evidencia no apoyaría el argumento que la misión de la </a:t>
                      </a:r>
                      <a:r>
                        <a:rPr lang="es-EC" sz="1100" b="0" i="1" u="none" dirty="0" smtClean="0">
                          <a:solidFill>
                            <a:schemeClr val="tx1"/>
                          </a:solidFill>
                          <a:effectLst/>
                        </a:rPr>
                        <a:t>PT-109</a:t>
                      </a:r>
                      <a:r>
                        <a:rPr lang="es-EC" sz="1100" b="0" i="0" u="none" dirty="0" smtClean="0">
                          <a:solidFill>
                            <a:schemeClr val="tx1"/>
                          </a:solidFill>
                          <a:effectLst/>
                        </a:rPr>
                        <a:t> era peligrosa?</a:t>
                      </a:r>
                    </a:p>
                    <a:p>
                      <a:pPr marL="0" marR="0" indent="0" algn="l" defTabSz="966612" rtl="0" eaLnBrk="1" fontAlgn="auto" latinLnBrk="0" hangingPunct="1">
                        <a:lnSpc>
                          <a:spcPct val="100000"/>
                        </a:lnSpc>
                        <a:spcBef>
                          <a:spcPts val="0"/>
                        </a:spcBef>
                        <a:spcAft>
                          <a:spcPts val="0"/>
                        </a:spcAft>
                        <a:buClrTx/>
                        <a:buSzTx/>
                        <a:buFontTx/>
                        <a:buNone/>
                        <a:tabLst/>
                        <a:defRPr/>
                      </a:pPr>
                      <a:r>
                        <a:rPr lang="es-EC" sz="1050" b="0" i="1" dirty="0" smtClean="0">
                          <a:solidFill>
                            <a:schemeClr val="tx1"/>
                          </a:solidFill>
                          <a:effectLst/>
                          <a:latin typeface="+mn-lt"/>
                        </a:rPr>
                        <a:t>Hacia RI.6.8  DOK-2</a:t>
                      </a:r>
                      <a:r>
                        <a:rPr lang="es-EC" sz="1050" b="0" i="1" baseline="0" dirty="0" smtClean="0">
                          <a:solidFill>
                            <a:schemeClr val="tx1"/>
                          </a:solidFill>
                          <a:effectLst/>
                          <a:latin typeface="+mn-lt"/>
                        </a:rPr>
                        <a:t> </a:t>
                      </a:r>
                      <a:r>
                        <a:rPr lang="es-EC" sz="1050" b="0" i="1" baseline="0" dirty="0" err="1" smtClean="0">
                          <a:solidFill>
                            <a:schemeClr val="tx1"/>
                          </a:solidFill>
                          <a:effectLst/>
                          <a:latin typeface="+mn-lt"/>
                        </a:rPr>
                        <a:t>ANs</a:t>
                      </a:r>
                      <a:endParaRPr lang="es-EC" sz="1050" b="0" i="1"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D</a:t>
                      </a:r>
                      <a:endParaRPr lang="en-US" sz="12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279692">
                <a:tc>
                  <a:txBody>
                    <a:bodyPr/>
                    <a:lstStyle/>
                    <a:p>
                      <a:pPr marL="0" indent="0">
                        <a:buNone/>
                        <a:tabLst>
                          <a:tab pos="0" algn="l"/>
                        </a:tabLst>
                      </a:pPr>
                      <a:r>
                        <a:rPr lang="es-EC" sz="1200" b="1" u="sng" dirty="0" smtClean="0">
                          <a:solidFill>
                            <a:schemeClr val="tx1"/>
                          </a:solidFill>
                          <a:effectLst>
                            <a:outerShdw blurRad="38100" dist="38100" dir="2700000" algn="tl">
                              <a:srgbClr val="000000">
                                <a:alpha val="43137"/>
                              </a:srgbClr>
                            </a:outerShdw>
                          </a:effectLst>
                        </a:rPr>
                        <a:t>Pregunta 13</a:t>
                      </a:r>
                      <a:r>
                        <a:rPr lang="es-EC" sz="1200" b="0" u="none" baseline="0" dirty="0" smtClean="0">
                          <a:solidFill>
                            <a:schemeClr val="tx1"/>
                          </a:solidFill>
                          <a:effectLst/>
                        </a:rPr>
                        <a:t>  </a:t>
                      </a:r>
                      <a:r>
                        <a:rPr lang="es-ES" sz="1100" b="0" i="0" u="none" baseline="0" dirty="0" smtClean="0">
                          <a:solidFill>
                            <a:schemeClr val="tx1"/>
                          </a:solidFill>
                          <a:effectLst/>
                        </a:rPr>
                        <a:t>¿Por qué los hechos en el Anuncio de condecoración del Secretario de la Marina son diferentes que de los del artículo PT-109? </a:t>
                      </a:r>
                      <a:r>
                        <a:rPr lang="es-EC" sz="1050" b="0" i="1" dirty="0" smtClean="0">
                          <a:solidFill>
                            <a:schemeClr val="tx1"/>
                          </a:solidFill>
                          <a:latin typeface="+mn-lt"/>
                        </a:rPr>
                        <a:t>Hacia RI.6.9  DOK-2 </a:t>
                      </a:r>
                      <a:r>
                        <a:rPr lang="es-EC" sz="1050" b="0" i="1" dirty="0" err="1" smtClean="0">
                          <a:solidFill>
                            <a:schemeClr val="tx1"/>
                          </a:solidFill>
                          <a:latin typeface="+mn-lt"/>
                        </a:rPr>
                        <a:t>APn</a:t>
                      </a:r>
                      <a:endParaRPr lang="es-EC" sz="1050" b="0" i="1" dirty="0" smtClean="0">
                        <a:solidFill>
                          <a:schemeClr val="tx1"/>
                        </a:solidFill>
                        <a:latin typeface="+mn-lt"/>
                      </a:endParaRP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C</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153418">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C" sz="1200" b="1" u="sng" dirty="0" smtClean="0">
                          <a:solidFill>
                            <a:schemeClr val="tx1"/>
                          </a:solidFill>
                          <a:effectLst>
                            <a:outerShdw blurRad="38100" dist="38100" dir="2700000" algn="tl">
                              <a:srgbClr val="000000">
                                <a:alpha val="43137"/>
                              </a:srgbClr>
                            </a:outerShdw>
                          </a:effectLst>
                        </a:rPr>
                        <a:t>Pregunta 14</a:t>
                      </a:r>
                      <a:r>
                        <a:rPr lang="es-EC" sz="1200" b="1" u="none" dirty="0" smtClean="0">
                          <a:solidFill>
                            <a:schemeClr val="tx1"/>
                          </a:solidFill>
                          <a:effectLst>
                            <a:outerShdw blurRad="38100" dist="38100" dir="2700000" algn="tl">
                              <a:srgbClr val="000000">
                                <a:alpha val="43137"/>
                              </a:srgbClr>
                            </a:outerShdw>
                          </a:effectLst>
                        </a:rPr>
                        <a:t> </a:t>
                      </a:r>
                      <a:r>
                        <a:rPr lang="es-EC" sz="1200" b="0" u="none" baseline="0" dirty="0" smtClean="0">
                          <a:solidFill>
                            <a:schemeClr val="tx1"/>
                          </a:solidFill>
                          <a:effectLst/>
                        </a:rPr>
                        <a:t> </a:t>
                      </a:r>
                      <a:r>
                        <a:rPr lang="es-ES" sz="1100" b="0" i="0" u="none" baseline="0" dirty="0" smtClean="0">
                          <a:solidFill>
                            <a:schemeClr val="tx1"/>
                          </a:solidFill>
                          <a:effectLst/>
                        </a:rPr>
                        <a:t>¿Cómo son los eventos descritos similares y diferentes tanto en el </a:t>
                      </a:r>
                      <a:r>
                        <a:rPr lang="es-ES" sz="1100" b="0" i="1" u="none" baseline="0" dirty="0" smtClean="0">
                          <a:solidFill>
                            <a:schemeClr val="tx1"/>
                          </a:solidFill>
                          <a:effectLst/>
                        </a:rPr>
                        <a:t>Anuncio de condecoración del Secretario de la Marina </a:t>
                      </a:r>
                      <a:r>
                        <a:rPr lang="es-ES" sz="1100" b="0" i="0" u="none" baseline="0" dirty="0" smtClean="0">
                          <a:solidFill>
                            <a:schemeClr val="tx1"/>
                          </a:solidFill>
                          <a:effectLst/>
                        </a:rPr>
                        <a:t>y el artículo </a:t>
                      </a:r>
                      <a:r>
                        <a:rPr lang="es-ES" sz="1100" b="0" i="1" u="none" baseline="0" dirty="0" smtClean="0">
                          <a:solidFill>
                            <a:schemeClr val="tx1"/>
                          </a:solidFill>
                          <a:effectLst/>
                        </a:rPr>
                        <a:t>PT-109</a:t>
                      </a:r>
                      <a:r>
                        <a:rPr lang="es-ES" sz="1100" b="0" i="0" u="none" baseline="0" dirty="0" smtClean="0">
                          <a:solidFill>
                            <a:schemeClr val="tx1"/>
                          </a:solidFill>
                          <a:effectLst/>
                        </a:rPr>
                        <a:t>? </a:t>
                      </a:r>
                      <a:r>
                        <a:rPr lang="es-EC" sz="1050" b="0" i="1" u="none" baseline="0" dirty="0" smtClean="0">
                          <a:solidFill>
                            <a:schemeClr val="tx1"/>
                          </a:solidFill>
                          <a:effectLst/>
                          <a:latin typeface="Calibri" pitchFamily="34" charset="0"/>
                          <a:cs typeface="Helvetica" pitchFamily="34" charset="0"/>
                        </a:rPr>
                        <a:t>Hacia</a:t>
                      </a:r>
                      <a:r>
                        <a:rPr lang="es-EC" sz="1050" b="0" i="1" baseline="0" dirty="0" smtClean="0">
                          <a:solidFill>
                            <a:schemeClr val="tx1"/>
                          </a:solidFill>
                          <a:latin typeface="+mn-lt"/>
                        </a:rPr>
                        <a:t> </a:t>
                      </a:r>
                      <a:r>
                        <a:rPr lang="es-EC" sz="1050" b="0" i="1" dirty="0" smtClean="0">
                          <a:solidFill>
                            <a:schemeClr val="tx1"/>
                          </a:solidFill>
                          <a:latin typeface="+mn-lt"/>
                        </a:rPr>
                        <a:t>RI.6.9  DOK-4</a:t>
                      </a:r>
                      <a:r>
                        <a:rPr lang="es-EC" sz="1050" b="0" i="1" baseline="0" dirty="0" smtClean="0">
                          <a:solidFill>
                            <a:schemeClr val="tx1"/>
                          </a:solidFill>
                          <a:latin typeface="+mn-lt"/>
                        </a:rPr>
                        <a:t> </a:t>
                      </a:r>
                      <a:r>
                        <a:rPr lang="es-EC" sz="1050" b="0" i="1" baseline="0" dirty="0" err="1" smtClean="0">
                          <a:solidFill>
                            <a:schemeClr val="tx1"/>
                          </a:solidFill>
                          <a:latin typeface="+mn-lt"/>
                        </a:rPr>
                        <a:t>APn</a:t>
                      </a:r>
                      <a:endParaRPr lang="es-EC" sz="1050" b="0" i="1" dirty="0" smtClean="0">
                        <a:solidFill>
                          <a:schemeClr val="tx1"/>
                        </a:solidFill>
                        <a:latin typeface="+mn-lt"/>
                      </a:endParaRP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B</a:t>
                      </a:r>
                      <a:endParaRPr lang="en-US" sz="12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C" sz="1200" b="1" u="sng" dirty="0" smtClean="0">
                          <a:solidFill>
                            <a:schemeClr val="tx1"/>
                          </a:solidFill>
                          <a:effectLst>
                            <a:outerShdw blurRad="38100" dist="38100" dir="2700000" algn="tl">
                              <a:srgbClr val="000000">
                                <a:alpha val="43137"/>
                              </a:srgbClr>
                            </a:outerShdw>
                          </a:effectLst>
                        </a:rPr>
                        <a:t>Pregunta 15</a:t>
                      </a:r>
                      <a:r>
                        <a:rPr lang="es-EC" sz="1200" b="1" u="none" dirty="0" smtClean="0">
                          <a:solidFill>
                            <a:schemeClr val="tx1"/>
                          </a:solidFill>
                          <a:effectLst>
                            <a:outerShdw blurRad="38100" dist="38100" dir="2700000" algn="tl">
                              <a:srgbClr val="000000">
                                <a:alpha val="43137"/>
                              </a:srgbClr>
                            </a:outerShdw>
                          </a:effectLst>
                        </a:rPr>
                        <a:t>                                </a:t>
                      </a:r>
                      <a:r>
                        <a:rPr lang="es-EC" sz="1200" b="1" u="none" dirty="0" smtClean="0">
                          <a:solidFill>
                            <a:schemeClr val="tx1"/>
                          </a:solidFill>
                          <a:effectLst/>
                        </a:rPr>
                        <a:t>  </a:t>
                      </a:r>
                      <a:r>
                        <a:rPr lang="es-EC" sz="1200" b="1" u="sng" dirty="0" smtClean="0">
                          <a:solidFill>
                            <a:schemeClr val="tx1"/>
                          </a:solidFill>
                          <a:effectLst>
                            <a:outerShdw blurRad="38100" dist="38100" dir="2700000" algn="tl">
                              <a:srgbClr val="000000">
                                <a:alpha val="43137"/>
                              </a:srgbClr>
                            </a:outerShdw>
                          </a:effectLst>
                        </a:rPr>
                        <a:t>Respuesta construida</a:t>
                      </a:r>
                      <a:r>
                        <a:rPr lang="es-EC" sz="1200" b="1" u="sng" baseline="0" dirty="0" smtClean="0">
                          <a:solidFill>
                            <a:schemeClr val="tx1"/>
                          </a:solidFill>
                          <a:effectLst>
                            <a:outerShdw blurRad="38100" dist="38100" dir="2700000" algn="tl">
                              <a:srgbClr val="000000">
                                <a:alpha val="43137"/>
                              </a:srgbClr>
                            </a:outerShdw>
                          </a:effectLst>
                        </a:rPr>
                        <a:t> Texto informativo</a:t>
                      </a:r>
                      <a:r>
                        <a:rPr lang="es-EC" sz="1200" b="1" u="none" baseline="0" dirty="0" smtClean="0">
                          <a:solidFill>
                            <a:schemeClr val="tx1"/>
                          </a:solidFill>
                          <a:effectLst>
                            <a:outerShdw blurRad="38100" dist="38100" dir="2700000" algn="tl">
                              <a:srgbClr val="000000">
                                <a:alpha val="43137"/>
                              </a:srgbClr>
                            </a:outerShdw>
                          </a:effectLst>
                        </a:rPr>
                        <a:t> </a:t>
                      </a:r>
                      <a:r>
                        <a:rPr kumimoji="0" lang="es-EC" sz="1050" b="0" i="1" u="none" strike="noStrike" kern="1200" cap="none" spc="0" normalizeH="0" baseline="0" noProof="0" dirty="0" smtClean="0">
                          <a:ln>
                            <a:noFill/>
                          </a:ln>
                          <a:solidFill>
                            <a:schemeClr val="tx1"/>
                          </a:solidFill>
                          <a:effectLst/>
                          <a:uLnTx/>
                          <a:uFillTx/>
                          <a:latin typeface="+mn-lt"/>
                          <a:ea typeface="+mn-ea"/>
                          <a:cs typeface="Helvetica" pitchFamily="34" charset="0"/>
                        </a:rPr>
                        <a:t>Hacia </a:t>
                      </a:r>
                      <a:r>
                        <a:rPr kumimoji="0" lang="es-EC" sz="1050" b="0" i="1" u="none" strike="noStrike" kern="1200" cap="none" spc="0" normalizeH="0" baseline="0" noProof="0" dirty="0" smtClean="0">
                          <a:ln>
                            <a:noFill/>
                          </a:ln>
                          <a:solidFill>
                            <a:schemeClr val="tx1"/>
                          </a:solidFill>
                          <a:effectLst/>
                          <a:uLnTx/>
                          <a:uFillTx/>
                          <a:latin typeface="+mn-lt"/>
                          <a:ea typeface="+mn-ea"/>
                          <a:cs typeface="+mn-cs"/>
                        </a:rPr>
                        <a:t>RI.6.8  DOK-3 </a:t>
                      </a:r>
                      <a:r>
                        <a:rPr kumimoji="0" lang="es-EC" sz="1050" b="0" i="1" u="none" strike="noStrike" kern="1200" cap="none" spc="0" normalizeH="0" baseline="0" noProof="0" dirty="0" err="1" smtClean="0">
                          <a:ln>
                            <a:noFill/>
                          </a:ln>
                          <a:solidFill>
                            <a:schemeClr val="tx1"/>
                          </a:solidFill>
                          <a:effectLst/>
                          <a:uLnTx/>
                          <a:uFillTx/>
                          <a:latin typeface="+mn-lt"/>
                          <a:ea typeface="+mn-ea"/>
                          <a:cs typeface="+mn-cs"/>
                        </a:rPr>
                        <a:t>APx</a:t>
                      </a:r>
                      <a:endParaRPr lang="es-EC" sz="1100" b="0" i="1" u="none" dirty="0" smtClean="0">
                        <a:solidFill>
                          <a:schemeClr val="tx1"/>
                        </a:solidFill>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3</a:t>
                      </a:r>
                      <a:r>
                        <a:rPr lang="en-US" sz="1200" b="1" baseline="0" dirty="0" smtClean="0">
                          <a:solidFill>
                            <a:schemeClr val="tx1"/>
                          </a:solidFill>
                          <a:effectLst>
                            <a:outerShdw blurRad="38100" dist="38100" dir="2700000" algn="tl">
                              <a:srgbClr val="000000">
                                <a:alpha val="43137"/>
                              </a:srgbClr>
                            </a:outerShdw>
                          </a:effectLst>
                        </a:rPr>
                        <a:t> pts.</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352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C" sz="1200" b="1" u="sng" dirty="0" smtClean="0">
                          <a:solidFill>
                            <a:schemeClr val="tx1"/>
                          </a:solidFill>
                          <a:effectLst>
                            <a:outerShdw blurRad="38100" dist="38100" dir="2700000" algn="tl">
                              <a:srgbClr val="000000">
                                <a:alpha val="43137"/>
                              </a:srgbClr>
                            </a:outerShdw>
                          </a:effectLst>
                        </a:rPr>
                        <a:t>Pregunta 16</a:t>
                      </a:r>
                      <a:r>
                        <a:rPr lang="es-EC" sz="1200" b="1" u="none" dirty="0" smtClean="0">
                          <a:solidFill>
                            <a:schemeClr val="tx1"/>
                          </a:solidFill>
                          <a:effectLst>
                            <a:outerShdw blurRad="38100" dist="38100" dir="2700000" algn="tl">
                              <a:srgbClr val="000000">
                                <a:alpha val="43137"/>
                              </a:srgbClr>
                            </a:outerShdw>
                          </a:effectLst>
                        </a:rPr>
                        <a:t>                                  </a:t>
                      </a:r>
                      <a:r>
                        <a:rPr lang="es-EC" sz="1200" b="1" u="sng" dirty="0" smtClean="0">
                          <a:solidFill>
                            <a:schemeClr val="tx1"/>
                          </a:solidFill>
                          <a:effectLst>
                            <a:outerShdw blurRad="38100" dist="38100" dir="2700000" algn="tl">
                              <a:srgbClr val="000000">
                                <a:alpha val="43137"/>
                              </a:srgbClr>
                            </a:outerShdw>
                          </a:effectLst>
                        </a:rPr>
                        <a:t>Respuesta construida</a:t>
                      </a:r>
                      <a:r>
                        <a:rPr lang="es-EC" sz="1200" b="1" u="sng" baseline="0" dirty="0" smtClean="0">
                          <a:solidFill>
                            <a:schemeClr val="tx1"/>
                          </a:solidFill>
                          <a:effectLst>
                            <a:outerShdw blurRad="38100" dist="38100" dir="2700000" algn="tl">
                              <a:srgbClr val="000000">
                                <a:alpha val="43137"/>
                              </a:srgbClr>
                            </a:outerShdw>
                          </a:effectLst>
                        </a:rPr>
                        <a:t> Texto informativo</a:t>
                      </a:r>
                      <a:r>
                        <a:rPr lang="es-EC" sz="1200" b="1" u="none" baseline="0" dirty="0" smtClean="0">
                          <a:solidFill>
                            <a:schemeClr val="tx1"/>
                          </a:solidFill>
                          <a:effectLst>
                            <a:outerShdw blurRad="38100" dist="38100" dir="2700000" algn="tl">
                              <a:srgbClr val="000000">
                                <a:alpha val="43137"/>
                              </a:srgbClr>
                            </a:outerShdw>
                          </a:effectLst>
                        </a:rPr>
                        <a:t> </a:t>
                      </a:r>
                      <a:r>
                        <a:rPr kumimoji="0" lang="es-EC" sz="1050" b="0" i="1" u="none" strike="noStrike" kern="1200" cap="none" spc="0" normalizeH="0" baseline="0" noProof="0" dirty="0" smtClean="0">
                          <a:ln>
                            <a:noFill/>
                          </a:ln>
                          <a:solidFill>
                            <a:schemeClr val="tx1"/>
                          </a:solidFill>
                          <a:effectLst/>
                          <a:uLnTx/>
                          <a:uFillTx/>
                          <a:latin typeface="+mn-lt"/>
                          <a:ea typeface="+mn-ea"/>
                          <a:cs typeface="Helvetica" pitchFamily="34" charset="0"/>
                        </a:rPr>
                        <a:t>Hacia </a:t>
                      </a:r>
                      <a:r>
                        <a:rPr kumimoji="0" lang="es-EC" sz="1050" b="0" i="1" u="none" strike="noStrike" kern="1200" cap="none" spc="0" normalizeH="0" baseline="0" noProof="0" dirty="0" smtClean="0">
                          <a:ln>
                            <a:noFill/>
                          </a:ln>
                          <a:solidFill>
                            <a:schemeClr val="tx1"/>
                          </a:solidFill>
                          <a:effectLst/>
                          <a:uLnTx/>
                          <a:uFillTx/>
                          <a:latin typeface="+mn-lt"/>
                          <a:ea typeface="+mn-ea"/>
                          <a:cs typeface="+mn-cs"/>
                        </a:rPr>
                        <a:t>RI.6.9 DOK-4 ANP</a:t>
                      </a:r>
                      <a:endParaRPr lang="es-EC" sz="1200" b="1" i="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2</a:t>
                      </a:r>
                      <a:r>
                        <a:rPr lang="en-US" sz="1200" b="1" baseline="0" dirty="0" smtClean="0">
                          <a:solidFill>
                            <a:schemeClr val="tx1"/>
                          </a:solidFill>
                          <a:effectLst>
                            <a:outerShdw blurRad="38100" dist="38100" dir="2700000" algn="tl">
                              <a:srgbClr val="000000">
                                <a:alpha val="43137"/>
                              </a:srgbClr>
                            </a:outerShdw>
                          </a:effectLst>
                        </a:rPr>
                        <a:t> pts.</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C" sz="1200" b="1" u="sng" dirty="0" smtClean="0">
                          <a:solidFill>
                            <a:schemeClr val="tx1"/>
                          </a:solidFill>
                          <a:effectLst>
                            <a:outerShdw blurRad="38100" dist="38100" dir="2700000" algn="tl">
                              <a:srgbClr val="000000">
                                <a:alpha val="43137"/>
                              </a:srgbClr>
                            </a:outerShdw>
                          </a:effectLst>
                        </a:rPr>
                        <a:t>Escribir</a:t>
                      </a:r>
                      <a:r>
                        <a:rPr lang="es-EC" sz="1200" b="1" u="sng" baseline="0" dirty="0" smtClean="0">
                          <a:solidFill>
                            <a:schemeClr val="tx1"/>
                          </a:solidFill>
                          <a:effectLst>
                            <a:outerShdw blurRad="38100" dist="38100" dir="2700000" algn="tl">
                              <a:srgbClr val="000000">
                                <a:alpha val="43137"/>
                              </a:srgbClr>
                            </a:outerShdw>
                          </a:effectLst>
                        </a:rPr>
                        <a:t> y revisar</a:t>
                      </a:r>
                      <a:endParaRPr lang="es-EC"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C" sz="1200" b="1" u="sng" dirty="0" smtClean="0">
                          <a:solidFill>
                            <a:schemeClr val="tx1"/>
                          </a:solidFill>
                          <a:effectLst>
                            <a:outerShdw blurRad="38100" dist="38100" dir="2700000" algn="tl">
                              <a:srgbClr val="000000">
                                <a:alpha val="43137"/>
                              </a:srgbClr>
                            </a:outerShdw>
                          </a:effectLst>
                        </a:rPr>
                        <a:t>Pregunta 17</a:t>
                      </a:r>
                      <a:r>
                        <a:rPr lang="es-EC" sz="1200" b="1" u="none" dirty="0" smtClean="0">
                          <a:solidFill>
                            <a:schemeClr val="tx1"/>
                          </a:solidFill>
                          <a:effectLst>
                            <a:outerShdw blurRad="38100" dist="38100" dir="2700000" algn="tl">
                              <a:srgbClr val="000000">
                                <a:alpha val="43137"/>
                              </a:srgbClr>
                            </a:outerShdw>
                          </a:effectLst>
                        </a:rPr>
                        <a:t>                                                               </a:t>
                      </a:r>
                      <a:r>
                        <a:rPr lang="es-EC" sz="1200" b="1" u="sng" dirty="0" smtClean="0">
                          <a:solidFill>
                            <a:schemeClr val="tx1"/>
                          </a:solidFill>
                          <a:effectLst>
                            <a:outerShdw blurRad="38100" dist="38100" dir="2700000" algn="tl">
                              <a:srgbClr val="000000">
                                <a:alpha val="43137"/>
                              </a:srgbClr>
                            </a:outerShdw>
                          </a:effectLst>
                        </a:rPr>
                        <a:t>Escrito</a:t>
                      </a:r>
                      <a:r>
                        <a:rPr lang="es-EC" sz="1200" b="1" u="sng" baseline="0" dirty="0" smtClean="0">
                          <a:solidFill>
                            <a:schemeClr val="tx1"/>
                          </a:solidFill>
                          <a:effectLst>
                            <a:outerShdw blurRad="38100" dist="38100" dir="2700000" algn="tl">
                              <a:srgbClr val="000000">
                                <a:alpha val="43137"/>
                              </a:srgbClr>
                            </a:outerShdw>
                          </a:effectLst>
                        </a:rPr>
                        <a:t> breve </a:t>
                      </a:r>
                      <a:r>
                        <a:rPr lang="es-EC" sz="1200" b="0" u="none" baseline="0" dirty="0" smtClean="0">
                          <a:solidFill>
                            <a:schemeClr val="tx1"/>
                          </a:solidFill>
                          <a:effectLst/>
                        </a:rPr>
                        <a:t>     </a:t>
                      </a:r>
                      <a:r>
                        <a:rPr lang="es-EC" sz="1100" b="0" i="1" dirty="0" smtClean="0">
                          <a:solidFill>
                            <a:schemeClr val="tx1"/>
                          </a:solidFill>
                          <a:effectLst/>
                        </a:rPr>
                        <a:t>W.6.3c</a:t>
                      </a:r>
                    </a:p>
                  </a:txBody>
                  <a:tcPr marL="97155" marR="97155" marT="47897" marB="47897" anchor="ctr">
                    <a:solidFill>
                      <a:schemeClr val="bg2"/>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C" sz="1200" b="1" u="sng" dirty="0" smtClean="0">
                          <a:solidFill>
                            <a:schemeClr val="tx1"/>
                          </a:solidFill>
                          <a:effectLst>
                            <a:outerShdw blurRad="38100" dist="38100" dir="2700000" algn="tl">
                              <a:srgbClr val="000000">
                                <a:alpha val="43137"/>
                              </a:srgbClr>
                            </a:outerShdw>
                          </a:effectLst>
                        </a:rPr>
                        <a:t>Pregunta 18</a:t>
                      </a:r>
                      <a:r>
                        <a:rPr lang="es-EC" sz="1200" b="1" u="none" baseline="0" dirty="0" smtClean="0">
                          <a:solidFill>
                            <a:schemeClr val="tx1"/>
                          </a:solidFill>
                          <a:effectLst>
                            <a:outerShdw blurRad="38100" dist="38100" dir="2700000" algn="tl">
                              <a:srgbClr val="000000">
                                <a:alpha val="43137"/>
                              </a:srgbClr>
                            </a:outerShdw>
                          </a:effectLst>
                        </a:rPr>
                        <a:t>   Escribir/Revisar: </a:t>
                      </a:r>
                      <a:r>
                        <a:rPr lang="es-EC" sz="1100" b="0" dirty="0" smtClean="0">
                          <a:solidFill>
                            <a:schemeClr val="tx1"/>
                          </a:solidFill>
                          <a:latin typeface="+mn-lt"/>
                          <a:cs typeface="Helvetica" panose="020B0604020202020204" pitchFamily="34" charset="0"/>
                        </a:rPr>
                        <a:t>¿Qué oración proporcionaría la mejor transición hacia un tercer párrafo? </a:t>
                      </a:r>
                      <a:r>
                        <a:rPr lang="es-EC" sz="1050" b="0" i="1" dirty="0" smtClean="0">
                          <a:solidFill>
                            <a:schemeClr val="tx1"/>
                          </a:solidFill>
                          <a:latin typeface="+mn-lt"/>
                          <a:cs typeface="Helvetica" panose="020B0604020202020204" pitchFamily="34" charset="0"/>
                        </a:rPr>
                        <a:t>W.6.3b</a:t>
                      </a: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D</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0">
                <a:tc>
                  <a:txBody>
                    <a:bodyPr/>
                    <a:lstStyle/>
                    <a:p>
                      <a:pPr marL="346075" indent="-346075"/>
                      <a:r>
                        <a:rPr lang="es-EC" sz="1200" b="1" u="sng" dirty="0" smtClean="0">
                          <a:solidFill>
                            <a:schemeClr val="tx1"/>
                          </a:solidFill>
                          <a:effectLst>
                            <a:outerShdw blurRad="38100" dist="38100" dir="2700000" algn="tl">
                              <a:srgbClr val="000000">
                                <a:alpha val="43137"/>
                              </a:srgbClr>
                            </a:outerShdw>
                          </a:effectLst>
                        </a:rPr>
                        <a:t>Pregunta 19</a:t>
                      </a:r>
                      <a:r>
                        <a:rPr lang="es-EC" sz="1200" b="1" u="none" dirty="0" smtClean="0">
                          <a:solidFill>
                            <a:schemeClr val="tx1"/>
                          </a:solidFill>
                          <a:effectLst>
                            <a:outerShdw blurRad="38100" dist="38100" dir="2700000" algn="tl">
                              <a:srgbClr val="000000">
                                <a:alpha val="43137"/>
                              </a:srgbClr>
                            </a:outerShdw>
                          </a:effectLst>
                        </a:rPr>
                        <a:t>   </a:t>
                      </a:r>
                      <a:r>
                        <a:rPr lang="es-EC" sz="1100" b="0" dirty="0" smtClean="0">
                          <a:solidFill>
                            <a:schemeClr val="tx1"/>
                          </a:solidFill>
                          <a:latin typeface="+mn-lt"/>
                          <a:cs typeface="Helvetica" pitchFamily="34" charset="0"/>
                        </a:rPr>
                        <a:t>Elige las dos mejores palabras para reemplazar las palabras subrayadas.  </a:t>
                      </a:r>
                      <a:r>
                        <a:rPr lang="es-EC" sz="1050" b="0" i="1" baseline="0" dirty="0" smtClean="0">
                          <a:solidFill>
                            <a:schemeClr val="tx1"/>
                          </a:solidFill>
                          <a:latin typeface="+mn-lt"/>
                          <a:cs typeface="Helvetica" pitchFamily="34" charset="0"/>
                        </a:rPr>
                        <a:t>L.3a, L.6</a:t>
                      </a:r>
                      <a:endParaRPr lang="es-EC" sz="1100" b="0" i="1" dirty="0" smtClean="0">
                        <a:solidFill>
                          <a:schemeClr val="tx1"/>
                        </a:solidFill>
                        <a:latin typeface="+mn-lt"/>
                        <a:cs typeface="Helvetica" pitchFamily="34" charset="0"/>
                      </a:endParaRP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B</a:t>
                      </a:r>
                      <a:endParaRPr lang="en-US" sz="12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151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200" b="1" u="sng" dirty="0" smtClean="0">
                          <a:solidFill>
                            <a:schemeClr val="tx1"/>
                          </a:solidFill>
                          <a:effectLst>
                            <a:outerShdw blurRad="38100" dist="38100" dir="2700000" algn="tl">
                              <a:srgbClr val="000000">
                                <a:alpha val="43137"/>
                              </a:srgbClr>
                            </a:outerShdw>
                          </a:effectLst>
                        </a:rPr>
                        <a:t>Pregunta 20</a:t>
                      </a:r>
                      <a:r>
                        <a:rPr lang="es-EC" sz="1200" b="1" u="none" dirty="0" smtClean="0">
                          <a:solidFill>
                            <a:schemeClr val="tx1"/>
                          </a:solidFill>
                          <a:effectLst>
                            <a:outerShdw blurRad="38100" dist="38100" dir="2700000" algn="tl">
                              <a:srgbClr val="000000">
                                <a:alpha val="43137"/>
                              </a:srgbClr>
                            </a:outerShdw>
                          </a:effectLst>
                        </a:rPr>
                        <a:t>    </a:t>
                      </a:r>
                      <a:r>
                        <a:rPr lang="es-EC" sz="1100" b="0" dirty="0" smtClean="0">
                          <a:solidFill>
                            <a:schemeClr val="tx1"/>
                          </a:solidFill>
                          <a:latin typeface="+mn-lt"/>
                          <a:cs typeface="Helvetica" pitchFamily="34" charset="0"/>
                        </a:rPr>
                        <a:t>Un estudiante necesita editar sus oraciones. ¿Cuáles dos oraciones </a:t>
                      </a:r>
                      <a:r>
                        <a:rPr lang="es-EC" sz="1100" b="1" dirty="0" smtClean="0">
                          <a:solidFill>
                            <a:schemeClr val="tx1"/>
                          </a:solidFill>
                          <a:latin typeface="+mn-lt"/>
                          <a:cs typeface="Helvetica" pitchFamily="34" charset="0"/>
                        </a:rPr>
                        <a:t>no tienen </a:t>
                      </a:r>
                      <a:r>
                        <a:rPr lang="es-EC" sz="1100" b="0" dirty="0" smtClean="0">
                          <a:solidFill>
                            <a:schemeClr val="tx1"/>
                          </a:solidFill>
                          <a:latin typeface="+mn-lt"/>
                          <a:cs typeface="Helvetica" pitchFamily="34" charset="0"/>
                        </a:rPr>
                        <a:t>errores en el uso de la gramática?  </a:t>
                      </a:r>
                      <a:r>
                        <a:rPr lang="es-EC" sz="1050" b="0" i="1" dirty="0" smtClean="0">
                          <a:solidFill>
                            <a:schemeClr val="tx1"/>
                          </a:solidFill>
                          <a:latin typeface="+mn-lt"/>
                          <a:cs typeface="Helvetica" pitchFamily="34" charset="0"/>
                        </a:rPr>
                        <a:t>L.6.1b</a:t>
                      </a:r>
                      <a:r>
                        <a:rPr lang="es-EC" sz="1100" b="0" dirty="0" smtClean="0">
                          <a:solidFill>
                            <a:schemeClr val="tx1"/>
                          </a:solidFill>
                          <a:latin typeface="+mn-lt"/>
                          <a:cs typeface="Helvetica" pitchFamily="34" charset="0"/>
                        </a:rPr>
                        <a:t> (ambas deben estar</a:t>
                      </a:r>
                      <a:r>
                        <a:rPr lang="es-EC" sz="1100" b="0" baseline="0" dirty="0" smtClean="0">
                          <a:solidFill>
                            <a:schemeClr val="tx1"/>
                          </a:solidFill>
                          <a:latin typeface="+mn-lt"/>
                          <a:cs typeface="Helvetica" pitchFamily="34" charset="0"/>
                        </a:rPr>
                        <a:t> correctas</a:t>
                      </a:r>
                      <a:r>
                        <a:rPr lang="es-EC" sz="1100" b="0" dirty="0" smtClean="0">
                          <a:solidFill>
                            <a:schemeClr val="tx1"/>
                          </a:solidFill>
                          <a:latin typeface="+mn-lt"/>
                          <a:cs typeface="Helvetica" pitchFamily="34" charset="0"/>
                        </a:rPr>
                        <a:t>)</a:t>
                      </a:r>
                      <a:endParaRPr kumimoji="0" lang="es-EC" sz="1100" b="0" i="0" u="none" strike="noStrike" kern="1200" cap="none" spc="0" normalizeH="0" baseline="0" noProof="0" dirty="0" smtClean="0">
                        <a:ln>
                          <a:noFill/>
                        </a:ln>
                        <a:solidFill>
                          <a:schemeClr val="tx1"/>
                        </a:solidFill>
                        <a:effectLst/>
                        <a:uLnTx/>
                        <a:uFillTx/>
                        <a:latin typeface="+mn-lt"/>
                        <a:ea typeface="+mn-ea"/>
                        <a:cs typeface="Helvetica" panose="020B0604020202020204" pitchFamily="34" charset="0"/>
                      </a:endParaRP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B,D</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23183851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grpSp>
        <p:nvGrpSpPr>
          <p:cNvPr id="5" name="Group 19"/>
          <p:cNvGrpSpPr/>
          <p:nvPr/>
        </p:nvGrpSpPr>
        <p:grpSpPr>
          <a:xfrm>
            <a:off x="838200" y="1807212"/>
            <a:ext cx="5829300" cy="5274034"/>
            <a:chOff x="788894" y="357732"/>
            <a:chExt cx="5486400" cy="5034305"/>
          </a:xfrm>
        </p:grpSpPr>
        <p:sp>
          <p:nvSpPr>
            <p:cNvPr id="6" name="TextBox 5"/>
            <p:cNvSpPr txBox="1"/>
            <p:nvPr/>
          </p:nvSpPr>
          <p:spPr>
            <a:xfrm>
              <a:off x="788894" y="3301118"/>
              <a:ext cx="5486400" cy="2090919"/>
            </a:xfrm>
            <a:prstGeom prst="rect">
              <a:avLst/>
            </a:prstGeom>
            <a:noFill/>
            <a:ln>
              <a:noFill/>
            </a:ln>
          </p:spPr>
          <p:txBody>
            <a:bodyPr wrap="square" lIns="96661" tIns="48331" rIns="96661" bIns="48331" rtlCol="0">
              <a:spAutoFit/>
            </a:bodyPr>
            <a:lstStyle/>
            <a:p>
              <a:r>
                <a:rPr lang="es-MX" sz="3400" b="1" dirty="0" smtClean="0">
                  <a:effectLst>
                    <a:outerShdw blurRad="38100" dist="38100" dir="2700000" algn="tl">
                      <a:srgbClr val="000000">
                        <a:alpha val="43137"/>
                      </a:srgbClr>
                    </a:outerShdw>
                  </a:effectLst>
                </a:rPr>
                <a:t>Copia del estudiante</a:t>
              </a:r>
            </a:p>
            <a:p>
              <a:r>
                <a:rPr lang="es-MX" sz="3400" b="1" dirty="0" smtClean="0">
                  <a:effectLst>
                    <a:outerShdw blurRad="38100" dist="38100" dir="2700000" algn="tl">
                      <a:srgbClr val="000000">
                        <a:alpha val="43137"/>
                      </a:srgbClr>
                    </a:outerShdw>
                  </a:effectLst>
                </a:rPr>
                <a:t>Pre-evaluación Trimestre 3</a:t>
              </a:r>
            </a:p>
            <a:p>
              <a:endParaRPr lang="es-MX" sz="3400" b="1" dirty="0" smtClean="0">
                <a:effectLst>
                  <a:outerShdw blurRad="38100" dist="38100" dir="2700000" algn="tl">
                    <a:srgbClr val="000000">
                      <a:alpha val="43137"/>
                    </a:srgbClr>
                  </a:outerShdw>
                </a:effectLst>
              </a:endParaRPr>
            </a:p>
            <a:p>
              <a:r>
                <a:rPr lang="es-MX" sz="3400" b="1" dirty="0" smtClean="0">
                  <a:effectLst>
                    <a:outerShdw blurRad="38100" dist="38100" dir="2700000" algn="tl">
                      <a:srgbClr val="000000">
                        <a:alpha val="43137"/>
                      </a:srgbClr>
                    </a:outerShdw>
                  </a:effectLst>
                </a:rPr>
                <a:t>Nombre ___________________</a:t>
              </a:r>
              <a:endParaRPr lang="es-MX" sz="3400" b="1" dirty="0">
                <a:effectLst>
                  <a:outerShdw blurRad="38100" dist="38100" dir="2700000" algn="tl">
                    <a:srgbClr val="000000">
                      <a:alpha val="43137"/>
                    </a:srgbClr>
                  </a:outerShdw>
                </a:effectLst>
              </a:endParaRPr>
            </a:p>
          </p:txBody>
        </p:sp>
        <p:sp>
          <p:nvSpPr>
            <p:cNvPr id="9" name="Rectangle 8"/>
            <p:cNvSpPr/>
            <p:nvPr/>
          </p:nvSpPr>
          <p:spPr>
            <a:xfrm>
              <a:off x="1066800" y="357732"/>
              <a:ext cx="1735377" cy="837292"/>
            </a:xfrm>
            <a:prstGeom prst="rect">
              <a:avLst/>
            </a:prstGeom>
          </p:spPr>
          <p:txBody>
            <a:bodyPr wrap="none">
              <a:spAutoFit/>
            </a:bodyPr>
            <a:lstStyle/>
            <a:p>
              <a:r>
                <a:rPr lang="es-MX" sz="5100" b="1" dirty="0" smtClean="0">
                  <a:effectLst>
                    <a:outerShdw blurRad="38100" dist="38100" dir="2700000" algn="tl">
                      <a:srgbClr val="000000">
                        <a:alpha val="43137"/>
                      </a:srgbClr>
                    </a:outerShdw>
                  </a:effectLst>
                </a:rPr>
                <a:t>Grado</a:t>
              </a:r>
              <a:endParaRPr lang="es-MX" sz="5100" b="1" dirty="0">
                <a:effectLst>
                  <a:outerShdw blurRad="38100" dist="38100" dir="2700000" algn="tl">
                    <a:srgbClr val="000000">
                      <a:alpha val="43137"/>
                    </a:srgbClr>
                  </a:outerShdw>
                </a:effectLst>
              </a:endParaRPr>
            </a:p>
          </p:txBody>
        </p:sp>
      </p:grpSp>
      <p:sp>
        <p:nvSpPr>
          <p:cNvPr id="12" name="Right Triangle 11"/>
          <p:cNvSpPr/>
          <p:nvPr/>
        </p:nvSpPr>
        <p:spPr>
          <a:xfrm rot="5400000" flipH="1">
            <a:off x="660173" y="7641998"/>
            <a:ext cx="1756229" cy="3076575"/>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Right Triangle 12"/>
          <p:cNvSpPr/>
          <p:nvPr/>
        </p:nvSpPr>
        <p:spPr>
          <a:xfrm rot="16200000" flipH="1">
            <a:off x="5476308" y="-699521"/>
            <a:ext cx="1596571" cy="2995613"/>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nvGrpSpPr>
          <p:cNvPr id="19" name="Group 18"/>
          <p:cNvGrpSpPr/>
          <p:nvPr/>
        </p:nvGrpSpPr>
        <p:grpSpPr>
          <a:xfrm>
            <a:off x="745105" y="2872246"/>
            <a:ext cx="2379789" cy="1665463"/>
            <a:chOff x="1031136" y="1343650"/>
            <a:chExt cx="2379789" cy="1665463"/>
          </a:xfrm>
        </p:grpSpPr>
        <p:sp>
          <p:nvSpPr>
            <p:cNvPr id="20" name="Parallelogram 19"/>
            <p:cNvSpPr/>
            <p:nvPr/>
          </p:nvSpPr>
          <p:spPr>
            <a:xfrm rot="1293572" flipH="1">
              <a:off x="1031136" y="1366098"/>
              <a:ext cx="2352248" cy="1620569"/>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18809" rtl="0" eaLnBrk="1" latinLnBrk="0" hangingPunct="1">
                <a:defRPr sz="2000" kern="1200">
                  <a:solidFill>
                    <a:schemeClr val="lt1"/>
                  </a:solidFill>
                  <a:latin typeface="+mn-lt"/>
                  <a:ea typeface="+mn-ea"/>
                  <a:cs typeface="+mn-cs"/>
                </a:defRPr>
              </a:lvl1pPr>
              <a:lvl2pPr marL="509405" algn="l" defTabSz="1018809" rtl="0" eaLnBrk="1" latinLnBrk="0" hangingPunct="1">
                <a:defRPr sz="2000" kern="1200">
                  <a:solidFill>
                    <a:schemeClr val="lt1"/>
                  </a:solidFill>
                  <a:latin typeface="+mn-lt"/>
                  <a:ea typeface="+mn-ea"/>
                  <a:cs typeface="+mn-cs"/>
                </a:defRPr>
              </a:lvl2pPr>
              <a:lvl3pPr marL="1018809" algn="l" defTabSz="1018809" rtl="0" eaLnBrk="1" latinLnBrk="0" hangingPunct="1">
                <a:defRPr sz="2000" kern="1200">
                  <a:solidFill>
                    <a:schemeClr val="lt1"/>
                  </a:solidFill>
                  <a:latin typeface="+mn-lt"/>
                  <a:ea typeface="+mn-ea"/>
                  <a:cs typeface="+mn-cs"/>
                </a:defRPr>
              </a:lvl3pPr>
              <a:lvl4pPr marL="1528214" algn="l" defTabSz="1018809" rtl="0" eaLnBrk="1" latinLnBrk="0" hangingPunct="1">
                <a:defRPr sz="2000" kern="1200">
                  <a:solidFill>
                    <a:schemeClr val="lt1"/>
                  </a:solidFill>
                  <a:latin typeface="+mn-lt"/>
                  <a:ea typeface="+mn-ea"/>
                  <a:cs typeface="+mn-cs"/>
                </a:defRPr>
              </a:lvl4pPr>
              <a:lvl5pPr marL="2037618" algn="l" defTabSz="1018809" rtl="0" eaLnBrk="1" latinLnBrk="0" hangingPunct="1">
                <a:defRPr sz="2000" kern="1200">
                  <a:solidFill>
                    <a:schemeClr val="lt1"/>
                  </a:solidFill>
                  <a:latin typeface="+mn-lt"/>
                  <a:ea typeface="+mn-ea"/>
                  <a:cs typeface="+mn-cs"/>
                </a:defRPr>
              </a:lvl5pPr>
              <a:lvl6pPr marL="2547024" algn="l" defTabSz="1018809" rtl="0" eaLnBrk="1" latinLnBrk="0" hangingPunct="1">
                <a:defRPr sz="2000" kern="1200">
                  <a:solidFill>
                    <a:schemeClr val="lt1"/>
                  </a:solidFill>
                  <a:latin typeface="+mn-lt"/>
                  <a:ea typeface="+mn-ea"/>
                  <a:cs typeface="+mn-cs"/>
                </a:defRPr>
              </a:lvl6pPr>
              <a:lvl7pPr marL="3056428" algn="l" defTabSz="1018809" rtl="0" eaLnBrk="1" latinLnBrk="0" hangingPunct="1">
                <a:defRPr sz="2000" kern="1200">
                  <a:solidFill>
                    <a:schemeClr val="lt1"/>
                  </a:solidFill>
                  <a:latin typeface="+mn-lt"/>
                  <a:ea typeface="+mn-ea"/>
                  <a:cs typeface="+mn-cs"/>
                </a:defRPr>
              </a:lvl7pPr>
              <a:lvl8pPr marL="3565833" algn="l" defTabSz="1018809" rtl="0" eaLnBrk="1" latinLnBrk="0" hangingPunct="1">
                <a:defRPr sz="2000" kern="1200">
                  <a:solidFill>
                    <a:schemeClr val="lt1"/>
                  </a:solidFill>
                  <a:latin typeface="+mn-lt"/>
                  <a:ea typeface="+mn-ea"/>
                  <a:cs typeface="+mn-cs"/>
                </a:defRPr>
              </a:lvl8pPr>
              <a:lvl9pPr marL="4075237" algn="l" defTabSz="1018809" rtl="0" eaLnBrk="1" latinLnBrk="0" hangingPunct="1">
                <a:defRPr sz="2000" kern="1200">
                  <a:solidFill>
                    <a:schemeClr val="lt1"/>
                  </a:solidFill>
                  <a:latin typeface="+mn-lt"/>
                  <a:ea typeface="+mn-ea"/>
                  <a:cs typeface="+mn-cs"/>
                </a:defRPr>
              </a:lvl9pPr>
            </a:lstStyle>
            <a:p>
              <a:pPr algn="ctr"/>
              <a:endParaRPr lang="en-US" dirty="0"/>
            </a:p>
          </p:txBody>
        </p:sp>
        <p:sp>
          <p:nvSpPr>
            <p:cNvPr id="21" name="Parallelogram 20"/>
            <p:cNvSpPr/>
            <p:nvPr/>
          </p:nvSpPr>
          <p:spPr>
            <a:xfrm>
              <a:off x="1371601" y="1343650"/>
              <a:ext cx="2039324" cy="1665463"/>
            </a:xfrm>
            <a:prstGeom prst="parallelogram">
              <a:avLst/>
            </a:prstGeom>
            <a:gradFill>
              <a:gsLst>
                <a:gs pos="0">
                  <a:srgbClr val="DDEBCF"/>
                </a:gs>
                <a:gs pos="50000">
                  <a:srgbClr val="9CB86E"/>
                </a:gs>
                <a:gs pos="100000">
                  <a:srgbClr val="156B1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18809" rtl="0" eaLnBrk="1" latinLnBrk="0" hangingPunct="1">
                <a:defRPr sz="2000" kern="1200">
                  <a:solidFill>
                    <a:schemeClr val="lt1"/>
                  </a:solidFill>
                  <a:latin typeface="+mn-lt"/>
                  <a:ea typeface="+mn-ea"/>
                  <a:cs typeface="+mn-cs"/>
                </a:defRPr>
              </a:lvl1pPr>
              <a:lvl2pPr marL="509405" algn="l" defTabSz="1018809" rtl="0" eaLnBrk="1" latinLnBrk="0" hangingPunct="1">
                <a:defRPr sz="2000" kern="1200">
                  <a:solidFill>
                    <a:schemeClr val="lt1"/>
                  </a:solidFill>
                  <a:latin typeface="+mn-lt"/>
                  <a:ea typeface="+mn-ea"/>
                  <a:cs typeface="+mn-cs"/>
                </a:defRPr>
              </a:lvl2pPr>
              <a:lvl3pPr marL="1018809" algn="l" defTabSz="1018809" rtl="0" eaLnBrk="1" latinLnBrk="0" hangingPunct="1">
                <a:defRPr sz="2000" kern="1200">
                  <a:solidFill>
                    <a:schemeClr val="lt1"/>
                  </a:solidFill>
                  <a:latin typeface="+mn-lt"/>
                  <a:ea typeface="+mn-ea"/>
                  <a:cs typeface="+mn-cs"/>
                </a:defRPr>
              </a:lvl3pPr>
              <a:lvl4pPr marL="1528214" algn="l" defTabSz="1018809" rtl="0" eaLnBrk="1" latinLnBrk="0" hangingPunct="1">
                <a:defRPr sz="2000" kern="1200">
                  <a:solidFill>
                    <a:schemeClr val="lt1"/>
                  </a:solidFill>
                  <a:latin typeface="+mn-lt"/>
                  <a:ea typeface="+mn-ea"/>
                  <a:cs typeface="+mn-cs"/>
                </a:defRPr>
              </a:lvl4pPr>
              <a:lvl5pPr marL="2037618" algn="l" defTabSz="1018809" rtl="0" eaLnBrk="1" latinLnBrk="0" hangingPunct="1">
                <a:defRPr sz="2000" kern="1200">
                  <a:solidFill>
                    <a:schemeClr val="lt1"/>
                  </a:solidFill>
                  <a:latin typeface="+mn-lt"/>
                  <a:ea typeface="+mn-ea"/>
                  <a:cs typeface="+mn-cs"/>
                </a:defRPr>
              </a:lvl5pPr>
              <a:lvl6pPr marL="2547024" algn="l" defTabSz="1018809" rtl="0" eaLnBrk="1" latinLnBrk="0" hangingPunct="1">
                <a:defRPr sz="2000" kern="1200">
                  <a:solidFill>
                    <a:schemeClr val="lt1"/>
                  </a:solidFill>
                  <a:latin typeface="+mn-lt"/>
                  <a:ea typeface="+mn-ea"/>
                  <a:cs typeface="+mn-cs"/>
                </a:defRPr>
              </a:lvl6pPr>
              <a:lvl7pPr marL="3056428" algn="l" defTabSz="1018809" rtl="0" eaLnBrk="1" latinLnBrk="0" hangingPunct="1">
                <a:defRPr sz="2000" kern="1200">
                  <a:solidFill>
                    <a:schemeClr val="lt1"/>
                  </a:solidFill>
                  <a:latin typeface="+mn-lt"/>
                  <a:ea typeface="+mn-ea"/>
                  <a:cs typeface="+mn-cs"/>
                </a:defRPr>
              </a:lvl7pPr>
              <a:lvl8pPr marL="3565833" algn="l" defTabSz="1018809" rtl="0" eaLnBrk="1" latinLnBrk="0" hangingPunct="1">
                <a:defRPr sz="2000" kern="1200">
                  <a:solidFill>
                    <a:schemeClr val="lt1"/>
                  </a:solidFill>
                  <a:latin typeface="+mn-lt"/>
                  <a:ea typeface="+mn-ea"/>
                  <a:cs typeface="+mn-cs"/>
                </a:defRPr>
              </a:lvl8pPr>
              <a:lvl9pPr marL="4075237" algn="l" defTabSz="1018809" rtl="0" eaLnBrk="1" latinLnBrk="0" hangingPunct="1">
                <a:defRPr sz="2000" kern="1200">
                  <a:solidFill>
                    <a:schemeClr val="lt1"/>
                  </a:solidFill>
                  <a:latin typeface="+mn-lt"/>
                  <a:ea typeface="+mn-ea"/>
                  <a:cs typeface="+mn-cs"/>
                </a:defRPr>
              </a:lvl9pPr>
            </a:lstStyle>
            <a:p>
              <a:pPr algn="ctr"/>
              <a:endParaRPr lang="en-US" dirty="0"/>
            </a:p>
          </p:txBody>
        </p:sp>
        <p:sp>
          <p:nvSpPr>
            <p:cNvPr id="22" name="Rectangle 21"/>
            <p:cNvSpPr/>
            <p:nvPr/>
          </p:nvSpPr>
          <p:spPr>
            <a:xfrm>
              <a:off x="1787288" y="1700011"/>
              <a:ext cx="1207949" cy="923330"/>
            </a:xfrm>
            <a:prstGeom prst="rect">
              <a:avLst/>
            </a:prstGeom>
            <a:solidFill>
              <a:schemeClr val="accent3">
                <a:lumMod val="20000"/>
                <a:lumOff val="80000"/>
              </a:schemeClr>
            </a:solidFill>
            <a:ln>
              <a:solidFill>
                <a:srgbClr val="00206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w="11430"/>
                  <a:solidFill>
                    <a:srgbClr val="002060"/>
                  </a:solidFill>
                  <a:effectLst>
                    <a:outerShdw blurRad="80000" dist="40000" dir="5040000" algn="tl">
                      <a:srgbClr val="000000">
                        <a:alpha val="30000"/>
                      </a:srgbClr>
                    </a:outerShdw>
                  </a:effectLst>
                  <a:uLnTx/>
                  <a:uFillTx/>
                  <a:latin typeface="Franklin Gothic Book"/>
                </a:rPr>
                <a:t>6 </a:t>
              </a:r>
            </a:p>
          </p:txBody>
        </p:sp>
      </p:grpSp>
    </p:spTree>
    <p:extLst>
      <p:ext uri="{BB962C8B-B14F-4D97-AF65-F5344CB8AC3E}">
        <p14:creationId xmlns:p14="http://schemas.microsoft.com/office/powerpoint/2010/main" val="462524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sp>
        <p:nvSpPr>
          <p:cNvPr id="5" name="TextBox 4"/>
          <p:cNvSpPr txBox="1"/>
          <p:nvPr/>
        </p:nvSpPr>
        <p:spPr>
          <a:xfrm>
            <a:off x="380999" y="228600"/>
            <a:ext cx="7229475" cy="7422391"/>
          </a:xfrm>
          <a:prstGeom prst="rect">
            <a:avLst/>
          </a:prstGeom>
          <a:noFill/>
        </p:spPr>
        <p:txBody>
          <a:bodyPr wrap="square" lIns="96367" tIns="48184" rIns="96367" bIns="48184" rtlCol="0">
            <a:spAutoFit/>
          </a:bodyPr>
          <a:lstStyle/>
          <a:p>
            <a:r>
              <a:rPr lang="es-EC" sz="1200" b="1" dirty="0" smtClean="0"/>
              <a:t>Lee las instrucciones.  </a:t>
            </a:r>
          </a:p>
          <a:p>
            <a:endParaRPr lang="es-EC" sz="1200" u="sng" dirty="0" smtClean="0"/>
          </a:p>
          <a:p>
            <a:r>
              <a:rPr lang="es-EC" sz="1200" b="1" u="sng" dirty="0" smtClean="0"/>
              <a:t>Parte 1</a:t>
            </a:r>
          </a:p>
          <a:p>
            <a:r>
              <a:rPr lang="es-EC" sz="1200" dirty="0" smtClean="0"/>
              <a:t>Vas a leer varias fuentes de textos literarios </a:t>
            </a:r>
            <a:r>
              <a:rPr lang="es-EC" sz="1200" dirty="0"/>
              <a:t>y</a:t>
            </a:r>
            <a:r>
              <a:rPr lang="es-EC" sz="1200" dirty="0" smtClean="0"/>
              <a:t> narrativos y ver un video sobre personas que han superado grandes desafíos en sus vidas y se puede pensar de ellos como héroes. </a:t>
            </a:r>
            <a:endParaRPr lang="es-EC" sz="1200" dirty="0" smtClean="0">
              <a:solidFill>
                <a:srgbClr val="00B050"/>
              </a:solidFill>
            </a:endParaRPr>
          </a:p>
          <a:p>
            <a:endParaRPr lang="es-EC" sz="1200" dirty="0" smtClean="0">
              <a:solidFill>
                <a:srgbClr val="FF0000"/>
              </a:solidFill>
            </a:endParaRPr>
          </a:p>
          <a:p>
            <a:r>
              <a:rPr lang="es-EC" sz="1200" dirty="0" smtClean="0"/>
              <a:t>Mientras lees, toma notas sobre estas fuentes.  </a:t>
            </a:r>
          </a:p>
          <a:p>
            <a:r>
              <a:rPr lang="es-EC" sz="1200" dirty="0" smtClean="0"/>
              <a:t>Luego, responderás algunas preguntas de investigación acerca de estas fuentes. </a:t>
            </a:r>
          </a:p>
          <a:p>
            <a:endParaRPr lang="es-EC" sz="1200" dirty="0" smtClean="0">
              <a:solidFill>
                <a:srgbClr val="FF0000"/>
              </a:solidFill>
            </a:endParaRPr>
          </a:p>
          <a:p>
            <a:pPr>
              <a:defRPr/>
            </a:pPr>
            <a:r>
              <a:rPr lang="es-EC" sz="1200" dirty="0" smtClean="0"/>
              <a:t>Vas a escribir un texto narrativo sobre un personaje ficticio que se convierte en un héroe. Utiliza detalles del texto que has leído o del video que viste para incluir en tu narración. Los detalles pueden incluir: un personaje en una situación similar en los textos o los características personales que has notado sobre los héroes en los textos. </a:t>
            </a:r>
            <a:endParaRPr lang="es-EC" sz="1200" dirty="0" smtClean="0">
              <a:solidFill>
                <a:srgbClr val="FF0000"/>
              </a:solidFill>
            </a:endParaRPr>
          </a:p>
          <a:p>
            <a:pPr marL="359702" indent="-359702">
              <a:defRPr/>
            </a:pPr>
            <a:endParaRPr lang="es-EC" sz="1200" b="1" dirty="0" smtClean="0">
              <a:solidFill>
                <a:srgbClr val="FF0000"/>
              </a:solidFill>
            </a:endParaRPr>
          </a:p>
          <a:p>
            <a:r>
              <a:rPr lang="es-EC" sz="1200" b="1" dirty="0" smtClean="0"/>
              <a:t>Pasos a seguir :</a:t>
            </a:r>
          </a:p>
          <a:p>
            <a:r>
              <a:rPr lang="es-EC" sz="1200" dirty="0" smtClean="0"/>
              <a:t>Con el fin de ayudarte a planificar y escribir tu texto narrativo, vas a hacer lo siguiente:</a:t>
            </a:r>
          </a:p>
          <a:p>
            <a:pPr marL="228600" indent="-228600">
              <a:buAutoNum type="arabicPeriod"/>
            </a:pPr>
            <a:r>
              <a:rPr lang="es-EC" sz="1200" dirty="0" smtClean="0"/>
              <a:t>Leer los textos literarios y narrativos  y ver el video.</a:t>
            </a:r>
          </a:p>
          <a:p>
            <a:r>
              <a:rPr lang="es-EC" sz="1200" dirty="0" smtClean="0"/>
              <a:t>2.   Responder a varias preguntas sobre las fuentes. </a:t>
            </a:r>
          </a:p>
          <a:p>
            <a:r>
              <a:rPr lang="es-EC" sz="1200" dirty="0" smtClean="0"/>
              <a:t>3.   Planificar tu escrito.</a:t>
            </a:r>
          </a:p>
          <a:p>
            <a:endParaRPr lang="es-EC" sz="1200" b="1" dirty="0" smtClean="0">
              <a:solidFill>
                <a:srgbClr val="FF0000"/>
              </a:solidFill>
            </a:endParaRPr>
          </a:p>
          <a:p>
            <a:r>
              <a:rPr lang="es-EC" sz="1200" b="1" dirty="0" smtClean="0"/>
              <a:t>Instrucciones para empezar:</a:t>
            </a:r>
          </a:p>
          <a:p>
            <a:r>
              <a:rPr lang="es-419" sz="1200" dirty="0"/>
              <a:t>Ahora leerás varios tipos de textos. Toma notas porque es posible que quieras consultar tus notas mientras planificas </a:t>
            </a:r>
            <a:r>
              <a:rPr lang="es-419" sz="1200" dirty="0" smtClean="0"/>
              <a:t>tu escrito narrativo. </a:t>
            </a:r>
            <a:r>
              <a:rPr lang="es-419" sz="1200" dirty="0"/>
              <a:t>Puedes referirte a cualquiera de las fuentes cada vez que quieras.</a:t>
            </a:r>
          </a:p>
          <a:p>
            <a:endParaRPr lang="es-EC" sz="1200" b="1" dirty="0" smtClean="0">
              <a:solidFill>
                <a:srgbClr val="FF0000"/>
              </a:solidFill>
            </a:endParaRPr>
          </a:p>
          <a:p>
            <a:r>
              <a:rPr lang="es-EC" sz="1200" b="1" dirty="0" smtClean="0"/>
              <a:t>Preguntas</a:t>
            </a:r>
          </a:p>
          <a:p>
            <a:pPr defTabSz="1018824"/>
            <a:r>
              <a:rPr lang="es-419" sz="1200" dirty="0"/>
              <a:t>Contesta las preguntas. Tus respuestas a estas preguntas serán calificadas. Además, van ayudarte a pensar acerca de las fuentes que has leído, lo que también te ayudará a planificar tu </a:t>
            </a:r>
            <a:r>
              <a:rPr lang="es-419" sz="1200" dirty="0" smtClean="0"/>
              <a:t>texto narrativo.</a:t>
            </a:r>
            <a:endParaRPr lang="es-419" sz="1200" dirty="0"/>
          </a:p>
          <a:p>
            <a:endParaRPr lang="es-EC" sz="1200" dirty="0" smtClean="0">
              <a:solidFill>
                <a:srgbClr val="FF0000"/>
              </a:solidFill>
            </a:endParaRPr>
          </a:p>
          <a:p>
            <a:r>
              <a:rPr lang="es-EC" sz="1200" b="1" u="sng" dirty="0" smtClean="0"/>
              <a:t>Parte 2</a:t>
            </a:r>
            <a:r>
              <a:rPr lang="es-EC" sz="1200" b="1" dirty="0" smtClean="0"/>
              <a:t> </a:t>
            </a:r>
          </a:p>
          <a:p>
            <a:pPr marL="571500" indent="-571500">
              <a:defRPr/>
            </a:pPr>
            <a:r>
              <a:rPr lang="es-EC" sz="1200" b="1" u="sng" dirty="0" smtClean="0"/>
              <a:t>Tu tarea</a:t>
            </a:r>
            <a:r>
              <a:rPr lang="es-EC" sz="1200" b="1" dirty="0" smtClean="0"/>
              <a:t>: </a:t>
            </a:r>
            <a:r>
              <a:rPr lang="es-EC" sz="1200" dirty="0" smtClean="0"/>
              <a:t>Esto te va a ayudar a escribir un cuento narrativo ficticio sobre un personaje que es un héroe o se convierte en uno. Utiliza detalles de los textos para añadir a tu narración. </a:t>
            </a:r>
            <a:endParaRPr lang="es-EC" sz="1200" dirty="0" smtClean="0">
              <a:solidFill>
                <a:srgbClr val="FF0000"/>
              </a:solidFill>
            </a:endParaRPr>
          </a:p>
          <a:p>
            <a:endParaRPr lang="es-EC" sz="1200" dirty="0" smtClean="0">
              <a:solidFill>
                <a:srgbClr val="FF0000"/>
              </a:solidFill>
            </a:endParaRPr>
          </a:p>
          <a:p>
            <a:r>
              <a:rPr lang="es-EC" sz="1200" b="1" u="sng" dirty="0" smtClean="0"/>
              <a:t>Tú vas a</a:t>
            </a:r>
            <a:r>
              <a:rPr lang="es-EC" sz="1200" dirty="0" smtClean="0"/>
              <a:t>:</a:t>
            </a:r>
          </a:p>
          <a:p>
            <a:pPr marL="361375" indent="-361375">
              <a:buAutoNum type="arabicPeriod"/>
            </a:pPr>
            <a:r>
              <a:rPr lang="es-EC" sz="1200" dirty="0" smtClean="0"/>
              <a:t>Planificar tu escrito. </a:t>
            </a:r>
            <a:r>
              <a:rPr lang="es-EC" sz="1200" dirty="0"/>
              <a:t>P</a:t>
            </a:r>
            <a:r>
              <a:rPr lang="es-EC" sz="1200" dirty="0" smtClean="0"/>
              <a:t>uedes utilizar tus notas y respuestas.</a:t>
            </a:r>
          </a:p>
          <a:p>
            <a:pPr marL="361375" indent="-361375">
              <a:buAutoNum type="arabicPeriod"/>
            </a:pPr>
            <a:endParaRPr lang="es-EC" sz="1200" dirty="0" smtClean="0"/>
          </a:p>
          <a:p>
            <a:pPr marL="361375" indent="-361375">
              <a:buAutoNum type="arabicPeriod"/>
            </a:pPr>
            <a:r>
              <a:rPr lang="es-EC" sz="1200" dirty="0" smtClean="0"/>
              <a:t>Escribir, revisar y editar tu primer borrador (tu maestro</a:t>
            </a:r>
            <a:r>
              <a:rPr lang="es-EC" sz="1200" dirty="0">
                <a:solidFill>
                  <a:prstClr val="black"/>
                </a:solidFill>
              </a:rPr>
              <a:t> </a:t>
            </a:r>
            <a:r>
              <a:rPr lang="es-EC" sz="1200" dirty="0" smtClean="0"/>
              <a:t>te proporcionará papel).</a:t>
            </a:r>
          </a:p>
          <a:p>
            <a:pPr marL="361375" indent="-361375">
              <a:buAutoNum type="arabicPeriod"/>
            </a:pPr>
            <a:endParaRPr lang="es-EC" sz="1200" dirty="0" smtClean="0"/>
          </a:p>
          <a:p>
            <a:pPr marL="361375" indent="-361375">
              <a:buAutoNum type="arabicPeriod"/>
            </a:pPr>
            <a:r>
              <a:rPr lang="es-EC" sz="1200" dirty="0" smtClean="0"/>
              <a:t>Escribir una versión final de tu texto narrativo.</a:t>
            </a:r>
          </a:p>
          <a:p>
            <a:pPr marL="361375" indent="-361375">
              <a:buAutoNum type="arabicPeriod"/>
            </a:pPr>
            <a:endParaRPr lang="es-EC" sz="800" dirty="0" smtClean="0">
              <a:solidFill>
                <a:srgbClr val="FF0000"/>
              </a:solidFill>
            </a:endParaRPr>
          </a:p>
          <a:p>
            <a:pPr algn="ctr"/>
            <a:r>
              <a:rPr lang="es-EC" sz="1200" b="1" u="sng" dirty="0" smtClean="0"/>
              <a:t>Cómo serás calificado…</a:t>
            </a:r>
            <a:endParaRPr lang="es-EC" sz="1200" b="1" u="sng" dirty="0"/>
          </a:p>
        </p:txBody>
      </p:sp>
      <p:graphicFrame>
        <p:nvGraphicFramePr>
          <p:cNvPr id="6" name="Table 5"/>
          <p:cNvGraphicFramePr>
            <a:graphicFrameLocks noGrp="1"/>
          </p:cNvGraphicFramePr>
          <p:nvPr>
            <p:extLst>
              <p:ext uri="{D42A27DB-BD31-4B8C-83A1-F6EECF244321}">
                <p14:modId xmlns:p14="http://schemas.microsoft.com/office/powerpoint/2010/main" val="1388754027"/>
              </p:ext>
            </p:extLst>
          </p:nvPr>
        </p:nvGraphicFramePr>
        <p:xfrm>
          <a:off x="995362" y="7456777"/>
          <a:ext cx="5634037" cy="2076993"/>
        </p:xfrm>
        <a:graphic>
          <a:graphicData uri="http://schemas.openxmlformats.org/drawingml/2006/table">
            <a:tbl>
              <a:tblPr firstRow="1" bandRow="1">
                <a:tableStyleId>{5940675A-B579-460E-94D1-54222C63F5DA}</a:tableStyleId>
              </a:tblPr>
              <a:tblGrid>
                <a:gridCol w="1125870"/>
                <a:gridCol w="4508167"/>
              </a:tblGrid>
              <a:tr h="383177">
                <a:tc>
                  <a:txBody>
                    <a:bodyPr/>
                    <a:lstStyle/>
                    <a:p>
                      <a:pPr algn="r"/>
                      <a:r>
                        <a:rPr lang="es-EC" sz="1000" b="1" i="1" noProof="0" dirty="0" smtClean="0">
                          <a:solidFill>
                            <a:schemeClr val="tx1"/>
                          </a:solidFill>
                        </a:rPr>
                        <a:t>Propósito</a:t>
                      </a:r>
                      <a:endParaRPr lang="es-EC" sz="1000" b="1" i="1" noProof="0" dirty="0">
                        <a:solidFill>
                          <a:schemeClr val="tx1"/>
                        </a:solidFill>
                      </a:endParaRPr>
                    </a:p>
                  </a:txBody>
                  <a:tcPr marL="97155" marR="97155" marT="47897" marB="47897" anchor="ctr">
                    <a:lnB w="12700" cap="flat" cmpd="sng" algn="ctr">
                      <a:noFill/>
                      <a:prstDash val="solid"/>
                      <a:round/>
                      <a:headEnd type="none" w="med" len="med"/>
                      <a:tailEnd type="none" w="med" len="med"/>
                    </a:lnB>
                    <a:solidFill>
                      <a:schemeClr val="bg2"/>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EC" sz="900" b="1" i="0" u="none" strike="noStrike" kern="1200" cap="none" spc="0" normalizeH="0" baseline="0" noProof="0" dirty="0" smtClean="0">
                          <a:ln>
                            <a:noFill/>
                          </a:ln>
                          <a:solidFill>
                            <a:prstClr val="black"/>
                          </a:solidFill>
                          <a:effectLst/>
                          <a:uLnTx/>
                          <a:uFillTx/>
                          <a:latin typeface="+mn-lt"/>
                          <a:ea typeface="+mn-ea"/>
                          <a:cs typeface="+mn-cs"/>
                        </a:rPr>
                        <a:t>cuán bien mantienes tu enfoque, y estableces un escenario, narrador y /o personajes.</a:t>
                      </a: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2"/>
                    </a:solidFill>
                  </a:tcPr>
                </a:tc>
              </a:tr>
              <a:tr h="239486">
                <a:tc>
                  <a:txBody>
                    <a:bodyPr/>
                    <a:lstStyle/>
                    <a:p>
                      <a:pPr algn="r"/>
                      <a:r>
                        <a:rPr lang="es-EC" sz="1000" b="1" i="1" noProof="0" dirty="0" smtClean="0">
                          <a:solidFill>
                            <a:schemeClr val="tx1"/>
                          </a:solidFill>
                        </a:rPr>
                        <a:t>Organización</a:t>
                      </a:r>
                      <a:endParaRPr lang="es-EC" sz="1000" b="1" i="1" noProof="0"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2"/>
                    </a:solidFill>
                  </a:tcPr>
                </a:tc>
                <a:tc>
                  <a:txBody>
                    <a:bodyPr/>
                    <a:lstStyle/>
                    <a:p>
                      <a:r>
                        <a:rPr lang="es-EC" sz="900" b="1" noProof="0" dirty="0" smtClean="0"/>
                        <a:t>cuán</a:t>
                      </a:r>
                      <a:r>
                        <a:rPr lang="es-EC" sz="900" b="1" baseline="0" noProof="0" dirty="0" smtClean="0"/>
                        <a:t> bien los</a:t>
                      </a:r>
                      <a:r>
                        <a:rPr lang="es-EC" sz="900" b="1" baseline="0" noProof="0" dirty="0" smtClean="0">
                          <a:solidFill>
                            <a:srgbClr val="00B050"/>
                          </a:solidFill>
                        </a:rPr>
                        <a:t> </a:t>
                      </a:r>
                      <a:r>
                        <a:rPr lang="es-EC" sz="900" b="1" baseline="0" noProof="0" dirty="0" smtClean="0">
                          <a:solidFill>
                            <a:schemeClr val="tx1"/>
                          </a:solidFill>
                        </a:rPr>
                        <a:t>acontecimientos</a:t>
                      </a:r>
                      <a:r>
                        <a:rPr lang="es-EC" sz="900" b="1" baseline="0" noProof="0" dirty="0" smtClean="0"/>
                        <a:t> fluyen lógicamente desde el principio hasta el final, utilizando transiciones eficaces, y cuán bien te mantienes en el tema a lo largo del escrito.</a:t>
                      </a:r>
                      <a:endParaRPr lang="es-EC" sz="900" b="1" noProof="0" dirty="0" smtClean="0"/>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2"/>
                    </a:solidFill>
                  </a:tcPr>
                </a:tc>
              </a:tr>
              <a:tr h="383177">
                <a:tc>
                  <a:txBody>
                    <a:bodyPr/>
                    <a:lstStyle/>
                    <a:p>
                      <a:pPr algn="r"/>
                      <a:r>
                        <a:rPr lang="es-EC" sz="1000" b="1" i="1" noProof="0" dirty="0" smtClean="0">
                          <a:solidFill>
                            <a:schemeClr val="tx1"/>
                          </a:solidFill>
                        </a:rPr>
                        <a:t>Elaboración:</a:t>
                      </a:r>
                    </a:p>
                    <a:p>
                      <a:pPr algn="r"/>
                      <a:r>
                        <a:rPr lang="es-EC" sz="1000" b="1" i="1" noProof="0" dirty="0" smtClean="0">
                          <a:solidFill>
                            <a:schemeClr val="tx1"/>
                          </a:solidFill>
                        </a:rPr>
                        <a:t>de</a:t>
                      </a:r>
                      <a:r>
                        <a:rPr lang="es-EC" sz="1000" b="1" i="1" baseline="0" noProof="0" dirty="0" smtClean="0">
                          <a:solidFill>
                            <a:schemeClr val="tx1"/>
                          </a:solidFill>
                        </a:rPr>
                        <a:t> la e</a:t>
                      </a:r>
                      <a:r>
                        <a:rPr lang="es-EC" sz="1000" b="1" i="1" noProof="0" dirty="0" smtClean="0">
                          <a:solidFill>
                            <a:schemeClr val="tx1"/>
                          </a:solidFill>
                        </a:rPr>
                        <a:t>videncia</a:t>
                      </a:r>
                    </a:p>
                  </a:txBody>
                  <a:tcPr marL="97155" marR="97155" marT="47897" marB="47897" anchor="ctr">
                    <a:lnB w="12700" cap="flat" cmpd="sng" algn="ctr">
                      <a:noFill/>
                      <a:prstDash val="solid"/>
                      <a:round/>
                      <a:headEnd type="none" w="med" len="med"/>
                      <a:tailEnd type="none" w="med" len="med"/>
                    </a:lnB>
                    <a:solidFill>
                      <a:schemeClr val="bg1">
                        <a:lumMod val="95000"/>
                      </a:schemeClr>
                    </a:solidFill>
                  </a:tcPr>
                </a:tc>
                <a:tc>
                  <a:txBody>
                    <a:bodyPr/>
                    <a:lstStyle/>
                    <a:p>
                      <a:r>
                        <a:rPr lang="es-EC" sz="900" b="1" noProof="0" dirty="0" smtClean="0"/>
                        <a:t>cuán</a:t>
                      </a:r>
                      <a:r>
                        <a:rPr lang="es-EC" sz="900" b="1" baseline="0" noProof="0" dirty="0" smtClean="0"/>
                        <a:t> bien elaboras con detalles, diálogo, y una descripción para avanzar el escrito, o ilustrar la experiencia. </a:t>
                      </a:r>
                      <a:endParaRPr lang="es-EC" sz="900" b="1" noProof="0" dirty="0" smtClean="0"/>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83177">
                <a:tc>
                  <a:txBody>
                    <a:bodyPr/>
                    <a:lstStyle/>
                    <a:p>
                      <a:pPr algn="r"/>
                      <a:r>
                        <a:rPr lang="es-EC" sz="1000" b="1" i="1" noProof="0" dirty="0" smtClean="0">
                          <a:solidFill>
                            <a:schemeClr val="tx1"/>
                          </a:solidFill>
                        </a:rPr>
                        <a:t>Elaboración:</a:t>
                      </a:r>
                    </a:p>
                    <a:p>
                      <a:pPr algn="r"/>
                      <a:r>
                        <a:rPr lang="es-EC" sz="1000" b="1" i="1" noProof="0" dirty="0" smtClean="0">
                          <a:solidFill>
                            <a:schemeClr val="tx1"/>
                          </a:solidFill>
                        </a:rPr>
                        <a:t>del</a:t>
                      </a:r>
                      <a:r>
                        <a:rPr lang="es-EC" sz="1000" b="1" i="1" baseline="0" noProof="0" dirty="0" smtClean="0">
                          <a:solidFill>
                            <a:schemeClr val="tx1"/>
                          </a:solidFill>
                        </a:rPr>
                        <a:t> </a:t>
                      </a:r>
                      <a:r>
                        <a:rPr lang="es-EC" sz="1000" b="1" i="1" noProof="0" dirty="0" smtClean="0">
                          <a:solidFill>
                            <a:schemeClr val="tx1"/>
                          </a:solidFill>
                        </a:rPr>
                        <a:t>lenguaje y</a:t>
                      </a:r>
                      <a:r>
                        <a:rPr lang="es-EC" sz="1000" b="1" i="1" baseline="0" noProof="0" dirty="0" smtClean="0">
                          <a:solidFill>
                            <a:schemeClr val="tx1"/>
                          </a:solidFill>
                        </a:rPr>
                        <a:t> el</a:t>
                      </a:r>
                      <a:r>
                        <a:rPr lang="es-EC" sz="1000" b="1" i="1" noProof="0" dirty="0" smtClean="0">
                          <a:solidFill>
                            <a:schemeClr val="tx1"/>
                          </a:solidFill>
                        </a:rPr>
                        <a:t> vocabulario</a:t>
                      </a:r>
                      <a:endParaRPr lang="es-EC" sz="1000" b="1" i="1" noProof="0"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1">
                        <a:lumMod val="95000"/>
                      </a:schemeClr>
                    </a:solidFill>
                  </a:tcPr>
                </a:tc>
                <a:tc>
                  <a:txBody>
                    <a:bodyPr/>
                    <a:lstStyle/>
                    <a:p>
                      <a:r>
                        <a:rPr lang="es-EC" sz="900" b="1" noProof="0" dirty="0" smtClean="0"/>
                        <a:t>cuán</a:t>
                      </a:r>
                      <a:r>
                        <a:rPr lang="es-EC" sz="900" b="1" baseline="0" noProof="0" dirty="0" smtClean="0"/>
                        <a:t> eficazmente expresas las experiencias o los acontecimientos, utilizando lenguaje sensorial, concreto y figurativo que es apropiado para tu propósito. </a:t>
                      </a:r>
                      <a:endParaRPr lang="es-EC" sz="900" b="1" noProof="0" dirty="0" smtClean="0"/>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39486">
                <a:tc>
                  <a:txBody>
                    <a:bodyPr/>
                    <a:lstStyle/>
                    <a:p>
                      <a:pPr algn="r"/>
                      <a:r>
                        <a:rPr lang="es-EC" sz="1000" b="1" i="1" noProof="0" dirty="0" smtClean="0">
                          <a:solidFill>
                            <a:schemeClr val="tx1"/>
                          </a:solidFill>
                        </a:rPr>
                        <a:t>Convenciones</a:t>
                      </a:r>
                      <a:endParaRPr lang="es-EC" sz="1000" b="1" i="1" noProof="0" dirty="0">
                        <a:solidFill>
                          <a:schemeClr val="tx1"/>
                        </a:solidFill>
                      </a:endParaRPr>
                    </a:p>
                  </a:txBody>
                  <a:tcPr marL="97155" marR="97155" marT="47897" marB="47897" anchor="ctr">
                    <a:solidFill>
                      <a:schemeClr val="accent6">
                        <a:lumMod val="20000"/>
                        <a:lumOff val="80000"/>
                      </a:schemeClr>
                    </a:solidFill>
                  </a:tcPr>
                </a:tc>
                <a:tc>
                  <a:txBody>
                    <a:bodyPr/>
                    <a:lstStyle/>
                    <a:p>
                      <a:r>
                        <a:rPr lang="es-EC" sz="900" b="1" noProof="0" dirty="0" smtClean="0"/>
                        <a:t>cuán</a:t>
                      </a:r>
                      <a:r>
                        <a:rPr lang="es-EC" sz="900" b="1" baseline="0" noProof="0" dirty="0" smtClean="0"/>
                        <a:t> bien sigues las reglas gramaticales, su uso, y las mecánicas </a:t>
                      </a:r>
                      <a:r>
                        <a:rPr lang="es-EC" sz="900" b="1" noProof="0" dirty="0" smtClean="0"/>
                        <a:t>(ortografía, puntuación, uso</a:t>
                      </a:r>
                      <a:r>
                        <a:rPr lang="es-EC" sz="900" b="1" baseline="0" noProof="0" dirty="0" smtClean="0"/>
                        <a:t> de las mayúsculas</a:t>
                      </a:r>
                      <a:r>
                        <a:rPr lang="es-EC" sz="900" b="1" noProof="0" dirty="0" smtClean="0"/>
                        <a:t>, etc.).</a:t>
                      </a:r>
                    </a:p>
                  </a:txBody>
                  <a:tcPr marL="97155" marR="97155" marT="47897" marB="47897" anchor="ctr">
                    <a:solidFill>
                      <a:schemeClr val="accent6">
                        <a:lumMod val="20000"/>
                        <a:lumOff val="80000"/>
                      </a:schemeClr>
                    </a:solidFill>
                  </a:tcPr>
                </a:tc>
              </a:tr>
            </a:tbl>
          </a:graphicData>
        </a:graphic>
      </p:graphicFrame>
    </p:spTree>
    <p:extLst>
      <p:ext uri="{BB962C8B-B14F-4D97-AF65-F5344CB8AC3E}">
        <p14:creationId xmlns:p14="http://schemas.microsoft.com/office/powerpoint/2010/main" val="8998900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sp>
        <p:nvSpPr>
          <p:cNvPr id="3" name="Rectangle 2"/>
          <p:cNvSpPr/>
          <p:nvPr/>
        </p:nvSpPr>
        <p:spPr>
          <a:xfrm>
            <a:off x="304800" y="152400"/>
            <a:ext cx="7239000" cy="9040937"/>
          </a:xfrm>
          <a:prstGeom prst="rect">
            <a:avLst/>
          </a:prstGeom>
        </p:spPr>
        <p:txBody>
          <a:bodyPr wrap="square">
            <a:spAutoFit/>
          </a:bodyPr>
          <a:lstStyle/>
          <a:p>
            <a:pPr algn="ctr"/>
            <a:r>
              <a:rPr lang="es-EC" sz="1600" b="1" dirty="0" smtClean="0"/>
              <a:t>Un jinete de Pony </a:t>
            </a:r>
            <a:r>
              <a:rPr lang="es-EC" sz="1600" b="1" dirty="0"/>
              <a:t>E</a:t>
            </a:r>
            <a:r>
              <a:rPr lang="es-EC" sz="1600" b="1" dirty="0" smtClean="0"/>
              <a:t>xpress</a:t>
            </a:r>
          </a:p>
          <a:p>
            <a:pPr algn="ctr"/>
            <a:r>
              <a:rPr lang="es-EC" sz="1200" dirty="0" smtClean="0"/>
              <a:t>Recuento por: Elizabeth </a:t>
            </a:r>
            <a:r>
              <a:rPr lang="es-EC" sz="1200" dirty="0" err="1" smtClean="0"/>
              <a:t>Yeo</a:t>
            </a:r>
            <a:endParaRPr lang="es-EC" sz="1200" dirty="0" smtClean="0"/>
          </a:p>
          <a:p>
            <a:pPr algn="ctr"/>
            <a:r>
              <a:rPr lang="es-EC" sz="1050" dirty="0" smtClean="0"/>
              <a:t>Enlace al video: </a:t>
            </a:r>
            <a:r>
              <a:rPr lang="es-EC" sz="1050" i="1" dirty="0" smtClean="0">
                <a:hlinkClick r:id="rId2"/>
              </a:rPr>
              <a:t>https://www.youtube.com/watch?v=h3UmYfJEoEo</a:t>
            </a:r>
            <a:endParaRPr lang="es-EC" sz="1050" i="1" dirty="0" smtClean="0"/>
          </a:p>
          <a:p>
            <a:pPr algn="ctr"/>
            <a:endParaRPr lang="es-MX" sz="1400" i="1" dirty="0" smtClean="0"/>
          </a:p>
          <a:p>
            <a:r>
              <a:rPr lang="es-MX" sz="1200" dirty="0" smtClean="0"/>
              <a:t>Había viajado en un vagón cubierto a Sacramento California en 1860 desde Missouri. Fue un viaje largo y difícil. Dejé atrás a mis tres hermanos pequeños y a mi padre. Mi madre había muerto de tuberculosis cuando era pequeño. Yo quería ganar dinero para que pueda mandar a traer a mis hermanos y a mi padre.  Escuché que en California te podías unir a los jinetes de </a:t>
            </a:r>
            <a:r>
              <a:rPr lang="es-MX" sz="1200" i="1" dirty="0" smtClean="0"/>
              <a:t>Pony Express </a:t>
            </a:r>
            <a:r>
              <a:rPr lang="es-MX" sz="1200" dirty="0" smtClean="0"/>
              <a:t>y ganar $100.00 al mes. </a:t>
            </a:r>
          </a:p>
          <a:p>
            <a:endParaRPr lang="es-MX" sz="1200" b="1" dirty="0" smtClean="0"/>
          </a:p>
          <a:p>
            <a:r>
              <a:rPr lang="es-MX" sz="1200" dirty="0" smtClean="0"/>
              <a:t>El correo importante era enviado utilizando </a:t>
            </a:r>
            <a:r>
              <a:rPr lang="es-MX" sz="1200" i="1" dirty="0" smtClean="0"/>
              <a:t>Pony Express</a:t>
            </a:r>
            <a:r>
              <a:rPr lang="es-MX" sz="1200" dirty="0" smtClean="0"/>
              <a:t>, porque garantizaba una entrega inmediata. Papá siempre decía que yo tenía el </a:t>
            </a:r>
            <a:r>
              <a:rPr lang="es-MX" sz="1200" b="1" dirty="0" smtClean="0"/>
              <a:t>corazón de un león</a:t>
            </a:r>
            <a:r>
              <a:rPr lang="es-MX" sz="1200" dirty="0" smtClean="0"/>
              <a:t>, porque no me asusto fácilmente. Incluso, mi padre no estaba emocionado de que yo quería convertirme en un jinete de </a:t>
            </a:r>
            <a:r>
              <a:rPr lang="es-MX" sz="1200" i="1" dirty="0" smtClean="0"/>
              <a:t>Pony Express</a:t>
            </a:r>
            <a:r>
              <a:rPr lang="es-MX" sz="1200" dirty="0" smtClean="0"/>
              <a:t>. El trabajo se conocía por ser peligroso, pero yo tengo todas las aptitudes para hacerlo. Ligero, fuerte</a:t>
            </a:r>
            <a:r>
              <a:rPr lang="es-MX" sz="1200" dirty="0" smtClean="0">
                <a:solidFill>
                  <a:srgbClr val="00B050"/>
                </a:solidFill>
              </a:rPr>
              <a:t> </a:t>
            </a:r>
            <a:r>
              <a:rPr lang="es-MX" sz="1200" dirty="0" smtClean="0"/>
              <a:t>y con solo 16 años, yo soy un buen jinete y puedo cabalgar más rápido que cualquiera de mis amigos. No le tengo miedo al trabajo duro y nunca me rindo.</a:t>
            </a:r>
          </a:p>
          <a:p>
            <a:endParaRPr lang="es-MX" sz="1200" b="1" dirty="0" smtClean="0"/>
          </a:p>
          <a:p>
            <a:r>
              <a:rPr lang="es-MX" sz="1200" dirty="0" smtClean="0"/>
              <a:t>Cuando entré a la oficina de </a:t>
            </a:r>
            <a:r>
              <a:rPr lang="es-MX" sz="1200" i="1" dirty="0" smtClean="0"/>
              <a:t>Pony Express</a:t>
            </a:r>
            <a:r>
              <a:rPr lang="es-MX" sz="1200" dirty="0" smtClean="0"/>
              <a:t>, leí un letrero que decía: “Entrega garantizada en 14 días a la mayoría de los lugares, cinco dólares”.  No era muy difícil conseguir el trabajo como lo había pensado.  No muchos jóvenes estaban dispuestos en arriesgar la vida.  Tuve que firmar todo tipo de contratos. Tuve que prometer no decir malas palabras, no apostar o beber mientras trabajara para la compañía. Siempre tenía que estar en un estado físico </a:t>
            </a:r>
            <a:r>
              <a:rPr lang="es-MX" sz="1200" b="1" dirty="0" smtClean="0"/>
              <a:t>óptimo</a:t>
            </a:r>
            <a:r>
              <a:rPr lang="es-MX" sz="1200" dirty="0" smtClean="0"/>
              <a:t> para protegerme de los ataques. Varios jinetes de </a:t>
            </a:r>
            <a:r>
              <a:rPr lang="es-MX" sz="1200" i="1" dirty="0" smtClean="0"/>
              <a:t>Pony Express</a:t>
            </a:r>
            <a:r>
              <a:rPr lang="es-MX" sz="1200" dirty="0" smtClean="0"/>
              <a:t> habían sido asesinados mientras iban en la ruta. Yo recé para que ningún desastre me aconteciera mientras transportaba el correo por la ruta de </a:t>
            </a:r>
            <a:r>
              <a:rPr lang="es-MX" sz="1200" i="1" dirty="0" smtClean="0"/>
              <a:t>Pony Express</a:t>
            </a:r>
            <a:r>
              <a:rPr lang="es-MX" sz="1200" dirty="0" smtClean="0"/>
              <a:t>. Me dieron una montura ligera especializada para llevar el correo, que estaba diseñada con bolsillos incorporados llamada </a:t>
            </a:r>
            <a:r>
              <a:rPr lang="es-MX" sz="1200" b="1" dirty="0" smtClean="0"/>
              <a:t>mochila</a:t>
            </a:r>
            <a:r>
              <a:rPr lang="es-MX" sz="1200" dirty="0" smtClean="0"/>
              <a:t>. Los peligros abundaban, incluyendo el clima, el terreno, asaltantes hostiles y bandidos. </a:t>
            </a:r>
          </a:p>
          <a:p>
            <a:endParaRPr lang="es-MX" sz="1200" b="1" dirty="0" smtClean="0"/>
          </a:p>
          <a:p>
            <a:r>
              <a:rPr lang="es-MX" sz="1200" dirty="0" smtClean="0"/>
              <a:t>En mi primera carrera, cabalgué la primera etapa del viaje hasta Texas. Las cartas estaban aseguradas firmemente bajo mi montura, en la mochila. Cabalgué 100 millas a un galope veloz, y luego pasé la mochila a otro jinete, quien la llevó por el peligroso territorio de las montañas de Sierra Nevada  antes de pasarlo al siguiente hombre. Cada uno de nosotros, pararía varias veces en el camino para cambiar de caballos, porque un solo caballo no sería capaz de mantener la velocidad de tal galope (alrededor de 25 millas por hora) para el viaje de 1,900 millas hasta Texas. Después de algunos cuantos intercambios, las cartas finalmente llegarían a su destino y el cartero local las entregaría. </a:t>
            </a:r>
          </a:p>
          <a:p>
            <a:endParaRPr lang="es-MX" sz="1200" b="1" dirty="0" smtClean="0"/>
          </a:p>
          <a:p>
            <a:r>
              <a:rPr lang="es-MX" sz="1200" dirty="0" smtClean="0"/>
              <a:t>A veces sí encontré problemas. Una vez, cuando llegué a la estación de Nevada donde se suponía que tenía que entregar la mochila al siguiente jinete, encontré que la estación había sido saqueada y el jefe de la estación y el siguiente jinete ambos fueron asesinados. Decidí no pensar en la devastación y solo seguí cabalgando, montando mi caballo rápidamente hasta la siguiente estación. </a:t>
            </a:r>
          </a:p>
          <a:p>
            <a:endParaRPr lang="es-MX" sz="1200" b="1" dirty="0" smtClean="0"/>
          </a:p>
          <a:p>
            <a:r>
              <a:rPr lang="es-MX" sz="1200" dirty="0" smtClean="0"/>
              <a:t>Otras veces, los viajeros en el camino se mantenían en la expectativa y vigilaban la llegada de los jinetes de Pony Express. De repente, nos veían, una pequeña mancha aparecía a la distancia, rápidamente crecía y surgía la alegría mientras pasábamos velozmente, y nos daban un saludo de reconocimiento. ¡Eso siempre era alentador! </a:t>
            </a:r>
            <a:r>
              <a:rPr lang="es-MX" sz="1200" dirty="0" smtClean="0">
                <a:solidFill>
                  <a:srgbClr val="00B050"/>
                </a:solidFill>
              </a:rPr>
              <a:t> </a:t>
            </a:r>
          </a:p>
          <a:p>
            <a:endParaRPr lang="es-MX" sz="1200" b="1" dirty="0" smtClean="0"/>
          </a:p>
          <a:p>
            <a:pPr>
              <a:tabLst>
                <a:tab pos="542925" algn="l"/>
              </a:tabLst>
            </a:pPr>
            <a:r>
              <a:rPr lang="es-MX" sz="1200" dirty="0" smtClean="0"/>
              <a:t>Siempre era una gran sorpresa escuchar un “Hurra”, o “Muchas gracias”, de la gente que estaba esperando un correo importante.  Yo normalmente solía sonreír y afirmar con la cabeza. Nunca mencioné que su correo podría haberse perdido en el camino si me hubieran secuestrado. Lo que importaba era que al final, las cartas llegaran a tiempo. En lo que a mí me concierne, fue un trabajo bien hecho, y no había nada más que decir al respecto. En poco tiempo yo podría mandar a traer a mis hermanos y a mi papá. ¡Esa es la parte más importante de mi trabajo!</a:t>
            </a:r>
            <a:endParaRPr lang="es-MX" sz="1200" dirty="0">
              <a:ea typeface="Times New Roman"/>
            </a:endParaRPr>
          </a:p>
        </p:txBody>
      </p:sp>
      <p:sp>
        <p:nvSpPr>
          <p:cNvPr id="2" name="TextBox 1"/>
          <p:cNvSpPr txBox="1"/>
          <p:nvPr/>
        </p:nvSpPr>
        <p:spPr>
          <a:xfrm>
            <a:off x="5715000" y="76200"/>
            <a:ext cx="2057400" cy="830997"/>
          </a:xfrm>
          <a:prstGeom prst="rect">
            <a:avLst/>
          </a:prstGeom>
          <a:noFill/>
        </p:spPr>
        <p:txBody>
          <a:bodyPr wrap="square" rtlCol="0">
            <a:spAutoFit/>
          </a:bodyPr>
          <a:lstStyle/>
          <a:p>
            <a:pPr lvl="0"/>
            <a:r>
              <a:rPr lang="es-ES_tradnl" sz="800" dirty="0">
                <a:solidFill>
                  <a:prstClr val="black"/>
                </a:solidFill>
              </a:rPr>
              <a:t>Equivalencia de grado: </a:t>
            </a:r>
            <a:r>
              <a:rPr lang="es-ES_tradnl" sz="800" dirty="0" smtClean="0">
                <a:solidFill>
                  <a:prstClr val="black"/>
                </a:solidFill>
              </a:rPr>
              <a:t>7.4</a:t>
            </a:r>
            <a:endParaRPr lang="es-ES_tradnl" sz="800" dirty="0">
              <a:solidFill>
                <a:prstClr val="black"/>
              </a:solidFill>
            </a:endParaRPr>
          </a:p>
          <a:p>
            <a:pPr lvl="0"/>
            <a:r>
              <a:rPr lang="es-ES" sz="800" dirty="0">
                <a:solidFill>
                  <a:prstClr val="black"/>
                </a:solidFill>
              </a:rPr>
              <a:t>Escala </a:t>
            </a:r>
            <a:r>
              <a:rPr lang="es-ES" sz="800" i="1" dirty="0" err="1">
                <a:solidFill>
                  <a:prstClr val="black"/>
                </a:solidFill>
              </a:rPr>
              <a:t>Lexile</a:t>
            </a:r>
            <a:r>
              <a:rPr lang="es-ES" sz="800" dirty="0">
                <a:solidFill>
                  <a:prstClr val="black"/>
                </a:solidFill>
              </a:rPr>
              <a:t>: </a:t>
            </a:r>
            <a:r>
              <a:rPr lang="es-ES" sz="800" dirty="0" smtClean="0">
                <a:solidFill>
                  <a:prstClr val="black"/>
                </a:solidFill>
              </a:rPr>
              <a:t>1010L</a:t>
            </a:r>
            <a:endParaRPr lang="es-ES" sz="800" dirty="0">
              <a:solidFill>
                <a:prstClr val="black"/>
              </a:solidFill>
            </a:endParaRPr>
          </a:p>
          <a:p>
            <a:pPr lvl="0"/>
            <a:r>
              <a:rPr lang="es-ES" sz="800" dirty="0">
                <a:solidFill>
                  <a:prstClr val="black"/>
                </a:solidFill>
              </a:rPr>
              <a:t>Promedio del largo de la oración: </a:t>
            </a:r>
            <a:r>
              <a:rPr lang="es-ES" sz="800" dirty="0" smtClean="0">
                <a:solidFill>
                  <a:prstClr val="black"/>
                </a:solidFill>
              </a:rPr>
              <a:t>15.90</a:t>
            </a:r>
            <a:endParaRPr lang="es-ES" sz="800" dirty="0">
              <a:solidFill>
                <a:prstClr val="black"/>
              </a:solidFill>
            </a:endParaRPr>
          </a:p>
          <a:p>
            <a:pPr lvl="0"/>
            <a:r>
              <a:rPr lang="es-ES" sz="800" dirty="0">
                <a:solidFill>
                  <a:prstClr val="black"/>
                </a:solidFill>
              </a:rPr>
              <a:t>Promedio de la frecuencia de palabras : </a:t>
            </a:r>
            <a:r>
              <a:rPr lang="es-ES" sz="800" dirty="0" smtClean="0">
                <a:solidFill>
                  <a:prstClr val="black"/>
                </a:solidFill>
              </a:rPr>
              <a:t>3.54</a:t>
            </a:r>
            <a:endParaRPr lang="es-ES" sz="800" dirty="0">
              <a:solidFill>
                <a:prstClr val="black"/>
              </a:solidFill>
            </a:endParaRPr>
          </a:p>
          <a:p>
            <a:pPr lvl="0"/>
            <a:r>
              <a:rPr lang="es-ES" sz="800" dirty="0">
                <a:solidFill>
                  <a:prstClr val="black"/>
                </a:solidFill>
              </a:rPr>
              <a:t>Numero de palabras: </a:t>
            </a:r>
            <a:r>
              <a:rPr lang="es-ES" sz="800" dirty="0" smtClean="0">
                <a:solidFill>
                  <a:prstClr val="black"/>
                </a:solidFill>
              </a:rPr>
              <a:t>652</a:t>
            </a:r>
          </a:p>
          <a:p>
            <a:pPr lvl="0"/>
            <a:r>
              <a:rPr lang="es-419" sz="800" b="1" i="1" dirty="0">
                <a:solidFill>
                  <a:prstClr val="black"/>
                </a:solidFill>
              </a:rPr>
              <a:t>Nota: Basado en el texto original en inglés</a:t>
            </a:r>
            <a:endParaRPr lang="es-ES_tradnl" sz="800" dirty="0">
              <a:solidFill>
                <a:prstClr val="black"/>
              </a:solidFill>
            </a:endParaRPr>
          </a:p>
        </p:txBody>
      </p:sp>
    </p:spTree>
    <p:extLst>
      <p:ext uri="{BB962C8B-B14F-4D97-AF65-F5344CB8AC3E}">
        <p14:creationId xmlns:p14="http://schemas.microsoft.com/office/powerpoint/2010/main" val="33397533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27</a:t>
            </a:fld>
            <a:endParaRPr lang="en-US" dirty="0"/>
          </a:p>
        </p:txBody>
      </p:sp>
      <p:sp>
        <p:nvSpPr>
          <p:cNvPr id="7" name="Rectangle 6"/>
          <p:cNvSpPr/>
          <p:nvPr/>
        </p:nvSpPr>
        <p:spPr>
          <a:xfrm>
            <a:off x="413468" y="304800"/>
            <a:ext cx="6901731" cy="4688748"/>
          </a:xfrm>
          <a:prstGeom prst="rect">
            <a:avLst/>
          </a:prstGeom>
        </p:spPr>
        <p:txBody>
          <a:bodyPr wrap="square" lIns="101881" tIns="50941" rIns="101881" bIns="50941">
            <a:spAutoFit/>
          </a:bodyPr>
          <a:lstStyle/>
          <a:p>
            <a:pPr marL="341313" indent="-282575">
              <a:buAutoNum type="arabicPeriod"/>
            </a:pPr>
            <a:r>
              <a:rPr lang="es-EC" sz="1600" b="1" dirty="0">
                <a:latin typeface="Helvetica" pitchFamily="34" charset="0"/>
                <a:cs typeface="Helvetica" pitchFamily="34" charset="0"/>
              </a:rPr>
              <a:t>Lee esta </a:t>
            </a:r>
            <a:r>
              <a:rPr lang="es-EC" sz="1600" b="1" dirty="0" smtClean="0">
                <a:latin typeface="Helvetica" pitchFamily="34" charset="0"/>
                <a:cs typeface="Helvetica" pitchFamily="34" charset="0"/>
              </a:rPr>
              <a:t>oración </a:t>
            </a:r>
            <a:r>
              <a:rPr lang="es-EC" sz="1600" b="1" dirty="0">
                <a:latin typeface="Helvetica" pitchFamily="34" charset="0"/>
                <a:cs typeface="Helvetica" pitchFamily="34" charset="0"/>
              </a:rPr>
              <a:t>de </a:t>
            </a:r>
            <a:r>
              <a:rPr lang="es-EC" sz="1600" b="1" i="1" dirty="0" smtClean="0">
                <a:latin typeface="Helvetica" pitchFamily="34" charset="0"/>
                <a:cs typeface="Helvetica" pitchFamily="34" charset="0"/>
              </a:rPr>
              <a:t>Un jinete de Pony Express</a:t>
            </a:r>
            <a:r>
              <a:rPr lang="en-US" sz="1600" b="1" dirty="0" smtClean="0">
                <a:latin typeface="Helvetica" pitchFamily="34" charset="0"/>
                <a:cs typeface="Helvetica" pitchFamily="34" charset="0"/>
              </a:rPr>
              <a:t>.</a:t>
            </a:r>
          </a:p>
          <a:p>
            <a:pPr marL="341313" indent="-282575">
              <a:buAutoNum type="arabicPeriod"/>
            </a:pPr>
            <a:endParaRPr lang="en-US" sz="1600" b="1" dirty="0" smtClean="0">
              <a:latin typeface="Helvetica" pitchFamily="34" charset="0"/>
              <a:cs typeface="Helvetica" pitchFamily="34" charset="0"/>
            </a:endParaRPr>
          </a:p>
          <a:p>
            <a:pPr marL="341313" indent="-282575"/>
            <a:r>
              <a:rPr lang="en-US" sz="1600" dirty="0" smtClean="0">
                <a:latin typeface="Helvetica" pitchFamily="34" charset="0"/>
                <a:cs typeface="Helvetica" pitchFamily="34" charset="0"/>
              </a:rPr>
              <a:t>     “</a:t>
            </a:r>
            <a:r>
              <a:rPr lang="es-EC" sz="1600" dirty="0">
                <a:latin typeface="Helvetica" panose="020B0604020202020204" pitchFamily="34" charset="0"/>
                <a:cs typeface="Helvetica" panose="020B0604020202020204" pitchFamily="34" charset="0"/>
              </a:rPr>
              <a:t>Papá siempre decía que yo </a:t>
            </a:r>
            <a:r>
              <a:rPr lang="es-EC" sz="1600" dirty="0" smtClean="0">
                <a:latin typeface="Helvetica" panose="020B0604020202020204" pitchFamily="34" charset="0"/>
                <a:cs typeface="Helvetica" panose="020B0604020202020204" pitchFamily="34" charset="0"/>
              </a:rPr>
              <a:t>tenía </a:t>
            </a:r>
            <a:r>
              <a:rPr lang="es-EC" sz="1600" dirty="0">
                <a:latin typeface="Helvetica" panose="020B0604020202020204" pitchFamily="34" charset="0"/>
                <a:cs typeface="Helvetica" panose="020B0604020202020204" pitchFamily="34" charset="0"/>
              </a:rPr>
              <a:t>el </a:t>
            </a:r>
            <a:r>
              <a:rPr lang="es-EC" sz="1600" b="1" i="1" dirty="0">
                <a:latin typeface="Helvetica" panose="020B0604020202020204" pitchFamily="34" charset="0"/>
                <a:cs typeface="Helvetica" panose="020B0604020202020204" pitchFamily="34" charset="0"/>
              </a:rPr>
              <a:t>corazón de un león</a:t>
            </a:r>
            <a:r>
              <a:rPr lang="es-EC" sz="1600" dirty="0">
                <a:latin typeface="Helvetica" panose="020B0604020202020204" pitchFamily="34" charset="0"/>
                <a:cs typeface="Helvetica" panose="020B0604020202020204" pitchFamily="34" charset="0"/>
              </a:rPr>
              <a:t>, porque no me </a:t>
            </a:r>
            <a:r>
              <a:rPr lang="es-EC" sz="1600" dirty="0" smtClean="0">
                <a:latin typeface="Helvetica" panose="020B0604020202020204" pitchFamily="34" charset="0"/>
                <a:cs typeface="Helvetica" panose="020B0604020202020204" pitchFamily="34" charset="0"/>
              </a:rPr>
              <a:t>asusto fácilmente</a:t>
            </a:r>
            <a:r>
              <a:rPr lang="en-US" sz="1600" dirty="0" smtClean="0">
                <a:latin typeface="Helvetica" pitchFamily="34" charset="0"/>
                <a:cs typeface="Helvetica" pitchFamily="34" charset="0"/>
              </a:rPr>
              <a:t>”.</a:t>
            </a:r>
          </a:p>
          <a:p>
            <a:pPr marL="341313" indent="-282575"/>
            <a:endParaRPr lang="en-US" sz="1600" b="1" dirty="0">
              <a:latin typeface="Helvetica" pitchFamily="34" charset="0"/>
              <a:cs typeface="Helvetica" pitchFamily="34" charset="0"/>
            </a:endParaRPr>
          </a:p>
          <a:p>
            <a:pPr marL="341313" indent="-282575"/>
            <a:r>
              <a:rPr lang="en-US" sz="1600" b="1" dirty="0" smtClean="0">
                <a:latin typeface="Helvetica" pitchFamily="34" charset="0"/>
                <a:cs typeface="Helvetica" pitchFamily="34" charset="0"/>
              </a:rPr>
              <a:t>     </a:t>
            </a:r>
            <a:r>
              <a:rPr lang="es-EC" sz="1600" b="1" dirty="0" smtClean="0">
                <a:latin typeface="Helvetica" pitchFamily="34" charset="0"/>
                <a:cs typeface="Helvetica" pitchFamily="34" charset="0"/>
              </a:rPr>
              <a:t>Basado en esta </a:t>
            </a:r>
            <a:r>
              <a:rPr lang="es-EC" sz="1600" b="1" dirty="0">
                <a:latin typeface="Helvetica" pitchFamily="34" charset="0"/>
                <a:cs typeface="Helvetica" pitchFamily="34" charset="0"/>
              </a:rPr>
              <a:t>oración, ¿cuál es un ejemplo de un jinete de </a:t>
            </a:r>
            <a:r>
              <a:rPr lang="es-EC" sz="1600" b="1" i="1" dirty="0">
                <a:latin typeface="Helvetica" pitchFamily="34" charset="0"/>
                <a:cs typeface="Helvetica" pitchFamily="34" charset="0"/>
              </a:rPr>
              <a:t>Pony Express </a:t>
            </a:r>
            <a:r>
              <a:rPr lang="es-EC" sz="1600" b="1" dirty="0" smtClean="0">
                <a:latin typeface="Helvetica" pitchFamily="34" charset="0"/>
                <a:cs typeface="Helvetica" pitchFamily="34" charset="0"/>
              </a:rPr>
              <a:t>que tiene </a:t>
            </a:r>
            <a:r>
              <a:rPr lang="es-EC" sz="1600" b="1" i="1" dirty="0">
                <a:latin typeface="Helvetica" pitchFamily="34" charset="0"/>
                <a:cs typeface="Helvetica" pitchFamily="34" charset="0"/>
              </a:rPr>
              <a:t>el corazón de un león</a:t>
            </a:r>
            <a:r>
              <a:rPr lang="es-EC" sz="1600" b="1" dirty="0">
                <a:latin typeface="Helvetica" pitchFamily="34" charset="0"/>
                <a:cs typeface="Helvetica" pitchFamily="34" charset="0"/>
              </a:rPr>
              <a:t>?</a:t>
            </a:r>
            <a:endParaRPr lang="en-US" sz="1600" b="1" u="sng" dirty="0" smtClean="0">
              <a:latin typeface="Helvetica" pitchFamily="34" charset="0"/>
              <a:cs typeface="Helvetica" pitchFamily="34" charset="0"/>
            </a:endParaRPr>
          </a:p>
          <a:p>
            <a:pPr marL="403225" indent="-344488"/>
            <a:endParaRPr lang="en-US" sz="1600" dirty="0">
              <a:latin typeface="Helvetica" pitchFamily="34" charset="0"/>
              <a:cs typeface="Helvetica" pitchFamily="34" charset="0"/>
            </a:endParaRPr>
          </a:p>
          <a:p>
            <a:pPr marL="684213" indent="-342900">
              <a:buFont typeface="+mj-lt"/>
              <a:buAutoNum type="alphaUcPeriod"/>
            </a:pPr>
            <a:r>
              <a:rPr lang="es-EC" sz="1400" dirty="0">
                <a:latin typeface="Helvetica" pitchFamily="34" charset="0"/>
                <a:cs typeface="Helvetica" pitchFamily="34" charset="0"/>
              </a:rPr>
              <a:t>El jinete </a:t>
            </a:r>
            <a:r>
              <a:rPr lang="es-EC" sz="1400" dirty="0" smtClean="0">
                <a:latin typeface="Helvetica" pitchFamily="34" charset="0"/>
                <a:cs typeface="Helvetica" pitchFamily="34" charset="0"/>
              </a:rPr>
              <a:t>de </a:t>
            </a:r>
            <a:r>
              <a:rPr lang="es-EC" sz="1400" i="1" dirty="0">
                <a:latin typeface="Helvetica" pitchFamily="34" charset="0"/>
                <a:cs typeface="Helvetica" pitchFamily="34" charset="0"/>
              </a:rPr>
              <a:t>Pony Express </a:t>
            </a:r>
            <a:r>
              <a:rPr lang="es-EC" sz="1400" dirty="0">
                <a:latin typeface="Helvetica" pitchFamily="34" charset="0"/>
                <a:cs typeface="Helvetica" pitchFamily="34" charset="0"/>
              </a:rPr>
              <a:t>entró en el terreno peligroso de las montañas de Sierra Nevada</a:t>
            </a:r>
            <a:r>
              <a:rPr lang="en-US" sz="1400" dirty="0" smtClean="0">
                <a:latin typeface="Helvetica" pitchFamily="34" charset="0"/>
                <a:cs typeface="Helvetica" pitchFamily="34" charset="0"/>
              </a:rPr>
              <a:t>.</a:t>
            </a:r>
          </a:p>
          <a:p>
            <a:pPr marL="684213" indent="-342900">
              <a:buFont typeface="+mj-lt"/>
              <a:buAutoNum type="alphaUcPeriod"/>
            </a:pPr>
            <a:endParaRPr lang="en-US" sz="1400" dirty="0">
              <a:latin typeface="Helvetica" pitchFamily="34" charset="0"/>
              <a:cs typeface="Helvetica" pitchFamily="34" charset="0"/>
            </a:endParaRPr>
          </a:p>
          <a:p>
            <a:pPr marL="684213" indent="-342900">
              <a:buFont typeface="+mj-lt"/>
              <a:buAutoNum type="alphaUcPeriod"/>
            </a:pPr>
            <a:r>
              <a:rPr lang="es-EC" sz="1400" dirty="0">
                <a:latin typeface="Helvetica" pitchFamily="34" charset="0"/>
                <a:cs typeface="Helvetica" pitchFamily="34" charset="0"/>
              </a:rPr>
              <a:t>El jinete saludó a la multitud mientras </a:t>
            </a:r>
            <a:r>
              <a:rPr lang="es-EC" sz="1400" dirty="0" smtClean="0">
                <a:latin typeface="Helvetica" pitchFamily="34" charset="0"/>
                <a:cs typeface="Helvetica" pitchFamily="34" charset="0"/>
              </a:rPr>
              <a:t>pasaba </a:t>
            </a:r>
            <a:r>
              <a:rPr lang="es-EC" sz="1400" dirty="0">
                <a:latin typeface="Helvetica" pitchFamily="34" charset="0"/>
                <a:cs typeface="Helvetica" pitchFamily="34" charset="0"/>
              </a:rPr>
              <a:t>velozmente en su </a:t>
            </a:r>
            <a:r>
              <a:rPr lang="es-EC" sz="1400" dirty="0" smtClean="0">
                <a:latin typeface="Helvetica" pitchFamily="34" charset="0"/>
                <a:cs typeface="Helvetica" pitchFamily="34" charset="0"/>
              </a:rPr>
              <a:t>caballo.</a:t>
            </a:r>
          </a:p>
          <a:p>
            <a:pPr marL="684213" indent="-342900">
              <a:buFont typeface="+mj-lt"/>
              <a:buAutoNum type="alphaUcPeriod"/>
            </a:pPr>
            <a:endParaRPr lang="en-US" sz="1400" dirty="0">
              <a:latin typeface="Helvetica" pitchFamily="34" charset="0"/>
              <a:cs typeface="Helvetica" pitchFamily="34" charset="0"/>
            </a:endParaRPr>
          </a:p>
          <a:p>
            <a:pPr marL="684213" indent="-342900">
              <a:buFont typeface="+mj-lt"/>
              <a:buAutoNum type="alphaUcPeriod"/>
            </a:pPr>
            <a:r>
              <a:rPr lang="es-EC" sz="1400" dirty="0">
                <a:latin typeface="Helvetica" pitchFamily="34" charset="0"/>
                <a:cs typeface="Helvetica" pitchFamily="34" charset="0"/>
              </a:rPr>
              <a:t>Él cabalgó más rápido que cualquier otro </a:t>
            </a:r>
            <a:r>
              <a:rPr lang="es-EC" sz="1400" dirty="0" smtClean="0">
                <a:latin typeface="Helvetica" pitchFamily="34" charset="0"/>
                <a:cs typeface="Helvetica" pitchFamily="34" charset="0"/>
              </a:rPr>
              <a:t>jinete</a:t>
            </a:r>
            <a:r>
              <a:rPr lang="en-US" sz="1400" dirty="0" smtClean="0">
                <a:latin typeface="Helvetica" pitchFamily="34" charset="0"/>
                <a:cs typeface="Helvetica" pitchFamily="34" charset="0"/>
              </a:rPr>
              <a:t>.</a:t>
            </a:r>
          </a:p>
          <a:p>
            <a:pPr marL="684213" indent="-342900">
              <a:buFont typeface="+mj-lt"/>
              <a:buAutoNum type="alphaUcPeriod"/>
            </a:pPr>
            <a:endParaRPr lang="en-US" sz="1400" dirty="0">
              <a:latin typeface="Helvetica" pitchFamily="34" charset="0"/>
              <a:cs typeface="Helvetica" pitchFamily="34" charset="0"/>
            </a:endParaRPr>
          </a:p>
          <a:p>
            <a:pPr marL="684213" indent="-342900">
              <a:buFont typeface="+mj-lt"/>
              <a:buAutoNum type="alphaUcPeriod"/>
            </a:pPr>
            <a:r>
              <a:rPr lang="es-EC" sz="1400" dirty="0">
                <a:latin typeface="Helvetica" pitchFamily="34" charset="0"/>
                <a:cs typeface="Helvetica" pitchFamily="34" charset="0"/>
              </a:rPr>
              <a:t>El jinete se </a:t>
            </a:r>
            <a:r>
              <a:rPr lang="es-EC" sz="1400" dirty="0" smtClean="0">
                <a:latin typeface="Helvetica" pitchFamily="34" charset="0"/>
                <a:cs typeface="Helvetica" pitchFamily="34" charset="0"/>
              </a:rPr>
              <a:t>enorgullecía por hacer bien su trabajo</a:t>
            </a:r>
            <a:r>
              <a:rPr lang="en-US" sz="1400" dirty="0" smtClean="0">
                <a:latin typeface="Helvetica" pitchFamily="34" charset="0"/>
                <a:cs typeface="Helvetica" pitchFamily="34" charset="0"/>
              </a:rPr>
              <a:t>.</a:t>
            </a:r>
          </a:p>
          <a:p>
            <a:pPr marL="839959" indent="-358070">
              <a:buFont typeface="+mj-lt"/>
              <a:buAutoNum type="alphaUcPeriod"/>
            </a:pPr>
            <a:endParaRPr lang="en-US" sz="1400" dirty="0">
              <a:latin typeface="Helvetica" pitchFamily="34" charset="0"/>
              <a:cs typeface="Helvetica" pitchFamily="34" charset="0"/>
            </a:endParaRPr>
          </a:p>
          <a:p>
            <a:pPr marL="839959" indent="-358070">
              <a:buFont typeface="+mj-lt"/>
              <a:buAutoNum type="alphaUcPeriod"/>
            </a:pPr>
            <a:endParaRPr lang="en-US" sz="1400" dirty="0">
              <a:latin typeface="Helvetica" pitchFamily="34" charset="0"/>
              <a:cs typeface="Helvetica" pitchFamily="34" charset="0"/>
            </a:endParaRPr>
          </a:p>
          <a:p>
            <a:pPr marL="839959" indent="-358070">
              <a:buFont typeface="+mj-lt"/>
              <a:buAutoNum type="alphaUcPeriod"/>
            </a:pPr>
            <a:endParaRPr lang="en-US" sz="1400" dirty="0">
              <a:latin typeface="Helvetica" pitchFamily="34" charset="0"/>
              <a:cs typeface="Helvetica" pitchFamily="34" charset="0"/>
            </a:endParaRPr>
          </a:p>
          <a:p>
            <a:pPr marL="839959" indent="-358070">
              <a:buFont typeface="+mj-lt"/>
              <a:buAutoNum type="alphaUcPeriod"/>
            </a:pPr>
            <a:endParaRPr lang="en-US" sz="1600" dirty="0">
              <a:latin typeface="Helvetica" pitchFamily="34" charset="0"/>
              <a:cs typeface="Helvetica" pitchFamily="34" charset="0"/>
            </a:endParaRPr>
          </a:p>
        </p:txBody>
      </p:sp>
      <p:cxnSp>
        <p:nvCxnSpPr>
          <p:cNvPr id="10" name="Straight Connector 9"/>
          <p:cNvCxnSpPr/>
          <p:nvPr/>
        </p:nvCxnSpPr>
        <p:spPr>
          <a:xfrm>
            <a:off x="569466" y="49530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405516" y="5334000"/>
            <a:ext cx="6909683" cy="2565089"/>
          </a:xfrm>
          <a:prstGeom prst="rect">
            <a:avLst/>
          </a:prstGeom>
        </p:spPr>
        <p:txBody>
          <a:bodyPr wrap="square" lIns="101881" tIns="50941" rIns="101881" bIns="50941">
            <a:spAutoFit/>
          </a:bodyPr>
          <a:lstStyle/>
          <a:p>
            <a:pPr marL="403136" indent="-342900">
              <a:buAutoNum type="arabicPeriod" startAt="2"/>
            </a:pPr>
            <a:r>
              <a:rPr lang="es-EC" sz="1600" b="1" dirty="0">
                <a:latin typeface="Helvetica" pitchFamily="34" charset="0"/>
                <a:cs typeface="Helvetica" pitchFamily="34" charset="0"/>
              </a:rPr>
              <a:t>¿Qué puede concluir el lector sobre </a:t>
            </a:r>
            <a:r>
              <a:rPr lang="es-EC" sz="1600" b="1" dirty="0" smtClean="0">
                <a:latin typeface="Helvetica" pitchFamily="34" charset="0"/>
                <a:cs typeface="Helvetica" pitchFamily="34" charset="0"/>
              </a:rPr>
              <a:t>los jinetes de </a:t>
            </a:r>
            <a:r>
              <a:rPr lang="es-EC" sz="1600" b="1" i="1" dirty="0">
                <a:latin typeface="Helvetica" pitchFamily="34" charset="0"/>
                <a:cs typeface="Helvetica" pitchFamily="34" charset="0"/>
              </a:rPr>
              <a:t>Pony Express </a:t>
            </a:r>
            <a:r>
              <a:rPr lang="es-EC" sz="1600" b="1" dirty="0">
                <a:latin typeface="Helvetica" pitchFamily="34" charset="0"/>
                <a:cs typeface="Helvetica" pitchFamily="34" charset="0"/>
              </a:rPr>
              <a:t>que no están </a:t>
            </a:r>
            <a:r>
              <a:rPr lang="es-EC" sz="1600" b="1" dirty="0" smtClean="0">
                <a:latin typeface="Helvetica" pitchFamily="34" charset="0"/>
                <a:cs typeface="Helvetica" pitchFamily="34" charset="0"/>
              </a:rPr>
              <a:t>en un estado físico óptimo?</a:t>
            </a:r>
          </a:p>
          <a:p>
            <a:pPr marL="403136" indent="-342900">
              <a:buAutoNum type="arabicPeriod" startAt="2"/>
            </a:pPr>
            <a:endParaRPr lang="en-US" sz="1400" b="1" dirty="0">
              <a:latin typeface="Helvetica" pitchFamily="34" charset="0"/>
              <a:cs typeface="Helvetica" pitchFamily="34" charset="0"/>
            </a:endParaRPr>
          </a:p>
          <a:p>
            <a:pPr marL="684213" indent="-342900">
              <a:buFont typeface="+mj-lt"/>
              <a:buAutoNum type="alphaUcPeriod"/>
            </a:pPr>
            <a:r>
              <a:rPr lang="es-EC" sz="1400" dirty="0" smtClean="0">
                <a:latin typeface="Helvetica" pitchFamily="34" charset="0"/>
                <a:cs typeface="Helvetica" pitchFamily="34" charset="0"/>
              </a:rPr>
              <a:t>No </a:t>
            </a:r>
            <a:r>
              <a:rPr lang="es-EC" sz="1400" dirty="0">
                <a:latin typeface="Helvetica" pitchFamily="34" charset="0"/>
                <a:cs typeface="Helvetica" pitchFamily="34" charset="0"/>
              </a:rPr>
              <a:t>están dispuestos a trabajar largas horas</a:t>
            </a:r>
            <a:r>
              <a:rPr lang="en-US" sz="1400" dirty="0" smtClean="0">
                <a:latin typeface="Helvetica" pitchFamily="34" charset="0"/>
                <a:cs typeface="Helvetica" pitchFamily="34" charset="0"/>
              </a:rPr>
              <a:t>.</a:t>
            </a:r>
          </a:p>
          <a:p>
            <a:pPr marL="684213" indent="-342900">
              <a:buFont typeface="+mj-lt"/>
              <a:buAutoNum type="alphaUcPeriod"/>
            </a:pPr>
            <a:endParaRPr lang="en-US" sz="1400" dirty="0">
              <a:latin typeface="Helvetica" pitchFamily="34" charset="0"/>
              <a:cs typeface="Helvetica" pitchFamily="34" charset="0"/>
            </a:endParaRPr>
          </a:p>
          <a:p>
            <a:pPr marL="684213" indent="-342900">
              <a:buFont typeface="+mj-lt"/>
              <a:buAutoNum type="alphaUcPeriod"/>
            </a:pPr>
            <a:r>
              <a:rPr lang="es-EC" sz="1400" dirty="0" smtClean="0">
                <a:latin typeface="Helvetica" pitchFamily="34" charset="0"/>
                <a:cs typeface="Helvetica" pitchFamily="34" charset="0"/>
              </a:rPr>
              <a:t>Pueden </a:t>
            </a:r>
            <a:r>
              <a:rPr lang="es-EC" sz="1400" dirty="0">
                <a:latin typeface="Helvetica" pitchFamily="34" charset="0"/>
                <a:cs typeface="Helvetica" pitchFamily="34" charset="0"/>
              </a:rPr>
              <a:t>cabalgar más rápido que otros </a:t>
            </a:r>
            <a:r>
              <a:rPr lang="es-EC" sz="1400" dirty="0" smtClean="0">
                <a:latin typeface="Helvetica" pitchFamily="34" charset="0"/>
                <a:cs typeface="Helvetica" pitchFamily="34" charset="0"/>
              </a:rPr>
              <a:t>jinetes</a:t>
            </a:r>
            <a:r>
              <a:rPr lang="en-US" sz="1400" dirty="0" smtClean="0">
                <a:latin typeface="Helvetica" pitchFamily="34" charset="0"/>
                <a:cs typeface="Helvetica" pitchFamily="34" charset="0"/>
              </a:rPr>
              <a:t>.</a:t>
            </a:r>
          </a:p>
          <a:p>
            <a:pPr marL="684213" indent="-342900">
              <a:buFont typeface="+mj-lt"/>
              <a:buAutoNum type="alphaUcPeriod"/>
            </a:pPr>
            <a:endParaRPr lang="en-US" sz="1400" dirty="0">
              <a:latin typeface="Helvetica" pitchFamily="34" charset="0"/>
              <a:cs typeface="Helvetica" pitchFamily="34" charset="0"/>
            </a:endParaRPr>
          </a:p>
          <a:p>
            <a:pPr marL="684213" indent="-342900">
              <a:buFont typeface="+mj-lt"/>
              <a:buAutoNum type="alphaUcPeriod"/>
            </a:pPr>
            <a:r>
              <a:rPr lang="es-EC" sz="1400" dirty="0" smtClean="0">
                <a:latin typeface="Helvetica" pitchFamily="34" charset="0"/>
                <a:cs typeface="Helvetica" pitchFamily="34" charset="0"/>
              </a:rPr>
              <a:t>No </a:t>
            </a:r>
            <a:r>
              <a:rPr lang="es-EC" sz="1400" dirty="0">
                <a:latin typeface="Helvetica" pitchFamily="34" charset="0"/>
                <a:cs typeface="Helvetica" pitchFamily="34" charset="0"/>
              </a:rPr>
              <a:t>pueden protegerse de los ataques</a:t>
            </a:r>
            <a:r>
              <a:rPr lang="en-US" sz="1400" dirty="0" smtClean="0">
                <a:latin typeface="Helvetica" pitchFamily="34" charset="0"/>
                <a:cs typeface="Helvetica" pitchFamily="34" charset="0"/>
              </a:rPr>
              <a:t>.</a:t>
            </a:r>
          </a:p>
          <a:p>
            <a:pPr marL="684213" indent="-342900">
              <a:buFont typeface="+mj-lt"/>
              <a:buAutoNum type="alphaUcPeriod"/>
            </a:pPr>
            <a:endParaRPr lang="es-EC" sz="1400" dirty="0" smtClean="0">
              <a:latin typeface="Helvetica" pitchFamily="34" charset="0"/>
              <a:cs typeface="Helvetica" pitchFamily="34" charset="0"/>
            </a:endParaRPr>
          </a:p>
          <a:p>
            <a:pPr marL="684213" indent="-342900">
              <a:buFont typeface="+mj-lt"/>
              <a:buAutoNum type="alphaUcPeriod"/>
            </a:pPr>
            <a:r>
              <a:rPr lang="es-EC" sz="1400" dirty="0" smtClean="0">
                <a:latin typeface="Helvetica" pitchFamily="34" charset="0"/>
                <a:cs typeface="Helvetica" pitchFamily="34" charset="0"/>
              </a:rPr>
              <a:t>Ellos pueden protegerse </a:t>
            </a:r>
            <a:r>
              <a:rPr lang="es-EC" sz="1400" dirty="0">
                <a:latin typeface="Helvetica" pitchFamily="34" charset="0"/>
                <a:cs typeface="Helvetica" pitchFamily="34" charset="0"/>
              </a:rPr>
              <a:t>mejor de los ataques</a:t>
            </a:r>
            <a:r>
              <a:rPr lang="en-US" sz="1400" dirty="0" smtClean="0">
                <a:latin typeface="Helvetica" pitchFamily="34" charset="0"/>
                <a:cs typeface="Helvetica" pitchFamily="34" charset="0"/>
              </a:rPr>
              <a:t>.</a:t>
            </a:r>
            <a:endParaRPr lang="en-US" sz="1400" dirty="0">
              <a:latin typeface="Helvetica" pitchFamily="34" charset="0"/>
              <a:cs typeface="Helvetica" pitchFamily="34" charset="0"/>
            </a:endParaRPr>
          </a:p>
          <a:p>
            <a:pPr marL="60236"/>
            <a:endParaRPr lang="en-US" sz="1600" dirty="0">
              <a:latin typeface="Helvetica" pitchFamily="34" charset="0"/>
              <a:cs typeface="Helvetica" pitchFamily="34" charset="0"/>
            </a:endParaRPr>
          </a:p>
        </p:txBody>
      </p:sp>
      <p:grpSp>
        <p:nvGrpSpPr>
          <p:cNvPr id="2" name="Group 1"/>
          <p:cNvGrpSpPr/>
          <p:nvPr/>
        </p:nvGrpSpPr>
        <p:grpSpPr>
          <a:xfrm>
            <a:off x="517954" y="6091300"/>
            <a:ext cx="255983" cy="1490117"/>
            <a:chOff x="517954" y="6091300"/>
            <a:chExt cx="255983" cy="1490117"/>
          </a:xfrm>
        </p:grpSpPr>
        <p:sp>
          <p:nvSpPr>
            <p:cNvPr id="30" name="Oval 29"/>
            <p:cNvSpPr/>
            <p:nvPr/>
          </p:nvSpPr>
          <p:spPr>
            <a:xfrm>
              <a:off x="531049" y="60913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517954" y="689998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531049" y="734193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517954" y="649680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3" name="Table 2"/>
          <p:cNvGraphicFramePr>
            <a:graphicFrameLocks noGrp="1"/>
          </p:cNvGraphicFramePr>
          <p:nvPr>
            <p:extLst>
              <p:ext uri="{D42A27DB-BD31-4B8C-83A1-F6EECF244321}">
                <p14:modId xmlns:p14="http://schemas.microsoft.com/office/powerpoint/2010/main" val="3456845217"/>
              </p:ext>
            </p:extLst>
          </p:nvPr>
        </p:nvGraphicFramePr>
        <p:xfrm>
          <a:off x="5136755" y="4038600"/>
          <a:ext cx="2077392" cy="740724"/>
        </p:xfrm>
        <a:graphic>
          <a:graphicData uri="http://schemas.openxmlformats.org/drawingml/2006/table">
            <a:tbl>
              <a:tblPr firstRow="1" firstCol="1" bandRow="1"/>
              <a:tblGrid>
                <a:gridCol w="2077392"/>
              </a:tblGrid>
              <a:tr h="0">
                <a:tc>
                  <a:txBody>
                    <a:bodyPr/>
                    <a:lstStyle/>
                    <a:p>
                      <a:pPr marL="0" marR="0" algn="ctr">
                        <a:lnSpc>
                          <a:spcPct val="100000"/>
                        </a:lnSpc>
                        <a:spcBef>
                          <a:spcPts val="0"/>
                        </a:spcBef>
                        <a:spcAft>
                          <a:spcPts val="0"/>
                        </a:spcAft>
                      </a:pPr>
                      <a:r>
                        <a:rPr lang="en-US" sz="800" b="1" i="1" kern="1200" dirty="0" smtClean="0">
                          <a:solidFill>
                            <a:srgbClr val="000000"/>
                          </a:solidFill>
                          <a:effectLst/>
                          <a:latin typeface="Calibri"/>
                          <a:ea typeface="Times New Roman"/>
                          <a:cs typeface="Times New Roman"/>
                        </a:rPr>
                        <a:t>Hacia</a:t>
                      </a:r>
                      <a:r>
                        <a:rPr lang="en-US" sz="800" b="1" i="1" kern="1200" baseline="0" dirty="0" smtClean="0">
                          <a:solidFill>
                            <a:srgbClr val="000000"/>
                          </a:solidFill>
                          <a:effectLst/>
                          <a:latin typeface="Calibri"/>
                          <a:ea typeface="Times New Roman"/>
                          <a:cs typeface="Times New Roman"/>
                        </a:rPr>
                        <a:t> </a:t>
                      </a:r>
                      <a:r>
                        <a:rPr lang="en-US" sz="800" b="1" i="1" kern="1200" dirty="0" smtClean="0">
                          <a:solidFill>
                            <a:srgbClr val="000000"/>
                          </a:solidFill>
                          <a:effectLst/>
                          <a:latin typeface="Calibri"/>
                          <a:ea typeface="Times New Roman"/>
                          <a:cs typeface="Times New Roman"/>
                        </a:rPr>
                        <a:t>RL.6.4          DOK </a:t>
                      </a:r>
                      <a:r>
                        <a:rPr lang="en-US" sz="800" b="1" i="1" kern="1200" dirty="0">
                          <a:solidFill>
                            <a:srgbClr val="000000"/>
                          </a:solidFill>
                          <a:effectLst/>
                          <a:latin typeface="Calibri"/>
                          <a:ea typeface="Times New Roman"/>
                          <a:cs typeface="Times New Roman"/>
                        </a:rPr>
                        <a:t>2 - </a:t>
                      </a:r>
                      <a:r>
                        <a:rPr lang="en-US" sz="800" b="1" i="1" kern="1200" dirty="0" err="1">
                          <a:solidFill>
                            <a:srgbClr val="000000"/>
                          </a:solidFill>
                          <a:effectLst/>
                          <a:latin typeface="Calibri"/>
                          <a:ea typeface="Times New Roman"/>
                          <a:cs typeface="Times New Roman"/>
                        </a:rPr>
                        <a:t>AP</a:t>
                      </a:r>
                      <a:r>
                        <a:rPr lang="en-US" sz="800" i="1" kern="1200" dirty="0" err="1">
                          <a:solidFill>
                            <a:srgbClr val="000000"/>
                          </a:solidFill>
                          <a:effectLst/>
                          <a:latin typeface="Calibri"/>
                          <a:ea typeface="Times New Roman"/>
                          <a:cs typeface="Times New Roman"/>
                        </a:rPr>
                        <a:t>n</a:t>
                      </a:r>
                      <a:endParaRPr lang="en-US" sz="800" i="1" dirty="0">
                        <a:effectLst/>
                        <a:latin typeface="Calibri"/>
                        <a:ea typeface="Calibri"/>
                        <a:cs typeface="Times New Roman"/>
                      </a:endParaRPr>
                    </a:p>
                  </a:txBody>
                  <a:tcPr marL="14421" marR="14421" marT="460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487680">
                <a:tc>
                  <a:txBody>
                    <a:bodyPr/>
                    <a:lstStyle/>
                    <a:p>
                      <a:pPr marL="0" marR="0" algn="l">
                        <a:lnSpc>
                          <a:spcPct val="100000"/>
                        </a:lnSpc>
                        <a:spcBef>
                          <a:spcPts val="0"/>
                        </a:spcBef>
                        <a:spcAft>
                          <a:spcPts val="0"/>
                        </a:spcAft>
                      </a:pPr>
                      <a:r>
                        <a:rPr lang="es-CO" sz="800" b="0" i="0" dirty="0" smtClean="0">
                          <a:effectLst/>
                          <a:latin typeface="Calibri" panose="020F0502020204030204" pitchFamily="34" charset="0"/>
                          <a:ea typeface="Calibri" panose="020F0502020204030204" pitchFamily="34" charset="0"/>
                          <a:cs typeface="Times New Roman" panose="02020603050405020304" pitchFamily="18" charset="0"/>
                        </a:rPr>
                        <a:t>Usa el contexto para determinar el significado (L.6.4a) de sentido figurado, técnico o connotativo de las palabras y  frases. </a:t>
                      </a:r>
                      <a:r>
                        <a:rPr lang="es-CO" sz="800" b="0" i="0" u="sng" dirty="0" smtClean="0">
                          <a:effectLst/>
                          <a:latin typeface="Calibri" panose="020F0502020204030204" pitchFamily="34" charset="0"/>
                          <a:ea typeface="Calibri" panose="020F0502020204030204" pitchFamily="34" charset="0"/>
                          <a:cs typeface="Times New Roman" panose="02020603050405020304" pitchFamily="18" charset="0"/>
                        </a:rPr>
                        <a:t>L.6.5a</a:t>
                      </a:r>
                      <a:r>
                        <a:rPr lang="es-CO" sz="800" b="0" i="0" dirty="0" smtClean="0">
                          <a:effectLst/>
                          <a:latin typeface="Calibri" panose="020F0502020204030204" pitchFamily="34" charset="0"/>
                          <a:ea typeface="Calibri" panose="020F0502020204030204" pitchFamily="34" charset="0"/>
                          <a:cs typeface="Times New Roman" panose="02020603050405020304" pitchFamily="18" charset="0"/>
                        </a:rPr>
                        <a:t> Interpreta figuras del lenguaje (por ejemplo, personificación) en </a:t>
                      </a:r>
                      <a:r>
                        <a:rPr lang="es-CO" sz="800" b="0" i="0" u="sng" dirty="0" smtClean="0">
                          <a:effectLst/>
                          <a:latin typeface="Calibri" panose="020F0502020204030204" pitchFamily="34" charset="0"/>
                          <a:ea typeface="Calibri" panose="020F0502020204030204" pitchFamily="34" charset="0"/>
                          <a:cs typeface="Times New Roman" panose="02020603050405020304" pitchFamily="18" charset="0"/>
                        </a:rPr>
                        <a:t>contexto.</a:t>
                      </a:r>
                      <a:endParaRPr lang="en-US" sz="800" b="0" i="0" u="sng" dirty="0">
                        <a:effectLst/>
                        <a:latin typeface="Calibri"/>
                        <a:ea typeface="Calibri"/>
                        <a:cs typeface="Times New Roman"/>
                      </a:endParaRPr>
                    </a:p>
                  </a:txBody>
                  <a:tcPr marL="14421" marR="14421" marT="4602"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749553143"/>
              </p:ext>
            </p:extLst>
          </p:nvPr>
        </p:nvGraphicFramePr>
        <p:xfrm>
          <a:off x="5683851" y="8534400"/>
          <a:ext cx="1600200" cy="487680"/>
        </p:xfrm>
        <a:graphic>
          <a:graphicData uri="http://schemas.openxmlformats.org/drawingml/2006/table">
            <a:tbl>
              <a:tblPr firstRow="1" firstCol="1" bandRow="1"/>
              <a:tblGrid>
                <a:gridCol w="1600200"/>
              </a:tblGrid>
              <a:tr h="104101">
                <a:tc>
                  <a:txBody>
                    <a:bodyPr/>
                    <a:lstStyle/>
                    <a:p>
                      <a:pPr marL="0" marR="0" algn="ctr">
                        <a:lnSpc>
                          <a:spcPct val="100000"/>
                        </a:lnSpc>
                        <a:spcBef>
                          <a:spcPts val="0"/>
                        </a:spcBef>
                        <a:spcAft>
                          <a:spcPts val="0"/>
                        </a:spcAft>
                      </a:pPr>
                      <a:r>
                        <a:rPr lang="en-US" sz="800" b="1" i="1" kern="1200" dirty="0" smtClean="0">
                          <a:solidFill>
                            <a:srgbClr val="000000"/>
                          </a:solidFill>
                          <a:effectLst/>
                          <a:latin typeface="Calibri"/>
                          <a:ea typeface="Times New Roman"/>
                          <a:cs typeface="Times New Roman"/>
                        </a:rPr>
                        <a:t>Hacia RL.6.4     DOK </a:t>
                      </a:r>
                      <a:r>
                        <a:rPr lang="en-US" sz="800" b="1" i="1" kern="1200" dirty="0">
                          <a:solidFill>
                            <a:srgbClr val="000000"/>
                          </a:solidFill>
                          <a:effectLst/>
                          <a:latin typeface="Calibri"/>
                          <a:ea typeface="Times New Roman"/>
                          <a:cs typeface="Times New Roman"/>
                        </a:rPr>
                        <a:t>3 - ANA</a:t>
                      </a:r>
                      <a:endParaRPr lang="en-US" sz="800" i="1" dirty="0">
                        <a:effectLst/>
                        <a:latin typeface="Calibri"/>
                        <a:ea typeface="Calibri"/>
                        <a:cs typeface="Times New Roman"/>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335280">
                <a:tc>
                  <a:txBody>
                    <a:bodyPr/>
                    <a:lstStyle/>
                    <a:p>
                      <a:pPr marL="57150" marR="0" algn="l">
                        <a:lnSpc>
                          <a:spcPct val="100000"/>
                        </a:lnSpc>
                        <a:spcBef>
                          <a:spcPts val="0"/>
                        </a:spcBef>
                        <a:spcAft>
                          <a:spcPts val="0"/>
                        </a:spcAft>
                      </a:pPr>
                      <a:r>
                        <a:rPr lang="es-ES" sz="800" b="0" dirty="0" smtClean="0">
                          <a:effectLst/>
                          <a:latin typeface="+mn-lt"/>
                          <a:ea typeface="Times New Roman"/>
                          <a:cs typeface="Times New Roman"/>
                        </a:rPr>
                        <a:t>Analiza el impacto de la palabra o frases en sentido figurado en significado y tono.</a:t>
                      </a:r>
                      <a:endParaRPr lang="en-US" sz="800" b="0" dirty="0">
                        <a:effectLst/>
                        <a:latin typeface="Calibri"/>
                        <a:ea typeface="Calibri"/>
                        <a:cs typeface="Times New Roman"/>
                      </a:endParaRPr>
                    </a:p>
                  </a:txBody>
                  <a:tcPr marL="0"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
        <p:nvSpPr>
          <p:cNvPr id="16" name="Oval 15"/>
          <p:cNvSpPr/>
          <p:nvPr/>
        </p:nvSpPr>
        <p:spPr>
          <a:xfrm>
            <a:off x="531049" y="294903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7" name="Oval 16"/>
          <p:cNvSpPr/>
          <p:nvPr/>
        </p:nvSpPr>
        <p:spPr>
          <a:xfrm>
            <a:off x="531049" y="378329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534011" y="231988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523084" y="335875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Tree>
    <p:extLst>
      <p:ext uri="{BB962C8B-B14F-4D97-AF65-F5344CB8AC3E}">
        <p14:creationId xmlns:p14="http://schemas.microsoft.com/office/powerpoint/2010/main" val="31210773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28</a:t>
            </a:fld>
            <a:endParaRPr lang="en-US" dirty="0"/>
          </a:p>
        </p:txBody>
      </p:sp>
      <p:sp>
        <p:nvSpPr>
          <p:cNvPr id="7" name="Rectangle 6"/>
          <p:cNvSpPr/>
          <p:nvPr/>
        </p:nvSpPr>
        <p:spPr>
          <a:xfrm>
            <a:off x="468413" y="526898"/>
            <a:ext cx="6916690" cy="3057532"/>
          </a:xfrm>
          <a:prstGeom prst="rect">
            <a:avLst/>
          </a:prstGeom>
        </p:spPr>
        <p:txBody>
          <a:bodyPr wrap="square" lIns="101881" tIns="50941" rIns="101881" bIns="50941">
            <a:spAutoFit/>
          </a:bodyPr>
          <a:lstStyle/>
          <a:p>
            <a:pPr marL="403136" indent="-342900">
              <a:buAutoNum type="arabicPeriod" startAt="3"/>
            </a:pPr>
            <a:r>
              <a:rPr lang="es-MX" sz="1600" b="1" dirty="0" smtClean="0">
                <a:latin typeface="Helvetica" pitchFamily="34" charset="0"/>
                <a:cs typeface="Helvetica" pitchFamily="34" charset="0"/>
              </a:rPr>
              <a:t>¿Cómo es diferente leer el cuento </a:t>
            </a:r>
            <a:r>
              <a:rPr lang="es-MX" sz="1600" b="1" i="1" dirty="0" smtClean="0">
                <a:latin typeface="Helvetica" pitchFamily="34" charset="0"/>
                <a:cs typeface="Helvetica" pitchFamily="34" charset="0"/>
              </a:rPr>
              <a:t>Un jinete de Pony Express</a:t>
            </a:r>
            <a:r>
              <a:rPr lang="es-MX" sz="1600" b="1" dirty="0" smtClean="0">
                <a:latin typeface="Helvetica" pitchFamily="34" charset="0"/>
                <a:cs typeface="Helvetica" pitchFamily="34" charset="0"/>
              </a:rPr>
              <a:t> que ver el vídeo </a:t>
            </a:r>
            <a:r>
              <a:rPr lang="es-MX" sz="1600" b="1" i="1" dirty="0" smtClean="0">
                <a:latin typeface="Helvetica" pitchFamily="34" charset="0"/>
                <a:cs typeface="Helvetica" pitchFamily="34" charset="0"/>
              </a:rPr>
              <a:t>El relato de un jinete de Pony Express</a:t>
            </a:r>
            <a:r>
              <a:rPr lang="es-MX" sz="1600" b="1" dirty="0" smtClean="0">
                <a:latin typeface="Helvetica" pitchFamily="34" charset="0"/>
                <a:cs typeface="Helvetica" pitchFamily="34" charset="0"/>
              </a:rPr>
              <a:t>? </a:t>
            </a:r>
          </a:p>
          <a:p>
            <a:pPr marL="403136" indent="-342900">
              <a:buAutoNum type="arabicPeriod" startAt="3"/>
            </a:pPr>
            <a:endParaRPr lang="es-MX" sz="1600" dirty="0" smtClean="0">
              <a:latin typeface="Helvetica" pitchFamily="34" charset="0"/>
              <a:cs typeface="Helvetica" pitchFamily="34" charset="0"/>
            </a:endParaRPr>
          </a:p>
          <a:p>
            <a:pPr marL="739775" indent="-342900">
              <a:buFont typeface="+mj-lt"/>
              <a:buAutoNum type="alphaUcPeriod"/>
            </a:pPr>
            <a:r>
              <a:rPr lang="es-MX" sz="1600" dirty="0" smtClean="0">
                <a:latin typeface="Helvetica" pitchFamily="34" charset="0"/>
                <a:cs typeface="Helvetica" pitchFamily="34" charset="0"/>
              </a:rPr>
              <a:t>El pasaje, </a:t>
            </a:r>
            <a:r>
              <a:rPr lang="es-MX" sz="1600" b="1" i="1" dirty="0" smtClean="0">
                <a:latin typeface="Helvetica" pitchFamily="34" charset="0"/>
                <a:cs typeface="Helvetica" pitchFamily="34" charset="0"/>
              </a:rPr>
              <a:t>Un jinete de Pony Express</a:t>
            </a:r>
            <a:r>
              <a:rPr lang="es-MX" sz="1600" dirty="0" smtClean="0">
                <a:latin typeface="Helvetica" pitchFamily="34" charset="0"/>
                <a:cs typeface="Helvetica" pitchFamily="34" charset="0"/>
              </a:rPr>
              <a:t> explica cuál es el trabajo de un jinete de </a:t>
            </a:r>
            <a:r>
              <a:rPr lang="es-MX" sz="1600" i="1" dirty="0" smtClean="0">
                <a:latin typeface="Helvetica" pitchFamily="34" charset="0"/>
                <a:cs typeface="Helvetica" pitchFamily="34" charset="0"/>
              </a:rPr>
              <a:t>Pony Express</a:t>
            </a:r>
            <a:r>
              <a:rPr lang="es-MX" sz="1600" dirty="0" smtClean="0">
                <a:latin typeface="Helvetica" pitchFamily="34" charset="0"/>
                <a:cs typeface="Helvetica" pitchFamily="34" charset="0"/>
              </a:rPr>
              <a:t>.</a:t>
            </a:r>
          </a:p>
          <a:p>
            <a:pPr marL="739775" indent="-342900">
              <a:buFont typeface="+mj-lt"/>
              <a:buAutoNum type="alphaUcPeriod"/>
            </a:pPr>
            <a:endParaRPr lang="es-MX" sz="1600" dirty="0" smtClean="0">
              <a:latin typeface="Helvetica" pitchFamily="34" charset="0"/>
              <a:cs typeface="Helvetica" pitchFamily="34" charset="0"/>
            </a:endParaRPr>
          </a:p>
          <a:p>
            <a:pPr marL="739775" indent="-342900">
              <a:buFont typeface="+mj-lt"/>
              <a:buAutoNum type="alphaUcPeriod"/>
            </a:pPr>
            <a:r>
              <a:rPr lang="es-MX" sz="1600" dirty="0" smtClean="0">
                <a:latin typeface="Helvetica" pitchFamily="34" charset="0"/>
                <a:cs typeface="Helvetica" pitchFamily="34" charset="0"/>
              </a:rPr>
              <a:t>El lector tiene que utilizar palabras para imaginarse un jinete de </a:t>
            </a:r>
            <a:r>
              <a:rPr lang="es-MX" sz="1600" i="1" dirty="0" smtClean="0">
                <a:latin typeface="Helvetica" pitchFamily="34" charset="0"/>
                <a:cs typeface="Helvetica" pitchFamily="34" charset="0"/>
              </a:rPr>
              <a:t>Pony Express,</a:t>
            </a:r>
            <a:r>
              <a:rPr lang="es-MX" sz="1600" dirty="0" smtClean="0">
                <a:latin typeface="Helvetica" pitchFamily="34" charset="0"/>
                <a:cs typeface="Helvetica" pitchFamily="34" charset="0"/>
              </a:rPr>
              <a:t> y cómo habla o actúa.</a:t>
            </a:r>
          </a:p>
          <a:p>
            <a:pPr marL="739775" indent="-342900">
              <a:buFont typeface="+mj-lt"/>
              <a:buAutoNum type="alphaUcPeriod"/>
            </a:pPr>
            <a:endParaRPr lang="es-MX" sz="1600" dirty="0" smtClean="0">
              <a:latin typeface="Helvetica" pitchFamily="34" charset="0"/>
              <a:cs typeface="Helvetica" pitchFamily="34" charset="0"/>
            </a:endParaRPr>
          </a:p>
          <a:p>
            <a:pPr marL="739775" indent="-342900">
              <a:buFont typeface="+mj-lt"/>
              <a:buAutoNum type="alphaUcPeriod"/>
            </a:pPr>
            <a:r>
              <a:rPr lang="es-MX" sz="1600" dirty="0" smtClean="0">
                <a:latin typeface="Helvetica" pitchFamily="34" charset="0"/>
                <a:cs typeface="Helvetica" pitchFamily="34" charset="0"/>
              </a:rPr>
              <a:t>Se menciona la importancia de la mochila.</a:t>
            </a:r>
          </a:p>
          <a:p>
            <a:pPr marL="739775" indent="-342900">
              <a:buFont typeface="+mj-lt"/>
              <a:buAutoNum type="alphaUcPeriod"/>
            </a:pPr>
            <a:endParaRPr lang="es-MX" sz="1600" dirty="0" smtClean="0">
              <a:latin typeface="Helvetica" pitchFamily="34" charset="0"/>
              <a:cs typeface="Helvetica" pitchFamily="34" charset="0"/>
            </a:endParaRPr>
          </a:p>
          <a:p>
            <a:pPr marL="739775" indent="-342900">
              <a:buFont typeface="+mj-lt"/>
              <a:buAutoNum type="alphaUcPeriod"/>
            </a:pPr>
            <a:r>
              <a:rPr lang="es-MX" sz="1600" dirty="0" smtClean="0">
                <a:latin typeface="Helvetica" pitchFamily="34" charset="0"/>
                <a:cs typeface="Helvetica" pitchFamily="34" charset="0"/>
              </a:rPr>
              <a:t>Es un cuento más largo.</a:t>
            </a:r>
            <a:endParaRPr lang="es-MX" sz="1600" dirty="0">
              <a:latin typeface="Helvetica" pitchFamily="34" charset="0"/>
              <a:cs typeface="Helvetica" pitchFamily="34" charset="0"/>
            </a:endParaRPr>
          </a:p>
        </p:txBody>
      </p:sp>
      <p:cxnSp>
        <p:nvCxnSpPr>
          <p:cNvPr id="10" name="Straight Connector 9"/>
          <p:cNvCxnSpPr/>
          <p:nvPr/>
        </p:nvCxnSpPr>
        <p:spPr>
          <a:xfrm>
            <a:off x="569466" y="42672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616903" y="1326311"/>
            <a:ext cx="293432" cy="2145797"/>
            <a:chOff x="729719" y="1306266"/>
            <a:chExt cx="293432" cy="2145797"/>
          </a:xfrm>
        </p:grpSpPr>
        <p:sp>
          <p:nvSpPr>
            <p:cNvPr id="11" name="Oval 10"/>
            <p:cNvSpPr/>
            <p:nvPr/>
          </p:nvSpPr>
          <p:spPr>
            <a:xfrm>
              <a:off x="780263" y="130626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729719" y="276497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729719" y="321257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749871" y="203561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
        <p:nvSpPr>
          <p:cNvPr id="29" name="Rectangle 28"/>
          <p:cNvSpPr/>
          <p:nvPr/>
        </p:nvSpPr>
        <p:spPr>
          <a:xfrm>
            <a:off x="468413" y="4648200"/>
            <a:ext cx="6916690" cy="4042417"/>
          </a:xfrm>
          <a:prstGeom prst="rect">
            <a:avLst/>
          </a:prstGeom>
        </p:spPr>
        <p:txBody>
          <a:bodyPr wrap="square" lIns="101881" tIns="50941" rIns="101881" bIns="50941">
            <a:spAutoFit/>
          </a:bodyPr>
          <a:lstStyle/>
          <a:p>
            <a:pPr marL="403136" indent="-342900">
              <a:buAutoNum type="arabicPeriod" startAt="4"/>
            </a:pPr>
            <a:r>
              <a:rPr lang="es-EC" sz="1600" b="1" dirty="0" smtClean="0">
                <a:latin typeface="Helvetica" pitchFamily="34" charset="0"/>
                <a:cs typeface="Helvetica" pitchFamily="34" charset="0"/>
              </a:rPr>
              <a:t>Lee la oración de </a:t>
            </a:r>
            <a:r>
              <a:rPr lang="es-EC" sz="1600" b="1" i="1" dirty="0" smtClean="0">
                <a:latin typeface="Helvetica" pitchFamily="34" charset="0"/>
                <a:cs typeface="Helvetica" pitchFamily="34" charset="0"/>
              </a:rPr>
              <a:t>Un jinete de  Pony Express</a:t>
            </a:r>
            <a:r>
              <a:rPr lang="es-EC" sz="1600" b="1" dirty="0" smtClean="0">
                <a:latin typeface="Helvetica" pitchFamily="34" charset="0"/>
                <a:cs typeface="Helvetica" pitchFamily="34" charset="0"/>
              </a:rPr>
              <a:t>.</a:t>
            </a:r>
          </a:p>
          <a:p>
            <a:pPr marL="403136" indent="-342900">
              <a:buAutoNum type="arabicPeriod" startAt="4"/>
            </a:pPr>
            <a:endParaRPr lang="es-EC" sz="1600" b="1" dirty="0" smtClean="0">
              <a:latin typeface="Helvetica" pitchFamily="34" charset="0"/>
              <a:cs typeface="Helvetica" pitchFamily="34" charset="0"/>
            </a:endParaRPr>
          </a:p>
          <a:p>
            <a:pPr marL="403225" indent="-344488"/>
            <a:r>
              <a:rPr lang="es-EC" sz="1600" dirty="0" smtClean="0">
                <a:latin typeface="Helvetica" pitchFamily="34" charset="0"/>
                <a:cs typeface="Helvetica" pitchFamily="34" charset="0"/>
              </a:rPr>
              <a:t>      “Me dieron una montura ligera especializada para llevar el correo, que estaba diseñada con bolsillos incorporados llamada </a:t>
            </a:r>
            <a:r>
              <a:rPr lang="es-EC" sz="1600" b="1" dirty="0" smtClean="0">
                <a:latin typeface="Helvetica" panose="020B0604020202020204" pitchFamily="34" charset="0"/>
                <a:cs typeface="Helvetica" panose="020B0604020202020204" pitchFamily="34" charset="0"/>
              </a:rPr>
              <a:t>mochila</a:t>
            </a:r>
            <a:r>
              <a:rPr lang="es-EC" sz="1600" dirty="0" smtClean="0">
                <a:latin typeface="Helvetica" pitchFamily="34" charset="0"/>
                <a:cs typeface="Helvetica" pitchFamily="34" charset="0"/>
              </a:rPr>
              <a:t>”. </a:t>
            </a:r>
          </a:p>
          <a:p>
            <a:pPr marL="403225" indent="-344488"/>
            <a:endParaRPr lang="es-EC" sz="1600" dirty="0" smtClean="0">
              <a:latin typeface="Helvetica" pitchFamily="34" charset="0"/>
              <a:cs typeface="Helvetica" pitchFamily="34" charset="0"/>
            </a:endParaRPr>
          </a:p>
          <a:p>
            <a:pPr marL="403225" indent="-344488"/>
            <a:r>
              <a:rPr lang="es-EC" sz="1600" dirty="0" smtClean="0">
                <a:latin typeface="Helvetica" pitchFamily="34" charset="0"/>
                <a:cs typeface="Helvetica" pitchFamily="34" charset="0"/>
              </a:rPr>
              <a:t>      </a:t>
            </a:r>
            <a:r>
              <a:rPr lang="es-EC" sz="1600" b="1" dirty="0" smtClean="0">
                <a:latin typeface="Helvetica" pitchFamily="34" charset="0"/>
                <a:cs typeface="Helvetica" pitchFamily="34" charset="0"/>
              </a:rPr>
              <a:t>Del video </a:t>
            </a:r>
            <a:r>
              <a:rPr lang="es-MX" sz="1600" b="1" i="1" dirty="0" smtClean="0">
                <a:latin typeface="Helvetica" pitchFamily="34" charset="0"/>
                <a:cs typeface="Helvetica" pitchFamily="34" charset="0"/>
              </a:rPr>
              <a:t>El relato de </a:t>
            </a:r>
            <a:r>
              <a:rPr lang="es-MX" sz="1600" b="1" i="1" dirty="0">
                <a:latin typeface="Helvetica" pitchFamily="34" charset="0"/>
                <a:cs typeface="Helvetica" pitchFamily="34" charset="0"/>
              </a:rPr>
              <a:t>un jinete de Pony Express</a:t>
            </a:r>
            <a:r>
              <a:rPr lang="es-EC" sz="1600" b="1" dirty="0" smtClean="0">
                <a:latin typeface="Helvetica" pitchFamily="34" charset="0"/>
                <a:cs typeface="Helvetica" pitchFamily="34" charset="0"/>
              </a:rPr>
              <a:t>, ¿qué generalización puede asumir el oyente acerca de la mochila?</a:t>
            </a:r>
          </a:p>
          <a:p>
            <a:pPr marL="403225" indent="-344488"/>
            <a:r>
              <a:rPr lang="es-EC" sz="1600" dirty="0" smtClean="0">
                <a:latin typeface="Helvetica" pitchFamily="34" charset="0"/>
                <a:cs typeface="Helvetica" pitchFamily="34" charset="0"/>
              </a:rPr>
              <a:t>       </a:t>
            </a:r>
            <a:endParaRPr lang="es-EC" sz="1600" b="1" dirty="0" smtClean="0">
              <a:latin typeface="Helvetica" pitchFamily="34" charset="0"/>
              <a:cs typeface="Helvetica" pitchFamily="34" charset="0"/>
            </a:endParaRPr>
          </a:p>
          <a:p>
            <a:pPr marL="739775" indent="-342900">
              <a:buFont typeface="+mj-lt"/>
              <a:buAutoNum type="alphaUcPeriod"/>
              <a:tabLst>
                <a:tab pos="688975" algn="l"/>
              </a:tabLst>
            </a:pPr>
            <a:r>
              <a:rPr lang="es-EC" sz="1600" dirty="0" smtClean="0">
                <a:latin typeface="Helvetica" pitchFamily="34" charset="0"/>
                <a:cs typeface="Helvetica" pitchFamily="34" charset="0"/>
              </a:rPr>
              <a:t>El narrador no mencionó la mochila.</a:t>
            </a:r>
          </a:p>
          <a:p>
            <a:pPr marL="739775" indent="-342900">
              <a:buFont typeface="+mj-lt"/>
              <a:buAutoNum type="alphaUcPeriod"/>
              <a:tabLst>
                <a:tab pos="688975" algn="l"/>
              </a:tabLst>
            </a:pPr>
            <a:endParaRPr lang="es-EC" sz="1600" dirty="0" smtClean="0">
              <a:latin typeface="Helvetica" pitchFamily="34" charset="0"/>
              <a:cs typeface="Helvetica" pitchFamily="34" charset="0"/>
            </a:endParaRPr>
          </a:p>
          <a:p>
            <a:pPr marL="739775" indent="-342900">
              <a:buFont typeface="+mj-lt"/>
              <a:buAutoNum type="alphaUcPeriod"/>
              <a:tabLst>
                <a:tab pos="688975" algn="l"/>
              </a:tabLst>
            </a:pPr>
            <a:r>
              <a:rPr lang="es-EC" sz="1600" dirty="0" smtClean="0">
                <a:latin typeface="Helvetica" pitchFamily="34" charset="0"/>
                <a:cs typeface="Helvetica" pitchFamily="34" charset="0"/>
              </a:rPr>
              <a:t>La mochila se mantuvo en un lugar especial.</a:t>
            </a:r>
          </a:p>
          <a:p>
            <a:pPr marL="739775" indent="-342900">
              <a:buFont typeface="+mj-lt"/>
              <a:buAutoNum type="alphaUcPeriod"/>
              <a:tabLst>
                <a:tab pos="688975" algn="l"/>
              </a:tabLst>
            </a:pPr>
            <a:endParaRPr lang="es-EC" sz="1600" dirty="0" smtClean="0">
              <a:latin typeface="Helvetica" pitchFamily="34" charset="0"/>
              <a:cs typeface="Helvetica" pitchFamily="34" charset="0"/>
            </a:endParaRPr>
          </a:p>
          <a:p>
            <a:pPr marL="739775" indent="-342900">
              <a:buFont typeface="+mj-lt"/>
              <a:buAutoNum type="alphaUcPeriod"/>
              <a:tabLst>
                <a:tab pos="688975" algn="l"/>
              </a:tabLst>
            </a:pPr>
            <a:r>
              <a:rPr lang="es-EC" sz="1600" dirty="0" smtClean="0">
                <a:latin typeface="Helvetica" pitchFamily="34" charset="0"/>
                <a:cs typeface="Helvetica" pitchFamily="34" charset="0"/>
              </a:rPr>
              <a:t>Los jinetes de </a:t>
            </a:r>
            <a:r>
              <a:rPr lang="es-EC" sz="1600" i="1" dirty="0" smtClean="0">
                <a:latin typeface="Helvetica" pitchFamily="34" charset="0"/>
                <a:cs typeface="Helvetica" pitchFamily="34" charset="0"/>
              </a:rPr>
              <a:t>Pony Express </a:t>
            </a:r>
            <a:r>
              <a:rPr lang="es-EC" sz="1600" dirty="0" smtClean="0">
                <a:latin typeface="Helvetica" pitchFamily="34" charset="0"/>
                <a:cs typeface="Helvetica" pitchFamily="34" charset="0"/>
              </a:rPr>
              <a:t>siempre llevaban una mochila.</a:t>
            </a:r>
          </a:p>
          <a:p>
            <a:pPr marL="739775" indent="-342900">
              <a:buFont typeface="+mj-lt"/>
              <a:buAutoNum type="alphaUcPeriod"/>
              <a:tabLst>
                <a:tab pos="688975" algn="l"/>
              </a:tabLst>
            </a:pPr>
            <a:endParaRPr lang="es-EC" sz="1600" dirty="0" smtClean="0">
              <a:latin typeface="Helvetica" pitchFamily="34" charset="0"/>
              <a:cs typeface="Helvetica" pitchFamily="34" charset="0"/>
            </a:endParaRPr>
          </a:p>
          <a:p>
            <a:pPr marL="739775" indent="-342900">
              <a:buFont typeface="+mj-lt"/>
              <a:buAutoNum type="alphaUcPeriod"/>
              <a:tabLst>
                <a:tab pos="688975" algn="l"/>
              </a:tabLst>
            </a:pPr>
            <a:r>
              <a:rPr lang="es-EC" sz="1600" dirty="0" smtClean="0">
                <a:latin typeface="Helvetica" pitchFamily="34" charset="0"/>
                <a:cs typeface="Helvetica" pitchFamily="34" charset="0"/>
              </a:rPr>
              <a:t>La seguridad y el contenido de la mochila siempre estaban      protegidos.</a:t>
            </a:r>
            <a:endParaRPr lang="es-EC" sz="1600" dirty="0">
              <a:latin typeface="Helvetica" pitchFamily="34" charset="0"/>
              <a:cs typeface="Helvetica"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627277813"/>
              </p:ext>
            </p:extLst>
          </p:nvPr>
        </p:nvGraphicFramePr>
        <p:xfrm>
          <a:off x="5612249" y="3352800"/>
          <a:ext cx="1637760" cy="731520"/>
        </p:xfrm>
        <a:graphic>
          <a:graphicData uri="http://schemas.openxmlformats.org/drawingml/2006/table">
            <a:tbl>
              <a:tblPr firstRow="1" firstCol="1" bandRow="1"/>
              <a:tblGrid>
                <a:gridCol w="1637760"/>
              </a:tblGrid>
              <a:tr h="0">
                <a:tc>
                  <a:txBody>
                    <a:bodyPr/>
                    <a:lstStyle/>
                    <a:p>
                      <a:pPr marL="0" marR="0" algn="ctr">
                        <a:lnSpc>
                          <a:spcPct val="100000"/>
                        </a:lnSpc>
                        <a:spcBef>
                          <a:spcPts val="0"/>
                        </a:spcBef>
                        <a:spcAft>
                          <a:spcPts val="0"/>
                        </a:spcAft>
                      </a:pPr>
                      <a:r>
                        <a:rPr lang="en-US" sz="800" b="1" i="1" dirty="0" smtClean="0">
                          <a:solidFill>
                            <a:srgbClr val="000000"/>
                          </a:solidFill>
                          <a:effectLst/>
                          <a:latin typeface="Calibri"/>
                          <a:ea typeface="Times New Roman"/>
                          <a:cs typeface="Times New Roman"/>
                        </a:rPr>
                        <a:t>Hacia RL.6.7   DOK </a:t>
                      </a:r>
                      <a:r>
                        <a:rPr lang="en-US" sz="800" b="1" i="1" dirty="0">
                          <a:solidFill>
                            <a:srgbClr val="000000"/>
                          </a:solidFill>
                          <a:effectLst/>
                          <a:latin typeface="Calibri"/>
                          <a:ea typeface="Times New Roman"/>
                          <a:cs typeface="Times New Roman"/>
                        </a:rPr>
                        <a:t>1 </a:t>
                      </a:r>
                      <a:r>
                        <a:rPr lang="en-US" sz="800" b="1" i="1" dirty="0" smtClean="0">
                          <a:solidFill>
                            <a:srgbClr val="000000"/>
                          </a:solidFill>
                          <a:effectLst/>
                          <a:latin typeface="Calibri"/>
                          <a:ea typeface="Times New Roman"/>
                          <a:cs typeface="Times New Roman"/>
                        </a:rPr>
                        <a:t>– </a:t>
                      </a:r>
                      <a:r>
                        <a:rPr lang="en-US" sz="800" b="1" i="1" dirty="0" err="1" smtClean="0">
                          <a:solidFill>
                            <a:srgbClr val="000000"/>
                          </a:solidFill>
                          <a:effectLst/>
                          <a:latin typeface="Calibri"/>
                          <a:ea typeface="Times New Roman"/>
                          <a:cs typeface="Times New Roman"/>
                        </a:rPr>
                        <a:t>Cf</a:t>
                      </a:r>
                      <a:r>
                        <a:rPr lang="en-US" sz="800" b="1" i="1" dirty="0" smtClean="0">
                          <a:solidFill>
                            <a:srgbClr val="000000"/>
                          </a:solidFill>
                          <a:effectLst/>
                          <a:latin typeface="Calibri"/>
                          <a:ea typeface="Times New Roman"/>
                          <a:cs typeface="Times New Roman"/>
                        </a:rPr>
                        <a:t>`</a:t>
                      </a:r>
                      <a:endParaRPr lang="en-US" sz="800" i="1" dirty="0">
                        <a:effectLst/>
                        <a:latin typeface="Calibri"/>
                        <a:ea typeface="Calibri"/>
                        <a:cs typeface="Times New Roman"/>
                      </a:endParaRPr>
                    </a:p>
                  </a:txBody>
                  <a:tcPr marL="33202" marR="3320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487680">
                <a:tc>
                  <a:txBody>
                    <a:bodyPr/>
                    <a:lstStyle/>
                    <a:p>
                      <a:pPr marL="0" marR="0" algn="l">
                        <a:lnSpc>
                          <a:spcPct val="100000"/>
                        </a:lnSpc>
                        <a:spcBef>
                          <a:spcPts val="0"/>
                        </a:spcBef>
                        <a:spcAft>
                          <a:spcPts val="0"/>
                        </a:spcAft>
                      </a:pPr>
                      <a:r>
                        <a:rPr lang="es-ES" sz="800" b="0" dirty="0" smtClean="0">
                          <a:effectLst/>
                          <a:latin typeface="+mn-lt"/>
                          <a:ea typeface="Times New Roman"/>
                          <a:cs typeface="Times New Roman"/>
                        </a:rPr>
                        <a:t>Los estudiantes pueden explicar lo que "ven" y lo que "escuchan" cuando leen un texto. ¿Ellos ven y oyen lo mismo cuando escuchan o ven un cuento, drama o poema?</a:t>
                      </a:r>
                      <a:endParaRPr lang="en-US" sz="800" b="0" dirty="0" smtClean="0">
                        <a:effectLst/>
                        <a:latin typeface="Calibri"/>
                        <a:ea typeface="Times New Roman"/>
                        <a:cs typeface="Times New Roman"/>
                      </a:endParaRPr>
                    </a:p>
                  </a:txBody>
                  <a:tcPr marL="33202" marR="3320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8931008"/>
              </p:ext>
            </p:extLst>
          </p:nvPr>
        </p:nvGraphicFramePr>
        <p:xfrm>
          <a:off x="5562600" y="8915400"/>
          <a:ext cx="1600200" cy="609600"/>
        </p:xfrm>
        <a:graphic>
          <a:graphicData uri="http://schemas.openxmlformats.org/drawingml/2006/table">
            <a:tbl>
              <a:tblPr firstRow="1" firstCol="1" bandRow="1"/>
              <a:tblGrid>
                <a:gridCol w="1600200"/>
              </a:tblGrid>
              <a:tr h="104101">
                <a:tc>
                  <a:txBody>
                    <a:bodyPr/>
                    <a:lstStyle/>
                    <a:p>
                      <a:pPr marL="0" marR="0" algn="ctr">
                        <a:lnSpc>
                          <a:spcPct val="100000"/>
                        </a:lnSpc>
                        <a:spcBef>
                          <a:spcPts val="0"/>
                        </a:spcBef>
                        <a:spcAft>
                          <a:spcPts val="0"/>
                        </a:spcAft>
                      </a:pPr>
                      <a:r>
                        <a:rPr lang="en-US" sz="800" b="1" i="1" dirty="0" smtClean="0">
                          <a:solidFill>
                            <a:srgbClr val="000000"/>
                          </a:solidFill>
                          <a:effectLst/>
                          <a:latin typeface="Calibri"/>
                          <a:ea typeface="Times New Roman"/>
                          <a:cs typeface="Times New Roman"/>
                        </a:rPr>
                        <a:t>Hacia RL.6.7     DOK </a:t>
                      </a:r>
                      <a:r>
                        <a:rPr lang="en-US" sz="800" b="1" i="1" dirty="0">
                          <a:solidFill>
                            <a:srgbClr val="000000"/>
                          </a:solidFill>
                          <a:effectLst/>
                          <a:latin typeface="Calibri"/>
                          <a:ea typeface="Times New Roman"/>
                          <a:cs typeface="Times New Roman"/>
                        </a:rPr>
                        <a:t>3 - Cu</a:t>
                      </a:r>
                      <a:endParaRPr lang="en-US" sz="800" i="1" dirty="0">
                        <a:effectLst/>
                        <a:latin typeface="Calibri"/>
                        <a:ea typeface="Calibri"/>
                        <a:cs typeface="Times New Roman"/>
                      </a:endParaRPr>
                    </a:p>
                  </a:txBody>
                  <a:tcPr marL="33202" marR="3320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198120">
                <a:tc>
                  <a:txBody>
                    <a:bodyPr/>
                    <a:lstStyle/>
                    <a:p>
                      <a:pPr marL="0" marR="0" algn="l">
                        <a:lnSpc>
                          <a:spcPct val="100000"/>
                        </a:lnSpc>
                        <a:spcBef>
                          <a:spcPts val="0"/>
                        </a:spcBef>
                        <a:spcAft>
                          <a:spcPts val="0"/>
                        </a:spcAft>
                      </a:pPr>
                      <a:r>
                        <a:rPr lang="es-ES" sz="800" b="0" u="none" dirty="0" smtClean="0">
                          <a:effectLst/>
                          <a:latin typeface="+mn-lt"/>
                          <a:ea typeface="Times New Roman"/>
                          <a:cs typeface="Times New Roman"/>
                        </a:rPr>
                        <a:t>Conecta características específicas  de las versiones de un cuento en texto, audio, video o en vivo, a ejemplos vistos o escuchados.</a:t>
                      </a:r>
                      <a:endParaRPr lang="en-US" sz="800" b="0" u="none" dirty="0" smtClean="0">
                        <a:effectLst/>
                        <a:latin typeface="Calibri"/>
                        <a:ea typeface="Times New Roman"/>
                        <a:cs typeface="Times New Roman"/>
                      </a:endParaRPr>
                    </a:p>
                  </a:txBody>
                  <a:tcPr marL="33202" marR="3320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pSp>
        <p:nvGrpSpPr>
          <p:cNvPr id="8" name="Group 7"/>
          <p:cNvGrpSpPr/>
          <p:nvPr/>
        </p:nvGrpSpPr>
        <p:grpSpPr>
          <a:xfrm>
            <a:off x="622283" y="6669408"/>
            <a:ext cx="257660" cy="1665470"/>
            <a:chOff x="788891" y="6667051"/>
            <a:chExt cx="257660" cy="1665470"/>
          </a:xfrm>
        </p:grpSpPr>
        <p:sp>
          <p:nvSpPr>
            <p:cNvPr id="30" name="Oval 29"/>
            <p:cNvSpPr/>
            <p:nvPr/>
          </p:nvSpPr>
          <p:spPr>
            <a:xfrm>
              <a:off x="802620" y="715210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797718" y="809303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803663" y="666705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788891" y="763682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Tree>
    <p:extLst>
      <p:ext uri="{BB962C8B-B14F-4D97-AF65-F5344CB8AC3E}">
        <p14:creationId xmlns:p14="http://schemas.microsoft.com/office/powerpoint/2010/main" val="17559915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29</a:t>
            </a:fld>
            <a:endParaRPr lang="en-US" dirty="0"/>
          </a:p>
        </p:txBody>
      </p:sp>
      <p:sp>
        <p:nvSpPr>
          <p:cNvPr id="7" name="Rectangle 6"/>
          <p:cNvSpPr/>
          <p:nvPr/>
        </p:nvSpPr>
        <p:spPr>
          <a:xfrm>
            <a:off x="485775" y="466754"/>
            <a:ext cx="6829426" cy="3303753"/>
          </a:xfrm>
          <a:prstGeom prst="rect">
            <a:avLst/>
          </a:prstGeom>
        </p:spPr>
        <p:txBody>
          <a:bodyPr wrap="square" lIns="101881" tIns="50941" rIns="101881" bIns="50941">
            <a:spAutoFit/>
          </a:bodyPr>
          <a:lstStyle/>
          <a:p>
            <a:pPr marL="285750" lvl="0" indent="-227013">
              <a:buAutoNum type="arabicPeriod" startAt="5"/>
            </a:pPr>
            <a:r>
              <a:rPr lang="es-EC" sz="1600" dirty="0">
                <a:solidFill>
                  <a:prstClr val="black"/>
                </a:solidFill>
                <a:latin typeface="Helvetica" pitchFamily="34" charset="0"/>
                <a:cs typeface="Helvetica" pitchFamily="34" charset="0"/>
              </a:rPr>
              <a:t>¿</a:t>
            </a:r>
            <a:r>
              <a:rPr lang="es-EC" sz="1600" dirty="0" smtClean="0">
                <a:solidFill>
                  <a:prstClr val="black"/>
                </a:solidFill>
                <a:latin typeface="Helvetica" pitchFamily="34" charset="0"/>
                <a:cs typeface="Helvetica" pitchFamily="34" charset="0"/>
              </a:rPr>
              <a:t>Cómo es similar la </a:t>
            </a:r>
            <a:r>
              <a:rPr lang="es-EC" sz="1600" dirty="0">
                <a:solidFill>
                  <a:prstClr val="black"/>
                </a:solidFill>
                <a:latin typeface="Helvetica" pitchFamily="34" charset="0"/>
                <a:cs typeface="Helvetica" pitchFamily="34" charset="0"/>
              </a:rPr>
              <a:t>experiencia de escuchar el video, </a:t>
            </a:r>
            <a:r>
              <a:rPr lang="es-EC" sz="1600" b="1" i="1" dirty="0" smtClean="0">
                <a:solidFill>
                  <a:prstClr val="black"/>
                </a:solidFill>
                <a:latin typeface="Helvetica" pitchFamily="34" charset="0"/>
                <a:cs typeface="Helvetica" pitchFamily="34" charset="0"/>
              </a:rPr>
              <a:t>El relato</a:t>
            </a:r>
            <a:r>
              <a:rPr lang="es-MX" sz="1600" b="1" i="1" dirty="0" smtClean="0">
                <a:latin typeface="Helvetica" pitchFamily="34" charset="0"/>
                <a:cs typeface="Helvetica" pitchFamily="34" charset="0"/>
              </a:rPr>
              <a:t> </a:t>
            </a:r>
            <a:r>
              <a:rPr lang="es-MX" sz="1600" b="1" i="1" dirty="0">
                <a:latin typeface="Helvetica" pitchFamily="34" charset="0"/>
                <a:cs typeface="Helvetica" pitchFamily="34" charset="0"/>
              </a:rPr>
              <a:t>de un jinete de Pony </a:t>
            </a:r>
            <a:r>
              <a:rPr lang="es-MX" sz="1600" b="1" i="1" dirty="0" smtClean="0">
                <a:latin typeface="Helvetica" pitchFamily="34" charset="0"/>
                <a:cs typeface="Helvetica" pitchFamily="34" charset="0"/>
              </a:rPr>
              <a:t>Express </a:t>
            </a:r>
            <a:r>
              <a:rPr lang="es-EC" sz="1600" dirty="0" smtClean="0">
                <a:solidFill>
                  <a:prstClr val="black"/>
                </a:solidFill>
                <a:latin typeface="Helvetica" pitchFamily="34" charset="0"/>
                <a:cs typeface="Helvetica" pitchFamily="34" charset="0"/>
              </a:rPr>
              <a:t>a </a:t>
            </a:r>
            <a:r>
              <a:rPr lang="es-EC" sz="1600" dirty="0">
                <a:solidFill>
                  <a:prstClr val="black"/>
                </a:solidFill>
                <a:latin typeface="Helvetica" pitchFamily="34" charset="0"/>
                <a:cs typeface="Helvetica" pitchFamily="34" charset="0"/>
              </a:rPr>
              <a:t>leer </a:t>
            </a:r>
            <a:r>
              <a:rPr lang="es-EC" sz="1600" b="1" i="1" dirty="0">
                <a:solidFill>
                  <a:prstClr val="black"/>
                </a:solidFill>
                <a:latin typeface="Helvetica" pitchFamily="34" charset="0"/>
                <a:cs typeface="Helvetica" pitchFamily="34" charset="0"/>
              </a:rPr>
              <a:t>Un jinete de Pony Express</a:t>
            </a:r>
            <a:r>
              <a:rPr lang="es-EC" sz="1600" dirty="0">
                <a:solidFill>
                  <a:prstClr val="black"/>
                </a:solidFill>
                <a:latin typeface="Helvetica" pitchFamily="34" charset="0"/>
                <a:cs typeface="Helvetica" pitchFamily="34" charset="0"/>
              </a:rPr>
              <a:t>?</a:t>
            </a:r>
            <a:r>
              <a:rPr lang="en-US" sz="1600" dirty="0" smtClean="0">
                <a:solidFill>
                  <a:prstClr val="black"/>
                </a:solidFill>
                <a:latin typeface="Helvetica" pitchFamily="34" charset="0"/>
                <a:cs typeface="Helvetica" pitchFamily="34" charset="0"/>
              </a:rPr>
              <a:t> </a:t>
            </a:r>
          </a:p>
          <a:p>
            <a:pPr marL="60236" lvl="0"/>
            <a:r>
              <a:rPr lang="en-US" sz="1600" dirty="0">
                <a:solidFill>
                  <a:prstClr val="black"/>
                </a:solidFill>
                <a:latin typeface="Helvetica" pitchFamily="34" charset="0"/>
                <a:cs typeface="Helvetica" pitchFamily="34" charset="0"/>
              </a:rPr>
              <a:t> </a:t>
            </a:r>
            <a:r>
              <a:rPr lang="en-US" sz="1600" dirty="0" smtClean="0">
                <a:solidFill>
                  <a:prstClr val="black"/>
                </a:solidFill>
                <a:latin typeface="Helvetica" pitchFamily="34" charset="0"/>
                <a:cs typeface="Helvetica" pitchFamily="34" charset="0"/>
              </a:rPr>
              <a:t>     </a:t>
            </a:r>
          </a:p>
          <a:p>
            <a:pPr marL="60236" lvl="0"/>
            <a:r>
              <a:rPr lang="en-US" sz="1600" dirty="0" smtClean="0">
                <a:solidFill>
                  <a:prstClr val="black"/>
                </a:solidFill>
                <a:latin typeface="Helvetica" pitchFamily="34" charset="0"/>
                <a:cs typeface="Helvetica" pitchFamily="34" charset="0"/>
              </a:rPr>
              <a:t>     </a:t>
            </a:r>
            <a:endParaRPr lang="en-US" sz="1600" b="1" dirty="0">
              <a:solidFill>
                <a:prstClr val="black"/>
              </a:solidFill>
              <a:latin typeface="Helvetica" pitchFamily="34" charset="0"/>
              <a:cs typeface="Helvetica" pitchFamily="34" charset="0"/>
            </a:endParaRPr>
          </a:p>
          <a:p>
            <a:pPr marL="739775" indent="-342900">
              <a:buFont typeface="+mj-lt"/>
              <a:buAutoNum type="alphaUcPeriod"/>
            </a:pPr>
            <a:r>
              <a:rPr lang="es-EC" sz="1600" dirty="0">
                <a:latin typeface="Helvetica" pitchFamily="34" charset="0"/>
                <a:cs typeface="Helvetica" pitchFamily="34" charset="0"/>
              </a:rPr>
              <a:t>Se utilizan muchas de las mismas </a:t>
            </a:r>
            <a:r>
              <a:rPr lang="es-EC" sz="1600" dirty="0" smtClean="0">
                <a:latin typeface="Helvetica" pitchFamily="34" charset="0"/>
                <a:cs typeface="Helvetica" pitchFamily="34" charset="0"/>
              </a:rPr>
              <a:t>palabras </a:t>
            </a:r>
            <a:r>
              <a:rPr lang="es-EC" sz="1600" dirty="0">
                <a:latin typeface="Helvetica" pitchFamily="34" charset="0"/>
                <a:cs typeface="Helvetica" pitchFamily="34" charset="0"/>
              </a:rPr>
              <a:t>y el significado general es sobre la experiencia de un jinete de </a:t>
            </a:r>
            <a:r>
              <a:rPr lang="es-EC" sz="1600" i="1" dirty="0">
                <a:latin typeface="Helvetica" pitchFamily="34" charset="0"/>
                <a:cs typeface="Helvetica" pitchFamily="34" charset="0"/>
              </a:rPr>
              <a:t>Pony Express</a:t>
            </a:r>
            <a:r>
              <a:rPr lang="en-US" sz="1600" dirty="0" smtClean="0">
                <a:latin typeface="Helvetica" pitchFamily="34" charset="0"/>
                <a:cs typeface="Helvetica" pitchFamily="34" charset="0"/>
              </a:rPr>
              <a:t>.</a:t>
            </a:r>
          </a:p>
          <a:p>
            <a:pPr marL="739775" indent="-342900"/>
            <a:endParaRPr lang="en-US" sz="1600" dirty="0">
              <a:latin typeface="Helvetica" pitchFamily="34" charset="0"/>
              <a:cs typeface="Helvetica" pitchFamily="34" charset="0"/>
            </a:endParaRPr>
          </a:p>
          <a:p>
            <a:pPr marL="739775" indent="-342900">
              <a:buFont typeface="+mj-lt"/>
              <a:buAutoNum type="alphaUcPeriod" startAt="2"/>
            </a:pPr>
            <a:r>
              <a:rPr lang="es-EC" sz="1600" dirty="0">
                <a:latin typeface="Helvetica" pitchFamily="34" charset="0"/>
                <a:cs typeface="Helvetica" pitchFamily="34" charset="0"/>
              </a:rPr>
              <a:t>Cada versión se basa más en la propia interpretación del lector</a:t>
            </a:r>
            <a:r>
              <a:rPr lang="en-US" sz="1600" dirty="0" smtClean="0">
                <a:latin typeface="Helvetica" pitchFamily="34" charset="0"/>
                <a:cs typeface="Helvetica" pitchFamily="34" charset="0"/>
              </a:rPr>
              <a:t>.</a:t>
            </a:r>
          </a:p>
          <a:p>
            <a:pPr marL="739775" indent="-342900">
              <a:buFont typeface="+mj-lt"/>
              <a:buAutoNum type="alphaUcPeriod" startAt="2"/>
            </a:pPr>
            <a:endParaRPr lang="en-US" sz="1600" dirty="0">
              <a:latin typeface="Helvetica" pitchFamily="34" charset="0"/>
              <a:cs typeface="Helvetica" pitchFamily="34" charset="0"/>
            </a:endParaRPr>
          </a:p>
          <a:p>
            <a:pPr marL="739775" indent="-342900">
              <a:buFont typeface="+mj-lt"/>
              <a:buAutoNum type="alphaUcPeriod" startAt="2"/>
            </a:pPr>
            <a:r>
              <a:rPr lang="es-EC" sz="1600" dirty="0">
                <a:latin typeface="Helvetica" pitchFamily="34" charset="0"/>
                <a:cs typeface="Helvetica" pitchFamily="34" charset="0"/>
              </a:rPr>
              <a:t>Leer y escuchar ambas versiones </a:t>
            </a:r>
            <a:r>
              <a:rPr lang="es-EC" sz="1600" dirty="0" smtClean="0">
                <a:latin typeface="Helvetica" pitchFamily="34" charset="0"/>
                <a:cs typeface="Helvetica" pitchFamily="34" charset="0"/>
              </a:rPr>
              <a:t>toma </a:t>
            </a:r>
            <a:r>
              <a:rPr lang="es-EC" sz="1600" dirty="0">
                <a:latin typeface="Helvetica" pitchFamily="34" charset="0"/>
                <a:cs typeface="Helvetica" pitchFamily="34" charset="0"/>
              </a:rPr>
              <a:t>más o menos </a:t>
            </a:r>
            <a:r>
              <a:rPr lang="es-EC" sz="1600" dirty="0" smtClean="0">
                <a:latin typeface="Helvetica" pitchFamily="34" charset="0"/>
                <a:cs typeface="Helvetica" pitchFamily="34" charset="0"/>
              </a:rPr>
              <a:t>la misma cantidad de tiempo</a:t>
            </a:r>
            <a:r>
              <a:rPr lang="en-US" sz="1600" dirty="0" smtClean="0">
                <a:latin typeface="Helvetica" pitchFamily="34" charset="0"/>
                <a:cs typeface="Helvetica" pitchFamily="34" charset="0"/>
              </a:rPr>
              <a:t>.</a:t>
            </a:r>
          </a:p>
          <a:p>
            <a:pPr marL="739775" indent="-342900">
              <a:buFont typeface="+mj-lt"/>
              <a:buAutoNum type="alphaUcPeriod" startAt="2"/>
            </a:pPr>
            <a:endParaRPr lang="en-US" sz="1600" dirty="0">
              <a:latin typeface="Helvetica" pitchFamily="34" charset="0"/>
              <a:cs typeface="Helvetica" pitchFamily="34" charset="0"/>
            </a:endParaRPr>
          </a:p>
          <a:p>
            <a:pPr marL="739775" indent="-342900">
              <a:buFont typeface="+mj-lt"/>
              <a:buAutoNum type="alphaUcPeriod" startAt="2"/>
            </a:pPr>
            <a:r>
              <a:rPr lang="es-EC" sz="1600" dirty="0">
                <a:latin typeface="Helvetica" pitchFamily="34" charset="0"/>
                <a:cs typeface="Helvetica" pitchFamily="34" charset="0"/>
              </a:rPr>
              <a:t>Hay </a:t>
            </a:r>
            <a:r>
              <a:rPr lang="es-EC" sz="1600" dirty="0" smtClean="0">
                <a:latin typeface="Helvetica" pitchFamily="34" charset="0"/>
                <a:cs typeface="Helvetica" pitchFamily="34" charset="0"/>
              </a:rPr>
              <a:t>pocas, si acaso alguna, </a:t>
            </a:r>
            <a:r>
              <a:rPr lang="es-EC" sz="1600" dirty="0">
                <a:latin typeface="Helvetica" pitchFamily="34" charset="0"/>
                <a:cs typeface="Helvetica" pitchFamily="34" charset="0"/>
              </a:rPr>
              <a:t>similitudes</a:t>
            </a:r>
            <a:r>
              <a:rPr lang="en-US" sz="1600" dirty="0" smtClean="0">
                <a:latin typeface="Helvetica" pitchFamily="34" charset="0"/>
                <a:cs typeface="Helvetica" pitchFamily="34" charset="0"/>
              </a:rPr>
              <a:t>.</a:t>
            </a:r>
          </a:p>
        </p:txBody>
      </p:sp>
      <p:cxnSp>
        <p:nvCxnSpPr>
          <p:cNvPr id="10" name="Straight Connector 9"/>
          <p:cNvCxnSpPr/>
          <p:nvPr/>
        </p:nvCxnSpPr>
        <p:spPr>
          <a:xfrm>
            <a:off x="485775" y="4630057"/>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485775" y="5172068"/>
            <a:ext cx="6829426" cy="3549974"/>
          </a:xfrm>
          <a:prstGeom prst="rect">
            <a:avLst/>
          </a:prstGeom>
        </p:spPr>
        <p:txBody>
          <a:bodyPr wrap="square" lIns="101881" tIns="50941" rIns="101881" bIns="50941">
            <a:spAutoFit/>
          </a:bodyPr>
          <a:lstStyle/>
          <a:p>
            <a:pPr marL="285750" indent="-227013"/>
            <a:r>
              <a:rPr lang="en-US" sz="1600" dirty="0" smtClean="0">
                <a:latin typeface="Helvetica" pitchFamily="34" charset="0"/>
                <a:cs typeface="Helvetica" pitchFamily="34" charset="0"/>
              </a:rPr>
              <a:t>6. </a:t>
            </a:r>
            <a:r>
              <a:rPr lang="es-EC" sz="1600" dirty="0">
                <a:latin typeface="Helvetica" pitchFamily="34" charset="0"/>
                <a:cs typeface="Helvetica" pitchFamily="34" charset="0"/>
              </a:rPr>
              <a:t>¿Cómo </a:t>
            </a:r>
            <a:r>
              <a:rPr lang="es-EC" sz="1600" dirty="0" smtClean="0">
                <a:latin typeface="Helvetica" pitchFamily="34" charset="0"/>
                <a:cs typeface="Helvetica" pitchFamily="34" charset="0"/>
              </a:rPr>
              <a:t>es diferente la </a:t>
            </a:r>
            <a:r>
              <a:rPr lang="es-EC" sz="1600" dirty="0">
                <a:latin typeface="Helvetica" pitchFamily="34" charset="0"/>
                <a:cs typeface="Helvetica" pitchFamily="34" charset="0"/>
              </a:rPr>
              <a:t>experiencia de escuchar el video, </a:t>
            </a:r>
            <a:r>
              <a:rPr lang="es-EC" sz="1600" b="1" i="1" dirty="0">
                <a:solidFill>
                  <a:prstClr val="black"/>
                </a:solidFill>
                <a:latin typeface="Helvetica" pitchFamily="34" charset="0"/>
                <a:cs typeface="Helvetica" pitchFamily="34" charset="0"/>
              </a:rPr>
              <a:t>El relato</a:t>
            </a:r>
            <a:r>
              <a:rPr lang="es-MX" sz="1600" b="1" i="1" dirty="0">
                <a:latin typeface="Helvetica" pitchFamily="34" charset="0"/>
                <a:cs typeface="Helvetica" pitchFamily="34" charset="0"/>
              </a:rPr>
              <a:t> de un jinete de Pony Express </a:t>
            </a:r>
            <a:r>
              <a:rPr lang="es-EC" sz="1600" dirty="0">
                <a:solidFill>
                  <a:prstClr val="black"/>
                </a:solidFill>
                <a:latin typeface="Helvetica" pitchFamily="34" charset="0"/>
                <a:cs typeface="Helvetica" pitchFamily="34" charset="0"/>
              </a:rPr>
              <a:t>a leer </a:t>
            </a:r>
            <a:r>
              <a:rPr lang="es-EC" sz="1600" b="1" i="1" dirty="0">
                <a:solidFill>
                  <a:prstClr val="black"/>
                </a:solidFill>
                <a:latin typeface="Helvetica" pitchFamily="34" charset="0"/>
                <a:cs typeface="Helvetica" pitchFamily="34" charset="0"/>
              </a:rPr>
              <a:t>Un jinete de Pony </a:t>
            </a:r>
            <a:r>
              <a:rPr lang="es-EC" sz="1600" b="1" i="1" dirty="0" smtClean="0">
                <a:solidFill>
                  <a:prstClr val="black"/>
                </a:solidFill>
                <a:latin typeface="Helvetica" pitchFamily="34" charset="0"/>
                <a:cs typeface="Helvetica" pitchFamily="34" charset="0"/>
              </a:rPr>
              <a:t>Express</a:t>
            </a:r>
            <a:r>
              <a:rPr lang="es-EC" sz="1600" dirty="0" smtClean="0">
                <a:latin typeface="Helvetica" pitchFamily="34" charset="0"/>
                <a:cs typeface="Helvetica" pitchFamily="34" charset="0"/>
              </a:rPr>
              <a:t>? </a:t>
            </a:r>
            <a:r>
              <a:rPr lang="es-EC" sz="1600" dirty="0">
                <a:latin typeface="Helvetica" pitchFamily="34" charset="0"/>
                <a:cs typeface="Helvetica" pitchFamily="34" charset="0"/>
              </a:rPr>
              <a:t>Selecciona las </a:t>
            </a:r>
            <a:r>
              <a:rPr lang="es-EC" sz="1600" b="1" dirty="0">
                <a:latin typeface="Helvetica" pitchFamily="34" charset="0"/>
                <a:cs typeface="Helvetica" pitchFamily="34" charset="0"/>
              </a:rPr>
              <a:t>respuestas</a:t>
            </a:r>
            <a:r>
              <a:rPr lang="es-EC" sz="1600" dirty="0">
                <a:latin typeface="Helvetica" pitchFamily="34" charset="0"/>
                <a:cs typeface="Helvetica" pitchFamily="34" charset="0"/>
              </a:rPr>
              <a:t> que </a:t>
            </a:r>
            <a:r>
              <a:rPr lang="es-EC" sz="1600" dirty="0" smtClean="0">
                <a:latin typeface="Helvetica" pitchFamily="34" charset="0"/>
                <a:cs typeface="Helvetica" pitchFamily="34" charset="0"/>
              </a:rPr>
              <a:t>aplican.</a:t>
            </a:r>
          </a:p>
          <a:p>
            <a:pPr marL="60236"/>
            <a:endParaRPr lang="en-US" sz="1600" dirty="0" smtClean="0">
              <a:latin typeface="Helvetica" pitchFamily="34" charset="0"/>
              <a:cs typeface="Helvetica" pitchFamily="34" charset="0"/>
            </a:endParaRPr>
          </a:p>
          <a:p>
            <a:pPr marL="739775" indent="-342900">
              <a:buFont typeface="+mj-lt"/>
              <a:buAutoNum type="alphaUcPeriod"/>
            </a:pPr>
            <a:r>
              <a:rPr lang="es-EC" sz="1600" dirty="0">
                <a:latin typeface="Helvetica" pitchFamily="34" charset="0"/>
                <a:cs typeface="Helvetica" pitchFamily="34" charset="0"/>
              </a:rPr>
              <a:t>Hay un énfasis en la interpretación del significado de las  </a:t>
            </a:r>
            <a:r>
              <a:rPr lang="es-EC" sz="1600" dirty="0" smtClean="0">
                <a:latin typeface="Helvetica" pitchFamily="34" charset="0"/>
                <a:cs typeface="Helvetica" pitchFamily="34" charset="0"/>
              </a:rPr>
              <a:t>   palabras</a:t>
            </a:r>
            <a:r>
              <a:rPr lang="en-US" sz="1600" dirty="0" smtClean="0">
                <a:latin typeface="Helvetica" pitchFamily="34" charset="0"/>
                <a:cs typeface="Helvetica" pitchFamily="34" charset="0"/>
              </a:rPr>
              <a:t>.</a:t>
            </a:r>
          </a:p>
          <a:p>
            <a:pPr marL="739775" indent="-342900">
              <a:buFont typeface="+mj-lt"/>
              <a:buAutoNum type="alphaUcPeriod"/>
            </a:pPr>
            <a:endParaRPr lang="en-US" sz="1600" dirty="0">
              <a:latin typeface="Helvetica" pitchFamily="34" charset="0"/>
              <a:cs typeface="Helvetica" pitchFamily="34" charset="0"/>
            </a:endParaRPr>
          </a:p>
          <a:p>
            <a:pPr marL="739775" indent="-342900">
              <a:buFont typeface="+mj-lt"/>
              <a:buAutoNum type="alphaUcPeriod"/>
            </a:pPr>
            <a:r>
              <a:rPr lang="es-EC" sz="1600" dirty="0">
                <a:latin typeface="Helvetica" pitchFamily="34" charset="0"/>
                <a:cs typeface="Helvetica" pitchFamily="34" charset="0"/>
              </a:rPr>
              <a:t>El </a:t>
            </a:r>
            <a:r>
              <a:rPr lang="es-EC" sz="1600" dirty="0" smtClean="0">
                <a:latin typeface="Helvetica" pitchFamily="34" charset="0"/>
                <a:cs typeface="Helvetica" pitchFamily="34" charset="0"/>
              </a:rPr>
              <a:t>tono en que se dice el </a:t>
            </a:r>
            <a:r>
              <a:rPr lang="es-EC" sz="1600" dirty="0">
                <a:latin typeface="Helvetica" pitchFamily="34" charset="0"/>
                <a:cs typeface="Helvetica" pitchFamily="34" charset="0"/>
              </a:rPr>
              <a:t>cuento </a:t>
            </a:r>
            <a:r>
              <a:rPr lang="es-EC" sz="1600" dirty="0" smtClean="0">
                <a:latin typeface="Helvetica" pitchFamily="34" charset="0"/>
                <a:cs typeface="Helvetica" pitchFamily="34" charset="0"/>
              </a:rPr>
              <a:t>crea </a:t>
            </a:r>
            <a:r>
              <a:rPr lang="es-EC" sz="1600" dirty="0">
                <a:latin typeface="Helvetica" pitchFamily="34" charset="0"/>
                <a:cs typeface="Helvetica" pitchFamily="34" charset="0"/>
              </a:rPr>
              <a:t>un estado de ánimo más  </a:t>
            </a:r>
            <a:r>
              <a:rPr lang="es-EC" sz="1600" dirty="0" smtClean="0">
                <a:latin typeface="Helvetica" pitchFamily="34" charset="0"/>
                <a:cs typeface="Helvetica" pitchFamily="34" charset="0"/>
              </a:rPr>
              <a:t>   dramático</a:t>
            </a:r>
            <a:r>
              <a:rPr lang="en-US" sz="1600" dirty="0" smtClean="0">
                <a:latin typeface="Helvetica" pitchFamily="34" charset="0"/>
                <a:cs typeface="Helvetica" pitchFamily="34" charset="0"/>
              </a:rPr>
              <a:t>.</a:t>
            </a:r>
          </a:p>
          <a:p>
            <a:pPr marL="739775" indent="-342900">
              <a:buFont typeface="+mj-lt"/>
              <a:buAutoNum type="alphaUcPeriod"/>
            </a:pPr>
            <a:endParaRPr lang="en-US" sz="1600" dirty="0" smtClean="0">
              <a:latin typeface="Helvetica" pitchFamily="34" charset="0"/>
              <a:cs typeface="Helvetica" pitchFamily="34" charset="0"/>
            </a:endParaRPr>
          </a:p>
          <a:p>
            <a:pPr marL="739775" indent="-342900">
              <a:buFont typeface="+mj-lt"/>
              <a:buAutoNum type="alphaUcPeriod"/>
            </a:pPr>
            <a:r>
              <a:rPr lang="es-EC" sz="1600" dirty="0">
                <a:latin typeface="Helvetica" pitchFamily="34" charset="0"/>
                <a:cs typeface="Helvetica" pitchFamily="34" charset="0"/>
              </a:rPr>
              <a:t>Hay pocas, si acaso alguna, </a:t>
            </a:r>
            <a:r>
              <a:rPr lang="es-EC" sz="1600" dirty="0" smtClean="0">
                <a:latin typeface="Helvetica" pitchFamily="34" charset="0"/>
                <a:cs typeface="Helvetica" pitchFamily="34" charset="0"/>
              </a:rPr>
              <a:t>diferencias</a:t>
            </a:r>
            <a:r>
              <a:rPr lang="en-US" sz="1600" dirty="0" smtClean="0">
                <a:latin typeface="Helvetica" pitchFamily="34" charset="0"/>
                <a:cs typeface="Helvetica" pitchFamily="34" charset="0"/>
              </a:rPr>
              <a:t>.</a:t>
            </a:r>
          </a:p>
          <a:p>
            <a:pPr marL="739775" indent="-342900">
              <a:buFont typeface="+mj-lt"/>
              <a:buAutoNum type="alphaUcPeriod"/>
            </a:pPr>
            <a:endParaRPr lang="en-US" sz="1600" dirty="0">
              <a:latin typeface="Helvetica" pitchFamily="34" charset="0"/>
              <a:cs typeface="Helvetica" pitchFamily="34" charset="0"/>
            </a:endParaRPr>
          </a:p>
          <a:p>
            <a:pPr marL="739775" indent="-342900">
              <a:buFont typeface="+mj-lt"/>
              <a:buAutoNum type="alphaUcPeriod"/>
            </a:pPr>
            <a:r>
              <a:rPr lang="es-EC" sz="1600" dirty="0">
                <a:latin typeface="Helvetica" pitchFamily="34" charset="0"/>
                <a:cs typeface="Helvetica" pitchFamily="34" charset="0"/>
              </a:rPr>
              <a:t>Es más interesante escuchar a un verdadero jinete </a:t>
            </a:r>
            <a:r>
              <a:rPr lang="es-EC" sz="1600" dirty="0" smtClean="0">
                <a:latin typeface="Helvetica" pitchFamily="34" charset="0"/>
                <a:cs typeface="Helvetica" pitchFamily="34" charset="0"/>
              </a:rPr>
              <a:t>de </a:t>
            </a:r>
            <a:r>
              <a:rPr lang="es-EC" sz="1600" i="1" dirty="0" smtClean="0">
                <a:latin typeface="Helvetica" pitchFamily="34" charset="0"/>
                <a:cs typeface="Helvetica" pitchFamily="34" charset="0"/>
              </a:rPr>
              <a:t>Pony Express </a:t>
            </a:r>
            <a:r>
              <a:rPr lang="es-EC" sz="1600" dirty="0" smtClean="0">
                <a:latin typeface="Helvetica" pitchFamily="34" charset="0"/>
                <a:cs typeface="Helvetica" pitchFamily="34" charset="0"/>
              </a:rPr>
              <a:t>que sólo </a:t>
            </a:r>
            <a:r>
              <a:rPr lang="es-EC" sz="1600" dirty="0">
                <a:latin typeface="Helvetica" pitchFamily="34" charset="0"/>
                <a:cs typeface="Helvetica" pitchFamily="34" charset="0"/>
              </a:rPr>
              <a:t>leer sobre </a:t>
            </a:r>
            <a:r>
              <a:rPr lang="es-EC" sz="1600" dirty="0" smtClean="0">
                <a:latin typeface="Helvetica" pitchFamily="34" charset="0"/>
                <a:cs typeface="Helvetica" pitchFamily="34" charset="0"/>
              </a:rPr>
              <a:t>uno.</a:t>
            </a:r>
            <a:endParaRPr lang="en-US" sz="1600" dirty="0">
              <a:latin typeface="Helvetica" pitchFamily="34" charset="0"/>
              <a:cs typeface="Helvetica" pitchFamily="34" charset="0"/>
            </a:endParaRPr>
          </a:p>
        </p:txBody>
      </p:sp>
      <p:sp>
        <p:nvSpPr>
          <p:cNvPr id="30" name="Oval 29"/>
          <p:cNvSpPr/>
          <p:nvPr/>
        </p:nvSpPr>
        <p:spPr>
          <a:xfrm>
            <a:off x="557770" y="768126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588118" y="618392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555619" y="69342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567296" y="81425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497483625"/>
              </p:ext>
            </p:extLst>
          </p:nvPr>
        </p:nvGraphicFramePr>
        <p:xfrm>
          <a:off x="5573486" y="4021777"/>
          <a:ext cx="1637760" cy="487680"/>
        </p:xfrm>
        <a:graphic>
          <a:graphicData uri="http://schemas.openxmlformats.org/drawingml/2006/table">
            <a:tbl>
              <a:tblPr firstRow="1" firstCol="1" bandRow="1"/>
              <a:tblGrid>
                <a:gridCol w="1637760"/>
              </a:tblGrid>
              <a:tr h="0">
                <a:tc>
                  <a:txBody>
                    <a:bodyPr/>
                    <a:lstStyle/>
                    <a:p>
                      <a:pPr marL="0" marR="0" algn="ctr">
                        <a:lnSpc>
                          <a:spcPct val="100000"/>
                        </a:lnSpc>
                        <a:spcBef>
                          <a:spcPts val="0"/>
                        </a:spcBef>
                        <a:spcAft>
                          <a:spcPts val="0"/>
                        </a:spcAft>
                      </a:pPr>
                      <a:r>
                        <a:rPr lang="en-US" sz="800" b="1" i="1" dirty="0" smtClean="0">
                          <a:solidFill>
                            <a:srgbClr val="000000"/>
                          </a:solidFill>
                          <a:effectLst/>
                          <a:latin typeface="Calibri"/>
                          <a:ea typeface="Times New Roman"/>
                          <a:cs typeface="Times New Roman"/>
                        </a:rPr>
                        <a:t> Hacia RL.6.9     DOK </a:t>
                      </a:r>
                      <a:r>
                        <a:rPr lang="en-US" sz="800" b="1" i="1" dirty="0">
                          <a:solidFill>
                            <a:srgbClr val="000000"/>
                          </a:solidFill>
                          <a:effectLst/>
                          <a:latin typeface="Calibri"/>
                          <a:ea typeface="Times New Roman"/>
                          <a:cs typeface="Times New Roman"/>
                        </a:rPr>
                        <a:t>2 - </a:t>
                      </a:r>
                      <a:r>
                        <a:rPr lang="en-US" sz="800" b="1" i="1" dirty="0" err="1">
                          <a:solidFill>
                            <a:srgbClr val="000000"/>
                          </a:solidFill>
                          <a:effectLst/>
                          <a:latin typeface="Calibri"/>
                          <a:ea typeface="Times New Roman"/>
                          <a:cs typeface="Times New Roman"/>
                        </a:rPr>
                        <a:t>APn</a:t>
                      </a:r>
                      <a:endParaRPr lang="en-US" sz="800" i="1" dirty="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335280">
                <a:tc>
                  <a:txBody>
                    <a:bodyPr/>
                    <a:lstStyle/>
                    <a:p>
                      <a:pPr marL="0" marR="0" algn="l">
                        <a:lnSpc>
                          <a:spcPct val="100000"/>
                        </a:lnSpc>
                        <a:spcBef>
                          <a:spcPts val="0"/>
                        </a:spcBef>
                        <a:spcAft>
                          <a:spcPts val="0"/>
                        </a:spcAft>
                      </a:pPr>
                      <a:r>
                        <a:rPr lang="es-ES" sz="800" b="0" dirty="0" smtClean="0">
                          <a:solidFill>
                            <a:srgbClr val="000000"/>
                          </a:solidFill>
                          <a:effectLst/>
                          <a:latin typeface="+mn-lt"/>
                          <a:ea typeface="Times New Roman"/>
                          <a:cs typeface="Times New Roman"/>
                        </a:rPr>
                        <a:t>Aplica un entendimiento de cómo diferentes géneros abordan temas y asuntos.</a:t>
                      </a:r>
                      <a:endParaRPr lang="en-US" sz="800" b="0" dirty="0">
                        <a:effectLst/>
                        <a:latin typeface="Calibri"/>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563402736"/>
              </p:ext>
            </p:extLst>
          </p:nvPr>
        </p:nvGraphicFramePr>
        <p:xfrm>
          <a:off x="5523960" y="8763000"/>
          <a:ext cx="1791240" cy="609600"/>
        </p:xfrm>
        <a:graphic>
          <a:graphicData uri="http://schemas.openxmlformats.org/drawingml/2006/table">
            <a:tbl>
              <a:tblPr firstRow="1" firstCol="1" bandRow="1"/>
              <a:tblGrid>
                <a:gridCol w="1791240"/>
              </a:tblGrid>
              <a:tr h="104101">
                <a:tc>
                  <a:txBody>
                    <a:bodyPr/>
                    <a:lstStyle/>
                    <a:p>
                      <a:pPr marL="0" marR="0" algn="ctr">
                        <a:lnSpc>
                          <a:spcPct val="100000"/>
                        </a:lnSpc>
                        <a:spcBef>
                          <a:spcPts val="0"/>
                        </a:spcBef>
                        <a:spcAft>
                          <a:spcPts val="0"/>
                        </a:spcAft>
                      </a:pPr>
                      <a:r>
                        <a:rPr lang="en-US" sz="800" b="1" i="1" dirty="0" smtClean="0">
                          <a:solidFill>
                            <a:srgbClr val="000000"/>
                          </a:solidFill>
                          <a:effectLst/>
                          <a:latin typeface="Calibri"/>
                          <a:ea typeface="Times New Roman"/>
                          <a:cs typeface="Times New Roman"/>
                        </a:rPr>
                        <a:t>Hacia</a:t>
                      </a:r>
                      <a:r>
                        <a:rPr lang="en-US" sz="800" b="1" i="1" baseline="0" dirty="0" smtClean="0">
                          <a:solidFill>
                            <a:srgbClr val="000000"/>
                          </a:solidFill>
                          <a:effectLst/>
                          <a:latin typeface="Calibri"/>
                          <a:ea typeface="Times New Roman"/>
                          <a:cs typeface="Times New Roman"/>
                        </a:rPr>
                        <a:t> </a:t>
                      </a:r>
                      <a:r>
                        <a:rPr lang="en-US" sz="800" b="1" i="1" dirty="0" smtClean="0">
                          <a:solidFill>
                            <a:srgbClr val="000000"/>
                          </a:solidFill>
                          <a:effectLst/>
                          <a:latin typeface="Calibri"/>
                          <a:ea typeface="Times New Roman"/>
                          <a:cs typeface="Times New Roman"/>
                        </a:rPr>
                        <a:t>RL.6.9     DOK </a:t>
                      </a:r>
                      <a:r>
                        <a:rPr lang="en-US" sz="800" b="1" i="1" dirty="0">
                          <a:solidFill>
                            <a:srgbClr val="000000"/>
                          </a:solidFill>
                          <a:effectLst/>
                          <a:latin typeface="Calibri"/>
                          <a:ea typeface="Times New Roman"/>
                          <a:cs typeface="Times New Roman"/>
                        </a:rPr>
                        <a:t>2 - </a:t>
                      </a:r>
                      <a:r>
                        <a:rPr lang="en-US" sz="800" b="1" i="1" dirty="0" err="1">
                          <a:solidFill>
                            <a:srgbClr val="000000"/>
                          </a:solidFill>
                          <a:effectLst/>
                          <a:latin typeface="Calibri"/>
                          <a:ea typeface="Times New Roman"/>
                          <a:cs typeface="Times New Roman"/>
                        </a:rPr>
                        <a:t>ANr</a:t>
                      </a:r>
                      <a:endParaRPr lang="en-US" sz="800" i="1" dirty="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259080">
                <a:tc>
                  <a:txBody>
                    <a:bodyPr/>
                    <a:lstStyle/>
                    <a:p>
                      <a:pPr marL="0" marR="0" algn="l">
                        <a:lnSpc>
                          <a:spcPct val="100000"/>
                        </a:lnSpc>
                        <a:spcBef>
                          <a:spcPts val="0"/>
                        </a:spcBef>
                        <a:spcAft>
                          <a:spcPts val="0"/>
                        </a:spcAft>
                      </a:pPr>
                      <a:r>
                        <a:rPr lang="es-ES" sz="800" b="0" dirty="0" smtClean="0">
                          <a:solidFill>
                            <a:srgbClr val="000000"/>
                          </a:solidFill>
                          <a:effectLst/>
                          <a:latin typeface="+mn-lt"/>
                          <a:ea typeface="Times New Roman"/>
                          <a:cs typeface="Times New Roman"/>
                        </a:rPr>
                        <a:t>Análisis (compara y contrasta) cómo las diferentes estructuras de texto en diferentes géneros contribuyen a sus enfoques en temas y asuntos similares.</a:t>
                      </a:r>
                      <a:endParaRPr lang="en-US" sz="800" b="0" dirty="0">
                        <a:effectLst/>
                        <a:latin typeface="Calibri"/>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pSp>
        <p:nvGrpSpPr>
          <p:cNvPr id="16" name="Group 15"/>
          <p:cNvGrpSpPr/>
          <p:nvPr/>
        </p:nvGrpSpPr>
        <p:grpSpPr>
          <a:xfrm>
            <a:off x="588118" y="1505978"/>
            <a:ext cx="247650" cy="2136137"/>
            <a:chOff x="0" y="0"/>
            <a:chExt cx="248259" cy="2136485"/>
          </a:xfrm>
        </p:grpSpPr>
        <p:sp>
          <p:nvSpPr>
            <p:cNvPr id="17" name="Oval 16"/>
            <p:cNvSpPr/>
            <p:nvPr/>
          </p:nvSpPr>
          <p:spPr>
            <a:xfrm>
              <a:off x="1202" y="121143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endParaRPr lang="en-US"/>
            </a:p>
          </p:txBody>
        </p:sp>
        <p:sp>
          <p:nvSpPr>
            <p:cNvPr id="18" name="Oval 17"/>
            <p:cNvSpPr/>
            <p:nvPr/>
          </p:nvSpPr>
          <p:spPr>
            <a:xfrm>
              <a:off x="5371" y="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endParaRPr lang="en-US"/>
            </a:p>
          </p:txBody>
        </p:sp>
        <p:sp>
          <p:nvSpPr>
            <p:cNvPr id="19" name="Oval 18"/>
            <p:cNvSpPr/>
            <p:nvPr/>
          </p:nvSpPr>
          <p:spPr>
            <a:xfrm>
              <a:off x="0" y="73819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endParaRPr lang="en-US"/>
            </a:p>
          </p:txBody>
        </p:sp>
        <p:sp>
          <p:nvSpPr>
            <p:cNvPr id="20" name="Oval 19"/>
            <p:cNvSpPr/>
            <p:nvPr/>
          </p:nvSpPr>
          <p:spPr>
            <a:xfrm>
              <a:off x="0" y="189699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endParaRPr lang="en-US"/>
            </a:p>
          </p:txBody>
        </p:sp>
      </p:grpSp>
    </p:spTree>
    <p:extLst>
      <p:ext uri="{BB962C8B-B14F-4D97-AF65-F5344CB8AC3E}">
        <p14:creationId xmlns:p14="http://schemas.microsoft.com/office/powerpoint/2010/main" val="3302536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Image result for revise"/>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86318" y="347201"/>
            <a:ext cx="2824832" cy="1309817"/>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vert="horz" lIns="93679" tIns="46840" rIns="93679" bIns="46840" rtlCol="0" anchor="ctr"/>
          <a:lstStyle/>
          <a:p>
            <a:fld id="{F177B04D-AEB5-43ED-B9BA-B3D1EC9C9067}" type="slidenum">
              <a:rPr lang="en-US" smtClean="0"/>
              <a:pPr/>
              <a:t>3</a:t>
            </a:fld>
            <a:endParaRPr lang="en-US" dirty="0"/>
          </a:p>
        </p:txBody>
      </p:sp>
      <p:graphicFrame>
        <p:nvGraphicFramePr>
          <p:cNvPr id="3" name="Table 2"/>
          <p:cNvGraphicFramePr>
            <a:graphicFrameLocks noGrp="1"/>
          </p:cNvGraphicFramePr>
          <p:nvPr>
            <p:extLst/>
          </p:nvPr>
        </p:nvGraphicFramePr>
        <p:xfrm>
          <a:off x="1524000" y="838200"/>
          <a:ext cx="5289348" cy="6435418"/>
        </p:xfrm>
        <a:graphic>
          <a:graphicData uri="http://schemas.openxmlformats.org/drawingml/2006/table">
            <a:tbl>
              <a:tblPr firstRow="1" bandRow="1">
                <a:tableStyleId>{5940675A-B579-460E-94D1-54222C63F5DA}</a:tableStyleId>
              </a:tblPr>
              <a:tblGrid>
                <a:gridCol w="2686653"/>
                <a:gridCol w="2602695"/>
              </a:tblGrid>
              <a:tr h="1336412">
                <a:tc gridSpan="2">
                  <a:txBody>
                    <a:bodyPr/>
                    <a:lstStyle/>
                    <a:p>
                      <a:pPr algn="ctr"/>
                      <a:endParaRPr kumimoji="0" lang="es-419" sz="1500" b="0" i="0" u="none" strike="noStrike" kern="1200" cap="none" spc="0" normalizeH="0" baseline="0" noProof="0" dirty="0" smtClean="0">
                        <a:ln>
                          <a:noFill/>
                        </a:ln>
                        <a:solidFill>
                          <a:prstClr val="black"/>
                        </a:solidFill>
                        <a:effectLst/>
                        <a:uLnTx/>
                        <a:uFillTx/>
                        <a:latin typeface="+mn-lt"/>
                        <a:ea typeface="+mn-ea"/>
                        <a:cs typeface="+mn-cs"/>
                      </a:endParaRPr>
                    </a:p>
                    <a:p>
                      <a:pPr algn="l"/>
                      <a:r>
                        <a:rPr kumimoji="0" lang="es-419" sz="1500" b="1" i="0" u="none" strike="noStrike" kern="1200" cap="none" spc="0" normalizeH="0" baseline="0" noProof="0" dirty="0" smtClean="0">
                          <a:ln>
                            <a:noFill/>
                          </a:ln>
                          <a:solidFill>
                            <a:prstClr val="black"/>
                          </a:solidFill>
                          <a:effectLst/>
                          <a:uLnTx/>
                          <a:uFillTx/>
                          <a:latin typeface="+mn-lt"/>
                          <a:ea typeface="+mn-ea"/>
                          <a:cs typeface="+mn-cs"/>
                        </a:rPr>
                        <a:t>Todas las evaluaciones ELA de primaria fueron revisadas y actualizadas en junio del año 2015 por los siguientes excelentes y dedicados maestros de K-6</a:t>
                      </a:r>
                      <a:r>
                        <a:rPr kumimoji="0" lang="es-419" sz="1500" b="1" i="0" u="none" strike="noStrike" kern="1200" cap="none" spc="0" normalizeH="0" baseline="30000" noProof="0" dirty="0" smtClean="0">
                          <a:ln>
                            <a:noFill/>
                          </a:ln>
                          <a:solidFill>
                            <a:prstClr val="black"/>
                          </a:solidFill>
                          <a:effectLst/>
                          <a:uLnTx/>
                          <a:uFillTx/>
                          <a:latin typeface="+mn-lt"/>
                          <a:ea typeface="+mn-ea"/>
                          <a:cs typeface="+mn-cs"/>
                        </a:rPr>
                        <a:t>to</a:t>
                      </a:r>
                      <a:r>
                        <a:rPr kumimoji="0" lang="es-419" sz="1500" b="1" i="0" u="none" strike="noStrike" kern="1200" cap="none" spc="0" normalizeH="0" baseline="0" noProof="0" dirty="0" smtClean="0">
                          <a:ln>
                            <a:noFill/>
                          </a:ln>
                          <a:solidFill>
                            <a:prstClr val="black"/>
                          </a:solidFill>
                          <a:effectLst/>
                          <a:uLnTx/>
                          <a:uFillTx/>
                          <a:latin typeface="+mn-lt"/>
                          <a:ea typeface="+mn-ea"/>
                          <a:cs typeface="+mn-cs"/>
                        </a:rPr>
                        <a:t> de HSD.   </a:t>
                      </a:r>
                      <a:endParaRPr lang="es-419" sz="2200" noProof="0" dirty="0"/>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000" b="0" dirty="0">
                        <a:latin typeface="Lucida Handwriting" panose="03010101010101010101" pitchFamily="66" charset="0"/>
                      </a:endParaRPr>
                    </a:p>
                  </a:txBody>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Minter</a:t>
                      </a: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Bridge</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a:t>
                      </a: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Benson</a:t>
                      </a:r>
                      <a:endPar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a:t>
                      </a:r>
                      <a:r>
                        <a:rPr kumimoji="0" lang="es-419" sz="12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Union</a:t>
                      </a:r>
                      <a:endPar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Jamie</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Lentz</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Mooberry</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Anne</a:t>
                      </a:r>
                      <a:r>
                        <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Berg</a:t>
                      </a:r>
                      <a:endPar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Eastwood</a:t>
                      </a:r>
                      <a:endPar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Maines</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Quatama</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Aliceson</a:t>
                      </a:r>
                      <a:r>
                        <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Brandt</a:t>
                      </a:r>
                      <a:endPar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Eastwood</a:t>
                      </a:r>
                      <a:endPar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McLain</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Carlson</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Minter</a:t>
                      </a: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Bridge</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Portinga</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Deplanche</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Judy</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Ramer</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Consultant</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a:t>
                      </a: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Glasscock</a:t>
                      </a:r>
                      <a:endPar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Imlay</a:t>
                      </a:r>
                      <a:endPar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Retzlaff</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McKinney</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Sonja</a:t>
                      </a:r>
                      <a:r>
                        <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Grabel</a:t>
                      </a:r>
                      <a:endPar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Jami</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Rider</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Harding</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Orenco</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Rooke</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err="1" smtClean="0">
                          <a:ln>
                            <a:noFill/>
                          </a:ln>
                          <a:solidFill>
                            <a:prstClr val="black"/>
                          </a:solidFill>
                          <a:effectLst/>
                          <a:uLnTx/>
                          <a:uFillTx/>
                          <a:latin typeface="Lucida Handwriting" panose="03010101010101010101" pitchFamily="66" charset="0"/>
                          <a:ea typeface="+mn-ea"/>
                          <a:cs typeface="+mn-cs"/>
                        </a:rPr>
                        <a:t>Renae</a:t>
                      </a:r>
                      <a:r>
                        <a:rPr kumimoji="0" lang="es-419" sz="1200" b="1" i="0" u="none" strike="noStrike" kern="1200" cap="none" spc="0" normalizeH="0" baseline="0" noProof="0" smtClean="0">
                          <a:ln>
                            <a:noFill/>
                          </a:ln>
                          <a:solidFill>
                            <a:prstClr val="black"/>
                          </a:solidFill>
                          <a:effectLst/>
                          <a:uLnTx/>
                          <a:uFillTx/>
                          <a:latin typeface="Lucida Handwriting" panose="03010101010101010101" pitchFamily="66" charset="0"/>
                          <a:ea typeface="+mn-ea"/>
                          <a:cs typeface="+mn-cs"/>
                        </a:rPr>
                        <a:t> Iversen</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Angela</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Witch</a:t>
                      </a: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Hazel</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Ginger</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Jay</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Witch</a:t>
                      </a: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Hazel</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s-419" sz="1200" b="0" noProof="0" dirty="0">
                        <a:solidFill>
                          <a:srgbClr val="FF0000"/>
                        </a:solidFill>
                        <a:latin typeface="Lucida Handwriting" panose="03010101010101010101" pitchFamily="66" charset="0"/>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AutoShape 12" descr="Image result for revise"/>
          <p:cNvSpPr>
            <a:spLocks noChangeAspect="1" noChangeArrowheads="1"/>
          </p:cNvSpPr>
          <p:nvPr/>
        </p:nvSpPr>
        <p:spPr bwMode="auto">
          <a:xfrm>
            <a:off x="279509" y="-14602"/>
            <a:ext cx="335832" cy="32595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9048" tIns="49523" rIns="99048" bIns="49523" numCol="1" anchor="t" anchorCtr="0" compatLnSpc="1">
            <a:prstTxWarp prst="textNoShape">
              <a:avLst/>
            </a:prstTxWarp>
          </a:bodyPr>
          <a:lstStyle/>
          <a:p>
            <a:endParaRPr lang="en-US" sz="1847"/>
          </a:p>
        </p:txBody>
      </p:sp>
      <p:graphicFrame>
        <p:nvGraphicFramePr>
          <p:cNvPr id="6" name="Table 5"/>
          <p:cNvGraphicFramePr>
            <a:graphicFrameLocks noGrp="1"/>
          </p:cNvGraphicFramePr>
          <p:nvPr>
            <p:extLst/>
          </p:nvPr>
        </p:nvGraphicFramePr>
        <p:xfrm>
          <a:off x="476995" y="8479428"/>
          <a:ext cx="7088229" cy="774459"/>
        </p:xfrm>
        <a:graphic>
          <a:graphicData uri="http://schemas.openxmlformats.org/drawingml/2006/table">
            <a:tbl>
              <a:tblPr firstRow="1" bandRow="1">
                <a:tableStyleId>{2D5ABB26-0587-4C30-8999-92F81FD0307C}</a:tableStyleId>
              </a:tblPr>
              <a:tblGrid>
                <a:gridCol w="7088229"/>
              </a:tblGrid>
              <a:tr h="774459">
                <a:tc>
                  <a:txBody>
                    <a:bodyPr/>
                    <a:lstStyle/>
                    <a:p>
                      <a:pPr algn="ctr"/>
                      <a:endParaRPr lang="en-US" sz="1500" b="1" i="1" dirty="0" smtClean="0"/>
                    </a:p>
                    <a:p>
                      <a:pPr algn="ctr"/>
                      <a:r>
                        <a:rPr lang="en-US" sz="1200" b="1" i="1" dirty="0" smtClean="0"/>
                        <a:t>Gracias a </a:t>
                      </a:r>
                      <a:r>
                        <a:rPr lang="en-US" sz="1200" b="1" i="1" dirty="0" err="1" smtClean="0"/>
                        <a:t>todos</a:t>
                      </a:r>
                      <a:r>
                        <a:rPr lang="en-US" sz="1200" b="1" i="1" dirty="0" smtClean="0"/>
                        <a:t> los que </a:t>
                      </a:r>
                      <a:r>
                        <a:rPr lang="en-US" sz="1200" b="1" i="1" dirty="0" err="1" smtClean="0"/>
                        <a:t>participaron</a:t>
                      </a:r>
                      <a:r>
                        <a:rPr lang="en-US" sz="1200" b="1" i="1" dirty="0" smtClean="0"/>
                        <a:t> </a:t>
                      </a:r>
                      <a:r>
                        <a:rPr lang="en-US" sz="1200" b="1" i="1" dirty="0" err="1" smtClean="0"/>
                        <a:t>en</a:t>
                      </a:r>
                      <a:r>
                        <a:rPr lang="en-US" sz="1200" b="1" i="1" dirty="0" smtClean="0"/>
                        <a:t> la </a:t>
                      </a:r>
                      <a:r>
                        <a:rPr lang="en-US" sz="1200" b="1" i="1" dirty="0" err="1" smtClean="0"/>
                        <a:t>traducción</a:t>
                      </a:r>
                      <a:r>
                        <a:rPr lang="en-US" sz="1200" b="1" i="1" dirty="0" smtClean="0"/>
                        <a:t> de </a:t>
                      </a:r>
                      <a:r>
                        <a:rPr lang="en-US" sz="1200" b="1" i="1" dirty="0" err="1" smtClean="0"/>
                        <a:t>esta</a:t>
                      </a:r>
                      <a:r>
                        <a:rPr lang="en-US" sz="1200" b="1" i="1" dirty="0" smtClean="0"/>
                        <a:t> </a:t>
                      </a:r>
                      <a:r>
                        <a:rPr lang="en-US" sz="1200" b="1" i="1" dirty="0" err="1" smtClean="0"/>
                        <a:t>evaluación</a:t>
                      </a:r>
                      <a:r>
                        <a:rPr lang="en-US" sz="1200" b="1" i="1" dirty="0" smtClean="0"/>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1" dirty="0" err="1" smtClean="0"/>
                        <a:t>bajo</a:t>
                      </a:r>
                      <a:r>
                        <a:rPr lang="en-US" sz="1200" b="1" i="1" dirty="0" smtClean="0"/>
                        <a:t> la </a:t>
                      </a:r>
                      <a:r>
                        <a:rPr lang="en-US" sz="1200" b="1" i="1" dirty="0" err="1" smtClean="0"/>
                        <a:t>coordinación</a:t>
                      </a:r>
                      <a:r>
                        <a:rPr lang="en-US" sz="1200" b="1" i="1" baseline="0" dirty="0" smtClean="0"/>
                        <a:t> de </a:t>
                      </a:r>
                      <a:r>
                        <a:rPr kumimoji="0" lang="en-US" sz="1200" b="1" i="1" u="none" strike="noStrike" kern="1200" cap="none" spc="0" normalizeH="0" baseline="0" dirty="0" smtClean="0">
                          <a:ln>
                            <a:noFill/>
                          </a:ln>
                          <a:solidFill>
                            <a:prstClr val="black"/>
                          </a:solidFill>
                          <a:effectLst/>
                          <a:uLnTx/>
                          <a:uFillTx/>
                          <a:latin typeface="Lucida Handwriting" panose="03010101010101010101" pitchFamily="66" charset="0"/>
                          <a:ea typeface="+mn-ea"/>
                          <a:cs typeface="+mn-cs"/>
                        </a:rPr>
                        <a:t>Z. Rosa.</a:t>
                      </a:r>
                      <a:endParaRPr kumimoji="0" lang="es-419" sz="1200" b="1" i="1" u="none" strike="noStrike" kern="1200" cap="none" spc="0" normalizeH="0" baseline="0" dirty="0">
                        <a:ln>
                          <a:noFill/>
                        </a:ln>
                        <a:solidFill>
                          <a:prstClr val="black"/>
                        </a:solidFill>
                        <a:effectLst/>
                        <a:uLnTx/>
                        <a:uFillTx/>
                        <a:latin typeface="Lucida Handwriting" panose="03010101010101010101" pitchFamily="66" charset="0"/>
                        <a:ea typeface="+mn-ea"/>
                        <a:cs typeface="+mn-cs"/>
                      </a:endParaRPr>
                    </a:p>
                  </a:txBody>
                  <a:tcPr marL="103899" marR="103899" marT="51949" marB="51949"/>
                </a:tc>
              </a:tr>
            </a:tbl>
          </a:graphicData>
        </a:graphic>
      </p:graphicFrame>
      <p:sp>
        <p:nvSpPr>
          <p:cNvPr id="2" name="Rectangle 1"/>
          <p:cNvSpPr/>
          <p:nvPr/>
        </p:nvSpPr>
        <p:spPr>
          <a:xfrm>
            <a:off x="1143000" y="7613174"/>
            <a:ext cx="6216058" cy="830997"/>
          </a:xfrm>
          <a:prstGeom prst="rect">
            <a:avLst/>
          </a:prstGeom>
        </p:spPr>
        <p:txBody>
          <a:bodyPr wrap="square">
            <a:spAutoFit/>
          </a:bodyPr>
          <a:lstStyle/>
          <a:p>
            <a:pPr algn="ctr" defTabSz="957925">
              <a:defRPr/>
            </a:pPr>
            <a:r>
              <a:rPr lang="en-US" sz="1200" dirty="0">
                <a:solidFill>
                  <a:prstClr val="black"/>
                </a:solidFill>
              </a:rPr>
              <a:t>Las </a:t>
            </a:r>
            <a:r>
              <a:rPr lang="en-US" sz="1200" dirty="0" err="1">
                <a:solidFill>
                  <a:prstClr val="black"/>
                </a:solidFill>
              </a:rPr>
              <a:t>actividades</a:t>
            </a:r>
            <a:r>
              <a:rPr lang="en-US" sz="1200" dirty="0">
                <a:solidFill>
                  <a:prstClr val="black"/>
                </a:solidFill>
              </a:rPr>
              <a:t> para la </a:t>
            </a:r>
            <a:r>
              <a:rPr lang="en-US" sz="1200" dirty="0" err="1">
                <a:solidFill>
                  <a:prstClr val="black"/>
                </a:solidFill>
              </a:rPr>
              <a:t>tarea</a:t>
            </a:r>
            <a:r>
              <a:rPr lang="en-US" sz="1200" dirty="0">
                <a:solidFill>
                  <a:prstClr val="black"/>
                </a:solidFill>
              </a:rPr>
              <a:t> de </a:t>
            </a:r>
            <a:r>
              <a:rPr lang="en-US" sz="1200" dirty="0" err="1">
                <a:solidFill>
                  <a:prstClr val="black"/>
                </a:solidFill>
              </a:rPr>
              <a:t>rendimiento</a:t>
            </a:r>
            <a:r>
              <a:rPr lang="en-US" sz="1200" dirty="0">
                <a:solidFill>
                  <a:prstClr val="black"/>
                </a:solidFill>
              </a:rPr>
              <a:t> </a:t>
            </a:r>
            <a:r>
              <a:rPr lang="en-US" sz="1200" dirty="0" err="1">
                <a:solidFill>
                  <a:prstClr val="black"/>
                </a:solidFill>
              </a:rPr>
              <a:t>en</a:t>
            </a:r>
            <a:r>
              <a:rPr lang="en-US" sz="1200" dirty="0">
                <a:solidFill>
                  <a:prstClr val="black"/>
                </a:solidFill>
              </a:rPr>
              <a:t> </a:t>
            </a:r>
            <a:r>
              <a:rPr lang="en-US" sz="1200">
                <a:solidFill>
                  <a:prstClr val="black"/>
                </a:solidFill>
              </a:rPr>
              <a:t>las </a:t>
            </a:r>
            <a:r>
              <a:rPr lang="en-US" sz="1200" smtClean="0">
                <a:solidFill>
                  <a:prstClr val="black"/>
                </a:solidFill>
              </a:rPr>
              <a:t>clases </a:t>
            </a:r>
            <a:r>
              <a:rPr lang="en-US" sz="1200" dirty="0">
                <a:solidFill>
                  <a:prstClr val="black"/>
                </a:solidFill>
              </a:rPr>
              <a:t>de K − 6 </a:t>
            </a:r>
            <a:r>
              <a:rPr lang="en-US" sz="1200" dirty="0" err="1">
                <a:solidFill>
                  <a:prstClr val="black"/>
                </a:solidFill>
              </a:rPr>
              <a:t>fueron</a:t>
            </a:r>
            <a:r>
              <a:rPr lang="en-US" sz="1200" dirty="0">
                <a:solidFill>
                  <a:prstClr val="black"/>
                </a:solidFill>
              </a:rPr>
              <a:t> </a:t>
            </a:r>
            <a:r>
              <a:rPr lang="en-US" sz="1200" dirty="0" err="1">
                <a:solidFill>
                  <a:prstClr val="black"/>
                </a:solidFill>
              </a:rPr>
              <a:t>escritas</a:t>
            </a:r>
            <a:r>
              <a:rPr lang="en-US" sz="1200" dirty="0">
                <a:solidFill>
                  <a:prstClr val="black"/>
                </a:solidFill>
              </a:rPr>
              <a:t> </a:t>
            </a:r>
            <a:r>
              <a:rPr lang="en-US" sz="1200" dirty="0" err="1">
                <a:solidFill>
                  <a:prstClr val="black"/>
                </a:solidFill>
              </a:rPr>
              <a:t>por</a:t>
            </a:r>
            <a:r>
              <a:rPr lang="en-US" sz="1200" dirty="0">
                <a:solidFill>
                  <a:prstClr val="black"/>
                </a:solidFill>
              </a:rPr>
              <a:t> :                                                                                                                                                                                                                                                                                                                                                                                                                                                                                                                                                                                                                                                                                                                                                                                                                                                                                                                                                                                                                                                                                                                                                                                                                                                                                                                                                                                                                                                                                                                                                                                                                                                                                                                                                                                                                                                                                                                                                                                                                                                                                                                                                                                                                                                                                                                                                                                                                                                                                                                                                                                                                                                                                                                                                                                                                                                                                                                                                                                                                                                                                                                                              Jamie Lentz, Gina McLain, Hayley </a:t>
            </a:r>
            <a:r>
              <a:rPr lang="en-US" sz="1200" dirty="0" err="1">
                <a:solidFill>
                  <a:prstClr val="black"/>
                </a:solidFill>
              </a:rPr>
              <a:t>Heider</a:t>
            </a:r>
            <a:r>
              <a:rPr lang="en-US" sz="1200" dirty="0">
                <a:solidFill>
                  <a:prstClr val="black"/>
                </a:solidFill>
              </a:rPr>
              <a:t>, Anna Wooley, </a:t>
            </a:r>
            <a:r>
              <a:rPr lang="en-US" sz="1200">
                <a:solidFill>
                  <a:prstClr val="black"/>
                </a:solidFill>
              </a:rPr>
              <a:t>Gretchen </a:t>
            </a:r>
            <a:r>
              <a:rPr lang="en-US" sz="1200" smtClean="0">
                <a:solidFill>
                  <a:prstClr val="black"/>
                </a:solidFill>
              </a:rPr>
              <a:t>Erlandsen</a:t>
            </a:r>
            <a:r>
              <a:rPr lang="en-US" sz="1200" dirty="0">
                <a:solidFill>
                  <a:prstClr val="black"/>
                </a:solidFill>
              </a:rPr>
              <a:t>, Deborah </a:t>
            </a:r>
            <a:r>
              <a:rPr lang="en-US" sz="1200" dirty="0" err="1">
                <a:solidFill>
                  <a:prstClr val="black"/>
                </a:solidFill>
              </a:rPr>
              <a:t>Deplanche</a:t>
            </a:r>
            <a:r>
              <a:rPr lang="en-US" sz="1200" dirty="0">
                <a:solidFill>
                  <a:prstClr val="black"/>
                </a:solidFill>
              </a:rPr>
              <a:t>, Connie </a:t>
            </a:r>
            <a:r>
              <a:rPr lang="en-US" sz="1200" dirty="0" err="1">
                <a:solidFill>
                  <a:prstClr val="black"/>
                </a:solidFill>
              </a:rPr>
              <a:t>Briceno</a:t>
            </a:r>
            <a:r>
              <a:rPr lang="en-US" sz="1200" dirty="0">
                <a:solidFill>
                  <a:prstClr val="black"/>
                </a:solidFill>
              </a:rPr>
              <a:t>, Judy Ramer, Carrie Ellis, Sandra Maines, </a:t>
            </a:r>
            <a:r>
              <a:rPr lang="en-US" sz="1200" err="1">
                <a:solidFill>
                  <a:prstClr val="black"/>
                </a:solidFill>
              </a:rPr>
              <a:t>Renae</a:t>
            </a:r>
            <a:r>
              <a:rPr lang="en-US" sz="1200">
                <a:solidFill>
                  <a:prstClr val="black"/>
                </a:solidFill>
              </a:rPr>
              <a:t> </a:t>
            </a:r>
            <a:r>
              <a:rPr lang="en-US" sz="1200" smtClean="0">
                <a:solidFill>
                  <a:prstClr val="black"/>
                </a:solidFill>
              </a:rPr>
              <a:t>Iversen</a:t>
            </a:r>
            <a:r>
              <a:rPr lang="en-US" sz="1200" dirty="0">
                <a:solidFill>
                  <a:prstClr val="black"/>
                </a:solidFill>
              </a:rPr>
              <a:t>, Anne Berg, </a:t>
            </a:r>
            <a:r>
              <a:rPr lang="en-US" sz="1200" dirty="0" err="1">
                <a:solidFill>
                  <a:prstClr val="black"/>
                </a:solidFill>
              </a:rPr>
              <a:t>Aliceson</a:t>
            </a:r>
            <a:r>
              <a:rPr lang="en-US" sz="1200" dirty="0">
                <a:solidFill>
                  <a:prstClr val="black"/>
                </a:solidFill>
              </a:rPr>
              <a:t> Brandt and </a:t>
            </a:r>
            <a:r>
              <a:rPr lang="en-US" sz="1200" dirty="0" err="1">
                <a:solidFill>
                  <a:prstClr val="black"/>
                </a:solidFill>
              </a:rPr>
              <a:t>Ko</a:t>
            </a:r>
            <a:r>
              <a:rPr lang="en-US" sz="1200" dirty="0">
                <a:solidFill>
                  <a:prstClr val="black"/>
                </a:solidFill>
              </a:rPr>
              <a:t> Kagawa.</a:t>
            </a:r>
          </a:p>
        </p:txBody>
      </p:sp>
    </p:spTree>
    <p:extLst>
      <p:ext uri="{BB962C8B-B14F-4D97-AF65-F5344CB8AC3E}">
        <p14:creationId xmlns:p14="http://schemas.microsoft.com/office/powerpoint/2010/main" val="34702384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30</a:t>
            </a:fld>
            <a:endParaRPr lang="en-US" dirty="0"/>
          </a:p>
        </p:txBody>
      </p:sp>
      <p:graphicFrame>
        <p:nvGraphicFramePr>
          <p:cNvPr id="26" name="Table 25"/>
          <p:cNvGraphicFramePr>
            <a:graphicFrameLocks noGrp="1"/>
          </p:cNvGraphicFramePr>
          <p:nvPr>
            <p:extLst>
              <p:ext uri="{D42A27DB-BD31-4B8C-83A1-F6EECF244321}">
                <p14:modId xmlns:p14="http://schemas.microsoft.com/office/powerpoint/2010/main" val="3071211534"/>
              </p:ext>
            </p:extLst>
          </p:nvPr>
        </p:nvGraphicFramePr>
        <p:xfrm>
          <a:off x="228600" y="280713"/>
          <a:ext cx="7237676" cy="3673560"/>
        </p:xfrm>
        <a:graphic>
          <a:graphicData uri="http://schemas.openxmlformats.org/drawingml/2006/table">
            <a:tbl>
              <a:tblPr firstRow="1" bandRow="1">
                <a:tableStyleId>{5940675A-B579-460E-94D1-54222C63F5DA}</a:tableStyleId>
              </a:tblPr>
              <a:tblGrid>
                <a:gridCol w="7237676"/>
              </a:tblGrid>
              <a:tr h="709887">
                <a:tc>
                  <a:txBody>
                    <a:bodyPr/>
                    <a:lstStyle/>
                    <a:p>
                      <a:pPr marL="457200" marR="0" indent="-403225" algn="l" defTabSz="1018824" rtl="0" eaLnBrk="1" fontAlgn="auto" latinLnBrk="0" hangingPunct="1">
                        <a:lnSpc>
                          <a:spcPct val="100000"/>
                        </a:lnSpc>
                        <a:spcBef>
                          <a:spcPts val="0"/>
                        </a:spcBef>
                        <a:spcAft>
                          <a:spcPts val="0"/>
                        </a:spcAft>
                        <a:buClrTx/>
                        <a:buSzTx/>
                        <a:buFontTx/>
                        <a:buAutoNum type="arabicPeriod" startAt="7"/>
                        <a:tabLst/>
                        <a:defRPr/>
                      </a:pPr>
                      <a:r>
                        <a:rPr lang="es-EC" sz="1600" b="1" u="none" baseline="0" dirty="0" smtClean="0"/>
                        <a:t>¿Cómo le da más significado el video </a:t>
                      </a:r>
                      <a:r>
                        <a:rPr lang="es-ES" sz="1600" b="1" i="1" u="none" baseline="0" dirty="0" smtClean="0"/>
                        <a:t>El relato de un jinete de Pony Express</a:t>
                      </a:r>
                      <a:r>
                        <a:rPr lang="es-EC" sz="1600" b="1" u="none" baseline="0" dirty="0" smtClean="0"/>
                        <a:t>, al texto </a:t>
                      </a:r>
                      <a:r>
                        <a:rPr lang="es-EC" sz="1600" b="1" i="1" u="none" baseline="0" dirty="0" smtClean="0"/>
                        <a:t>Un jinete de Pony Express</a:t>
                      </a:r>
                      <a:r>
                        <a:rPr lang="es-EC" sz="1600" b="1" u="none" baseline="0" dirty="0" smtClean="0"/>
                        <a:t>? Utiliza detalles y ejemplos de ambas versiones. </a:t>
                      </a:r>
                      <a:endParaRPr lang="en-US" sz="1600" b="1" u="none" baseline="0" dirty="0" smtClean="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77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0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9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53">
                <a:tc>
                  <a:txBody>
                    <a:bodyPr/>
                    <a:lstStyle/>
                    <a:p>
                      <a:endParaRPr lang="en-US" sz="1400" dirty="0" smtClean="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087995561"/>
              </p:ext>
            </p:extLst>
          </p:nvPr>
        </p:nvGraphicFramePr>
        <p:xfrm>
          <a:off x="381000" y="5105400"/>
          <a:ext cx="7018973" cy="3673560"/>
        </p:xfrm>
        <a:graphic>
          <a:graphicData uri="http://schemas.openxmlformats.org/drawingml/2006/table">
            <a:tbl>
              <a:tblPr firstRow="1" bandRow="1">
                <a:tableStyleId>{5940675A-B579-460E-94D1-54222C63F5DA}</a:tableStyleId>
              </a:tblPr>
              <a:tblGrid>
                <a:gridCol w="7018973"/>
              </a:tblGrid>
              <a:tr h="380112">
                <a:tc>
                  <a:txBody>
                    <a:bodyPr/>
                    <a:lstStyle/>
                    <a:p>
                      <a:pPr marL="284163" marR="0" indent="-284163" algn="l" defTabSz="966612" rtl="0" eaLnBrk="1" fontAlgn="auto" latinLnBrk="0" hangingPunct="1">
                        <a:lnSpc>
                          <a:spcPct val="100000"/>
                        </a:lnSpc>
                        <a:spcBef>
                          <a:spcPts val="0"/>
                        </a:spcBef>
                        <a:spcAft>
                          <a:spcPts val="0"/>
                        </a:spcAft>
                        <a:buClrTx/>
                        <a:buSzTx/>
                        <a:buFont typeface="+mj-lt"/>
                        <a:buNone/>
                        <a:tabLst/>
                        <a:defRPr/>
                      </a:pPr>
                      <a:r>
                        <a:rPr lang="es-EC" sz="1600" b="1" noProof="0" dirty="0" smtClean="0"/>
                        <a:t>8. </a:t>
                      </a:r>
                      <a:r>
                        <a:rPr lang="es-EC" sz="1600" b="1" u="none" baseline="0" noProof="0" dirty="0" smtClean="0"/>
                        <a:t>¿Cómo son los temas similares en el video </a:t>
                      </a:r>
                      <a:r>
                        <a:rPr lang="es-ES" sz="1600" b="1" i="1" u="none" baseline="0" dirty="0" smtClean="0"/>
                        <a:t>El relato de un jinete de Pony Express, </a:t>
                      </a:r>
                      <a:r>
                        <a:rPr lang="es-EC" sz="1600" b="1" u="none" baseline="0" noProof="0" dirty="0" smtClean="0"/>
                        <a:t>y el pasaje </a:t>
                      </a:r>
                      <a:r>
                        <a:rPr lang="es-EC" sz="1600" b="1" i="1" u="none" baseline="0" noProof="0" dirty="0" smtClean="0"/>
                        <a:t>Un jinete de Pony Express</a:t>
                      </a:r>
                      <a:r>
                        <a:rPr lang="es-EC" sz="1600" b="1" u="none" baseline="0" noProof="0" dirty="0" smtClean="0"/>
                        <a:t>? Utiliza </a:t>
                      </a:r>
                      <a:r>
                        <a:rPr lang="es-EC" sz="1600" b="1" u="none" noProof="0" dirty="0" smtClean="0"/>
                        <a:t>detalles</a:t>
                      </a:r>
                      <a:r>
                        <a:rPr lang="es-EC" sz="1600" b="1" u="none" baseline="0" noProof="0" dirty="0" smtClean="0"/>
                        <a:t> y ejemplos de ambas versiones.</a:t>
                      </a:r>
                      <a:endParaRPr lang="es-EC" sz="1600" b="1" u="none" noProof="0" dirty="0" smtClean="0">
                        <a:latin typeface="+mn-lt"/>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1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7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29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 name="Straight Connector 6"/>
          <p:cNvCxnSpPr/>
          <p:nvPr/>
        </p:nvCxnSpPr>
        <p:spPr>
          <a:xfrm>
            <a:off x="457200" y="49530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759072729"/>
              </p:ext>
            </p:extLst>
          </p:nvPr>
        </p:nvGraphicFramePr>
        <p:xfrm>
          <a:off x="5486400" y="4038600"/>
          <a:ext cx="1975022" cy="622261"/>
        </p:xfrm>
        <a:graphic>
          <a:graphicData uri="http://schemas.openxmlformats.org/drawingml/2006/table">
            <a:tbl>
              <a:tblPr firstRow="1" firstCol="1" bandRow="1"/>
              <a:tblGrid>
                <a:gridCol w="1975022"/>
              </a:tblGrid>
              <a:tr h="134581">
                <a:tc>
                  <a:txBody>
                    <a:bodyPr/>
                    <a:lstStyle/>
                    <a:p>
                      <a:pPr marL="0" marR="0" algn="ctr">
                        <a:lnSpc>
                          <a:spcPct val="100000"/>
                        </a:lnSpc>
                        <a:spcBef>
                          <a:spcPts val="0"/>
                        </a:spcBef>
                        <a:spcAft>
                          <a:spcPts val="0"/>
                        </a:spcAft>
                      </a:pPr>
                      <a:r>
                        <a:rPr lang="en-US" sz="800" b="1" i="1" dirty="0" smtClean="0">
                          <a:solidFill>
                            <a:srgbClr val="000000"/>
                          </a:solidFill>
                          <a:effectLst/>
                          <a:latin typeface="Calibri"/>
                          <a:ea typeface="Times New Roman"/>
                          <a:cs typeface="Times New Roman"/>
                        </a:rPr>
                        <a:t>Hacia RL.6.7      DOK </a:t>
                      </a:r>
                      <a:r>
                        <a:rPr lang="en-US" sz="800" b="1" i="1" dirty="0">
                          <a:solidFill>
                            <a:srgbClr val="000000"/>
                          </a:solidFill>
                          <a:effectLst/>
                          <a:latin typeface="Calibri"/>
                          <a:ea typeface="Times New Roman"/>
                          <a:cs typeface="Times New Roman"/>
                        </a:rPr>
                        <a:t>4 - SYH</a:t>
                      </a:r>
                      <a:endParaRPr lang="en-US" sz="800" i="1" dirty="0">
                        <a:effectLst/>
                        <a:latin typeface="Calibri"/>
                        <a:ea typeface="Calibri"/>
                        <a:cs typeface="Times New Roman"/>
                      </a:endParaRPr>
                    </a:p>
                  </a:txBody>
                  <a:tcPr marL="33202" marR="3320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85390">
                <a:tc>
                  <a:txBody>
                    <a:bodyPr/>
                    <a:lstStyle/>
                    <a:p>
                      <a:pPr marL="0" marR="0" algn="l">
                        <a:lnSpc>
                          <a:spcPct val="100000"/>
                        </a:lnSpc>
                        <a:spcBef>
                          <a:spcPts val="0"/>
                        </a:spcBef>
                        <a:spcAft>
                          <a:spcPts val="0"/>
                        </a:spcAft>
                      </a:pPr>
                      <a:r>
                        <a:rPr lang="es-ES" sz="800" b="0" dirty="0" smtClean="0">
                          <a:effectLst/>
                          <a:latin typeface="+mn-lt"/>
                          <a:ea typeface="Times New Roman"/>
                          <a:cs typeface="Times New Roman"/>
                        </a:rPr>
                        <a:t>Sintetiza la experiencia de leer, escuchar o ver la misma versión de un texto con el fin de hacer una recomendación de los beneficios de cada uno.</a:t>
                      </a:r>
                      <a:endParaRPr lang="en-US" sz="800" b="0" dirty="0">
                        <a:effectLst/>
                        <a:latin typeface="Calibri"/>
                        <a:ea typeface="Calibri"/>
                        <a:cs typeface="Times New Roman"/>
                      </a:endParaRPr>
                    </a:p>
                  </a:txBody>
                  <a:tcPr marL="33202" marR="3320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488637345"/>
              </p:ext>
            </p:extLst>
          </p:nvPr>
        </p:nvGraphicFramePr>
        <p:xfrm>
          <a:off x="4817524" y="9144000"/>
          <a:ext cx="2354261" cy="506857"/>
        </p:xfrm>
        <a:graphic>
          <a:graphicData uri="http://schemas.openxmlformats.org/drawingml/2006/table">
            <a:tbl>
              <a:tblPr firstRow="1" firstCol="1" bandRow="1"/>
              <a:tblGrid>
                <a:gridCol w="2354261"/>
              </a:tblGrid>
              <a:tr h="141097">
                <a:tc>
                  <a:txBody>
                    <a:bodyPr/>
                    <a:lstStyle/>
                    <a:p>
                      <a:pPr marL="0" marR="0" algn="ctr">
                        <a:lnSpc>
                          <a:spcPct val="100000"/>
                        </a:lnSpc>
                        <a:spcBef>
                          <a:spcPts val="0"/>
                        </a:spcBef>
                        <a:spcAft>
                          <a:spcPts val="0"/>
                        </a:spcAft>
                      </a:pPr>
                      <a:r>
                        <a:rPr lang="en-US" sz="800" b="1" i="1" dirty="0" smtClean="0">
                          <a:solidFill>
                            <a:srgbClr val="000000"/>
                          </a:solidFill>
                          <a:effectLst/>
                          <a:latin typeface="Calibri"/>
                          <a:ea typeface="Times New Roman"/>
                          <a:cs typeface="Times New Roman"/>
                        </a:rPr>
                        <a:t>Hacia RL.6.9           DOK </a:t>
                      </a:r>
                      <a:r>
                        <a:rPr lang="en-US" sz="800" b="1" i="1" dirty="0">
                          <a:solidFill>
                            <a:srgbClr val="000000"/>
                          </a:solidFill>
                          <a:effectLst/>
                          <a:latin typeface="Calibri"/>
                          <a:ea typeface="Times New Roman"/>
                          <a:cs typeface="Times New Roman"/>
                        </a:rPr>
                        <a:t>4 - SYU</a:t>
                      </a:r>
                      <a:endParaRPr lang="en-US" sz="800" i="1" dirty="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336042">
                <a:tc>
                  <a:txBody>
                    <a:bodyPr/>
                    <a:lstStyle/>
                    <a:p>
                      <a:pPr marL="0" marR="0" algn="l">
                        <a:lnSpc>
                          <a:spcPct val="100000"/>
                        </a:lnSpc>
                        <a:spcBef>
                          <a:spcPts val="0"/>
                        </a:spcBef>
                        <a:spcAft>
                          <a:spcPts val="0"/>
                        </a:spcAft>
                      </a:pPr>
                      <a:r>
                        <a:rPr lang="es-ES" sz="800" b="0" dirty="0" smtClean="0">
                          <a:effectLst/>
                          <a:latin typeface="+mn-lt"/>
                          <a:ea typeface="Times New Roman"/>
                          <a:cs typeface="Times New Roman"/>
                        </a:rPr>
                        <a:t>Sintetiza la información a través de múltiples fuentes o textos con el propósito de comparar enfoques de temas o asuntos similares.</a:t>
                      </a:r>
                      <a:endParaRPr lang="en-US" sz="800" b="0" dirty="0">
                        <a:effectLst/>
                        <a:latin typeface="Calibri"/>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20889793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31</a:t>
            </a:fld>
            <a:endParaRPr lang="en-US" dirty="0"/>
          </a:p>
        </p:txBody>
      </p:sp>
      <p:sp>
        <p:nvSpPr>
          <p:cNvPr id="7" name="Rectangle 6"/>
          <p:cNvSpPr/>
          <p:nvPr/>
        </p:nvSpPr>
        <p:spPr>
          <a:xfrm>
            <a:off x="485775" y="718458"/>
            <a:ext cx="6800850" cy="8668896"/>
          </a:xfrm>
          <a:prstGeom prst="rect">
            <a:avLst/>
          </a:prstGeom>
        </p:spPr>
        <p:txBody>
          <a:bodyPr wrap="square" lIns="96378" tIns="48189" rIns="96378" bIns="48189">
            <a:spAutoFit/>
          </a:bodyPr>
          <a:lstStyle/>
          <a:p>
            <a:r>
              <a:rPr lang="es-MX" sz="1900" b="1" dirty="0" smtClean="0"/>
              <a:t>Artículo</a:t>
            </a:r>
          </a:p>
          <a:p>
            <a:pPr algn="ctr"/>
            <a:r>
              <a:rPr lang="es-MX" sz="1900" b="1" dirty="0" smtClean="0"/>
              <a:t>PT-109</a:t>
            </a:r>
          </a:p>
          <a:p>
            <a:pPr algn="ctr"/>
            <a:r>
              <a:rPr lang="es-MX" sz="1400" i="1" dirty="0" smtClean="0"/>
              <a:t>Elizabeth </a:t>
            </a:r>
            <a:r>
              <a:rPr lang="es-MX" sz="1400" i="1" dirty="0" err="1" smtClean="0"/>
              <a:t>Yeo</a:t>
            </a:r>
            <a:endParaRPr lang="es-MX" sz="1400" i="1" dirty="0" smtClean="0"/>
          </a:p>
          <a:p>
            <a:r>
              <a:rPr lang="es-MX" sz="1600" b="1" u="sng" dirty="0" smtClean="0"/>
              <a:t>Parte 1</a:t>
            </a:r>
          </a:p>
          <a:p>
            <a:r>
              <a:rPr lang="es-MX" sz="1400" b="1" u="sng" dirty="0" smtClean="0"/>
              <a:t>1 de agosto de 1943</a:t>
            </a:r>
          </a:p>
          <a:p>
            <a:r>
              <a:rPr lang="es-MX" sz="1400" dirty="0" smtClean="0"/>
              <a:t>La tripulación de 13 integrantes, viajó en la noche para evitar la detección del enemigo. Era el 1 de agosto 1943 y los Estados Unidos estaba en guerra. Su misión era lanzar torpedos a los buques japoneses. La lancha torpedera PT (</a:t>
            </a:r>
            <a:r>
              <a:rPr lang="es-MX" sz="1400" i="1" dirty="0" err="1" smtClean="0"/>
              <a:t>Patrol</a:t>
            </a:r>
            <a:r>
              <a:rPr lang="es-MX" sz="1400" i="1" dirty="0" smtClean="0"/>
              <a:t> Torpedo</a:t>
            </a:r>
            <a:r>
              <a:rPr lang="es-MX" sz="1400" dirty="0" smtClean="0"/>
              <a:t>) 109 de la Marina de los     EE. UU., se acercaba a aguas peligrosas en el Océano Pacífico. El capitán apagó los motores para que nadie los escuchara.</a:t>
            </a:r>
          </a:p>
          <a:p>
            <a:endParaRPr lang="es-MX" sz="1400" dirty="0" smtClean="0"/>
          </a:p>
          <a:p>
            <a:r>
              <a:rPr lang="es-MX" sz="1400" dirty="0" smtClean="0"/>
              <a:t>Entonces, el capitán vio una sombra. Él pensó que era otra lancha PT. Pero, no fue así. De repente, un destructor japonés apareció </a:t>
            </a:r>
            <a:r>
              <a:rPr lang="es-MX" sz="1400" b="1" u="sng" dirty="0" smtClean="0"/>
              <a:t>de la nada </a:t>
            </a:r>
            <a:r>
              <a:rPr lang="es-MX" sz="1400" dirty="0" smtClean="0"/>
              <a:t>y chocó contra la PT- 109, partiéndola en dos. La mitad de la lancha se hundió rápidamente llevando a dos miembros de la tripulación a una muerte instantánea. La explosión lanzó a los otros 11 hombres al agua y lejos de la quema de combustible.</a:t>
            </a:r>
          </a:p>
          <a:p>
            <a:endParaRPr lang="es-MX" sz="1400" dirty="0" smtClean="0"/>
          </a:p>
          <a:p>
            <a:r>
              <a:rPr lang="es-MX" sz="1400" dirty="0" smtClean="0"/>
              <a:t>El capitán de la PT-109 buscó a su tripulación. Él los envió de regreso a lo que quedaba de la embarcación. Los hombres se aferraron a los restos de la lancha, agotados. El capitán examinó la situación. Un hombre resultó gravemente quemado, uno tenía una pierna lesionada, uno se había tragado el combustible y no sabía nadar. Otro hombre no resultó herido pero tampoco sabía nadar. Por lo menos todos llevaban chalecos salvavidas.</a:t>
            </a:r>
          </a:p>
          <a:p>
            <a:endParaRPr lang="es-MX" sz="1400" dirty="0" smtClean="0"/>
          </a:p>
          <a:p>
            <a:r>
              <a:rPr lang="es-MX" sz="1400" dirty="0" smtClean="0"/>
              <a:t>Tenía que tomarse una decisión. Si ellos disparaban una pistola de bengalas, eso podría atraer a los japoneses. Si esperaban allí hasta el amanecer en busca de ayuda, ellos corrían el riesgo de ser descubiertos por el enemigo. A pesar de todo, el barco naufragado se convirtió en su hogar temporal. Pero, se estaba llenando de agua y se estaba hundiendo lentamente.</a:t>
            </a:r>
          </a:p>
          <a:p>
            <a:endParaRPr lang="es-MX" sz="1400" dirty="0" smtClean="0"/>
          </a:p>
          <a:p>
            <a:r>
              <a:rPr lang="es-MX" sz="1400" dirty="0" smtClean="0"/>
              <a:t>El capitán decidió que nadarían hasta la isla más cercana a un poco más de tres millas de distancia. Los dos hombres que no sabían nadar, se sostenían a una </a:t>
            </a:r>
            <a:r>
              <a:rPr lang="es-MX" sz="1400" b="1" dirty="0" smtClean="0"/>
              <a:t>tabla</a:t>
            </a:r>
            <a:r>
              <a:rPr lang="es-MX" sz="1400" dirty="0" smtClean="0"/>
              <a:t> del barco mientras que los otros los  empujaban y jalaban lo mejor que podían. El capitán sujetó con los dientes la hebilla del cinturón del hombre gravemente quemado y lo jaló mientras nadaba a la isla. Tardó más de cinco horas. Luego, el capitán volvió a ayudar al hombre con la pierna lesionada.</a:t>
            </a:r>
          </a:p>
          <a:p>
            <a:endParaRPr lang="es-MX" sz="1400" dirty="0" smtClean="0"/>
          </a:p>
          <a:p>
            <a:r>
              <a:rPr lang="es-MX" sz="1400" dirty="0" smtClean="0"/>
              <a:t>Los hombres se derrumbaron y descansaron en la playa de la isla que comenzarían a llamar la "Isla de Aves" por el guano de aves en los arbustos.</a:t>
            </a:r>
            <a:endParaRPr lang="es-MX" sz="1300" dirty="0" smtClean="0"/>
          </a:p>
          <a:p>
            <a:endParaRPr lang="es-MX" sz="1300" dirty="0"/>
          </a:p>
        </p:txBody>
      </p:sp>
      <p:sp>
        <p:nvSpPr>
          <p:cNvPr id="2" name="TextBox 1"/>
          <p:cNvSpPr txBox="1"/>
          <p:nvPr/>
        </p:nvSpPr>
        <p:spPr>
          <a:xfrm>
            <a:off x="5257800" y="433626"/>
            <a:ext cx="2286000" cy="923330"/>
          </a:xfrm>
          <a:prstGeom prst="rect">
            <a:avLst/>
          </a:prstGeom>
          <a:noFill/>
        </p:spPr>
        <p:txBody>
          <a:bodyPr wrap="square" rtlCol="0">
            <a:spAutoFit/>
          </a:bodyPr>
          <a:lstStyle/>
          <a:p>
            <a:pPr lvl="0"/>
            <a:r>
              <a:rPr lang="es-ES_tradnl" sz="900" dirty="0">
                <a:solidFill>
                  <a:prstClr val="black"/>
                </a:solidFill>
              </a:rPr>
              <a:t>Equivalencia de grado: </a:t>
            </a:r>
            <a:r>
              <a:rPr lang="es-ES_tradnl" sz="900" dirty="0" smtClean="0">
                <a:solidFill>
                  <a:prstClr val="black"/>
                </a:solidFill>
              </a:rPr>
              <a:t>6.1</a:t>
            </a:r>
            <a:endParaRPr lang="es-ES_tradnl" sz="900" dirty="0">
              <a:solidFill>
                <a:prstClr val="black"/>
              </a:solidFill>
            </a:endParaRPr>
          </a:p>
          <a:p>
            <a:pPr lvl="0"/>
            <a:r>
              <a:rPr lang="es-ES" sz="900" dirty="0">
                <a:solidFill>
                  <a:prstClr val="black"/>
                </a:solidFill>
              </a:rPr>
              <a:t>Escala </a:t>
            </a:r>
            <a:r>
              <a:rPr lang="es-ES" sz="900" i="1" dirty="0" err="1">
                <a:solidFill>
                  <a:prstClr val="black"/>
                </a:solidFill>
              </a:rPr>
              <a:t>Lexile</a:t>
            </a:r>
            <a:r>
              <a:rPr lang="es-ES" sz="900" dirty="0">
                <a:solidFill>
                  <a:prstClr val="black"/>
                </a:solidFill>
              </a:rPr>
              <a:t>: </a:t>
            </a:r>
            <a:r>
              <a:rPr lang="es-ES" sz="900" dirty="0" smtClean="0">
                <a:solidFill>
                  <a:prstClr val="black"/>
                </a:solidFill>
              </a:rPr>
              <a:t>860L</a:t>
            </a:r>
            <a:endParaRPr lang="es-ES" sz="900" dirty="0">
              <a:solidFill>
                <a:prstClr val="black"/>
              </a:solidFill>
            </a:endParaRPr>
          </a:p>
          <a:p>
            <a:pPr lvl="0"/>
            <a:r>
              <a:rPr lang="es-ES" sz="900" dirty="0">
                <a:solidFill>
                  <a:prstClr val="black"/>
                </a:solidFill>
              </a:rPr>
              <a:t>Promedio del largo de la oración: </a:t>
            </a:r>
            <a:r>
              <a:rPr lang="es-ES" sz="900" dirty="0" smtClean="0">
                <a:solidFill>
                  <a:prstClr val="black"/>
                </a:solidFill>
              </a:rPr>
              <a:t>13.23</a:t>
            </a:r>
            <a:endParaRPr lang="es-ES" sz="900" dirty="0">
              <a:solidFill>
                <a:prstClr val="black"/>
              </a:solidFill>
            </a:endParaRPr>
          </a:p>
          <a:p>
            <a:pPr lvl="0"/>
            <a:r>
              <a:rPr lang="es-ES" sz="900" dirty="0">
                <a:solidFill>
                  <a:prstClr val="black"/>
                </a:solidFill>
              </a:rPr>
              <a:t>Promedio de la frecuencia de </a:t>
            </a:r>
            <a:r>
              <a:rPr lang="es-ES" sz="900" dirty="0" smtClean="0">
                <a:solidFill>
                  <a:prstClr val="black"/>
                </a:solidFill>
              </a:rPr>
              <a:t>palabras: 3.58</a:t>
            </a:r>
            <a:endParaRPr lang="es-ES" sz="900" dirty="0">
              <a:solidFill>
                <a:prstClr val="black"/>
              </a:solidFill>
            </a:endParaRPr>
          </a:p>
          <a:p>
            <a:pPr lvl="0"/>
            <a:r>
              <a:rPr lang="es-ES" sz="900" dirty="0">
                <a:solidFill>
                  <a:prstClr val="black"/>
                </a:solidFill>
              </a:rPr>
              <a:t>Numero de palabras: </a:t>
            </a:r>
            <a:r>
              <a:rPr lang="es-ES" sz="900" dirty="0" smtClean="0">
                <a:solidFill>
                  <a:prstClr val="black"/>
                </a:solidFill>
              </a:rPr>
              <a:t>820</a:t>
            </a:r>
            <a:endParaRPr lang="es-ES" sz="900" dirty="0">
              <a:solidFill>
                <a:prstClr val="black"/>
              </a:solidFill>
            </a:endParaRPr>
          </a:p>
          <a:p>
            <a:pPr lvl="0"/>
            <a:r>
              <a:rPr lang="es-419" sz="900" b="1" i="1" dirty="0">
                <a:solidFill>
                  <a:prstClr val="black"/>
                </a:solidFill>
              </a:rPr>
              <a:t>Nota: Basado en el texto original en inglés</a:t>
            </a:r>
            <a:endParaRPr lang="es-ES_tradnl" sz="900" dirty="0">
              <a:solidFill>
                <a:prstClr val="black"/>
              </a:solidFill>
            </a:endParaRPr>
          </a:p>
        </p:txBody>
      </p:sp>
    </p:spTree>
    <p:extLst>
      <p:ext uri="{BB962C8B-B14F-4D97-AF65-F5344CB8AC3E}">
        <p14:creationId xmlns:p14="http://schemas.microsoft.com/office/powerpoint/2010/main" val="32958234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32</a:t>
            </a:fld>
            <a:endParaRPr lang="en-US" dirty="0"/>
          </a:p>
        </p:txBody>
      </p:sp>
      <p:sp>
        <p:nvSpPr>
          <p:cNvPr id="7" name="Rectangle 6"/>
          <p:cNvSpPr/>
          <p:nvPr/>
        </p:nvSpPr>
        <p:spPr>
          <a:xfrm>
            <a:off x="485775" y="304800"/>
            <a:ext cx="6800850" cy="10007725"/>
          </a:xfrm>
          <a:prstGeom prst="rect">
            <a:avLst/>
          </a:prstGeom>
        </p:spPr>
        <p:txBody>
          <a:bodyPr wrap="square" lIns="96378" tIns="48189" rIns="96378" bIns="48189">
            <a:spAutoFit/>
          </a:bodyPr>
          <a:lstStyle/>
          <a:p>
            <a:r>
              <a:rPr lang="en-US" sz="1100" b="1" dirty="0" smtClean="0"/>
              <a:t>PT-109 </a:t>
            </a:r>
            <a:r>
              <a:rPr lang="en-US" sz="1100" i="1" dirty="0" err="1" smtClean="0"/>
              <a:t>continuación</a:t>
            </a:r>
            <a:r>
              <a:rPr lang="en-US" sz="1100" i="1" dirty="0" smtClean="0"/>
              <a:t>…</a:t>
            </a:r>
            <a:endParaRPr lang="en-US" sz="1100" i="1" dirty="0"/>
          </a:p>
          <a:p>
            <a:pPr algn="ctr"/>
            <a:endParaRPr lang="en-US" sz="1300" b="1" u="sng" dirty="0"/>
          </a:p>
          <a:p>
            <a:r>
              <a:rPr lang="en-US" sz="1500" b="1" u="sng" dirty="0" smtClean="0"/>
              <a:t>Parte </a:t>
            </a:r>
            <a:r>
              <a:rPr lang="en-US" sz="1500" b="1" u="sng" dirty="0"/>
              <a:t>2</a:t>
            </a:r>
          </a:p>
          <a:p>
            <a:r>
              <a:rPr lang="en-US" sz="1300" b="1" u="sng" dirty="0" smtClean="0"/>
              <a:t>2 de </a:t>
            </a:r>
            <a:r>
              <a:rPr lang="en-US" sz="1300" b="1" u="sng" dirty="0" err="1" smtClean="0"/>
              <a:t>agosto</a:t>
            </a:r>
            <a:r>
              <a:rPr lang="en-US" sz="1300" b="1" u="sng" dirty="0" smtClean="0"/>
              <a:t> de </a:t>
            </a:r>
            <a:r>
              <a:rPr lang="en-US" sz="1300" b="1" u="sng" dirty="0"/>
              <a:t>1943</a:t>
            </a:r>
          </a:p>
          <a:p>
            <a:r>
              <a:rPr lang="es-EC" sz="1300" dirty="0"/>
              <a:t>Al día siguiente, el capitán se alarmó al ver una barcaza japonesa pasar cerca de </a:t>
            </a:r>
            <a:r>
              <a:rPr lang="es-EC" sz="1300" dirty="0" smtClean="0"/>
              <a:t>la </a:t>
            </a:r>
            <a:r>
              <a:rPr lang="es-EC" sz="1300" dirty="0"/>
              <a:t>I</a:t>
            </a:r>
            <a:r>
              <a:rPr lang="es-EC" sz="1300" dirty="0" smtClean="0"/>
              <a:t>sla de Aves</a:t>
            </a:r>
            <a:r>
              <a:rPr lang="es-EC" sz="1300" dirty="0"/>
              <a:t>. Decidió nadar donde creía que otros barcos PT estadounidenses estarían, para tratar de conseguir ayuda. Él no encontró </a:t>
            </a:r>
            <a:r>
              <a:rPr lang="es-EC" sz="1300" dirty="0" smtClean="0"/>
              <a:t>ninguna otra lancha </a:t>
            </a:r>
            <a:r>
              <a:rPr lang="es-EC" sz="1300" dirty="0"/>
              <a:t>PT. </a:t>
            </a:r>
            <a:r>
              <a:rPr lang="es-EC" sz="1300" dirty="0" smtClean="0"/>
              <a:t>Él estuvo </a:t>
            </a:r>
            <a:r>
              <a:rPr lang="es-EC" sz="1300" dirty="0"/>
              <a:t>a punto de morir cuando </a:t>
            </a:r>
            <a:r>
              <a:rPr lang="es-EC" sz="1300" dirty="0" smtClean="0"/>
              <a:t>las fuertes </a:t>
            </a:r>
            <a:r>
              <a:rPr lang="es-EC" sz="1300" dirty="0"/>
              <a:t>corrientes lo hicieron girar hacia aguas más profundas. </a:t>
            </a:r>
            <a:r>
              <a:rPr lang="es-EC" sz="1300" dirty="0" smtClean="0"/>
              <a:t>Descansó </a:t>
            </a:r>
            <a:r>
              <a:rPr lang="es-EC" sz="1300" dirty="0"/>
              <a:t>al día siguiente en la isla </a:t>
            </a:r>
            <a:r>
              <a:rPr lang="es-EC" sz="1300" dirty="0" err="1"/>
              <a:t>Leorava</a:t>
            </a:r>
            <a:r>
              <a:rPr lang="es-EC" sz="1300" dirty="0"/>
              <a:t>, antes de que pudiera encontrar la fuerza para regresar a </a:t>
            </a:r>
            <a:r>
              <a:rPr lang="es-EC" sz="1300" dirty="0" smtClean="0"/>
              <a:t>la </a:t>
            </a:r>
            <a:r>
              <a:rPr lang="es-EC" sz="1300" dirty="0"/>
              <a:t>I</a:t>
            </a:r>
            <a:r>
              <a:rPr lang="es-EC" sz="1300" dirty="0" smtClean="0"/>
              <a:t>sla </a:t>
            </a:r>
            <a:r>
              <a:rPr lang="es-EC" sz="1300" dirty="0"/>
              <a:t>de A</a:t>
            </a:r>
            <a:r>
              <a:rPr lang="es-EC" sz="1300" dirty="0" smtClean="0"/>
              <a:t>ves.</a:t>
            </a:r>
          </a:p>
          <a:p>
            <a:endParaRPr lang="en-US" sz="1300" dirty="0"/>
          </a:p>
          <a:p>
            <a:r>
              <a:rPr lang="en-US" sz="1300" b="1" u="sng" dirty="0" smtClean="0"/>
              <a:t>4 de </a:t>
            </a:r>
            <a:r>
              <a:rPr lang="en-US" sz="1300" b="1" u="sng" dirty="0" err="1" smtClean="0"/>
              <a:t>agosto</a:t>
            </a:r>
            <a:r>
              <a:rPr lang="en-US" sz="1300" b="1" u="sng" dirty="0" smtClean="0"/>
              <a:t> de </a:t>
            </a:r>
            <a:r>
              <a:rPr lang="en-US" sz="1300" b="1" u="sng" dirty="0"/>
              <a:t>1943</a:t>
            </a:r>
          </a:p>
          <a:p>
            <a:r>
              <a:rPr lang="es-EC" sz="1300" dirty="0"/>
              <a:t>Cuando el capitán regresó a </a:t>
            </a:r>
            <a:r>
              <a:rPr lang="es-EC" sz="1300" dirty="0" smtClean="0"/>
              <a:t>la Isla </a:t>
            </a:r>
            <a:r>
              <a:rPr lang="es-EC" sz="1300" dirty="0"/>
              <a:t>de </a:t>
            </a:r>
            <a:r>
              <a:rPr lang="es-EC" sz="1300" dirty="0" smtClean="0"/>
              <a:t>Aves</a:t>
            </a:r>
            <a:r>
              <a:rPr lang="es-EC" sz="1300" dirty="0"/>
              <a:t>, encontró a los hombres con </a:t>
            </a:r>
            <a:r>
              <a:rPr lang="es-EC" sz="1300" dirty="0" smtClean="0"/>
              <a:t>hambre y sed. </a:t>
            </a:r>
            <a:r>
              <a:rPr lang="es-EC" sz="1300" dirty="0"/>
              <a:t>Todos ellos decidieron nadar hasta la </a:t>
            </a:r>
            <a:r>
              <a:rPr lang="es-EC" sz="1300" dirty="0" smtClean="0"/>
              <a:t>Isla </a:t>
            </a:r>
            <a:r>
              <a:rPr lang="es-EC" sz="1300" dirty="0" err="1"/>
              <a:t>Olasana</a:t>
            </a:r>
            <a:r>
              <a:rPr lang="es-EC" sz="1300" dirty="0"/>
              <a:t> con la esperanza de encontrar comida y agua </a:t>
            </a:r>
            <a:r>
              <a:rPr lang="es-EC" sz="1300" dirty="0" smtClean="0"/>
              <a:t>dulce. </a:t>
            </a:r>
            <a:r>
              <a:rPr lang="es-EC" sz="1300" dirty="0"/>
              <a:t>Cuando finalmente llegaron, encontraron que la pequeña isla </a:t>
            </a:r>
            <a:r>
              <a:rPr lang="es-EC" sz="1300" dirty="0" smtClean="0"/>
              <a:t>tenía cocos en abundancia </a:t>
            </a:r>
            <a:r>
              <a:rPr lang="es-EC" sz="1300" dirty="0"/>
              <a:t>pero </a:t>
            </a:r>
            <a:r>
              <a:rPr lang="es-EC" sz="1300" dirty="0" smtClean="0"/>
              <a:t>hicieron que los hombres se enfermaran. </a:t>
            </a:r>
            <a:r>
              <a:rPr lang="es-EC" sz="1300" dirty="0"/>
              <a:t>No había agua </a:t>
            </a:r>
            <a:r>
              <a:rPr lang="es-EC" sz="1300" dirty="0" smtClean="0"/>
              <a:t>dulce </a:t>
            </a:r>
            <a:r>
              <a:rPr lang="es-EC" sz="1300" dirty="0"/>
              <a:t>y la noche era fría y </a:t>
            </a:r>
            <a:r>
              <a:rPr lang="es-EC" sz="1300" dirty="0" smtClean="0"/>
              <a:t>húmeda</a:t>
            </a:r>
            <a:r>
              <a:rPr lang="en-US" sz="1300" dirty="0" smtClean="0"/>
              <a:t>.</a:t>
            </a:r>
            <a:endParaRPr lang="en-US" sz="1300" dirty="0"/>
          </a:p>
          <a:p>
            <a:endParaRPr lang="en-US" sz="1300" dirty="0"/>
          </a:p>
          <a:p>
            <a:r>
              <a:rPr lang="en-US" sz="1300" b="1" u="sng" dirty="0" smtClean="0"/>
              <a:t>5 de </a:t>
            </a:r>
            <a:r>
              <a:rPr lang="en-US" sz="1300" b="1" u="sng" dirty="0" err="1" smtClean="0"/>
              <a:t>agosto</a:t>
            </a:r>
            <a:r>
              <a:rPr lang="en-US" sz="1300" b="1" u="sng" dirty="0" smtClean="0"/>
              <a:t> de </a:t>
            </a:r>
            <a:r>
              <a:rPr lang="en-US" sz="1300" b="1" u="sng" dirty="0"/>
              <a:t>1943</a:t>
            </a:r>
          </a:p>
          <a:p>
            <a:r>
              <a:rPr lang="es-EC" sz="1300" dirty="0" smtClean="0"/>
              <a:t>Al siguiente día, el capitán y un hombre de la tripulación nadaron hacia adelante para explorar otra isla, la Isla Naru. Allí encontraron un buque japonés naufragado en un arrecife. Cerca había una caja que contenía caramelos japoneses. Mientras continuaban explorando la Isla Naru, encontraron una lata con agua e incluso una canoa escondida entre los arbustos. Luego, ¡fueron descubiertos! Dos isleños atemorizados los vieron y se alejaron remando en una canoa. El capitán estaba decepcionado de que no pudo establecer contacto con los dos isleños.  </a:t>
            </a:r>
          </a:p>
          <a:p>
            <a:endParaRPr lang="en-US" sz="1300" dirty="0">
              <a:solidFill>
                <a:srgbClr val="00B050"/>
              </a:solidFill>
            </a:endParaRPr>
          </a:p>
          <a:p>
            <a:r>
              <a:rPr lang="es-EC" sz="1300" b="1" u="sng" dirty="0" smtClean="0"/>
              <a:t>6 de agosto de 1943</a:t>
            </a:r>
          </a:p>
          <a:p>
            <a:r>
              <a:rPr lang="es-EC" sz="1300" dirty="0" smtClean="0"/>
              <a:t>Ellos tomaron la canoa que habían encontrado y se dirigieron de regreso a la Isla </a:t>
            </a:r>
            <a:r>
              <a:rPr lang="es-EC" sz="1300" dirty="0" err="1" smtClean="0"/>
              <a:t>Olasana</a:t>
            </a:r>
            <a:r>
              <a:rPr lang="es-EC" sz="1300" dirty="0" smtClean="0"/>
              <a:t> donde estaban los otros 10 miembros de la tripulación. Ellos se llevaron los dulces y el agua. Ellos tuvieron una sorpresa cuando llegaron. ¡Los dos isleños atemorizados que habían visto en la isla de Naru estaban hablando con los otros miembros de la tripulación! Convencidos de que eran estadounidenses, los isleños dijeron que querían ayudarlos. Ellos estuvieron de acuerdo en entregar un mensaje a sus aliados (amigos de los estadounidenses). El capitán escribió un mensaje de ayuda en un coco verde. Los isleños se fueron a entregar el mensaje, mientras los miembros de la tripulación de la PT-109 esperaron.  </a:t>
            </a:r>
          </a:p>
          <a:p>
            <a:endParaRPr lang="en-US" sz="1300" dirty="0">
              <a:solidFill>
                <a:srgbClr val="00B050"/>
              </a:solidFill>
            </a:endParaRPr>
          </a:p>
          <a:p>
            <a:r>
              <a:rPr lang="en-US" sz="1300" b="1" u="sng" dirty="0" smtClean="0"/>
              <a:t>7 de </a:t>
            </a:r>
            <a:r>
              <a:rPr lang="en-US" sz="1300" b="1" u="sng" dirty="0" err="1" smtClean="0"/>
              <a:t>agosto</a:t>
            </a:r>
            <a:r>
              <a:rPr lang="en-US" sz="1300" b="1" u="sng" dirty="0" smtClean="0"/>
              <a:t> de 1943</a:t>
            </a:r>
            <a:endParaRPr lang="en-US" sz="1300" b="1" u="sng" dirty="0"/>
          </a:p>
          <a:p>
            <a:r>
              <a:rPr lang="es-EC" sz="1300" dirty="0" smtClean="0"/>
              <a:t>El 7 de agosto de 1943, más isleños regresaron a la tripulación de la PT-109. Ellos trajeron comida y agua, y les dijeron a los hombres que dos lanchas PT de la Marina de los EE.UU. estaban en camino a la </a:t>
            </a:r>
            <a:r>
              <a:rPr lang="es-EC" sz="1300" dirty="0"/>
              <a:t>I</a:t>
            </a:r>
            <a:r>
              <a:rPr lang="es-EC" sz="1300" dirty="0" smtClean="0"/>
              <a:t>sla </a:t>
            </a:r>
            <a:r>
              <a:rPr lang="es-EC" sz="1300" dirty="0" err="1" smtClean="0"/>
              <a:t>Olasana</a:t>
            </a:r>
            <a:r>
              <a:rPr lang="es-EC" sz="1300" dirty="0" smtClean="0"/>
              <a:t> para rescatarlos.  </a:t>
            </a:r>
          </a:p>
          <a:p>
            <a:endParaRPr lang="es-EC" sz="1300" b="1" u="sng" dirty="0" smtClean="0">
              <a:solidFill>
                <a:srgbClr val="00B050"/>
              </a:solidFill>
            </a:endParaRPr>
          </a:p>
          <a:p>
            <a:r>
              <a:rPr lang="es-EC" sz="1300" b="1" u="sng" dirty="0" smtClean="0"/>
              <a:t>8 de agosto de 1943</a:t>
            </a:r>
          </a:p>
          <a:p>
            <a:r>
              <a:rPr lang="es-EC" sz="1300" dirty="0" smtClean="0"/>
              <a:t>El 8 de agosto de 1943, temprano en la mañana, los hombres exhaustos fueron despertados por gritos. Los rescatistas habían llegado y los hombres fueron devueltos a una base estadounidense. </a:t>
            </a:r>
          </a:p>
          <a:p>
            <a:endParaRPr lang="es-EC" sz="1300" dirty="0" smtClean="0"/>
          </a:p>
          <a:p>
            <a:r>
              <a:rPr lang="es-EC" sz="1300" dirty="0" smtClean="0"/>
              <a:t>El capitán de la tripulación era el teniente John F. Kennedy. Por su valor y liderazgo, él fue condecorado con </a:t>
            </a:r>
            <a:r>
              <a:rPr lang="es-EC" sz="1400" dirty="0"/>
              <a:t>l</a:t>
            </a:r>
            <a:r>
              <a:rPr lang="es-EC" sz="1400" dirty="0" smtClean="0"/>
              <a:t>a</a:t>
            </a:r>
            <a:r>
              <a:rPr lang="es-EC" sz="1400" dirty="0"/>
              <a:t> </a:t>
            </a:r>
            <a:r>
              <a:rPr lang="es-EC" sz="1300" dirty="0"/>
              <a:t>Medalla de la Armada y del Cuerpo de </a:t>
            </a:r>
            <a:r>
              <a:rPr lang="es-EC" sz="1300" dirty="0" smtClean="0"/>
              <a:t>Marines y un Corazón Púrpura</a:t>
            </a:r>
            <a:r>
              <a:rPr lang="es-EC" sz="1300" dirty="0" smtClean="0">
                <a:solidFill>
                  <a:srgbClr val="FF0000"/>
                </a:solidFill>
              </a:rPr>
              <a:t> </a:t>
            </a:r>
            <a:r>
              <a:rPr lang="es-EC" sz="1300" dirty="0" smtClean="0"/>
              <a:t>(</a:t>
            </a:r>
            <a:r>
              <a:rPr lang="es-EC" sz="1300" dirty="0" err="1" smtClean="0"/>
              <a:t>Purple</a:t>
            </a:r>
            <a:r>
              <a:rPr lang="es-EC" sz="1300" dirty="0" smtClean="0"/>
              <a:t> </a:t>
            </a:r>
            <a:r>
              <a:rPr lang="es-EC" sz="1300" dirty="0" err="1" smtClean="0"/>
              <a:t>Heart</a:t>
            </a:r>
            <a:r>
              <a:rPr lang="es-EC" sz="1300" dirty="0" smtClean="0"/>
              <a:t>) por sus heridas. Diecisiete años después, el 8 de noviembre de 1960, él se convertiría en ¡el trigésimo quinto (35</a:t>
            </a:r>
            <a:r>
              <a:rPr lang="es-EC" sz="1300" b="1" dirty="0" smtClean="0"/>
              <a:t>°</a:t>
            </a:r>
            <a:r>
              <a:rPr lang="es-EC" sz="1300" dirty="0" smtClean="0"/>
              <a:t>) presidente de los Estados Unidos!</a:t>
            </a:r>
          </a:p>
          <a:p>
            <a:endParaRPr lang="en-US" sz="1300" dirty="0"/>
          </a:p>
        </p:txBody>
      </p:sp>
      <p:sp>
        <p:nvSpPr>
          <p:cNvPr id="5" name="Rectangle 3"/>
          <p:cNvSpPr>
            <a:spLocks noChangeArrowheads="1"/>
          </p:cNvSpPr>
          <p:nvPr/>
        </p:nvSpPr>
        <p:spPr bwMode="auto">
          <a:xfrm>
            <a:off x="152400" y="390920"/>
            <a:ext cx="17634"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11109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C" sz="600" b="0" i="0" u="none" strike="noStrike" cap="none" normalizeH="0" baseline="0" dirty="0" smtClean="0">
                <a:ln>
                  <a:noFill/>
                </a:ln>
                <a:solidFill>
                  <a:schemeClr val="tx1"/>
                </a:solidFill>
                <a:effectLst/>
              </a:rPr>
              <a:t> </a:t>
            </a:r>
            <a:endParaRPr kumimoji="0" lang="es-ES" altLang="es-EC"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4"/>
          <p:cNvSpPr>
            <a:spLocks noChangeArrowheads="1"/>
          </p:cNvSpPr>
          <p:nvPr/>
        </p:nvSpPr>
        <p:spPr bwMode="auto">
          <a:xfrm>
            <a:off x="304800" y="543320"/>
            <a:ext cx="17634"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11109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C" sz="600" b="0" i="0" u="none" strike="noStrike" cap="none" normalizeH="0" baseline="0" dirty="0" smtClean="0">
                <a:ln>
                  <a:noFill/>
                </a:ln>
                <a:solidFill>
                  <a:schemeClr val="tx1"/>
                </a:solidFill>
                <a:effectLst/>
              </a:rPr>
              <a:t> </a:t>
            </a:r>
            <a:endParaRPr kumimoji="0" lang="es-ES" altLang="es-EC"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707798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33</a:t>
            </a:fld>
            <a:endParaRPr lang="en-US" dirty="0"/>
          </a:p>
        </p:txBody>
      </p:sp>
      <p:grpSp>
        <p:nvGrpSpPr>
          <p:cNvPr id="7" name="Group 6"/>
          <p:cNvGrpSpPr/>
          <p:nvPr/>
        </p:nvGrpSpPr>
        <p:grpSpPr>
          <a:xfrm>
            <a:off x="485775" y="5232151"/>
            <a:ext cx="6801030" cy="4267450"/>
            <a:chOff x="527602" y="4825360"/>
            <a:chExt cx="6400969" cy="4073475"/>
          </a:xfrm>
        </p:grpSpPr>
        <p:pic>
          <p:nvPicPr>
            <p:cNvPr id="3074" name="Picture 2" descr="Ma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844" y="4825360"/>
              <a:ext cx="3792955" cy="359979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encrypted-tbn0.gstatic.com/images?q=tbn:ANd9GcRvrylOxBzJgcs9mvw3IqR6ULEaboiVgSTo5fi7ZHXjHnBi6KVzeQ">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6228" y="5029200"/>
              <a:ext cx="2122343" cy="1447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3078" name="Picture 6" descr="[photo] "/>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113" t="14137" r="5844" b="18344"/>
            <a:stretch/>
          </p:blipFill>
          <p:spPr bwMode="auto">
            <a:xfrm>
              <a:off x="527602" y="7696200"/>
              <a:ext cx="2215598" cy="120263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grpSp>
      <p:grpSp>
        <p:nvGrpSpPr>
          <p:cNvPr id="6" name="Group 5"/>
          <p:cNvGrpSpPr/>
          <p:nvPr/>
        </p:nvGrpSpPr>
        <p:grpSpPr>
          <a:xfrm>
            <a:off x="423028" y="193274"/>
            <a:ext cx="7130297" cy="4862870"/>
            <a:chOff x="304800" y="157462"/>
            <a:chExt cx="6710867" cy="4641832"/>
          </a:xfrm>
        </p:grpSpPr>
        <p:sp>
          <p:nvSpPr>
            <p:cNvPr id="5" name="Rectangle 7"/>
            <p:cNvSpPr>
              <a:spLocks noChangeArrowheads="1"/>
            </p:cNvSpPr>
            <p:nvPr/>
          </p:nvSpPr>
          <p:spPr bwMode="auto">
            <a:xfrm>
              <a:off x="304800" y="157462"/>
              <a:ext cx="6400800" cy="4641832"/>
            </a:xfrm>
            <a:prstGeom prst="rect">
              <a:avLst/>
            </a:prstGeom>
            <a:solidFill>
              <a:schemeClr val="bg1"/>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anchor="ctr" anchorCtr="0" compatLnSpc="1">
              <a:prstTxWarp prst="textNoShape">
                <a:avLst/>
              </a:prstTxWarp>
              <a:spAutoFit/>
            </a:bodyPr>
            <a:lstStyle/>
            <a:p>
              <a:pPr algn="ctr" defTabSz="963778" fontAlgn="base">
                <a:spcBef>
                  <a:spcPct val="0"/>
                </a:spcBef>
                <a:spcAft>
                  <a:spcPct val="0"/>
                </a:spcAft>
              </a:pPr>
              <a:r>
                <a:rPr lang="es-MX" altLang="en-US" sz="1500" b="1" dirty="0" smtClean="0">
                  <a:latin typeface="Calibri" panose="020F0502020204030204" pitchFamily="34" charset="0"/>
                  <a:cs typeface="Arial" pitchFamily="34" charset="0"/>
                </a:rPr>
                <a:t>*</a:t>
              </a:r>
              <a:r>
                <a:rPr lang="es-MX" altLang="en-US" sz="1500" b="1" u="sng" dirty="0" smtClean="0">
                  <a:latin typeface="Calibri" panose="020F0502020204030204" pitchFamily="34" charset="0"/>
                  <a:cs typeface="Arial" pitchFamily="34" charset="0"/>
                </a:rPr>
                <a:t>Anuncio de condecoración del SECRETARIO DE LA MARINA </a:t>
              </a:r>
            </a:p>
            <a:p>
              <a:pPr algn="ctr" defTabSz="963778" fontAlgn="base">
                <a:spcBef>
                  <a:spcPct val="0"/>
                </a:spcBef>
                <a:spcAft>
                  <a:spcPct val="0"/>
                </a:spcAft>
              </a:pPr>
              <a:r>
                <a:rPr lang="es-MX" altLang="en-US" sz="1500" b="1" u="sng" dirty="0" smtClean="0">
                  <a:latin typeface="Calibri" panose="020F0502020204030204" pitchFamily="34" charset="0"/>
                  <a:cs typeface="Arial" pitchFamily="34" charset="0"/>
                </a:rPr>
                <a:t>WASHINGTON</a:t>
              </a:r>
            </a:p>
            <a:p>
              <a:pPr algn="ctr" defTabSz="963778" eaLnBrk="0" fontAlgn="base" hangingPunct="0">
                <a:spcBef>
                  <a:spcPct val="0"/>
                </a:spcBef>
                <a:spcAft>
                  <a:spcPct val="0"/>
                </a:spcAft>
              </a:pPr>
              <a:r>
                <a:rPr lang="es-MX" altLang="en-US" sz="1300" dirty="0" smtClean="0">
                  <a:latin typeface="Calibri" panose="020F0502020204030204" pitchFamily="34" charset="0"/>
                  <a:cs typeface="Arial" pitchFamily="34" charset="0"/>
                </a:rPr>
                <a:t> </a:t>
              </a:r>
            </a:p>
            <a:p>
              <a:pPr algn="ctr" defTabSz="963778" eaLnBrk="0" fontAlgn="base" hangingPunct="0">
                <a:spcBef>
                  <a:spcPct val="0"/>
                </a:spcBef>
                <a:spcAft>
                  <a:spcPct val="0"/>
                </a:spcAft>
              </a:pPr>
              <a:r>
                <a:rPr lang="es-MX" altLang="en-US" sz="1300" dirty="0" smtClean="0">
                  <a:latin typeface="Calibri" panose="020F0502020204030204" pitchFamily="34" charset="0"/>
                  <a:cs typeface="Arial" pitchFamily="34" charset="0"/>
                </a:rPr>
                <a:t>El Presidente de los Estados Unidos tiene el placer en </a:t>
              </a:r>
              <a:br>
                <a:rPr lang="es-MX" altLang="en-US" sz="1300" dirty="0" smtClean="0">
                  <a:latin typeface="Calibri" panose="020F0502020204030204" pitchFamily="34" charset="0"/>
                  <a:cs typeface="Arial" pitchFamily="34" charset="0"/>
                </a:rPr>
              </a:br>
              <a:r>
                <a:rPr lang="es-MX" altLang="en-US" sz="1300" dirty="0" smtClean="0">
                  <a:latin typeface="Calibri" panose="020F0502020204030204" pitchFamily="34" charset="0"/>
                  <a:cs typeface="Arial" pitchFamily="34" charset="0"/>
                </a:rPr>
                <a:t>presentar la MEDALLA DE LA ARMADA</a:t>
              </a:r>
            </a:p>
            <a:p>
              <a:pPr algn="ctr" defTabSz="963778" eaLnBrk="0" fontAlgn="base" hangingPunct="0">
                <a:spcBef>
                  <a:spcPct val="0"/>
                </a:spcBef>
                <a:spcAft>
                  <a:spcPct val="0"/>
                </a:spcAft>
              </a:pPr>
              <a:r>
                <a:rPr lang="es-MX" altLang="en-US" sz="1300" dirty="0" smtClean="0">
                  <a:latin typeface="Calibri" panose="020F0502020204030204" pitchFamily="34" charset="0"/>
                  <a:cs typeface="Arial" pitchFamily="34" charset="0"/>
                </a:rPr>
                <a:t>Y DEL CUERPO DE MARINES</a:t>
              </a:r>
              <a:r>
                <a:rPr lang="es-MX" altLang="en-US" sz="1300" dirty="0" smtClean="0">
                  <a:solidFill>
                    <a:srgbClr val="FF0000"/>
                  </a:solidFill>
                  <a:latin typeface="Calibri" panose="020F0502020204030204" pitchFamily="34" charset="0"/>
                  <a:cs typeface="Arial" pitchFamily="34" charset="0"/>
                </a:rPr>
                <a:t> </a:t>
              </a:r>
              <a:r>
                <a:rPr lang="es-MX" altLang="en-US" sz="1300" dirty="0" smtClean="0">
                  <a:latin typeface="Calibri" panose="020F0502020204030204" pitchFamily="34" charset="0"/>
                  <a:cs typeface="Arial" pitchFamily="34" charset="0"/>
                </a:rPr>
                <a:t>al</a:t>
              </a:r>
              <a:br>
                <a:rPr lang="es-MX" altLang="en-US" sz="1300" dirty="0" smtClean="0">
                  <a:latin typeface="Calibri" panose="020F0502020204030204" pitchFamily="34" charset="0"/>
                  <a:cs typeface="Arial" pitchFamily="34" charset="0"/>
                </a:rPr>
              </a:br>
              <a:r>
                <a:rPr lang="es-MX" altLang="en-US" sz="1300" dirty="0" smtClean="0">
                  <a:latin typeface="Calibri" panose="020F0502020204030204" pitchFamily="34" charset="0"/>
                  <a:cs typeface="Arial" pitchFamily="34" charset="0"/>
                </a:rPr>
                <a:t/>
              </a:r>
              <a:br>
                <a:rPr lang="es-MX" altLang="en-US" sz="1300" dirty="0" smtClean="0">
                  <a:latin typeface="Calibri" panose="020F0502020204030204" pitchFamily="34" charset="0"/>
                  <a:cs typeface="Arial" pitchFamily="34" charset="0"/>
                </a:rPr>
              </a:br>
              <a:r>
                <a:rPr lang="es-MX" altLang="en-US" sz="1300" dirty="0" smtClean="0">
                  <a:latin typeface="Calibri" panose="020F0502020204030204" pitchFamily="34" charset="0"/>
                  <a:cs typeface="Arial" pitchFamily="34" charset="0"/>
                </a:rPr>
                <a:t>[Capitán] TENIENTE</a:t>
              </a:r>
              <a:r>
                <a:rPr lang="es-MX" altLang="en-US" sz="1300" dirty="0" smtClean="0">
                  <a:solidFill>
                    <a:srgbClr val="FF0000"/>
                  </a:solidFill>
                  <a:latin typeface="Calibri" panose="020F0502020204030204" pitchFamily="34" charset="0"/>
                  <a:cs typeface="Arial" pitchFamily="34" charset="0"/>
                </a:rPr>
                <a:t> </a:t>
              </a:r>
              <a:r>
                <a:rPr lang="es-MX" altLang="en-US" sz="1300" dirty="0" smtClean="0">
                  <a:latin typeface="Calibri" panose="020F0502020204030204" pitchFamily="34" charset="0"/>
                  <a:cs typeface="Arial" pitchFamily="34" charset="0"/>
                </a:rPr>
                <a:t>JOHN FITZGERALD KENNEDY </a:t>
              </a:r>
              <a:r>
                <a:rPr lang="es-MX" altLang="en-US" sz="1300" dirty="0" smtClean="0">
                  <a:solidFill>
                    <a:srgbClr val="FF0000"/>
                  </a:solidFill>
                  <a:latin typeface="Calibri" panose="020F0502020204030204" pitchFamily="34" charset="0"/>
                  <a:cs typeface="Arial" pitchFamily="34" charset="0"/>
                </a:rPr>
                <a:t/>
              </a:r>
              <a:br>
                <a:rPr lang="es-MX" altLang="en-US" sz="1300" dirty="0" smtClean="0">
                  <a:solidFill>
                    <a:srgbClr val="FF0000"/>
                  </a:solidFill>
                  <a:latin typeface="Calibri" panose="020F0502020204030204" pitchFamily="34" charset="0"/>
                  <a:cs typeface="Arial" pitchFamily="34" charset="0"/>
                </a:rPr>
              </a:br>
              <a:r>
                <a:rPr lang="es-MX" altLang="en-US" sz="1300" dirty="0" smtClean="0">
                  <a:latin typeface="Calibri" panose="020F0502020204030204" pitchFamily="34" charset="0"/>
                  <a:cs typeface="Arial" pitchFamily="34" charset="0"/>
                </a:rPr>
                <a:t>RESERVA DE LA MARINA DE LOS ESTADOS UNIDOS </a:t>
              </a:r>
            </a:p>
            <a:p>
              <a:pPr algn="ctr" defTabSz="963778" eaLnBrk="0" fontAlgn="base" hangingPunct="0">
                <a:spcBef>
                  <a:spcPct val="0"/>
                </a:spcBef>
                <a:spcAft>
                  <a:spcPct val="0"/>
                </a:spcAft>
              </a:pPr>
              <a:r>
                <a:rPr lang="es-MX" altLang="en-US" sz="1300" b="1" dirty="0" smtClean="0">
                  <a:latin typeface="Calibri" panose="020F0502020204030204" pitchFamily="34" charset="0"/>
                  <a:cs typeface="Arial" pitchFamily="34" charset="0"/>
                </a:rPr>
                <a:t>por el servicio como se declara continuación</a:t>
              </a:r>
            </a:p>
            <a:p>
              <a:pPr algn="ctr" defTabSz="963778" eaLnBrk="0" fontAlgn="base" hangingPunct="0">
                <a:spcBef>
                  <a:spcPct val="0"/>
                </a:spcBef>
                <a:spcAft>
                  <a:spcPct val="0"/>
                </a:spcAft>
              </a:pPr>
              <a:endParaRPr lang="es-MX" altLang="en-US" sz="1300" dirty="0">
                <a:latin typeface="Calibri" panose="020F0502020204030204" pitchFamily="34" charset="0"/>
                <a:cs typeface="Arial" pitchFamily="34" charset="0"/>
              </a:endParaRPr>
            </a:p>
            <a:p>
              <a:pPr algn="ctr" defTabSz="963778" eaLnBrk="0" fontAlgn="base" hangingPunct="0">
                <a:spcBef>
                  <a:spcPct val="0"/>
                </a:spcBef>
                <a:spcAft>
                  <a:spcPct val="0"/>
                </a:spcAft>
              </a:pPr>
              <a:r>
                <a:rPr lang="es-MX" altLang="en-US" sz="1300" b="1" u="sng" dirty="0" smtClean="0">
                  <a:latin typeface="Calibri" panose="020F0502020204030204" pitchFamily="34" charset="0"/>
                  <a:cs typeface="Arial" pitchFamily="34" charset="0"/>
                </a:rPr>
                <a:t>ANUNCIO DE CONDECORACIÓN </a:t>
              </a:r>
              <a:r>
                <a:rPr lang="es-MX" altLang="en-US" sz="1300" b="1" dirty="0" smtClean="0">
                  <a:latin typeface="Calibri" panose="020F0502020204030204" pitchFamily="34" charset="0"/>
                  <a:cs typeface="Arial" pitchFamily="34" charset="0"/>
                </a:rPr>
                <a:t>: </a:t>
              </a:r>
              <a:r>
                <a:rPr lang="es-MX" altLang="en-US" sz="1300" dirty="0" smtClean="0">
                  <a:solidFill>
                    <a:srgbClr val="FF0000"/>
                  </a:solidFill>
                  <a:latin typeface="Calibri" panose="020F0502020204030204" pitchFamily="34" charset="0"/>
                  <a:cs typeface="Arial" pitchFamily="34" charset="0"/>
                </a:rPr>
                <a:t/>
              </a:r>
              <a:br>
                <a:rPr lang="es-MX" altLang="en-US" sz="1300" dirty="0" smtClean="0">
                  <a:solidFill>
                    <a:srgbClr val="FF0000"/>
                  </a:solidFill>
                  <a:latin typeface="Calibri" panose="020F0502020204030204" pitchFamily="34" charset="0"/>
                  <a:cs typeface="Arial" pitchFamily="34" charset="0"/>
                </a:rPr>
              </a:br>
              <a:r>
                <a:rPr lang="es-MX" altLang="en-US" sz="1200" dirty="0" smtClean="0">
                  <a:latin typeface="Calibri" panose="020F0502020204030204" pitchFamily="34" charset="0"/>
                  <a:cs typeface="Arial" pitchFamily="34" charset="0"/>
                </a:rPr>
                <a:t>"Por conducta extremadamente heroica como Comandante de la Lancha Torpedera 109 tras la colisión y el hundimiento de ese barco en la zona de Guerra del Pacífico el 1 al 2 de agosto de 1943. Sin pensar en el peligro personal, el Teniente (en ese entonces teniente, rango junior) Kennedy desafió sin vacilar las dificultades y los peligros de la oscuridad a las operaciones de rescate directos, nadando muchas horas para conseguir ayuda y comida después de haber logrado que su tripulación llegue tierra. Su valor excepcional, resistencia y liderazgo contribuyeron a salvar varias vidas y están en consonancia con las más altas tradiciones del Servicio Naval de los Estados Unidos”.</a:t>
              </a:r>
              <a:r>
                <a:rPr lang="es-MX" altLang="en-US" sz="1300" dirty="0" smtClean="0">
                  <a:latin typeface="Calibri" panose="020F0502020204030204" pitchFamily="34" charset="0"/>
                  <a:cs typeface="Arial" pitchFamily="34" charset="0"/>
                </a:rPr>
                <a:t> </a:t>
              </a:r>
            </a:p>
            <a:p>
              <a:pPr algn="ctr" defTabSz="963778" eaLnBrk="0" fontAlgn="base" hangingPunct="0">
                <a:spcBef>
                  <a:spcPct val="0"/>
                </a:spcBef>
                <a:spcAft>
                  <a:spcPct val="0"/>
                </a:spcAft>
              </a:pPr>
              <a:endParaRPr lang="es-MX" altLang="en-US" sz="1300" dirty="0" smtClean="0">
                <a:latin typeface="Calibri" panose="020F0502020204030204" pitchFamily="34" charset="0"/>
                <a:cs typeface="Arial" pitchFamily="34" charset="0"/>
              </a:endParaRPr>
            </a:p>
            <a:p>
              <a:pPr algn="ctr" defTabSz="963778" eaLnBrk="0" fontAlgn="base" hangingPunct="0">
                <a:spcBef>
                  <a:spcPct val="0"/>
                </a:spcBef>
                <a:spcAft>
                  <a:spcPct val="0"/>
                </a:spcAft>
              </a:pPr>
              <a:r>
                <a:rPr lang="es-MX" altLang="en-US" sz="1300" dirty="0" smtClean="0">
                  <a:latin typeface="Calibri" panose="020F0502020204030204" pitchFamily="34" charset="0"/>
                  <a:cs typeface="Arial" pitchFamily="34" charset="0"/>
                </a:rPr>
                <a:t>Del Presidente,</a:t>
              </a:r>
            </a:p>
            <a:p>
              <a:pPr algn="ctr" defTabSz="963778" eaLnBrk="0" fontAlgn="base" hangingPunct="0">
                <a:spcBef>
                  <a:spcPct val="0"/>
                </a:spcBef>
                <a:spcAft>
                  <a:spcPct val="0"/>
                </a:spcAft>
              </a:pPr>
              <a:r>
                <a:rPr lang="es-MX" altLang="en-US" sz="1300" dirty="0" smtClean="0">
                  <a:latin typeface="Calibri" panose="020F0502020204030204" pitchFamily="34" charset="0"/>
                  <a:cs typeface="Arial" pitchFamily="34" charset="0"/>
                </a:rPr>
                <a:t/>
              </a:r>
              <a:br>
                <a:rPr lang="es-MX" altLang="en-US" sz="1300" dirty="0" smtClean="0">
                  <a:latin typeface="Calibri" panose="020F0502020204030204" pitchFamily="34" charset="0"/>
                  <a:cs typeface="Arial" pitchFamily="34" charset="0"/>
                </a:rPr>
              </a:br>
              <a:r>
                <a:rPr lang="es-MX" altLang="en-US" sz="1300" dirty="0" smtClean="0">
                  <a:latin typeface="Calibri" panose="020F0502020204030204" pitchFamily="34" charset="0"/>
                  <a:cs typeface="Arial" pitchFamily="34" charset="0"/>
                </a:rPr>
                <a:t>  </a:t>
              </a:r>
              <a:r>
                <a:rPr lang="es-EC" altLang="en-US" sz="1300" dirty="0" smtClean="0">
                  <a:latin typeface="Calibri" panose="020F0502020204030204" pitchFamily="34" charset="0"/>
                  <a:cs typeface="Arial" pitchFamily="34" charset="0"/>
                </a:rPr>
                <a:t/>
              </a:r>
              <a:br>
                <a:rPr lang="es-EC" altLang="en-US" sz="1300" dirty="0" smtClean="0">
                  <a:latin typeface="Calibri" panose="020F0502020204030204" pitchFamily="34" charset="0"/>
                  <a:cs typeface="Arial" pitchFamily="34" charset="0"/>
                </a:rPr>
              </a:br>
              <a:r>
                <a:rPr lang="es-EC" altLang="en-US" sz="1300" dirty="0" smtClean="0">
                  <a:latin typeface="Calibri" panose="020F0502020204030204" pitchFamily="34" charset="0"/>
                  <a:cs typeface="Arial" pitchFamily="34" charset="0"/>
                </a:rPr>
                <a:t>Secretario de la Marina</a:t>
              </a:r>
              <a:endParaRPr lang="es-EC" altLang="en-US" sz="1300" dirty="0">
                <a:latin typeface="Calibri" panose="020F0502020204030204" pitchFamily="34" charset="0"/>
                <a:cs typeface="Arial" pitchFamily="34" charset="0"/>
              </a:endParaRPr>
            </a:p>
          </p:txBody>
        </p:sp>
        <p:pic>
          <p:nvPicPr>
            <p:cNvPr id="3082" name="Picture 10" descr="http://www.history.navy.mil/pics/jfkmed.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44067" y="431660"/>
              <a:ext cx="1371600" cy="1838325"/>
            </a:xfrm>
            <a:prstGeom prst="rect">
              <a:avLst/>
            </a:prstGeom>
            <a:ln w="38100" cap="sq">
              <a:noFill/>
              <a:prstDash val="solid"/>
              <a:miter lim="800000"/>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909E8E84-426E-40DD-AFC4-6F175D3DCCD1}">
                <a14:hiddenFill xmlns:a14="http://schemas.microsoft.com/office/drawing/2010/main">
                  <a:solidFill>
                    <a:srgbClr val="FFFFFF"/>
                  </a:solidFill>
                </a14:hiddenFill>
              </a:ext>
            </a:extLst>
          </p:spPr>
        </p:pic>
      </p:grpSp>
      <p:pic>
        <p:nvPicPr>
          <p:cNvPr id="3080" name="Picture 8" descr="James Forrestals Signatur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39848" y="4407410"/>
            <a:ext cx="2034183" cy="48895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401855" y="4198203"/>
            <a:ext cx="1577113" cy="769441"/>
          </a:xfrm>
          <a:prstGeom prst="rect">
            <a:avLst/>
          </a:prstGeom>
          <a:noFill/>
        </p:spPr>
        <p:txBody>
          <a:bodyPr wrap="square" rtlCol="0">
            <a:spAutoFit/>
          </a:bodyPr>
          <a:lstStyle/>
          <a:p>
            <a:r>
              <a:rPr lang="es-EC" sz="1100" b="1" i="1" dirty="0"/>
              <a:t>* </a:t>
            </a:r>
            <a:r>
              <a:rPr lang="es-EC" sz="1100" b="1" i="1" u="sng" dirty="0" smtClean="0"/>
              <a:t>condecoración</a:t>
            </a:r>
            <a:r>
              <a:rPr lang="es-EC" sz="1100" b="1" i="1" dirty="0"/>
              <a:t>: otorgar una medalla </a:t>
            </a:r>
            <a:r>
              <a:rPr lang="es-EC" sz="1100" b="1" i="1" dirty="0" smtClean="0"/>
              <a:t>en honor </a:t>
            </a:r>
            <a:r>
              <a:rPr lang="es-EC" sz="1100" b="1" i="1" dirty="0"/>
              <a:t>a alguien que muestra </a:t>
            </a:r>
            <a:r>
              <a:rPr lang="es-EC" sz="1100" b="1" i="1" dirty="0" smtClean="0"/>
              <a:t>valor</a:t>
            </a:r>
            <a:endParaRPr lang="en-US" sz="1100" b="1" i="1" dirty="0"/>
          </a:p>
        </p:txBody>
      </p:sp>
    </p:spTree>
    <p:extLst>
      <p:ext uri="{BB962C8B-B14F-4D97-AF65-F5344CB8AC3E}">
        <p14:creationId xmlns:p14="http://schemas.microsoft.com/office/powerpoint/2010/main" val="30928964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485774" y="4871067"/>
            <a:ext cx="6829425" cy="3796196"/>
          </a:xfrm>
          <a:prstGeom prst="rect">
            <a:avLst/>
          </a:prstGeom>
        </p:spPr>
        <p:txBody>
          <a:bodyPr wrap="square" lIns="101881" tIns="50941" rIns="101881" bIns="50941">
            <a:spAutoFit/>
          </a:bodyPr>
          <a:lstStyle/>
          <a:p>
            <a:pPr marL="341313" indent="-341313"/>
            <a:r>
              <a:rPr lang="es-EC" sz="1600" b="1" dirty="0" smtClean="0">
                <a:latin typeface="Helvetica" pitchFamily="34" charset="0"/>
                <a:cs typeface="Helvetica" pitchFamily="34" charset="0"/>
              </a:rPr>
              <a:t>10. Lee la oración de la Parte 1 de </a:t>
            </a:r>
            <a:r>
              <a:rPr lang="es-EC" sz="1600" b="1" i="1" dirty="0" smtClean="0">
                <a:latin typeface="Helvetica" pitchFamily="34" charset="0"/>
                <a:cs typeface="Helvetica" pitchFamily="34" charset="0"/>
              </a:rPr>
              <a:t>PT-109</a:t>
            </a:r>
          </a:p>
          <a:p>
            <a:pPr marL="341313" indent="-341313">
              <a:buFont typeface="+mj-lt"/>
              <a:buAutoNum type="arabicPeriod" startAt="3"/>
            </a:pPr>
            <a:endParaRPr lang="es-EC" sz="1600" b="1" dirty="0" smtClean="0">
              <a:latin typeface="Helvetica" pitchFamily="34" charset="0"/>
              <a:cs typeface="Helvetica" pitchFamily="34" charset="0"/>
            </a:endParaRPr>
          </a:p>
          <a:p>
            <a:pPr marL="341313"/>
            <a:r>
              <a:rPr lang="es-EC" sz="1600" dirty="0" smtClean="0">
                <a:latin typeface="Helvetica" panose="020B0604020202020204" pitchFamily="34" charset="0"/>
                <a:cs typeface="Helvetica" panose="020B0604020202020204" pitchFamily="34" charset="0"/>
              </a:rPr>
              <a:t>De repente, un destructor japonés apareció </a:t>
            </a:r>
            <a:r>
              <a:rPr lang="es-EC" sz="1600" b="1" u="sng" dirty="0" smtClean="0">
                <a:latin typeface="Helvetica" panose="020B0604020202020204" pitchFamily="34" charset="0"/>
                <a:cs typeface="Helvetica" panose="020B0604020202020204" pitchFamily="34" charset="0"/>
              </a:rPr>
              <a:t>de la nada</a:t>
            </a:r>
            <a:r>
              <a:rPr lang="es-EC" sz="1600" b="1" dirty="0" smtClean="0">
                <a:latin typeface="Helvetica" panose="020B0604020202020204" pitchFamily="34" charset="0"/>
                <a:cs typeface="Helvetica" panose="020B0604020202020204" pitchFamily="34" charset="0"/>
              </a:rPr>
              <a:t> </a:t>
            </a:r>
            <a:r>
              <a:rPr lang="es-EC" sz="1600" dirty="0" smtClean="0">
                <a:latin typeface="Helvetica" panose="020B0604020202020204" pitchFamily="34" charset="0"/>
                <a:cs typeface="Helvetica" panose="020B0604020202020204" pitchFamily="34" charset="0"/>
              </a:rPr>
              <a:t>y chocó contra el PT- 109, partiéndola en dos.</a:t>
            </a:r>
          </a:p>
          <a:p>
            <a:pPr marL="341313" indent="-341313"/>
            <a:endParaRPr lang="es-EC" sz="1600" dirty="0" smtClean="0">
              <a:latin typeface="Helvetica" panose="020B0604020202020204" pitchFamily="34" charset="0"/>
              <a:cs typeface="Helvetica" panose="020B0604020202020204" pitchFamily="34" charset="0"/>
            </a:endParaRPr>
          </a:p>
          <a:p>
            <a:pPr marL="341313" indent="-55563"/>
            <a:r>
              <a:rPr lang="es-EC" sz="1600" b="1" dirty="0" smtClean="0">
                <a:latin typeface="Helvetica" pitchFamily="34" charset="0"/>
                <a:cs typeface="Helvetica" pitchFamily="34" charset="0"/>
              </a:rPr>
              <a:t>¿Qué significa la frase </a:t>
            </a:r>
            <a:r>
              <a:rPr lang="es-EC" sz="1600" b="1" u="sng" dirty="0" smtClean="0">
                <a:latin typeface="Helvetica" panose="020B0604020202020204" pitchFamily="34" charset="0"/>
                <a:cs typeface="Helvetica" panose="020B0604020202020204" pitchFamily="34" charset="0"/>
              </a:rPr>
              <a:t>de la nada</a:t>
            </a:r>
            <a:r>
              <a:rPr lang="es-EC" sz="1600" b="1" dirty="0" smtClean="0">
                <a:latin typeface="Helvetica" pitchFamily="34" charset="0"/>
                <a:cs typeface="Helvetica" pitchFamily="34" charset="0"/>
              </a:rPr>
              <a:t>?</a:t>
            </a:r>
          </a:p>
          <a:p>
            <a:pPr marL="63675"/>
            <a:endParaRPr lang="es-EC" sz="1600" dirty="0" smtClean="0">
              <a:latin typeface="Helvetica" pitchFamily="34" charset="0"/>
              <a:cs typeface="Helvetica" pitchFamily="34" charset="0"/>
            </a:endParaRPr>
          </a:p>
          <a:p>
            <a:pPr marL="628650" indent="-287338">
              <a:buFont typeface="+mj-lt"/>
              <a:buAutoNum type="alphaUcPeriod"/>
            </a:pPr>
            <a:r>
              <a:rPr lang="es-EC" sz="1600" dirty="0" smtClean="0">
                <a:latin typeface="Helvetica" pitchFamily="34" charset="0"/>
                <a:cs typeface="Helvetica" pitchFamily="34" charset="0"/>
              </a:rPr>
              <a:t>El destructor japonés no se encontraba en ninguna parte. </a:t>
            </a:r>
          </a:p>
          <a:p>
            <a:pPr marL="628650" indent="-287338">
              <a:buFont typeface="+mj-lt"/>
              <a:buAutoNum type="alphaUcPeriod"/>
            </a:pPr>
            <a:endParaRPr lang="es-EC" sz="1600" dirty="0" smtClean="0">
              <a:latin typeface="Helvetica" pitchFamily="34" charset="0"/>
              <a:cs typeface="Helvetica" pitchFamily="34" charset="0"/>
            </a:endParaRPr>
          </a:p>
          <a:p>
            <a:pPr marL="628650" indent="-287338">
              <a:buFont typeface="+mj-lt"/>
              <a:buAutoNum type="alphaUcPeriod"/>
            </a:pPr>
            <a:r>
              <a:rPr lang="es-EC" sz="1600" dirty="0" smtClean="0">
                <a:latin typeface="Helvetica" pitchFamily="34" charset="0"/>
                <a:cs typeface="Helvetica" pitchFamily="34" charset="0"/>
              </a:rPr>
              <a:t>El destructor japonés pareció llegar de repente e inesperadamente.</a:t>
            </a:r>
          </a:p>
          <a:p>
            <a:pPr marL="628650" indent="-287338">
              <a:buFont typeface="+mj-lt"/>
              <a:buAutoNum type="alphaUcPeriod"/>
            </a:pPr>
            <a:endParaRPr lang="es-EC" sz="1600" dirty="0" smtClean="0">
              <a:latin typeface="Helvetica" pitchFamily="34" charset="0"/>
              <a:cs typeface="Helvetica" pitchFamily="34" charset="0"/>
            </a:endParaRPr>
          </a:p>
          <a:p>
            <a:pPr marL="628650" indent="-287338">
              <a:buFont typeface="+mj-lt"/>
              <a:buAutoNum type="alphaUcPeriod"/>
            </a:pPr>
            <a:r>
              <a:rPr lang="es-EC" sz="1600" dirty="0" smtClean="0">
                <a:latin typeface="Helvetica" pitchFamily="34" charset="0"/>
                <a:cs typeface="Helvetica" pitchFamily="34" charset="0"/>
              </a:rPr>
              <a:t>El destructor japonés parecía una sombra.</a:t>
            </a:r>
            <a:endParaRPr lang="es-EC" sz="1600" dirty="0" smtClean="0"/>
          </a:p>
          <a:p>
            <a:pPr marL="628650" indent="-287338">
              <a:buFont typeface="+mj-lt"/>
              <a:buAutoNum type="alphaUcPeriod"/>
            </a:pPr>
            <a:endParaRPr lang="es-EC" sz="1600" dirty="0" smtClean="0">
              <a:latin typeface="Helvetica" pitchFamily="34" charset="0"/>
              <a:cs typeface="Helvetica" pitchFamily="34" charset="0"/>
            </a:endParaRPr>
          </a:p>
          <a:p>
            <a:pPr marL="628650" indent="-287338">
              <a:buFont typeface="+mj-lt"/>
              <a:buAutoNum type="alphaUcPeriod"/>
            </a:pPr>
            <a:r>
              <a:rPr lang="es-EC" sz="1600" dirty="0" smtClean="0">
                <a:latin typeface="Helvetica" pitchFamily="34" charset="0"/>
                <a:cs typeface="Helvetica" pitchFamily="34" charset="0"/>
              </a:rPr>
              <a:t>El destructor japonés chocó contra el PT-109.</a:t>
            </a:r>
            <a:endParaRPr lang="es-EC" sz="1600" dirty="0">
              <a:latin typeface="Helvetica" pitchFamily="34" charset="0"/>
              <a:cs typeface="Helvetica" pitchFamily="34" charset="0"/>
            </a:endParaRPr>
          </a:p>
        </p:txBody>
      </p:sp>
      <p:sp>
        <p:nvSpPr>
          <p:cNvPr id="16" name="Rectangle 15"/>
          <p:cNvSpPr/>
          <p:nvPr/>
        </p:nvSpPr>
        <p:spPr>
          <a:xfrm>
            <a:off x="485774" y="391274"/>
            <a:ext cx="6829425" cy="3426864"/>
          </a:xfrm>
          <a:prstGeom prst="rect">
            <a:avLst/>
          </a:prstGeom>
          <a:noFill/>
        </p:spPr>
        <p:txBody>
          <a:bodyPr wrap="square" lIns="101881" tIns="50941" rIns="101881" bIns="50941">
            <a:spAutoFit/>
          </a:bodyPr>
          <a:lstStyle/>
          <a:p>
            <a:r>
              <a:rPr lang="en-US" sz="1600" b="1" dirty="0" smtClean="0">
                <a:latin typeface="Helvetica" pitchFamily="34" charset="0"/>
                <a:cs typeface="Helvetica" pitchFamily="34" charset="0"/>
              </a:rPr>
              <a:t>9.  </a:t>
            </a:r>
            <a:r>
              <a:rPr lang="es-EC" sz="1600" b="1" dirty="0" smtClean="0">
                <a:latin typeface="Helvetica" pitchFamily="34" charset="0"/>
                <a:cs typeface="Helvetica" pitchFamily="34" charset="0"/>
              </a:rPr>
              <a:t>Lee la oración de la Parte 1 de </a:t>
            </a:r>
            <a:r>
              <a:rPr lang="es-EC" sz="1600" b="1" i="1" dirty="0" smtClean="0">
                <a:latin typeface="Helvetica" pitchFamily="34" charset="0"/>
                <a:cs typeface="Helvetica" pitchFamily="34" charset="0"/>
              </a:rPr>
              <a:t>PT-109</a:t>
            </a:r>
            <a:r>
              <a:rPr lang="es-EC" sz="1600" b="1" dirty="0" smtClean="0">
                <a:latin typeface="Helvetica" pitchFamily="34" charset="0"/>
                <a:cs typeface="Helvetica" pitchFamily="34" charset="0"/>
              </a:rPr>
              <a:t>. </a:t>
            </a:r>
            <a:endParaRPr lang="es-EC" sz="800" b="1" u="sng" dirty="0">
              <a:solidFill>
                <a:srgbClr val="FF0000"/>
              </a:solidFill>
              <a:latin typeface="Helvetica" pitchFamily="34" charset="0"/>
              <a:cs typeface="Helvetica" pitchFamily="34" charset="0"/>
            </a:endParaRPr>
          </a:p>
          <a:p>
            <a:endParaRPr lang="es-EC" sz="800" b="1" dirty="0" smtClean="0">
              <a:latin typeface="Helvetica" pitchFamily="34" charset="0"/>
              <a:cs typeface="Helvetica" pitchFamily="34" charset="0"/>
            </a:endParaRPr>
          </a:p>
          <a:p>
            <a:pPr marL="285750"/>
            <a:r>
              <a:rPr lang="es-MX" sz="1600" dirty="0" smtClean="0">
                <a:latin typeface="Helvetica" panose="020B0604020202020204" pitchFamily="34" charset="0"/>
                <a:cs typeface="Helvetica" panose="020B0604020202020204" pitchFamily="34" charset="0"/>
              </a:rPr>
              <a:t>A </a:t>
            </a:r>
            <a:r>
              <a:rPr lang="es-MX" sz="1600" dirty="0">
                <a:latin typeface="Helvetica" panose="020B0604020202020204" pitchFamily="34" charset="0"/>
                <a:cs typeface="Helvetica" panose="020B0604020202020204" pitchFamily="34" charset="0"/>
              </a:rPr>
              <a:t>pesar de todo, el barco naufragado se convirtió en su </a:t>
            </a:r>
            <a:r>
              <a:rPr lang="es-MX" sz="1600" u="sng" dirty="0">
                <a:latin typeface="Helvetica" panose="020B0604020202020204" pitchFamily="34" charset="0"/>
                <a:cs typeface="Helvetica" panose="020B0604020202020204" pitchFamily="34" charset="0"/>
              </a:rPr>
              <a:t>hogar</a:t>
            </a:r>
            <a:r>
              <a:rPr lang="es-MX" sz="1600" dirty="0">
                <a:latin typeface="Helvetica" panose="020B0604020202020204" pitchFamily="34" charset="0"/>
                <a:cs typeface="Helvetica" panose="020B0604020202020204" pitchFamily="34" charset="0"/>
              </a:rPr>
              <a:t> temporal</a:t>
            </a:r>
            <a:r>
              <a:rPr lang="es-MX" sz="1600" dirty="0" smtClean="0">
                <a:latin typeface="Helvetica" panose="020B0604020202020204" pitchFamily="34" charset="0"/>
                <a:cs typeface="Helvetica" panose="020B0604020202020204" pitchFamily="34" charset="0"/>
              </a:rPr>
              <a:t>.</a:t>
            </a:r>
          </a:p>
          <a:p>
            <a:pPr marL="285750"/>
            <a:endParaRPr lang="en-US" sz="1600" b="1" dirty="0" smtClean="0">
              <a:latin typeface="Helvetica" pitchFamily="34" charset="0"/>
              <a:cs typeface="Helvetica" pitchFamily="34" charset="0"/>
            </a:endParaRPr>
          </a:p>
          <a:p>
            <a:pPr marL="285750"/>
            <a:r>
              <a:rPr lang="es-EC" sz="1600" b="1" dirty="0" smtClean="0">
                <a:latin typeface="Helvetica" pitchFamily="34" charset="0"/>
                <a:cs typeface="Helvetica" pitchFamily="34" charset="0"/>
              </a:rPr>
              <a:t>¿Por qué el autor escogió utilizar la palabra </a:t>
            </a:r>
            <a:r>
              <a:rPr lang="es-EC" sz="1600" b="1" u="sng" dirty="0" smtClean="0">
                <a:latin typeface="Helvetica" pitchFamily="34" charset="0"/>
                <a:cs typeface="Helvetica" pitchFamily="34" charset="0"/>
              </a:rPr>
              <a:t>hogar</a:t>
            </a:r>
            <a:r>
              <a:rPr lang="es-EC" sz="1600" b="1" dirty="0" smtClean="0">
                <a:latin typeface="Helvetica" pitchFamily="34" charset="0"/>
                <a:cs typeface="Helvetica" pitchFamily="34" charset="0"/>
              </a:rPr>
              <a:t>?</a:t>
            </a:r>
          </a:p>
          <a:p>
            <a:endParaRPr lang="es-EC" sz="1600" b="1" dirty="0" smtClean="0">
              <a:latin typeface="Helvetica" pitchFamily="34" charset="0"/>
              <a:cs typeface="Helvetica" pitchFamily="34" charset="0"/>
            </a:endParaRPr>
          </a:p>
          <a:p>
            <a:pPr marL="628650" indent="-342900">
              <a:buFont typeface="+mj-lt"/>
              <a:buAutoNum type="alphaUcPeriod"/>
            </a:pPr>
            <a:r>
              <a:rPr lang="es-EC" sz="1600" dirty="0" smtClean="0">
                <a:latin typeface="Helvetica" pitchFamily="34" charset="0"/>
                <a:cs typeface="Helvetica" pitchFamily="34" charset="0"/>
              </a:rPr>
              <a:t>La palabra hogar representa seguridad.</a:t>
            </a:r>
          </a:p>
          <a:p>
            <a:pPr marL="628650" indent="-342900">
              <a:buFont typeface="+mj-lt"/>
              <a:buAutoNum type="alphaUcPeriod"/>
            </a:pPr>
            <a:endParaRPr lang="es-EC" sz="1600" dirty="0" smtClean="0">
              <a:latin typeface="Helvetica" pitchFamily="34" charset="0"/>
              <a:cs typeface="Helvetica" pitchFamily="34" charset="0"/>
            </a:endParaRPr>
          </a:p>
          <a:p>
            <a:pPr marL="628650" indent="-342900">
              <a:buFont typeface="+mj-lt"/>
              <a:buAutoNum type="alphaUcPeriod"/>
            </a:pPr>
            <a:r>
              <a:rPr lang="es-EC" sz="1600" dirty="0" smtClean="0">
                <a:latin typeface="Helvetica" pitchFamily="34" charset="0"/>
                <a:cs typeface="Helvetica" pitchFamily="34" charset="0"/>
              </a:rPr>
              <a:t>Un hogar es un lugar donde vivir. </a:t>
            </a:r>
          </a:p>
          <a:p>
            <a:pPr marL="628650" indent="-342900">
              <a:buFont typeface="+mj-lt"/>
              <a:buAutoNum type="alphaUcPeriod"/>
            </a:pPr>
            <a:endParaRPr lang="es-EC" sz="1600" dirty="0" smtClean="0">
              <a:latin typeface="Helvetica" pitchFamily="34" charset="0"/>
              <a:cs typeface="Helvetica" pitchFamily="34" charset="0"/>
            </a:endParaRPr>
          </a:p>
          <a:p>
            <a:pPr marL="628650" indent="-342900">
              <a:buFont typeface="+mj-lt"/>
              <a:buAutoNum type="alphaUcPeriod"/>
            </a:pPr>
            <a:r>
              <a:rPr lang="es-EC" sz="1600" dirty="0" smtClean="0">
                <a:latin typeface="Helvetica" pitchFamily="34" charset="0"/>
                <a:cs typeface="Helvetica" pitchFamily="34" charset="0"/>
              </a:rPr>
              <a:t>La palabra hogar significa que los hombres eran como una familia.</a:t>
            </a:r>
          </a:p>
          <a:p>
            <a:pPr marL="628650" indent="-342900">
              <a:buFont typeface="+mj-lt"/>
              <a:buAutoNum type="alphaUcPeriod"/>
            </a:pPr>
            <a:endParaRPr lang="es-EC" sz="1600" dirty="0" smtClean="0">
              <a:latin typeface="Helvetica" pitchFamily="34" charset="0"/>
              <a:cs typeface="Helvetica" pitchFamily="34" charset="0"/>
            </a:endParaRPr>
          </a:p>
          <a:p>
            <a:pPr marL="628650" indent="-342900">
              <a:buFont typeface="+mj-lt"/>
              <a:buAutoNum type="alphaUcPeriod"/>
            </a:pPr>
            <a:r>
              <a:rPr lang="es-EC" sz="1600" dirty="0" smtClean="0">
                <a:latin typeface="Helvetica" pitchFamily="34" charset="0"/>
                <a:cs typeface="Helvetica" pitchFamily="34" charset="0"/>
              </a:rPr>
              <a:t>Los hombres no tenían otro hogar. </a:t>
            </a:r>
            <a:endParaRPr lang="es-EC" sz="16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34</a:t>
            </a:fld>
            <a:endParaRPr lang="en-US" dirty="0"/>
          </a:p>
        </p:txBody>
      </p:sp>
      <p:cxnSp>
        <p:nvCxnSpPr>
          <p:cNvPr id="10" name="Straight Connector 9"/>
          <p:cNvCxnSpPr/>
          <p:nvPr/>
        </p:nvCxnSpPr>
        <p:spPr>
          <a:xfrm>
            <a:off x="485775" y="4630057"/>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546775" y="2042680"/>
            <a:ext cx="251400" cy="1676626"/>
            <a:chOff x="608005" y="2312301"/>
            <a:chExt cx="251400" cy="1676626"/>
          </a:xfrm>
        </p:grpSpPr>
        <p:sp>
          <p:nvSpPr>
            <p:cNvPr id="11" name="Oval 10"/>
            <p:cNvSpPr/>
            <p:nvPr/>
          </p:nvSpPr>
          <p:spPr>
            <a:xfrm>
              <a:off x="608005" y="374944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611318" y="276972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611318" y="325958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616517" y="231230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pSp>
        <p:nvGrpSpPr>
          <p:cNvPr id="7" name="Group 6"/>
          <p:cNvGrpSpPr/>
          <p:nvPr/>
        </p:nvGrpSpPr>
        <p:grpSpPr>
          <a:xfrm>
            <a:off x="538263" y="6629400"/>
            <a:ext cx="251400" cy="1888672"/>
            <a:chOff x="756512" y="6656614"/>
            <a:chExt cx="251400" cy="1888672"/>
          </a:xfrm>
        </p:grpSpPr>
        <p:sp>
          <p:nvSpPr>
            <p:cNvPr id="30" name="Oval 29"/>
            <p:cNvSpPr/>
            <p:nvPr/>
          </p:nvSpPr>
          <p:spPr>
            <a:xfrm>
              <a:off x="759619" y="8305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756512" y="7162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765024" y="782928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756512" y="66566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3" name="Table 2"/>
          <p:cNvGraphicFramePr>
            <a:graphicFrameLocks noGrp="1"/>
          </p:cNvGraphicFramePr>
          <p:nvPr>
            <p:extLst>
              <p:ext uri="{D42A27DB-BD31-4B8C-83A1-F6EECF244321}">
                <p14:modId xmlns:p14="http://schemas.microsoft.com/office/powerpoint/2010/main" val="1241280192"/>
              </p:ext>
            </p:extLst>
          </p:nvPr>
        </p:nvGraphicFramePr>
        <p:xfrm>
          <a:off x="5334000" y="3886200"/>
          <a:ext cx="1637760" cy="533400"/>
        </p:xfrm>
        <a:graphic>
          <a:graphicData uri="http://schemas.openxmlformats.org/drawingml/2006/table">
            <a:tbl>
              <a:tblPr firstRow="1" firstCol="1" bandRow="1"/>
              <a:tblGrid>
                <a:gridCol w="1637760"/>
              </a:tblGrid>
              <a:tr h="0">
                <a:tc>
                  <a:txBody>
                    <a:bodyPr/>
                    <a:lstStyle/>
                    <a:p>
                      <a:pPr marL="0" marR="0" algn="ctr">
                        <a:lnSpc>
                          <a:spcPct val="100000"/>
                        </a:lnSpc>
                        <a:spcBef>
                          <a:spcPts val="0"/>
                        </a:spcBef>
                        <a:spcAft>
                          <a:spcPts val="0"/>
                        </a:spcAft>
                      </a:pPr>
                      <a:r>
                        <a:rPr lang="en-US" sz="800" b="1" i="1" kern="1200" dirty="0" smtClean="0">
                          <a:solidFill>
                            <a:srgbClr val="000000"/>
                          </a:solidFill>
                          <a:effectLst/>
                          <a:latin typeface="Calibri"/>
                          <a:ea typeface="Times New Roman"/>
                          <a:cs typeface="Times New Roman"/>
                        </a:rPr>
                        <a:t>Hacia RI.6.4       DOK 2</a:t>
                      </a:r>
                      <a:r>
                        <a:rPr lang="en-US" sz="800" b="1" i="1" kern="1200" baseline="0" dirty="0" smtClean="0">
                          <a:solidFill>
                            <a:srgbClr val="000000"/>
                          </a:solidFill>
                          <a:effectLst/>
                          <a:latin typeface="Calibri"/>
                          <a:ea typeface="Times New Roman"/>
                          <a:cs typeface="Times New Roman"/>
                        </a:rPr>
                        <a:t> - </a:t>
                      </a:r>
                      <a:r>
                        <a:rPr lang="en-US" sz="800" b="1" i="1" kern="1200" dirty="0" smtClean="0">
                          <a:solidFill>
                            <a:srgbClr val="000000"/>
                          </a:solidFill>
                          <a:effectLst/>
                          <a:latin typeface="Calibri"/>
                          <a:ea typeface="Times New Roman"/>
                          <a:cs typeface="Times New Roman"/>
                        </a:rPr>
                        <a:t> </a:t>
                      </a:r>
                      <a:r>
                        <a:rPr lang="en-US" sz="800" b="1" i="1" kern="1200" dirty="0" err="1">
                          <a:solidFill>
                            <a:srgbClr val="000000"/>
                          </a:solidFill>
                          <a:effectLst/>
                          <a:latin typeface="Calibri"/>
                          <a:ea typeface="Times New Roman"/>
                          <a:cs typeface="Times New Roman"/>
                        </a:rPr>
                        <a:t>APg</a:t>
                      </a:r>
                      <a:endParaRPr lang="en-US" sz="800" b="1" i="1" dirty="0">
                        <a:effectLst/>
                        <a:latin typeface="Calibri"/>
                        <a:ea typeface="Calibri"/>
                        <a:cs typeface="Times New Roman"/>
                      </a:endParaRPr>
                    </a:p>
                  </a:txBody>
                  <a:tcPr marL="14522" marR="14522" marT="463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406845">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ES" sz="800" b="0" i="0" u="sng" strike="noStrike" kern="1200" cap="none" spc="0" normalizeH="0" baseline="0" noProof="0" dirty="0" smtClean="0">
                          <a:ln>
                            <a:noFill/>
                          </a:ln>
                          <a:solidFill>
                            <a:srgbClr val="000000"/>
                          </a:solidFill>
                          <a:effectLst/>
                          <a:uLnTx/>
                          <a:uFillTx/>
                          <a:latin typeface="+mn-lt"/>
                          <a:ea typeface="Times New Roman"/>
                          <a:cs typeface="Times New Roman"/>
                        </a:rPr>
                        <a:t>L.6.5c </a:t>
                      </a:r>
                      <a:r>
                        <a:rPr kumimoji="0" lang="es-ES" sz="800" b="0" i="0" u="none" strike="noStrike" kern="1200" cap="none" spc="0" normalizeH="0" baseline="0" noProof="0" dirty="0" smtClean="0">
                          <a:ln>
                            <a:noFill/>
                          </a:ln>
                          <a:solidFill>
                            <a:srgbClr val="000000"/>
                          </a:solidFill>
                          <a:effectLst/>
                          <a:uLnTx/>
                          <a:uFillTx/>
                          <a:latin typeface="+mn-lt"/>
                          <a:ea typeface="Times New Roman"/>
                          <a:cs typeface="Times New Roman"/>
                        </a:rPr>
                        <a:t> Distingue entre las connotaciones (asociaciones) de palabras con definiciones similares.</a:t>
                      </a:r>
                      <a:endParaRPr kumimoji="0" lang="en-US" sz="800" b="0" i="0" u="none" strike="noStrike" kern="1200" cap="none" spc="0" normalizeH="0" baseline="0" noProof="0" dirty="0" smtClean="0">
                        <a:ln>
                          <a:noFill/>
                        </a:ln>
                        <a:solidFill>
                          <a:prstClr val="black"/>
                        </a:solidFill>
                        <a:effectLst/>
                        <a:uLnTx/>
                        <a:uFillTx/>
                        <a:latin typeface="+mn-lt"/>
                        <a:ea typeface="Calibri"/>
                        <a:cs typeface="Times New Roman"/>
                      </a:endParaRPr>
                    </a:p>
                  </a:txBody>
                  <a:tcPr marL="14522" marR="14522" marT="463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86957452"/>
              </p:ext>
            </p:extLst>
          </p:nvPr>
        </p:nvGraphicFramePr>
        <p:xfrm>
          <a:off x="5334000" y="8691014"/>
          <a:ext cx="1752600" cy="740790"/>
        </p:xfrm>
        <a:graphic>
          <a:graphicData uri="http://schemas.openxmlformats.org/drawingml/2006/table">
            <a:tbl>
              <a:tblPr firstRow="1" firstCol="1" bandRow="1"/>
              <a:tblGrid>
                <a:gridCol w="1752600"/>
              </a:tblGrid>
              <a:tr h="104101">
                <a:tc>
                  <a:txBody>
                    <a:bodyPr/>
                    <a:lstStyle/>
                    <a:p>
                      <a:pPr marL="0" marR="0" algn="ctr">
                        <a:lnSpc>
                          <a:spcPct val="100000"/>
                        </a:lnSpc>
                        <a:spcBef>
                          <a:spcPts val="0"/>
                        </a:spcBef>
                        <a:spcAft>
                          <a:spcPts val="0"/>
                        </a:spcAft>
                      </a:pPr>
                      <a:r>
                        <a:rPr lang="en-US" sz="800" b="1" i="1" kern="1200" dirty="0" smtClean="0">
                          <a:solidFill>
                            <a:srgbClr val="000000"/>
                          </a:solidFill>
                          <a:effectLst/>
                          <a:latin typeface="Calibri"/>
                          <a:ea typeface="Times New Roman"/>
                          <a:cs typeface="Times New Roman"/>
                        </a:rPr>
                        <a:t>RI.6.4</a:t>
                      </a:r>
                      <a:r>
                        <a:rPr lang="en-US" sz="800" b="1" i="1" kern="1200" baseline="0" dirty="0" smtClean="0">
                          <a:solidFill>
                            <a:srgbClr val="000000"/>
                          </a:solidFill>
                          <a:effectLst/>
                          <a:latin typeface="Calibri"/>
                          <a:ea typeface="Times New Roman"/>
                          <a:cs typeface="Times New Roman"/>
                        </a:rPr>
                        <a:t>    </a:t>
                      </a:r>
                      <a:r>
                        <a:rPr lang="en-US" sz="800" b="1" i="1" kern="1200" dirty="0" smtClean="0">
                          <a:solidFill>
                            <a:srgbClr val="000000"/>
                          </a:solidFill>
                          <a:effectLst/>
                          <a:latin typeface="Calibri"/>
                          <a:ea typeface="Times New Roman"/>
                          <a:cs typeface="Times New Roman"/>
                        </a:rPr>
                        <a:t>DOK </a:t>
                      </a:r>
                      <a:r>
                        <a:rPr lang="en-US" sz="800" b="1" i="1" kern="1200" dirty="0">
                          <a:solidFill>
                            <a:srgbClr val="000000"/>
                          </a:solidFill>
                          <a:effectLst/>
                          <a:latin typeface="Calibri"/>
                          <a:ea typeface="Times New Roman"/>
                          <a:cs typeface="Times New Roman"/>
                        </a:rPr>
                        <a:t>2 - </a:t>
                      </a:r>
                      <a:r>
                        <a:rPr lang="en-US" sz="800" b="1" i="1" kern="1200" dirty="0" err="1">
                          <a:solidFill>
                            <a:srgbClr val="000000"/>
                          </a:solidFill>
                          <a:effectLst/>
                          <a:latin typeface="Calibri"/>
                          <a:ea typeface="Times New Roman"/>
                          <a:cs typeface="Times New Roman"/>
                        </a:rPr>
                        <a:t>APn</a:t>
                      </a:r>
                      <a:endParaRPr lang="en-US" sz="800" b="1" i="1" dirty="0">
                        <a:effectLst/>
                        <a:latin typeface="Calibri"/>
                        <a:ea typeface="Calibri"/>
                        <a:cs typeface="Times New Roman"/>
                      </a:endParaRPr>
                    </a:p>
                  </a:txBody>
                  <a:tcPr marL="14522" marR="14522" marT="463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198120">
                <a:tc>
                  <a:txBody>
                    <a:bodyPr/>
                    <a:lstStyle/>
                    <a:p>
                      <a:pPr marL="0" marR="0" algn="l">
                        <a:lnSpc>
                          <a:spcPct val="100000"/>
                        </a:lnSpc>
                        <a:spcBef>
                          <a:spcPts val="0"/>
                        </a:spcBef>
                        <a:spcAft>
                          <a:spcPts val="0"/>
                        </a:spcAft>
                      </a:pPr>
                      <a:r>
                        <a:rPr lang="es-ES" sz="800" b="0" kern="1200" dirty="0" smtClean="0">
                          <a:solidFill>
                            <a:srgbClr val="000000"/>
                          </a:solidFill>
                          <a:effectLst/>
                          <a:latin typeface="+mn-lt"/>
                          <a:ea typeface="Times New Roman"/>
                          <a:cs typeface="Times New Roman"/>
                        </a:rPr>
                        <a:t>Usa el contexto para definir el significado (L.6.4a) de palabras o frases en sentido figurado, técnico o connotativo.  </a:t>
                      </a:r>
                      <a:r>
                        <a:rPr lang="es-ES" sz="800" b="0" u="sng" kern="1200" dirty="0" smtClean="0">
                          <a:solidFill>
                            <a:srgbClr val="000000"/>
                          </a:solidFill>
                          <a:effectLst/>
                          <a:latin typeface="+mn-lt"/>
                          <a:ea typeface="Times New Roman"/>
                          <a:cs typeface="Times New Roman"/>
                        </a:rPr>
                        <a:t>L.6.5a</a:t>
                      </a:r>
                      <a:r>
                        <a:rPr lang="es-ES" sz="800" b="0" kern="1200" dirty="0" smtClean="0">
                          <a:solidFill>
                            <a:srgbClr val="000000"/>
                          </a:solidFill>
                          <a:effectLst/>
                          <a:latin typeface="+mn-lt"/>
                          <a:ea typeface="Times New Roman"/>
                          <a:cs typeface="Times New Roman"/>
                        </a:rPr>
                        <a:t>  Interpreta las figuras del lenguaje (por ejemplo, personificación) en un </a:t>
                      </a:r>
                      <a:r>
                        <a:rPr lang="es-ES" sz="800" b="0" u="sng" kern="1200" dirty="0" smtClean="0">
                          <a:solidFill>
                            <a:srgbClr val="000000"/>
                          </a:solidFill>
                          <a:effectLst/>
                          <a:latin typeface="+mn-lt"/>
                          <a:ea typeface="Times New Roman"/>
                          <a:cs typeface="Times New Roman"/>
                        </a:rPr>
                        <a:t>contexto.</a:t>
                      </a:r>
                      <a:endParaRPr lang="en-US" sz="800" b="0" u="sng" dirty="0">
                        <a:effectLst/>
                        <a:latin typeface="Calibri"/>
                        <a:ea typeface="Calibri"/>
                        <a:cs typeface="Times New Roman"/>
                      </a:endParaRPr>
                    </a:p>
                  </a:txBody>
                  <a:tcPr marL="14522" marR="14522" marT="463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41614782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437347" y="5291810"/>
            <a:ext cx="6877853" cy="2565089"/>
          </a:xfrm>
          <a:prstGeom prst="rect">
            <a:avLst/>
          </a:prstGeom>
          <a:noFill/>
        </p:spPr>
        <p:txBody>
          <a:bodyPr wrap="square" lIns="101881" tIns="50941" rIns="101881" bIns="50941">
            <a:spAutoFit/>
          </a:bodyPr>
          <a:lstStyle/>
          <a:p>
            <a:pPr marL="463550" indent="-463550"/>
            <a:r>
              <a:rPr lang="en-US" sz="1600" b="1" dirty="0" smtClean="0">
                <a:latin typeface="Helvetica" pitchFamily="34" charset="0"/>
                <a:cs typeface="Helvetica" pitchFamily="34" charset="0"/>
              </a:rPr>
              <a:t>12. </a:t>
            </a:r>
            <a:r>
              <a:rPr lang="es-EC" sz="1600" b="1" dirty="0">
                <a:latin typeface="Helvetica" pitchFamily="34" charset="0"/>
                <a:cs typeface="Helvetica" pitchFamily="34" charset="0"/>
              </a:rPr>
              <a:t>¿Qué evidencia </a:t>
            </a:r>
            <a:r>
              <a:rPr lang="es-EC" sz="1600" b="1" u="sng" dirty="0">
                <a:latin typeface="Helvetica" pitchFamily="34" charset="0"/>
                <a:cs typeface="Helvetica" pitchFamily="34" charset="0"/>
              </a:rPr>
              <a:t>no apoyaría </a:t>
            </a:r>
            <a:r>
              <a:rPr lang="es-EC" sz="1600" b="1" dirty="0">
                <a:latin typeface="Helvetica" pitchFamily="34" charset="0"/>
                <a:cs typeface="Helvetica" pitchFamily="34" charset="0"/>
              </a:rPr>
              <a:t>el </a:t>
            </a:r>
            <a:r>
              <a:rPr lang="es-EC" sz="1600" b="1" dirty="0" smtClean="0">
                <a:latin typeface="Helvetica" pitchFamily="34" charset="0"/>
                <a:cs typeface="Helvetica" pitchFamily="34" charset="0"/>
              </a:rPr>
              <a:t>argumento </a:t>
            </a:r>
            <a:r>
              <a:rPr lang="es-EC" sz="1600" b="1" dirty="0">
                <a:latin typeface="Helvetica" pitchFamily="34" charset="0"/>
                <a:cs typeface="Helvetica" pitchFamily="34" charset="0"/>
              </a:rPr>
              <a:t>que la misión de la </a:t>
            </a:r>
            <a:r>
              <a:rPr lang="es-EC" sz="1600" b="1" i="1" dirty="0">
                <a:latin typeface="Helvetica" pitchFamily="34" charset="0"/>
                <a:cs typeface="Helvetica" pitchFamily="34" charset="0"/>
              </a:rPr>
              <a:t>PT-109</a:t>
            </a:r>
            <a:r>
              <a:rPr lang="es-EC" sz="1600" b="1" dirty="0">
                <a:latin typeface="Helvetica" pitchFamily="34" charset="0"/>
                <a:cs typeface="Helvetica" pitchFamily="34" charset="0"/>
              </a:rPr>
              <a:t> era peligrosa</a:t>
            </a:r>
            <a:r>
              <a:rPr lang="es-EC" sz="1600" b="1" dirty="0" smtClean="0">
                <a:latin typeface="Helvetica" pitchFamily="34" charset="0"/>
                <a:cs typeface="Helvetica" pitchFamily="34" charset="0"/>
              </a:rPr>
              <a:t>?</a:t>
            </a:r>
          </a:p>
          <a:p>
            <a:pPr marL="463550" indent="-403225"/>
            <a:endParaRPr lang="en-US" sz="1600" dirty="0">
              <a:latin typeface="Helvetica" pitchFamily="34" charset="0"/>
              <a:cs typeface="Helvetica" pitchFamily="34" charset="0"/>
            </a:endParaRPr>
          </a:p>
          <a:p>
            <a:pPr marL="684213" indent="-342900">
              <a:buFont typeface="+mj-lt"/>
              <a:buAutoNum type="alphaUcPeriod"/>
            </a:pPr>
            <a:r>
              <a:rPr lang="es-EC" sz="1600" dirty="0">
                <a:latin typeface="Helvetica" pitchFamily="34" charset="0"/>
                <a:cs typeface="Helvetica" pitchFamily="34" charset="0"/>
              </a:rPr>
              <a:t>El capitán apagó sus motores para que no los </a:t>
            </a:r>
            <a:r>
              <a:rPr lang="es-EC" sz="1600" dirty="0" smtClean="0">
                <a:latin typeface="Helvetica" pitchFamily="34" charset="0"/>
                <a:cs typeface="Helvetica" pitchFamily="34" charset="0"/>
              </a:rPr>
              <a:t>escucharan</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a:p>
            <a:pPr marL="684213" indent="-342900">
              <a:buFont typeface="+mj-lt"/>
              <a:buAutoNum type="alphaUcPeriod"/>
            </a:pPr>
            <a:endParaRPr lang="en-US" sz="1600" dirty="0">
              <a:latin typeface="Helvetica" pitchFamily="34" charset="0"/>
              <a:cs typeface="Helvetica" pitchFamily="34" charset="0"/>
            </a:endParaRPr>
          </a:p>
          <a:p>
            <a:pPr marL="684213" indent="-342900">
              <a:buFont typeface="+mj-lt"/>
              <a:buAutoNum type="alphaUcPeriod"/>
            </a:pPr>
            <a:r>
              <a:rPr lang="es-EC" sz="1600" dirty="0">
                <a:latin typeface="Helvetica" pitchFamily="34" charset="0"/>
                <a:cs typeface="Helvetica" pitchFamily="34" charset="0"/>
              </a:rPr>
              <a:t>Se acercaban a </a:t>
            </a:r>
            <a:r>
              <a:rPr lang="es-EC" sz="1600" dirty="0" smtClean="0">
                <a:latin typeface="Helvetica" pitchFamily="34" charset="0"/>
                <a:cs typeface="Helvetica" pitchFamily="34" charset="0"/>
              </a:rPr>
              <a:t>aguas peligrosas </a:t>
            </a:r>
            <a:r>
              <a:rPr lang="es-EC" sz="1600" dirty="0">
                <a:latin typeface="Helvetica" pitchFamily="34" charset="0"/>
                <a:cs typeface="Helvetica" pitchFamily="34" charset="0"/>
              </a:rPr>
              <a:t>en el Océano Pacífico</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a:p>
            <a:pPr marL="684213" indent="-342900">
              <a:buFont typeface="+mj-lt"/>
              <a:buAutoNum type="alphaUcPeriod"/>
            </a:pPr>
            <a:endParaRPr lang="en-US" sz="1600" dirty="0">
              <a:latin typeface="Helvetica" pitchFamily="34" charset="0"/>
              <a:cs typeface="Helvetica" pitchFamily="34" charset="0"/>
            </a:endParaRPr>
          </a:p>
          <a:p>
            <a:pPr marL="684213" indent="-342900">
              <a:buFont typeface="+mj-lt"/>
              <a:buAutoNum type="alphaUcPeriod"/>
            </a:pPr>
            <a:r>
              <a:rPr lang="es-EC" sz="1600" dirty="0">
                <a:latin typeface="Helvetica" pitchFamily="34" charset="0"/>
                <a:cs typeface="Helvetica" pitchFamily="34" charset="0"/>
              </a:rPr>
              <a:t>Viajaron en la noche para evitar ser detectados por el enemigo</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a:p>
            <a:pPr marL="684213" indent="-342900"/>
            <a:r>
              <a:rPr lang="en-US" sz="1600" dirty="0">
                <a:latin typeface="Helvetica" pitchFamily="34" charset="0"/>
                <a:cs typeface="Helvetica" pitchFamily="34" charset="0"/>
              </a:rPr>
              <a:t> </a:t>
            </a:r>
          </a:p>
          <a:p>
            <a:pPr marL="684213" indent="-342900">
              <a:buFont typeface="+mj-lt"/>
              <a:buAutoNum type="alphaUcPeriod" startAt="4"/>
            </a:pPr>
            <a:r>
              <a:rPr lang="es-EC" sz="1600" dirty="0">
                <a:latin typeface="Helvetica" pitchFamily="34" charset="0"/>
                <a:cs typeface="Helvetica" pitchFamily="34" charset="0"/>
              </a:rPr>
              <a:t>Las lanchas PT eran esenciales para la Armada de los EE</a:t>
            </a:r>
            <a:r>
              <a:rPr lang="es-EC" sz="1600" dirty="0" smtClean="0">
                <a:latin typeface="Helvetica" pitchFamily="34" charset="0"/>
                <a:cs typeface="Helvetica" pitchFamily="34" charset="0"/>
              </a:rPr>
              <a:t>. UU.</a:t>
            </a:r>
            <a:endParaRPr lang="en-US" sz="1600" dirty="0">
              <a:latin typeface="Helvetica" pitchFamily="34" charset="0"/>
              <a:cs typeface="Helvetica" pitchFamily="34" charset="0"/>
            </a:endParaRPr>
          </a:p>
        </p:txBody>
      </p:sp>
      <p:sp>
        <p:nvSpPr>
          <p:cNvPr id="16" name="Rectangle 15"/>
          <p:cNvSpPr/>
          <p:nvPr/>
        </p:nvSpPr>
        <p:spPr>
          <a:xfrm>
            <a:off x="437347" y="466133"/>
            <a:ext cx="6877853" cy="2811311"/>
          </a:xfrm>
          <a:prstGeom prst="rect">
            <a:avLst/>
          </a:prstGeom>
          <a:noFill/>
        </p:spPr>
        <p:txBody>
          <a:bodyPr wrap="square" lIns="101881" tIns="50941" rIns="101881" bIns="50941">
            <a:spAutoFit/>
          </a:bodyPr>
          <a:lstStyle/>
          <a:p>
            <a:pPr marL="418306" indent="-418306"/>
            <a:r>
              <a:rPr lang="es-EC" sz="1600" b="1" dirty="0" smtClean="0">
                <a:latin typeface="Helvetica" pitchFamily="34" charset="0"/>
                <a:cs typeface="Helvetica" pitchFamily="34" charset="0"/>
              </a:rPr>
              <a:t>11. ¿Qué declaración de resumen explica </a:t>
            </a:r>
            <a:r>
              <a:rPr lang="es-EC" sz="1600" b="1" u="sng" dirty="0" smtClean="0">
                <a:latin typeface="Helvetica" pitchFamily="34" charset="0"/>
                <a:cs typeface="Helvetica" pitchFamily="34" charset="0"/>
              </a:rPr>
              <a:t>mejor</a:t>
            </a:r>
            <a:r>
              <a:rPr lang="es-EC" sz="1600" b="1" dirty="0" smtClean="0">
                <a:latin typeface="Helvetica" pitchFamily="34" charset="0"/>
                <a:cs typeface="Helvetica" pitchFamily="34" charset="0"/>
              </a:rPr>
              <a:t> la razón del capitán en mandar a su equipo a nadar a una isla a tres millas de distancia? </a:t>
            </a:r>
          </a:p>
          <a:p>
            <a:pPr marL="418306" indent="-418306"/>
            <a:endParaRPr lang="es-EC" sz="1600" dirty="0" smtClean="0">
              <a:latin typeface="Helvetica" pitchFamily="34" charset="0"/>
              <a:cs typeface="Helvetica" pitchFamily="34" charset="0"/>
            </a:endParaRPr>
          </a:p>
          <a:p>
            <a:pPr marL="684213" indent="-342900">
              <a:buFont typeface="+mj-lt"/>
              <a:buAutoNum type="alphaUcPeriod"/>
            </a:pPr>
            <a:r>
              <a:rPr lang="es-EC" sz="1600" dirty="0" smtClean="0">
                <a:latin typeface="Helvetica" pitchFamily="34" charset="0"/>
                <a:cs typeface="Helvetica" pitchFamily="34" charset="0"/>
              </a:rPr>
              <a:t>Los hombres estaban heridos.</a:t>
            </a:r>
          </a:p>
          <a:p>
            <a:pPr marL="684213" indent="-342900">
              <a:buFont typeface="+mj-lt"/>
              <a:buAutoNum type="alphaUcPeriod"/>
            </a:pPr>
            <a:endParaRPr lang="es-EC" sz="1600" dirty="0" smtClean="0">
              <a:latin typeface="Helvetica" pitchFamily="34" charset="0"/>
              <a:cs typeface="Helvetica" pitchFamily="34" charset="0"/>
            </a:endParaRPr>
          </a:p>
          <a:p>
            <a:pPr marL="684213" indent="-342900">
              <a:buFont typeface="+mj-lt"/>
              <a:buAutoNum type="alphaUcPeriod"/>
            </a:pPr>
            <a:r>
              <a:rPr lang="es-EC" sz="1600" dirty="0" smtClean="0">
                <a:latin typeface="Helvetica" pitchFamily="34" charset="0"/>
                <a:cs typeface="Helvetica" pitchFamily="34" charset="0"/>
              </a:rPr>
              <a:t>Todos los hombres usaron chalecos salvavidas.</a:t>
            </a:r>
          </a:p>
          <a:p>
            <a:pPr marL="684213" indent="-342900">
              <a:buFont typeface="+mj-lt"/>
              <a:buAutoNum type="alphaUcPeriod"/>
            </a:pPr>
            <a:endParaRPr lang="es-EC" sz="1600" dirty="0" smtClean="0">
              <a:latin typeface="Helvetica" pitchFamily="34" charset="0"/>
              <a:cs typeface="Helvetica" pitchFamily="34" charset="0"/>
            </a:endParaRPr>
          </a:p>
          <a:p>
            <a:pPr marL="684213" indent="-342900">
              <a:buFont typeface="+mj-lt"/>
              <a:buAutoNum type="alphaUcPeriod"/>
            </a:pPr>
            <a:r>
              <a:rPr lang="es-EC" sz="1600" dirty="0" smtClean="0">
                <a:latin typeface="Helvetica" pitchFamily="34" charset="0"/>
                <a:cs typeface="Helvetica" pitchFamily="34" charset="0"/>
              </a:rPr>
              <a:t>Podían ser vistos por el enemigo. </a:t>
            </a:r>
          </a:p>
          <a:p>
            <a:pPr marL="684213" indent="-342900"/>
            <a:endParaRPr lang="es-EC" sz="1600" dirty="0" smtClean="0">
              <a:latin typeface="Helvetica" pitchFamily="34" charset="0"/>
              <a:cs typeface="Helvetica" pitchFamily="34" charset="0"/>
            </a:endParaRPr>
          </a:p>
          <a:p>
            <a:pPr marL="684213" indent="-342900">
              <a:buFont typeface="+mj-lt"/>
              <a:buAutoNum type="alphaUcPeriod" startAt="4"/>
            </a:pPr>
            <a:r>
              <a:rPr lang="es-EC" sz="1600" dirty="0" smtClean="0">
                <a:latin typeface="Helvetica" pitchFamily="34" charset="0"/>
                <a:cs typeface="Helvetica" pitchFamily="34" charset="0"/>
              </a:rPr>
              <a:t>Los restos se hundían.</a:t>
            </a:r>
            <a:endParaRPr lang="es-EC" sz="16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35</a:t>
            </a:fld>
            <a:endParaRPr lang="en-US" dirty="0"/>
          </a:p>
        </p:txBody>
      </p:sp>
      <p:cxnSp>
        <p:nvCxnSpPr>
          <p:cNvPr id="10" name="Straight Connector 9"/>
          <p:cNvCxnSpPr/>
          <p:nvPr/>
        </p:nvCxnSpPr>
        <p:spPr>
          <a:xfrm>
            <a:off x="485775" y="4630057"/>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555056" y="1544124"/>
            <a:ext cx="248267" cy="1666579"/>
            <a:chOff x="885895" y="2342373"/>
            <a:chExt cx="248267" cy="1666579"/>
          </a:xfrm>
        </p:grpSpPr>
        <p:sp>
          <p:nvSpPr>
            <p:cNvPr id="11" name="Oval 10"/>
            <p:cNvSpPr/>
            <p:nvPr/>
          </p:nvSpPr>
          <p:spPr>
            <a:xfrm>
              <a:off x="885895" y="234237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891274" y="332752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885895" y="376946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885895" y="284952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pSp>
        <p:nvGrpSpPr>
          <p:cNvPr id="6" name="Group 5"/>
          <p:cNvGrpSpPr/>
          <p:nvPr/>
        </p:nvGrpSpPr>
        <p:grpSpPr>
          <a:xfrm>
            <a:off x="553789" y="6096000"/>
            <a:ext cx="244155" cy="1674452"/>
            <a:chOff x="683867" y="6076365"/>
            <a:chExt cx="244155" cy="1674452"/>
          </a:xfrm>
        </p:grpSpPr>
        <p:sp>
          <p:nvSpPr>
            <p:cNvPr id="30" name="Oval 29"/>
            <p:cNvSpPr/>
            <p:nvPr/>
          </p:nvSpPr>
          <p:spPr>
            <a:xfrm>
              <a:off x="683867" y="751133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683867" y="657435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683867" y="705049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685134" y="607636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3" name="Table 2"/>
          <p:cNvGraphicFramePr>
            <a:graphicFrameLocks noGrp="1"/>
          </p:cNvGraphicFramePr>
          <p:nvPr>
            <p:extLst>
              <p:ext uri="{D42A27DB-BD31-4B8C-83A1-F6EECF244321}">
                <p14:modId xmlns:p14="http://schemas.microsoft.com/office/powerpoint/2010/main" val="2292788820"/>
              </p:ext>
            </p:extLst>
          </p:nvPr>
        </p:nvGraphicFramePr>
        <p:xfrm>
          <a:off x="5556662" y="3962400"/>
          <a:ext cx="1637760" cy="548640"/>
        </p:xfrm>
        <a:graphic>
          <a:graphicData uri="http://schemas.openxmlformats.org/drawingml/2006/table">
            <a:tbl>
              <a:tblPr firstRow="1" firstCol="1" bandRow="1"/>
              <a:tblGrid>
                <a:gridCol w="1637760"/>
              </a:tblGrid>
              <a:tr h="0">
                <a:tc>
                  <a:txBody>
                    <a:bodyPr/>
                    <a:lstStyle/>
                    <a:p>
                      <a:pPr marL="0" marR="0" algn="ctr">
                        <a:lnSpc>
                          <a:spcPct val="100000"/>
                        </a:lnSpc>
                        <a:spcBef>
                          <a:spcPts val="0"/>
                        </a:spcBef>
                        <a:spcAft>
                          <a:spcPts val="0"/>
                        </a:spcAft>
                      </a:pPr>
                      <a:r>
                        <a:rPr lang="en-US" sz="900" b="1" i="1" baseline="0" dirty="0" smtClean="0">
                          <a:solidFill>
                            <a:srgbClr val="000000"/>
                          </a:solidFill>
                          <a:effectLst/>
                          <a:latin typeface="Calibri"/>
                          <a:ea typeface="Times New Roman"/>
                          <a:cs typeface="Times New Roman"/>
                        </a:rPr>
                        <a:t>Hacia RI.6.8        </a:t>
                      </a:r>
                      <a:r>
                        <a:rPr lang="en-US" sz="900" b="1" i="1" dirty="0" smtClean="0">
                          <a:solidFill>
                            <a:srgbClr val="000000"/>
                          </a:solidFill>
                          <a:effectLst/>
                          <a:latin typeface="Calibri"/>
                          <a:ea typeface="Times New Roman"/>
                          <a:cs typeface="Times New Roman"/>
                        </a:rPr>
                        <a:t>DOK </a:t>
                      </a:r>
                      <a:r>
                        <a:rPr lang="en-US" sz="900" b="1" i="1" dirty="0">
                          <a:solidFill>
                            <a:srgbClr val="000000"/>
                          </a:solidFill>
                          <a:effectLst/>
                          <a:latin typeface="Calibri"/>
                          <a:ea typeface="Times New Roman"/>
                          <a:cs typeface="Times New Roman"/>
                        </a:rPr>
                        <a:t>2- </a:t>
                      </a:r>
                      <a:r>
                        <a:rPr lang="en-US" sz="900" b="1" i="1" dirty="0" err="1">
                          <a:solidFill>
                            <a:srgbClr val="000000"/>
                          </a:solidFill>
                          <a:effectLst/>
                          <a:latin typeface="Calibri"/>
                          <a:ea typeface="Times New Roman"/>
                          <a:cs typeface="Times New Roman"/>
                        </a:rPr>
                        <a:t>Ck</a:t>
                      </a:r>
                      <a:endParaRPr lang="en-US" sz="900" b="1" i="1" dirty="0">
                        <a:effectLst/>
                        <a:latin typeface="Calibri"/>
                        <a:ea typeface="Calibri"/>
                        <a:cs typeface="Times New Roman"/>
                      </a:endParaRPr>
                    </a:p>
                  </a:txBody>
                  <a:tcPr marL="33959" marR="33959"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259080">
                <a:tc>
                  <a:txBody>
                    <a:bodyPr/>
                    <a:lstStyle/>
                    <a:p>
                      <a:pPr marL="0" marR="0" algn="l">
                        <a:lnSpc>
                          <a:spcPct val="100000"/>
                        </a:lnSpc>
                        <a:spcBef>
                          <a:spcPts val="0"/>
                        </a:spcBef>
                        <a:spcAft>
                          <a:spcPts val="0"/>
                        </a:spcAft>
                      </a:pPr>
                      <a:r>
                        <a:rPr lang="es-ES" sz="900" b="0" dirty="0" smtClean="0">
                          <a:effectLst/>
                          <a:latin typeface="+mn-lt"/>
                          <a:ea typeface="Times New Roman"/>
                          <a:cs typeface="Times New Roman"/>
                        </a:rPr>
                        <a:t>Concluye si hay demanda suficiente para apoyar un argumento.</a:t>
                      </a:r>
                      <a:endParaRPr lang="en-US" sz="900" b="0" dirty="0">
                        <a:effectLst/>
                        <a:latin typeface="Calibri"/>
                        <a:ea typeface="Calibri"/>
                        <a:cs typeface="Times New Roman"/>
                      </a:endParaRPr>
                    </a:p>
                  </a:txBody>
                  <a:tcPr marL="33959" marR="33959"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02026310"/>
              </p:ext>
            </p:extLst>
          </p:nvPr>
        </p:nvGraphicFramePr>
        <p:xfrm>
          <a:off x="5519584" y="8458200"/>
          <a:ext cx="1600200" cy="609600"/>
        </p:xfrm>
        <a:graphic>
          <a:graphicData uri="http://schemas.openxmlformats.org/drawingml/2006/table">
            <a:tbl>
              <a:tblPr firstRow="1" firstCol="1" bandRow="1"/>
              <a:tblGrid>
                <a:gridCol w="1600200"/>
              </a:tblGrid>
              <a:tr h="104101">
                <a:tc>
                  <a:txBody>
                    <a:bodyPr/>
                    <a:lstStyle/>
                    <a:p>
                      <a:pPr marL="0" marR="0" algn="ctr">
                        <a:lnSpc>
                          <a:spcPct val="100000"/>
                        </a:lnSpc>
                        <a:spcBef>
                          <a:spcPts val="0"/>
                        </a:spcBef>
                        <a:spcAft>
                          <a:spcPts val="0"/>
                        </a:spcAft>
                      </a:pPr>
                      <a:r>
                        <a:rPr lang="en-US" sz="800" b="1" i="1" dirty="0" smtClean="0">
                          <a:solidFill>
                            <a:srgbClr val="000000"/>
                          </a:solidFill>
                          <a:effectLst/>
                          <a:latin typeface="Calibri"/>
                          <a:ea typeface="Times New Roman"/>
                          <a:cs typeface="Times New Roman"/>
                        </a:rPr>
                        <a:t>Toward RI.6.8</a:t>
                      </a:r>
                      <a:r>
                        <a:rPr lang="en-US" sz="800" b="1" i="1" baseline="0" dirty="0" smtClean="0">
                          <a:solidFill>
                            <a:srgbClr val="000000"/>
                          </a:solidFill>
                          <a:effectLst/>
                          <a:latin typeface="Calibri"/>
                          <a:ea typeface="Times New Roman"/>
                          <a:cs typeface="Times New Roman"/>
                        </a:rPr>
                        <a:t> </a:t>
                      </a:r>
                      <a:r>
                        <a:rPr lang="en-US" sz="800" b="1" i="1" dirty="0" smtClean="0">
                          <a:solidFill>
                            <a:srgbClr val="000000"/>
                          </a:solidFill>
                          <a:effectLst/>
                          <a:latin typeface="Calibri"/>
                          <a:ea typeface="Times New Roman"/>
                          <a:cs typeface="Times New Roman"/>
                        </a:rPr>
                        <a:t> DOK </a:t>
                      </a:r>
                      <a:r>
                        <a:rPr lang="en-US" sz="800" b="1" i="1" dirty="0">
                          <a:solidFill>
                            <a:srgbClr val="000000"/>
                          </a:solidFill>
                          <a:effectLst/>
                          <a:latin typeface="Calibri"/>
                          <a:ea typeface="Times New Roman"/>
                          <a:cs typeface="Times New Roman"/>
                        </a:rPr>
                        <a:t>2- ANs</a:t>
                      </a:r>
                      <a:endParaRPr lang="en-US" sz="800" i="1" dirty="0">
                        <a:effectLst/>
                        <a:latin typeface="Calibri"/>
                        <a:ea typeface="Calibri"/>
                        <a:cs typeface="Times New Roman"/>
                      </a:endParaRPr>
                    </a:p>
                  </a:txBody>
                  <a:tcPr marL="33959" marR="33959"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198120">
                <a:tc>
                  <a:txBody>
                    <a:bodyPr/>
                    <a:lstStyle/>
                    <a:p>
                      <a:pPr marL="0" marR="0" algn="l">
                        <a:lnSpc>
                          <a:spcPct val="100000"/>
                        </a:lnSpc>
                        <a:spcBef>
                          <a:spcPts val="0"/>
                        </a:spcBef>
                        <a:spcAft>
                          <a:spcPts val="0"/>
                        </a:spcAft>
                      </a:pPr>
                      <a:r>
                        <a:rPr lang="es-ES" sz="800" b="0" dirty="0" smtClean="0">
                          <a:effectLst/>
                          <a:latin typeface="+mn-lt"/>
                          <a:ea typeface="Times New Roman"/>
                          <a:cs typeface="Times New Roman"/>
                        </a:rPr>
                        <a:t>Distingue entre la evidencia que apoya o no, las demandas específicas de un texto en un texto leído en clase. </a:t>
                      </a:r>
                      <a:r>
                        <a:rPr lang="en-US" sz="800" b="0" dirty="0">
                          <a:effectLst/>
                          <a:latin typeface="Calibri"/>
                          <a:ea typeface="Times New Roman"/>
                          <a:cs typeface="Times New Roman"/>
                        </a:rPr>
                        <a:t> </a:t>
                      </a:r>
                      <a:endParaRPr lang="en-US" sz="800" b="0" dirty="0">
                        <a:effectLst/>
                        <a:latin typeface="Calibri"/>
                        <a:ea typeface="Calibri"/>
                        <a:cs typeface="Times New Roman"/>
                      </a:endParaRPr>
                    </a:p>
                  </a:txBody>
                  <a:tcPr marL="33959" marR="33959"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32813735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485030" y="5248268"/>
            <a:ext cx="6830170" cy="3796196"/>
          </a:xfrm>
          <a:prstGeom prst="rect">
            <a:avLst/>
          </a:prstGeom>
        </p:spPr>
        <p:txBody>
          <a:bodyPr wrap="square" lIns="101881" tIns="50941" rIns="101881" bIns="50941">
            <a:spAutoFit/>
          </a:bodyPr>
          <a:lstStyle/>
          <a:p>
            <a:pPr marL="396875" indent="-396875"/>
            <a:r>
              <a:rPr lang="en-US" sz="1600" b="1" dirty="0" smtClean="0">
                <a:latin typeface="Helvetica" pitchFamily="34" charset="0"/>
                <a:cs typeface="Helvetica" pitchFamily="34" charset="0"/>
              </a:rPr>
              <a:t>14. </a:t>
            </a:r>
            <a:r>
              <a:rPr lang="es-EC" sz="1600" b="1" dirty="0">
                <a:latin typeface="Helvetica" pitchFamily="34" charset="0"/>
                <a:cs typeface="Helvetica" pitchFamily="34" charset="0"/>
              </a:rPr>
              <a:t>¿Cómo </a:t>
            </a:r>
            <a:r>
              <a:rPr lang="es-EC" sz="1600" b="1" dirty="0" smtClean="0">
                <a:latin typeface="Helvetica" pitchFamily="34" charset="0"/>
                <a:cs typeface="Helvetica" pitchFamily="34" charset="0"/>
              </a:rPr>
              <a:t>son los </a:t>
            </a:r>
            <a:r>
              <a:rPr lang="es-EC" sz="1600" b="1" dirty="0">
                <a:latin typeface="Helvetica" pitchFamily="34" charset="0"/>
                <a:cs typeface="Helvetica" pitchFamily="34" charset="0"/>
              </a:rPr>
              <a:t>eventos descritos </a:t>
            </a:r>
            <a:r>
              <a:rPr lang="es-EC" sz="1600" b="1" dirty="0" smtClean="0">
                <a:latin typeface="Helvetica" pitchFamily="34" charset="0"/>
                <a:cs typeface="Helvetica" pitchFamily="34" charset="0"/>
              </a:rPr>
              <a:t>similares y diferentes tanto </a:t>
            </a:r>
            <a:r>
              <a:rPr lang="es-EC" sz="1600" b="1" dirty="0">
                <a:latin typeface="Helvetica" pitchFamily="34" charset="0"/>
                <a:cs typeface="Helvetica" pitchFamily="34" charset="0"/>
              </a:rPr>
              <a:t>en </a:t>
            </a:r>
            <a:r>
              <a:rPr lang="es-EC" sz="1600" b="1" dirty="0" smtClean="0">
                <a:latin typeface="Helvetica" pitchFamily="34" charset="0"/>
                <a:cs typeface="Helvetica" pitchFamily="34" charset="0"/>
              </a:rPr>
              <a:t>el </a:t>
            </a:r>
            <a:r>
              <a:rPr lang="es-EC" sz="1600" b="1" i="1" dirty="0" smtClean="0">
                <a:latin typeface="Helvetica" pitchFamily="34" charset="0"/>
                <a:cs typeface="Helvetica" pitchFamily="34" charset="0"/>
              </a:rPr>
              <a:t>Anuncio de condecoración </a:t>
            </a:r>
            <a:r>
              <a:rPr lang="es-EC" sz="1600" b="1" i="1" dirty="0">
                <a:latin typeface="Helvetica" pitchFamily="34" charset="0"/>
                <a:cs typeface="Helvetica" pitchFamily="34" charset="0"/>
              </a:rPr>
              <a:t>del Secretario de la Marina</a:t>
            </a:r>
            <a:r>
              <a:rPr lang="es-EC" sz="1600" b="1" dirty="0">
                <a:latin typeface="Helvetica" pitchFamily="34" charset="0"/>
                <a:cs typeface="Helvetica" pitchFamily="34" charset="0"/>
              </a:rPr>
              <a:t> y el artículo </a:t>
            </a:r>
            <a:r>
              <a:rPr lang="es-EC" sz="1600" b="1" i="1" dirty="0" smtClean="0">
                <a:latin typeface="Helvetica" pitchFamily="34" charset="0"/>
                <a:cs typeface="Helvetica" pitchFamily="34" charset="0"/>
              </a:rPr>
              <a:t>PT-109</a:t>
            </a:r>
            <a:r>
              <a:rPr lang="es-EC" sz="1600" b="1" dirty="0" smtClean="0">
                <a:latin typeface="Helvetica" pitchFamily="34" charset="0"/>
                <a:cs typeface="Helvetica" pitchFamily="34" charset="0"/>
              </a:rPr>
              <a:t>?</a:t>
            </a:r>
            <a:r>
              <a:rPr lang="en-US" sz="1600" b="1" dirty="0" smtClean="0">
                <a:latin typeface="Helvetica" pitchFamily="34" charset="0"/>
                <a:cs typeface="Helvetica" pitchFamily="34" charset="0"/>
              </a:rPr>
              <a:t> </a:t>
            </a:r>
          </a:p>
          <a:p>
            <a:pPr marL="240944" indent="-240944"/>
            <a:endParaRPr lang="en-US" sz="1600" b="1" dirty="0">
              <a:latin typeface="Helvetica" pitchFamily="34" charset="0"/>
              <a:cs typeface="Helvetica" pitchFamily="34" charset="0"/>
            </a:endParaRPr>
          </a:p>
          <a:p>
            <a:pPr marL="739775" indent="-342900">
              <a:buFont typeface="+mj-lt"/>
              <a:buAutoNum type="alphaUcPeriod"/>
            </a:pPr>
            <a:r>
              <a:rPr lang="es-EC" sz="1600" dirty="0">
                <a:latin typeface="Helvetica" pitchFamily="34" charset="0"/>
                <a:cs typeface="Helvetica" pitchFamily="34" charset="0"/>
              </a:rPr>
              <a:t>Ambos tienen hechos y detalles acerca de la valentía del capitán</a:t>
            </a:r>
            <a:r>
              <a:rPr lang="es-EC" sz="1600" dirty="0" smtClean="0">
                <a:latin typeface="Helvetica" pitchFamily="34" charset="0"/>
                <a:cs typeface="Helvetica" pitchFamily="34" charset="0"/>
              </a:rPr>
              <a:t>.</a:t>
            </a:r>
          </a:p>
          <a:p>
            <a:pPr marL="739775" indent="-342900">
              <a:buFont typeface="+mj-lt"/>
              <a:buAutoNum type="alphaUcPeriod"/>
            </a:pPr>
            <a:endParaRPr lang="en-US" sz="1600" dirty="0">
              <a:latin typeface="Helvetica" pitchFamily="34" charset="0"/>
              <a:cs typeface="Helvetica" pitchFamily="34" charset="0"/>
            </a:endParaRPr>
          </a:p>
          <a:p>
            <a:pPr marL="739775" indent="-342900">
              <a:buFont typeface="+mj-lt"/>
              <a:buAutoNum type="alphaUcPeriod"/>
            </a:pPr>
            <a:r>
              <a:rPr lang="es-EC" sz="1600" dirty="0">
                <a:latin typeface="Helvetica" pitchFamily="34" charset="0"/>
                <a:cs typeface="Helvetica" pitchFamily="34" charset="0"/>
              </a:rPr>
              <a:t>Ambos dan ejemplos de actos valientes del capitán, pero </a:t>
            </a:r>
            <a:r>
              <a:rPr lang="es-EC" sz="1600" dirty="0" smtClean="0">
                <a:latin typeface="Helvetica" pitchFamily="34" charset="0"/>
                <a:cs typeface="Helvetica" pitchFamily="34" charset="0"/>
              </a:rPr>
              <a:t>de </a:t>
            </a:r>
            <a:r>
              <a:rPr lang="es-EC" sz="1600" dirty="0">
                <a:latin typeface="Helvetica" pitchFamily="34" charset="0"/>
                <a:cs typeface="Helvetica" pitchFamily="34" charset="0"/>
              </a:rPr>
              <a:t>diferentes perspectivas</a:t>
            </a:r>
            <a:r>
              <a:rPr lang="es-EC" sz="1600" dirty="0" smtClean="0">
                <a:latin typeface="Helvetica" pitchFamily="34" charset="0"/>
                <a:cs typeface="Helvetica" pitchFamily="34" charset="0"/>
              </a:rPr>
              <a:t>.</a:t>
            </a:r>
          </a:p>
          <a:p>
            <a:pPr marL="739775" indent="-342900">
              <a:buFont typeface="+mj-lt"/>
              <a:buAutoNum type="alphaUcPeriod"/>
            </a:pPr>
            <a:endParaRPr lang="en-US" sz="1600" dirty="0">
              <a:latin typeface="Helvetica" pitchFamily="34" charset="0"/>
              <a:cs typeface="Helvetica" pitchFamily="34" charset="0"/>
            </a:endParaRPr>
          </a:p>
          <a:p>
            <a:pPr marL="739775" indent="-342900">
              <a:buFont typeface="+mj-lt"/>
              <a:buAutoNum type="alphaUcPeriod" startAt="3"/>
            </a:pPr>
            <a:r>
              <a:rPr lang="es-EC" sz="1600" dirty="0">
                <a:latin typeface="Helvetica" pitchFamily="34" charset="0"/>
                <a:cs typeface="Helvetica" pitchFamily="34" charset="0"/>
              </a:rPr>
              <a:t>Ambos representan una secuencia de acontecimientos de la situación de la PT-109</a:t>
            </a:r>
            <a:r>
              <a:rPr lang="es-EC" sz="1600" dirty="0" smtClean="0">
                <a:latin typeface="Helvetica" pitchFamily="34" charset="0"/>
                <a:cs typeface="Helvetica" pitchFamily="34" charset="0"/>
              </a:rPr>
              <a:t>.</a:t>
            </a:r>
          </a:p>
          <a:p>
            <a:pPr marL="739775" indent="-342900">
              <a:buFont typeface="+mj-lt"/>
              <a:buAutoNum type="alphaUcPeriod" startAt="3"/>
            </a:pPr>
            <a:endParaRPr lang="en-US" sz="1600" dirty="0">
              <a:latin typeface="Helvetica" pitchFamily="34" charset="0"/>
              <a:cs typeface="Helvetica" pitchFamily="34" charset="0"/>
            </a:endParaRPr>
          </a:p>
          <a:p>
            <a:pPr marL="739775" indent="-342900">
              <a:buFont typeface="+mj-lt"/>
              <a:buAutoNum type="alphaUcPeriod" startAt="4"/>
            </a:pPr>
            <a:r>
              <a:rPr lang="es-EC" sz="1600" dirty="0">
                <a:latin typeface="Helvetica" pitchFamily="34" charset="0"/>
                <a:cs typeface="Helvetica" pitchFamily="34" charset="0"/>
              </a:rPr>
              <a:t>Ambos presentan los mismos hechos, pero de diferentes maneras.</a:t>
            </a:r>
            <a:endParaRPr lang="en-US" sz="1600" dirty="0">
              <a:latin typeface="Helvetica" pitchFamily="34" charset="0"/>
              <a:cs typeface="Helvetica" pitchFamily="34" charset="0"/>
            </a:endParaRPr>
          </a:p>
        </p:txBody>
      </p:sp>
      <p:sp>
        <p:nvSpPr>
          <p:cNvPr id="16" name="Rectangle 15"/>
          <p:cNvSpPr/>
          <p:nvPr/>
        </p:nvSpPr>
        <p:spPr>
          <a:xfrm>
            <a:off x="485030" y="409449"/>
            <a:ext cx="6830170" cy="4042417"/>
          </a:xfrm>
          <a:prstGeom prst="rect">
            <a:avLst/>
          </a:prstGeom>
          <a:noFill/>
        </p:spPr>
        <p:txBody>
          <a:bodyPr wrap="square" lIns="101881" tIns="50941" rIns="101881" bIns="50941">
            <a:spAutoFit/>
          </a:bodyPr>
          <a:lstStyle/>
          <a:p>
            <a:pPr marL="341313" indent="-341313"/>
            <a:r>
              <a:rPr lang="en-US" sz="1600" b="1" dirty="0" smtClean="0">
                <a:latin typeface="Helvetica" pitchFamily="34" charset="0"/>
                <a:cs typeface="Helvetica" pitchFamily="34" charset="0"/>
              </a:rPr>
              <a:t>13. </a:t>
            </a:r>
            <a:r>
              <a:rPr lang="es-EC" sz="1600" b="1" dirty="0">
                <a:latin typeface="Helvetica" pitchFamily="34" charset="0"/>
                <a:cs typeface="Helvetica" pitchFamily="34" charset="0"/>
              </a:rPr>
              <a:t>¿Por qué </a:t>
            </a:r>
            <a:r>
              <a:rPr lang="es-EC" sz="1600" b="1" dirty="0" smtClean="0">
                <a:latin typeface="Helvetica" pitchFamily="34" charset="0"/>
                <a:cs typeface="Helvetica" pitchFamily="34" charset="0"/>
              </a:rPr>
              <a:t>los hechos </a:t>
            </a:r>
            <a:r>
              <a:rPr lang="es-EC" sz="1600" b="1" dirty="0">
                <a:latin typeface="Helvetica" pitchFamily="34" charset="0"/>
                <a:cs typeface="Helvetica" pitchFamily="34" charset="0"/>
              </a:rPr>
              <a:t>en </a:t>
            </a:r>
            <a:r>
              <a:rPr lang="es-EC" sz="1600" b="1" dirty="0" smtClean="0">
                <a:latin typeface="Helvetica" pitchFamily="34" charset="0"/>
                <a:cs typeface="Helvetica" pitchFamily="34" charset="0"/>
              </a:rPr>
              <a:t>el </a:t>
            </a:r>
            <a:r>
              <a:rPr lang="es-EC" sz="1600" b="1" u="sng" dirty="0" smtClean="0">
                <a:latin typeface="Helvetica" pitchFamily="34" charset="0"/>
                <a:cs typeface="Helvetica" pitchFamily="34" charset="0"/>
              </a:rPr>
              <a:t>Anuncio de condecoración </a:t>
            </a:r>
            <a:r>
              <a:rPr lang="es-EC" sz="1600" b="1" u="sng" dirty="0">
                <a:latin typeface="Helvetica" pitchFamily="34" charset="0"/>
                <a:cs typeface="Helvetica" pitchFamily="34" charset="0"/>
              </a:rPr>
              <a:t>del Secretario de </a:t>
            </a:r>
            <a:r>
              <a:rPr lang="es-EC" sz="1600" b="1" u="sng" dirty="0" smtClean="0">
                <a:latin typeface="Helvetica" pitchFamily="34" charset="0"/>
                <a:cs typeface="Helvetica" pitchFamily="34" charset="0"/>
              </a:rPr>
              <a:t>la Marina</a:t>
            </a:r>
            <a:r>
              <a:rPr lang="es-EC" sz="1600" b="1" dirty="0" smtClean="0">
                <a:latin typeface="Helvetica" pitchFamily="34" charset="0"/>
                <a:cs typeface="Helvetica" pitchFamily="34" charset="0"/>
              </a:rPr>
              <a:t> son diferentes que de </a:t>
            </a:r>
            <a:r>
              <a:rPr lang="es-EC" sz="1600" b="1" dirty="0">
                <a:latin typeface="Helvetica" pitchFamily="34" charset="0"/>
                <a:cs typeface="Helvetica" pitchFamily="34" charset="0"/>
              </a:rPr>
              <a:t>los d</a:t>
            </a:r>
            <a:r>
              <a:rPr lang="es-EC" sz="1600" b="1" dirty="0" smtClean="0">
                <a:latin typeface="Helvetica" pitchFamily="34" charset="0"/>
                <a:cs typeface="Helvetica" pitchFamily="34" charset="0"/>
              </a:rPr>
              <a:t>el </a:t>
            </a:r>
            <a:r>
              <a:rPr lang="es-EC" sz="1600" b="1" dirty="0">
                <a:latin typeface="Helvetica" pitchFamily="34" charset="0"/>
                <a:cs typeface="Helvetica" pitchFamily="34" charset="0"/>
              </a:rPr>
              <a:t>artículo PT-109</a:t>
            </a:r>
            <a:r>
              <a:rPr lang="es-EC" sz="1600" b="1" dirty="0" smtClean="0">
                <a:latin typeface="Helvetica" pitchFamily="34" charset="0"/>
                <a:cs typeface="Helvetica" pitchFamily="34" charset="0"/>
              </a:rPr>
              <a:t>?</a:t>
            </a:r>
          </a:p>
          <a:p>
            <a:pPr marL="240944" indent="-240944"/>
            <a:endParaRPr lang="en-US" sz="1600" dirty="0" smtClean="0">
              <a:latin typeface="Helvetica" pitchFamily="34" charset="0"/>
              <a:cs typeface="Helvetica" pitchFamily="34" charset="0"/>
            </a:endParaRPr>
          </a:p>
          <a:p>
            <a:pPr marL="739775" indent="-342900">
              <a:buFont typeface="+mj-lt"/>
              <a:buAutoNum type="alphaUcPeriod"/>
            </a:pPr>
            <a:r>
              <a:rPr lang="es-EC" sz="1600" dirty="0" smtClean="0">
                <a:latin typeface="Helvetica" pitchFamily="34" charset="0"/>
                <a:cs typeface="Helvetica" pitchFamily="34" charset="0"/>
              </a:rPr>
              <a:t>El anuncio </a:t>
            </a:r>
            <a:r>
              <a:rPr lang="es-EC" sz="1600" dirty="0">
                <a:latin typeface="Helvetica" pitchFamily="34" charset="0"/>
                <a:cs typeface="Helvetica" pitchFamily="34" charset="0"/>
              </a:rPr>
              <a:t>de la marina </a:t>
            </a:r>
            <a:r>
              <a:rPr lang="es-EC" sz="1600" dirty="0" smtClean="0">
                <a:latin typeface="Helvetica" pitchFamily="34" charset="0"/>
                <a:cs typeface="Helvetica" pitchFamily="34" charset="0"/>
              </a:rPr>
              <a:t>estadounidense declara </a:t>
            </a:r>
            <a:r>
              <a:rPr lang="es-EC" sz="1600" dirty="0">
                <a:latin typeface="Helvetica" pitchFamily="34" charset="0"/>
                <a:cs typeface="Helvetica" pitchFamily="34" charset="0"/>
              </a:rPr>
              <a:t>hechos </a:t>
            </a:r>
            <a:r>
              <a:rPr lang="es-EC" sz="1600" dirty="0" smtClean="0">
                <a:latin typeface="Helvetica" pitchFamily="34" charset="0"/>
                <a:cs typeface="Helvetica" pitchFamily="34" charset="0"/>
              </a:rPr>
              <a:t>diferentes que de </a:t>
            </a:r>
            <a:r>
              <a:rPr lang="es-EC" sz="1600" dirty="0">
                <a:latin typeface="Helvetica" pitchFamily="34" charset="0"/>
                <a:cs typeface="Helvetica" pitchFamily="34" charset="0"/>
              </a:rPr>
              <a:t>los del artículo PT-109</a:t>
            </a:r>
            <a:r>
              <a:rPr lang="es-EC" sz="1600" dirty="0" smtClean="0">
                <a:latin typeface="Helvetica" pitchFamily="34" charset="0"/>
                <a:cs typeface="Helvetica" pitchFamily="34" charset="0"/>
              </a:rPr>
              <a:t>.</a:t>
            </a:r>
          </a:p>
          <a:p>
            <a:pPr marL="739775" indent="-342900">
              <a:buFont typeface="+mj-lt"/>
              <a:buAutoNum type="alphaUcPeriod"/>
            </a:pPr>
            <a:endParaRPr lang="en-US" sz="1600" dirty="0">
              <a:latin typeface="Helvetica" pitchFamily="34" charset="0"/>
              <a:cs typeface="Helvetica" pitchFamily="34" charset="0"/>
            </a:endParaRPr>
          </a:p>
          <a:p>
            <a:pPr marL="739775" indent="-342900">
              <a:buFont typeface="+mj-lt"/>
              <a:buAutoNum type="alphaUcPeriod"/>
            </a:pPr>
            <a:r>
              <a:rPr lang="es-EC" sz="1600" dirty="0">
                <a:latin typeface="Helvetica" pitchFamily="34" charset="0"/>
                <a:cs typeface="Helvetica" pitchFamily="34" charset="0"/>
              </a:rPr>
              <a:t>El artículo PT-109 </a:t>
            </a:r>
            <a:r>
              <a:rPr lang="es-EC" sz="1600" dirty="0" smtClean="0">
                <a:latin typeface="Helvetica" pitchFamily="34" charset="0"/>
                <a:cs typeface="Helvetica" pitchFamily="34" charset="0"/>
              </a:rPr>
              <a:t>declara </a:t>
            </a:r>
            <a:r>
              <a:rPr lang="es-EC" sz="1600" dirty="0">
                <a:latin typeface="Helvetica" pitchFamily="34" charset="0"/>
                <a:cs typeface="Helvetica" pitchFamily="34" charset="0"/>
              </a:rPr>
              <a:t>hechos acerca de la experiencia que tuvieron Kennedy y los demás tripulantes</a:t>
            </a:r>
            <a:r>
              <a:rPr lang="es-EC" sz="1600" dirty="0" smtClean="0">
                <a:latin typeface="Helvetica" pitchFamily="34" charset="0"/>
                <a:cs typeface="Helvetica" pitchFamily="34" charset="0"/>
              </a:rPr>
              <a:t>.</a:t>
            </a:r>
          </a:p>
          <a:p>
            <a:pPr marL="739775" indent="-342900">
              <a:buFont typeface="+mj-lt"/>
              <a:buAutoNum type="alphaUcPeriod"/>
            </a:pPr>
            <a:endParaRPr lang="en-US" sz="1600" dirty="0">
              <a:latin typeface="Helvetica" pitchFamily="34" charset="0"/>
              <a:cs typeface="Helvetica" pitchFamily="34" charset="0"/>
            </a:endParaRPr>
          </a:p>
          <a:p>
            <a:pPr marL="739775" indent="-342900">
              <a:buFont typeface="+mj-lt"/>
              <a:buAutoNum type="alphaUcPeriod"/>
            </a:pPr>
            <a:r>
              <a:rPr lang="es-EC" sz="1600" dirty="0">
                <a:latin typeface="Helvetica" pitchFamily="34" charset="0"/>
                <a:cs typeface="Helvetica" pitchFamily="34" charset="0"/>
              </a:rPr>
              <a:t>El propósito </a:t>
            </a:r>
            <a:r>
              <a:rPr lang="es-EC" sz="1600" dirty="0" smtClean="0">
                <a:latin typeface="Helvetica" pitchFamily="34" charset="0"/>
                <a:cs typeface="Helvetica" pitchFamily="34" charset="0"/>
              </a:rPr>
              <a:t>del anuncio de </a:t>
            </a:r>
            <a:r>
              <a:rPr lang="es-EC" sz="1600" dirty="0">
                <a:latin typeface="Helvetica" pitchFamily="34" charset="0"/>
                <a:cs typeface="Helvetica" pitchFamily="34" charset="0"/>
              </a:rPr>
              <a:t>condecoración de la marina </a:t>
            </a:r>
            <a:r>
              <a:rPr lang="es-EC" sz="1600" dirty="0" smtClean="0">
                <a:latin typeface="Helvetica" pitchFamily="34" charset="0"/>
                <a:cs typeface="Helvetica" pitchFamily="34" charset="0"/>
              </a:rPr>
              <a:t>estadounidense </a:t>
            </a:r>
            <a:r>
              <a:rPr lang="es-EC" sz="1600" dirty="0">
                <a:latin typeface="Helvetica" pitchFamily="34" charset="0"/>
                <a:cs typeface="Helvetica" pitchFamily="34" charset="0"/>
              </a:rPr>
              <a:t>es diferente que el artículo PT-109 y requiere diferentes hechos</a:t>
            </a:r>
            <a:r>
              <a:rPr lang="es-EC" sz="1600" dirty="0" smtClean="0">
                <a:latin typeface="Helvetica" pitchFamily="34" charset="0"/>
                <a:cs typeface="Helvetica" pitchFamily="34" charset="0"/>
              </a:rPr>
              <a:t>.</a:t>
            </a:r>
          </a:p>
          <a:p>
            <a:pPr marL="739775" indent="-342900">
              <a:buFont typeface="+mj-lt"/>
              <a:buAutoNum type="alphaUcPeriod"/>
            </a:pPr>
            <a:endParaRPr lang="en-US" sz="1600" dirty="0">
              <a:latin typeface="Helvetica" pitchFamily="34" charset="0"/>
              <a:cs typeface="Helvetica" pitchFamily="34" charset="0"/>
            </a:endParaRPr>
          </a:p>
          <a:p>
            <a:pPr marL="739775" indent="-342900">
              <a:buFont typeface="+mj-lt"/>
              <a:buAutoNum type="alphaUcPeriod"/>
            </a:pPr>
            <a:r>
              <a:rPr lang="es-EC" sz="1600" dirty="0">
                <a:latin typeface="Helvetica" pitchFamily="34" charset="0"/>
                <a:cs typeface="Helvetica" pitchFamily="34" charset="0"/>
              </a:rPr>
              <a:t>El artículo PT-109 </a:t>
            </a:r>
            <a:r>
              <a:rPr lang="es-EC" sz="1600" dirty="0" smtClean="0">
                <a:latin typeface="Helvetica" pitchFamily="34" charset="0"/>
                <a:cs typeface="Helvetica" pitchFamily="34" charset="0"/>
              </a:rPr>
              <a:t>declara hechos </a:t>
            </a:r>
            <a:r>
              <a:rPr lang="es-EC" sz="1600" dirty="0">
                <a:latin typeface="Helvetica" pitchFamily="34" charset="0"/>
                <a:cs typeface="Helvetica" pitchFamily="34" charset="0"/>
              </a:rPr>
              <a:t>acerca de cómo el capitán y la tripulación sobrevivieron.</a:t>
            </a:r>
            <a:endParaRPr lang="en-US" sz="16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36</a:t>
            </a:fld>
            <a:endParaRPr lang="en-US" dirty="0"/>
          </a:p>
        </p:txBody>
      </p:sp>
      <p:cxnSp>
        <p:nvCxnSpPr>
          <p:cNvPr id="10" name="Straight Connector 9"/>
          <p:cNvCxnSpPr/>
          <p:nvPr/>
        </p:nvCxnSpPr>
        <p:spPr>
          <a:xfrm>
            <a:off x="706320" y="48006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605863" y="1447800"/>
            <a:ext cx="242888" cy="2687902"/>
            <a:chOff x="736771" y="1180902"/>
            <a:chExt cx="242888" cy="2687902"/>
          </a:xfrm>
        </p:grpSpPr>
        <p:sp>
          <p:nvSpPr>
            <p:cNvPr id="11" name="Oval 10"/>
            <p:cNvSpPr/>
            <p:nvPr/>
          </p:nvSpPr>
          <p:spPr>
            <a:xfrm>
              <a:off x="736771" y="118090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736771" y="264237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736771" y="362931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736771" y="195224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pSp>
        <p:nvGrpSpPr>
          <p:cNvPr id="6" name="Group 5"/>
          <p:cNvGrpSpPr/>
          <p:nvPr/>
        </p:nvGrpSpPr>
        <p:grpSpPr>
          <a:xfrm>
            <a:off x="601564" y="6324600"/>
            <a:ext cx="247187" cy="2373643"/>
            <a:chOff x="841819" y="6313157"/>
            <a:chExt cx="247187" cy="2373643"/>
          </a:xfrm>
        </p:grpSpPr>
        <p:sp>
          <p:nvSpPr>
            <p:cNvPr id="30" name="Oval 29"/>
            <p:cNvSpPr/>
            <p:nvPr/>
          </p:nvSpPr>
          <p:spPr>
            <a:xfrm>
              <a:off x="841819" y="84473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841819" y="698882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846118" y="776016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841819" y="631315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3" name="Table 2"/>
          <p:cNvGraphicFramePr>
            <a:graphicFrameLocks noGrp="1"/>
          </p:cNvGraphicFramePr>
          <p:nvPr>
            <p:extLst>
              <p:ext uri="{D42A27DB-BD31-4B8C-83A1-F6EECF244321}">
                <p14:modId xmlns:p14="http://schemas.microsoft.com/office/powerpoint/2010/main" val="3271320595"/>
              </p:ext>
            </p:extLst>
          </p:nvPr>
        </p:nvGraphicFramePr>
        <p:xfrm>
          <a:off x="5334000" y="4147066"/>
          <a:ext cx="1942560" cy="609600"/>
        </p:xfrm>
        <a:graphic>
          <a:graphicData uri="http://schemas.openxmlformats.org/drawingml/2006/table">
            <a:tbl>
              <a:tblPr firstRow="1" firstCol="1" bandRow="1"/>
              <a:tblGrid>
                <a:gridCol w="1942560"/>
              </a:tblGrid>
              <a:tr h="76200">
                <a:tc>
                  <a:txBody>
                    <a:bodyPr/>
                    <a:lstStyle/>
                    <a:p>
                      <a:pPr marL="0" marR="0" algn="ctr">
                        <a:lnSpc>
                          <a:spcPct val="100000"/>
                        </a:lnSpc>
                        <a:spcBef>
                          <a:spcPts val="0"/>
                        </a:spcBef>
                        <a:spcAft>
                          <a:spcPts val="0"/>
                        </a:spcAft>
                      </a:pPr>
                      <a:r>
                        <a:rPr lang="en-US" sz="800" b="1" i="1" dirty="0" smtClean="0">
                          <a:solidFill>
                            <a:srgbClr val="000000"/>
                          </a:solidFill>
                          <a:effectLst/>
                          <a:latin typeface="Calibri"/>
                          <a:ea typeface="Times New Roman"/>
                          <a:cs typeface="Times New Roman"/>
                        </a:rPr>
                        <a:t>Hacia RI.6.9       DOK </a:t>
                      </a:r>
                      <a:r>
                        <a:rPr lang="en-US" sz="800" b="1" i="1" dirty="0">
                          <a:solidFill>
                            <a:srgbClr val="000000"/>
                          </a:solidFill>
                          <a:effectLst/>
                          <a:latin typeface="Calibri"/>
                          <a:ea typeface="Times New Roman"/>
                          <a:cs typeface="Times New Roman"/>
                        </a:rPr>
                        <a:t>2 - </a:t>
                      </a:r>
                      <a:r>
                        <a:rPr lang="en-US" sz="800" b="1" i="1" dirty="0" err="1">
                          <a:solidFill>
                            <a:srgbClr val="000000"/>
                          </a:solidFill>
                          <a:effectLst/>
                          <a:latin typeface="Calibri"/>
                          <a:ea typeface="Times New Roman"/>
                          <a:cs typeface="Times New Roman"/>
                        </a:rPr>
                        <a:t>ANp</a:t>
                      </a:r>
                      <a:endParaRPr lang="en-US" sz="800" i="1" dirty="0">
                        <a:effectLst/>
                        <a:latin typeface="Calibri"/>
                        <a:ea typeface="Calibri"/>
                        <a:cs typeface="Times New Roman"/>
                      </a:endParaRPr>
                    </a:p>
                  </a:txBody>
                  <a:tcPr marL="32808" marR="3280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379214">
                <a:tc>
                  <a:txBody>
                    <a:bodyPr/>
                    <a:lstStyle/>
                    <a:p>
                      <a:pPr marL="0" marR="0" algn="l">
                        <a:lnSpc>
                          <a:spcPct val="100000"/>
                        </a:lnSpc>
                        <a:spcBef>
                          <a:spcPts val="0"/>
                        </a:spcBef>
                        <a:spcAft>
                          <a:spcPts val="0"/>
                        </a:spcAft>
                      </a:pPr>
                      <a:r>
                        <a:rPr lang="es-ES" sz="800" b="0" dirty="0" smtClean="0">
                          <a:solidFill>
                            <a:srgbClr val="000000"/>
                          </a:solidFill>
                          <a:effectLst/>
                          <a:latin typeface="+mn-lt"/>
                          <a:ea typeface="Times New Roman"/>
                          <a:cs typeface="Times New Roman"/>
                        </a:rPr>
                        <a:t>Explica si el libro de memorias de una persona presenta los acontecimientos de la misma como una biografía escrita por la misma persona.</a:t>
                      </a:r>
                      <a:endParaRPr lang="en-US" sz="800" b="0" dirty="0">
                        <a:effectLst/>
                        <a:latin typeface="Calibri"/>
                        <a:ea typeface="Calibri"/>
                        <a:cs typeface="Times New Roman"/>
                      </a:endParaRPr>
                    </a:p>
                  </a:txBody>
                  <a:tcPr marL="32808" marR="32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72462189"/>
              </p:ext>
            </p:extLst>
          </p:nvPr>
        </p:nvGraphicFramePr>
        <p:xfrm>
          <a:off x="5600160" y="8763000"/>
          <a:ext cx="1600200" cy="609600"/>
        </p:xfrm>
        <a:graphic>
          <a:graphicData uri="http://schemas.openxmlformats.org/drawingml/2006/table">
            <a:tbl>
              <a:tblPr firstRow="1" firstCol="1" bandRow="1"/>
              <a:tblGrid>
                <a:gridCol w="1600200"/>
              </a:tblGrid>
              <a:tr h="104101">
                <a:tc>
                  <a:txBody>
                    <a:bodyPr/>
                    <a:lstStyle/>
                    <a:p>
                      <a:pPr marL="0" marR="0" algn="ctr">
                        <a:lnSpc>
                          <a:spcPct val="100000"/>
                        </a:lnSpc>
                        <a:spcBef>
                          <a:spcPts val="0"/>
                        </a:spcBef>
                        <a:spcAft>
                          <a:spcPts val="0"/>
                        </a:spcAft>
                      </a:pPr>
                      <a:r>
                        <a:rPr lang="en-US" sz="800" b="1" i="1" dirty="0" smtClean="0">
                          <a:solidFill>
                            <a:srgbClr val="000000"/>
                          </a:solidFill>
                          <a:effectLst/>
                          <a:latin typeface="Calibri"/>
                          <a:ea typeface="Times New Roman"/>
                          <a:cs typeface="Times New Roman"/>
                        </a:rPr>
                        <a:t>Hacia RI.6.9   DOK </a:t>
                      </a:r>
                      <a:r>
                        <a:rPr lang="en-US" sz="800" b="1" i="1" dirty="0">
                          <a:solidFill>
                            <a:srgbClr val="000000"/>
                          </a:solidFill>
                          <a:effectLst/>
                          <a:latin typeface="Calibri"/>
                          <a:ea typeface="Times New Roman"/>
                          <a:cs typeface="Times New Roman"/>
                        </a:rPr>
                        <a:t>4-ANP</a:t>
                      </a:r>
                      <a:endParaRPr lang="en-US" sz="800" i="1" dirty="0">
                        <a:effectLst/>
                        <a:latin typeface="Calibri"/>
                        <a:ea typeface="Calibri"/>
                        <a:cs typeface="Times New Roman"/>
                      </a:endParaRPr>
                    </a:p>
                  </a:txBody>
                  <a:tcPr marL="32808" marR="3280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259080">
                <a:tc>
                  <a:txBody>
                    <a:bodyPr/>
                    <a:lstStyle/>
                    <a:p>
                      <a:pPr marL="0" marR="0" algn="l">
                        <a:lnSpc>
                          <a:spcPct val="100000"/>
                        </a:lnSpc>
                        <a:spcBef>
                          <a:spcPts val="0"/>
                        </a:spcBef>
                        <a:spcAft>
                          <a:spcPts val="0"/>
                        </a:spcAft>
                      </a:pPr>
                      <a:r>
                        <a:rPr lang="es-ES" sz="800" b="0" dirty="0" smtClean="0">
                          <a:solidFill>
                            <a:srgbClr val="000000"/>
                          </a:solidFill>
                          <a:effectLst/>
                          <a:latin typeface="+mn-lt"/>
                          <a:ea typeface="Times New Roman"/>
                          <a:cs typeface="Times New Roman"/>
                        </a:rPr>
                        <a:t>Recopila, analiza y organiza múltiples fuentes de información de libros de memorias y biografías de dos o más personas</a:t>
                      </a:r>
                      <a:endParaRPr lang="en-US" sz="800" b="0" dirty="0">
                        <a:effectLst/>
                        <a:latin typeface="Calibri"/>
                        <a:ea typeface="Calibri"/>
                        <a:cs typeface="Times New Roman"/>
                      </a:endParaRPr>
                    </a:p>
                  </a:txBody>
                  <a:tcPr marL="32808" marR="3280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24108399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37</a:t>
            </a:fld>
            <a:endParaRPr lang="en-US" dirty="0"/>
          </a:p>
        </p:txBody>
      </p:sp>
      <p:graphicFrame>
        <p:nvGraphicFramePr>
          <p:cNvPr id="26" name="Table 25"/>
          <p:cNvGraphicFramePr>
            <a:graphicFrameLocks noGrp="1"/>
          </p:cNvGraphicFramePr>
          <p:nvPr>
            <p:extLst>
              <p:ext uri="{D42A27DB-BD31-4B8C-83A1-F6EECF244321}">
                <p14:modId xmlns:p14="http://schemas.microsoft.com/office/powerpoint/2010/main" val="381368980"/>
              </p:ext>
            </p:extLst>
          </p:nvPr>
        </p:nvGraphicFramePr>
        <p:xfrm>
          <a:off x="304800" y="280713"/>
          <a:ext cx="7162800" cy="3549747"/>
        </p:xfrm>
        <a:graphic>
          <a:graphicData uri="http://schemas.openxmlformats.org/drawingml/2006/table">
            <a:tbl>
              <a:tblPr firstRow="1" bandRow="1">
                <a:tableStyleId>{5940675A-B579-460E-94D1-54222C63F5DA}</a:tableStyleId>
              </a:tblPr>
              <a:tblGrid>
                <a:gridCol w="7162800"/>
              </a:tblGrid>
              <a:tr h="709887">
                <a:tc>
                  <a:txBody>
                    <a:bodyPr/>
                    <a:lstStyle/>
                    <a:p>
                      <a:pPr marL="341313" marR="0" lvl="0" indent="-341313" algn="l" defTabSz="966612" rtl="0" eaLnBrk="1" fontAlgn="auto" latinLnBrk="0" hangingPunct="1">
                        <a:lnSpc>
                          <a:spcPct val="100000"/>
                        </a:lnSpc>
                        <a:spcBef>
                          <a:spcPts val="0"/>
                        </a:spcBef>
                        <a:spcAft>
                          <a:spcPts val="0"/>
                        </a:spcAft>
                        <a:buClrTx/>
                        <a:buSzTx/>
                        <a:buFont typeface="+mj-lt"/>
                        <a:buNone/>
                        <a:tabLst>
                          <a:tab pos="285750" algn="l"/>
                        </a:tabLst>
                        <a:defRPr/>
                      </a:pPr>
                      <a:r>
                        <a:rPr kumimoji="0" lang="es-MX" sz="1600" b="1" i="0" u="none" strike="noStrike" kern="1200" cap="none" spc="0" normalizeH="0" baseline="0" noProof="0" dirty="0" smtClean="0">
                          <a:ln>
                            <a:noFill/>
                          </a:ln>
                          <a:solidFill>
                            <a:prstClr val="black"/>
                          </a:solidFill>
                          <a:effectLst/>
                          <a:uLnTx/>
                          <a:uFillTx/>
                          <a:latin typeface="+mn-lt"/>
                          <a:ea typeface="+mn-ea"/>
                          <a:cs typeface="+mn-cs"/>
                        </a:rPr>
                        <a:t>15. ¿Por qué era importante la exploración de la Isla Naru? Proporciona detalles y ejemplos del artículo </a:t>
                      </a:r>
                      <a:r>
                        <a:rPr kumimoji="0" lang="es-MX" sz="1600" b="1" i="1" u="none" strike="noStrike" kern="1200" cap="none" spc="0" normalizeH="0" baseline="0" noProof="0" dirty="0" smtClean="0">
                          <a:ln>
                            <a:noFill/>
                          </a:ln>
                          <a:solidFill>
                            <a:prstClr val="black"/>
                          </a:solidFill>
                          <a:effectLst/>
                          <a:uLnTx/>
                          <a:uFillTx/>
                          <a:latin typeface="+mn-lt"/>
                          <a:ea typeface="+mn-ea"/>
                          <a:cs typeface="+mn-cs"/>
                        </a:rPr>
                        <a:t>PT-109</a:t>
                      </a:r>
                      <a:r>
                        <a:rPr kumimoji="0" lang="es-MX" sz="1600" b="1" i="0" u="none" strike="noStrike" kern="1200" cap="none" spc="0" normalizeH="0" baseline="0" noProof="0" dirty="0" smtClean="0">
                          <a:ln>
                            <a:noFill/>
                          </a:ln>
                          <a:solidFill>
                            <a:prstClr val="black"/>
                          </a:solidFill>
                          <a:effectLst/>
                          <a:uLnTx/>
                          <a:uFillTx/>
                          <a:latin typeface="+mn-lt"/>
                          <a:ea typeface="+mn-ea"/>
                          <a:cs typeface="+mn-cs"/>
                        </a:rPr>
                        <a:t>.</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77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0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9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5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205574527"/>
              </p:ext>
            </p:extLst>
          </p:nvPr>
        </p:nvGraphicFramePr>
        <p:xfrm>
          <a:off x="304800" y="4770288"/>
          <a:ext cx="7162800" cy="4232940"/>
        </p:xfrm>
        <a:graphic>
          <a:graphicData uri="http://schemas.openxmlformats.org/drawingml/2006/table">
            <a:tbl>
              <a:tblPr firstRow="1" bandRow="1">
                <a:tableStyleId>{5940675A-B579-460E-94D1-54222C63F5DA}</a:tableStyleId>
              </a:tblPr>
              <a:tblGrid>
                <a:gridCol w="7162800"/>
              </a:tblGrid>
              <a:tr h="380112">
                <a:tc>
                  <a:txBody>
                    <a:bodyPr/>
                    <a:lstStyle/>
                    <a:p>
                      <a:pPr marL="341313" marR="0" lvl="0" indent="-341313" algn="l" defTabSz="1018809" rtl="0" eaLnBrk="1" fontAlgn="auto" latinLnBrk="0" hangingPunct="1">
                        <a:lnSpc>
                          <a:spcPct val="100000"/>
                        </a:lnSpc>
                        <a:spcBef>
                          <a:spcPts val="0"/>
                        </a:spcBef>
                        <a:spcAft>
                          <a:spcPts val="0"/>
                        </a:spcAft>
                        <a:buClrTx/>
                        <a:buSzTx/>
                        <a:buFont typeface="+mj-lt"/>
                        <a:buNone/>
                        <a:tabLst/>
                        <a:defRPr/>
                      </a:pPr>
                      <a:r>
                        <a:rPr kumimoji="0" lang="en-US" sz="1600" b="1" i="0" u="none" strike="noStrike" kern="1200" cap="none" spc="0" normalizeH="0" baseline="0" noProof="0" dirty="0" smtClean="0">
                          <a:ln>
                            <a:noFill/>
                          </a:ln>
                          <a:solidFill>
                            <a:prstClr val="black"/>
                          </a:solidFill>
                          <a:effectLst/>
                          <a:uLnTx/>
                          <a:uFillTx/>
                          <a:latin typeface="+mn-lt"/>
                          <a:ea typeface="+mn-ea"/>
                          <a:cs typeface="+mn-cs"/>
                        </a:rPr>
                        <a:t>16. </a:t>
                      </a:r>
                      <a:r>
                        <a:rPr kumimoji="0" lang="es-EC" sz="1600" b="1" i="0" u="none" strike="noStrike" kern="1200" cap="none" spc="0" normalizeH="0" baseline="0" noProof="0" dirty="0" smtClean="0">
                          <a:ln>
                            <a:noFill/>
                          </a:ln>
                          <a:solidFill>
                            <a:prstClr val="black"/>
                          </a:solidFill>
                          <a:effectLst/>
                          <a:uLnTx/>
                          <a:uFillTx/>
                          <a:latin typeface="+mn-lt"/>
                          <a:ea typeface="+mn-ea"/>
                          <a:cs typeface="+mn-cs"/>
                        </a:rPr>
                        <a:t>Proporciona dos ejemplos con razones que apoyan la afirmación de la Marina de Estados Unidos de que John F. Kennedy, "</a:t>
                      </a:r>
                      <a:r>
                        <a:rPr kumimoji="0" lang="es-EC" sz="1600" b="1" i="1" u="none" strike="noStrike" kern="1200" cap="none" spc="0" normalizeH="0" baseline="0" noProof="0" dirty="0" smtClean="0">
                          <a:ln>
                            <a:noFill/>
                          </a:ln>
                          <a:solidFill>
                            <a:prstClr val="black"/>
                          </a:solidFill>
                          <a:effectLst/>
                          <a:uLnTx/>
                          <a:uFillTx/>
                          <a:latin typeface="+mn-lt"/>
                          <a:ea typeface="+mn-ea"/>
                          <a:cs typeface="+mn-cs"/>
                        </a:rPr>
                        <a:t>mostró una conducta heroica extrema</a:t>
                      </a:r>
                      <a:r>
                        <a:rPr kumimoji="0" lang="es-EC" sz="1600" b="1" i="0" u="none" strike="noStrike" kern="1200" cap="none" spc="0" normalizeH="0" baseline="0" noProof="0" dirty="0" smtClean="0">
                          <a:ln>
                            <a:noFill/>
                          </a:ln>
                          <a:solidFill>
                            <a:prstClr val="black"/>
                          </a:solidFill>
                          <a:effectLst/>
                          <a:uLnTx/>
                          <a:uFillTx/>
                          <a:latin typeface="+mn-lt"/>
                          <a:ea typeface="+mn-ea"/>
                          <a:cs typeface="+mn-cs"/>
                        </a:rPr>
                        <a:t>”. Utiliza hechos y detalles que se encuentran explícitamente en el artículo</a:t>
                      </a:r>
                      <a:r>
                        <a:rPr kumimoji="0" lang="es-EC" sz="1600" b="1" i="1" u="none" strike="noStrike" kern="1200" cap="none" spc="0" normalizeH="0" baseline="0" noProof="0" dirty="0" smtClean="0">
                          <a:ln>
                            <a:noFill/>
                          </a:ln>
                          <a:solidFill>
                            <a:prstClr val="black"/>
                          </a:solidFill>
                          <a:effectLst/>
                          <a:uLnTx/>
                          <a:uFillTx/>
                          <a:latin typeface="+mn-lt"/>
                          <a:ea typeface="+mn-ea"/>
                          <a:cs typeface="+mn-cs"/>
                        </a:rPr>
                        <a:t> PT-109</a:t>
                      </a:r>
                      <a:r>
                        <a:rPr kumimoji="0" lang="es-EC" sz="1600" b="1" i="0" u="none" strike="noStrike" kern="1200" cap="none" spc="0" normalizeH="0" baseline="0" noProof="0" dirty="0" smtClean="0">
                          <a:ln>
                            <a:noFill/>
                          </a:ln>
                          <a:solidFill>
                            <a:prstClr val="black"/>
                          </a:solidFill>
                          <a:effectLst/>
                          <a:uLnTx/>
                          <a:uFillTx/>
                          <a:latin typeface="+mn-lt"/>
                          <a:ea typeface="+mn-ea"/>
                          <a:cs typeface="+mn-cs"/>
                        </a:rPr>
                        <a:t>.</a:t>
                      </a:r>
                      <a:endParaRPr lang="en-US" sz="1600" b="1" dirty="0" smtClean="0">
                        <a:latin typeface="+mn-lt"/>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1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7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29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7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 name="Straight Connector 6"/>
          <p:cNvCxnSpPr/>
          <p:nvPr/>
        </p:nvCxnSpPr>
        <p:spPr>
          <a:xfrm>
            <a:off x="457200" y="44958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3475146528"/>
              </p:ext>
            </p:extLst>
          </p:nvPr>
        </p:nvGraphicFramePr>
        <p:xfrm>
          <a:off x="5486400" y="3962400"/>
          <a:ext cx="1975022" cy="500341"/>
        </p:xfrm>
        <a:graphic>
          <a:graphicData uri="http://schemas.openxmlformats.org/drawingml/2006/table">
            <a:tbl>
              <a:tblPr firstRow="1" firstCol="1" bandRow="1"/>
              <a:tblGrid>
                <a:gridCol w="1975022"/>
              </a:tblGrid>
              <a:tr h="134581">
                <a:tc>
                  <a:txBody>
                    <a:bodyPr/>
                    <a:lstStyle/>
                    <a:p>
                      <a:pPr marL="0" marR="0" algn="ctr">
                        <a:lnSpc>
                          <a:spcPct val="100000"/>
                        </a:lnSpc>
                        <a:spcBef>
                          <a:spcPts val="0"/>
                        </a:spcBef>
                        <a:spcAft>
                          <a:spcPts val="0"/>
                        </a:spcAft>
                      </a:pPr>
                      <a:r>
                        <a:rPr lang="en-US" sz="800" b="1" i="1" dirty="0" smtClean="0">
                          <a:solidFill>
                            <a:srgbClr val="000000"/>
                          </a:solidFill>
                          <a:effectLst/>
                          <a:latin typeface="Calibri"/>
                          <a:ea typeface="Times New Roman"/>
                          <a:cs typeface="Times New Roman"/>
                        </a:rPr>
                        <a:t>Hacia RI.6.8   </a:t>
                      </a:r>
                      <a:r>
                        <a:rPr lang="en-US" sz="800" b="1" i="0" baseline="0" dirty="0" smtClean="0">
                          <a:solidFill>
                            <a:srgbClr val="000000"/>
                          </a:solidFill>
                          <a:effectLst/>
                          <a:latin typeface="Calibri"/>
                          <a:ea typeface="Times New Roman"/>
                          <a:cs typeface="Times New Roman"/>
                        </a:rPr>
                        <a:t>   </a:t>
                      </a:r>
                      <a:r>
                        <a:rPr lang="en-US" sz="800" b="1" i="1" dirty="0" smtClean="0">
                          <a:solidFill>
                            <a:srgbClr val="000000"/>
                          </a:solidFill>
                          <a:effectLst/>
                          <a:latin typeface="Calibri"/>
                          <a:ea typeface="Times New Roman"/>
                          <a:cs typeface="Times New Roman"/>
                        </a:rPr>
                        <a:t>DOK </a:t>
                      </a:r>
                      <a:r>
                        <a:rPr lang="en-US" sz="800" b="1" i="1" dirty="0">
                          <a:solidFill>
                            <a:srgbClr val="000000"/>
                          </a:solidFill>
                          <a:effectLst/>
                          <a:latin typeface="Calibri"/>
                          <a:ea typeface="Times New Roman"/>
                          <a:cs typeface="Times New Roman"/>
                        </a:rPr>
                        <a:t>3- </a:t>
                      </a:r>
                      <a:r>
                        <a:rPr lang="en-US" sz="800" b="1" i="1" dirty="0" err="1">
                          <a:solidFill>
                            <a:srgbClr val="000000"/>
                          </a:solidFill>
                          <a:effectLst/>
                          <a:latin typeface="Calibri"/>
                          <a:ea typeface="Times New Roman"/>
                          <a:cs typeface="Times New Roman"/>
                        </a:rPr>
                        <a:t>APx</a:t>
                      </a:r>
                      <a:endParaRPr lang="en-US" sz="800" i="1" dirty="0">
                        <a:effectLst/>
                        <a:latin typeface="Calibri"/>
                        <a:ea typeface="Calibri"/>
                        <a:cs typeface="Times New Roman"/>
                      </a:endParaRPr>
                    </a:p>
                  </a:txBody>
                  <a:tcPr marL="33959" marR="33959"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85390">
                <a:tc>
                  <a:txBody>
                    <a:bodyPr/>
                    <a:lstStyle/>
                    <a:p>
                      <a:pPr marL="0" marR="0" algn="l">
                        <a:lnSpc>
                          <a:spcPct val="100000"/>
                        </a:lnSpc>
                        <a:spcBef>
                          <a:spcPts val="0"/>
                        </a:spcBef>
                        <a:spcAft>
                          <a:spcPts val="0"/>
                        </a:spcAft>
                      </a:pPr>
                      <a:r>
                        <a:rPr lang="es-ES" sz="800" b="0" dirty="0" smtClean="0">
                          <a:effectLst/>
                          <a:latin typeface="+mn-lt"/>
                          <a:ea typeface="Times New Roman"/>
                          <a:cs typeface="Times New Roman"/>
                        </a:rPr>
                        <a:t>Explica cómo un reclamo apoya un argumento específico usando razones y evidencia.</a:t>
                      </a:r>
                      <a:endParaRPr lang="en-US" sz="800" b="0" dirty="0">
                        <a:effectLst/>
                        <a:latin typeface="Calibri"/>
                        <a:ea typeface="Calibri"/>
                        <a:cs typeface="Times New Roman"/>
                      </a:endParaRPr>
                    </a:p>
                  </a:txBody>
                  <a:tcPr marL="33959" marR="33959"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12069491"/>
              </p:ext>
            </p:extLst>
          </p:nvPr>
        </p:nvGraphicFramePr>
        <p:xfrm>
          <a:off x="5113339" y="9144000"/>
          <a:ext cx="2354261" cy="506857"/>
        </p:xfrm>
        <a:graphic>
          <a:graphicData uri="http://schemas.openxmlformats.org/drawingml/2006/table">
            <a:tbl>
              <a:tblPr firstRow="1" firstCol="1" bandRow="1"/>
              <a:tblGrid>
                <a:gridCol w="2354261"/>
              </a:tblGrid>
              <a:tr h="141097">
                <a:tc>
                  <a:txBody>
                    <a:bodyPr/>
                    <a:lstStyle/>
                    <a:p>
                      <a:pPr marL="0" marR="0" algn="ctr">
                        <a:lnSpc>
                          <a:spcPct val="100000"/>
                        </a:lnSpc>
                        <a:spcBef>
                          <a:spcPts val="0"/>
                        </a:spcBef>
                        <a:spcAft>
                          <a:spcPts val="0"/>
                        </a:spcAft>
                      </a:pPr>
                      <a:r>
                        <a:rPr lang="en-US" sz="800" b="1" i="1" dirty="0" err="1" smtClean="0">
                          <a:solidFill>
                            <a:srgbClr val="000000"/>
                          </a:solidFill>
                          <a:effectLst/>
                          <a:latin typeface="Calibri"/>
                          <a:ea typeface="Times New Roman"/>
                          <a:cs typeface="Times New Roman"/>
                        </a:rPr>
                        <a:t>Hacia</a:t>
                      </a:r>
                      <a:r>
                        <a:rPr lang="en-US" sz="800" b="1" i="1" dirty="0" smtClean="0">
                          <a:solidFill>
                            <a:srgbClr val="000000"/>
                          </a:solidFill>
                          <a:effectLst/>
                          <a:latin typeface="Calibri"/>
                          <a:ea typeface="Times New Roman"/>
                          <a:cs typeface="Times New Roman"/>
                        </a:rPr>
                        <a:t> RI6.9           DOK </a:t>
                      </a:r>
                      <a:r>
                        <a:rPr lang="en-US" sz="800" b="1" i="1" dirty="0">
                          <a:solidFill>
                            <a:srgbClr val="000000"/>
                          </a:solidFill>
                          <a:effectLst/>
                          <a:latin typeface="Calibri"/>
                          <a:ea typeface="Times New Roman"/>
                          <a:cs typeface="Times New Roman"/>
                        </a:rPr>
                        <a:t>4 - </a:t>
                      </a:r>
                      <a:r>
                        <a:rPr lang="en-US" sz="800" b="1" i="1" dirty="0" smtClean="0">
                          <a:solidFill>
                            <a:srgbClr val="000000"/>
                          </a:solidFill>
                          <a:effectLst/>
                          <a:latin typeface="Calibri"/>
                          <a:ea typeface="Times New Roman"/>
                          <a:cs typeface="Times New Roman"/>
                        </a:rPr>
                        <a:t>ANP</a:t>
                      </a:r>
                      <a:endParaRPr lang="en-US" sz="800" i="1" dirty="0">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336042">
                <a:tc>
                  <a:txBody>
                    <a:bodyPr/>
                    <a:lstStyle/>
                    <a:p>
                      <a:pPr marL="0" marR="0" algn="l">
                        <a:lnSpc>
                          <a:spcPct val="100000"/>
                        </a:lnSpc>
                        <a:spcBef>
                          <a:spcPts val="0"/>
                        </a:spcBef>
                        <a:spcAft>
                          <a:spcPts val="0"/>
                        </a:spcAft>
                      </a:pPr>
                      <a:r>
                        <a:rPr lang="es-ES" sz="800" b="0" dirty="0" smtClean="0">
                          <a:effectLst/>
                          <a:latin typeface="+mn-lt"/>
                          <a:ea typeface="Times New Roman"/>
                          <a:cs typeface="Times New Roman"/>
                        </a:rPr>
                        <a:t>Recopila, analiza y organiza múltiples fuentes de información de libros de memorias y biografías de dos o más personas</a:t>
                      </a: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23185815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38</a:t>
            </a:fld>
            <a:endParaRPr lang="en-US" dirty="0"/>
          </a:p>
        </p:txBody>
      </p:sp>
      <p:sp>
        <p:nvSpPr>
          <p:cNvPr id="2" name="TextBox 1"/>
          <p:cNvSpPr txBox="1"/>
          <p:nvPr/>
        </p:nvSpPr>
        <p:spPr>
          <a:xfrm>
            <a:off x="304800" y="418846"/>
            <a:ext cx="7238999" cy="9156353"/>
          </a:xfrm>
          <a:prstGeom prst="rect">
            <a:avLst/>
          </a:prstGeom>
          <a:noFill/>
        </p:spPr>
        <p:txBody>
          <a:bodyPr wrap="square" rtlCol="0">
            <a:spAutoFit/>
          </a:bodyPr>
          <a:lstStyle/>
          <a:p>
            <a:pPr marL="342900" lvl="0" indent="-342900">
              <a:buFont typeface="+mj-lt"/>
              <a:buAutoNum type="arabicPeriod" startAt="17"/>
              <a:defRPr/>
            </a:pPr>
            <a:r>
              <a:rPr lang="es-MX" sz="1600" b="1" dirty="0" smtClean="0"/>
              <a:t>En uno o dos párrafos, escribe una conclusión para la narración que sigue naturalmente a los acontecimientos o las experiencias en el texto narrativo. </a:t>
            </a:r>
          </a:p>
          <a:p>
            <a:pPr lvl="0" algn="r">
              <a:defRPr/>
            </a:pPr>
            <a:r>
              <a:rPr lang="es-MX" sz="1000" i="1" dirty="0" smtClean="0">
                <a:solidFill>
                  <a:prstClr val="black"/>
                </a:solidFill>
                <a:cs typeface="Helvetica" pitchFamily="34" charset="0"/>
              </a:rPr>
              <a:t>Escrito breve, Organización, W.6.3c, escribir una conclusión, Objetivo 1a: Adverbios temporales </a:t>
            </a:r>
            <a:endParaRPr lang="es-MX" sz="1400" b="1" dirty="0" smtClean="0">
              <a:solidFill>
                <a:prstClr val="black"/>
              </a:solidFill>
            </a:endParaRPr>
          </a:p>
          <a:p>
            <a:pPr marL="401638" indent="-346075">
              <a:defRPr/>
            </a:pPr>
            <a:endParaRPr lang="es-MX" sz="900" b="1" dirty="0" smtClean="0">
              <a:solidFill>
                <a:srgbClr val="000000"/>
              </a:solidFill>
              <a:ea typeface="Times New Roman"/>
              <a:cs typeface="Times New Roman"/>
            </a:endParaRPr>
          </a:p>
          <a:p>
            <a:pPr algn="ctr">
              <a:defRPr/>
            </a:pPr>
            <a:r>
              <a:rPr lang="es-MX" b="1" dirty="0" smtClean="0">
                <a:ea typeface="Times New Roman"/>
                <a:cs typeface="Times New Roman"/>
              </a:rPr>
              <a:t>      </a:t>
            </a:r>
            <a:r>
              <a:rPr lang="es-MX" sz="1400" b="1" dirty="0" smtClean="0">
                <a:ea typeface="Times New Roman"/>
                <a:cs typeface="Times New Roman"/>
              </a:rPr>
              <a:t>Dentro de poco tiempo</a:t>
            </a:r>
          </a:p>
          <a:p>
            <a:pPr algn="ctr">
              <a:defRPr/>
            </a:pPr>
            <a:endParaRPr lang="es-MX" sz="1400" b="1" u="sng" dirty="0" smtClean="0">
              <a:ea typeface="Times New Roman"/>
              <a:cs typeface="Times New Roman"/>
            </a:endParaRPr>
          </a:p>
          <a:p>
            <a:pPr>
              <a:defRPr/>
            </a:pPr>
            <a:r>
              <a:rPr lang="es-MX" sz="1400" dirty="0" smtClean="0">
                <a:ea typeface="Times New Roman"/>
                <a:cs typeface="Times New Roman"/>
              </a:rPr>
              <a:t>Viajar sólo a Missouri ha sido un viaje largo y difícil. Dejé atrás tres hermanos pequeños y a mi papá. Pero ahora que soy un jinete de Pony Express he ganado lo suficiente dinero para mandar a traer a mis hermanos y a mi padre para que me acompañen. Mi madre había muerto hace mucho tiempo, pero al menos el resto de nosotros podría volver a estar juntos. </a:t>
            </a:r>
          </a:p>
          <a:p>
            <a:pPr>
              <a:defRPr/>
            </a:pPr>
            <a:endParaRPr lang="en-US" sz="1400" dirty="0" smtClean="0">
              <a:ea typeface="Times New Roman"/>
              <a:cs typeface="Times New Roman"/>
            </a:endParaRPr>
          </a:p>
          <a:p>
            <a:pPr>
              <a:defRPr/>
            </a:pPr>
            <a:r>
              <a:rPr lang="en-US" sz="1400" dirty="0" smtClean="0">
                <a:ea typeface="Times New Roman"/>
                <a:cs typeface="Times New Roman"/>
              </a:rPr>
              <a:t>_______________________________________________________________________________</a:t>
            </a:r>
          </a:p>
          <a:p>
            <a:pPr>
              <a:defRPr/>
            </a:pPr>
            <a:endParaRPr lang="en-US" sz="1400" dirty="0">
              <a:ea typeface="Times New Roman"/>
              <a:cs typeface="Times New Roman"/>
            </a:endParaRPr>
          </a:p>
          <a:p>
            <a:pPr>
              <a:defRPr/>
            </a:pPr>
            <a:r>
              <a:rPr lang="en-US" sz="1400" dirty="0" smtClean="0">
                <a:ea typeface="Times New Roman"/>
                <a:cs typeface="Times New Roman"/>
              </a:rPr>
              <a:t>_______________________________________________________________________________</a:t>
            </a:r>
          </a:p>
          <a:p>
            <a:pPr>
              <a:defRPr/>
            </a:pPr>
            <a:endParaRPr lang="en-US" sz="1400" dirty="0">
              <a:ea typeface="Times New Roman"/>
              <a:cs typeface="Times New Roman"/>
            </a:endParaRPr>
          </a:p>
          <a:p>
            <a:pPr>
              <a:defRPr/>
            </a:pPr>
            <a:r>
              <a:rPr lang="en-US" sz="1400" dirty="0">
                <a:ea typeface="Times New Roman"/>
                <a:cs typeface="Times New Roman"/>
              </a:rPr>
              <a:t>_______________________________________________________________________________</a:t>
            </a:r>
          </a:p>
          <a:p>
            <a:pPr>
              <a:defRPr/>
            </a:pPr>
            <a:endParaRPr lang="en-US" sz="1400" dirty="0">
              <a:ea typeface="Times New Roman"/>
              <a:cs typeface="Times New Roman"/>
            </a:endParaRPr>
          </a:p>
          <a:p>
            <a:pPr>
              <a:defRPr/>
            </a:pPr>
            <a:r>
              <a:rPr lang="en-US" sz="1400" dirty="0" smtClean="0">
                <a:ea typeface="Times New Roman"/>
                <a:cs typeface="Times New Roman"/>
              </a:rPr>
              <a:t>_______________________________________________________________________________</a:t>
            </a:r>
            <a:endParaRPr lang="en-US" sz="1400" dirty="0">
              <a:ea typeface="Times New Roman"/>
              <a:cs typeface="Times New Roman"/>
            </a:endParaRPr>
          </a:p>
          <a:p>
            <a:pPr>
              <a:defRPr/>
            </a:pPr>
            <a:endParaRPr lang="en-US" sz="1400" dirty="0" smtClean="0">
              <a:ea typeface="Times New Roman"/>
              <a:cs typeface="Times New Roman"/>
            </a:endParaRPr>
          </a:p>
          <a:p>
            <a:pPr>
              <a:defRPr/>
            </a:pPr>
            <a:r>
              <a:rPr lang="en-US" sz="1400" dirty="0" smtClean="0">
                <a:ea typeface="Times New Roman"/>
                <a:cs typeface="Times New Roman"/>
              </a:rPr>
              <a:t>_______________________________________________________________________________</a:t>
            </a:r>
            <a:endParaRPr lang="en-US" sz="1400" dirty="0">
              <a:ea typeface="Times New Roman"/>
              <a:cs typeface="Times New Roman"/>
            </a:endParaRPr>
          </a:p>
          <a:p>
            <a:pPr>
              <a:defRPr/>
            </a:pPr>
            <a:endParaRPr lang="en-US" sz="1400" dirty="0">
              <a:ea typeface="Times New Roman"/>
              <a:cs typeface="Times New Roman"/>
            </a:endParaRPr>
          </a:p>
          <a:p>
            <a:pPr>
              <a:defRPr/>
            </a:pPr>
            <a:r>
              <a:rPr lang="en-US" sz="1400" dirty="0">
                <a:ea typeface="Times New Roman"/>
                <a:cs typeface="Times New Roman"/>
              </a:rPr>
              <a:t>_______________________________________________________________________________</a:t>
            </a:r>
          </a:p>
          <a:p>
            <a:pPr>
              <a:defRPr/>
            </a:pPr>
            <a:endParaRPr lang="en-US" sz="1400" dirty="0">
              <a:ea typeface="Times New Roman"/>
              <a:cs typeface="Times New Roman"/>
            </a:endParaRPr>
          </a:p>
          <a:p>
            <a:pPr>
              <a:defRPr/>
            </a:pPr>
            <a:r>
              <a:rPr lang="en-US" sz="1400" dirty="0">
                <a:ea typeface="Times New Roman"/>
                <a:cs typeface="Times New Roman"/>
              </a:rPr>
              <a:t>_______________________________________________________________________________</a:t>
            </a:r>
          </a:p>
          <a:p>
            <a:pPr>
              <a:defRPr/>
            </a:pPr>
            <a:endParaRPr lang="en-US" sz="1400" dirty="0">
              <a:ea typeface="Times New Roman"/>
              <a:cs typeface="Times New Roman"/>
            </a:endParaRPr>
          </a:p>
          <a:p>
            <a:pPr>
              <a:defRPr/>
            </a:pPr>
            <a:r>
              <a:rPr lang="en-US" sz="1400" dirty="0" smtClean="0">
                <a:ea typeface="Times New Roman"/>
                <a:cs typeface="Times New Roman"/>
              </a:rPr>
              <a:t>_______________________________________________________________________________</a:t>
            </a:r>
            <a:endParaRPr lang="en-US" sz="1400" dirty="0">
              <a:ea typeface="Times New Roman"/>
              <a:cs typeface="Times New Roman"/>
            </a:endParaRPr>
          </a:p>
          <a:p>
            <a:pPr>
              <a:defRPr/>
            </a:pPr>
            <a:endParaRPr lang="en-US" sz="1400" dirty="0" smtClean="0">
              <a:ea typeface="Times New Roman"/>
              <a:cs typeface="Times New Roman"/>
            </a:endParaRPr>
          </a:p>
          <a:p>
            <a:pPr>
              <a:defRPr/>
            </a:pPr>
            <a:r>
              <a:rPr lang="en-US" sz="1400" dirty="0" smtClean="0">
                <a:ea typeface="Times New Roman"/>
                <a:cs typeface="Times New Roman"/>
              </a:rPr>
              <a:t>_______________________________________________________________________________</a:t>
            </a:r>
            <a:endParaRPr lang="en-US" sz="1400" dirty="0">
              <a:ea typeface="Times New Roman"/>
              <a:cs typeface="Times New Roman"/>
            </a:endParaRPr>
          </a:p>
          <a:p>
            <a:pPr>
              <a:defRPr/>
            </a:pPr>
            <a:endParaRPr lang="en-US" sz="1400" dirty="0">
              <a:ea typeface="Times New Roman"/>
              <a:cs typeface="Times New Roman"/>
            </a:endParaRPr>
          </a:p>
          <a:p>
            <a:pPr>
              <a:defRPr/>
            </a:pPr>
            <a:r>
              <a:rPr lang="en-US" sz="1400" dirty="0">
                <a:ea typeface="Times New Roman"/>
                <a:cs typeface="Times New Roman"/>
              </a:rPr>
              <a:t>_______________________________________________________________________________</a:t>
            </a:r>
          </a:p>
          <a:p>
            <a:pPr>
              <a:defRPr/>
            </a:pPr>
            <a:endParaRPr lang="en-US" sz="1400" dirty="0">
              <a:ea typeface="Times New Roman"/>
              <a:cs typeface="Times New Roman"/>
            </a:endParaRPr>
          </a:p>
          <a:p>
            <a:pPr>
              <a:defRPr/>
            </a:pPr>
            <a:r>
              <a:rPr lang="en-US" sz="1400" dirty="0">
                <a:ea typeface="Times New Roman"/>
                <a:cs typeface="Times New Roman"/>
              </a:rPr>
              <a:t>_______________________________________________________________________________</a:t>
            </a:r>
          </a:p>
          <a:p>
            <a:pPr>
              <a:defRPr/>
            </a:pPr>
            <a:endParaRPr lang="en-US" sz="1400" dirty="0">
              <a:ea typeface="Times New Roman"/>
              <a:cs typeface="Times New Roman"/>
            </a:endParaRPr>
          </a:p>
          <a:p>
            <a:pPr>
              <a:defRPr/>
            </a:pPr>
            <a:r>
              <a:rPr lang="en-US" sz="1400" dirty="0" smtClean="0">
                <a:ea typeface="Times New Roman"/>
                <a:cs typeface="Times New Roman"/>
              </a:rPr>
              <a:t>_______________________________________________________________________________</a:t>
            </a:r>
            <a:endParaRPr lang="en-US" sz="1400" dirty="0">
              <a:ea typeface="Times New Roman"/>
              <a:cs typeface="Times New Roman"/>
            </a:endParaRPr>
          </a:p>
          <a:p>
            <a:pPr>
              <a:defRPr/>
            </a:pPr>
            <a:endParaRPr lang="en-US" sz="1400" dirty="0" smtClean="0">
              <a:ea typeface="Times New Roman"/>
              <a:cs typeface="Times New Roman"/>
            </a:endParaRPr>
          </a:p>
          <a:p>
            <a:pPr>
              <a:defRPr/>
            </a:pPr>
            <a:r>
              <a:rPr lang="en-US" sz="1400" dirty="0" smtClean="0">
                <a:ea typeface="Times New Roman"/>
                <a:cs typeface="Times New Roman"/>
              </a:rPr>
              <a:t>_______________________________________________________________________________</a:t>
            </a:r>
            <a:endParaRPr lang="en-US" sz="1400" dirty="0">
              <a:ea typeface="Times New Roman"/>
              <a:cs typeface="Times New Roman"/>
            </a:endParaRPr>
          </a:p>
          <a:p>
            <a:pPr>
              <a:defRPr/>
            </a:pPr>
            <a:endParaRPr lang="en-US" sz="1400" dirty="0">
              <a:ea typeface="Times New Roman"/>
              <a:cs typeface="Times New Roman"/>
            </a:endParaRPr>
          </a:p>
          <a:p>
            <a:pPr>
              <a:defRPr/>
            </a:pPr>
            <a:r>
              <a:rPr lang="en-US" sz="1400" dirty="0">
                <a:ea typeface="Times New Roman"/>
                <a:cs typeface="Times New Roman"/>
              </a:rPr>
              <a:t>_______________________________________________________________________________</a:t>
            </a:r>
          </a:p>
          <a:p>
            <a:pPr>
              <a:defRPr/>
            </a:pPr>
            <a:endParaRPr lang="en-US" sz="1400" dirty="0">
              <a:ea typeface="Times New Roman"/>
              <a:cs typeface="Times New Roman"/>
            </a:endParaRPr>
          </a:p>
          <a:p>
            <a:pPr>
              <a:defRPr/>
            </a:pPr>
            <a:r>
              <a:rPr lang="en-US" sz="1400" dirty="0" smtClean="0">
                <a:ea typeface="Times New Roman"/>
                <a:cs typeface="Times New Roman"/>
              </a:rPr>
              <a:t>_______________________________________________________________________________</a:t>
            </a:r>
            <a:endParaRPr lang="en-US" sz="1400" dirty="0">
              <a:ea typeface="Times New Roman"/>
              <a:cs typeface="Times New Roman"/>
            </a:endParaRPr>
          </a:p>
          <a:p>
            <a:pPr>
              <a:defRPr/>
            </a:pPr>
            <a:endParaRPr lang="en-US" sz="1400" dirty="0" smtClean="0">
              <a:ea typeface="Times New Roman"/>
              <a:cs typeface="Times New Roman"/>
            </a:endParaRPr>
          </a:p>
          <a:p>
            <a:pPr>
              <a:defRPr/>
            </a:pPr>
            <a:r>
              <a:rPr lang="en-US" sz="1400" dirty="0" smtClean="0">
                <a:ea typeface="Times New Roman"/>
                <a:cs typeface="Times New Roman"/>
              </a:rPr>
              <a:t>_______________________________________________________________________________</a:t>
            </a:r>
            <a:endParaRPr lang="en-US" sz="1400" dirty="0">
              <a:ea typeface="Times New Roman"/>
              <a:cs typeface="Times New Roman"/>
            </a:endParaRPr>
          </a:p>
        </p:txBody>
      </p:sp>
    </p:spTree>
    <p:extLst>
      <p:ext uri="{BB962C8B-B14F-4D97-AF65-F5344CB8AC3E}">
        <p14:creationId xmlns:p14="http://schemas.microsoft.com/office/powerpoint/2010/main" val="18132789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39</a:t>
            </a:fld>
            <a:endParaRPr lang="en-US" dirty="0"/>
          </a:p>
        </p:txBody>
      </p:sp>
      <p:sp>
        <p:nvSpPr>
          <p:cNvPr id="5" name="Rectangle 4"/>
          <p:cNvSpPr/>
          <p:nvPr/>
        </p:nvSpPr>
        <p:spPr>
          <a:xfrm>
            <a:off x="425824" y="563198"/>
            <a:ext cx="7041776" cy="7064771"/>
          </a:xfrm>
          <a:prstGeom prst="rect">
            <a:avLst/>
          </a:prstGeom>
          <a:noFill/>
        </p:spPr>
        <p:txBody>
          <a:bodyPr wrap="square" lIns="101869" tIns="50935" rIns="101869" bIns="50935">
            <a:spAutoFit/>
          </a:bodyPr>
          <a:lstStyle/>
          <a:p>
            <a:pPr marL="403225" indent="-403225">
              <a:buAutoNum type="arabicPeriod" startAt="18"/>
            </a:pPr>
            <a:r>
              <a:rPr lang="es-EC" sz="1600" b="1" dirty="0">
                <a:latin typeface="Helvetica" panose="020B0604020202020204" pitchFamily="34" charset="0"/>
                <a:ea typeface="Times New Roman"/>
                <a:cs typeface="Helvetica" panose="020B0604020202020204" pitchFamily="34" charset="0"/>
              </a:rPr>
              <a:t>Un estudiante está escribiendo un </a:t>
            </a:r>
            <a:r>
              <a:rPr lang="es-EC" sz="1600" b="1" dirty="0" smtClean="0">
                <a:latin typeface="Helvetica" panose="020B0604020202020204" pitchFamily="34" charset="0"/>
                <a:ea typeface="Times New Roman"/>
                <a:cs typeface="Helvetica" panose="020B0604020202020204" pitchFamily="34" charset="0"/>
              </a:rPr>
              <a:t>artículo </a:t>
            </a:r>
            <a:r>
              <a:rPr lang="es-EC" sz="1600" b="1" dirty="0">
                <a:latin typeface="Helvetica" panose="020B0604020202020204" pitchFamily="34" charset="0"/>
                <a:ea typeface="Times New Roman"/>
                <a:cs typeface="Helvetica" panose="020B0604020202020204" pitchFamily="34" charset="0"/>
              </a:rPr>
              <a:t>sobre la </a:t>
            </a:r>
            <a:r>
              <a:rPr lang="es-EC" sz="1600" b="1" i="1" dirty="0">
                <a:latin typeface="Helvetica" panose="020B0604020202020204" pitchFamily="34" charset="0"/>
                <a:ea typeface="Times New Roman"/>
                <a:cs typeface="Helvetica" panose="020B0604020202020204" pitchFamily="34" charset="0"/>
              </a:rPr>
              <a:t>PT-109</a:t>
            </a:r>
            <a:r>
              <a:rPr lang="es-EC" sz="1600" b="1" dirty="0">
                <a:latin typeface="Helvetica" panose="020B0604020202020204" pitchFamily="34" charset="0"/>
                <a:ea typeface="Times New Roman"/>
                <a:cs typeface="Helvetica" panose="020B0604020202020204" pitchFamily="34" charset="0"/>
              </a:rPr>
              <a:t>. El estudiante quiere añadir una </a:t>
            </a:r>
            <a:r>
              <a:rPr lang="es-EC" sz="1600" b="1" dirty="0" smtClean="0">
                <a:latin typeface="Helvetica" panose="020B0604020202020204" pitchFamily="34" charset="0"/>
                <a:ea typeface="Times New Roman"/>
                <a:cs typeface="Helvetica" panose="020B0604020202020204" pitchFamily="34" charset="0"/>
              </a:rPr>
              <a:t>oración</a:t>
            </a:r>
            <a:r>
              <a:rPr lang="es-EC" sz="1600" b="1" dirty="0">
                <a:latin typeface="Helvetica" panose="020B0604020202020204" pitchFamily="34" charset="0"/>
                <a:ea typeface="Times New Roman"/>
                <a:cs typeface="Helvetica" panose="020B0604020202020204" pitchFamily="34" charset="0"/>
              </a:rPr>
              <a:t> </a:t>
            </a:r>
            <a:r>
              <a:rPr lang="es-EC" sz="1600" b="1" dirty="0" smtClean="0">
                <a:latin typeface="Helvetica" panose="020B0604020202020204" pitchFamily="34" charset="0"/>
                <a:ea typeface="Times New Roman"/>
                <a:cs typeface="Helvetica" panose="020B0604020202020204" pitchFamily="34" charset="0"/>
              </a:rPr>
              <a:t>con </a:t>
            </a:r>
            <a:r>
              <a:rPr lang="es-EC" sz="1600" b="1" dirty="0">
                <a:latin typeface="Helvetica" panose="020B0604020202020204" pitchFamily="34" charset="0"/>
                <a:ea typeface="Times New Roman"/>
                <a:cs typeface="Helvetica" panose="020B0604020202020204" pitchFamily="34" charset="0"/>
              </a:rPr>
              <a:t>diálogo que </a:t>
            </a:r>
            <a:r>
              <a:rPr lang="es-EC" sz="1600" b="1" dirty="0" smtClean="0">
                <a:latin typeface="Helvetica" panose="020B0604020202020204" pitchFamily="34" charset="0"/>
                <a:ea typeface="Times New Roman"/>
                <a:cs typeface="Helvetica" panose="020B0604020202020204" pitchFamily="34" charset="0"/>
              </a:rPr>
              <a:t>haría </a:t>
            </a:r>
            <a:r>
              <a:rPr lang="es-EC" sz="1600" b="1" dirty="0">
                <a:latin typeface="Helvetica" panose="020B0604020202020204" pitchFamily="34" charset="0"/>
                <a:ea typeface="Times New Roman"/>
                <a:cs typeface="Helvetica" panose="020B0604020202020204" pitchFamily="34" charset="0"/>
              </a:rPr>
              <a:t>una transición </a:t>
            </a:r>
            <a:r>
              <a:rPr lang="es-EC" sz="1600" b="1" dirty="0" smtClean="0">
                <a:latin typeface="Helvetica" panose="020B0604020202020204" pitchFamily="34" charset="0"/>
                <a:ea typeface="Times New Roman"/>
                <a:cs typeface="Helvetica" panose="020B0604020202020204" pitchFamily="34" charset="0"/>
              </a:rPr>
              <a:t>más lógica </a:t>
            </a:r>
            <a:r>
              <a:rPr lang="es-EC" sz="1600" b="1" dirty="0">
                <a:latin typeface="Helvetica" panose="020B0604020202020204" pitchFamily="34" charset="0"/>
                <a:ea typeface="Times New Roman"/>
                <a:cs typeface="Helvetica" panose="020B0604020202020204" pitchFamily="34" charset="0"/>
              </a:rPr>
              <a:t>hacia un tercer </a:t>
            </a:r>
            <a:r>
              <a:rPr lang="es-EC" sz="1600" b="1" dirty="0" smtClean="0">
                <a:latin typeface="Helvetica" panose="020B0604020202020204" pitchFamily="34" charset="0"/>
                <a:ea typeface="Times New Roman"/>
                <a:cs typeface="Helvetica" panose="020B0604020202020204" pitchFamily="34" charset="0"/>
              </a:rPr>
              <a:t>párrafo.  </a:t>
            </a:r>
          </a:p>
          <a:p>
            <a:pPr algn="r"/>
            <a:r>
              <a:rPr lang="es-MX" sz="1000" i="1" dirty="0" smtClean="0">
                <a:solidFill>
                  <a:prstClr val="black"/>
                </a:solidFill>
                <a:latin typeface="Helvetica" panose="020B0604020202020204" pitchFamily="34" charset="0"/>
                <a:ea typeface="Times New Roman"/>
                <a:cs typeface="Helvetica" panose="020B0604020202020204" pitchFamily="34" charset="0"/>
              </a:rPr>
              <a:t>Revisar un texto, W.3b, Elaboración de diálogo, Objetivo de escritura 1b</a:t>
            </a:r>
          </a:p>
          <a:p>
            <a:endParaRPr lang="en-US" sz="1600" b="1" dirty="0" smtClean="0">
              <a:latin typeface="Helvetica" panose="020B0604020202020204" pitchFamily="34" charset="0"/>
              <a:cs typeface="Helvetica" panose="020B0604020202020204" pitchFamily="34" charset="0"/>
            </a:endParaRPr>
          </a:p>
          <a:p>
            <a:r>
              <a:rPr lang="es-EC" sz="1400" dirty="0" smtClean="0">
                <a:latin typeface="Helvetica" panose="020B0604020202020204" pitchFamily="34" charset="0"/>
                <a:cs typeface="Helvetica" panose="020B0604020202020204" pitchFamily="34" charset="0"/>
              </a:rPr>
              <a:t>Al </a:t>
            </a:r>
            <a:r>
              <a:rPr lang="es-EC" sz="1400" dirty="0">
                <a:latin typeface="Helvetica" panose="020B0604020202020204" pitchFamily="34" charset="0"/>
                <a:cs typeface="Helvetica" panose="020B0604020202020204" pitchFamily="34" charset="0"/>
              </a:rPr>
              <a:t>momento en que llegamos a la orilla, el capitán y yo </a:t>
            </a:r>
            <a:r>
              <a:rPr lang="es-EC" sz="1400" dirty="0" smtClean="0">
                <a:latin typeface="Helvetica" panose="020B0604020202020204" pitchFamily="34" charset="0"/>
                <a:cs typeface="Helvetica" panose="020B0604020202020204" pitchFamily="34" charset="0"/>
              </a:rPr>
              <a:t>nos quedamos</a:t>
            </a:r>
            <a:r>
              <a:rPr lang="es-EC" sz="1400" dirty="0">
                <a:latin typeface="Helvetica" panose="020B0604020202020204" pitchFamily="34" charset="0"/>
                <a:cs typeface="Helvetica" panose="020B0604020202020204" pitchFamily="34" charset="0"/>
              </a:rPr>
              <a:t> </a:t>
            </a:r>
            <a:r>
              <a:rPr lang="es-EC" sz="1400" dirty="0" smtClean="0">
                <a:latin typeface="Helvetica" panose="020B0604020202020204" pitchFamily="34" charset="0"/>
                <a:cs typeface="Helvetica" panose="020B0604020202020204" pitchFamily="34" charset="0"/>
              </a:rPr>
              <a:t>sin </a:t>
            </a:r>
            <a:r>
              <a:rPr lang="es-EC" sz="1400" dirty="0">
                <a:latin typeface="Helvetica" panose="020B0604020202020204" pitchFamily="34" charset="0"/>
                <a:cs typeface="Helvetica" panose="020B0604020202020204" pitchFamily="34" charset="0"/>
              </a:rPr>
              <a:t>aliento. El sudor me corría a los ojos. </a:t>
            </a:r>
            <a:r>
              <a:rPr lang="es-EC" sz="1400" dirty="0" smtClean="0">
                <a:latin typeface="Helvetica" panose="020B0604020202020204" pitchFamily="34" charset="0"/>
                <a:cs typeface="Helvetica" panose="020B0604020202020204" pitchFamily="34" charset="0"/>
              </a:rPr>
              <a:t>—¿Dónde</a:t>
            </a:r>
            <a:r>
              <a:rPr lang="es-EC" sz="1400" dirty="0">
                <a:latin typeface="Helvetica" panose="020B0604020202020204" pitchFamily="34" charset="0"/>
                <a:cs typeface="Helvetica" panose="020B0604020202020204" pitchFamily="34" charset="0"/>
              </a:rPr>
              <a:t>. . .están</a:t>
            </a:r>
            <a:r>
              <a:rPr lang="es-EC" sz="1400" dirty="0" smtClean="0">
                <a:latin typeface="Helvetica" panose="020B0604020202020204" pitchFamily="34" charset="0"/>
                <a:cs typeface="Helvetica" panose="020B0604020202020204" pitchFamily="34" charset="0"/>
              </a:rPr>
              <a:t>? —preguntó </a:t>
            </a:r>
            <a:r>
              <a:rPr lang="es-EC" sz="1400" dirty="0">
                <a:latin typeface="Helvetica" panose="020B0604020202020204" pitchFamily="34" charset="0"/>
                <a:cs typeface="Helvetica" panose="020B0604020202020204" pitchFamily="34" charset="0"/>
              </a:rPr>
              <a:t>con </a:t>
            </a:r>
            <a:r>
              <a:rPr lang="es-EC" sz="1400" dirty="0" smtClean="0">
                <a:latin typeface="Helvetica" panose="020B0604020202020204" pitchFamily="34" charset="0"/>
                <a:cs typeface="Helvetica" panose="020B0604020202020204" pitchFamily="34" charset="0"/>
              </a:rPr>
              <a:t>una voz </a:t>
            </a:r>
            <a:r>
              <a:rPr lang="es-EC" sz="1400" dirty="0">
                <a:latin typeface="Helvetica" panose="020B0604020202020204" pitchFamily="34" charset="0"/>
                <a:cs typeface="Helvetica" panose="020B0604020202020204" pitchFamily="34" charset="0"/>
              </a:rPr>
              <a:t>entrecortada mientras mirábamos más allá de la </a:t>
            </a:r>
            <a:r>
              <a:rPr lang="es-EC" sz="1400" dirty="0" smtClean="0">
                <a:latin typeface="Helvetica" panose="020B0604020202020204" pitchFamily="34" charset="0"/>
                <a:cs typeface="Helvetica" panose="020B0604020202020204" pitchFamily="34" charset="0"/>
              </a:rPr>
              <a:t>orilla del mar. </a:t>
            </a:r>
            <a:r>
              <a:rPr lang="es-EC" sz="1400" dirty="0">
                <a:latin typeface="Helvetica" panose="020B0604020202020204" pitchFamily="34" charset="0"/>
                <a:cs typeface="Helvetica" panose="020B0604020202020204" pitchFamily="34" charset="0"/>
              </a:rPr>
              <a:t>Los </a:t>
            </a:r>
            <a:r>
              <a:rPr lang="es-EC" sz="1400" dirty="0" smtClean="0">
                <a:latin typeface="Helvetica" panose="020B0604020202020204" pitchFamily="34" charset="0"/>
                <a:cs typeface="Helvetica" panose="020B0604020202020204" pitchFamily="34" charset="0"/>
              </a:rPr>
              <a:t>indígenas </a:t>
            </a:r>
            <a:r>
              <a:rPr lang="es-EC" sz="1400" dirty="0">
                <a:latin typeface="Helvetica" panose="020B0604020202020204" pitchFamily="34" charset="0"/>
                <a:cs typeface="Helvetica" panose="020B0604020202020204" pitchFamily="34" charset="0"/>
              </a:rPr>
              <a:t>eran nuestra única esperanza </a:t>
            </a:r>
            <a:r>
              <a:rPr lang="es-EC" sz="1400" dirty="0" smtClean="0">
                <a:latin typeface="Helvetica" panose="020B0604020202020204" pitchFamily="34" charset="0"/>
                <a:cs typeface="Helvetica" panose="020B0604020202020204" pitchFamily="34" charset="0"/>
              </a:rPr>
              <a:t>de </a:t>
            </a:r>
            <a:r>
              <a:rPr lang="es-EC" sz="1400" dirty="0">
                <a:latin typeface="Helvetica" panose="020B0604020202020204" pitchFamily="34" charset="0"/>
                <a:cs typeface="Helvetica" panose="020B0604020202020204" pitchFamily="34" charset="0"/>
              </a:rPr>
              <a:t>rescate. ¡</a:t>
            </a:r>
            <a:r>
              <a:rPr lang="es-EC" sz="1400" dirty="0" smtClean="0">
                <a:latin typeface="Helvetica" panose="020B0604020202020204" pitchFamily="34" charset="0"/>
                <a:cs typeface="Helvetica" panose="020B0604020202020204" pitchFamily="34" charset="0"/>
              </a:rPr>
              <a:t>Teníamos que comunicarnos con </a:t>
            </a:r>
            <a:r>
              <a:rPr lang="es-EC" sz="1400" dirty="0">
                <a:latin typeface="Helvetica" panose="020B0604020202020204" pitchFamily="34" charset="0"/>
                <a:cs typeface="Helvetica" panose="020B0604020202020204" pitchFamily="34" charset="0"/>
              </a:rPr>
              <a:t>ellos</a:t>
            </a:r>
            <a:r>
              <a:rPr lang="es-EC" sz="1400" dirty="0" smtClean="0">
                <a:latin typeface="Helvetica" panose="020B0604020202020204" pitchFamily="34" charset="0"/>
                <a:cs typeface="Helvetica" panose="020B0604020202020204" pitchFamily="34" charset="0"/>
              </a:rPr>
              <a:t>!</a:t>
            </a:r>
          </a:p>
          <a:p>
            <a:endParaRPr lang="en-US" sz="1400" dirty="0">
              <a:latin typeface="Helvetica" panose="020B0604020202020204" pitchFamily="34" charset="0"/>
              <a:cs typeface="Helvetica" panose="020B0604020202020204" pitchFamily="34" charset="0"/>
            </a:endParaRPr>
          </a:p>
          <a:p>
            <a:r>
              <a:rPr lang="es-EC" sz="1400" dirty="0">
                <a:latin typeface="Helvetica" panose="020B0604020202020204" pitchFamily="34" charset="0"/>
                <a:cs typeface="Helvetica" panose="020B0604020202020204" pitchFamily="34" charset="0"/>
              </a:rPr>
              <a:t>Estaba mareado por nadar tanto, por lo que no los noté hasta que el c</a:t>
            </a:r>
            <a:r>
              <a:rPr lang="es-EC" sz="1400" dirty="0" smtClean="0">
                <a:latin typeface="Helvetica" panose="020B0604020202020204" pitchFamily="34" charset="0"/>
                <a:cs typeface="Helvetica" panose="020B0604020202020204" pitchFamily="34" charset="0"/>
              </a:rPr>
              <a:t>apitán </a:t>
            </a:r>
            <a:r>
              <a:rPr lang="es-EC" sz="1400" dirty="0">
                <a:latin typeface="Helvetica" panose="020B0604020202020204" pitchFamily="34" charset="0"/>
                <a:cs typeface="Helvetica" panose="020B0604020202020204" pitchFamily="34" charset="0"/>
              </a:rPr>
              <a:t>los señaló. Los </a:t>
            </a:r>
            <a:r>
              <a:rPr lang="es-EC" sz="1400" dirty="0" smtClean="0">
                <a:latin typeface="Helvetica" panose="020B0604020202020204" pitchFamily="34" charset="0"/>
                <a:cs typeface="Helvetica" panose="020B0604020202020204" pitchFamily="34" charset="0"/>
              </a:rPr>
              <a:t>indígenas </a:t>
            </a:r>
            <a:r>
              <a:rPr lang="es-EC" sz="1400" dirty="0">
                <a:latin typeface="Helvetica" panose="020B0604020202020204" pitchFamily="34" charset="0"/>
                <a:cs typeface="Helvetica" panose="020B0604020202020204" pitchFamily="34" charset="0"/>
              </a:rPr>
              <a:t>nos vieron y se asustaron. Estaban corriendo de regreso a su canoa</a:t>
            </a:r>
            <a:r>
              <a:rPr lang="es-EC" sz="1400" dirty="0" smtClean="0">
                <a:latin typeface="Helvetica" panose="020B0604020202020204" pitchFamily="34" charset="0"/>
                <a:cs typeface="Helvetica" panose="020B0604020202020204" pitchFamily="34" charset="0"/>
              </a:rPr>
              <a:t>.</a:t>
            </a:r>
          </a:p>
          <a:p>
            <a:endParaRPr lang="en-US" sz="1600" b="1" dirty="0">
              <a:latin typeface="Helvetica" panose="020B0604020202020204" pitchFamily="34" charset="0"/>
              <a:cs typeface="Helvetica" panose="020B0604020202020204" pitchFamily="34" charset="0"/>
            </a:endParaRPr>
          </a:p>
          <a:p>
            <a:pPr marL="403225"/>
            <a:r>
              <a:rPr lang="es-EC" sz="1600" b="1" dirty="0">
                <a:latin typeface="Helvetica" panose="020B0604020202020204" pitchFamily="34" charset="0"/>
                <a:cs typeface="Helvetica" panose="020B0604020202020204" pitchFamily="34" charset="0"/>
              </a:rPr>
              <a:t>¿Qué oración proporcionaría la mejor transición hacia un tercer párrafo</a:t>
            </a:r>
            <a:r>
              <a:rPr lang="es-EC" sz="1600" b="1" dirty="0" smtClean="0">
                <a:latin typeface="Helvetica" panose="020B0604020202020204" pitchFamily="34" charset="0"/>
                <a:cs typeface="Helvetica" panose="020B0604020202020204" pitchFamily="34" charset="0"/>
              </a:rPr>
              <a:t>?</a:t>
            </a:r>
          </a:p>
          <a:p>
            <a:pPr marL="403225"/>
            <a:endParaRPr lang="en-US" sz="1600" b="1" dirty="0" smtClean="0">
              <a:latin typeface="Helvetica" panose="020B0604020202020204" pitchFamily="34" charset="0"/>
              <a:ea typeface="Times New Roman"/>
              <a:cs typeface="Helvetica" panose="020B0604020202020204" pitchFamily="34" charset="0"/>
            </a:endParaRPr>
          </a:p>
          <a:p>
            <a:pPr>
              <a:lnSpc>
                <a:spcPct val="115000"/>
              </a:lnSpc>
            </a:pPr>
            <a:endParaRPr lang="en-US" sz="1600" b="1" dirty="0">
              <a:latin typeface="Helvetica" panose="020B0604020202020204" pitchFamily="34" charset="0"/>
              <a:ea typeface="Times New Roman"/>
              <a:cs typeface="Helvetica" panose="020B0604020202020204" pitchFamily="34" charset="0"/>
            </a:endParaRPr>
          </a:p>
          <a:p>
            <a:pPr marL="566738" indent="-333375">
              <a:lnSpc>
                <a:spcPct val="115000"/>
              </a:lnSpc>
              <a:buFont typeface="+mj-lt"/>
              <a:buAutoNum type="alphaUcPeriod"/>
            </a:pPr>
            <a:r>
              <a:rPr lang="es-MX" sz="1600" dirty="0" smtClean="0">
                <a:latin typeface="Helvetica" panose="020B0604020202020204" pitchFamily="34" charset="0"/>
                <a:ea typeface="Times New Roman"/>
                <a:cs typeface="Helvetica" panose="020B0604020202020204" pitchFamily="34" charset="0"/>
              </a:rPr>
              <a:t> Fue agradable haber visto a los indígenas. </a:t>
            </a:r>
            <a:r>
              <a:rPr lang="es-MX" sz="1600" dirty="0" smtClean="0">
                <a:latin typeface="Helvetica" panose="020B0604020202020204" pitchFamily="34" charset="0"/>
                <a:cs typeface="Helvetica" panose="020B0604020202020204" pitchFamily="34" charset="0"/>
              </a:rPr>
              <a:t>—</a:t>
            </a:r>
            <a:r>
              <a:rPr lang="es-MX" sz="1600" dirty="0" smtClean="0">
                <a:latin typeface="Helvetica" panose="020B0604020202020204" pitchFamily="34" charset="0"/>
                <a:ea typeface="Times New Roman"/>
                <a:cs typeface="Helvetica" panose="020B0604020202020204" pitchFamily="34" charset="0"/>
              </a:rPr>
              <a:t>Estamos agotados     </a:t>
            </a:r>
            <a:r>
              <a:rPr lang="es-MX" sz="1600" dirty="0" smtClean="0">
                <a:latin typeface="Helvetica" panose="020B0604020202020204" pitchFamily="34" charset="0"/>
                <a:cs typeface="Helvetica" panose="020B0604020202020204" pitchFamily="34" charset="0"/>
              </a:rPr>
              <a:t>—</a:t>
            </a:r>
            <a:r>
              <a:rPr lang="es-MX" sz="1600" dirty="0" smtClean="0">
                <a:latin typeface="Helvetica" panose="020B0604020202020204" pitchFamily="34" charset="0"/>
                <a:ea typeface="Times New Roman"/>
                <a:cs typeface="Helvetica" panose="020B0604020202020204" pitchFamily="34" charset="0"/>
              </a:rPr>
              <a:t> les dije</a:t>
            </a:r>
            <a:r>
              <a:rPr lang="es-MX" sz="1600" dirty="0" smtClean="0">
                <a:latin typeface="Helvetica" panose="020B0604020202020204" pitchFamily="34" charset="0"/>
                <a:cs typeface="Helvetica" panose="020B0604020202020204" pitchFamily="34" charset="0"/>
              </a:rPr>
              <a:t>—. </a:t>
            </a:r>
            <a:r>
              <a:rPr lang="es-MX" sz="1600" dirty="0" smtClean="0">
                <a:latin typeface="Helvetica" panose="020B0604020202020204" pitchFamily="34" charset="0"/>
                <a:ea typeface="Times New Roman"/>
                <a:cs typeface="Helvetica" panose="020B0604020202020204" pitchFamily="34" charset="0"/>
              </a:rPr>
              <a:t>¿Podemos descansar aquí por un tiempo? </a:t>
            </a:r>
          </a:p>
          <a:p>
            <a:pPr marL="566738" indent="-333375">
              <a:lnSpc>
                <a:spcPct val="115000"/>
              </a:lnSpc>
              <a:buFont typeface="+mj-lt"/>
              <a:buAutoNum type="alphaUcPeriod"/>
            </a:pPr>
            <a:endParaRPr lang="es-MX" sz="1600" dirty="0" smtClean="0">
              <a:latin typeface="Helvetica" panose="020B0604020202020204" pitchFamily="34" charset="0"/>
              <a:ea typeface="Times New Roman"/>
              <a:cs typeface="Helvetica" panose="020B0604020202020204" pitchFamily="34" charset="0"/>
            </a:endParaRPr>
          </a:p>
          <a:p>
            <a:pPr marL="566738" indent="-333375">
              <a:lnSpc>
                <a:spcPct val="115000"/>
              </a:lnSpc>
              <a:buFont typeface="+mj-lt"/>
              <a:buAutoNum type="alphaUcPeriod"/>
            </a:pPr>
            <a:r>
              <a:rPr lang="es-MX" sz="1600" dirty="0" smtClean="0">
                <a:latin typeface="Helvetica" panose="020B0604020202020204" pitchFamily="34" charset="0"/>
                <a:ea typeface="Times New Roman"/>
                <a:cs typeface="Helvetica" panose="020B0604020202020204" pitchFamily="34" charset="0"/>
              </a:rPr>
              <a:t>El capitán y yo nos acercamos a donde habían estado los indígenas. </a:t>
            </a:r>
            <a:r>
              <a:rPr lang="es-MX" sz="1600" dirty="0" smtClean="0">
                <a:latin typeface="Helvetica" panose="020B0604020202020204" pitchFamily="34" charset="0"/>
                <a:cs typeface="Helvetica" panose="020B0604020202020204" pitchFamily="34" charset="0"/>
              </a:rPr>
              <a:t>—</a:t>
            </a:r>
            <a:r>
              <a:rPr lang="es-MX" sz="1600" dirty="0" smtClean="0">
                <a:latin typeface="Helvetica" panose="020B0604020202020204" pitchFamily="34" charset="0"/>
                <a:ea typeface="Times New Roman"/>
                <a:cs typeface="Helvetica" panose="020B0604020202020204" pitchFamily="34" charset="0"/>
              </a:rPr>
              <a:t>Capitán </a:t>
            </a:r>
            <a:r>
              <a:rPr lang="es-MX" sz="1600" dirty="0" smtClean="0">
                <a:latin typeface="Helvetica" panose="020B0604020202020204" pitchFamily="34" charset="0"/>
                <a:cs typeface="Helvetica" panose="020B0604020202020204" pitchFamily="34" charset="0"/>
              </a:rPr>
              <a:t>—dije—, </a:t>
            </a:r>
            <a:r>
              <a:rPr lang="es-MX" sz="1600" dirty="0" smtClean="0">
                <a:latin typeface="Helvetica" panose="020B0604020202020204" pitchFamily="34" charset="0"/>
                <a:ea typeface="Times New Roman"/>
                <a:cs typeface="Helvetica" panose="020B0604020202020204" pitchFamily="34" charset="0"/>
              </a:rPr>
              <a:t>¿Le importaría decirme qué hora es?</a:t>
            </a:r>
          </a:p>
          <a:p>
            <a:pPr marL="566738" indent="-333375">
              <a:lnSpc>
                <a:spcPct val="115000"/>
              </a:lnSpc>
              <a:buFont typeface="+mj-lt"/>
              <a:buAutoNum type="alphaUcPeriod"/>
            </a:pPr>
            <a:endParaRPr lang="es-MX" sz="1600" dirty="0" smtClean="0">
              <a:latin typeface="Helvetica" panose="020B0604020202020204" pitchFamily="34" charset="0"/>
              <a:ea typeface="Times New Roman"/>
              <a:cs typeface="Helvetica" panose="020B0604020202020204" pitchFamily="34" charset="0"/>
            </a:endParaRPr>
          </a:p>
          <a:p>
            <a:pPr marL="566738" indent="-333375">
              <a:lnSpc>
                <a:spcPct val="115000"/>
              </a:lnSpc>
              <a:buFont typeface="+mj-lt"/>
              <a:buAutoNum type="alphaUcPeriod"/>
            </a:pPr>
            <a:r>
              <a:rPr lang="es-MX" sz="1600" dirty="0" smtClean="0">
                <a:latin typeface="Helvetica" panose="020B0604020202020204" pitchFamily="34" charset="0"/>
                <a:cs typeface="Helvetica" panose="020B0604020202020204" pitchFamily="34" charset="0"/>
              </a:rPr>
              <a:t>—</a:t>
            </a:r>
            <a:r>
              <a:rPr lang="es-MX" sz="1600" dirty="0" smtClean="0">
                <a:latin typeface="Helvetica" panose="020B0604020202020204" pitchFamily="34" charset="0"/>
                <a:ea typeface="Times New Roman"/>
                <a:cs typeface="Helvetica" panose="020B0604020202020204" pitchFamily="34" charset="0"/>
              </a:rPr>
              <a:t>Tenemos que salir de aquí </a:t>
            </a:r>
            <a:r>
              <a:rPr lang="es-MX" sz="1600" dirty="0" smtClean="0">
                <a:latin typeface="Helvetica" panose="020B0604020202020204" pitchFamily="34" charset="0"/>
                <a:cs typeface="Helvetica" panose="020B0604020202020204" pitchFamily="34" charset="0"/>
              </a:rPr>
              <a:t>—</a:t>
            </a:r>
            <a:r>
              <a:rPr lang="es-MX" sz="1600" dirty="0" smtClean="0">
                <a:latin typeface="Helvetica" panose="020B0604020202020204" pitchFamily="34" charset="0"/>
                <a:ea typeface="Times New Roman"/>
                <a:cs typeface="Helvetica" panose="020B0604020202020204" pitchFamily="34" charset="0"/>
              </a:rPr>
              <a:t>le dije. El capitán estuvo de acuerdo.</a:t>
            </a:r>
          </a:p>
          <a:p>
            <a:pPr marL="566738" indent="-333375">
              <a:lnSpc>
                <a:spcPct val="115000"/>
              </a:lnSpc>
              <a:buFont typeface="+mj-lt"/>
              <a:buAutoNum type="alphaUcPeriod"/>
            </a:pPr>
            <a:endParaRPr lang="es-MX" sz="1600" dirty="0" smtClean="0">
              <a:latin typeface="Helvetica" panose="020B0604020202020204" pitchFamily="34" charset="0"/>
              <a:ea typeface="Times New Roman"/>
              <a:cs typeface="Helvetica" panose="020B0604020202020204" pitchFamily="34" charset="0"/>
            </a:endParaRPr>
          </a:p>
          <a:p>
            <a:pPr marL="566738" indent="-333375">
              <a:lnSpc>
                <a:spcPct val="115000"/>
              </a:lnSpc>
              <a:buFont typeface="+mj-lt"/>
              <a:buAutoNum type="alphaUcPeriod"/>
            </a:pPr>
            <a:r>
              <a:rPr lang="es-MX" sz="1600" dirty="0" smtClean="0">
                <a:latin typeface="Helvetica" panose="020B0604020202020204" pitchFamily="34" charset="0"/>
                <a:cs typeface="Helvetica" panose="020B0604020202020204" pitchFamily="34" charset="0"/>
              </a:rPr>
              <a:t>— </a:t>
            </a:r>
            <a:r>
              <a:rPr lang="es-MX" sz="1600" dirty="0" smtClean="0">
                <a:latin typeface="Helvetica" panose="020B0604020202020204" pitchFamily="34" charset="0"/>
                <a:ea typeface="Times New Roman"/>
                <a:cs typeface="Helvetica" panose="020B0604020202020204" pitchFamily="34" charset="0"/>
              </a:rPr>
              <a:t>Ahora, ¿qué vamos a hacer?</a:t>
            </a:r>
            <a:r>
              <a:rPr lang="es-MX" sz="1600" dirty="0" smtClean="0">
                <a:latin typeface="Helvetica" panose="020B0604020202020204" pitchFamily="34" charset="0"/>
                <a:cs typeface="Helvetica" panose="020B0604020202020204" pitchFamily="34" charset="0"/>
              </a:rPr>
              <a:t> —</a:t>
            </a:r>
            <a:r>
              <a:rPr lang="es-MX" sz="1600" dirty="0" smtClean="0">
                <a:latin typeface="Helvetica" panose="020B0604020202020204" pitchFamily="34" charset="0"/>
                <a:ea typeface="Times New Roman"/>
                <a:cs typeface="Helvetica" panose="020B0604020202020204" pitchFamily="34" charset="0"/>
              </a:rPr>
              <a:t>le dije</a:t>
            </a:r>
            <a:r>
              <a:rPr lang="es-MX" sz="1600" dirty="0" smtClean="0">
                <a:latin typeface="Helvetica" panose="020B0604020202020204" pitchFamily="34" charset="0"/>
                <a:cs typeface="Helvetica" panose="020B0604020202020204" pitchFamily="34" charset="0"/>
              </a:rPr>
              <a:t>—. </a:t>
            </a:r>
            <a:r>
              <a:rPr lang="es-MX" sz="1600" dirty="0" smtClean="0">
                <a:latin typeface="Helvetica" panose="020B0604020202020204" pitchFamily="34" charset="0"/>
                <a:ea typeface="Times New Roman"/>
                <a:cs typeface="Helvetica" panose="020B0604020202020204" pitchFamily="34" charset="0"/>
              </a:rPr>
              <a:t>Teníamos que hablar con los indígenas para obtener ayuda.</a:t>
            </a:r>
            <a:endParaRPr lang="es-MX" sz="1600" dirty="0">
              <a:latin typeface="Helvetica" panose="020B0604020202020204" pitchFamily="34" charset="0"/>
              <a:ea typeface="Times New Roman"/>
              <a:cs typeface="Helvetica" panose="020B0604020202020204" pitchFamily="34" charset="0"/>
            </a:endParaRPr>
          </a:p>
        </p:txBody>
      </p:sp>
      <p:grpSp>
        <p:nvGrpSpPr>
          <p:cNvPr id="2" name="Group 1"/>
          <p:cNvGrpSpPr/>
          <p:nvPr/>
        </p:nvGrpSpPr>
        <p:grpSpPr>
          <a:xfrm>
            <a:off x="425824" y="4724400"/>
            <a:ext cx="261769" cy="2449285"/>
            <a:chOff x="425824" y="4865915"/>
            <a:chExt cx="261769" cy="2449285"/>
          </a:xfrm>
        </p:grpSpPr>
        <p:sp>
          <p:nvSpPr>
            <p:cNvPr id="6" name="Oval 5"/>
            <p:cNvSpPr/>
            <p:nvPr/>
          </p:nvSpPr>
          <p:spPr>
            <a:xfrm>
              <a:off x="425824" y="486591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8" name="Oval 7"/>
            <p:cNvSpPr/>
            <p:nvPr/>
          </p:nvSpPr>
          <p:spPr>
            <a:xfrm>
              <a:off x="442083" y="707571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9" name="Oval 8"/>
            <p:cNvSpPr/>
            <p:nvPr/>
          </p:nvSpPr>
          <p:spPr>
            <a:xfrm>
              <a:off x="444705" y="569323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1" name="Oval 10"/>
            <p:cNvSpPr/>
            <p:nvPr/>
          </p:nvSpPr>
          <p:spPr>
            <a:xfrm>
              <a:off x="442083" y="653143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pSp>
    </p:spTree>
    <p:extLst>
      <p:ext uri="{BB962C8B-B14F-4D97-AF65-F5344CB8AC3E}">
        <p14:creationId xmlns:p14="http://schemas.microsoft.com/office/powerpoint/2010/main" val="874666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8160" y="627903"/>
            <a:ext cx="6873240" cy="9182281"/>
          </a:xfrm>
          <a:prstGeom prst="rect">
            <a:avLst/>
          </a:prstGeom>
          <a:noFill/>
        </p:spPr>
        <p:txBody>
          <a:bodyPr wrap="square" lIns="101880" tIns="50939" rIns="101880" bIns="50939" rtlCol="0">
            <a:spAutoFit/>
          </a:bodyPr>
          <a:lstStyle/>
          <a:p>
            <a:pPr algn="ctr"/>
            <a:r>
              <a:rPr lang="es-MX" sz="1400" b="1" dirty="0" smtClean="0"/>
              <a:t>Tarea de rendimiento:  Opcional</a:t>
            </a:r>
          </a:p>
          <a:p>
            <a:endParaRPr lang="es-MX" sz="1200" dirty="0" smtClean="0"/>
          </a:p>
          <a:p>
            <a:r>
              <a:rPr lang="es-MX" sz="1200" dirty="0" smtClean="0"/>
              <a:t>Esta es una pre-evaluación para medir la tarea de escribir un artículo narrativo. Las composiciones completas son siempre parte de una tarea de rendimiento.</a:t>
            </a:r>
          </a:p>
          <a:p>
            <a:endParaRPr lang="en-US" sz="1200" dirty="0" smtClean="0"/>
          </a:p>
          <a:p>
            <a:r>
              <a:rPr lang="es-419" sz="1200" dirty="0"/>
              <a:t>Una tarea de rendimiento completa tendría: </a:t>
            </a:r>
          </a:p>
          <a:p>
            <a:endParaRPr lang="es-MX" sz="1200" dirty="0" smtClean="0"/>
          </a:p>
          <a:p>
            <a:r>
              <a:rPr lang="es-MX" sz="1200" b="1" i="1" dirty="0" smtClean="0"/>
              <a:t>Parte 1</a:t>
            </a:r>
          </a:p>
          <a:p>
            <a:pPr marL="228600" indent="-228600">
              <a:buAutoNum type="alphaUcPeriod"/>
            </a:pPr>
            <a:r>
              <a:rPr lang="es-MX" sz="1200" b="1" dirty="0" smtClean="0"/>
              <a:t>Una actividad para toda la clase </a:t>
            </a:r>
            <a:r>
              <a:rPr lang="es-MX" sz="1200" dirty="0" smtClean="0"/>
              <a:t>(30 Minutes)</a:t>
            </a:r>
            <a:r>
              <a:rPr lang="es-MX" sz="1200" b="1" i="1" dirty="0" smtClean="0"/>
              <a:t> </a:t>
            </a:r>
          </a:p>
          <a:p>
            <a:r>
              <a:rPr lang="es-MX" sz="1200" i="1" dirty="0" smtClean="0"/>
              <a:t>Su actividad de salón de clase (actividad en grupo) debe consistir en introducir a  los estudiantes a palabras de vocabulario o lenguaje que tal vez sea desconocido para ellos dentro de un contexto aparte de los pasajes de la evaluación actual.</a:t>
            </a:r>
          </a:p>
          <a:p>
            <a:endParaRPr lang="es-419" sz="1200" dirty="0" smtClean="0"/>
          </a:p>
          <a:p>
            <a:r>
              <a:rPr lang="es-419" sz="1200" dirty="0" smtClean="0"/>
              <a:t>(</a:t>
            </a:r>
            <a:r>
              <a:rPr lang="es-419" sz="1200" dirty="0"/>
              <a:t>35 minutos)</a:t>
            </a:r>
          </a:p>
          <a:p>
            <a:r>
              <a:rPr lang="es-419" sz="1200" b="1" dirty="0"/>
              <a:t>B.    </a:t>
            </a:r>
            <a:r>
              <a:rPr lang="es-419" sz="1200" dirty="0"/>
              <a:t>Pasajes o cualquier otra fuente de lectura </a:t>
            </a:r>
          </a:p>
          <a:p>
            <a:r>
              <a:rPr lang="es-419" sz="1200" b="1" dirty="0"/>
              <a:t>C.    </a:t>
            </a:r>
            <a:r>
              <a:rPr lang="es-419" sz="1200" dirty="0"/>
              <a:t>3 preguntas de investigación </a:t>
            </a:r>
          </a:p>
          <a:p>
            <a:r>
              <a:rPr lang="es-419" sz="1200" b="1" dirty="0"/>
              <a:t>D.    </a:t>
            </a:r>
            <a:r>
              <a:rPr lang="es-419" sz="1200" dirty="0"/>
              <a:t>Podrían haber otras preguntas de respuestas construidas.</a:t>
            </a:r>
          </a:p>
          <a:p>
            <a:r>
              <a:rPr lang="es-MX" sz="1200" b="1" i="1" dirty="0" smtClean="0"/>
              <a:t>Parte 2</a:t>
            </a:r>
          </a:p>
          <a:p>
            <a:pPr marL="181703" indent="-181703">
              <a:buFont typeface="Arial" panose="020B0604020202020204" pitchFamily="34" charset="0"/>
              <a:buChar char="•"/>
            </a:pPr>
            <a:r>
              <a:rPr lang="es-MX" sz="1200" dirty="0" smtClean="0"/>
              <a:t>Una composición completa (70 minutos)</a:t>
            </a:r>
          </a:p>
          <a:p>
            <a:pPr marL="181703" indent="-181703">
              <a:buFont typeface="Arial" panose="020B0604020202020204" pitchFamily="34" charset="0"/>
              <a:buChar char="•"/>
            </a:pPr>
            <a:endParaRPr lang="en-US" sz="1200" dirty="0"/>
          </a:p>
          <a:p>
            <a:r>
              <a:rPr lang="es-419" sz="1200" dirty="0"/>
              <a:t>Los estudiantes deben tener acceso a recursos para revisar la ortografía, pero no para revisar la gramática. Los estudiantes pueden hacer referencia a sus pasajes, notas, a las 3 preguntas de investigación y a cualquier otra pregunta de respuesta construida, tantas veces como lo deseen. </a:t>
            </a:r>
          </a:p>
          <a:p>
            <a:pPr marL="181703" indent="-181703">
              <a:buFont typeface="Arial" panose="020B0604020202020204" pitchFamily="34" charset="0"/>
              <a:buChar char="•"/>
            </a:pPr>
            <a:endParaRPr lang="es-MX" sz="1200" dirty="0" smtClean="0"/>
          </a:p>
          <a:p>
            <a:r>
              <a:rPr lang="es-MX" sz="1200" u="sng" dirty="0" smtClean="0"/>
              <a:t>Instrucciones</a:t>
            </a:r>
          </a:p>
          <a:p>
            <a:r>
              <a:rPr lang="es-MX" sz="1200" b="1" dirty="0" smtClean="0"/>
              <a:t>30 minutos</a:t>
            </a:r>
          </a:p>
          <a:p>
            <a:pPr marL="240782" indent="-240782">
              <a:buAutoNum type="arabicPeriod"/>
            </a:pPr>
            <a:r>
              <a:rPr lang="es-419" sz="1200" dirty="0"/>
              <a:t>Es posible que desee tener una actividad de 30 minutos para toda la clase. El propósito de una actividad </a:t>
            </a:r>
            <a:r>
              <a:rPr lang="es-419" sz="1200" b="1" dirty="0"/>
              <a:t>PT</a:t>
            </a:r>
            <a:r>
              <a:rPr lang="es-419" sz="1200" dirty="0"/>
              <a:t> (</a:t>
            </a:r>
            <a:r>
              <a:rPr lang="es-419" sz="1200" i="1" dirty="0"/>
              <a:t>Performance </a:t>
            </a:r>
            <a:r>
              <a:rPr lang="es-419" sz="1200" i="1" dirty="0" err="1"/>
              <a:t>Task</a:t>
            </a:r>
            <a:r>
              <a:rPr lang="es-419" sz="1200" i="1" dirty="0"/>
              <a:t> </a:t>
            </a:r>
            <a:r>
              <a:rPr lang="es-419" sz="1200" dirty="0"/>
              <a:t>- </a:t>
            </a:r>
            <a:r>
              <a:rPr lang="es-419" sz="1200" b="1" dirty="0"/>
              <a:t>Tarea de Rendimiento</a:t>
            </a:r>
            <a:r>
              <a:rPr lang="es-419" sz="1200" dirty="0"/>
              <a:t>) es asegurar que todos los estudiantes estén familiarizados con los conceptos del tema, y que conocen y entienden los términos clave (vocabulario) que están en el nivel más alto de su nivel de grado (palabras que normalmente no saben o que no son familiares dentro de su trasfondo o cultura). ¡La actividad en el salón </a:t>
            </a:r>
            <a:r>
              <a:rPr lang="es-419" sz="1200" b="1" dirty="0"/>
              <a:t>NO</a:t>
            </a:r>
            <a:r>
              <a:rPr lang="es-419" sz="1200" dirty="0"/>
              <a:t> pre-enseña ningún contenido a ser evaluado!</a:t>
            </a:r>
          </a:p>
          <a:p>
            <a:r>
              <a:rPr lang="es-419" sz="1200" b="1" dirty="0"/>
              <a:t>35 minutos</a:t>
            </a:r>
          </a:p>
          <a:p>
            <a:pPr marL="240782" indent="-240782">
              <a:buAutoNum type="arabicPeriod" startAt="2"/>
            </a:pPr>
            <a:r>
              <a:rPr lang="es-419" sz="1200" dirty="0"/>
              <a:t>Los estudiantes leen los pasajes independientemente.  Si tiene estudiantes que no pueden leer los pasajes, usted puede leerlos para ellos, pero por favor tome nota de los acomodos.  Recuerde a los estudiantes tomar notas mientras leen.  Durante la evaluación real de SBAC, a los estudiantes se les permite conservar sus notas como una referencia.  </a:t>
            </a:r>
          </a:p>
          <a:p>
            <a:pPr marL="245635" indent="-245635">
              <a:buFont typeface="+mj-lt"/>
              <a:buAutoNum type="arabicPeriod" startAt="3"/>
            </a:pPr>
            <a:r>
              <a:rPr lang="es-419" sz="1200" dirty="0"/>
              <a:t>Los estudiantes contestan las  3 preguntas de investigación o cualquier otra pregunta de respuesta construida. Los estudiantes deben hacer referencia a estas respuestas cuando estén escribiendo su artículo </a:t>
            </a:r>
            <a:r>
              <a:rPr lang="es-419" sz="1200" dirty="0" smtClean="0"/>
              <a:t>narrativo.</a:t>
            </a:r>
            <a:endParaRPr lang="es-419" sz="1200" dirty="0"/>
          </a:p>
          <a:p>
            <a:r>
              <a:rPr lang="es-419" sz="1200" b="1" dirty="0"/>
              <a:t>15 minutos de receso</a:t>
            </a:r>
          </a:p>
          <a:p>
            <a:r>
              <a:rPr lang="es-419" sz="1200" b="1" dirty="0"/>
              <a:t>70 minutos</a:t>
            </a:r>
          </a:p>
          <a:p>
            <a:pPr marL="228600" indent="-228600">
              <a:buAutoNum type="arabicPeriod" startAt="4"/>
            </a:pPr>
            <a:r>
              <a:rPr lang="es-419" sz="1200" dirty="0" smtClean="0"/>
              <a:t>Los </a:t>
            </a:r>
            <a:r>
              <a:rPr lang="es-419" sz="1200" dirty="0"/>
              <a:t>estudiantes escriben una composición completa (artículo </a:t>
            </a:r>
            <a:r>
              <a:rPr lang="es-419" sz="1200" dirty="0" smtClean="0"/>
              <a:t>narrativo).</a:t>
            </a:r>
          </a:p>
          <a:p>
            <a:pPr marL="228600" indent="-228600">
              <a:buAutoNum type="arabicPeriod" startAt="4"/>
            </a:pPr>
            <a:endParaRPr lang="es-419" sz="1200" dirty="0"/>
          </a:p>
          <a:p>
            <a:r>
              <a:rPr lang="es-419" sz="1200" b="1" u="sng" dirty="0"/>
              <a:t>CALIFICACIÓN</a:t>
            </a:r>
          </a:p>
          <a:p>
            <a:r>
              <a:rPr lang="es-419" sz="1200" dirty="0" smtClean="0"/>
              <a:t>Se </a:t>
            </a:r>
            <a:r>
              <a:rPr lang="es-419" sz="1200" dirty="0"/>
              <a:t>provee una rúbrica informativa.  Los estudiantes reciben 3 puntajes:</a:t>
            </a:r>
          </a:p>
          <a:p>
            <a:pPr marL="240782" indent="-240782">
              <a:buAutoNum type="arabicPeriod"/>
            </a:pPr>
            <a:r>
              <a:rPr lang="es-419" sz="1200" dirty="0" smtClean="0"/>
              <a:t>Organización </a:t>
            </a:r>
            <a:r>
              <a:rPr lang="es-419" sz="1200" dirty="0"/>
              <a:t>y propósito</a:t>
            </a:r>
          </a:p>
          <a:p>
            <a:pPr marL="240782" indent="-240782">
              <a:buAutoNum type="arabicPeriod"/>
            </a:pPr>
            <a:r>
              <a:rPr lang="es-419" sz="1200" dirty="0"/>
              <a:t>Evidencia y elaboración</a:t>
            </a:r>
          </a:p>
          <a:p>
            <a:pPr marL="240782" indent="-240782">
              <a:buAutoNum type="arabicPeriod"/>
            </a:pPr>
            <a:r>
              <a:rPr lang="es-419" sz="1200" dirty="0"/>
              <a:t>Convenciones</a:t>
            </a:r>
            <a:endParaRPr lang="en-US" sz="1200"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4</a:t>
            </a:fld>
            <a:endParaRPr lang="en-US" dirty="0"/>
          </a:p>
        </p:txBody>
      </p:sp>
    </p:spTree>
    <p:extLst>
      <p:ext uri="{BB962C8B-B14F-4D97-AF65-F5344CB8AC3E}">
        <p14:creationId xmlns:p14="http://schemas.microsoft.com/office/powerpoint/2010/main" val="20191120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23851" y="5274267"/>
            <a:ext cx="7016750" cy="2570964"/>
          </a:xfrm>
          <a:prstGeom prst="rect">
            <a:avLst/>
          </a:prstGeom>
          <a:noFill/>
        </p:spPr>
        <p:txBody>
          <a:bodyPr wrap="square" lIns="107700" tIns="53850" rIns="107700" bIns="53850">
            <a:spAutoFit/>
          </a:bodyPr>
          <a:lstStyle/>
          <a:p>
            <a:pPr marL="285750" indent="-285750"/>
            <a:r>
              <a:rPr lang="en-US" sz="1400" b="1" dirty="0" smtClean="0">
                <a:latin typeface="Helvetica" pitchFamily="34" charset="0"/>
                <a:cs typeface="Helvetica" pitchFamily="34" charset="0"/>
              </a:rPr>
              <a:t>20. </a:t>
            </a:r>
            <a:r>
              <a:rPr lang="es-EC" sz="1400" b="1" dirty="0">
                <a:latin typeface="Helvetica" pitchFamily="34" charset="0"/>
                <a:cs typeface="Helvetica" pitchFamily="34" charset="0"/>
              </a:rPr>
              <a:t>Un estudiante necesita editar sus oraciones. ¿</a:t>
            </a:r>
            <a:r>
              <a:rPr lang="es-EC" sz="1400" b="1" dirty="0" smtClean="0">
                <a:latin typeface="Helvetica" pitchFamily="34" charset="0"/>
                <a:cs typeface="Helvetica" pitchFamily="34" charset="0"/>
              </a:rPr>
              <a:t>Cuáles </a:t>
            </a:r>
            <a:r>
              <a:rPr lang="es-EC" sz="1400" b="1" dirty="0">
                <a:latin typeface="Helvetica" pitchFamily="34" charset="0"/>
                <a:cs typeface="Helvetica" pitchFamily="34" charset="0"/>
              </a:rPr>
              <a:t>dos oraciones no tienen errores en el uso de la gramática</a:t>
            </a:r>
            <a:r>
              <a:rPr lang="es-EC" sz="1400" b="1" dirty="0" smtClean="0">
                <a:latin typeface="Helvetica" pitchFamily="34" charset="0"/>
                <a:cs typeface="Helvetica" pitchFamily="34" charset="0"/>
              </a:rPr>
              <a:t>?</a:t>
            </a:r>
            <a:endParaRPr lang="en-US" sz="1400" b="1" dirty="0" smtClean="0">
              <a:latin typeface="Helvetica" pitchFamily="34" charset="0"/>
              <a:cs typeface="Helvetica" pitchFamily="34" charset="0"/>
            </a:endParaRPr>
          </a:p>
          <a:p>
            <a:pPr lvl="0" algn="r"/>
            <a:r>
              <a:rPr lang="es-MX" sz="1100" i="1" dirty="0" smtClean="0">
                <a:solidFill>
                  <a:prstClr val="black"/>
                </a:solidFill>
                <a:latin typeface="Helvetica" pitchFamily="34" charset="0"/>
                <a:cs typeface="Helvetica" pitchFamily="34" charset="0"/>
              </a:rPr>
              <a:t>Editar y clarificar , L.6.1b, Orden del habla</a:t>
            </a:r>
            <a:r>
              <a:rPr lang="es-MX" sz="1100" dirty="0"/>
              <a:t>,</a:t>
            </a:r>
            <a:r>
              <a:rPr lang="es-MX" sz="1100" i="1" dirty="0">
                <a:solidFill>
                  <a:prstClr val="black"/>
                </a:solidFill>
                <a:latin typeface="Helvetica" pitchFamily="34" charset="0"/>
                <a:cs typeface="Helvetica" pitchFamily="34" charset="0"/>
              </a:rPr>
              <a:t> Objetivo 9: Pronombres intensivos </a:t>
            </a:r>
            <a:r>
              <a:rPr lang="en-US" sz="1400" dirty="0" smtClean="0">
                <a:latin typeface="Helvetica" pitchFamily="34" charset="0"/>
              </a:rPr>
              <a:t>	</a:t>
            </a:r>
          </a:p>
          <a:p>
            <a:endParaRPr lang="en-US" sz="1400" dirty="0">
              <a:latin typeface="Helvetica" pitchFamily="34" charset="0"/>
              <a:cs typeface="Helvetica" pitchFamily="34" charset="0"/>
            </a:endParaRPr>
          </a:p>
          <a:p>
            <a:pPr marL="839896" indent="-361390">
              <a:buFont typeface="+mj-lt"/>
              <a:buAutoNum type="alphaUcPeriod"/>
            </a:pPr>
            <a:r>
              <a:rPr lang="es-EC" sz="1400" dirty="0">
                <a:latin typeface="Helvetica" pitchFamily="34" charset="0"/>
              </a:rPr>
              <a:t>Los soldados mismo fue muy valiente</a:t>
            </a:r>
            <a:r>
              <a:rPr lang="en-US" sz="1400" dirty="0" smtClean="0">
                <a:latin typeface="Helvetica" pitchFamily="34" charset="0"/>
              </a:rPr>
              <a:t>.</a:t>
            </a:r>
          </a:p>
          <a:p>
            <a:pPr marL="839896" indent="-361390">
              <a:buFont typeface="+mj-lt"/>
              <a:buAutoNum type="alphaUcPeriod"/>
            </a:pPr>
            <a:endParaRPr lang="en-US" sz="1400" dirty="0">
              <a:latin typeface="Helvetica" pitchFamily="34" charset="0"/>
              <a:cs typeface="Helvetica" pitchFamily="34" charset="0"/>
            </a:endParaRPr>
          </a:p>
          <a:p>
            <a:pPr marL="839896" indent="-361390">
              <a:buFont typeface="+mj-lt"/>
              <a:buAutoNum type="alphaUcPeriod"/>
            </a:pPr>
            <a:r>
              <a:rPr lang="es-EC" sz="1400" dirty="0">
                <a:latin typeface="Helvetica" pitchFamily="34" charset="0"/>
                <a:cs typeface="Helvetica" pitchFamily="34" charset="0"/>
              </a:rPr>
              <a:t>El caballo, por sí mismo, hizo su camino a través de la nieve helada</a:t>
            </a:r>
            <a:r>
              <a:rPr lang="en-US" sz="1400" dirty="0" smtClean="0">
                <a:latin typeface="Helvetica" pitchFamily="34" charset="0"/>
                <a:cs typeface="Helvetica" pitchFamily="34" charset="0"/>
              </a:rPr>
              <a:t>.</a:t>
            </a:r>
          </a:p>
          <a:p>
            <a:pPr marL="839896" indent="-361390">
              <a:buFont typeface="+mj-lt"/>
              <a:buAutoNum type="alphaUcPeriod"/>
            </a:pPr>
            <a:endParaRPr lang="en-US" sz="1400" dirty="0">
              <a:latin typeface="Helvetica" pitchFamily="34" charset="0"/>
              <a:cs typeface="Helvetica" pitchFamily="34" charset="0"/>
            </a:endParaRPr>
          </a:p>
          <a:p>
            <a:pPr marL="839896" indent="-361390">
              <a:buFont typeface="+mj-lt"/>
              <a:buAutoNum type="alphaUcPeriod"/>
            </a:pPr>
            <a:r>
              <a:rPr lang="es-EC" sz="1400" dirty="0">
                <a:latin typeface="Helvetica" pitchFamily="34" charset="0"/>
                <a:cs typeface="Helvetica" pitchFamily="34" charset="0"/>
              </a:rPr>
              <a:t>Nosotros </a:t>
            </a:r>
            <a:r>
              <a:rPr lang="es-EC" sz="1400" dirty="0" smtClean="0">
                <a:latin typeface="Helvetica" pitchFamily="34" charset="0"/>
                <a:cs typeface="Helvetica" pitchFamily="34" charset="0"/>
              </a:rPr>
              <a:t>mismo </a:t>
            </a:r>
            <a:r>
              <a:rPr lang="es-EC" sz="1400" dirty="0">
                <a:latin typeface="Helvetica" pitchFamily="34" charset="0"/>
                <a:cs typeface="Helvetica" pitchFamily="34" charset="0"/>
              </a:rPr>
              <a:t>decidimos rescatar a las víctimas</a:t>
            </a:r>
            <a:r>
              <a:rPr lang="en-US" sz="1400" dirty="0" smtClean="0">
                <a:latin typeface="Helvetica" pitchFamily="34" charset="0"/>
                <a:cs typeface="Helvetica" pitchFamily="34" charset="0"/>
              </a:rPr>
              <a:t>.</a:t>
            </a:r>
          </a:p>
          <a:p>
            <a:pPr marL="839896" indent="-361390">
              <a:buFont typeface="+mj-lt"/>
              <a:buAutoNum type="alphaUcPeriod"/>
            </a:pPr>
            <a:endParaRPr lang="en-US" sz="1400" dirty="0">
              <a:latin typeface="Helvetica" pitchFamily="34" charset="0"/>
              <a:cs typeface="Helvetica" pitchFamily="34" charset="0"/>
            </a:endParaRPr>
          </a:p>
          <a:p>
            <a:pPr marL="839896" indent="-361390">
              <a:buFont typeface="+mj-lt"/>
              <a:buAutoNum type="alphaUcPeriod"/>
            </a:pPr>
            <a:r>
              <a:rPr lang="es-EC" sz="1400" dirty="0">
                <a:latin typeface="Helvetica" pitchFamily="34" charset="0"/>
                <a:cs typeface="Helvetica" pitchFamily="34" charset="0"/>
              </a:rPr>
              <a:t>Yo </a:t>
            </a:r>
            <a:r>
              <a:rPr lang="es-EC" sz="1400" dirty="0" smtClean="0">
                <a:latin typeface="Helvetica" pitchFamily="34" charset="0"/>
                <a:cs typeface="Helvetica" pitchFamily="34" charset="0"/>
              </a:rPr>
              <a:t>mismo, me agoto </a:t>
            </a:r>
            <a:r>
              <a:rPr lang="es-EC" sz="1400" dirty="0">
                <a:latin typeface="Helvetica" pitchFamily="34" charset="0"/>
                <a:cs typeface="Helvetica" pitchFamily="34" charset="0"/>
              </a:rPr>
              <a:t>de </a:t>
            </a:r>
            <a:r>
              <a:rPr lang="es-EC" sz="1400" dirty="0" smtClean="0">
                <a:latin typeface="Helvetica" pitchFamily="34" charset="0"/>
                <a:cs typeface="Helvetica" pitchFamily="34" charset="0"/>
              </a:rPr>
              <a:t>tanto </a:t>
            </a:r>
            <a:r>
              <a:rPr lang="es-EC" sz="1400" dirty="0">
                <a:latin typeface="Helvetica" pitchFamily="34" charset="0"/>
                <a:cs typeface="Helvetica" pitchFamily="34" charset="0"/>
              </a:rPr>
              <a:t>trabajo</a:t>
            </a:r>
            <a:r>
              <a:rPr lang="en-US" sz="1400" dirty="0" smtClean="0">
                <a:latin typeface="Helvetica" pitchFamily="34" charset="0"/>
                <a:cs typeface="Helvetica" pitchFamily="34" charset="0"/>
              </a:rPr>
              <a:t>.</a:t>
            </a:r>
            <a:endParaRPr lang="en-US" sz="14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40</a:t>
            </a:fld>
            <a:endParaRPr lang="en-US" dirty="0"/>
          </a:p>
        </p:txBody>
      </p:sp>
      <p:cxnSp>
        <p:nvCxnSpPr>
          <p:cNvPr id="10" name="Straight Connector 9"/>
          <p:cNvCxnSpPr/>
          <p:nvPr/>
        </p:nvCxnSpPr>
        <p:spPr>
          <a:xfrm>
            <a:off x="323851" y="486156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508959" y="83821"/>
            <a:ext cx="6831642" cy="4611796"/>
          </a:xfrm>
          <a:prstGeom prst="rect">
            <a:avLst/>
          </a:prstGeom>
        </p:spPr>
        <p:txBody>
          <a:bodyPr wrap="square" lIns="101874" tIns="50937" rIns="101874" bIns="50937">
            <a:spAutoFit/>
          </a:bodyPr>
          <a:lstStyle/>
          <a:p>
            <a:pPr marL="403225" lvl="0" indent="-344488"/>
            <a:r>
              <a:rPr lang="es-EC" sz="1700" b="1" dirty="0" smtClean="0">
                <a:latin typeface="Helvetica" pitchFamily="34" charset="0"/>
                <a:cs typeface="Helvetica" pitchFamily="34" charset="0"/>
              </a:rPr>
              <a:t>19. </a:t>
            </a:r>
            <a:r>
              <a:rPr lang="es-EC" sz="1400" b="1" dirty="0" smtClean="0">
                <a:latin typeface="Helvetica" pitchFamily="34" charset="0"/>
                <a:cs typeface="Helvetica" pitchFamily="34" charset="0"/>
              </a:rPr>
              <a:t>Un estudiante está escribiendo un artículo para el periódico de la clase, acerca de cómo la gente muestra valentía de diferentes maneras. Lee una sección del borrador a continuación y completa la tarea que sigue.</a:t>
            </a:r>
            <a:endParaRPr lang="es-EC" sz="1100" i="1" dirty="0" smtClean="0">
              <a:solidFill>
                <a:prstClr val="black"/>
              </a:solidFill>
            </a:endParaRPr>
          </a:p>
          <a:p>
            <a:pPr marL="403225" lvl="0" indent="-344488" algn="r"/>
            <a:r>
              <a:rPr lang="es-EC" sz="1100" i="1" dirty="0" smtClean="0">
                <a:solidFill>
                  <a:prstClr val="black"/>
                </a:solidFill>
              </a:rPr>
              <a:t>Lenguaje y vocabulario, L.6.3a Audiencia, Objetivo de escritura 8</a:t>
            </a:r>
          </a:p>
          <a:p>
            <a:pPr marL="461963" lvl="0" indent="-65088" algn="r"/>
            <a:endParaRPr lang="es-EC" sz="1100" i="1" dirty="0" smtClean="0">
              <a:solidFill>
                <a:prstClr val="black"/>
              </a:solidFill>
            </a:endParaRPr>
          </a:p>
          <a:p>
            <a:pPr marL="461963" lvl="0" indent="-65088"/>
            <a:r>
              <a:rPr lang="es-EC" sz="1400" b="1" dirty="0" smtClean="0">
                <a:latin typeface="Helvetica" pitchFamily="34" charset="0"/>
                <a:cs typeface="Helvetica" pitchFamily="34" charset="0"/>
              </a:rPr>
              <a:t> </a:t>
            </a:r>
            <a:r>
              <a:rPr lang="es-EC" sz="1400" dirty="0" smtClean="0">
                <a:latin typeface="Helvetica" panose="020B0604020202020204" pitchFamily="34" charset="0"/>
                <a:cs typeface="Helvetica" panose="020B0604020202020204" pitchFamily="34" charset="0"/>
              </a:rPr>
              <a:t>Muchos bomberos, policías y trabajadores de rescate se apresuraron a </a:t>
            </a:r>
            <a:r>
              <a:rPr lang="es-EC" sz="1400" b="1" i="1" u="sng" dirty="0" smtClean="0">
                <a:latin typeface="Helvetica" panose="020B0604020202020204" pitchFamily="34" charset="0"/>
                <a:cs typeface="Helvetica" panose="020B0604020202020204" pitchFamily="34" charset="0"/>
              </a:rPr>
              <a:t>ayudar</a:t>
            </a:r>
            <a:r>
              <a:rPr lang="es-EC" sz="1400" dirty="0" smtClean="0">
                <a:latin typeface="Helvetica" panose="020B0604020202020204" pitchFamily="34" charset="0"/>
                <a:cs typeface="Helvetica" panose="020B0604020202020204" pitchFamily="34" charset="0"/>
              </a:rPr>
              <a:t> a las víctimas. Muchos otros, hombres y mujeres, eran </a:t>
            </a:r>
            <a:r>
              <a:rPr lang="es-EC" sz="1400" b="1" i="1" u="sng" dirty="0" smtClean="0">
                <a:latin typeface="Helvetica" panose="020B0604020202020204" pitchFamily="34" charset="0"/>
                <a:cs typeface="Helvetica" panose="020B0604020202020204" pitchFamily="34" charset="0"/>
              </a:rPr>
              <a:t>ayudantes</a:t>
            </a:r>
            <a:r>
              <a:rPr lang="es-EC" sz="1400" dirty="0" smtClean="0">
                <a:latin typeface="Helvetica" panose="020B0604020202020204" pitchFamily="34" charset="0"/>
                <a:cs typeface="Helvetica" panose="020B0604020202020204" pitchFamily="34" charset="0"/>
              </a:rPr>
              <a:t>. Todos querían proporcionar alivio y ayuda a las víctimas.</a:t>
            </a:r>
          </a:p>
          <a:p>
            <a:pPr marL="461963" lvl="0" indent="-65088"/>
            <a:endParaRPr lang="es-EC" sz="1400" b="1" dirty="0" smtClean="0">
              <a:latin typeface="Helvetica" pitchFamily="34" charset="0"/>
              <a:cs typeface="Helvetica" pitchFamily="34" charset="0"/>
            </a:endParaRPr>
          </a:p>
          <a:p>
            <a:pPr marL="461963" indent="-65088"/>
            <a:r>
              <a:rPr lang="es-EC" sz="1400" b="1" dirty="0" smtClean="0">
                <a:latin typeface="Helvetica" pitchFamily="34" charset="0"/>
                <a:cs typeface="Helvetica" pitchFamily="34" charset="0"/>
              </a:rPr>
              <a:t> El estudiante quiere asegurarse de que su selección de palabras sean adecuadas para informar a su audiencia sobre su tema. Elige las dos mejores palabras para reemplazar las palabras subrayadas.</a:t>
            </a:r>
          </a:p>
          <a:p>
            <a:pPr marL="346075" indent="-346075"/>
            <a:endParaRPr lang="es-EC" sz="1600" dirty="0" smtClean="0">
              <a:latin typeface="Helvetica" pitchFamily="34" charset="0"/>
              <a:cs typeface="Helvetica" pitchFamily="34" charset="0"/>
            </a:endParaRPr>
          </a:p>
          <a:p>
            <a:pPr marL="803275" indent="-341313">
              <a:buFont typeface="+mj-lt"/>
              <a:buAutoNum type="alphaUcPeriod"/>
            </a:pPr>
            <a:r>
              <a:rPr lang="es-EC" sz="1600" dirty="0" smtClean="0">
                <a:latin typeface="Helvetica" pitchFamily="34" charset="0"/>
                <a:cs typeface="Helvetica" pitchFamily="34" charset="0"/>
              </a:rPr>
              <a:t>impedir, conformes</a:t>
            </a:r>
          </a:p>
          <a:p>
            <a:pPr marL="803275" indent="-341313">
              <a:buFont typeface="+mj-lt"/>
              <a:buAutoNum type="alphaUcPeriod"/>
            </a:pPr>
            <a:endParaRPr lang="es-EC" sz="1600" dirty="0" smtClean="0">
              <a:solidFill>
                <a:srgbClr val="FF0000"/>
              </a:solidFill>
              <a:latin typeface="Helvetica" pitchFamily="34" charset="0"/>
              <a:cs typeface="Helvetica" pitchFamily="34" charset="0"/>
            </a:endParaRPr>
          </a:p>
          <a:p>
            <a:pPr marL="803275" indent="-341313">
              <a:buFont typeface="+mj-lt"/>
              <a:buAutoNum type="alphaUcPeriod"/>
            </a:pPr>
            <a:r>
              <a:rPr lang="es-EC" sz="1600" dirty="0" smtClean="0">
                <a:latin typeface="Helvetica" pitchFamily="34" charset="0"/>
                <a:cs typeface="Helvetica" pitchFamily="34" charset="0"/>
              </a:rPr>
              <a:t>asistir, voluntarios</a:t>
            </a:r>
          </a:p>
          <a:p>
            <a:pPr marL="803275" indent="-341313">
              <a:buFont typeface="+mj-lt"/>
              <a:buAutoNum type="alphaUcPeriod"/>
            </a:pPr>
            <a:endParaRPr lang="es-EC" sz="1600" dirty="0" smtClean="0">
              <a:solidFill>
                <a:srgbClr val="FF0000"/>
              </a:solidFill>
              <a:latin typeface="Helvetica" pitchFamily="34" charset="0"/>
              <a:cs typeface="Helvetica" pitchFamily="34" charset="0"/>
            </a:endParaRPr>
          </a:p>
          <a:p>
            <a:pPr marL="803275" indent="-341313">
              <a:buFont typeface="+mj-lt"/>
              <a:buAutoNum type="alphaUcPeriod"/>
            </a:pPr>
            <a:r>
              <a:rPr lang="es-EC" sz="1600" dirty="0" smtClean="0">
                <a:latin typeface="Helvetica" pitchFamily="34" charset="0"/>
                <a:cs typeface="Helvetica" pitchFamily="34" charset="0"/>
              </a:rPr>
              <a:t>retener, no pagados</a:t>
            </a:r>
          </a:p>
          <a:p>
            <a:pPr marL="803275" indent="-341313">
              <a:buFont typeface="+mj-lt"/>
              <a:buAutoNum type="alphaUcPeriod"/>
            </a:pPr>
            <a:endParaRPr lang="es-EC" sz="1600" dirty="0" smtClean="0">
              <a:solidFill>
                <a:srgbClr val="FF0000"/>
              </a:solidFill>
              <a:latin typeface="Helvetica" pitchFamily="34" charset="0"/>
              <a:cs typeface="Helvetica" pitchFamily="34" charset="0"/>
            </a:endParaRPr>
          </a:p>
          <a:p>
            <a:pPr marL="803275" indent="-341313">
              <a:buFont typeface="+mj-lt"/>
              <a:buAutoNum type="alphaUcPeriod"/>
            </a:pPr>
            <a:r>
              <a:rPr lang="es-EC" sz="1600" dirty="0" smtClean="0">
                <a:latin typeface="Helvetica" pitchFamily="34" charset="0"/>
                <a:cs typeface="Helvetica" pitchFamily="34" charset="0"/>
              </a:rPr>
              <a:t>apoyar, alentadores</a:t>
            </a:r>
          </a:p>
        </p:txBody>
      </p:sp>
      <p:grpSp>
        <p:nvGrpSpPr>
          <p:cNvPr id="2" name="Group 1"/>
          <p:cNvGrpSpPr/>
          <p:nvPr/>
        </p:nvGrpSpPr>
        <p:grpSpPr>
          <a:xfrm>
            <a:off x="751847" y="2901142"/>
            <a:ext cx="257438" cy="1671093"/>
            <a:chOff x="532616" y="2977107"/>
            <a:chExt cx="257438" cy="1671093"/>
          </a:xfrm>
        </p:grpSpPr>
        <p:sp>
          <p:nvSpPr>
            <p:cNvPr id="15" name="Oval 14"/>
            <p:cNvSpPr/>
            <p:nvPr/>
          </p:nvSpPr>
          <p:spPr>
            <a:xfrm>
              <a:off x="542195" y="392668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532616" y="440871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532616" y="345189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547166" y="297710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sp>
        <p:nvSpPr>
          <p:cNvPr id="11" name="Oval 10"/>
          <p:cNvSpPr/>
          <p:nvPr/>
        </p:nvSpPr>
        <p:spPr>
          <a:xfrm>
            <a:off x="510465" y="702065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2" name="Oval 11"/>
          <p:cNvSpPr/>
          <p:nvPr/>
        </p:nvSpPr>
        <p:spPr>
          <a:xfrm>
            <a:off x="508959" y="743336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3" name="Oval 12"/>
          <p:cNvSpPr/>
          <p:nvPr/>
        </p:nvSpPr>
        <p:spPr>
          <a:xfrm>
            <a:off x="508959" y="615697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4" name="Oval 13"/>
          <p:cNvSpPr/>
          <p:nvPr/>
        </p:nvSpPr>
        <p:spPr>
          <a:xfrm>
            <a:off x="508959" y="661674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Tree>
    <p:extLst>
      <p:ext uri="{BB962C8B-B14F-4D97-AF65-F5344CB8AC3E}">
        <p14:creationId xmlns:p14="http://schemas.microsoft.com/office/powerpoint/2010/main" val="10237719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41</a:t>
            </a:fld>
            <a:endParaRPr lang="en-US" dirty="0"/>
          </a:p>
        </p:txBody>
      </p:sp>
      <p:sp>
        <p:nvSpPr>
          <p:cNvPr id="2" name="Rectangle 1"/>
          <p:cNvSpPr/>
          <p:nvPr/>
        </p:nvSpPr>
        <p:spPr>
          <a:xfrm>
            <a:off x="381000" y="381000"/>
            <a:ext cx="6800850" cy="3975294"/>
          </a:xfrm>
          <a:prstGeom prst="rect">
            <a:avLst/>
          </a:prstGeom>
        </p:spPr>
        <p:txBody>
          <a:bodyPr wrap="square" lIns="96367" tIns="48184" rIns="96367" bIns="48184">
            <a:spAutoFit/>
          </a:bodyPr>
          <a:lstStyle/>
          <a:p>
            <a:endParaRPr lang="es-EC" sz="1400" dirty="0" smtClean="0"/>
          </a:p>
          <a:p>
            <a:r>
              <a:rPr lang="es-EC" sz="1400" b="1" u="sng" dirty="0" smtClean="0"/>
              <a:t>Parte 2</a:t>
            </a:r>
            <a:r>
              <a:rPr lang="es-EC" sz="1400" b="1" dirty="0" smtClean="0"/>
              <a:t> </a:t>
            </a:r>
          </a:p>
          <a:p>
            <a:endParaRPr lang="es-EC" sz="1400" dirty="0" smtClean="0"/>
          </a:p>
          <a:p>
            <a:r>
              <a:rPr lang="es-EC" sz="1400" b="1" u="sng" dirty="0" smtClean="0"/>
              <a:t>Tú vas a</a:t>
            </a:r>
            <a:r>
              <a:rPr lang="es-EC" sz="1400" dirty="0" smtClean="0"/>
              <a:t>:</a:t>
            </a:r>
          </a:p>
          <a:p>
            <a:pPr marL="361375" indent="-361375">
              <a:buAutoNum type="arabicPeriod"/>
            </a:pPr>
            <a:r>
              <a:rPr lang="es-EC" sz="1400" dirty="0" smtClean="0"/>
              <a:t>Planificar tu escrito. </a:t>
            </a:r>
            <a:r>
              <a:rPr lang="es-EC" sz="1400" dirty="0"/>
              <a:t>P</a:t>
            </a:r>
            <a:r>
              <a:rPr lang="es-EC" sz="1400" dirty="0" smtClean="0"/>
              <a:t>uedes utilizar tus notas y respuestas.</a:t>
            </a:r>
          </a:p>
          <a:p>
            <a:pPr marL="361375" indent="-361375">
              <a:buAutoNum type="arabicPeriod"/>
            </a:pPr>
            <a:endParaRPr lang="es-EC" sz="1400" dirty="0" smtClean="0"/>
          </a:p>
          <a:p>
            <a:pPr marL="361375" indent="-361375">
              <a:buAutoNum type="arabicPeriod"/>
            </a:pPr>
            <a:r>
              <a:rPr lang="es-EC" sz="1400" dirty="0"/>
              <a:t>Escribir, revisar y editar tu primer borrador (tu maestro</a:t>
            </a:r>
            <a:r>
              <a:rPr lang="es-EC" sz="1400" dirty="0">
                <a:solidFill>
                  <a:prstClr val="black"/>
                </a:solidFill>
              </a:rPr>
              <a:t> </a:t>
            </a:r>
            <a:r>
              <a:rPr lang="es-EC" sz="1400" dirty="0"/>
              <a:t>te proporcionará papel).</a:t>
            </a:r>
          </a:p>
          <a:p>
            <a:pPr marL="361375" indent="-361375">
              <a:buAutoNum type="arabicPeriod"/>
            </a:pPr>
            <a:endParaRPr lang="es-EC" sz="1400" dirty="0" smtClean="0"/>
          </a:p>
          <a:p>
            <a:pPr marL="361375" indent="-361375">
              <a:buAutoNum type="arabicPeriod"/>
            </a:pPr>
            <a:r>
              <a:rPr lang="es-EC" sz="1400" dirty="0"/>
              <a:t>Escribir una versión final de tu texto narrativo.</a:t>
            </a:r>
          </a:p>
          <a:p>
            <a:endParaRPr lang="es-EC" sz="1400" dirty="0" smtClean="0"/>
          </a:p>
          <a:p>
            <a:pPr>
              <a:defRPr/>
            </a:pPr>
            <a:r>
              <a:rPr lang="es-EC" sz="1400" b="1" u="sng" dirty="0" smtClean="0"/>
              <a:t>Tu tarea</a:t>
            </a:r>
            <a:r>
              <a:rPr lang="es-EC" sz="1400" b="1" dirty="0" smtClean="0"/>
              <a:t>: </a:t>
            </a:r>
          </a:p>
          <a:p>
            <a:pPr>
              <a:defRPr/>
            </a:pPr>
            <a:r>
              <a:rPr lang="es-EC" sz="1400" dirty="0" smtClean="0"/>
              <a:t>Vas a escribir un texto narrativo sobre un personaje ficticio que es o se convierte en un héroe. Utiliza detalles de los textos que has leído o del vídeo que viste para incluir en tu narración. </a:t>
            </a:r>
            <a:r>
              <a:rPr lang="es-EC" sz="1400" dirty="0"/>
              <a:t>Los detalles </a:t>
            </a:r>
            <a:r>
              <a:rPr lang="es-EC" sz="1400" dirty="0" smtClean="0"/>
              <a:t>podrían </a:t>
            </a:r>
            <a:r>
              <a:rPr lang="es-EC" sz="1400" dirty="0"/>
              <a:t>incluir: un personaje en una situación similar en los textos o los rasgos personales que has notado sobre los héroes en los textos. </a:t>
            </a:r>
            <a:endParaRPr lang="es-EC" sz="1400" dirty="0">
              <a:solidFill>
                <a:srgbClr val="FF0000"/>
              </a:solidFill>
            </a:endParaRPr>
          </a:p>
          <a:p>
            <a:pPr marL="359702" indent="-359702">
              <a:defRPr/>
            </a:pPr>
            <a:endParaRPr lang="en-US" sz="1400" dirty="0"/>
          </a:p>
          <a:p>
            <a:pPr algn="ctr"/>
            <a:r>
              <a:rPr lang="es-EC" sz="1400" b="1" u="sng" dirty="0" smtClean="0"/>
              <a:t>Cómo </a:t>
            </a:r>
            <a:r>
              <a:rPr lang="es-EC" sz="1400" b="1" u="sng" dirty="0"/>
              <a:t>serás </a:t>
            </a:r>
            <a:r>
              <a:rPr lang="es-EC" sz="1400" b="1" u="sng" dirty="0" smtClean="0"/>
              <a:t>calificado…</a:t>
            </a:r>
            <a:endParaRPr lang="en-US" sz="1400" b="1" u="sng" dirty="0"/>
          </a:p>
          <a:p>
            <a:endParaRPr lang="en-US" sz="1400" b="1" u="sng" dirty="0"/>
          </a:p>
        </p:txBody>
      </p:sp>
      <p:graphicFrame>
        <p:nvGraphicFramePr>
          <p:cNvPr id="5" name="Table 4"/>
          <p:cNvGraphicFramePr>
            <a:graphicFrameLocks noGrp="1"/>
          </p:cNvGraphicFramePr>
          <p:nvPr>
            <p:extLst>
              <p:ext uri="{D42A27DB-BD31-4B8C-83A1-F6EECF244321}">
                <p14:modId xmlns:p14="http://schemas.microsoft.com/office/powerpoint/2010/main" val="1907490690"/>
              </p:ext>
            </p:extLst>
          </p:nvPr>
        </p:nvGraphicFramePr>
        <p:xfrm>
          <a:off x="990600" y="4572000"/>
          <a:ext cx="5705475" cy="2076993"/>
        </p:xfrm>
        <a:graphic>
          <a:graphicData uri="http://schemas.openxmlformats.org/drawingml/2006/table">
            <a:tbl>
              <a:tblPr firstRow="1" bandRow="1">
                <a:tableStyleId>{5940675A-B579-460E-94D1-54222C63F5DA}</a:tableStyleId>
              </a:tblPr>
              <a:tblGrid>
                <a:gridCol w="1212549"/>
                <a:gridCol w="4492926"/>
              </a:tblGrid>
              <a:tr h="383177">
                <a:tc>
                  <a:txBody>
                    <a:bodyPr/>
                    <a:lstStyle/>
                    <a:p>
                      <a:pPr algn="r"/>
                      <a:r>
                        <a:rPr lang="es-EC" sz="1000" b="1" i="1" noProof="0" dirty="0" smtClean="0">
                          <a:solidFill>
                            <a:schemeClr val="tx1"/>
                          </a:solidFill>
                        </a:rPr>
                        <a:t>Propósito</a:t>
                      </a:r>
                      <a:endParaRPr lang="es-EC" sz="1000" b="1" i="1" noProof="0" dirty="0">
                        <a:solidFill>
                          <a:schemeClr val="tx1"/>
                        </a:solidFill>
                      </a:endParaRPr>
                    </a:p>
                  </a:txBody>
                  <a:tcPr marL="97155" marR="97155" marT="47897" marB="47897" anchor="ctr">
                    <a:lnB w="12700" cap="flat" cmpd="sng" algn="ctr">
                      <a:noFill/>
                      <a:prstDash val="solid"/>
                      <a:round/>
                      <a:headEnd type="none" w="med" len="med"/>
                      <a:tailEnd type="none" w="med" len="med"/>
                    </a:lnB>
                    <a:solidFill>
                      <a:schemeClr val="bg2"/>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EC" sz="900" b="1" i="0" u="none" strike="noStrike" kern="1200" cap="none" spc="0" normalizeH="0" baseline="0" noProof="0" dirty="0" smtClean="0">
                          <a:ln>
                            <a:noFill/>
                          </a:ln>
                          <a:solidFill>
                            <a:prstClr val="black"/>
                          </a:solidFill>
                          <a:effectLst/>
                          <a:uLnTx/>
                          <a:uFillTx/>
                          <a:latin typeface="+mn-lt"/>
                          <a:ea typeface="+mn-ea"/>
                          <a:cs typeface="+mn-cs"/>
                        </a:rPr>
                        <a:t>Cuán bien mantienes tu enfoque, y estableces un escenario, narrador y /o personajes</a:t>
                      </a:r>
                      <a:r>
                        <a:rPr kumimoji="0" lang="en-US" sz="900" b="1" i="0" u="none" strike="noStrike" kern="1200" cap="none" spc="0" normalizeH="0" baseline="0" noProof="0" dirty="0" smtClean="0">
                          <a:ln>
                            <a:noFill/>
                          </a:ln>
                          <a:solidFill>
                            <a:prstClr val="black"/>
                          </a:solidFill>
                          <a:effectLst/>
                          <a:uLnTx/>
                          <a:uFillTx/>
                          <a:latin typeface="+mn-lt"/>
                          <a:ea typeface="+mn-ea"/>
                          <a:cs typeface="+mn-cs"/>
                        </a:rPr>
                        <a:t>.</a:t>
                      </a: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2"/>
                    </a:solidFill>
                  </a:tcPr>
                </a:tc>
              </a:tr>
              <a:tr h="239486">
                <a:tc>
                  <a:txBody>
                    <a:bodyPr/>
                    <a:lstStyle/>
                    <a:p>
                      <a:pPr algn="r"/>
                      <a:r>
                        <a:rPr lang="es-EC" sz="1000" b="1" i="1" noProof="0" dirty="0" smtClean="0">
                          <a:solidFill>
                            <a:schemeClr val="tx1"/>
                          </a:solidFill>
                        </a:rPr>
                        <a:t>Organización</a:t>
                      </a:r>
                      <a:endParaRPr lang="es-EC" sz="1000" b="1" i="1" noProof="0"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2"/>
                    </a:solidFill>
                  </a:tcPr>
                </a:tc>
                <a:tc>
                  <a:txBody>
                    <a:bodyPr/>
                    <a:lstStyle/>
                    <a:p>
                      <a:r>
                        <a:rPr lang="es-EC" sz="900" b="1" noProof="0" dirty="0" smtClean="0"/>
                        <a:t>Cuán</a:t>
                      </a:r>
                      <a:r>
                        <a:rPr lang="es-EC" sz="900" b="1" baseline="0" noProof="0" dirty="0" smtClean="0"/>
                        <a:t> bien los</a:t>
                      </a:r>
                      <a:r>
                        <a:rPr lang="es-EC" sz="900" b="1" baseline="0" noProof="0" dirty="0" smtClean="0">
                          <a:solidFill>
                            <a:srgbClr val="00B050"/>
                          </a:solidFill>
                        </a:rPr>
                        <a:t> </a:t>
                      </a:r>
                      <a:r>
                        <a:rPr lang="es-EC" sz="900" b="1" baseline="0" noProof="0" dirty="0" smtClean="0">
                          <a:solidFill>
                            <a:schemeClr val="tx1"/>
                          </a:solidFill>
                        </a:rPr>
                        <a:t>acontecimientos</a:t>
                      </a:r>
                      <a:r>
                        <a:rPr lang="es-EC" sz="900" b="1" baseline="0" noProof="0" dirty="0" smtClean="0"/>
                        <a:t> fluyen lógicamente desde el principio hasta el final, utilizando transiciones eficaces, y cuán bien te mantienes en el tema a lo largo del escrito.</a:t>
                      </a:r>
                      <a:endParaRPr lang="es-EC" sz="900" b="1" noProof="0" dirty="0" smtClean="0"/>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2"/>
                    </a:solidFill>
                  </a:tcPr>
                </a:tc>
              </a:tr>
              <a:tr h="383177">
                <a:tc>
                  <a:txBody>
                    <a:bodyPr/>
                    <a:lstStyle/>
                    <a:p>
                      <a:pPr algn="r"/>
                      <a:r>
                        <a:rPr lang="es-EC" sz="1000" b="1" i="1" noProof="0" dirty="0" smtClean="0">
                          <a:solidFill>
                            <a:schemeClr val="tx1"/>
                          </a:solidFill>
                        </a:rPr>
                        <a:t>Elaboración:</a:t>
                      </a:r>
                    </a:p>
                    <a:p>
                      <a:pPr algn="r"/>
                      <a:r>
                        <a:rPr lang="es-EC" sz="1000" b="1" i="1" noProof="0" dirty="0" smtClean="0">
                          <a:solidFill>
                            <a:schemeClr val="tx1"/>
                          </a:solidFill>
                        </a:rPr>
                        <a:t>de</a:t>
                      </a:r>
                      <a:r>
                        <a:rPr lang="es-EC" sz="1000" b="1" i="1" baseline="0" noProof="0" dirty="0" smtClean="0">
                          <a:solidFill>
                            <a:schemeClr val="tx1"/>
                          </a:solidFill>
                        </a:rPr>
                        <a:t> la</a:t>
                      </a:r>
                      <a:r>
                        <a:rPr lang="es-EC" sz="1000" b="1" i="1" noProof="0" dirty="0" smtClean="0">
                          <a:solidFill>
                            <a:schemeClr val="tx1"/>
                          </a:solidFill>
                        </a:rPr>
                        <a:t> evidencia</a:t>
                      </a:r>
                    </a:p>
                  </a:txBody>
                  <a:tcPr marL="97155" marR="97155" marT="47897" marB="47897" anchor="ctr">
                    <a:lnB w="12700" cap="flat" cmpd="sng" algn="ctr">
                      <a:noFill/>
                      <a:prstDash val="solid"/>
                      <a:round/>
                      <a:headEnd type="none" w="med" len="med"/>
                      <a:tailEnd type="none" w="med" len="med"/>
                    </a:lnB>
                    <a:solidFill>
                      <a:schemeClr val="bg1">
                        <a:lumMod val="95000"/>
                      </a:schemeClr>
                    </a:solidFill>
                  </a:tcPr>
                </a:tc>
                <a:tc>
                  <a:txBody>
                    <a:bodyPr/>
                    <a:lstStyle/>
                    <a:p>
                      <a:r>
                        <a:rPr lang="es-EC" sz="900" b="1" noProof="0" dirty="0" smtClean="0"/>
                        <a:t>Cuán</a:t>
                      </a:r>
                      <a:r>
                        <a:rPr lang="es-EC" sz="900" b="1" baseline="0" noProof="0" dirty="0" smtClean="0"/>
                        <a:t> bien elaboras con detalles, diálogo, y una descripción para avanzar el escrito, o ilustrar la experiencia. </a:t>
                      </a:r>
                      <a:endParaRPr lang="es-EC" sz="900" b="1" noProof="0" dirty="0" smtClean="0"/>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83177">
                <a:tc>
                  <a:txBody>
                    <a:bodyPr/>
                    <a:lstStyle/>
                    <a:p>
                      <a:pPr algn="r"/>
                      <a:r>
                        <a:rPr lang="es-EC" sz="1000" b="1" i="1" noProof="0" dirty="0" smtClean="0">
                          <a:solidFill>
                            <a:schemeClr val="tx1"/>
                          </a:solidFill>
                        </a:rPr>
                        <a:t>Elaboración:</a:t>
                      </a:r>
                    </a:p>
                    <a:p>
                      <a:pPr algn="r"/>
                      <a:r>
                        <a:rPr lang="es-EC" sz="1000" b="1" i="1" noProof="0" dirty="0" smtClean="0">
                          <a:solidFill>
                            <a:schemeClr val="tx1"/>
                          </a:solidFill>
                        </a:rPr>
                        <a:t>del lenguaje</a:t>
                      </a:r>
                      <a:r>
                        <a:rPr lang="es-EC" sz="1000" b="1" i="1" baseline="0" noProof="0" dirty="0" smtClean="0">
                          <a:solidFill>
                            <a:schemeClr val="tx1"/>
                          </a:solidFill>
                        </a:rPr>
                        <a:t> y</a:t>
                      </a:r>
                      <a:r>
                        <a:rPr lang="es-EC" sz="1000" b="1" i="1" noProof="0" dirty="0" smtClean="0">
                          <a:solidFill>
                            <a:schemeClr val="tx1"/>
                          </a:solidFill>
                        </a:rPr>
                        <a:t> vocabulario</a:t>
                      </a:r>
                      <a:endParaRPr lang="es-EC" sz="1000" b="1" i="1" noProof="0"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1">
                        <a:lumMod val="95000"/>
                      </a:schemeClr>
                    </a:solidFill>
                  </a:tcPr>
                </a:tc>
                <a:tc>
                  <a:txBody>
                    <a:bodyPr/>
                    <a:lstStyle/>
                    <a:p>
                      <a:r>
                        <a:rPr lang="es-EC" sz="900" b="1" noProof="0" dirty="0" smtClean="0"/>
                        <a:t>Cuán</a:t>
                      </a:r>
                      <a:r>
                        <a:rPr lang="es-EC" sz="900" b="1" baseline="0" noProof="0" dirty="0" smtClean="0"/>
                        <a:t> eficazmente expresas las experiencias o los acontecimientos, utilizando lenguaje sensorial, concreto y figurativo que es apropiado para tu propósito. </a:t>
                      </a:r>
                      <a:endParaRPr lang="es-EC" sz="900" b="1" noProof="0" dirty="0" smtClean="0"/>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39486">
                <a:tc>
                  <a:txBody>
                    <a:bodyPr/>
                    <a:lstStyle/>
                    <a:p>
                      <a:pPr algn="r"/>
                      <a:r>
                        <a:rPr lang="es-EC" sz="1000" b="1" i="1" noProof="0" dirty="0" smtClean="0">
                          <a:solidFill>
                            <a:schemeClr val="tx1"/>
                          </a:solidFill>
                        </a:rPr>
                        <a:t>Convenciones</a:t>
                      </a:r>
                      <a:endParaRPr lang="es-EC" sz="1000" b="1" i="1" noProof="0" dirty="0">
                        <a:solidFill>
                          <a:schemeClr val="tx1"/>
                        </a:solidFill>
                      </a:endParaRPr>
                    </a:p>
                  </a:txBody>
                  <a:tcPr marL="97155" marR="97155" marT="47897" marB="47897" anchor="ctr">
                    <a:solidFill>
                      <a:schemeClr val="accent6">
                        <a:lumMod val="20000"/>
                        <a:lumOff val="80000"/>
                      </a:schemeClr>
                    </a:solidFill>
                  </a:tcPr>
                </a:tc>
                <a:tc>
                  <a:txBody>
                    <a:bodyPr/>
                    <a:lstStyle/>
                    <a:p>
                      <a:r>
                        <a:rPr lang="es-EC" sz="900" b="1" noProof="0" dirty="0" smtClean="0"/>
                        <a:t>Cuán</a:t>
                      </a:r>
                      <a:r>
                        <a:rPr lang="es-EC" sz="900" b="1" baseline="0" noProof="0" dirty="0" smtClean="0"/>
                        <a:t> bien sigues las reglas gramaticales, su uso, y las mecánicas </a:t>
                      </a:r>
                      <a:r>
                        <a:rPr lang="es-EC" sz="900" b="1" noProof="0" dirty="0" smtClean="0"/>
                        <a:t>(ortografía, puntuación, uso</a:t>
                      </a:r>
                      <a:r>
                        <a:rPr lang="es-EC" sz="900" b="1" baseline="0" noProof="0" dirty="0" smtClean="0"/>
                        <a:t> de las mayúsculas</a:t>
                      </a:r>
                      <a:r>
                        <a:rPr lang="es-EC" sz="900" b="1" noProof="0" dirty="0" smtClean="0"/>
                        <a:t>, etc.).</a:t>
                      </a:r>
                    </a:p>
                  </a:txBody>
                  <a:tcPr marL="97155" marR="97155" marT="47897" marB="47897" anchor="ctr">
                    <a:solidFill>
                      <a:schemeClr val="accent6">
                        <a:lumMod val="20000"/>
                        <a:lumOff val="80000"/>
                      </a:schemeClr>
                    </a:solidFill>
                  </a:tcPr>
                </a:tc>
              </a:tr>
            </a:tbl>
          </a:graphicData>
        </a:graphic>
      </p:graphicFrame>
    </p:spTree>
    <p:extLst>
      <p:ext uri="{BB962C8B-B14F-4D97-AF65-F5344CB8AC3E}">
        <p14:creationId xmlns:p14="http://schemas.microsoft.com/office/powerpoint/2010/main" val="34836617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660113720"/>
              </p:ext>
            </p:extLst>
          </p:nvPr>
        </p:nvGraphicFramePr>
        <p:xfrm>
          <a:off x="566739" y="76200"/>
          <a:ext cx="6638925" cy="9372594"/>
        </p:xfrm>
        <a:graphic>
          <a:graphicData uri="http://schemas.openxmlformats.org/drawingml/2006/table">
            <a:tbl>
              <a:tblPr firstRow="1" bandRow="1">
                <a:tableStyleId>{5940675A-B579-460E-94D1-54222C63F5DA}</a:tableStyleId>
              </a:tblPr>
              <a:tblGrid>
                <a:gridCol w="6638925"/>
              </a:tblGrid>
              <a:tr h="426027">
                <a:tc>
                  <a:txBody>
                    <a:bodyPr/>
                    <a:lstStyle/>
                    <a:p>
                      <a:endParaRPr lang="en-US" sz="1900" dirty="0" smtClean="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426027">
                <a:tc>
                  <a:txBody>
                    <a:bodyPr/>
                    <a:lstStyle/>
                    <a:p>
                      <a:pPr algn="ctr"/>
                      <a:endParaRPr lang="en-US" sz="1900" b="1" u="sng"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26027">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38425835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904058517"/>
              </p:ext>
            </p:extLst>
          </p:nvPr>
        </p:nvGraphicFramePr>
        <p:xfrm>
          <a:off x="566739" y="76200"/>
          <a:ext cx="6638925" cy="9372592"/>
        </p:xfrm>
        <a:graphic>
          <a:graphicData uri="http://schemas.openxmlformats.org/drawingml/2006/table">
            <a:tbl>
              <a:tblPr firstRow="1" bandRow="1">
                <a:tableStyleId>{5940675A-B579-460E-94D1-54222C63F5DA}</a:tableStyleId>
              </a:tblPr>
              <a:tblGrid>
                <a:gridCol w="6638925"/>
              </a:tblGrid>
              <a:tr h="407504">
                <a:tc>
                  <a:txBody>
                    <a:bodyPr/>
                    <a:lstStyle/>
                    <a:p>
                      <a:endParaRPr lang="en-US" sz="1900"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407504">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12645219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44</a:t>
            </a:fld>
            <a:endParaRPr lang="en-US" dirty="0"/>
          </a:p>
        </p:txBody>
      </p:sp>
      <p:sp>
        <p:nvSpPr>
          <p:cNvPr id="2" name="TextBox 1"/>
          <p:cNvSpPr txBox="1"/>
          <p:nvPr/>
        </p:nvSpPr>
        <p:spPr>
          <a:xfrm>
            <a:off x="658576" y="6545944"/>
            <a:ext cx="6396038" cy="983420"/>
          </a:xfrm>
          <a:prstGeom prst="rect">
            <a:avLst/>
          </a:prstGeom>
          <a:noFill/>
        </p:spPr>
        <p:txBody>
          <a:bodyPr wrap="square" lIns="96367" tIns="48184" rIns="96367" bIns="48184" rtlCol="0">
            <a:spAutoFit/>
          </a:bodyPr>
          <a:lstStyle/>
          <a:p>
            <a:pPr lvl="0" algn="ctr" defTabSz="1018824"/>
            <a:r>
              <a:rPr lang="es-GT" sz="3800" b="1" dirty="0">
                <a:solidFill>
                  <a:prstClr val="black"/>
                </a:solidFill>
                <a:effectLst>
                  <a:outerShdw blurRad="38100" dist="38100" dir="2700000" algn="tl">
                    <a:srgbClr val="000000">
                      <a:alpha val="43137"/>
                    </a:srgbClr>
                  </a:outerShdw>
                </a:effectLst>
              </a:rPr>
              <a:t>ALTO</a:t>
            </a:r>
          </a:p>
          <a:p>
            <a:pPr lvl="0" algn="ctr" defTabSz="1018824"/>
            <a:r>
              <a:rPr lang="es-GT" dirty="0">
                <a:solidFill>
                  <a:prstClr val="black"/>
                </a:solidFill>
              </a:rPr>
              <a:t>¡Cierra tu libro y espera las instrucciones! </a:t>
            </a:r>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5"/>
            <a:ext cx="4691594" cy="4550229"/>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pic>
        <p:nvPicPr>
          <p:cNvPr id="5" name="Picture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20872"/>
          <a:stretch/>
        </p:blipFill>
        <p:spPr bwMode="auto">
          <a:xfrm>
            <a:off x="674479" y="1491344"/>
            <a:ext cx="6016625"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622698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12959998"/>
              </p:ext>
            </p:extLst>
          </p:nvPr>
        </p:nvGraphicFramePr>
        <p:xfrm>
          <a:off x="518160" y="3976254"/>
          <a:ext cx="6563363" cy="3324677"/>
        </p:xfrm>
        <a:graphic>
          <a:graphicData uri="http://schemas.openxmlformats.org/drawingml/2006/table">
            <a:tbl>
              <a:tblPr firstRow="1" bandRow="1">
                <a:tableStyleId>{5940675A-B579-460E-94D1-54222C63F5DA}</a:tableStyleId>
              </a:tblPr>
              <a:tblGrid>
                <a:gridCol w="518159"/>
                <a:gridCol w="3992882"/>
                <a:gridCol w="609600"/>
                <a:gridCol w="609602"/>
                <a:gridCol w="416560"/>
                <a:gridCol w="416560"/>
              </a:tblGrid>
              <a:tr h="330491">
                <a:tc gridSpan="6">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EC" sz="1500" b="1" dirty="0" smtClean="0"/>
                        <a:t>Texto informativo</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197341">
                <a:tc>
                  <a:txBody>
                    <a:bodyPr/>
                    <a:lstStyle/>
                    <a:p>
                      <a:pPr algn="ctr">
                        <a:lnSpc>
                          <a:spcPct val="100000"/>
                        </a:lnSpc>
                        <a:spcAft>
                          <a:spcPts val="0"/>
                        </a:spcAft>
                      </a:pPr>
                      <a:r>
                        <a:rPr lang="en-US" sz="1400" b="1" dirty="0" smtClean="0"/>
                        <a:t>9 </a:t>
                      </a:r>
                      <a:endParaRPr lang="en-US" sz="1400" b="1" dirty="0"/>
                    </a:p>
                  </a:txBody>
                  <a:tcPr marL="97155" marR="97155" marT="47897" marB="47897" anchor="ctr">
                    <a:solidFill>
                      <a:schemeClr val="bg1"/>
                    </a:solidFill>
                  </a:tcPr>
                </a:tc>
                <a:tc gridSpan="3">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EC" sz="900" b="1" i="0" u="none" strike="noStrike" kern="1200" cap="none" spc="0" normalizeH="0" baseline="0" noProof="0" dirty="0" smtClean="0">
                          <a:ln>
                            <a:noFill/>
                          </a:ln>
                          <a:solidFill>
                            <a:prstClr val="black"/>
                          </a:solidFill>
                          <a:effectLst/>
                          <a:uLnTx/>
                          <a:uFillTx/>
                          <a:latin typeface="+mn-lt"/>
                          <a:ea typeface="+mn-ea"/>
                          <a:cs typeface="+mn-cs"/>
                        </a:rPr>
                        <a:t>Yo puedo distinguir cuales connotaciones de palabras con definiciones similares son las mejores para utilizar. </a:t>
                      </a:r>
                      <a:r>
                        <a:rPr lang="es-EC" sz="900" b="0" i="1" dirty="0" smtClean="0">
                          <a:solidFill>
                            <a:schemeClr val="tx1"/>
                          </a:solidFill>
                          <a:effectLst/>
                        </a:rPr>
                        <a:t>RI.6.4</a:t>
                      </a:r>
                      <a:endParaRPr lang="es-EC" sz="900" b="0" i="1"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177747">
                <a:tc>
                  <a:txBody>
                    <a:bodyPr/>
                    <a:lstStyle/>
                    <a:p>
                      <a:pPr algn="ctr">
                        <a:lnSpc>
                          <a:spcPct val="100000"/>
                        </a:lnSpc>
                        <a:spcAft>
                          <a:spcPts val="0"/>
                        </a:spcAft>
                      </a:pPr>
                      <a:r>
                        <a:rPr lang="en-US" sz="1400" b="1" dirty="0" smtClean="0"/>
                        <a:t>10</a:t>
                      </a:r>
                      <a:endParaRPr lang="en-US" sz="1400" b="1" dirty="0"/>
                    </a:p>
                  </a:txBody>
                  <a:tcPr marL="97155" marR="97155" marT="47897" marB="47897" anchor="ctr">
                    <a:solidFill>
                      <a:schemeClr val="bg1"/>
                    </a:solidFill>
                  </a:tcPr>
                </a:tc>
                <a:tc gridSpan="3">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EC" sz="900" b="1" i="0" u="none" strike="noStrike" kern="1200" cap="none" spc="0" normalizeH="0" baseline="0" noProof="0" dirty="0" smtClean="0">
                          <a:ln>
                            <a:noFill/>
                          </a:ln>
                          <a:solidFill>
                            <a:prstClr val="black"/>
                          </a:solidFill>
                          <a:effectLst/>
                          <a:uLnTx/>
                          <a:uFillTx/>
                          <a:latin typeface="+mn-lt"/>
                          <a:ea typeface="Calibri"/>
                          <a:cs typeface="Times New Roman"/>
                        </a:rPr>
                        <a:t>Yo puedo utilizar el contexto para determinar el significado (</a:t>
                      </a:r>
                      <a:r>
                        <a:rPr kumimoji="0" lang="es-EC" sz="900" b="0" i="1" u="none" strike="noStrike" kern="1200" cap="none" spc="0" normalizeH="0" baseline="0" noProof="0" dirty="0" smtClean="0">
                          <a:ln>
                            <a:noFill/>
                          </a:ln>
                          <a:solidFill>
                            <a:prstClr val="black"/>
                          </a:solidFill>
                          <a:effectLst/>
                          <a:uLnTx/>
                          <a:uFillTx/>
                          <a:latin typeface="+mn-lt"/>
                          <a:ea typeface="Calibri"/>
                          <a:cs typeface="Times New Roman"/>
                        </a:rPr>
                        <a:t>L.6.4a – L.6.5a</a:t>
                      </a:r>
                      <a:r>
                        <a:rPr kumimoji="0" lang="es-EC" sz="900" b="1" i="0" u="none" strike="noStrike" kern="1200" cap="none" spc="0" normalizeH="0" baseline="0" noProof="0" dirty="0" smtClean="0">
                          <a:ln>
                            <a:noFill/>
                          </a:ln>
                          <a:solidFill>
                            <a:prstClr val="black"/>
                          </a:solidFill>
                          <a:effectLst/>
                          <a:uLnTx/>
                          <a:uFillTx/>
                          <a:latin typeface="+mn-lt"/>
                          <a:ea typeface="Calibri"/>
                          <a:cs typeface="Times New Roman"/>
                        </a:rPr>
                        <a:t>) del sentido figurado, técnico o connotativo de palabras y frases. </a:t>
                      </a:r>
                      <a:r>
                        <a:rPr lang="es-EC" sz="900" b="0" i="1" baseline="0" dirty="0" smtClean="0">
                          <a:solidFill>
                            <a:schemeClr val="tx1"/>
                          </a:solidFill>
                          <a:effectLst/>
                          <a:latin typeface="+mn-lt"/>
                          <a:ea typeface="Calibri"/>
                          <a:cs typeface="Times New Roman"/>
                        </a:rPr>
                        <a:t>RI.6.4</a:t>
                      </a:r>
                      <a:endParaRPr lang="es-EC" sz="900" b="0" i="1" dirty="0" smtClean="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163720">
                <a:tc>
                  <a:txBody>
                    <a:bodyPr/>
                    <a:lstStyle/>
                    <a:p>
                      <a:pPr algn="ctr">
                        <a:lnSpc>
                          <a:spcPct val="100000"/>
                        </a:lnSpc>
                        <a:spcAft>
                          <a:spcPts val="0"/>
                        </a:spcAft>
                      </a:pPr>
                      <a:r>
                        <a:rPr lang="en-US" sz="1400" b="1" dirty="0" smtClean="0"/>
                        <a:t>11</a:t>
                      </a:r>
                      <a:endParaRPr lang="en-US" sz="1400" b="1" dirty="0"/>
                    </a:p>
                  </a:txBody>
                  <a:tcPr marL="97155" marR="97155" marT="47897" marB="47897" anchor="ctr">
                    <a:solidFill>
                      <a:schemeClr val="bg1"/>
                    </a:solidFill>
                  </a:tcPr>
                </a:tc>
                <a:tc gridSpan="3">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EC" sz="900" b="1" i="0" u="none" strike="noStrike" kern="1200" cap="none" spc="0" normalizeH="0" baseline="0" noProof="0" dirty="0" smtClean="0">
                          <a:ln>
                            <a:noFill/>
                          </a:ln>
                          <a:solidFill>
                            <a:prstClr val="black"/>
                          </a:solidFill>
                          <a:effectLst/>
                          <a:uLnTx/>
                          <a:uFillTx/>
                          <a:latin typeface="+mn-lt"/>
                          <a:ea typeface="+mn-ea"/>
                          <a:cs typeface="+mn-cs"/>
                        </a:rPr>
                        <a:t>Yo puedo concluir si una afirmación es suficiente para apoyar un argumento.</a:t>
                      </a:r>
                      <a:r>
                        <a:rPr kumimoji="0" lang="es-EC" sz="900" b="1" i="0" u="none" strike="noStrike" kern="1200" cap="none" spc="0" normalizeH="0" baseline="0" noProof="0" dirty="0" smtClean="0">
                          <a:ln>
                            <a:noFill/>
                          </a:ln>
                          <a:solidFill>
                            <a:prstClr val="black"/>
                          </a:solidFill>
                          <a:effectLst/>
                          <a:uLnTx/>
                          <a:uFillTx/>
                          <a:latin typeface="+mn-lt"/>
                          <a:ea typeface="+mn-ea"/>
                          <a:cs typeface="Times New Roman"/>
                        </a:rPr>
                        <a:t> </a:t>
                      </a:r>
                      <a:r>
                        <a:rPr lang="es-EC" sz="900" b="0" i="1" baseline="0" dirty="0" smtClean="0">
                          <a:latin typeface="+mn-lt"/>
                          <a:ea typeface="Times New Roman"/>
                          <a:cs typeface="Times New Roman"/>
                        </a:rPr>
                        <a:t>RI.6.8</a:t>
                      </a:r>
                      <a:endParaRPr lang="es-EC" sz="900" b="0" i="1" dirty="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144126">
                <a:tc>
                  <a:txBody>
                    <a:bodyPr/>
                    <a:lstStyle/>
                    <a:p>
                      <a:pPr algn="ctr">
                        <a:lnSpc>
                          <a:spcPct val="100000"/>
                        </a:lnSpc>
                        <a:spcAft>
                          <a:spcPts val="0"/>
                        </a:spcAft>
                      </a:pPr>
                      <a:r>
                        <a:rPr lang="en-US" sz="1400" b="1" dirty="0" smtClean="0"/>
                        <a:t>12</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kumimoji="0" lang="es-EC" sz="900" b="1" i="0" u="none" strike="noStrike" kern="1200" cap="none" spc="0" normalizeH="0" baseline="0" noProof="0" dirty="0" smtClean="0">
                          <a:ln>
                            <a:noFill/>
                          </a:ln>
                          <a:solidFill>
                            <a:prstClr val="black"/>
                          </a:solidFill>
                          <a:effectLst/>
                          <a:uLnTx/>
                          <a:uFillTx/>
                          <a:latin typeface="+mn-lt"/>
                          <a:ea typeface="+mn-ea"/>
                          <a:cs typeface="+mn-cs"/>
                        </a:rPr>
                        <a:t>Yo puedo distinguir entre la evidencia que apoya una afirmación y la evidencia que no apoya una afirmación. </a:t>
                      </a:r>
                      <a:r>
                        <a:rPr lang="es-EC" sz="900" b="0" i="1" baseline="0" dirty="0" smtClean="0">
                          <a:latin typeface="+mn-lt"/>
                          <a:ea typeface="Times New Roman"/>
                          <a:cs typeface="Times New Roman"/>
                        </a:rPr>
                        <a:t>RI.6.8</a:t>
                      </a:r>
                      <a:endParaRPr lang="es-EC" sz="900" b="0" i="1" dirty="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400" b="1" dirty="0" smtClean="0"/>
                        <a:t>13</a:t>
                      </a:r>
                      <a:endParaRPr lang="en-US" sz="1400" b="1" dirty="0"/>
                    </a:p>
                  </a:txBody>
                  <a:tcPr marL="97155" marR="97155" marT="47897" marB="47897" anchor="ctr">
                    <a:solidFill>
                      <a:schemeClr val="bg1"/>
                    </a:solidFill>
                  </a:tcPr>
                </a:tc>
                <a:tc gridSpan="3">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EC" sz="900" b="1" i="0" u="none" strike="noStrike" kern="1200" cap="none" spc="0" normalizeH="0" baseline="0" noProof="0" dirty="0" smtClean="0">
                          <a:ln>
                            <a:noFill/>
                          </a:ln>
                          <a:solidFill>
                            <a:prstClr val="black"/>
                          </a:solidFill>
                          <a:effectLst/>
                          <a:uLnTx/>
                          <a:uFillTx/>
                          <a:latin typeface="+mn-lt"/>
                          <a:ea typeface="+mn-ea"/>
                          <a:cs typeface="+mn-cs"/>
                        </a:rPr>
                        <a:t>Yo puedo explicar cómo o por qué se presentan de manera diferente los hechos acerca de la vida de una persona en dos tipos de texto. </a:t>
                      </a:r>
                      <a:r>
                        <a:rPr lang="es-EC" sz="1000" b="0" i="1" dirty="0" smtClean="0">
                          <a:solidFill>
                            <a:schemeClr val="tx1"/>
                          </a:solidFill>
                          <a:effectLst/>
                        </a:rPr>
                        <a:t>RI.6.9</a:t>
                      </a:r>
                      <a:endParaRPr lang="es-EC" sz="1000" b="0" i="1"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216764">
                <a:tc>
                  <a:txBody>
                    <a:bodyPr/>
                    <a:lstStyle/>
                    <a:p>
                      <a:pPr algn="ctr">
                        <a:lnSpc>
                          <a:spcPct val="100000"/>
                        </a:lnSpc>
                        <a:spcAft>
                          <a:spcPts val="0"/>
                        </a:spcAft>
                      </a:pPr>
                      <a:r>
                        <a:rPr lang="en-US" sz="1400" b="1" dirty="0" smtClean="0"/>
                        <a:t>14</a:t>
                      </a:r>
                      <a:endParaRPr lang="en-US" sz="1400" b="1" dirty="0"/>
                    </a:p>
                  </a:txBody>
                  <a:tcPr marL="97155" marR="97155" marT="47897" marB="47897" anchor="ctr">
                    <a:solidFill>
                      <a:schemeClr val="bg1"/>
                    </a:solidFill>
                  </a:tcPr>
                </a:tc>
                <a:tc gridSpan="3">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EC" sz="900" b="1" i="0" u="none" strike="noStrike" kern="1200" cap="none" spc="0" normalizeH="0" baseline="0" noProof="0" dirty="0" smtClean="0">
                          <a:ln>
                            <a:noFill/>
                          </a:ln>
                          <a:solidFill>
                            <a:prstClr val="black"/>
                          </a:solidFill>
                          <a:effectLst/>
                          <a:uLnTx/>
                          <a:uFillTx/>
                          <a:latin typeface="+mn-lt"/>
                          <a:ea typeface="+mn-ea"/>
                          <a:cs typeface="+mn-cs"/>
                        </a:rPr>
                        <a:t>Yo puedo sacar conclusiones acerca de las similitudes-diferencias entre textos (un libro de memorias, biografía, etc.) escritos sobre la misma persona. </a:t>
                      </a:r>
                      <a:r>
                        <a:rPr lang="es-EC" sz="900" b="0" i="1" baseline="0" dirty="0" smtClean="0">
                          <a:solidFill>
                            <a:schemeClr val="tx1"/>
                          </a:solidFill>
                          <a:effectLst/>
                        </a:rPr>
                        <a:t>RI.6.9</a:t>
                      </a:r>
                      <a:endParaRPr lang="es-EC" sz="900" b="0" i="1"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155977">
                <a:tc>
                  <a:txBody>
                    <a:bodyPr/>
                    <a:lstStyle/>
                    <a:p>
                      <a:pPr algn="ctr">
                        <a:lnSpc>
                          <a:spcPct val="100000"/>
                        </a:lnSpc>
                        <a:spcAft>
                          <a:spcPts val="0"/>
                        </a:spcAft>
                      </a:pPr>
                      <a:r>
                        <a:rPr lang="en-US" sz="1400" b="1" dirty="0" smtClean="0"/>
                        <a:t>15</a:t>
                      </a:r>
                      <a:endParaRPr lang="en-US" sz="14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15000"/>
                        </a:lnSpc>
                        <a:spcBef>
                          <a:spcPts val="0"/>
                        </a:spcBef>
                        <a:spcAft>
                          <a:spcPts val="1200"/>
                        </a:spcAft>
                        <a:buClrTx/>
                        <a:buSzTx/>
                        <a:buFontTx/>
                        <a:buNone/>
                        <a:tabLst/>
                        <a:defRPr/>
                      </a:pPr>
                      <a:r>
                        <a:rPr kumimoji="0" lang="es-EC" sz="900" b="1" i="0" u="none" strike="noStrike" kern="1200" cap="none" spc="0" normalizeH="0" baseline="0" noProof="0" dirty="0" smtClean="0">
                          <a:ln>
                            <a:noFill/>
                          </a:ln>
                          <a:solidFill>
                            <a:prstClr val="black"/>
                          </a:solidFill>
                          <a:effectLst/>
                          <a:uLnTx/>
                          <a:uFillTx/>
                          <a:latin typeface="+mn-lt"/>
                          <a:ea typeface="+mn-ea"/>
                          <a:cs typeface="+mn-cs"/>
                        </a:rPr>
                        <a:t>Yo puedo explicar cómo una afirmación apoya un argumento específico utilizando razones y pruebas. </a:t>
                      </a:r>
                      <a:r>
                        <a:rPr lang="es-EC" sz="900" b="0" i="1" dirty="0" smtClean="0">
                          <a:solidFill>
                            <a:schemeClr val="tx1"/>
                          </a:solidFill>
                          <a:effectLst/>
                        </a:rPr>
                        <a:t>RI.6.8</a:t>
                      </a:r>
                      <a:endParaRPr lang="es-EC" sz="900" b="0" i="1"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a:txBody>
                    <a:bodyPr/>
                    <a:lstStyle/>
                    <a:p>
                      <a:pPr algn="ctr"/>
                      <a:r>
                        <a:rPr lang="en-US" sz="1400" b="1" i="0" dirty="0" smtClean="0">
                          <a:effectLst>
                            <a:outerShdw blurRad="38100" dist="38100" dir="2700000" algn="tl">
                              <a:srgbClr val="000000">
                                <a:alpha val="43137"/>
                              </a:srgbClr>
                            </a:outerShdw>
                          </a:effectLst>
                        </a:rPr>
                        <a:t>2</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329550">
                <a:tc>
                  <a:txBody>
                    <a:bodyPr/>
                    <a:lstStyle/>
                    <a:p>
                      <a:pPr algn="ctr">
                        <a:lnSpc>
                          <a:spcPct val="100000"/>
                        </a:lnSpc>
                        <a:spcAft>
                          <a:spcPts val="0"/>
                        </a:spcAft>
                      </a:pPr>
                      <a:r>
                        <a:rPr lang="en-US" sz="1400" b="1" dirty="0" smtClean="0"/>
                        <a:t>16</a:t>
                      </a:r>
                      <a:endParaRPr lang="en-US" sz="1400" b="1" dirty="0"/>
                    </a:p>
                  </a:txBody>
                  <a:tcPr marL="97155" marR="97155" marT="47897" marB="47897" anchor="ctr">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EC" sz="900" b="1" i="0" u="none" strike="noStrike" kern="1200" cap="none" spc="0" normalizeH="0" baseline="0" noProof="0" dirty="0" smtClean="0">
                          <a:ln>
                            <a:noFill/>
                          </a:ln>
                          <a:solidFill>
                            <a:prstClr val="black"/>
                          </a:solidFill>
                          <a:effectLst/>
                          <a:uLnTx/>
                          <a:uFillTx/>
                          <a:latin typeface="+mn-lt"/>
                          <a:ea typeface="+mn-ea"/>
                          <a:cs typeface="+mn-cs"/>
                        </a:rPr>
                        <a:t>Yo puedo reunir, analizar y organizar múltiples fuentes de información acerca</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s-EC" sz="900" b="1" i="0" u="none" strike="noStrike" kern="1200" cap="none" spc="0" normalizeH="0" baseline="0" noProof="0" dirty="0" smtClean="0">
                          <a:ln>
                            <a:noFill/>
                          </a:ln>
                          <a:solidFill>
                            <a:prstClr val="black"/>
                          </a:solidFill>
                          <a:effectLst/>
                          <a:uLnTx/>
                          <a:uFillTx/>
                          <a:latin typeface="+mn-lt"/>
                          <a:ea typeface="+mn-ea"/>
                          <a:cs typeface="+mn-cs"/>
                        </a:rPr>
                        <a:t>de una persona con el fin de escribir un ensayo o presentar un discurso. </a:t>
                      </a:r>
                      <a:r>
                        <a:rPr lang="es-EC" sz="1000" b="0" i="1" dirty="0" smtClean="0">
                          <a:solidFill>
                            <a:schemeClr val="tx1"/>
                          </a:solidFill>
                          <a:effectLst/>
                        </a:rPr>
                        <a:t>RI.6.9</a:t>
                      </a:r>
                      <a:endParaRPr lang="es-EC" sz="1000" b="0" i="1" dirty="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n-US" sz="1400" b="1" i="0" dirty="0" smtClean="0">
                          <a:solidFill>
                            <a:schemeClr val="tx1"/>
                          </a:solidFill>
                          <a:effectLst>
                            <a:outerShdw blurRad="38100" dist="38100" dir="2700000" algn="tl">
                              <a:srgbClr val="000000">
                                <a:alpha val="43137"/>
                              </a:srgbClr>
                            </a:outerShdw>
                          </a:effectLst>
                          <a:latin typeface="+mn-lt"/>
                          <a:ea typeface="Calibri"/>
                          <a:cs typeface="Times New Roman"/>
                        </a:rPr>
                        <a:t>3</a:t>
                      </a:r>
                      <a:endParaRPr lang="en-US" sz="1400" b="1" i="0" dirty="0">
                        <a:solidFill>
                          <a:schemeClr val="tx1"/>
                        </a:solidFill>
                        <a:effectLst>
                          <a:outerShdw blurRad="38100" dist="38100" dir="2700000" algn="tl">
                            <a:srgbClr val="000000">
                              <a:alpha val="43137"/>
                            </a:srgbClr>
                          </a:outerShdw>
                        </a:effectLst>
                        <a:latin typeface="+mn-lt"/>
                        <a:ea typeface="Calibri"/>
                        <a:cs typeface="Times New Roman"/>
                      </a:endParaRPr>
                    </a:p>
                  </a:txBody>
                  <a:tcPr marL="97155" marR="97155" marT="47897" marB="47897" anchor="ctr">
                    <a:solidFill>
                      <a:schemeClr val="bg1"/>
                    </a:solidFill>
                  </a:tcPr>
                </a:tc>
                <a:tc>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n-US" sz="1400" b="1" i="0" dirty="0" smtClean="0">
                          <a:solidFill>
                            <a:schemeClr val="tx1"/>
                          </a:solidFill>
                          <a:effectLst>
                            <a:outerShdw blurRad="38100" dist="38100" dir="2700000" algn="tl">
                              <a:srgbClr val="000000">
                                <a:alpha val="43137"/>
                              </a:srgbClr>
                            </a:outerShdw>
                          </a:effectLst>
                          <a:latin typeface="+mn-lt"/>
                          <a:ea typeface="Calibri"/>
                          <a:cs typeface="Times New Roman"/>
                        </a:rPr>
                        <a:t>2</a:t>
                      </a:r>
                      <a:endParaRPr lang="en-US" sz="1400" b="1" i="0" dirty="0">
                        <a:solidFill>
                          <a:schemeClr val="tx1"/>
                        </a:solidFill>
                        <a:effectLst>
                          <a:outerShdw blurRad="38100" dist="38100" dir="2700000" algn="tl">
                            <a:srgbClr val="000000">
                              <a:alpha val="43137"/>
                            </a:srgbClr>
                          </a:outerShdw>
                        </a:effectLst>
                        <a:latin typeface="+mn-lt"/>
                        <a:ea typeface="Calibri"/>
                        <a:cs typeface="Times New Roman"/>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076729066"/>
              </p:ext>
            </p:extLst>
          </p:nvPr>
        </p:nvGraphicFramePr>
        <p:xfrm>
          <a:off x="518160" y="668579"/>
          <a:ext cx="6563360" cy="3336265"/>
        </p:xfrm>
        <a:graphic>
          <a:graphicData uri="http://schemas.openxmlformats.org/drawingml/2006/table">
            <a:tbl>
              <a:tblPr firstRow="1" bandRow="1">
                <a:tableStyleId>{5940675A-B579-460E-94D1-54222C63F5DA}</a:tableStyleId>
              </a:tblPr>
              <a:tblGrid>
                <a:gridCol w="518160"/>
                <a:gridCol w="4754880"/>
                <a:gridCol w="457200"/>
                <a:gridCol w="416560"/>
                <a:gridCol w="416560"/>
              </a:tblGrid>
              <a:tr h="330491">
                <a:tc gridSpan="5">
                  <a:txBody>
                    <a:bodyPr/>
                    <a:lstStyle/>
                    <a:p>
                      <a:pPr algn="ctr">
                        <a:lnSpc>
                          <a:spcPct val="100000"/>
                        </a:lnSpc>
                        <a:spcAft>
                          <a:spcPts val="0"/>
                        </a:spcAft>
                      </a:pPr>
                      <a:r>
                        <a:rPr lang="es-EC" sz="1500" b="1" dirty="0" smtClean="0"/>
                        <a:t>Texto literario</a:t>
                      </a:r>
                      <a:endParaRPr lang="es-EC" sz="1500" b="1"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143930">
                <a:tc>
                  <a:txBody>
                    <a:bodyPr/>
                    <a:lstStyle/>
                    <a:p>
                      <a:pPr algn="ctr">
                        <a:lnSpc>
                          <a:spcPct val="100000"/>
                        </a:lnSpc>
                        <a:spcAft>
                          <a:spcPts val="0"/>
                        </a:spcAft>
                      </a:pPr>
                      <a:r>
                        <a:rPr lang="en-US" sz="1400" b="1" dirty="0" smtClean="0"/>
                        <a:t>1</a:t>
                      </a:r>
                      <a:endParaRPr lang="en-US" sz="1400" b="1" dirty="0"/>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s-EC" sz="900" b="1" dirty="0" smtClean="0">
                          <a:solidFill>
                            <a:srgbClr val="000000"/>
                          </a:solidFill>
                          <a:effectLst/>
                          <a:latin typeface="+mn-lt"/>
                          <a:ea typeface="Times New Roman"/>
                          <a:cs typeface="Times New Roman"/>
                        </a:rPr>
                        <a:t>Yo puedo utilizar</a:t>
                      </a:r>
                      <a:r>
                        <a:rPr lang="es-EC" sz="900" b="1" baseline="0" dirty="0" smtClean="0">
                          <a:solidFill>
                            <a:srgbClr val="000000"/>
                          </a:solidFill>
                          <a:effectLst/>
                          <a:latin typeface="+mn-lt"/>
                          <a:ea typeface="Times New Roman"/>
                          <a:cs typeface="Times New Roman"/>
                        </a:rPr>
                        <a:t> </a:t>
                      </a:r>
                      <a:r>
                        <a:rPr lang="es-EC" sz="900" b="1" dirty="0" smtClean="0">
                          <a:solidFill>
                            <a:srgbClr val="000000"/>
                          </a:solidFill>
                          <a:effectLst/>
                          <a:latin typeface="+mn-lt"/>
                          <a:ea typeface="Times New Roman"/>
                          <a:cs typeface="Times New Roman"/>
                        </a:rPr>
                        <a:t>el contexto para determinar el significado figurado, técnico o connotativo de las palabras y las frases e interpretar figuras retóricas</a:t>
                      </a:r>
                      <a:r>
                        <a:rPr kumimoji="0" lang="es-EC" sz="900" b="1" i="0" u="none" strike="noStrike" kern="1200" cap="none" spc="0" normalizeH="0" baseline="0" noProof="0" dirty="0" smtClean="0">
                          <a:ln>
                            <a:noFill/>
                          </a:ln>
                          <a:solidFill>
                            <a:srgbClr val="000000"/>
                          </a:solidFill>
                          <a:effectLst/>
                          <a:uLnTx/>
                          <a:uFillTx/>
                          <a:latin typeface="+mn-lt"/>
                          <a:ea typeface="Times New Roman"/>
                          <a:cs typeface="Times New Roman"/>
                        </a:rPr>
                        <a:t>. </a:t>
                      </a:r>
                      <a:r>
                        <a:rPr kumimoji="0" lang="es-EC" sz="900" b="0" i="1" u="none" strike="noStrike" kern="1200" cap="none" spc="0" normalizeH="0" baseline="0" noProof="0" dirty="0" smtClean="0">
                          <a:ln>
                            <a:noFill/>
                          </a:ln>
                          <a:solidFill>
                            <a:srgbClr val="000000"/>
                          </a:solidFill>
                          <a:effectLst/>
                          <a:uLnTx/>
                          <a:uFillTx/>
                          <a:latin typeface="+mn-lt"/>
                          <a:ea typeface="Times New Roman"/>
                          <a:cs typeface="Times New Roman"/>
                        </a:rPr>
                        <a:t>RL.6.4</a:t>
                      </a:r>
                      <a:endParaRPr lang="es-EC" sz="900" b="0" i="1" dirty="0" smtClean="0">
                        <a:solidFill>
                          <a:srgbClr val="000000"/>
                        </a:solidFill>
                        <a:effectLst/>
                        <a:latin typeface="+mn-lt"/>
                        <a:ea typeface="Times New Roman"/>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200536">
                <a:tc>
                  <a:txBody>
                    <a:bodyPr/>
                    <a:lstStyle/>
                    <a:p>
                      <a:pPr algn="ctr">
                        <a:lnSpc>
                          <a:spcPct val="100000"/>
                        </a:lnSpc>
                        <a:spcAft>
                          <a:spcPts val="0"/>
                        </a:spcAft>
                      </a:pPr>
                      <a:r>
                        <a:rPr lang="en-US" sz="1400" b="1" dirty="0" smtClean="0"/>
                        <a:t>2</a:t>
                      </a:r>
                      <a:endParaRPr lang="en-US" sz="1400" b="1" dirty="0"/>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EC" sz="900" b="1" i="0" u="none" strike="noStrike" kern="1200" cap="none" spc="0" normalizeH="0" baseline="0" noProof="0" dirty="0" smtClean="0">
                          <a:ln>
                            <a:noFill/>
                          </a:ln>
                          <a:solidFill>
                            <a:prstClr val="black"/>
                          </a:solidFill>
                          <a:effectLst/>
                          <a:uLnTx/>
                          <a:uFillTx/>
                          <a:latin typeface="+mn-lt"/>
                          <a:ea typeface="Times New Roman"/>
                          <a:cs typeface="Times New Roman"/>
                        </a:rPr>
                        <a:t>Yo puedo analizar el impacto de las palabras o frases figuradas que tienen sobre el significado o el tono de un texto. </a:t>
                      </a:r>
                      <a:r>
                        <a:rPr kumimoji="0" lang="es-EC" sz="900" b="0" i="1" u="none" strike="noStrike" kern="1200" cap="none" spc="0" normalizeH="0" baseline="0" noProof="0" dirty="0" smtClean="0">
                          <a:ln>
                            <a:noFill/>
                          </a:ln>
                          <a:solidFill>
                            <a:srgbClr val="000000"/>
                          </a:solidFill>
                          <a:effectLst/>
                          <a:uLnTx/>
                          <a:uFillTx/>
                          <a:latin typeface="+mn-lt"/>
                          <a:ea typeface="Times New Roman"/>
                          <a:cs typeface="Arial"/>
                        </a:rPr>
                        <a:t>RL.6.4</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400" b="1" dirty="0" smtClean="0"/>
                        <a:t>3</a:t>
                      </a:r>
                      <a:endParaRPr lang="en-US" sz="1400" b="1" dirty="0"/>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EC" sz="900" b="1" i="0" u="none" strike="noStrike" kern="1200" cap="none" spc="0" normalizeH="0" baseline="0" noProof="0" dirty="0" smtClean="0">
                          <a:ln>
                            <a:noFill/>
                          </a:ln>
                          <a:solidFill>
                            <a:prstClr val="black"/>
                          </a:solidFill>
                          <a:effectLst/>
                          <a:uLnTx/>
                          <a:uFillTx/>
                          <a:latin typeface="+mn-lt"/>
                          <a:ea typeface="Times New Roman"/>
                          <a:cs typeface="Times New Roman"/>
                        </a:rPr>
                        <a:t>Yo puedo describir lo que veo y oigo cuando  escucho o veo un cuento, obra de teatro o poema. </a:t>
                      </a:r>
                      <a:r>
                        <a:rPr kumimoji="0" lang="es-EC" sz="900" b="0" i="1" u="none" strike="noStrike" kern="1200" cap="none" spc="0" normalizeH="0" baseline="0" noProof="0" dirty="0" smtClean="0">
                          <a:ln>
                            <a:noFill/>
                          </a:ln>
                          <a:solidFill>
                            <a:prstClr val="black"/>
                          </a:solidFill>
                          <a:effectLst/>
                          <a:uLnTx/>
                          <a:uFillTx/>
                          <a:latin typeface="+mn-lt"/>
                          <a:ea typeface="Times New Roman"/>
                          <a:cs typeface="Times New Roman"/>
                        </a:rPr>
                        <a:t>RL.6.7</a:t>
                      </a:r>
                      <a:endParaRPr lang="es-EC" sz="900" b="0" i="1" dirty="0" smtClean="0">
                        <a:solidFill>
                          <a:srgbClr val="000000"/>
                        </a:solidFill>
                        <a:effectLst/>
                        <a:latin typeface="+mn-lt"/>
                        <a:ea typeface="Times New Roman"/>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161348">
                <a:tc>
                  <a:txBody>
                    <a:bodyPr/>
                    <a:lstStyle/>
                    <a:p>
                      <a:pPr algn="ctr">
                        <a:lnSpc>
                          <a:spcPct val="100000"/>
                        </a:lnSpc>
                        <a:spcAft>
                          <a:spcPts val="0"/>
                        </a:spcAft>
                      </a:pPr>
                      <a:r>
                        <a:rPr lang="en-US" sz="1400" b="1" dirty="0" smtClean="0"/>
                        <a:t>4</a:t>
                      </a:r>
                      <a:endParaRPr lang="en-US" sz="1400" b="1" dirty="0"/>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15000"/>
                        </a:lnSpc>
                        <a:spcBef>
                          <a:spcPts val="0"/>
                        </a:spcBef>
                        <a:spcAft>
                          <a:spcPts val="0"/>
                        </a:spcAft>
                        <a:buClrTx/>
                        <a:buSzTx/>
                        <a:buFontTx/>
                        <a:buNone/>
                        <a:tabLst/>
                        <a:defRPr/>
                      </a:pPr>
                      <a:r>
                        <a:rPr kumimoji="0" lang="es-EC" sz="900" b="1" i="0" u="none" strike="noStrike" kern="1200" cap="none" spc="0" normalizeH="0" baseline="0" noProof="0" dirty="0" smtClean="0">
                          <a:ln>
                            <a:noFill/>
                          </a:ln>
                          <a:solidFill>
                            <a:prstClr val="black"/>
                          </a:solidFill>
                          <a:effectLst/>
                          <a:uLnTx/>
                          <a:uFillTx/>
                          <a:latin typeface="+mn-lt"/>
                          <a:ea typeface="Times New Roman"/>
                          <a:cs typeface="Times New Roman"/>
                        </a:rPr>
                        <a:t>Yo sé las diferencias específicas en un texto, audio, gráfico o versiones en vivo de un cuento comparadas a los ejemplos que he visto o escuchado. </a:t>
                      </a:r>
                      <a:r>
                        <a:rPr kumimoji="0" lang="es-EC" sz="900" b="0" i="1" u="none" strike="noStrike" kern="1200" cap="none" spc="0" normalizeH="0" baseline="0" noProof="0" dirty="0" smtClean="0">
                          <a:ln>
                            <a:noFill/>
                          </a:ln>
                          <a:solidFill>
                            <a:srgbClr val="000000"/>
                          </a:solidFill>
                          <a:effectLst/>
                          <a:uLnTx/>
                          <a:uFillTx/>
                          <a:latin typeface="+mn-lt"/>
                          <a:ea typeface="Times New Roman"/>
                          <a:cs typeface="Times New Roman"/>
                        </a:rPr>
                        <a:t>RL.6.7 </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217954">
                <a:tc>
                  <a:txBody>
                    <a:bodyPr/>
                    <a:lstStyle/>
                    <a:p>
                      <a:pPr algn="ctr">
                        <a:lnSpc>
                          <a:spcPct val="100000"/>
                        </a:lnSpc>
                        <a:spcAft>
                          <a:spcPts val="0"/>
                        </a:spcAft>
                      </a:pPr>
                      <a:r>
                        <a:rPr lang="en-US" sz="1400" b="1" dirty="0" smtClean="0"/>
                        <a:t>5</a:t>
                      </a:r>
                      <a:endParaRPr lang="en-US" sz="1400" b="1" dirty="0"/>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EC" sz="900" b="1" i="0" u="none" strike="noStrike" kern="1200" cap="none" spc="0" normalizeH="0" baseline="0" noProof="0" dirty="0" smtClean="0">
                          <a:ln>
                            <a:noFill/>
                          </a:ln>
                          <a:solidFill>
                            <a:srgbClr val="000000"/>
                          </a:solidFill>
                          <a:effectLst/>
                          <a:uLnTx/>
                          <a:uFillTx/>
                          <a:latin typeface="+mn-lt"/>
                          <a:ea typeface="Times New Roman"/>
                          <a:cs typeface="Times New Roman"/>
                        </a:rPr>
                        <a:t>Yo puedo entender cómo los diferentes géneros abordan temas y tópicos . </a:t>
                      </a:r>
                      <a:r>
                        <a:rPr lang="es-EC" sz="900" b="0" i="1" dirty="0" smtClean="0">
                          <a:solidFill>
                            <a:srgbClr val="000000"/>
                          </a:solidFill>
                          <a:effectLst/>
                          <a:latin typeface="+mn-lt"/>
                          <a:ea typeface="Times New Roman"/>
                          <a:cs typeface="Times New Roman"/>
                        </a:rPr>
                        <a:t>RL.6.9</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407144">
                <a:tc>
                  <a:txBody>
                    <a:bodyPr/>
                    <a:lstStyle/>
                    <a:p>
                      <a:pPr algn="ctr">
                        <a:lnSpc>
                          <a:spcPct val="100000"/>
                        </a:lnSpc>
                        <a:spcAft>
                          <a:spcPts val="0"/>
                        </a:spcAft>
                      </a:pPr>
                      <a:r>
                        <a:rPr lang="en-US" sz="1400" b="1" dirty="0" smtClean="0"/>
                        <a:t>6</a:t>
                      </a:r>
                      <a:endParaRPr lang="en-US" sz="1400" b="1" dirty="0"/>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EC" sz="900" b="1" i="0" u="none" strike="noStrike" kern="1200" cap="none" spc="0" normalizeH="0" baseline="0" noProof="0" dirty="0" smtClean="0">
                          <a:ln>
                            <a:noFill/>
                          </a:ln>
                          <a:solidFill>
                            <a:srgbClr val="000000"/>
                          </a:solidFill>
                          <a:effectLst/>
                          <a:uLnTx/>
                          <a:uFillTx/>
                          <a:latin typeface="+mn-lt"/>
                          <a:ea typeface="Times New Roman"/>
                          <a:cs typeface="Times New Roman"/>
                        </a:rPr>
                        <a:t>Yo puedo comparar y contrastar cómo las estructuras de un texto de diferentes géneros contribuyen al abordar tópicos y temas similares.</a:t>
                      </a:r>
                      <a:r>
                        <a:rPr kumimoji="0" lang="es-EC" sz="900" b="1" i="0" u="none" strike="noStrike" kern="1200" cap="none" spc="0" normalizeH="0" baseline="0" noProof="0" dirty="0" smtClean="0">
                          <a:ln>
                            <a:noFill/>
                          </a:ln>
                          <a:solidFill>
                            <a:prstClr val="black"/>
                          </a:solidFill>
                          <a:effectLst/>
                          <a:uLnTx/>
                          <a:uFillTx/>
                          <a:latin typeface="+mn-lt"/>
                          <a:ea typeface="Times New Roman"/>
                          <a:cs typeface="Times New Roman"/>
                        </a:rPr>
                        <a:t> </a:t>
                      </a:r>
                      <a:r>
                        <a:rPr lang="es-EC" sz="900" b="0" i="1" dirty="0" smtClean="0">
                          <a:solidFill>
                            <a:srgbClr val="000000"/>
                          </a:solidFill>
                          <a:effectLst/>
                          <a:latin typeface="+mn-lt"/>
                          <a:ea typeface="Times New Roman"/>
                          <a:cs typeface="Times New Roman"/>
                        </a:rPr>
                        <a:t>RL.6.9</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459177">
                <a:tc>
                  <a:txBody>
                    <a:bodyPr/>
                    <a:lstStyle/>
                    <a:p>
                      <a:pPr algn="ctr">
                        <a:lnSpc>
                          <a:spcPct val="100000"/>
                        </a:lnSpc>
                        <a:spcAft>
                          <a:spcPts val="0"/>
                        </a:spcAft>
                      </a:pPr>
                      <a:r>
                        <a:rPr lang="en-US" sz="1400" b="1" dirty="0" smtClean="0"/>
                        <a:t>7</a:t>
                      </a:r>
                      <a:endParaRPr lang="en-US" sz="1400" b="1" dirty="0"/>
                    </a:p>
                  </a:txBody>
                  <a:tcPr marL="97155" marR="97155" marT="47897" marB="47897" anchor="ctr">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EC" sz="900" b="1" i="0" u="none" strike="noStrike" kern="1200" cap="none" spc="0" normalizeH="0" baseline="0" noProof="0" dirty="0" smtClean="0">
                          <a:ln>
                            <a:noFill/>
                          </a:ln>
                          <a:solidFill>
                            <a:prstClr val="black"/>
                          </a:solidFill>
                          <a:effectLst/>
                          <a:uLnTx/>
                          <a:uFillTx/>
                          <a:latin typeface="+mn-lt"/>
                          <a:ea typeface="Times New Roman"/>
                          <a:cs typeface="Times New Roman"/>
                        </a:rPr>
                        <a:t>Yo puedo leer, escuchar o ver la misma versión de un texto y explicar los beneficios de cada tipo. </a:t>
                      </a:r>
                      <a:r>
                        <a:rPr lang="es-EC" sz="900" b="0" i="1" dirty="0" smtClean="0">
                          <a:solidFill>
                            <a:srgbClr val="000000"/>
                          </a:solidFill>
                          <a:effectLst/>
                          <a:latin typeface="+mn-lt"/>
                          <a:ea typeface="Times New Roman"/>
                          <a:cs typeface="Times New Roman"/>
                        </a:rPr>
                        <a:t>RL.6.7</a:t>
                      </a:r>
                    </a:p>
                  </a:txBody>
                  <a:tcPr marL="97155" marR="97155" marT="47897" marB="47897" anchor="ctr">
                    <a:solidFill>
                      <a:schemeClr val="bg1"/>
                    </a:solidFill>
                  </a:tcPr>
                </a:tc>
                <a:tc>
                  <a:txBody>
                    <a:bodyPr/>
                    <a:lstStyle/>
                    <a:p>
                      <a:pPr algn="ctr"/>
                      <a:r>
                        <a:rPr lang="en-US" sz="1400" b="1" dirty="0" smtClean="0">
                          <a:effectLst>
                            <a:outerShdw blurRad="38100" dist="38100" dir="2700000" algn="tl">
                              <a:srgbClr val="000000">
                                <a:alpha val="43137"/>
                              </a:srgbClr>
                            </a:outerShdw>
                          </a:effectLst>
                        </a:rPr>
                        <a:t>2</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r h="378926">
                <a:tc>
                  <a:txBody>
                    <a:bodyPr/>
                    <a:lstStyle/>
                    <a:p>
                      <a:pPr algn="ctr">
                        <a:lnSpc>
                          <a:spcPct val="100000"/>
                        </a:lnSpc>
                        <a:spcAft>
                          <a:spcPts val="0"/>
                        </a:spcAft>
                      </a:pPr>
                      <a:r>
                        <a:rPr lang="en-US" sz="1400" b="1" dirty="0" smtClean="0"/>
                        <a:t>8</a:t>
                      </a:r>
                      <a:endParaRPr lang="en-US" sz="1400" b="1" dirty="0"/>
                    </a:p>
                  </a:txBody>
                  <a:tcPr marL="97155" marR="97155" marT="47897" marB="47897" anchor="ctr">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EC" sz="900" b="1" i="0" u="none" strike="noStrike" kern="1200" cap="none" spc="0" normalizeH="0" baseline="0" noProof="0" dirty="0" smtClean="0">
                          <a:ln>
                            <a:noFill/>
                          </a:ln>
                          <a:solidFill>
                            <a:prstClr val="black"/>
                          </a:solidFill>
                          <a:effectLst/>
                          <a:uLnTx/>
                          <a:uFillTx/>
                          <a:latin typeface="+mn-lt"/>
                          <a:ea typeface="Times New Roman"/>
                          <a:cs typeface="Times New Roman"/>
                        </a:rPr>
                        <a:t>Yo puedo comparar enfoques de temas o tópicos similares a través de múltiples textos. </a:t>
                      </a:r>
                      <a:r>
                        <a:rPr lang="es-EC" sz="900" b="0" i="1" baseline="0" dirty="0" smtClean="0">
                          <a:solidFill>
                            <a:srgbClr val="000000"/>
                          </a:solidFill>
                          <a:effectLst/>
                          <a:latin typeface="+mn-lt"/>
                          <a:ea typeface="Times New Roman"/>
                          <a:cs typeface="Times New Roman"/>
                        </a:rPr>
                        <a:t>RL.6.9</a:t>
                      </a:r>
                      <a:endParaRPr lang="es-EC" sz="900" b="0" i="1" dirty="0" smtClean="0">
                        <a:effectLst/>
                        <a:latin typeface="+mn-lt"/>
                        <a:ea typeface="Calibri"/>
                        <a:cs typeface="Times New Roman"/>
                      </a:endParaRPr>
                    </a:p>
                  </a:txBody>
                  <a:tcPr marL="97155" marR="97155" marT="47897" marB="47897" anchor="ctr">
                    <a:solidFill>
                      <a:schemeClr val="bg1"/>
                    </a:solidFill>
                  </a:tcPr>
                </a:tc>
                <a:tc>
                  <a:txBody>
                    <a:bodyPr/>
                    <a:lstStyle/>
                    <a:p>
                      <a:pPr marL="0" marR="0" algn="ctr">
                        <a:lnSpc>
                          <a:spcPct val="115000"/>
                        </a:lnSpc>
                        <a:spcBef>
                          <a:spcPts val="0"/>
                        </a:spcBef>
                        <a:spcAft>
                          <a:spcPts val="0"/>
                        </a:spcAft>
                      </a:pPr>
                      <a:r>
                        <a:rPr lang="en-US"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sp>
        <p:nvSpPr>
          <p:cNvPr id="2" name="TextBox 1"/>
          <p:cNvSpPr txBox="1"/>
          <p:nvPr/>
        </p:nvSpPr>
        <p:spPr>
          <a:xfrm>
            <a:off x="518160" y="218198"/>
            <a:ext cx="6554046" cy="466633"/>
          </a:xfrm>
          <a:prstGeom prst="rect">
            <a:avLst/>
          </a:prstGeom>
          <a:noFill/>
        </p:spPr>
        <p:txBody>
          <a:bodyPr wrap="square" lIns="96359" tIns="48180" rIns="96359" bIns="48180" rtlCol="0">
            <a:spAutoFit/>
          </a:bodyPr>
          <a:lstStyle/>
          <a:p>
            <a:r>
              <a:rPr lang="es-ES" sz="1200" b="1" dirty="0"/>
              <a:t>Puntuación del </a:t>
            </a:r>
            <a:r>
              <a:rPr lang="es-ES" sz="1200" b="1" dirty="0" smtClean="0"/>
              <a:t>estudiante: </a:t>
            </a:r>
            <a:r>
              <a:rPr lang="es-ES" sz="1200" dirty="0" smtClean="0"/>
              <a:t>Colorea </a:t>
            </a:r>
            <a:r>
              <a:rPr lang="es-ES" sz="1200" dirty="0"/>
              <a:t>la casilla de </a:t>
            </a:r>
            <a:r>
              <a:rPr lang="es-ES" sz="1200" dirty="0" smtClean="0"/>
              <a:t>verde </a:t>
            </a:r>
            <a:r>
              <a:rPr lang="es-ES" sz="1200" dirty="0"/>
              <a:t>si tu respuesta estaba correcta.  Colorea la casilla de </a:t>
            </a:r>
            <a:r>
              <a:rPr lang="es-ES" sz="1200" dirty="0" smtClean="0"/>
              <a:t>rojo </a:t>
            </a:r>
            <a:r>
              <a:rPr lang="es-ES" sz="1200" dirty="0"/>
              <a:t>si tu respuesta estaba incorrecta</a:t>
            </a:r>
            <a:r>
              <a:rPr lang="es-ES" sz="1200" dirty="0" smtClean="0"/>
              <a:t>.</a:t>
            </a:r>
            <a:endParaRPr lang="es-ES" sz="1200" dirty="0"/>
          </a:p>
        </p:txBody>
      </p:sp>
      <p:sp>
        <p:nvSpPr>
          <p:cNvPr id="6" name="Curved Down Arrow 5"/>
          <p:cNvSpPr/>
          <p:nvPr/>
        </p:nvSpPr>
        <p:spPr>
          <a:xfrm rot="1019646">
            <a:off x="6113826" y="4083243"/>
            <a:ext cx="870495" cy="2917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sp>
        <p:nvSpPr>
          <p:cNvPr id="7" name="Curved Down Arrow 6"/>
          <p:cNvSpPr/>
          <p:nvPr/>
        </p:nvSpPr>
        <p:spPr>
          <a:xfrm rot="989927">
            <a:off x="6116314" y="751280"/>
            <a:ext cx="852958" cy="30757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1508724205"/>
              </p:ext>
            </p:extLst>
          </p:nvPr>
        </p:nvGraphicFramePr>
        <p:xfrm>
          <a:off x="506505" y="7315200"/>
          <a:ext cx="6653327" cy="1790048"/>
        </p:xfrm>
        <a:graphic>
          <a:graphicData uri="http://schemas.openxmlformats.org/drawingml/2006/table">
            <a:tbl>
              <a:tblPr firstRow="1" bandRow="1">
                <a:tableStyleId>{5940675A-B579-460E-94D1-54222C63F5DA}</a:tableStyleId>
              </a:tblPr>
              <a:tblGrid>
                <a:gridCol w="560295"/>
                <a:gridCol w="4591174"/>
                <a:gridCol w="514226"/>
                <a:gridCol w="457200"/>
                <a:gridCol w="530432"/>
              </a:tblGrid>
              <a:tr h="0">
                <a:tc gridSpan="5">
                  <a:txBody>
                    <a:bodyPr/>
                    <a:lstStyle/>
                    <a:p>
                      <a:pPr algn="ctr">
                        <a:lnSpc>
                          <a:spcPct val="100000"/>
                        </a:lnSpc>
                        <a:spcAft>
                          <a:spcPts val="0"/>
                        </a:spcAft>
                      </a:pPr>
                      <a:r>
                        <a:rPr lang="es-EC" sz="1400" b="1" noProof="0" dirty="0" smtClean="0">
                          <a:solidFill>
                            <a:schemeClr val="tx1"/>
                          </a:solidFill>
                        </a:rPr>
                        <a:t>Escritura</a:t>
                      </a:r>
                      <a:endParaRPr lang="es-EC" sz="1400" b="1" noProof="0" dirty="0">
                        <a:solidFill>
                          <a:schemeClr val="tx1"/>
                        </a:solidFill>
                      </a:endParaRPr>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lnSpc>
                          <a:spcPct val="100000"/>
                        </a:lnSpc>
                        <a:spcAft>
                          <a:spcPts val="0"/>
                        </a:spcAft>
                      </a:pPr>
                      <a:endParaRPr lang="en-US" sz="1400" b="1" dirty="0">
                        <a:solidFill>
                          <a:schemeClr val="tx1"/>
                        </a:solidFill>
                      </a:endParaRPr>
                    </a:p>
                  </a:txBody>
                  <a:tcPr marL="97155" marR="97155" marT="47897" marB="47897" anchor="ctr">
                    <a:lnL w="12700" cap="flat" cmpd="sng" algn="ctr">
                      <a:solidFill>
                        <a:schemeClr val="tx1"/>
                      </a:solidFill>
                      <a:prstDash val="solid"/>
                      <a:round/>
                      <a:headEnd type="none" w="med" len="med"/>
                      <a:tailEnd type="none" w="med" len="med"/>
                    </a:lnL>
                    <a:solidFill>
                      <a:schemeClr val="accent3">
                        <a:lumMod val="40000"/>
                        <a:lumOff val="60000"/>
                      </a:schemeClr>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452846">
                <a:tc>
                  <a:txBody>
                    <a:bodyPr/>
                    <a:lstStyle/>
                    <a:p>
                      <a:pPr algn="ctr">
                        <a:lnSpc>
                          <a:spcPct val="100000"/>
                        </a:lnSpc>
                        <a:spcAft>
                          <a:spcPts val="0"/>
                        </a:spcAft>
                      </a:pPr>
                      <a:r>
                        <a:rPr lang="en-US" sz="1400" b="1" dirty="0" smtClean="0">
                          <a:solidFill>
                            <a:schemeClr val="tx1"/>
                          </a:solidFill>
                        </a:rPr>
                        <a:t>17</a:t>
                      </a:r>
                      <a:endParaRPr lang="en-US" sz="1400" b="1" dirty="0">
                        <a:solidFill>
                          <a:schemeClr val="tx1"/>
                        </a:solidFill>
                      </a:endParaRPr>
                    </a:p>
                  </a:txBody>
                  <a:tcPr marL="97155" marR="97155" marT="47897" marB="47897" anchor="ctr">
                    <a:solidFill>
                      <a:schemeClr val="bg1"/>
                    </a:solidFill>
                  </a:tcPr>
                </a:tc>
                <a:tc>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s-MX" sz="1000" b="1" dirty="0" smtClean="0"/>
                        <a:t>En uno o dos párrafos, escribe una conclusión para la narración que sigue naturalmente a los acontecimientos o las experiencias en el texto narrativo</a:t>
                      </a:r>
                      <a:r>
                        <a:rPr lang="es-EC" sz="900" b="0" i="1" kern="1200" baseline="0" noProof="0" dirty="0" smtClean="0">
                          <a:solidFill>
                            <a:schemeClr val="tx1"/>
                          </a:solidFill>
                          <a:effectLst/>
                          <a:latin typeface="+mn-lt"/>
                          <a:ea typeface="Times New Roman"/>
                          <a:cs typeface="Times New Roman"/>
                        </a:rPr>
                        <a:t>W.6.3c</a:t>
                      </a:r>
                    </a:p>
                  </a:txBody>
                  <a:tcPr marL="97155" marR="97155" marT="47897" marB="47897" anchor="ctr">
                    <a:solidFill>
                      <a:schemeClr val="bg1"/>
                    </a:solidFill>
                  </a:tcPr>
                </a:tc>
                <a:tc>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effectLst>
                            <a:outerShdw blurRad="38100" dist="38100" dir="2700000" algn="tl">
                              <a:srgbClr val="000000">
                                <a:alpha val="43137"/>
                              </a:srgbClr>
                            </a:outerShdw>
                          </a:effectLst>
                        </a:rPr>
                        <a:t>2</a:t>
                      </a:r>
                    </a:p>
                  </a:txBody>
                  <a:tcPr marL="97155" marR="97155" marT="47897" marB="47897" anchor="ctr">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n-US" sz="1500" b="1" i="0" dirty="0" smtClean="0">
                          <a:solidFill>
                            <a:schemeClr val="tx1"/>
                          </a:solidFill>
                          <a:effectLst>
                            <a:outerShdw blurRad="38100" dist="38100" dir="2700000" algn="tl">
                              <a:srgbClr val="000000">
                                <a:alpha val="43137"/>
                              </a:srgbClr>
                            </a:outerShdw>
                          </a:effectLst>
                        </a:rPr>
                        <a:t>1</a:t>
                      </a:r>
                    </a:p>
                  </a:txBody>
                  <a:tcPr marL="97155" marR="97155" marT="47897" marB="47897"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1500" b="1" i="0" dirty="0" smtClean="0">
                          <a:solidFill>
                            <a:schemeClr val="tx1"/>
                          </a:solidFill>
                          <a:effectLst>
                            <a:outerShdw blurRad="38100" dist="38100" dir="2700000" algn="tl">
                              <a:srgbClr val="000000">
                                <a:alpha val="43137"/>
                              </a:srgbClr>
                            </a:outerShdw>
                          </a:effectLst>
                        </a:rPr>
                        <a:t>0</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313727">
                <a:tc>
                  <a:txBody>
                    <a:bodyPr/>
                    <a:lstStyle/>
                    <a:p>
                      <a:pPr algn="ctr">
                        <a:lnSpc>
                          <a:spcPct val="100000"/>
                        </a:lnSpc>
                        <a:spcAft>
                          <a:spcPts val="0"/>
                        </a:spcAft>
                      </a:pPr>
                      <a:r>
                        <a:rPr lang="en-US" sz="1400" b="1" dirty="0" smtClean="0">
                          <a:solidFill>
                            <a:schemeClr val="tx1"/>
                          </a:solidFill>
                        </a:rPr>
                        <a:t>18</a:t>
                      </a:r>
                      <a:endParaRPr lang="en-US" sz="1400" b="1" dirty="0">
                        <a:solidFill>
                          <a:schemeClr val="tx1"/>
                        </a:solidFill>
                      </a:endParaRPr>
                    </a:p>
                  </a:txBody>
                  <a:tcPr marL="97155" marR="97155" marT="47897" marB="47897" anchor="ctr">
                    <a:solidFill>
                      <a:schemeClr val="bg1"/>
                    </a:solidFill>
                  </a:tcPr>
                </a:tc>
                <a:tc>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s-EC" sz="1000" b="1" noProof="0" dirty="0" smtClean="0">
                          <a:solidFill>
                            <a:schemeClr val="tx1"/>
                          </a:solidFill>
                          <a:latin typeface="+mn-lt"/>
                          <a:cs typeface="Helvetica" panose="020B0604020202020204" pitchFamily="34" charset="0"/>
                        </a:rPr>
                        <a:t>¿Qué oración proporcionaría la mejor transición hacia un tercer párrafo? </a:t>
                      </a:r>
                      <a:r>
                        <a:rPr lang="es-EC" sz="900" b="0" i="1" noProof="0" dirty="0" smtClean="0">
                          <a:solidFill>
                            <a:schemeClr val="tx1"/>
                          </a:solidFill>
                          <a:latin typeface="+mn-lt"/>
                          <a:cs typeface="Helvetica" panose="020B0604020202020204" pitchFamily="34" charset="0"/>
                        </a:rPr>
                        <a:t>W.6.3b</a:t>
                      </a:r>
                    </a:p>
                  </a:txBody>
                  <a:tcPr marL="97155" marR="97155" marT="47897" marB="47897" anchor="ctr">
                    <a:solidFill>
                      <a:schemeClr val="bg1"/>
                    </a:solidFill>
                  </a:tcPr>
                </a:tc>
                <a:tc gridSpan="3">
                  <a:txBody>
                    <a:bodyPr/>
                    <a:lstStyle/>
                    <a:p>
                      <a:pPr algn="ctr">
                        <a:lnSpc>
                          <a:spcPct val="100000"/>
                        </a:lnSpc>
                        <a:spcAft>
                          <a:spcPts val="0"/>
                        </a:spcAft>
                      </a:pPr>
                      <a:endParaRPr lang="en-US" sz="11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r>
              <a:tr h="313727">
                <a:tc>
                  <a:txBody>
                    <a:bodyPr/>
                    <a:lstStyle/>
                    <a:p>
                      <a:pPr algn="ctr">
                        <a:lnSpc>
                          <a:spcPct val="100000"/>
                        </a:lnSpc>
                        <a:spcAft>
                          <a:spcPts val="0"/>
                        </a:spcAft>
                      </a:pPr>
                      <a:r>
                        <a:rPr lang="en-US" sz="1400" b="1" dirty="0" smtClean="0">
                          <a:solidFill>
                            <a:schemeClr val="tx1"/>
                          </a:solidFill>
                        </a:rPr>
                        <a:t>19</a:t>
                      </a:r>
                      <a:endParaRPr lang="en-US" sz="1400" b="1" dirty="0">
                        <a:solidFill>
                          <a:schemeClr val="tx1"/>
                        </a:solidFill>
                      </a:endParaRPr>
                    </a:p>
                  </a:txBody>
                  <a:tcPr marL="97155" marR="97155" marT="47897" marB="47897" anchor="ctr">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s-ES" sz="1000" b="1" noProof="0" dirty="0" smtClean="0">
                          <a:solidFill>
                            <a:schemeClr val="tx1"/>
                          </a:solidFill>
                          <a:latin typeface="+mn-lt"/>
                          <a:cs typeface="Helvetica" panose="020B0604020202020204" pitchFamily="34" charset="0"/>
                        </a:rPr>
                        <a:t>Elige las dos mejores palabras para reemplazar las palabras subrayadas. </a:t>
                      </a:r>
                      <a:r>
                        <a:rPr lang="es-EC" sz="900" b="0" i="1" noProof="0" dirty="0" smtClean="0">
                          <a:solidFill>
                            <a:schemeClr val="tx1"/>
                          </a:solidFill>
                          <a:latin typeface="+mn-lt"/>
                          <a:cs typeface="Helvetica" panose="020B0604020202020204" pitchFamily="34" charset="0"/>
                        </a:rPr>
                        <a:t>L.6.3a, L.6.6</a:t>
                      </a:r>
                    </a:p>
                  </a:txBody>
                  <a:tcPr marL="97155" marR="97155" marT="47897" marB="47897" anchor="ctr">
                    <a:solidFill>
                      <a:schemeClr val="bg1"/>
                    </a:solidFill>
                  </a:tcPr>
                </a:tc>
                <a:tc gridSpan="3">
                  <a:txBody>
                    <a:bodyPr/>
                    <a:lstStyle/>
                    <a:p>
                      <a:pPr algn="ctr">
                        <a:lnSpc>
                          <a:spcPct val="100000"/>
                        </a:lnSpc>
                        <a:spcAft>
                          <a:spcPts val="0"/>
                        </a:spcAft>
                      </a:pPr>
                      <a:endParaRPr lang="en-US" sz="11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r>
              <a:tr h="313727">
                <a:tc>
                  <a:txBody>
                    <a:bodyPr/>
                    <a:lstStyle/>
                    <a:p>
                      <a:pPr algn="ctr">
                        <a:lnSpc>
                          <a:spcPct val="100000"/>
                        </a:lnSpc>
                        <a:spcAft>
                          <a:spcPts val="0"/>
                        </a:spcAft>
                      </a:pPr>
                      <a:r>
                        <a:rPr lang="en-US" sz="1400" b="1" dirty="0" smtClean="0">
                          <a:solidFill>
                            <a:schemeClr val="tx1"/>
                          </a:solidFill>
                        </a:rPr>
                        <a:t>20</a:t>
                      </a:r>
                      <a:endParaRPr lang="en-US" sz="1400" b="1" dirty="0">
                        <a:solidFill>
                          <a:schemeClr val="tx1"/>
                        </a:solidFill>
                      </a:endParaRPr>
                    </a:p>
                  </a:txBody>
                  <a:tcPr marL="97155" marR="97155" marT="47897" marB="47897"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000" b="1" u="none" noProof="0" dirty="0" smtClean="0">
                          <a:solidFill>
                            <a:schemeClr val="tx1"/>
                          </a:solidFill>
                          <a:effectLst/>
                        </a:rPr>
                        <a:t>Un estudiante necesita</a:t>
                      </a:r>
                      <a:r>
                        <a:rPr lang="es-EC" sz="1000" b="1" u="none" baseline="0" noProof="0" dirty="0" smtClean="0">
                          <a:solidFill>
                            <a:schemeClr val="tx1"/>
                          </a:solidFill>
                          <a:effectLst/>
                        </a:rPr>
                        <a:t> editar sus oraciones</a:t>
                      </a:r>
                      <a:r>
                        <a:rPr lang="es-EC" sz="1000" b="1" u="none" noProof="0" dirty="0" smtClean="0">
                          <a:solidFill>
                            <a:schemeClr val="tx1"/>
                          </a:solidFill>
                          <a:effectLst/>
                        </a:rPr>
                        <a:t>. ¿Cuales dos oraciones no tienen errores en el uso de la gramática?  </a:t>
                      </a:r>
                      <a:r>
                        <a:rPr lang="es-EC" sz="900" b="0" i="1" u="none" noProof="0" dirty="0" smtClean="0">
                          <a:solidFill>
                            <a:schemeClr val="tx1"/>
                          </a:solidFill>
                          <a:effectLst/>
                        </a:rPr>
                        <a:t>L.6.1b</a:t>
                      </a:r>
                      <a:r>
                        <a:rPr lang="es-EC" sz="1000" b="1" u="none" noProof="0" dirty="0" smtClean="0">
                          <a:solidFill>
                            <a:schemeClr val="tx1"/>
                          </a:solidFill>
                          <a:effectLst/>
                        </a:rPr>
                        <a:t> (ambas deben estar correctas).</a:t>
                      </a:r>
                    </a:p>
                  </a:txBody>
                  <a:tcPr marL="97155" marR="97155" marT="47897" marB="47897" anchor="ctr">
                    <a:solidFill>
                      <a:schemeClr val="bg1"/>
                    </a:solidFill>
                  </a:tcPr>
                </a:tc>
                <a:tc gridSpan="3">
                  <a:txBody>
                    <a:bodyPr/>
                    <a:lstStyle/>
                    <a:p>
                      <a:pPr algn="ctr">
                        <a:lnSpc>
                          <a:spcPct val="100000"/>
                        </a:lnSpc>
                        <a:spcAft>
                          <a:spcPts val="0"/>
                        </a:spcAft>
                      </a:pPr>
                      <a:endParaRPr lang="en-US" sz="11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349621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7239000" cy="10016588"/>
          </a:xfrm>
          <a:prstGeom prst="rect">
            <a:avLst/>
          </a:prstGeom>
          <a:noFill/>
        </p:spPr>
        <p:txBody>
          <a:bodyPr wrap="square" rtlCol="0">
            <a:spAutoFit/>
          </a:bodyPr>
          <a:lstStyle/>
          <a:p>
            <a:pPr algn="ctr"/>
            <a:r>
              <a:rPr lang="es-MX" sz="1400" b="1" dirty="0" smtClean="0"/>
              <a:t>¿Qué convierte a alguien en héroe?</a:t>
            </a:r>
          </a:p>
          <a:p>
            <a:pPr algn="ctr"/>
            <a:r>
              <a:rPr lang="es-MX" sz="1400" b="1" i="1" dirty="0" smtClean="0"/>
              <a:t>Tarea de rendimiento: Actividad de la clase</a:t>
            </a:r>
          </a:p>
          <a:p>
            <a:pPr algn="ctr"/>
            <a:endParaRPr lang="es-MX" sz="1100" b="1" dirty="0" smtClean="0"/>
          </a:p>
          <a:p>
            <a:pPr lvl="0"/>
            <a:r>
              <a:rPr lang="es-MX" sz="1100" i="1" dirty="0" smtClean="0">
                <a:solidFill>
                  <a:prstClr val="black"/>
                </a:solidFill>
              </a:rPr>
              <a:t>Esta pre-actividad para la clase sigue el diseño general de elementos contextuales, recursos, objetivos de aprendizaje, términos clave y propósito del Consorcio de Evaluaciones </a:t>
            </a:r>
            <a:r>
              <a:rPr lang="es-MX" sz="1100" i="1" dirty="0" err="1" smtClean="0">
                <a:solidFill>
                  <a:prstClr val="black"/>
                </a:solidFill>
              </a:rPr>
              <a:t>Smarter</a:t>
            </a:r>
            <a:r>
              <a:rPr lang="es-MX" sz="1100" i="1" dirty="0" smtClean="0">
                <a:solidFill>
                  <a:prstClr val="black"/>
                </a:solidFill>
              </a:rPr>
              <a:t> </a:t>
            </a:r>
            <a:r>
              <a:rPr lang="es-MX" sz="1100" i="1" dirty="0" err="1" smtClean="0">
                <a:solidFill>
                  <a:prstClr val="black"/>
                </a:solidFill>
              </a:rPr>
              <a:t>Balanced</a:t>
            </a:r>
            <a:r>
              <a:rPr lang="es-MX" sz="1100" i="1" dirty="0" smtClean="0">
                <a:solidFill>
                  <a:prstClr val="black"/>
                </a:solidFill>
              </a:rPr>
              <a:t> (SBAC). [</a:t>
            </a:r>
            <a:r>
              <a:rPr lang="es-MX" sz="1100" i="1" dirty="0" smtClean="0">
                <a:solidFill>
                  <a:prstClr val="black"/>
                </a:solidFill>
                <a:hlinkClick r:id="rId2"/>
              </a:rPr>
              <a:t>http://oaksportal.org/resources/</a:t>
            </a:r>
            <a:r>
              <a:rPr lang="es-MX" sz="1100" i="1" dirty="0" smtClean="0">
                <a:solidFill>
                  <a:prstClr val="black"/>
                </a:solidFill>
              </a:rPr>
              <a:t>]</a:t>
            </a:r>
          </a:p>
          <a:p>
            <a:pPr lvl="0"/>
            <a:r>
              <a:rPr lang="es-MX" sz="1100" i="1" dirty="0" smtClean="0">
                <a:solidFill>
                  <a:prstClr val="black"/>
                </a:solidFill>
              </a:rPr>
              <a:t>La actividad fue escrita por </a:t>
            </a:r>
            <a:r>
              <a:rPr lang="es-MX" sz="1100" b="1" i="1" dirty="0" err="1" smtClean="0">
                <a:solidFill>
                  <a:prstClr val="black"/>
                </a:solidFill>
              </a:rPr>
              <a:t>Anne</a:t>
            </a:r>
            <a:r>
              <a:rPr lang="es-MX" sz="1100" b="1" i="1" dirty="0" smtClean="0">
                <a:solidFill>
                  <a:prstClr val="black"/>
                </a:solidFill>
              </a:rPr>
              <a:t> </a:t>
            </a:r>
            <a:r>
              <a:rPr lang="es-MX" sz="1100" b="1" i="1" dirty="0" err="1" smtClean="0">
                <a:solidFill>
                  <a:prstClr val="black"/>
                </a:solidFill>
              </a:rPr>
              <a:t>Berg</a:t>
            </a:r>
            <a:r>
              <a:rPr lang="es-MX" sz="1100" b="1" i="1" dirty="0" smtClean="0">
                <a:solidFill>
                  <a:prstClr val="black"/>
                </a:solidFill>
              </a:rPr>
              <a:t>, </a:t>
            </a:r>
            <a:r>
              <a:rPr lang="es-MX" sz="1100" b="1" i="1" dirty="0" err="1" smtClean="0">
                <a:solidFill>
                  <a:prstClr val="black"/>
                </a:solidFill>
              </a:rPr>
              <a:t>Aliceson</a:t>
            </a:r>
            <a:r>
              <a:rPr lang="es-MX" sz="1100" b="1" i="1" dirty="0" smtClean="0">
                <a:solidFill>
                  <a:prstClr val="black"/>
                </a:solidFill>
              </a:rPr>
              <a:t> </a:t>
            </a:r>
            <a:r>
              <a:rPr lang="es-MX" sz="1100" b="1" i="1" dirty="0" err="1" smtClean="0">
                <a:solidFill>
                  <a:prstClr val="black"/>
                </a:solidFill>
              </a:rPr>
              <a:t>Brandt</a:t>
            </a:r>
            <a:r>
              <a:rPr lang="es-MX" sz="1100" b="1" i="1" dirty="0" smtClean="0">
                <a:solidFill>
                  <a:prstClr val="black"/>
                </a:solidFill>
              </a:rPr>
              <a:t> and </a:t>
            </a:r>
            <a:r>
              <a:rPr lang="es-MX" sz="1100" b="1" i="1" dirty="0" err="1" smtClean="0">
                <a:solidFill>
                  <a:prstClr val="black"/>
                </a:solidFill>
              </a:rPr>
              <a:t>Ko</a:t>
            </a:r>
            <a:r>
              <a:rPr lang="es-MX" sz="1100" b="1" i="1" dirty="0" smtClean="0">
                <a:solidFill>
                  <a:prstClr val="black"/>
                </a:solidFill>
              </a:rPr>
              <a:t> Kagawa</a:t>
            </a:r>
            <a:endParaRPr lang="es-MX" sz="1100" i="1" dirty="0" smtClean="0">
              <a:solidFill>
                <a:prstClr val="black"/>
              </a:solidFill>
            </a:endParaRPr>
          </a:p>
          <a:p>
            <a:endParaRPr lang="es-MX" sz="1100" i="1" dirty="0" smtClean="0"/>
          </a:p>
          <a:p>
            <a:pPr lvl="0"/>
            <a:r>
              <a:rPr lang="es-MX" sz="1100" dirty="0" smtClean="0">
                <a:solidFill>
                  <a:prstClr val="black"/>
                </a:solidFill>
              </a:rPr>
              <a:t>La actividad en el salón de clase introduce a los estudiantes al contexto de una tarea de rendimiento, para que no estén en desventaja al demostrar las destrezas que la tarea intenta evaluar. </a:t>
            </a:r>
          </a:p>
          <a:p>
            <a:endParaRPr lang="es-MX" sz="1100" dirty="0" smtClean="0"/>
          </a:p>
          <a:p>
            <a:pPr lvl="0"/>
            <a:r>
              <a:rPr lang="es-MX" sz="1100" dirty="0" smtClean="0">
                <a:solidFill>
                  <a:prstClr val="black"/>
                </a:solidFill>
              </a:rPr>
              <a:t>Los elementos contextuales incluyen:</a:t>
            </a:r>
          </a:p>
          <a:p>
            <a:endParaRPr lang="es-MX" sz="1100" dirty="0" smtClean="0"/>
          </a:p>
          <a:p>
            <a:r>
              <a:rPr lang="es-MX" sz="1100" dirty="0" smtClean="0"/>
              <a:t>2.    </a:t>
            </a:r>
            <a:r>
              <a:rPr lang="es-MX" sz="1100" b="1" dirty="0" smtClean="0"/>
              <a:t>Conceptos potencialmente desconocidos </a:t>
            </a:r>
            <a:r>
              <a:rPr lang="es-MX" sz="1100" dirty="0" smtClean="0"/>
              <a:t>que están asociados al escenario/ambiente</a:t>
            </a:r>
            <a:r>
              <a:rPr lang="es-MX" sz="1100" b="1" dirty="0" smtClean="0"/>
              <a:t>.</a:t>
            </a:r>
          </a:p>
          <a:p>
            <a:pPr marL="287338" indent="-287338"/>
            <a:r>
              <a:rPr lang="es-MX" sz="1100" dirty="0" smtClean="0"/>
              <a:t>3.    </a:t>
            </a:r>
            <a:r>
              <a:rPr lang="es-MX" sz="1100" b="1" dirty="0" smtClean="0"/>
              <a:t>Términos</a:t>
            </a:r>
            <a:r>
              <a:rPr lang="es-MX" sz="1100" dirty="0" smtClean="0"/>
              <a:t> </a:t>
            </a:r>
            <a:r>
              <a:rPr lang="es-MX" sz="1100" b="1" dirty="0" smtClean="0"/>
              <a:t>clave o vocabulario </a:t>
            </a:r>
            <a:r>
              <a:rPr lang="es-MX" sz="1100" dirty="0" smtClean="0"/>
              <a:t>que los estudiantes necesitarán entender con el fin de participar de manera significativa y completar la tarea de rendimiento.</a:t>
            </a:r>
          </a:p>
          <a:p>
            <a:pPr marL="249205" indent="-249205">
              <a:buAutoNum type="arabicPeriod"/>
            </a:pPr>
            <a:r>
              <a:rPr lang="es-MX" sz="1100" dirty="0" smtClean="0"/>
              <a:t>Un </a:t>
            </a:r>
            <a:r>
              <a:rPr lang="es-MX" sz="1100" b="1" dirty="0" smtClean="0"/>
              <a:t>entendimiento del escenario/ambiente o de la situación </a:t>
            </a:r>
            <a:r>
              <a:rPr lang="es-MX" sz="1100" dirty="0" smtClean="0"/>
              <a:t>en la que se sitúa la tarea. </a:t>
            </a:r>
          </a:p>
          <a:p>
            <a:pPr marL="249205" indent="-249205">
              <a:buAutoNum type="arabicPeriod"/>
            </a:pPr>
            <a:endParaRPr lang="es-MX" sz="1100" dirty="0" smtClean="0"/>
          </a:p>
          <a:p>
            <a:r>
              <a:rPr lang="es-MX" sz="1100" dirty="0" smtClean="0"/>
              <a:t>Con la actividad en el salón de clase también se pretende generar el interés de los estudiantes  hacia una mayor exploración de la idea clave (las ideas claves). La actividad debe ser fácil de implementar con instrucciones claras. </a:t>
            </a:r>
          </a:p>
          <a:p>
            <a:endParaRPr lang="es-MX" sz="1100" dirty="0" smtClean="0"/>
          </a:p>
          <a:p>
            <a:r>
              <a:rPr lang="es-MX" sz="1100" dirty="0" smtClean="0"/>
              <a:t>Por favor, lea toda la actividad antes de comenzarla con los estudiantes,  para asegurar que se complete con antelación cualquier preparación en el salón. A lo largo de la actividad, se permite pausar y preguntar a los estudiantes si tienen pregunta</a:t>
            </a:r>
            <a:r>
              <a:rPr lang="es-MX" sz="1100" dirty="0" smtClean="0">
                <a:sym typeface="Calibri"/>
              </a:rPr>
              <a:t>s.</a:t>
            </a:r>
            <a:endParaRPr lang="es-MX" sz="1100" dirty="0" smtClean="0">
              <a:ea typeface="Calibri"/>
              <a:cs typeface="Calibri"/>
              <a:sym typeface="Calibri"/>
            </a:endParaRPr>
          </a:p>
          <a:p>
            <a:endParaRPr lang="es-MX" sz="1100" dirty="0" smtClean="0"/>
          </a:p>
          <a:p>
            <a:r>
              <a:rPr lang="es-MX" sz="1100" b="1" dirty="0" smtClean="0"/>
              <a:t>Recursos necesarios:</a:t>
            </a:r>
          </a:p>
          <a:p>
            <a:endParaRPr lang="es-MX" sz="1100" b="1" dirty="0" smtClean="0"/>
          </a:p>
          <a:p>
            <a:pPr marL="188595" indent="-188595">
              <a:buFont typeface="Arial" panose="020B0604020202020204" pitchFamily="34" charset="0"/>
              <a:buChar char="•"/>
            </a:pPr>
            <a:r>
              <a:rPr lang="es-MX" sz="1100" dirty="0" smtClean="0"/>
              <a:t>Papel afiche (</a:t>
            </a:r>
            <a:r>
              <a:rPr lang="es-MX" sz="1100" i="1" dirty="0" smtClean="0"/>
              <a:t>chart </a:t>
            </a:r>
            <a:r>
              <a:rPr lang="es-MX" sz="1100" i="1" dirty="0" err="1" smtClean="0"/>
              <a:t>paper</a:t>
            </a:r>
            <a:r>
              <a:rPr lang="es-MX" sz="1100" dirty="0" smtClean="0"/>
              <a:t>), pizarrón o pizarra blanca</a:t>
            </a:r>
          </a:p>
          <a:p>
            <a:pPr marL="188595" indent="-188595">
              <a:buFont typeface="Arial" panose="020B0604020202020204" pitchFamily="34" charset="0"/>
              <a:buChar char="•"/>
            </a:pPr>
            <a:r>
              <a:rPr lang="es-MX" sz="1100" dirty="0" smtClean="0"/>
              <a:t>Marcadores o tiza</a:t>
            </a:r>
          </a:p>
          <a:p>
            <a:pPr marL="188595" indent="-188595">
              <a:buFont typeface="Arial" panose="020B0604020202020204" pitchFamily="34" charset="0"/>
              <a:buChar char="•"/>
            </a:pPr>
            <a:r>
              <a:rPr lang="es-MX" sz="1100" dirty="0" smtClean="0"/>
              <a:t>Una hoja de papel y un lápiz para cada grupo</a:t>
            </a:r>
          </a:p>
          <a:p>
            <a:pPr marL="188595" indent="-188595">
              <a:buFont typeface="Arial" panose="020B0604020202020204" pitchFamily="34" charset="0"/>
              <a:buChar char="•"/>
            </a:pPr>
            <a:endParaRPr lang="es-MX" sz="1100" dirty="0" smtClean="0"/>
          </a:p>
          <a:p>
            <a:pPr marL="171450" indent="-171450">
              <a:buFont typeface="Arial" panose="020B0604020202020204" pitchFamily="34" charset="0"/>
              <a:buChar char="•"/>
            </a:pPr>
            <a:r>
              <a:rPr lang="es-MX" sz="1100" b="1" dirty="0" smtClean="0"/>
              <a:t>Metas de aprendizaje:</a:t>
            </a:r>
            <a:endParaRPr lang="es-MX" sz="1100" dirty="0" smtClean="0"/>
          </a:p>
          <a:p>
            <a:pPr marL="171450" indent="-171450">
              <a:buFont typeface="Arial" panose="020B0604020202020204" pitchFamily="34" charset="0"/>
              <a:buChar char="•"/>
            </a:pPr>
            <a:endParaRPr lang="es-MX" sz="1100" dirty="0" smtClean="0"/>
          </a:p>
          <a:p>
            <a:pPr marL="188595" indent="-188595">
              <a:buFont typeface="Arial" panose="020B0604020202020204" pitchFamily="34" charset="0"/>
              <a:buChar char="•"/>
            </a:pPr>
            <a:r>
              <a:rPr lang="es-MX" sz="1100" dirty="0" smtClean="0"/>
              <a:t>Los estudiantes entenderán en contexto de los términos clave relacionados con el tema;</a:t>
            </a:r>
          </a:p>
          <a:p>
            <a:pPr marL="360045" indent="-171450">
              <a:buFont typeface="Arial" panose="020B0604020202020204" pitchFamily="34" charset="0"/>
              <a:buChar char="•"/>
            </a:pPr>
            <a:r>
              <a:rPr lang="es-MX" sz="1100" dirty="0" smtClean="0"/>
              <a:t>      qué cualidades y logros  posee un héroe.</a:t>
            </a:r>
          </a:p>
          <a:p>
            <a:pPr marL="360045" indent="-171450">
              <a:buFont typeface="Arial" panose="020B0604020202020204" pitchFamily="34" charset="0"/>
              <a:buChar char="•"/>
            </a:pPr>
            <a:endParaRPr lang="es-MX" sz="1100" dirty="0" smtClean="0"/>
          </a:p>
          <a:p>
            <a:pPr marL="171450" indent="-171450">
              <a:buFont typeface="Arial" panose="020B0604020202020204" pitchFamily="34" charset="0"/>
              <a:buChar char="•"/>
            </a:pPr>
            <a:r>
              <a:rPr lang="es-MX" sz="1100" b="1" dirty="0" smtClean="0"/>
              <a:t>Los estudiantes entenderán los términos clave:</a:t>
            </a:r>
          </a:p>
          <a:p>
            <a:pPr marL="171450" lvl="0" indent="-171450">
              <a:buFont typeface="Arial" panose="020B0604020202020204" pitchFamily="34" charset="0"/>
              <a:buChar char="•"/>
            </a:pPr>
            <a:r>
              <a:rPr lang="es-MX" sz="1100" i="1" dirty="0" smtClean="0">
                <a:solidFill>
                  <a:prstClr val="black"/>
                </a:solidFill>
              </a:rPr>
              <a:t>Nota: Las definiciones que se proporcionan aquí son para la conveniencia de los facilitadores. Se espera que los estudiantes entiendan estos términos clave en el contexto de la tarea, no que se memoricen las definiciones.</a:t>
            </a:r>
            <a:endParaRPr lang="es-MX" sz="1100" dirty="0" smtClean="0">
              <a:solidFill>
                <a:prstClr val="black"/>
              </a:solidFill>
            </a:endParaRPr>
          </a:p>
          <a:p>
            <a:pPr marL="171450" indent="-171450">
              <a:buFont typeface="Arial" panose="020B0604020202020204" pitchFamily="34" charset="0"/>
              <a:buChar char="•"/>
            </a:pPr>
            <a:endParaRPr lang="es-MX" sz="1100" b="1" dirty="0" smtClean="0"/>
          </a:p>
          <a:p>
            <a:pPr marL="188595" indent="-188595">
              <a:buFont typeface="Arial" panose="020B0604020202020204" pitchFamily="34" charset="0"/>
              <a:buChar char="•"/>
            </a:pPr>
            <a:r>
              <a:rPr lang="es-MX" sz="1100" b="1" dirty="0" smtClean="0"/>
              <a:t>Héroe</a:t>
            </a:r>
            <a:r>
              <a:rPr lang="es-MX" sz="1100" dirty="0" smtClean="0"/>
              <a:t>: una persona que es admirada por su valor, logros sobresalientes o nobleza</a:t>
            </a:r>
          </a:p>
          <a:p>
            <a:pPr marL="188595" indent="-188595">
              <a:buFont typeface="Arial" panose="020B0604020202020204" pitchFamily="34" charset="0"/>
              <a:buChar char="•"/>
            </a:pPr>
            <a:r>
              <a:rPr lang="es-MX" sz="1100" b="1" dirty="0" smtClean="0"/>
              <a:t>Cualidades:  </a:t>
            </a:r>
            <a:r>
              <a:rPr lang="es-MX" sz="1100" dirty="0" smtClean="0"/>
              <a:t>características que identifican a una persona</a:t>
            </a:r>
          </a:p>
          <a:p>
            <a:pPr marL="188595" indent="-188595">
              <a:buFont typeface="Arial" panose="020B0604020202020204" pitchFamily="34" charset="0"/>
              <a:buChar char="•"/>
            </a:pPr>
            <a:r>
              <a:rPr lang="es-MX" sz="1100" b="1" dirty="0" smtClean="0"/>
              <a:t>Logro: </a:t>
            </a:r>
            <a:r>
              <a:rPr lang="es-MX" sz="1100" dirty="0" smtClean="0"/>
              <a:t>Algo que una persona hace de manera exitosa</a:t>
            </a:r>
            <a:endParaRPr lang="es-MX" sz="1100" b="1" dirty="0" smtClean="0"/>
          </a:p>
          <a:p>
            <a:pPr marL="188595" indent="-188595">
              <a:buFont typeface="Arial" panose="020B0604020202020204" pitchFamily="34" charset="0"/>
              <a:buChar char="•"/>
            </a:pPr>
            <a:endParaRPr lang="es-MX" sz="1100" b="1" dirty="0" smtClean="0"/>
          </a:p>
          <a:p>
            <a:r>
              <a:rPr lang="es-MX" sz="1100" dirty="0" smtClean="0"/>
              <a:t>[Objetivo: El objetivo del facilitador es  presentar a los estudiantes la idea de que los héroes poseen ciertas cualidades y logros.  Esta actividad permitirá a los estudiantes participar activamente a medida que exploran los diferentes tipos de héroes que existen.]</a:t>
            </a:r>
          </a:p>
          <a:p>
            <a:endParaRPr lang="es-MX" sz="1100" dirty="0" smtClean="0"/>
          </a:p>
          <a:p>
            <a:r>
              <a:rPr lang="es-MX" sz="1100" dirty="0" smtClean="0"/>
              <a:t>Nota:  La siguiente sección puede modificarse de manera que permita la interacción entre maestro y estudiante de varias maneras.  Por ejemplo; una discusión dirigida por el maestro con toda la clase, una discusión entre maestro y estudiante en un ambiente diferente, podría ser con un solo estudiante o con  grupos pequeños.</a:t>
            </a:r>
          </a:p>
          <a:p>
            <a:r>
              <a:rPr lang="es-MX" sz="1100" dirty="0" smtClean="0"/>
              <a:t/>
            </a:r>
            <a:br>
              <a:rPr lang="es-MX" sz="1100" dirty="0" smtClean="0"/>
            </a:br>
            <a:r>
              <a:rPr lang="es-MX" sz="1100" dirty="0" smtClean="0"/>
              <a:t>[Divida a los estudiantes en grupos pequeños de dos o cuatro. Dé a cada grupo una hoja de papel y un lápiz.]</a:t>
            </a:r>
          </a:p>
          <a:p>
            <a:endParaRPr lang="es-MX" sz="1100" dirty="0"/>
          </a:p>
          <a:p>
            <a:endParaRPr lang="es-MX" sz="1100" dirty="0" smtClean="0"/>
          </a:p>
          <a:p>
            <a:pPr lvl="0"/>
            <a:r>
              <a:rPr lang="es-MX" sz="1000" dirty="0" smtClean="0">
                <a:solidFill>
                  <a:prstClr val="black"/>
                </a:solidFill>
              </a:rPr>
              <a:t>*Los facilitadores pueden decidir si quieren mostrar materiales complementarios utilizando un proyector o una computadora/ </a:t>
            </a:r>
            <a:r>
              <a:rPr lang="es-MX" sz="1000" dirty="0" err="1" smtClean="0">
                <a:solidFill>
                  <a:prstClr val="black"/>
                </a:solidFill>
              </a:rPr>
              <a:t>Smartboard</a:t>
            </a:r>
            <a:r>
              <a:rPr lang="es-MX" sz="1000" dirty="0" smtClean="0">
                <a:solidFill>
                  <a:prstClr val="black"/>
                </a:solidFill>
              </a:rPr>
              <a:t>, o si quieren hacer copias y entregarlas a los estudiantes.</a:t>
            </a:r>
          </a:p>
          <a:p>
            <a:pPr lvl="0"/>
            <a:endParaRPr lang="es-MX" sz="970" dirty="0" smtClean="0">
              <a:solidFill>
                <a:prstClr val="black"/>
              </a:solidFill>
            </a:endParaRPr>
          </a:p>
          <a:p>
            <a:endParaRPr lang="es-MX" sz="1320" dirty="0" smtClean="0"/>
          </a:p>
        </p:txBody>
      </p:sp>
    </p:spTree>
    <p:extLst>
      <p:ext uri="{BB962C8B-B14F-4D97-AF65-F5344CB8AC3E}">
        <p14:creationId xmlns:p14="http://schemas.microsoft.com/office/powerpoint/2010/main" val="3388209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7086600" cy="8802410"/>
          </a:xfrm>
          <a:prstGeom prst="rect">
            <a:avLst/>
          </a:prstGeom>
          <a:noFill/>
        </p:spPr>
        <p:txBody>
          <a:bodyPr wrap="square" rtlCol="0">
            <a:spAutoFit/>
          </a:bodyPr>
          <a:lstStyle/>
          <a:p>
            <a:r>
              <a:rPr lang="es-MX" sz="1200" b="1" dirty="0"/>
              <a:t>¿Qué convierte a alguien en </a:t>
            </a:r>
            <a:r>
              <a:rPr lang="es-MX" sz="1200" b="1" dirty="0" smtClean="0"/>
              <a:t>héroe? </a:t>
            </a:r>
            <a:r>
              <a:rPr lang="en-US" sz="1200" i="1" dirty="0" err="1" smtClean="0"/>
              <a:t>continuación</a:t>
            </a:r>
            <a:r>
              <a:rPr lang="en-US" sz="1200" i="1" dirty="0" smtClean="0"/>
              <a:t>…</a:t>
            </a:r>
            <a:endParaRPr lang="en-US" sz="1200" b="1" i="1" dirty="0" smtClean="0"/>
          </a:p>
          <a:p>
            <a:endParaRPr lang="en-US" sz="1200" i="1" dirty="0" smtClean="0"/>
          </a:p>
          <a:p>
            <a:r>
              <a:rPr lang="es-MX" sz="1200" b="1" dirty="0" smtClean="0"/>
              <a:t>El facilitador dice:</a:t>
            </a:r>
            <a:r>
              <a:rPr lang="es-MX" sz="1200" dirty="0" smtClean="0"/>
              <a:t> </a:t>
            </a:r>
            <a:r>
              <a:rPr lang="es-MX" sz="1200" i="1" dirty="0" smtClean="0"/>
              <a:t>Las personas se convierten en héroes debido a sus cualidades o a sus logros.</a:t>
            </a:r>
          </a:p>
          <a:p>
            <a:endParaRPr lang="es-MX" sz="1200" dirty="0" smtClean="0"/>
          </a:p>
          <a:p>
            <a:r>
              <a:rPr lang="es-MX" sz="1200" dirty="0" smtClean="0"/>
              <a:t>[Escriba  y lea en voz alta: ¿Qué cualidades y logros convierten a una persona en un héroe?]</a:t>
            </a:r>
            <a:endParaRPr lang="es-MX" sz="1200" b="1" dirty="0" smtClean="0"/>
          </a:p>
          <a:p>
            <a:endParaRPr lang="es-MX" sz="1200" dirty="0" smtClean="0"/>
          </a:p>
          <a:p>
            <a:r>
              <a:rPr lang="es-MX" sz="1200" i="1" dirty="0" smtClean="0"/>
              <a:t>— Una persona de la vida real que se considera una heroína es </a:t>
            </a:r>
            <a:r>
              <a:rPr lang="es-MX" sz="1200" i="1" dirty="0" err="1" smtClean="0"/>
              <a:t>Harriet</a:t>
            </a:r>
            <a:r>
              <a:rPr lang="es-MX" sz="1200" i="1" dirty="0" smtClean="0"/>
              <a:t> </a:t>
            </a:r>
            <a:r>
              <a:rPr lang="es-MX" sz="1200" i="1" dirty="0" err="1" smtClean="0"/>
              <a:t>Tubman</a:t>
            </a:r>
            <a:r>
              <a:rPr lang="es-MX" sz="1200" i="1" dirty="0" smtClean="0"/>
              <a:t>.  </a:t>
            </a:r>
            <a:r>
              <a:rPr lang="es-MX" sz="1200" i="1" dirty="0" err="1" smtClean="0"/>
              <a:t>Harriet</a:t>
            </a:r>
            <a:r>
              <a:rPr lang="es-MX" sz="1200" i="1" dirty="0" smtClean="0"/>
              <a:t> nació como esclava en el año 1819, trabajó duro en los campos donde sufrió maltrato severo. Huyó de la esclavitud en el año  1849, dejando atrás  a su familia y a sus amigos. </a:t>
            </a:r>
            <a:r>
              <a:rPr lang="es-MX" sz="1200" i="1" dirty="0" err="1" smtClean="0"/>
              <a:t>Harriet</a:t>
            </a:r>
            <a:r>
              <a:rPr lang="es-MX" sz="1200" i="1" dirty="0" smtClean="0"/>
              <a:t> deseaba  intensamente la liberación de los esclavos y hasta hizo  muchos viajes peligrosos por el ferrocarril clandestino con la intención de ayudar a liberar a esclavos. Hizo por lo menos 19 de estos viajes, guiando a cientos de eslavos a la libertad.  Durante estos viajes nunca perdió ni un solo esclavo ni permitió que ninguno regresara. </a:t>
            </a:r>
          </a:p>
          <a:p>
            <a:endParaRPr lang="es-MX" sz="1200" dirty="0" smtClean="0"/>
          </a:p>
          <a:p>
            <a:r>
              <a:rPr lang="es-MX" sz="1200" i="1" dirty="0" smtClean="0"/>
              <a:t>— Otra heroína es  </a:t>
            </a:r>
            <a:r>
              <a:rPr lang="es-MX" sz="1200" i="1" dirty="0" err="1" smtClean="0"/>
              <a:t>Malala</a:t>
            </a:r>
            <a:r>
              <a:rPr lang="es-MX" sz="1200" i="1" dirty="0" smtClean="0"/>
              <a:t> </a:t>
            </a:r>
            <a:r>
              <a:rPr lang="es-MX" sz="1200" i="1" dirty="0" err="1" smtClean="0"/>
              <a:t>Yousafzai</a:t>
            </a:r>
            <a:r>
              <a:rPr lang="es-MX" sz="1200" i="1" dirty="0" smtClean="0"/>
              <a:t>, quien nació en 1997 en </a:t>
            </a:r>
            <a:r>
              <a:rPr lang="es-MX" sz="1200" i="1" dirty="0" err="1" smtClean="0"/>
              <a:t>Pakistan</a:t>
            </a:r>
            <a:r>
              <a:rPr lang="es-MX" sz="1200" i="1" dirty="0" smtClean="0"/>
              <a:t>.  Ella cree que cada niño, sin importar su género, tiene derecho a tener una educación.  Como resultado de su abogacía por la educación, el Talibán, un grupo Islámico militante,  la amenazó e intentó asesinarla.  </a:t>
            </a:r>
            <a:r>
              <a:rPr lang="es-MX" sz="1200" i="1" dirty="0" err="1" smtClean="0"/>
              <a:t>Malala</a:t>
            </a:r>
            <a:r>
              <a:rPr lang="es-MX" sz="1200" i="1" dirty="0" smtClean="0"/>
              <a:t> recibió un disparo y </a:t>
            </a:r>
            <a:r>
              <a:rPr lang="es-MX" sz="1200" i="1" dirty="0" err="1" smtClean="0"/>
              <a:t>fué</a:t>
            </a:r>
            <a:r>
              <a:rPr lang="es-MX" sz="1200" i="1" dirty="0" smtClean="0"/>
              <a:t> gravemente herida, pero sobrevivió el atentado  y continua hablando sobre la importancia de la educación.  En 2014 se convirtió en la persona más joven en recibir el premio Nobel de la Paz.</a:t>
            </a:r>
          </a:p>
          <a:p>
            <a:endParaRPr lang="es-MX" sz="1200" dirty="0" smtClean="0"/>
          </a:p>
          <a:p>
            <a:r>
              <a:rPr lang="es-MX" sz="1200" i="1" dirty="0" smtClean="0"/>
              <a:t>— Cesar Chávez nació en 1927 cerca de Yuma, Arizona.  Como un trabajador </a:t>
            </a:r>
            <a:r>
              <a:rPr lang="es-MX" sz="1200" i="1" dirty="0"/>
              <a:t> </a:t>
            </a:r>
            <a:r>
              <a:rPr lang="es-MX" sz="1200" i="1" dirty="0" smtClean="0"/>
              <a:t>agrícola migrante , vio con sus propios ojos el maltrato de los trabajadores, las  largas jornadas, los salarios míseros, muy pocos baños y la falta de agua potable.  Dedicó su vida a ayudar a mejorar el trato, el salario y las condiciones de trabajo de los trabajadores agrícolas y para asegurarse de que tuvieran un trato justo.</a:t>
            </a:r>
          </a:p>
          <a:p>
            <a:endParaRPr lang="es-MX" sz="1200" dirty="0" smtClean="0"/>
          </a:p>
          <a:p>
            <a:r>
              <a:rPr lang="es-MX" sz="1200" i="1" dirty="0" smtClean="0"/>
              <a:t>— Ahora, que han aprendido acerca de estos héroes, trabajen en su grupo pequeño  para contestar la siguiente pregunta en la hoja provista.</a:t>
            </a:r>
          </a:p>
          <a:p>
            <a:endParaRPr lang="es-MX" sz="1200" dirty="0" smtClean="0"/>
          </a:p>
          <a:p>
            <a:r>
              <a:rPr lang="es-MX" sz="1200" dirty="0" smtClean="0"/>
              <a:t>[Lea y escriba la siguiente pregunta: ¿Qué cualidades y logros poseen cada uno de estos héroes que los hacen sobresalir?]</a:t>
            </a:r>
          </a:p>
          <a:p>
            <a:endParaRPr lang="es-MX" sz="1200" b="1" dirty="0" smtClean="0"/>
          </a:p>
          <a:p>
            <a:r>
              <a:rPr lang="es-MX" sz="1200" dirty="0" smtClean="0"/>
              <a:t>[Dé a los estudiantes tres minutos para que hablen y escriban sus pensamientos. Después de aproximadamente tres minutos, pídales que compartan sus ideas con la clase. Pida a los estudiantes que compartan su respuesta a la pregunta y la escriban debajo de la pregunta inicial.]</a:t>
            </a:r>
          </a:p>
          <a:p>
            <a:endParaRPr lang="es-MX" sz="1200" b="1" dirty="0" smtClean="0"/>
          </a:p>
          <a:p>
            <a:r>
              <a:rPr lang="es-MX" sz="1200" b="1" i="1" dirty="0" smtClean="0"/>
              <a:t>Posibles respuestas de los estudiantes:</a:t>
            </a:r>
          </a:p>
          <a:p>
            <a:pPr marL="188595" indent="-188595">
              <a:buFont typeface="Arial" panose="020B0604020202020204" pitchFamily="34" charset="0"/>
              <a:buChar char="•"/>
            </a:pPr>
            <a:r>
              <a:rPr lang="es-MX" sz="1200" dirty="0" err="1" smtClean="0"/>
              <a:t>Harriet</a:t>
            </a:r>
            <a:r>
              <a:rPr lang="es-MX" sz="1200" dirty="0" smtClean="0"/>
              <a:t> </a:t>
            </a:r>
            <a:r>
              <a:rPr lang="es-MX" sz="1200" dirty="0" err="1" smtClean="0"/>
              <a:t>Tubman</a:t>
            </a:r>
            <a:endParaRPr lang="es-MX" sz="1200" dirty="0" smtClean="0"/>
          </a:p>
          <a:p>
            <a:pPr marL="691515" lvl="1" indent="-188595">
              <a:buFont typeface="Arial" panose="020B0604020202020204" pitchFamily="34" charset="0"/>
              <a:buChar char="•"/>
            </a:pPr>
            <a:r>
              <a:rPr lang="es-MX" sz="1200" dirty="0" smtClean="0"/>
              <a:t>Valerosa: Tuvo valor cuando  escapó de la esclavitud y ayudó a otros a hacer lo mismo.</a:t>
            </a:r>
          </a:p>
          <a:p>
            <a:pPr marL="691515" lvl="1" indent="-188595">
              <a:buFont typeface="Arial" panose="020B0604020202020204" pitchFamily="34" charset="0"/>
              <a:buChar char="•"/>
            </a:pPr>
            <a:r>
              <a:rPr lang="es-MX" sz="1200" dirty="0"/>
              <a:t>A</a:t>
            </a:r>
            <a:r>
              <a:rPr lang="es-MX" sz="1200" dirty="0" smtClean="0"/>
              <a:t>ltruista: Era una persona altruista porque anteponía los intereses de otros a los propios.. </a:t>
            </a:r>
          </a:p>
          <a:p>
            <a:pPr marL="188595" indent="-188595">
              <a:buFont typeface="Arial" panose="020B0604020202020204" pitchFamily="34" charset="0"/>
              <a:buChar char="•"/>
            </a:pPr>
            <a:r>
              <a:rPr lang="es-MX" sz="1200" dirty="0" err="1" smtClean="0"/>
              <a:t>Malala</a:t>
            </a:r>
            <a:r>
              <a:rPr lang="es-MX" sz="1200" dirty="0" smtClean="0"/>
              <a:t> </a:t>
            </a:r>
            <a:r>
              <a:rPr lang="es-MX" sz="1200" dirty="0" err="1" smtClean="0"/>
              <a:t>Yousafzai</a:t>
            </a:r>
            <a:endParaRPr lang="es-MX" sz="1200" dirty="0" smtClean="0"/>
          </a:p>
          <a:p>
            <a:pPr marL="691515" lvl="1" indent="-188595">
              <a:buFont typeface="Arial" panose="020B0604020202020204" pitchFamily="34" charset="0"/>
              <a:buChar char="•"/>
            </a:pPr>
            <a:r>
              <a:rPr lang="es-MX" sz="1200" dirty="0"/>
              <a:t>A</a:t>
            </a:r>
            <a:r>
              <a:rPr lang="es-MX" sz="1200" dirty="0" smtClean="0"/>
              <a:t>pasionada: Ella  tiene el gran deseo de asegurarse que las niñas tengan acceso a una educación.</a:t>
            </a:r>
          </a:p>
          <a:p>
            <a:pPr marL="691515" lvl="1" indent="-188595">
              <a:buFont typeface="Arial" panose="020B0604020202020204" pitchFamily="34" charset="0"/>
              <a:buChar char="•"/>
            </a:pPr>
            <a:r>
              <a:rPr lang="es-MX" sz="1200" dirty="0" smtClean="0"/>
              <a:t>Valentía: Es valiente.  Aun después de casi perder la vida , continua luchando por la causa en la que cree. </a:t>
            </a:r>
          </a:p>
          <a:p>
            <a:pPr marL="188595" indent="-188595">
              <a:buFont typeface="Arial" panose="020B0604020202020204" pitchFamily="34" charset="0"/>
              <a:buChar char="•"/>
            </a:pPr>
            <a:r>
              <a:rPr lang="es-MX" sz="1200" dirty="0" smtClean="0"/>
              <a:t>Cesar Chávez</a:t>
            </a:r>
          </a:p>
          <a:p>
            <a:pPr marL="691515" lvl="1" indent="-188595">
              <a:buFont typeface="Arial" panose="020B0604020202020204" pitchFamily="34" charset="0"/>
              <a:buChar char="•"/>
            </a:pPr>
            <a:r>
              <a:rPr lang="es-MX" sz="1200" dirty="0" smtClean="0"/>
              <a:t>Apasionado: El sentía un gran deseo por asegurase que los trabajadores agrícolas tuvieran los mismos derechos. </a:t>
            </a:r>
          </a:p>
          <a:p>
            <a:pPr marL="691515" lvl="1" indent="-188595">
              <a:buFont typeface="Arial" panose="020B0604020202020204" pitchFamily="34" charset="0"/>
              <a:buChar char="•"/>
            </a:pPr>
            <a:r>
              <a:rPr lang="es-MX" sz="1200" dirty="0" smtClean="0"/>
              <a:t>Pacificador: El creía en practicar métodos no-violentos con el fin de traer cambios.</a:t>
            </a:r>
            <a:endParaRPr lang="en-US" sz="1200" dirty="0"/>
          </a:p>
        </p:txBody>
      </p:sp>
    </p:spTree>
    <p:extLst>
      <p:ext uri="{BB962C8B-B14F-4D97-AF65-F5344CB8AC3E}">
        <p14:creationId xmlns:p14="http://schemas.microsoft.com/office/powerpoint/2010/main" val="3303447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04800"/>
            <a:ext cx="6873240" cy="9214830"/>
          </a:xfrm>
          <a:prstGeom prst="rect">
            <a:avLst/>
          </a:prstGeom>
          <a:noFill/>
        </p:spPr>
        <p:txBody>
          <a:bodyPr wrap="square" rtlCol="0">
            <a:spAutoFit/>
          </a:bodyPr>
          <a:lstStyle/>
          <a:p>
            <a:r>
              <a:rPr lang="es-MX" sz="1200" b="1" dirty="0"/>
              <a:t>¿Qué convierte a alguien en </a:t>
            </a:r>
            <a:r>
              <a:rPr lang="es-MX" sz="1200" b="1" dirty="0" smtClean="0"/>
              <a:t>héroe? </a:t>
            </a:r>
            <a:r>
              <a:rPr lang="es-MX" sz="1200" i="1" dirty="0" smtClean="0"/>
              <a:t>continuación…</a:t>
            </a:r>
            <a:endParaRPr lang="es-MX" sz="1200" dirty="0" smtClean="0"/>
          </a:p>
          <a:p>
            <a:r>
              <a:rPr lang="es-MX" sz="1320" dirty="0" smtClean="0"/>
              <a:t>[Cuando termine la discusión, crea el diagrama debajo.]</a:t>
            </a:r>
          </a:p>
          <a:p>
            <a:endParaRPr lang="es-MX" sz="1320" dirty="0" smtClean="0"/>
          </a:p>
          <a:p>
            <a:endParaRPr lang="es-MX" sz="1320" dirty="0" smtClean="0"/>
          </a:p>
          <a:p>
            <a:endParaRPr lang="es-MX" sz="1320" b="1" dirty="0" smtClean="0"/>
          </a:p>
          <a:p>
            <a:endParaRPr lang="es-MX" sz="1320" dirty="0" smtClean="0"/>
          </a:p>
          <a:p>
            <a:endParaRPr lang="es-MX" sz="1320" dirty="0" smtClean="0"/>
          </a:p>
          <a:p>
            <a:endParaRPr lang="es-MX" sz="1320" dirty="0" smtClean="0"/>
          </a:p>
          <a:p>
            <a:endParaRPr lang="es-MX" sz="1320" dirty="0" smtClean="0"/>
          </a:p>
          <a:p>
            <a:endParaRPr lang="es-MX" sz="1320" dirty="0" smtClean="0"/>
          </a:p>
          <a:p>
            <a:endParaRPr lang="es-MX" sz="1320" dirty="0" smtClean="0"/>
          </a:p>
          <a:p>
            <a:endParaRPr lang="es-MX" sz="1320" dirty="0" smtClean="0"/>
          </a:p>
          <a:p>
            <a:endParaRPr lang="es-MX" sz="1320" dirty="0" smtClean="0"/>
          </a:p>
          <a:p>
            <a:endParaRPr lang="es-MX" sz="1320" dirty="0" smtClean="0"/>
          </a:p>
          <a:p>
            <a:endParaRPr lang="es-MX" sz="1320" dirty="0" smtClean="0"/>
          </a:p>
          <a:p>
            <a:endParaRPr lang="es-MX" sz="1320" dirty="0" smtClean="0"/>
          </a:p>
          <a:p>
            <a:endParaRPr lang="es-MX" sz="1320" dirty="0" smtClean="0"/>
          </a:p>
          <a:p>
            <a:endParaRPr lang="es-MX" sz="1320" dirty="0" smtClean="0"/>
          </a:p>
          <a:p>
            <a:endParaRPr lang="es-MX" sz="1320" dirty="0" smtClean="0"/>
          </a:p>
          <a:p>
            <a:endParaRPr lang="es-MX" sz="1320" dirty="0" smtClean="0"/>
          </a:p>
          <a:p>
            <a:endParaRPr lang="es-MX" sz="1320" dirty="0" smtClean="0"/>
          </a:p>
          <a:p>
            <a:endParaRPr lang="es-MX" sz="1320" b="1" dirty="0" smtClean="0"/>
          </a:p>
          <a:p>
            <a:r>
              <a:rPr lang="es-MX" sz="1320" b="1" dirty="0" smtClean="0"/>
              <a:t>El facilitador dice: </a:t>
            </a:r>
            <a:r>
              <a:rPr lang="es-MX" sz="1320" i="1" dirty="0" smtClean="0"/>
              <a:t>Piensen en alguien famoso o en alguien a quien conocen, al que consideran un héroe... Tengan en mente que deben saber explicar las múltiples cualidades y los logros que apoyen las razones de por qué esta persona es un héroe.  Incluyan estas cualidades y logros en el diagrama. </a:t>
            </a:r>
          </a:p>
          <a:p>
            <a:endParaRPr lang="es-MX" sz="1320" dirty="0" smtClean="0"/>
          </a:p>
          <a:p>
            <a:r>
              <a:rPr lang="es-MX" sz="1320" dirty="0" smtClean="0"/>
              <a:t>[Dé a los estudiantes cinco minutos para discutir y escribir sus pensamientos.]</a:t>
            </a:r>
          </a:p>
          <a:p>
            <a:endParaRPr lang="es-MX" sz="1320" dirty="0" smtClean="0"/>
          </a:p>
          <a:p>
            <a:r>
              <a:rPr lang="es-MX" sz="1320" b="1" dirty="0" smtClean="0"/>
              <a:t>Posible respuesta de los estudiantes:</a:t>
            </a:r>
          </a:p>
          <a:p>
            <a:pPr marL="188595" indent="-188595">
              <a:buFont typeface="Arial" panose="020B0604020202020204" pitchFamily="34" charset="0"/>
              <a:buChar char="•"/>
            </a:pPr>
            <a:r>
              <a:rPr lang="es-MX" sz="1320" dirty="0" smtClean="0"/>
              <a:t>El nombre de la persona: los estudiantes mencionan cualidades como: paciente, amoroso, altruista, cariñoso, </a:t>
            </a:r>
            <a:r>
              <a:rPr lang="es-MX" sz="1320" dirty="0"/>
              <a:t>b</a:t>
            </a:r>
            <a:r>
              <a:rPr lang="es-MX" sz="1320" dirty="0" smtClean="0"/>
              <a:t>ondadoso, demuestra apoyo, etc. </a:t>
            </a:r>
          </a:p>
          <a:p>
            <a:endParaRPr lang="es-MX" sz="1320" b="1" dirty="0" smtClean="0"/>
          </a:p>
          <a:p>
            <a:r>
              <a:rPr lang="es-MX" sz="1320" b="1" dirty="0" smtClean="0"/>
              <a:t>El facilitador dice: </a:t>
            </a:r>
            <a:r>
              <a:rPr lang="es-MX" sz="1320" i="1" dirty="0" smtClean="0"/>
              <a:t>Hablen con un compañero en su grupo y compartan sobre quién es su héroe y qué cualidades poseen.</a:t>
            </a:r>
          </a:p>
          <a:p>
            <a:endParaRPr lang="es-MX" sz="1320" b="1" dirty="0" smtClean="0"/>
          </a:p>
          <a:p>
            <a:r>
              <a:rPr lang="es-MX" sz="1320" dirty="0" smtClean="0"/>
              <a:t>[Dé a los estudiantes tres minutos para que hablen acerca de su héroe con un compañero.]</a:t>
            </a:r>
          </a:p>
          <a:p>
            <a:endParaRPr lang="es-MX" sz="1320" dirty="0" smtClean="0"/>
          </a:p>
          <a:p>
            <a:r>
              <a:rPr lang="es-MX" sz="1320" dirty="0" smtClean="0"/>
              <a:t>[Después de unos tres minutos, haga que los estudiantes compartan sus ideas con la clase. Pida a los estudiantes que compartan sus respuestas. Esta discusión debería durar unos cinco minutos.]</a:t>
            </a:r>
          </a:p>
          <a:p>
            <a:endParaRPr lang="es-MX" sz="1320" dirty="0" smtClean="0"/>
          </a:p>
          <a:p>
            <a:r>
              <a:rPr lang="es-MX" sz="1320" b="1" dirty="0" smtClean="0"/>
              <a:t>Posible respuesta de los estudiantes:</a:t>
            </a:r>
          </a:p>
          <a:p>
            <a:pPr marL="188595" indent="-188595">
              <a:buFont typeface="Arial" panose="020B0604020202020204" pitchFamily="34" charset="0"/>
              <a:buChar char="•"/>
            </a:pPr>
            <a:r>
              <a:rPr lang="es-MX" sz="1320" dirty="0" smtClean="0"/>
              <a:t>Vea la parte superior</a:t>
            </a:r>
          </a:p>
          <a:p>
            <a:endParaRPr lang="es-MX" sz="1320" dirty="0"/>
          </a:p>
        </p:txBody>
      </p:sp>
      <p:graphicFrame>
        <p:nvGraphicFramePr>
          <p:cNvPr id="3" name="Diagram 2"/>
          <p:cNvGraphicFramePr/>
          <p:nvPr>
            <p:extLst>
              <p:ext uri="{D42A27DB-BD31-4B8C-83A1-F6EECF244321}">
                <p14:modId xmlns:p14="http://schemas.microsoft.com/office/powerpoint/2010/main" val="3987469760"/>
              </p:ext>
            </p:extLst>
          </p:nvPr>
        </p:nvGraphicFramePr>
        <p:xfrm>
          <a:off x="409082" y="738948"/>
          <a:ext cx="6286500" cy="3688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04920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9082" y="251460"/>
            <a:ext cx="6873240" cy="2970044"/>
          </a:xfrm>
          <a:prstGeom prst="rect">
            <a:avLst/>
          </a:prstGeom>
          <a:noFill/>
        </p:spPr>
        <p:txBody>
          <a:bodyPr wrap="square" rtlCol="0">
            <a:spAutoFit/>
          </a:bodyPr>
          <a:lstStyle/>
          <a:p>
            <a:r>
              <a:rPr lang="es-MX" sz="1600" b="1" dirty="0"/>
              <a:t>¿Qué convierte a alguien en héroe? </a:t>
            </a:r>
            <a:r>
              <a:rPr lang="es-MX" sz="1320" i="1" dirty="0" smtClean="0"/>
              <a:t>continuación…</a:t>
            </a:r>
          </a:p>
          <a:p>
            <a:endParaRPr lang="es-MX" sz="1320" i="1" dirty="0" smtClean="0"/>
          </a:p>
          <a:p>
            <a:r>
              <a:rPr lang="es-MX" sz="1320" b="1" dirty="0" smtClean="0"/>
              <a:t>El facilitador dice: </a:t>
            </a:r>
            <a:r>
              <a:rPr lang="es-MX" sz="1320" i="1" dirty="0" smtClean="0"/>
              <a:t>Si piensan en todos los héroes de los que hemos hablado como clase, notarán que muchos de ellos comparten cualidades similares. Estas cualidades les permite lograr cosas extraordinarias para el beneficio de nuestro mundo.  </a:t>
            </a:r>
          </a:p>
          <a:p>
            <a:endParaRPr lang="es-MX" sz="1320" dirty="0" smtClean="0"/>
          </a:p>
          <a:p>
            <a:endParaRPr lang="es-MX" sz="1320" dirty="0" smtClean="0"/>
          </a:p>
          <a:p>
            <a:r>
              <a:rPr lang="es-MX" sz="1320" b="1" dirty="0" smtClean="0"/>
              <a:t>El facilitador dice: </a:t>
            </a:r>
            <a:r>
              <a:rPr lang="es-MX" sz="1320" i="1" dirty="0" smtClean="0"/>
              <a:t>En su tarea de rendimiento, aprenderán más acerca de los héroes.</a:t>
            </a:r>
          </a:p>
          <a:p>
            <a:r>
              <a:rPr lang="es-MX" sz="1320" i="1" dirty="0" smtClean="0"/>
              <a:t>El trabajo en grupo que hicieron hoy debe ayudarles a prepararse para la investigación y el escrito que van a hacer en la tarea de rendimiento. </a:t>
            </a:r>
          </a:p>
          <a:p>
            <a:endParaRPr lang="es-MX" sz="1320" dirty="0" smtClean="0"/>
          </a:p>
          <a:p>
            <a:r>
              <a:rPr lang="es-MX" sz="1320" dirty="0" smtClean="0"/>
              <a:t>Nota: El facilitador debe recoger las notas de los estudiantes de esta actividad.</a:t>
            </a:r>
          </a:p>
          <a:p>
            <a:endParaRPr lang="en-US" sz="1320" dirty="0"/>
          </a:p>
          <a:p>
            <a:endParaRPr lang="en-US" sz="1320" dirty="0"/>
          </a:p>
        </p:txBody>
      </p:sp>
    </p:spTree>
    <p:extLst>
      <p:ext uri="{BB962C8B-B14F-4D97-AF65-F5344CB8AC3E}">
        <p14:creationId xmlns:p14="http://schemas.microsoft.com/office/powerpoint/2010/main" val="1216246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5136" y="504989"/>
            <a:ext cx="6945086" cy="1827631"/>
          </a:xfrm>
          <a:prstGeom prst="rect">
            <a:avLst/>
          </a:prstGeom>
          <a:noFill/>
        </p:spPr>
        <p:txBody>
          <a:bodyPr wrap="square" lIns="101231" tIns="50617" rIns="101231" bIns="50617" rtlCol="0">
            <a:spAutoFit/>
          </a:bodyPr>
          <a:lstStyle/>
          <a:p>
            <a:pPr lvl="0"/>
            <a:r>
              <a:rPr lang="es-ES" sz="1781" b="1" u="sng" dirty="0">
                <a:solidFill>
                  <a:prstClr val="black"/>
                </a:solidFill>
              </a:rPr>
              <a:t>Instrucciones</a:t>
            </a:r>
            <a:endParaRPr lang="es-ES" sz="1571" dirty="0"/>
          </a:p>
          <a:p>
            <a:r>
              <a:rPr lang="es-419" sz="1048" dirty="0"/>
              <a:t>Las E</a:t>
            </a:r>
            <a:r>
              <a:rPr lang="es-419" sz="1048" dirty="0" smtClean="0"/>
              <a:t>valuaciones </a:t>
            </a:r>
            <a:r>
              <a:rPr lang="es-419" sz="1048" dirty="0"/>
              <a:t>de HSD para las escuelas primarias no ofrecen un </a:t>
            </a:r>
            <a:r>
              <a:rPr lang="es-419" sz="1048" dirty="0" smtClean="0"/>
              <a:t>guion </a:t>
            </a:r>
            <a:r>
              <a:rPr lang="es-419" sz="1048" dirty="0"/>
              <a:t>para el maestro, ni son por tiempo. Son una herramienta para tomar decisiones informadas relacionadas con la instrucción. La intención de estas evaluaciones no es que los estudiantes "adivinen y verifiquen" las respuestas sólo para terminar una evaluación. </a:t>
            </a:r>
            <a:endParaRPr lang="es-419" sz="1048" dirty="0" smtClean="0"/>
          </a:p>
          <a:p>
            <a:r>
              <a:rPr lang="es-ES" sz="1048" dirty="0"/>
              <a:t/>
            </a:r>
            <a:br>
              <a:rPr lang="es-ES" sz="1048" dirty="0"/>
            </a:br>
            <a:r>
              <a:rPr lang="es-ES" sz="1048" dirty="0"/>
              <a:t>Todos los estudiantes deben </a:t>
            </a:r>
            <a:r>
              <a:rPr lang="es-ES" sz="1048" dirty="0" smtClean="0"/>
              <a:t>“progresar hacia” </a:t>
            </a:r>
            <a:r>
              <a:rPr lang="es-ES" sz="1048" dirty="0"/>
              <a:t>tomar las evaluaciones independientemente, pero muchos necesitarán estrategias que los ayude a desarrollar académicamente. Si los estudiantes </a:t>
            </a:r>
            <a:r>
              <a:rPr lang="es-ES" sz="1048" b="1" dirty="0"/>
              <a:t>no están </a:t>
            </a:r>
            <a:r>
              <a:rPr lang="es-ES" sz="1048" dirty="0"/>
              <a:t>leyendo al nivel de grado y no pueden leer el texto, </a:t>
            </a:r>
            <a:r>
              <a:rPr lang="es-ES" sz="1048" b="1" dirty="0"/>
              <a:t>por favor, lea los cuentos </a:t>
            </a:r>
            <a:r>
              <a:rPr lang="es-ES" sz="1048" dirty="0"/>
              <a:t>a los estudiantes y haga las preguntas. Permita a los estudiantes leer las partes del texto que puedan. Favor de tomar en cuenta el nivel de diferenciación que un estudiante necesita.</a:t>
            </a:r>
          </a:p>
          <a:p>
            <a:endParaRPr lang="es-ES" sz="1048" dirty="0"/>
          </a:p>
        </p:txBody>
      </p:sp>
      <p:sp>
        <p:nvSpPr>
          <p:cNvPr id="6" name="Rectangle 5"/>
          <p:cNvSpPr/>
          <p:nvPr/>
        </p:nvSpPr>
        <p:spPr>
          <a:xfrm>
            <a:off x="4934615" y="151231"/>
            <a:ext cx="2623699" cy="588949"/>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6701" tIns="53350" rIns="106701" bIns="53350" rtlCol="0" anchor="t"/>
          <a:lstStyle/>
          <a:p>
            <a:r>
              <a:rPr lang="es-ES" sz="1257" b="1" dirty="0">
                <a:solidFill>
                  <a:schemeClr val="tx1"/>
                </a:solidFill>
              </a:rPr>
              <a:t>Ordenar en la Imprenta de HSD…</a:t>
            </a:r>
          </a:p>
          <a:p>
            <a:r>
              <a:rPr lang="es-ES" sz="943" dirty="0">
                <a:solidFill>
                  <a:schemeClr val="tx1"/>
                </a:solidFill>
                <a:hlinkClick r:id="rId3"/>
              </a:rPr>
              <a:t>http://www.hsd.k12.or.us/Departments/PrintShop/WebSubmissionForms.aspx</a:t>
            </a:r>
            <a:endParaRPr lang="es-ES" sz="943" dirty="0">
              <a:solidFill>
                <a:schemeClr val="tx1"/>
              </a:solidFill>
            </a:endParaRPr>
          </a:p>
          <a:p>
            <a:endParaRPr lang="es-ES" sz="943" dirty="0">
              <a:solidFill>
                <a:schemeClr val="tx1"/>
              </a:solidFill>
            </a:endParaRPr>
          </a:p>
        </p:txBody>
      </p:sp>
      <p:sp>
        <p:nvSpPr>
          <p:cNvPr id="2" name="Rectangle 1"/>
          <p:cNvSpPr/>
          <p:nvPr/>
        </p:nvSpPr>
        <p:spPr>
          <a:xfrm>
            <a:off x="613228" y="2873828"/>
            <a:ext cx="6786994" cy="646331"/>
          </a:xfrm>
          <a:prstGeom prst="rect">
            <a:avLst/>
          </a:prstGeom>
        </p:spPr>
        <p:txBody>
          <a:bodyPr wrap="square" lIns="90880" tIns="45440" rIns="90880" bIns="45440">
            <a:spAutoFit/>
          </a:bodyPr>
          <a:lstStyle/>
          <a:p>
            <a:pPr algn="ctr"/>
            <a:r>
              <a:rPr lang="es-ES" sz="1362" b="1"/>
              <a:t>About this Assessment</a:t>
            </a:r>
          </a:p>
          <a:p>
            <a:endParaRPr lang="es-ES" sz="1048" b="1"/>
          </a:p>
          <a:p>
            <a:r>
              <a:rPr lang="es-ES" sz="1048" b="1"/>
              <a:t>This assessment includes:  </a:t>
            </a:r>
            <a:r>
              <a:rPr lang="es-ES" sz="1048"/>
              <a:t>Selected-Response, Constructed-Response, and a Performance Task.</a:t>
            </a:r>
          </a:p>
        </p:txBody>
      </p:sp>
      <p:graphicFrame>
        <p:nvGraphicFramePr>
          <p:cNvPr id="3" name="Table 2"/>
          <p:cNvGraphicFramePr>
            <a:graphicFrameLocks noGrp="1"/>
          </p:cNvGraphicFramePr>
          <p:nvPr>
            <p:extLst>
              <p:ext uri="{D42A27DB-BD31-4B8C-83A1-F6EECF244321}">
                <p14:modId xmlns:p14="http://schemas.microsoft.com/office/powerpoint/2010/main" val="2126853861"/>
              </p:ext>
            </p:extLst>
          </p:nvPr>
        </p:nvGraphicFramePr>
        <p:xfrm>
          <a:off x="533400" y="2554514"/>
          <a:ext cx="6705600" cy="1460863"/>
        </p:xfrm>
        <a:graphic>
          <a:graphicData uri="http://schemas.openxmlformats.org/drawingml/2006/table">
            <a:tbl>
              <a:tblPr firstRow="1" bandRow="1">
                <a:tableStyleId>{5940675A-B579-460E-94D1-54222C63F5DA}</a:tableStyleId>
              </a:tblPr>
              <a:tblGrid>
                <a:gridCol w="1995714"/>
                <a:gridCol w="3033486"/>
                <a:gridCol w="1676400"/>
              </a:tblGrid>
              <a:tr h="411480">
                <a:tc gridSpan="3">
                  <a:txBody>
                    <a:bodyPr/>
                    <a:lstStyle/>
                    <a:p>
                      <a:pPr algn="ctr"/>
                      <a:r>
                        <a:rPr lang="es-ES" sz="1200" b="1" noProof="0" dirty="0" smtClean="0"/>
                        <a:t>Tipos de rúbricas de respuestas construidas de SBAC en esta evaluación</a:t>
                      </a:r>
                      <a:endParaRPr lang="es-ES" sz="1200" b="1" baseline="0" noProof="0" dirty="0" smtClean="0"/>
                    </a:p>
                    <a:p>
                      <a:pPr algn="ctr"/>
                      <a:r>
                        <a:rPr lang="es-ES" sz="900" b="1" baseline="0" noProof="0" dirty="0" smtClean="0">
                          <a:hlinkClick r:id="rId4"/>
                        </a:rPr>
                        <a:t>http://www.livebinders.com/play/play?id=774846</a:t>
                      </a:r>
                      <a:endParaRPr lang="es-ES" sz="900" b="1" baseline="0" noProof="0" dirty="0" smtClean="0"/>
                    </a:p>
                  </a:txBody>
                  <a:tcPr marL="90159" marR="90159" anchor="ctr">
                    <a:solidFill>
                      <a:schemeClr val="bg1"/>
                    </a:solidFill>
                  </a:tcPr>
                </a:tc>
                <a:tc hMerge="1">
                  <a:txBody>
                    <a:bodyPr/>
                    <a:lstStyle/>
                    <a:p>
                      <a:endParaRPr lang="en-US"/>
                    </a:p>
                  </a:txBody>
                  <a:tcPr/>
                </a:tc>
                <a:tc hMerge="1">
                  <a:txBody>
                    <a:bodyPr/>
                    <a:lstStyle/>
                    <a:p>
                      <a:endParaRPr lang="en-US" dirty="0"/>
                    </a:p>
                  </a:txBody>
                  <a:tcPr/>
                </a:tc>
              </a:tr>
              <a:tr h="1049383">
                <a:tc>
                  <a:txBody>
                    <a:bodyPr/>
                    <a:lstStyle/>
                    <a:p>
                      <a:pPr algn="l"/>
                      <a:r>
                        <a:rPr lang="es-ES" sz="1000" b="1" noProof="0" dirty="0" smtClean="0"/>
                        <a:t>Lectura</a:t>
                      </a:r>
                    </a:p>
                    <a:p>
                      <a:pPr marL="114300" indent="-114300" algn="l">
                        <a:buFont typeface="Arial" panose="020B0604020202020204" pitchFamily="34" charset="0"/>
                        <a:buChar char="•"/>
                      </a:pPr>
                      <a:r>
                        <a:rPr lang="es-ES" sz="1000" b="0" noProof="0" dirty="0" smtClean="0"/>
                        <a:t>2 Puntos por respuesta corta</a:t>
                      </a:r>
                    </a:p>
                    <a:p>
                      <a:pPr marL="114300" indent="-114300" algn="l">
                        <a:buFont typeface="Arial" panose="020B0604020202020204" pitchFamily="34" charset="0"/>
                        <a:buChar char="•"/>
                      </a:pPr>
                      <a:r>
                        <a:rPr lang="es-ES" sz="1000" b="0" noProof="0" dirty="0" smtClean="0"/>
                        <a:t>2-3 Puntos por respuesta extendida</a:t>
                      </a:r>
                    </a:p>
                  </a:txBody>
                  <a:tcPr marL="90159" marR="90159">
                    <a:solidFill>
                      <a:schemeClr val="bg1"/>
                    </a:solidFill>
                  </a:tcPr>
                </a:tc>
                <a:tc>
                  <a:txBody>
                    <a:bodyPr/>
                    <a:lstStyle/>
                    <a:p>
                      <a:pPr algn="l"/>
                      <a:r>
                        <a:rPr lang="es-ES" sz="1000" b="1" noProof="0" dirty="0" smtClean="0"/>
                        <a:t>Escritura</a:t>
                      </a:r>
                    </a:p>
                    <a:p>
                      <a:pPr marL="114300" indent="-114300" algn="l">
                        <a:buFont typeface="Arial" panose="020B0604020202020204" pitchFamily="34" charset="0"/>
                        <a:buChar char="•"/>
                      </a:pPr>
                      <a:r>
                        <a:rPr lang="es-ES" sz="1000" b="0" noProof="0" dirty="0" smtClean="0"/>
                        <a:t>Rúbrica de 4 puntos –</a:t>
                      </a:r>
                      <a:r>
                        <a:rPr lang="es-ES" sz="1000" b="0" baseline="0" noProof="0" dirty="0" smtClean="0"/>
                        <a:t> Composición completa (Tarea de Rendimiento)</a:t>
                      </a:r>
                      <a:endParaRPr lang="es-ES" sz="1000" b="0" noProof="0" dirty="0" smtClean="0"/>
                    </a:p>
                    <a:p>
                      <a:pPr marL="114300" indent="-114300" algn="l">
                        <a:buFont typeface="Arial" panose="020B0604020202020204" pitchFamily="34" charset="0"/>
                        <a:buChar char="•"/>
                      </a:pPr>
                      <a:r>
                        <a:rPr lang="es-ES" sz="1000" b="0" noProof="0" dirty="0" smtClean="0"/>
                        <a:t>Rúbrica de 3 puntos –</a:t>
                      </a:r>
                      <a:r>
                        <a:rPr lang="es-ES" sz="1000" b="0" baseline="0" noProof="0" dirty="0" smtClean="0"/>
                        <a:t> Escrito breve (1-2 párrafos)</a:t>
                      </a:r>
                    </a:p>
                    <a:p>
                      <a:pPr marL="114300" indent="-114300" algn="l">
                        <a:buFont typeface="Arial" panose="020B0604020202020204" pitchFamily="34" charset="0"/>
                        <a:buChar char="•"/>
                      </a:pPr>
                      <a:r>
                        <a:rPr lang="es-ES" sz="1000" b="0" noProof="0" dirty="0" smtClean="0"/>
                        <a:t>Rúbrica de 3 puntos</a:t>
                      </a:r>
                      <a:r>
                        <a:rPr lang="es-ES" sz="1000" b="0" baseline="0" noProof="0" dirty="0" smtClean="0"/>
                        <a:t> – Escribir para revisar (cuando sea necesario)</a:t>
                      </a:r>
                      <a:endParaRPr lang="es-ES" sz="1000" b="0" noProof="0" dirty="0" smtClean="0"/>
                    </a:p>
                  </a:txBody>
                  <a:tcPr marL="90159" marR="90159">
                    <a:solidFill>
                      <a:schemeClr val="bg1"/>
                    </a:solidFill>
                  </a:tcPr>
                </a:tc>
                <a:tc>
                  <a:txBody>
                    <a:bodyPr/>
                    <a:lstStyle/>
                    <a:p>
                      <a:pPr algn="l"/>
                      <a:r>
                        <a:rPr lang="es-ES" sz="1000" b="1" noProof="0" dirty="0" smtClean="0"/>
                        <a:t>Investigación</a:t>
                      </a:r>
                    </a:p>
                    <a:p>
                      <a:pPr marL="114300" indent="-114300" algn="l">
                        <a:buFont typeface="Arial" panose="020B0604020202020204" pitchFamily="34" charset="0"/>
                        <a:buChar char="•"/>
                      </a:pPr>
                      <a:r>
                        <a:rPr lang="es-ES" sz="1000" b="0" noProof="0" dirty="0" smtClean="0"/>
                        <a:t>Rúbrica de 2</a:t>
                      </a:r>
                      <a:r>
                        <a:rPr lang="es-ES" sz="1000" b="0" baseline="0" noProof="0" dirty="0" smtClean="0"/>
                        <a:t> p</a:t>
                      </a:r>
                      <a:r>
                        <a:rPr lang="es-ES" sz="1000" b="0" noProof="0" dirty="0" smtClean="0"/>
                        <a:t>untos: Midiendo el uso de la destreza de Investigación</a:t>
                      </a:r>
                      <a:endParaRPr lang="es-ES" sz="1000" b="0" noProof="0" dirty="0"/>
                    </a:p>
                  </a:txBody>
                  <a:tcPr marL="90159" marR="90159">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11577075"/>
              </p:ext>
            </p:extLst>
          </p:nvPr>
        </p:nvGraphicFramePr>
        <p:xfrm>
          <a:off x="533400" y="4151086"/>
          <a:ext cx="6785429" cy="4966789"/>
        </p:xfrm>
        <a:graphic>
          <a:graphicData uri="http://schemas.openxmlformats.org/drawingml/2006/table">
            <a:tbl>
              <a:tblPr firstRow="1" bandRow="1">
                <a:tableStyleId>{5940675A-B579-460E-94D1-54222C63F5DA}</a:tableStyleId>
              </a:tblPr>
              <a:tblGrid>
                <a:gridCol w="3653693"/>
                <a:gridCol w="3131736"/>
              </a:tblGrid>
              <a:tr h="609600">
                <a:tc gridSpan="2">
                  <a:txBody>
                    <a:bodyPr/>
                    <a:lstStyle/>
                    <a:p>
                      <a:pPr algn="ctr"/>
                      <a:r>
                        <a:rPr lang="es-ES" sz="1400" b="1" noProof="0" dirty="0" smtClean="0"/>
                        <a:t>Trimestre</a:t>
                      </a:r>
                      <a:r>
                        <a:rPr lang="es-ES" sz="1400" b="1" baseline="0" noProof="0" dirty="0" smtClean="0"/>
                        <a:t> 3: Tarea de Rendimiento</a:t>
                      </a:r>
                      <a:endParaRPr lang="es-ES" sz="1400" b="1" noProof="0" dirty="0" smtClean="0"/>
                    </a:p>
                    <a:p>
                      <a:pPr algn="ctr"/>
                      <a:r>
                        <a:rPr lang="es-ES" sz="1000" b="1" baseline="0" noProof="0" dirty="0" smtClean="0">
                          <a:solidFill>
                            <a:srgbClr val="C00000"/>
                          </a:solidFill>
                        </a:rPr>
                        <a:t>Las secciones subrayadas son las que SBAC califica.</a:t>
                      </a:r>
                    </a:p>
                    <a:p>
                      <a:pPr algn="ctr"/>
                      <a:r>
                        <a:rPr lang="es-ES" sz="900" b="1" baseline="0" noProof="0" dirty="0" smtClean="0">
                          <a:solidFill>
                            <a:srgbClr val="002060"/>
                          </a:solidFill>
                        </a:rPr>
                        <a:t>Por favor, tome </a:t>
                      </a:r>
                      <a:r>
                        <a:rPr lang="es-ES" sz="900" b="1" u="sng" baseline="0" noProof="0" dirty="0" smtClean="0">
                          <a:solidFill>
                            <a:srgbClr val="002060"/>
                          </a:solidFill>
                          <a:effectLst>
                            <a:outerShdw blurRad="38100" dist="38100" dir="2700000" algn="tl">
                              <a:srgbClr val="000000">
                                <a:alpha val="43137"/>
                              </a:srgbClr>
                            </a:outerShdw>
                          </a:effectLst>
                        </a:rPr>
                        <a:t>2 días</a:t>
                      </a:r>
                      <a:r>
                        <a:rPr lang="es-ES" sz="900" b="1" u="none" baseline="0" noProof="0" dirty="0" smtClean="0">
                          <a:solidFill>
                            <a:srgbClr val="002060"/>
                          </a:solidFill>
                          <a:effectLst>
                            <a:outerShdw blurRad="38100" dist="38100" dir="2700000" algn="tl">
                              <a:srgbClr val="000000">
                                <a:alpha val="43137"/>
                              </a:srgbClr>
                            </a:outerShdw>
                          </a:effectLst>
                        </a:rPr>
                        <a:t> </a:t>
                      </a:r>
                      <a:r>
                        <a:rPr lang="es-ES" sz="900" b="1" baseline="0" noProof="0" dirty="0" smtClean="0">
                          <a:solidFill>
                            <a:srgbClr val="002060"/>
                          </a:solidFill>
                        </a:rPr>
                        <a:t> para completar las tareas de rendimiento.</a:t>
                      </a:r>
                      <a:endParaRPr lang="es-ES" sz="900" b="1" noProof="0" dirty="0">
                        <a:solidFill>
                          <a:srgbClr val="002060"/>
                        </a:solidFill>
                      </a:endParaRPr>
                    </a:p>
                  </a:txBody>
                  <a:tcPr marL="95794" marR="9579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b="1" dirty="0"/>
                    </a:p>
                  </a:txBody>
                  <a:tcPr/>
                </a:tc>
              </a:tr>
              <a:tr h="274320">
                <a:tc>
                  <a:txBody>
                    <a:bodyPr/>
                    <a:lstStyle/>
                    <a:p>
                      <a:pPr algn="ctr"/>
                      <a:r>
                        <a:rPr lang="es-ES" sz="1200" b="1" u="sng" noProof="0" dirty="0" smtClean="0"/>
                        <a:t>Parte 1</a:t>
                      </a:r>
                      <a:endParaRPr lang="es-ES" sz="1200" b="1" u="sng" noProof="0" dirty="0"/>
                    </a:p>
                  </a:txBody>
                  <a:tcPr marL="95794" marR="95794">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ES" sz="1200" b="1" u="sng" noProof="0" smtClean="0"/>
                        <a:t>Parte 2</a:t>
                      </a:r>
                      <a:endParaRPr lang="es-ES" sz="1200" b="1" u="sng" noProof="0"/>
                    </a:p>
                  </a:txBody>
                  <a:tcPr marL="95794" marR="95794">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082869">
                <a:tc>
                  <a:txBody>
                    <a:bodyPr/>
                    <a:lstStyle/>
                    <a:p>
                      <a:pPr>
                        <a:buFont typeface="Arial" pitchFamily="34" charset="0"/>
                        <a:buChar char="•"/>
                      </a:pPr>
                      <a:r>
                        <a:rPr lang="es-ES" sz="1000" noProof="0" dirty="0" smtClean="0"/>
                        <a:t>     Actividad del salón de clase si lo desea/necesita</a:t>
                      </a:r>
                    </a:p>
                    <a:p>
                      <a:pPr>
                        <a:buFont typeface="Arial" pitchFamily="34" charset="0"/>
                        <a:buChar char="•"/>
                      </a:pPr>
                      <a:r>
                        <a:rPr lang="es-ES" sz="1000" noProof="0" dirty="0" smtClean="0"/>
                        <a:t>     Leer</a:t>
                      </a:r>
                      <a:r>
                        <a:rPr lang="es-ES" sz="1000" baseline="0" noProof="0" dirty="0" smtClean="0"/>
                        <a:t> dos pasajes relacionados.</a:t>
                      </a:r>
                    </a:p>
                    <a:p>
                      <a:pPr>
                        <a:buFont typeface="Arial" pitchFamily="34" charset="0"/>
                        <a:buChar char="•"/>
                      </a:pPr>
                      <a:r>
                        <a:rPr lang="es-ES" sz="1000" baseline="0" noProof="0" dirty="0" smtClean="0"/>
                        <a:t>     Tomar notas mientras leen.</a:t>
                      </a:r>
                    </a:p>
                    <a:p>
                      <a:pPr>
                        <a:buFont typeface="Arial" pitchFamily="34" charset="0"/>
                        <a:buChar char="•"/>
                      </a:pPr>
                      <a:r>
                        <a:rPr lang="es-ES" sz="1000" baseline="0" noProof="0" dirty="0" smtClean="0"/>
                        <a:t>     </a:t>
                      </a:r>
                      <a:r>
                        <a:rPr lang="es-ES" sz="1000" b="1" u="sng" kern="1200" baseline="0" noProof="0" dirty="0" smtClean="0">
                          <a:solidFill>
                            <a:srgbClr val="C00000"/>
                          </a:solidFill>
                          <a:latin typeface="+mn-lt"/>
                          <a:ea typeface="+mn-ea"/>
                          <a:cs typeface="+mn-cs"/>
                        </a:rPr>
                        <a:t>Contestar peguntas de respuestas múltiples (</a:t>
                      </a:r>
                      <a:r>
                        <a:rPr lang="es-ES" sz="1000" b="1" u="sng" baseline="0" noProof="0" dirty="0" smtClean="0">
                          <a:solidFill>
                            <a:srgbClr val="C00000"/>
                          </a:solidFill>
                        </a:rPr>
                        <a:t>SR) y preguntas de investigación de respuestas construidas (CR) sobre las fuentes. </a:t>
                      </a:r>
                    </a:p>
                    <a:p>
                      <a:pPr>
                        <a:buFont typeface="Arial" pitchFamily="34" charset="0"/>
                        <a:buNone/>
                      </a:pPr>
                      <a:endParaRPr lang="es-ES" sz="600" b="1" u="sng" baseline="0" noProof="0" dirty="0" smtClean="0">
                        <a:solidFill>
                          <a:srgbClr val="C00000"/>
                        </a:solidFill>
                      </a:endParaRPr>
                    </a:p>
                    <a:p>
                      <a:pPr>
                        <a:buFont typeface="Arial" pitchFamily="34" charset="0"/>
                        <a:buNone/>
                      </a:pPr>
                      <a:r>
                        <a:rPr lang="es-ES" sz="1000" b="1" u="sng" baseline="0" noProof="0" dirty="0" smtClean="0">
                          <a:solidFill>
                            <a:srgbClr val="002060"/>
                          </a:solidFill>
                        </a:rPr>
                        <a:t>Componentes de la parte 1</a:t>
                      </a:r>
                    </a:p>
                    <a:p>
                      <a:pPr marL="182361" indent="-182361"/>
                      <a:r>
                        <a:rPr lang="es-ES" sz="900" b="1" u="sng" noProof="0" dirty="0" smtClean="0">
                          <a:solidFill>
                            <a:srgbClr val="002060"/>
                          </a:solidFill>
                        </a:rPr>
                        <a:t>Toma de nota:</a:t>
                      </a:r>
                      <a:r>
                        <a:rPr lang="es-ES" sz="900" b="1" noProof="0" dirty="0" smtClean="0">
                          <a:solidFill>
                            <a:srgbClr val="002060"/>
                          </a:solidFill>
                        </a:rPr>
                        <a:t> </a:t>
                      </a:r>
                    </a:p>
                    <a:p>
                      <a:pPr marL="182361" marR="0" lvl="0" indent="-182361" algn="l" defTabSz="966612" rtl="0" eaLnBrk="1" fontAlgn="auto" latinLnBrk="0" hangingPunct="1">
                        <a:lnSpc>
                          <a:spcPct val="100000"/>
                        </a:lnSpc>
                        <a:spcBef>
                          <a:spcPts val="0"/>
                        </a:spcBef>
                        <a:spcAft>
                          <a:spcPts val="0"/>
                        </a:spcAft>
                        <a:buClrTx/>
                        <a:buSzTx/>
                        <a:buFontTx/>
                        <a:buNone/>
                        <a:tabLst/>
                        <a:defRPr/>
                      </a:pPr>
                      <a:r>
                        <a:rPr lang="es-ES" sz="900" b="0" noProof="0" dirty="0" smtClean="0">
                          <a:solidFill>
                            <a:schemeClr val="tx1"/>
                          </a:solidFill>
                        </a:rPr>
                        <a:t>       </a:t>
                      </a:r>
                      <a:r>
                        <a:rPr lang="es-ES" sz="900" noProof="0" dirty="0" smtClean="0">
                          <a:solidFill>
                            <a:prstClr val="black"/>
                          </a:solidFill>
                        </a:rPr>
                        <a:t>Los estudiantes toman notas/apuntes mientras leen pasajes para recopilar información sobre sus fuentes. A los estudiantes se les es permitido usar sus notas para más tarde escribir una composición completa (ensayo). Las estrategias de toma de notas deben ser enseñadas como lecciones estructuradas durante el año escolar en los grados K - 6. </a:t>
                      </a:r>
                      <a:r>
                        <a:rPr lang="es-ES" sz="900" b="1" noProof="0" dirty="0" smtClean="0">
                          <a:solidFill>
                            <a:srgbClr val="C00000"/>
                          </a:solidFill>
                          <a:effectLst>
                            <a:outerShdw blurRad="38100" dist="38100" dir="2700000" algn="tl">
                              <a:srgbClr val="000000">
                                <a:alpha val="43137"/>
                              </a:srgbClr>
                            </a:outerShdw>
                          </a:effectLst>
                        </a:rPr>
                        <a:t>En esta evaluación se proporciona una página para tomar notas con instrucciones para los maestros y una página para los estudiantes, o usted puede usar cualquier formato que haya usado con éxito en el pasado</a:t>
                      </a:r>
                      <a:r>
                        <a:rPr lang="es-ES" sz="700" noProof="0" dirty="0" smtClean="0">
                          <a:solidFill>
                            <a:prstClr val="black"/>
                          </a:solidFill>
                        </a:rPr>
                        <a:t>. </a:t>
                      </a:r>
                      <a:r>
                        <a:rPr lang="es-ES" sz="900" noProof="0" dirty="0" smtClean="0">
                          <a:solidFill>
                            <a:prstClr val="black"/>
                          </a:solidFill>
                        </a:rPr>
                        <a:t>Por favor, haga que los estudiantes practiquen usando la página de tomar notas en este</a:t>
                      </a:r>
                      <a:r>
                        <a:rPr lang="es-ES" sz="900" noProof="0" dirty="0" smtClean="0">
                          <a:solidFill>
                            <a:prstClr val="black"/>
                          </a:solidFill>
                          <a:effectLst>
                            <a:outerShdw blurRad="38100" dist="38100" dir="2700000" algn="tl">
                              <a:srgbClr val="000000">
                                <a:alpha val="43137"/>
                              </a:srgbClr>
                            </a:outerShdw>
                          </a:effectLst>
                        </a:rPr>
                        <a:t> </a:t>
                      </a:r>
                      <a:r>
                        <a:rPr lang="es-ES" sz="900" noProof="0" dirty="0" smtClean="0">
                          <a:solidFill>
                            <a:prstClr val="black"/>
                          </a:solidFill>
                        </a:rPr>
                        <a:t>documento</a:t>
                      </a:r>
                      <a:r>
                        <a:rPr lang="es-ES" sz="900" noProof="0" dirty="0" smtClean="0">
                          <a:solidFill>
                            <a:prstClr val="black"/>
                          </a:solidFill>
                          <a:effectLst>
                            <a:outerShdw blurRad="38100" dist="38100" dir="2700000" algn="tl">
                              <a:srgbClr val="000000">
                                <a:alpha val="43137"/>
                              </a:srgbClr>
                            </a:outerShdw>
                          </a:effectLst>
                        </a:rPr>
                        <a:t> </a:t>
                      </a:r>
                      <a:r>
                        <a:rPr lang="es-ES" sz="900" b="1" u="sng" noProof="0" dirty="0" smtClean="0">
                          <a:solidFill>
                            <a:prstClr val="black"/>
                          </a:solidFill>
                          <a:effectLst>
                            <a:outerShdw blurRad="38100" dist="38100" dir="2700000" algn="tl">
                              <a:srgbClr val="000000">
                                <a:alpha val="43137"/>
                              </a:srgbClr>
                            </a:outerShdw>
                          </a:effectLst>
                        </a:rPr>
                        <a:t>antes </a:t>
                      </a:r>
                      <a:r>
                        <a:rPr lang="es-ES" sz="900" noProof="0" dirty="0" smtClean="0">
                          <a:solidFill>
                            <a:prstClr val="black"/>
                          </a:solidFill>
                        </a:rPr>
                        <a:t>de la evaluación, si es que decide usarla.   </a:t>
                      </a:r>
                    </a:p>
                    <a:p>
                      <a:pPr marL="182361" indent="-182361"/>
                      <a:endParaRPr lang="es-ES" sz="300" i="1" noProof="0" dirty="0" smtClean="0"/>
                    </a:p>
                    <a:p>
                      <a:pPr marL="182361" indent="-182361"/>
                      <a:r>
                        <a:rPr lang="es-ES" sz="900" b="1" u="sng" noProof="0" dirty="0" smtClean="0">
                          <a:solidFill>
                            <a:srgbClr val="002060"/>
                          </a:solidFill>
                        </a:rPr>
                        <a:t>Investigación</a:t>
                      </a:r>
                      <a:r>
                        <a:rPr lang="es-ES" sz="900" b="1" noProof="0" dirty="0" smtClean="0">
                          <a:solidFill>
                            <a:srgbClr val="002060"/>
                          </a:solidFill>
                        </a:rPr>
                        <a:t>: </a:t>
                      </a:r>
                    </a:p>
                    <a:p>
                      <a:pPr marL="182361" indent="-182361"/>
                      <a:r>
                        <a:rPr lang="es-ES" sz="900" b="1" noProof="0" dirty="0" smtClean="0">
                          <a:solidFill>
                            <a:srgbClr val="002060"/>
                          </a:solidFill>
                        </a:rPr>
                        <a:t>       </a:t>
                      </a:r>
                      <a:r>
                        <a:rPr lang="es-ES" sz="900" noProof="0" dirty="0" smtClean="0"/>
                        <a:t>En la </a:t>
                      </a:r>
                      <a:r>
                        <a:rPr lang="es-ES" sz="900" b="0" u="none" noProof="0" dirty="0" smtClean="0"/>
                        <a:t>Parte 1 </a:t>
                      </a:r>
                      <a:r>
                        <a:rPr lang="es-ES" sz="900" noProof="0" dirty="0" smtClean="0"/>
                        <a:t>de una tarea de rendimiento los estudiantes contestan por escrito preguntas de respuestas construidas (CR) para medir su habilidad de utilizar las </a:t>
                      </a:r>
                      <a:r>
                        <a:rPr lang="es-ES" sz="900" b="1" u="sng" noProof="0" dirty="0" smtClean="0"/>
                        <a:t>destrezas de investigación </a:t>
                      </a:r>
                      <a:r>
                        <a:rPr lang="es-ES" sz="900" b="0" u="none" noProof="0" dirty="0" smtClean="0"/>
                        <a:t>necesarias para completar dicha tarea de rendimiento.</a:t>
                      </a:r>
                      <a:r>
                        <a:rPr lang="es-ES" sz="900" noProof="0" dirty="0" smtClean="0"/>
                        <a:t> Estas preguntas CR </a:t>
                      </a:r>
                      <a:r>
                        <a:rPr lang="es-ES" sz="900" b="1" u="sng" noProof="0" dirty="0" smtClean="0">
                          <a:solidFill>
                            <a:srgbClr val="C00000"/>
                          </a:solidFill>
                        </a:rPr>
                        <a:t>son calificadas</a:t>
                      </a:r>
                      <a:r>
                        <a:rPr lang="es-ES" sz="900" b="1" noProof="0" dirty="0" smtClean="0">
                          <a:solidFill>
                            <a:srgbClr val="C00000"/>
                          </a:solidFill>
                        </a:rPr>
                        <a:t> </a:t>
                      </a:r>
                      <a:r>
                        <a:rPr lang="es-ES" sz="900" noProof="0" dirty="0" smtClean="0"/>
                        <a:t>usando las Rúbricas de Investigación SBAC, en lugar de las rúbricas de respuestas</a:t>
                      </a:r>
                      <a:r>
                        <a:rPr lang="es-ES" sz="900" baseline="0" noProof="0" dirty="0" smtClean="0"/>
                        <a:t> de lectura.  </a:t>
                      </a:r>
                      <a:endParaRPr lang="es-ES" sz="900" b="1" u="sng" baseline="0" noProof="0" dirty="0" smtClean="0">
                        <a:solidFill>
                          <a:srgbClr val="C00000"/>
                        </a:solidFill>
                      </a:endParaRPr>
                    </a:p>
                  </a:txBody>
                  <a:tcPr marL="95794" marR="95794">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buFont typeface="Arial" pitchFamily="34" charset="0"/>
                        <a:buChar char="•"/>
                      </a:pPr>
                      <a:r>
                        <a:rPr lang="es-ES" sz="1000" noProof="0" dirty="0" smtClean="0"/>
                        <a:t>     Planifica tu ensayo</a:t>
                      </a:r>
                      <a:r>
                        <a:rPr lang="es-ES" sz="1000" baseline="0" noProof="0" dirty="0" smtClean="0"/>
                        <a:t> (escribir las ideas).</a:t>
                      </a:r>
                      <a:endParaRPr lang="es-ES" sz="1000" b="1" u="sng" noProof="0" dirty="0" smtClean="0"/>
                    </a:p>
                    <a:p>
                      <a:pPr>
                        <a:buFont typeface="Arial" pitchFamily="34" charset="0"/>
                        <a:buChar char="•"/>
                      </a:pPr>
                      <a:r>
                        <a:rPr lang="es-ES" sz="1000" baseline="0" noProof="0" dirty="0" smtClean="0"/>
                        <a:t>     Escribir, Revisar y Editar (W.2.5)</a:t>
                      </a:r>
                    </a:p>
                    <a:p>
                      <a:pPr>
                        <a:buFont typeface="Arial" pitchFamily="34" charset="0"/>
                        <a:buChar char="•"/>
                      </a:pPr>
                      <a:r>
                        <a:rPr lang="es-ES" sz="1000" b="1" u="none" kern="1200" baseline="0" noProof="0" dirty="0" smtClean="0">
                          <a:solidFill>
                            <a:schemeClr val="tx1"/>
                          </a:solidFill>
                          <a:latin typeface="+mn-lt"/>
                          <a:ea typeface="+mn-ea"/>
                          <a:cs typeface="+mn-cs"/>
                        </a:rPr>
                        <a:t>     </a:t>
                      </a:r>
                      <a:r>
                        <a:rPr lang="es-ES" sz="1000" b="1" u="sng" kern="1200" baseline="0" noProof="0" dirty="0" smtClean="0">
                          <a:solidFill>
                            <a:srgbClr val="C00000"/>
                          </a:solidFill>
                          <a:latin typeface="+mn-lt"/>
                          <a:ea typeface="+mn-ea"/>
                          <a:cs typeface="+mn-cs"/>
                        </a:rPr>
                        <a:t>Escribir una Composición completa o un Discurso </a:t>
                      </a:r>
                    </a:p>
                    <a:p>
                      <a:pPr>
                        <a:buFont typeface="Arial" pitchFamily="34" charset="0"/>
                        <a:buNone/>
                      </a:pPr>
                      <a:endParaRPr lang="es-ES" sz="1000" b="1" u="sng" noProof="0" dirty="0" smtClean="0">
                        <a:solidFill>
                          <a:srgbClr val="C0000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endParaRPr lang="es-ES" sz="1000" b="1" u="sng" baseline="0" noProof="0" dirty="0" smtClean="0">
                        <a:solidFill>
                          <a:srgbClr val="00206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r>
                        <a:rPr lang="es-ES" sz="1000" b="1" u="sng" baseline="0" noProof="0" dirty="0" smtClean="0">
                          <a:solidFill>
                            <a:srgbClr val="002060"/>
                          </a:solidFill>
                        </a:rPr>
                        <a:t>Componentes de la parte 2</a:t>
                      </a:r>
                    </a:p>
                    <a:p>
                      <a:pPr>
                        <a:buFont typeface="Arial" pitchFamily="34" charset="0"/>
                        <a:buNone/>
                      </a:pPr>
                      <a:r>
                        <a:rPr lang="es-ES" sz="900" b="1" i="0" u="sng" noProof="0" dirty="0" smtClean="0">
                          <a:solidFill>
                            <a:srgbClr val="002060"/>
                          </a:solidFill>
                          <a:effectLst/>
                        </a:rPr>
                        <a:t>Planificar</a:t>
                      </a:r>
                      <a:endParaRPr lang="es-ES" sz="900" noProof="0" dirty="0" smtClean="0">
                        <a:solidFill>
                          <a:srgbClr val="C00000"/>
                        </a:solidFill>
                      </a:endParaRPr>
                    </a:p>
                    <a:p>
                      <a:pPr marL="171450" indent="0">
                        <a:buFont typeface="Arial" pitchFamily="34" charset="0"/>
                        <a:buNone/>
                      </a:pPr>
                      <a:r>
                        <a:rPr lang="es-ES" sz="900" noProof="0" dirty="0" smtClean="0">
                          <a:solidFill>
                            <a:schemeClr val="tx1"/>
                          </a:solidFill>
                        </a:rPr>
                        <a:t>Los estudiantes revisan notas y fuentes, y planifican su composición. </a:t>
                      </a:r>
                      <a:endParaRPr lang="es-ES" sz="900" noProof="0" dirty="0" smtClean="0">
                        <a:solidFill>
                          <a:srgbClr val="C00000"/>
                        </a:solidFill>
                      </a:endParaRPr>
                    </a:p>
                    <a:p>
                      <a:pPr>
                        <a:buFont typeface="Arial" pitchFamily="34" charset="0"/>
                        <a:buNone/>
                      </a:pPr>
                      <a:r>
                        <a:rPr lang="es-ES" sz="900" b="1" u="sng" noProof="0" dirty="0" smtClean="0">
                          <a:solidFill>
                            <a:srgbClr val="002060"/>
                          </a:solidFill>
                        </a:rPr>
                        <a:t>Escribir,</a:t>
                      </a:r>
                      <a:r>
                        <a:rPr lang="es-ES" sz="900" b="1" u="sng" baseline="0" noProof="0" dirty="0" smtClean="0">
                          <a:solidFill>
                            <a:srgbClr val="002060"/>
                          </a:solidFill>
                        </a:rPr>
                        <a:t> Revisar, Editar</a:t>
                      </a:r>
                      <a:endParaRPr lang="es-ES" sz="900" b="1" u="sng" noProof="0" dirty="0" smtClean="0">
                        <a:solidFill>
                          <a:srgbClr val="002060"/>
                        </a:solidFill>
                      </a:endParaRPr>
                    </a:p>
                    <a:p>
                      <a:pPr marL="169863" indent="-169863">
                        <a:buFont typeface="Arial" pitchFamily="34" charset="0"/>
                        <a:buNone/>
                      </a:pPr>
                      <a:r>
                        <a:rPr lang="es-ES" sz="900" b="0" u="none" baseline="0" noProof="0" dirty="0" smtClean="0">
                          <a:solidFill>
                            <a:schemeClr val="tx1"/>
                          </a:solidFill>
                        </a:rPr>
                        <a:t>       Los estudiantes  escriben un borrador, revisan y editan su escrito. </a:t>
                      </a:r>
                    </a:p>
                    <a:p>
                      <a:pPr marL="171450" indent="0">
                        <a:buFont typeface="Arial" pitchFamily="34" charset="0"/>
                        <a:buNone/>
                      </a:pPr>
                      <a:r>
                        <a:rPr lang="es-ES" sz="900" b="0" u="none" baseline="0" noProof="0" dirty="0" smtClean="0">
                          <a:solidFill>
                            <a:schemeClr val="tx1"/>
                          </a:solidFill>
                        </a:rPr>
                        <a:t>Las herramientas de procesadores de palabras deben estar disponible para verificar la ortografía (pero no la gramática).</a:t>
                      </a:r>
                      <a:endParaRPr lang="es-ES" sz="900" b="1" u="sng" noProof="0" dirty="0" smtClean="0">
                        <a:solidFill>
                          <a:schemeClr val="tx1"/>
                        </a:solidFill>
                      </a:endParaRPr>
                    </a:p>
                    <a:p>
                      <a:pPr>
                        <a:buFont typeface="Arial" pitchFamily="34" charset="0"/>
                        <a:buNone/>
                      </a:pPr>
                      <a:r>
                        <a:rPr lang="es-ES" sz="900" b="1" u="sng" noProof="0" dirty="0" smtClean="0">
                          <a:solidFill>
                            <a:srgbClr val="002060"/>
                          </a:solidFill>
                        </a:rPr>
                        <a:t>Escribir una Composición Informativa Completa</a:t>
                      </a:r>
                    </a:p>
                    <a:p>
                      <a:pPr marL="228600" lvl="0" indent="-228600">
                        <a:buFont typeface="+mj-lt"/>
                        <a:buAutoNum type="arabicPeriod"/>
                      </a:pPr>
                      <a:r>
                        <a:rPr lang="es-ES" sz="900" b="1" kern="1200" noProof="0" dirty="0" smtClean="0">
                          <a:solidFill>
                            <a:schemeClr val="tx1"/>
                          </a:solidFill>
                          <a:effectLst/>
                          <a:latin typeface="+mn-lt"/>
                          <a:ea typeface="+mn-ea"/>
                          <a:cs typeface="+mn-cs"/>
                        </a:rPr>
                        <a:t>introducción </a:t>
                      </a:r>
                      <a:r>
                        <a:rPr lang="es-ES" sz="900" kern="1200" noProof="0" dirty="0" smtClean="0">
                          <a:solidFill>
                            <a:schemeClr val="tx1"/>
                          </a:solidFill>
                          <a:effectLst/>
                          <a:latin typeface="+mn-lt"/>
                          <a:ea typeface="+mn-ea"/>
                          <a:cs typeface="+mn-cs"/>
                        </a:rPr>
                        <a:t>(identifica el tema y ofrece un enfoque)</a:t>
                      </a:r>
                    </a:p>
                    <a:p>
                      <a:pPr marL="228600" lvl="0" indent="-228600">
                        <a:buFont typeface="+mj-lt"/>
                        <a:buAutoNum type="arabicPeriod"/>
                      </a:pPr>
                      <a:r>
                        <a:rPr lang="es-ES" sz="900" b="1" kern="1200" noProof="0" dirty="0" smtClean="0">
                          <a:solidFill>
                            <a:schemeClr val="tx1"/>
                          </a:solidFill>
                          <a:effectLst/>
                          <a:latin typeface="+mn-lt"/>
                          <a:ea typeface="+mn-ea"/>
                          <a:cs typeface="+mn-cs"/>
                        </a:rPr>
                        <a:t>organización </a:t>
                      </a:r>
                      <a:r>
                        <a:rPr lang="es-ES" sz="900" kern="1200" noProof="0" dirty="0" smtClean="0">
                          <a:solidFill>
                            <a:schemeClr val="tx1"/>
                          </a:solidFill>
                          <a:effectLst/>
                          <a:latin typeface="+mn-lt"/>
                          <a:ea typeface="+mn-ea"/>
                          <a:cs typeface="+mn-cs"/>
                        </a:rPr>
                        <a:t>(definición, clasificación, comparación/contraste, etc.)</a:t>
                      </a:r>
                    </a:p>
                    <a:p>
                      <a:pPr marL="228600" lvl="0" indent="-228600">
                        <a:buFont typeface="+mj-lt"/>
                        <a:buAutoNum type="arabicPeriod"/>
                      </a:pPr>
                      <a:r>
                        <a:rPr lang="es-ES" sz="900" b="1" kern="1200" noProof="0" dirty="0" smtClean="0">
                          <a:solidFill>
                            <a:schemeClr val="tx1"/>
                          </a:solidFill>
                          <a:effectLst/>
                          <a:latin typeface="+mn-lt"/>
                          <a:ea typeface="+mn-ea"/>
                          <a:cs typeface="+mn-cs"/>
                        </a:rPr>
                        <a:t>desarrollo </a:t>
                      </a:r>
                      <a:r>
                        <a:rPr lang="es-ES" sz="900" kern="1200" noProof="0" dirty="0" smtClean="0">
                          <a:solidFill>
                            <a:schemeClr val="tx1"/>
                          </a:solidFill>
                          <a:effectLst/>
                          <a:latin typeface="+mn-lt"/>
                          <a:ea typeface="+mn-ea"/>
                          <a:cs typeface="+mn-cs"/>
                        </a:rPr>
                        <a:t>(con hechos, detalles concretos, citas, otra información )</a:t>
                      </a:r>
                    </a:p>
                    <a:p>
                      <a:pPr marL="228600" lvl="0" indent="-228600">
                        <a:buFont typeface="+mj-lt"/>
                        <a:buAutoNum type="arabicPeriod"/>
                      </a:pPr>
                      <a:r>
                        <a:rPr lang="es-ES" sz="900" b="1" kern="1200" noProof="0" dirty="0" smtClean="0">
                          <a:solidFill>
                            <a:schemeClr val="tx1"/>
                          </a:solidFill>
                          <a:effectLst/>
                          <a:latin typeface="+mn-lt"/>
                          <a:ea typeface="+mn-ea"/>
                          <a:cs typeface="+mn-cs"/>
                        </a:rPr>
                        <a:t>transiciones </a:t>
                      </a:r>
                      <a:r>
                        <a:rPr lang="es-ES" sz="900" kern="1200" noProof="0" dirty="0" smtClean="0">
                          <a:solidFill>
                            <a:schemeClr val="tx1"/>
                          </a:solidFill>
                          <a:effectLst/>
                          <a:latin typeface="+mn-lt"/>
                          <a:ea typeface="+mn-ea"/>
                          <a:cs typeface="+mn-cs"/>
                        </a:rPr>
                        <a:t>(ideas</a:t>
                      </a:r>
                      <a:r>
                        <a:rPr lang="es-ES" sz="900" kern="1200" baseline="0" noProof="0" dirty="0" smtClean="0">
                          <a:solidFill>
                            <a:schemeClr val="tx1"/>
                          </a:solidFill>
                          <a:effectLst/>
                          <a:latin typeface="+mn-lt"/>
                          <a:ea typeface="+mn-ea"/>
                          <a:cs typeface="+mn-cs"/>
                        </a:rPr>
                        <a:t> de enlace</a:t>
                      </a:r>
                      <a:r>
                        <a:rPr lang="es-ES" sz="900" kern="1200" noProof="0" dirty="0" smtClean="0">
                          <a:solidFill>
                            <a:schemeClr val="tx1"/>
                          </a:solidFill>
                          <a:effectLst/>
                          <a:latin typeface="+mn-lt"/>
                          <a:ea typeface="+mn-ea"/>
                          <a:cs typeface="+mn-cs"/>
                        </a:rPr>
                        <a:t>)</a:t>
                      </a:r>
                    </a:p>
                    <a:p>
                      <a:pPr marL="228600" lvl="0" indent="-228600">
                        <a:buFont typeface="+mj-lt"/>
                        <a:buAutoNum type="arabicPeriod"/>
                      </a:pPr>
                      <a:r>
                        <a:rPr lang="es-ES" sz="900" b="1" kern="1200" noProof="0" dirty="0" smtClean="0">
                          <a:solidFill>
                            <a:schemeClr val="tx1"/>
                          </a:solidFill>
                          <a:effectLst/>
                          <a:latin typeface="+mn-lt"/>
                          <a:ea typeface="+mn-ea"/>
                          <a:cs typeface="+mn-cs"/>
                        </a:rPr>
                        <a:t>conclusión </a:t>
                      </a:r>
                      <a:r>
                        <a:rPr lang="es-ES" sz="900" kern="1200" noProof="0" dirty="0" smtClean="0">
                          <a:solidFill>
                            <a:schemeClr val="tx1"/>
                          </a:solidFill>
                          <a:effectLst/>
                          <a:latin typeface="+mn-lt"/>
                          <a:ea typeface="+mn-ea"/>
                          <a:cs typeface="+mn-cs"/>
                        </a:rPr>
                        <a:t>(cierre) </a:t>
                      </a:r>
                    </a:p>
                    <a:p>
                      <a:pPr marL="228600" lvl="0" indent="-228600">
                        <a:buFont typeface="+mj-lt"/>
                        <a:buAutoNum type="arabicPeriod"/>
                      </a:pPr>
                      <a:r>
                        <a:rPr lang="es-ES" sz="900" b="1" kern="1200" noProof="0" dirty="0" smtClean="0">
                          <a:solidFill>
                            <a:schemeClr val="tx1"/>
                          </a:solidFill>
                          <a:effectLst/>
                          <a:latin typeface="+mn-lt"/>
                          <a:ea typeface="+mn-ea"/>
                          <a:cs typeface="+mn-cs"/>
                        </a:rPr>
                        <a:t>convenciones</a:t>
                      </a:r>
                      <a:r>
                        <a:rPr lang="es-ES" sz="900" b="1" kern="1200" baseline="0" noProof="0" dirty="0" smtClean="0">
                          <a:solidFill>
                            <a:schemeClr val="tx1"/>
                          </a:solidFill>
                          <a:effectLst/>
                          <a:latin typeface="+mn-lt"/>
                          <a:ea typeface="+mn-ea"/>
                          <a:cs typeface="+mn-cs"/>
                        </a:rPr>
                        <a:t> del inglés estándar</a:t>
                      </a:r>
                      <a:r>
                        <a:rPr lang="es-ES" sz="900" kern="1200" noProof="0" dirty="0" smtClean="0">
                          <a:solidFill>
                            <a:schemeClr val="tx1"/>
                          </a:solidFill>
                          <a:effectLst/>
                          <a:latin typeface="+mn-lt"/>
                          <a:ea typeface="+mn-ea"/>
                          <a:cs typeface="+mn-cs"/>
                        </a:rPr>
                        <a:t>. </a:t>
                      </a:r>
                    </a:p>
                    <a:p>
                      <a:pPr>
                        <a:buFont typeface="Arial" pitchFamily="34" charset="0"/>
                        <a:buNone/>
                      </a:pPr>
                      <a:endParaRPr lang="es-ES" sz="900" b="1" u="sng" noProof="0" dirty="0" smtClean="0">
                        <a:solidFill>
                          <a:srgbClr val="002060"/>
                        </a:solidFill>
                      </a:endParaRPr>
                    </a:p>
                  </a:txBody>
                  <a:tcPr marL="95794" marR="95794">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Rectangle 7"/>
          <p:cNvSpPr/>
          <p:nvPr/>
        </p:nvSpPr>
        <p:spPr>
          <a:xfrm>
            <a:off x="453571" y="9086030"/>
            <a:ext cx="7104743" cy="547809"/>
          </a:xfrm>
          <a:prstGeom prst="rect">
            <a:avLst/>
          </a:prstGeom>
          <a:noFill/>
        </p:spPr>
        <p:txBody>
          <a:bodyPr wrap="square" lIns="90880" tIns="45440" rIns="90880" bIns="45440">
            <a:spAutoFit/>
          </a:bodyPr>
          <a:lstStyle/>
          <a:p>
            <a:r>
              <a:rPr lang="es-MX" sz="943" b="1" dirty="0"/>
              <a:t>No hay preguntas/elementos de tecnología (TE). Nota:  Se </a:t>
            </a:r>
            <a:r>
              <a:rPr lang="es-MX" sz="943" b="1" i="1" u="sng" dirty="0"/>
              <a:t>recomienda enfáticamente </a:t>
            </a:r>
            <a:r>
              <a:rPr lang="es-MX" sz="943" b="1" dirty="0"/>
              <a:t>que los estudiantes tengan experiencia con los siguientes tipos de tareas, en varios lugares de práctica educativa en línea (internet), ya que éstas no  están en las evaluaciones de primaria </a:t>
            </a:r>
            <a:r>
              <a:rPr lang="es-MX" sz="943" b="1" dirty="0" smtClean="0"/>
              <a:t>de </a:t>
            </a:r>
            <a:r>
              <a:rPr lang="es-MX" sz="943" b="1" dirty="0"/>
              <a:t>HSD: </a:t>
            </a:r>
            <a:r>
              <a:rPr lang="es-MX" sz="943" i="1" dirty="0"/>
              <a:t>reordenar texto, seleccionar y cambiar texto, seleccionar texto, seleccionar de un menú desplegable (</a:t>
            </a:r>
            <a:r>
              <a:rPr lang="es-MX" sz="838" i="1" dirty="0" err="1"/>
              <a:t>drop-down</a:t>
            </a:r>
            <a:r>
              <a:rPr lang="es-MX" sz="943" i="1" dirty="0"/>
              <a:t>).</a:t>
            </a:r>
          </a:p>
        </p:txBody>
      </p:sp>
      <p:sp>
        <p:nvSpPr>
          <p:cNvPr id="9" name="Rectangle 8"/>
          <p:cNvSpPr/>
          <p:nvPr/>
        </p:nvSpPr>
        <p:spPr>
          <a:xfrm>
            <a:off x="533400" y="2075543"/>
            <a:ext cx="6786994" cy="514155"/>
          </a:xfrm>
          <a:prstGeom prst="rect">
            <a:avLst/>
          </a:prstGeom>
        </p:spPr>
        <p:txBody>
          <a:bodyPr wrap="square" lIns="90880" tIns="45440" rIns="90880" bIns="45440">
            <a:spAutoFit/>
          </a:bodyPr>
          <a:lstStyle/>
          <a:p>
            <a:pPr algn="ctr"/>
            <a:r>
              <a:rPr lang="es-ES" sz="1362" b="1" dirty="0"/>
              <a:t>Acerca de esta evaluación</a:t>
            </a:r>
          </a:p>
          <a:p>
            <a:endParaRPr lang="es-ES" sz="210" b="1" dirty="0"/>
          </a:p>
          <a:p>
            <a:r>
              <a:rPr lang="es-ES" sz="1048" b="1" dirty="0"/>
              <a:t>Esta evaluación incluye:  </a:t>
            </a:r>
            <a:r>
              <a:rPr lang="es-ES" sz="1048" dirty="0"/>
              <a:t>Respuestas de selección múltiple, Respuesta construida y una Tarea de Rendimiento.</a:t>
            </a:r>
          </a:p>
        </p:txBody>
      </p:sp>
      <p:sp>
        <p:nvSpPr>
          <p:cNvPr id="10" name="Slide Number Placeholder 2"/>
          <p:cNvSpPr>
            <a:spLocks noGrp="1"/>
          </p:cNvSpPr>
          <p:nvPr>
            <p:ph type="sldNum" sz="quarter" idx="12"/>
          </p:nvPr>
        </p:nvSpPr>
        <p:spPr>
          <a:xfrm>
            <a:off x="6557963" y="9522884"/>
            <a:ext cx="842010" cy="535517"/>
          </a:xfrm>
        </p:spPr>
        <p:txBody>
          <a:bodyPr/>
          <a:lstStyle/>
          <a:p>
            <a:r>
              <a:rPr lang="en-US" dirty="0"/>
              <a:t>5</a:t>
            </a:r>
          </a:p>
        </p:txBody>
      </p:sp>
    </p:spTree>
    <p:extLst>
      <p:ext uri="{BB962C8B-B14F-4D97-AF65-F5344CB8AC3E}">
        <p14:creationId xmlns:p14="http://schemas.microsoft.com/office/powerpoint/2010/main" val="19491311"/>
      </p:ext>
    </p:extLst>
  </p:cSld>
  <p:clrMapOvr>
    <a:masterClrMapping/>
  </p:clrMapOvr>
  <p:transition advTm="0"/>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10247</TotalTime>
  <Words>16092</Words>
  <Application>Microsoft Office PowerPoint</Application>
  <PresentationFormat>Custom</PresentationFormat>
  <Paragraphs>1699</Paragraphs>
  <Slides>45</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45</vt:i4>
      </vt:variant>
    </vt:vector>
  </HeadingPairs>
  <TitlesOfParts>
    <vt:vector size="54" baseType="lpstr">
      <vt:lpstr>Arial</vt:lpstr>
      <vt:lpstr>Bookman Old Style</vt:lpstr>
      <vt:lpstr>Calibri</vt:lpstr>
      <vt:lpstr>Franklin Gothic Book</vt:lpstr>
      <vt:lpstr>GillSansMT</vt:lpstr>
      <vt:lpstr>Helvetica</vt:lpstr>
      <vt:lpstr>Lucida Handwriting</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Richmond, Susan</dc:creator>
  <cp:lastModifiedBy>Richmond, Susan</cp:lastModifiedBy>
  <cp:revision>925</cp:revision>
  <cp:lastPrinted>2016-01-06T22:45:36Z</cp:lastPrinted>
  <dcterms:created xsi:type="dcterms:W3CDTF">2013-06-13T16:49:22Z</dcterms:created>
  <dcterms:modified xsi:type="dcterms:W3CDTF">2016-02-10T21:13:30Z</dcterms:modified>
</cp:coreProperties>
</file>