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 id="2147483650" r:id="rId2"/>
    <p:sldMasterId id="2147483671" r:id="rId3"/>
  </p:sldMasterIdLst>
  <p:notesMasterIdLst>
    <p:notesMasterId r:id="rId53"/>
  </p:notesMasterIdLst>
  <p:sldIdLst>
    <p:sldId id="457" r:id="rId4"/>
    <p:sldId id="458" r:id="rId5"/>
    <p:sldId id="511" r:id="rId6"/>
    <p:sldId id="514" r:id="rId7"/>
    <p:sldId id="515" r:id="rId8"/>
    <p:sldId id="516" r:id="rId9"/>
    <p:sldId id="517" r:id="rId10"/>
    <p:sldId id="518" r:id="rId11"/>
    <p:sldId id="459" r:id="rId12"/>
    <p:sldId id="462" r:id="rId13"/>
    <p:sldId id="465" r:id="rId14"/>
    <p:sldId id="471" r:id="rId15"/>
    <p:sldId id="468" r:id="rId16"/>
    <p:sldId id="470" r:id="rId17"/>
    <p:sldId id="512" r:id="rId18"/>
    <p:sldId id="510" r:id="rId19"/>
    <p:sldId id="476" r:id="rId20"/>
    <p:sldId id="477" r:id="rId21"/>
    <p:sldId id="478" r:id="rId22"/>
    <p:sldId id="479" r:id="rId23"/>
    <p:sldId id="480" r:id="rId24"/>
    <p:sldId id="481" r:id="rId25"/>
    <p:sldId id="482" r:id="rId26"/>
    <p:sldId id="513" r:id="rId27"/>
    <p:sldId id="483" r:id="rId28"/>
    <p:sldId id="508" r:id="rId29"/>
    <p:sldId id="485" r:id="rId30"/>
    <p:sldId id="486" r:id="rId31"/>
    <p:sldId id="487" r:id="rId32"/>
    <p:sldId id="488" r:id="rId33"/>
    <p:sldId id="489" r:id="rId34"/>
    <p:sldId id="490" r:id="rId35"/>
    <p:sldId id="491" r:id="rId36"/>
    <p:sldId id="492" r:id="rId37"/>
    <p:sldId id="493" r:id="rId38"/>
    <p:sldId id="494" r:id="rId39"/>
    <p:sldId id="495" r:id="rId40"/>
    <p:sldId id="496" r:id="rId41"/>
    <p:sldId id="497" r:id="rId42"/>
    <p:sldId id="498" r:id="rId43"/>
    <p:sldId id="499" r:id="rId44"/>
    <p:sldId id="500" r:id="rId45"/>
    <p:sldId id="501" r:id="rId46"/>
    <p:sldId id="502" r:id="rId47"/>
    <p:sldId id="503" r:id="rId48"/>
    <p:sldId id="405" r:id="rId49"/>
    <p:sldId id="406" r:id="rId50"/>
    <p:sldId id="509" r:id="rId51"/>
    <p:sldId id="506" r:id="rId52"/>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ines, Sandra" initials="M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2F6"/>
    <a:srgbClr val="DCC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6" d="100"/>
          <a:sy n="96" d="100"/>
        </p:scale>
        <p:origin x="-101" y="23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7EECBD4-6374-4D09-83CA-BB742E81D92D}" type="datetimeFigureOut">
              <a:rPr lang="en-US" smtClean="0"/>
              <a:t>2/7/2016</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0C87EFE-6709-45FA-A266-5BAE94F26645}" type="slidenum">
              <a:rPr lang="en-US" smtClean="0"/>
              <a:t>‹#›</a:t>
            </a:fld>
            <a:endParaRPr lang="en-US"/>
          </a:p>
        </p:txBody>
      </p:sp>
    </p:spTree>
    <p:extLst>
      <p:ext uri="{BB962C8B-B14F-4D97-AF65-F5344CB8AC3E}">
        <p14:creationId xmlns:p14="http://schemas.microsoft.com/office/powerpoint/2010/main" val="4035403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15" name="Shape 115"/>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01585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20" name="Shape 120"/>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70365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25" name="Shape 125"/>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28362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701993" y="4420315"/>
            <a:ext cx="5615939" cy="4187666"/>
          </a:xfrm>
          <a:prstGeom prst="rect">
            <a:avLst/>
          </a:prstGeom>
        </p:spPr>
        <p:txBody>
          <a:bodyPr lIns="93272" tIns="93272" rIns="93272" bIns="93272" anchor="ctr" anchorCtr="0">
            <a:noAutofit/>
          </a:bodyPr>
          <a:lstStyle/>
          <a:p>
            <a:endParaRPr/>
          </a:p>
        </p:txBody>
      </p:sp>
      <p:sp>
        <p:nvSpPr>
          <p:cNvPr id="130" name="Shape 130"/>
          <p:cNvSpPr>
            <a:spLocks noGrp="1" noRot="1" noChangeAspect="1"/>
          </p:cNvSpPr>
          <p:nvPr>
            <p:ph type="sldImg" idx="2"/>
          </p:nvPr>
        </p:nvSpPr>
        <p:spPr>
          <a:xfrm>
            <a:off x="2162175" y="698500"/>
            <a:ext cx="26955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26152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782334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307048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3" name="Shape 193"/>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5345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C87EFE-6709-45FA-A266-5BAE94F26645}" type="slidenum">
              <a:rPr lang="en-US" smtClean="0"/>
              <a:t>28</a:t>
            </a:fld>
            <a:endParaRPr lang="en-US"/>
          </a:p>
        </p:txBody>
      </p:sp>
    </p:spTree>
    <p:extLst>
      <p:ext uri="{BB962C8B-B14F-4D97-AF65-F5344CB8AC3E}">
        <p14:creationId xmlns:p14="http://schemas.microsoft.com/office/powerpoint/2010/main" val="761247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49</a:t>
            </a:fld>
            <a:endParaRPr lang="en-US" dirty="0"/>
          </a:p>
        </p:txBody>
      </p:sp>
    </p:spTree>
    <p:extLst>
      <p:ext uri="{BB962C8B-B14F-4D97-AF65-F5344CB8AC3E}">
        <p14:creationId xmlns:p14="http://schemas.microsoft.com/office/powerpoint/2010/main" val="238830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AA86B-A685-407A-8B21-ABAFA3CA40D7}" type="datetimeFigureOut">
              <a:rPr lang="en-US" smtClean="0"/>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1496A5-62FE-4F4B-9218-925CE4CC2E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2/7/2016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44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2151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0688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88077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0982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0407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401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8911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2574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293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306660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78194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2211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57179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43194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20088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7294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251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1896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2/7/2016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648043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2/7/2016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1458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582931" y="3124624"/>
            <a:ext cx="6606539" cy="2156035"/>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1165860" y="5699760"/>
            <a:ext cx="5440680" cy="2570480"/>
          </a:xfrm>
          <a:prstGeom prst="rect">
            <a:avLst/>
          </a:prstGeom>
          <a:noFill/>
          <a:ln>
            <a:noFill/>
          </a:ln>
        </p:spPr>
        <p:txBody>
          <a:bodyPr lIns="91425" tIns="91425" rIns="91425" bIns="91425" anchor="t" anchorCtr="0"/>
          <a:lstStyle>
            <a:lvl1pPr marL="0" marR="0" indent="0" algn="ctr" rtl="0">
              <a:spcBef>
                <a:spcPts val="704"/>
              </a:spcBef>
              <a:buClr>
                <a:srgbClr val="888888"/>
              </a:buClr>
              <a:buFont typeface="Arial"/>
              <a:buNone/>
              <a:defRPr/>
            </a:lvl1pPr>
            <a:lvl2pPr marL="502920" marR="0" indent="0" algn="ctr" rtl="0">
              <a:spcBef>
                <a:spcPts val="616"/>
              </a:spcBef>
              <a:buClr>
                <a:srgbClr val="888888"/>
              </a:buClr>
              <a:buFont typeface="Arial"/>
              <a:buNone/>
              <a:defRPr/>
            </a:lvl2pPr>
            <a:lvl3pPr marL="1005840" marR="0" indent="0" algn="ctr" rtl="0">
              <a:spcBef>
                <a:spcPts val="528"/>
              </a:spcBef>
              <a:buClr>
                <a:srgbClr val="888888"/>
              </a:buClr>
              <a:buFont typeface="Arial"/>
              <a:buNone/>
              <a:defRPr/>
            </a:lvl3pPr>
            <a:lvl4pPr marL="1508760" marR="0" indent="0" algn="ctr" rtl="0">
              <a:spcBef>
                <a:spcPts val="440"/>
              </a:spcBef>
              <a:buClr>
                <a:srgbClr val="888888"/>
              </a:buClr>
              <a:buFont typeface="Arial"/>
              <a:buNone/>
              <a:defRPr/>
            </a:lvl4pPr>
            <a:lvl5pPr marL="2011680" marR="0" indent="0" algn="ctr" rtl="0">
              <a:spcBef>
                <a:spcPts val="440"/>
              </a:spcBef>
              <a:buClr>
                <a:srgbClr val="888888"/>
              </a:buClr>
              <a:buFont typeface="Arial"/>
              <a:buNone/>
              <a:defRPr/>
            </a:lvl5pPr>
            <a:lvl6pPr marL="2514600" marR="0" indent="0" algn="ctr" rtl="0">
              <a:spcBef>
                <a:spcPts val="440"/>
              </a:spcBef>
              <a:buClr>
                <a:srgbClr val="888888"/>
              </a:buClr>
              <a:buFont typeface="Arial"/>
              <a:buNone/>
              <a:defRPr/>
            </a:lvl6pPr>
            <a:lvl7pPr marL="3017520" marR="0" indent="0" algn="ctr" rtl="0">
              <a:spcBef>
                <a:spcPts val="440"/>
              </a:spcBef>
              <a:buClr>
                <a:srgbClr val="888888"/>
              </a:buClr>
              <a:buFont typeface="Arial"/>
              <a:buNone/>
              <a:defRPr/>
            </a:lvl7pPr>
            <a:lvl8pPr marL="3520440" marR="0" indent="0" algn="ctr" rtl="0">
              <a:spcBef>
                <a:spcPts val="440"/>
              </a:spcBef>
              <a:buClr>
                <a:srgbClr val="888888"/>
              </a:buClr>
              <a:buFont typeface="Arial"/>
              <a:buNone/>
              <a:defRPr/>
            </a:lvl8pPr>
            <a:lvl9pPr marL="4023360" marR="0" indent="0" algn="ctr" rtl="0">
              <a:spcBef>
                <a:spcPts val="440"/>
              </a:spcBef>
              <a:buClr>
                <a:srgbClr val="888888"/>
              </a:buClr>
              <a:buFont typeface="Arial"/>
              <a:buNone/>
              <a:defRPr/>
            </a:lvl9pPr>
          </a:lstStyle>
          <a:p>
            <a:endParaRPr/>
          </a:p>
        </p:txBody>
      </p:sp>
      <p:sp>
        <p:nvSpPr>
          <p:cNvPr id="19" name="Shape 19"/>
          <p:cNvSpPr txBox="1">
            <a:spLocks noGrp="1"/>
          </p:cNvSpPr>
          <p:nvPr>
            <p:ph type="dt" idx="10"/>
          </p:nvPr>
        </p:nvSpPr>
        <p:spPr>
          <a:xfrm>
            <a:off x="388621" y="9322648"/>
            <a:ext cx="1813559" cy="535516"/>
          </a:xfrm>
          <a:prstGeom prst="rect">
            <a:avLst/>
          </a:prstGeom>
          <a:noFill/>
          <a:ln>
            <a:noFill/>
          </a:ln>
        </p:spPr>
        <p:txBody>
          <a:bodyPr lIns="91425" tIns="91425" rIns="91425" bIns="91425" anchor="ctr" anchorCtr="0"/>
          <a:lstStyle>
            <a:lvl1pPr marL="0" marR="0" indent="0" algn="l" rtl="0">
              <a:spcBef>
                <a:spcPts val="0"/>
              </a:spcBef>
              <a:defRPr/>
            </a:lvl1pPr>
            <a:lvl2pPr marL="502920" marR="0" indent="0" algn="l" rtl="0">
              <a:spcBef>
                <a:spcPts val="0"/>
              </a:spcBef>
              <a:defRPr/>
            </a:lvl2pPr>
            <a:lvl3pPr marL="1005840" marR="0" indent="0" algn="l" rtl="0">
              <a:spcBef>
                <a:spcPts val="0"/>
              </a:spcBef>
              <a:defRPr/>
            </a:lvl3pPr>
            <a:lvl4pPr marL="1508760" marR="0" indent="0" algn="l" rtl="0">
              <a:spcBef>
                <a:spcPts val="0"/>
              </a:spcBef>
              <a:defRPr/>
            </a:lvl4pPr>
            <a:lvl5pPr marL="2011680" marR="0" indent="0" algn="l" rtl="0">
              <a:spcBef>
                <a:spcPts val="0"/>
              </a:spcBef>
              <a:defRPr/>
            </a:lvl5pPr>
            <a:lvl6pPr marL="2514600" marR="0" indent="0" algn="l" rtl="0">
              <a:spcBef>
                <a:spcPts val="0"/>
              </a:spcBef>
              <a:defRPr/>
            </a:lvl6pPr>
            <a:lvl7pPr marL="3017520" marR="0" indent="0" algn="l" rtl="0">
              <a:spcBef>
                <a:spcPts val="0"/>
              </a:spcBef>
              <a:defRPr/>
            </a:lvl7pPr>
            <a:lvl8pPr marL="3520440" marR="0" indent="0" algn="l" rtl="0">
              <a:spcBef>
                <a:spcPts val="0"/>
              </a:spcBef>
              <a:defRPr/>
            </a:lvl8pPr>
            <a:lvl9pPr marL="4023360" marR="0" indent="0" algn="l" rtl="0">
              <a:spcBef>
                <a:spcPts val="0"/>
              </a:spcBef>
              <a:defRPr/>
            </a:lvl9pPr>
          </a:lstStyle>
          <a:p>
            <a:endParaRPr/>
          </a:p>
        </p:txBody>
      </p:sp>
      <p:sp>
        <p:nvSpPr>
          <p:cNvPr id="20" name="Shape 20"/>
          <p:cNvSpPr txBox="1">
            <a:spLocks noGrp="1"/>
          </p:cNvSpPr>
          <p:nvPr>
            <p:ph type="ftr" idx="11"/>
          </p:nvPr>
        </p:nvSpPr>
        <p:spPr>
          <a:xfrm>
            <a:off x="2655570" y="9322648"/>
            <a:ext cx="2461260" cy="535516"/>
          </a:xfrm>
          <a:prstGeom prst="rect">
            <a:avLst/>
          </a:prstGeom>
          <a:noFill/>
          <a:ln>
            <a:noFill/>
          </a:ln>
        </p:spPr>
        <p:txBody>
          <a:bodyPr lIns="91425" tIns="91425" rIns="91425" bIns="91425" anchor="ctr" anchorCtr="0"/>
          <a:lstStyle>
            <a:lvl1pPr marL="0" marR="0" indent="0" algn="ctr" rtl="0">
              <a:spcBef>
                <a:spcPts val="0"/>
              </a:spcBef>
              <a:defRPr/>
            </a:lvl1pPr>
            <a:lvl2pPr marL="502920" marR="0" indent="0" algn="l" rtl="0">
              <a:spcBef>
                <a:spcPts val="0"/>
              </a:spcBef>
              <a:defRPr/>
            </a:lvl2pPr>
            <a:lvl3pPr marL="1005840" marR="0" indent="0" algn="l" rtl="0">
              <a:spcBef>
                <a:spcPts val="0"/>
              </a:spcBef>
              <a:defRPr/>
            </a:lvl3pPr>
            <a:lvl4pPr marL="1508760" marR="0" indent="0" algn="l" rtl="0">
              <a:spcBef>
                <a:spcPts val="0"/>
              </a:spcBef>
              <a:defRPr/>
            </a:lvl4pPr>
            <a:lvl5pPr marL="2011680" marR="0" indent="0" algn="l" rtl="0">
              <a:spcBef>
                <a:spcPts val="0"/>
              </a:spcBef>
              <a:defRPr/>
            </a:lvl5pPr>
            <a:lvl6pPr marL="2514600" marR="0" indent="0" algn="l" rtl="0">
              <a:spcBef>
                <a:spcPts val="0"/>
              </a:spcBef>
              <a:defRPr/>
            </a:lvl6pPr>
            <a:lvl7pPr marL="3017520" marR="0" indent="0" algn="l" rtl="0">
              <a:spcBef>
                <a:spcPts val="0"/>
              </a:spcBef>
              <a:defRPr/>
            </a:lvl7pPr>
            <a:lvl8pPr marL="3520440" marR="0" indent="0" algn="l" rtl="0">
              <a:spcBef>
                <a:spcPts val="0"/>
              </a:spcBef>
              <a:defRPr/>
            </a:lvl8pPr>
            <a:lvl9pPr marL="4023360" marR="0" indent="0" algn="l" rtl="0">
              <a:spcBef>
                <a:spcPts val="0"/>
              </a:spcBef>
              <a:defRPr/>
            </a:lvl9pPr>
          </a:lstStyle>
          <a:p>
            <a:endParaRPr/>
          </a:p>
        </p:txBody>
      </p:sp>
      <p:sp>
        <p:nvSpPr>
          <p:cNvPr id="21" name="Shape 21"/>
          <p:cNvSpPr txBox="1">
            <a:spLocks noGrp="1"/>
          </p:cNvSpPr>
          <p:nvPr>
            <p:ph type="sldNum" idx="12"/>
          </p:nvPr>
        </p:nvSpPr>
        <p:spPr>
          <a:xfrm>
            <a:off x="5570221" y="9322648"/>
            <a:ext cx="1813559" cy="535516"/>
          </a:xfrm>
          <a:prstGeom prst="rect">
            <a:avLst/>
          </a:prstGeom>
          <a:noFill/>
          <a:ln>
            <a:noFill/>
          </a:ln>
        </p:spPr>
        <p:txBody>
          <a:bodyPr lIns="91425" tIns="45700" rIns="91425" bIns="45700" anchor="ctr" anchorCtr="0">
            <a:noAutofit/>
          </a:bodyPr>
          <a:lstStyle>
            <a:lvl1pPr marL="0" marR="0" indent="0" algn="r" rtl="0">
              <a:spcBef>
                <a:spcPts val="0"/>
              </a:spcBef>
              <a:buNone/>
              <a:defRPr sz="132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35587316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2/7/2016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53217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3717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7239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47038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21637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326287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590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4068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197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48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829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2/7/2016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280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2/7/2016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3145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21" Type="http://schemas.openxmlformats.org/officeDocument/2006/relationships/theme" Target="../theme/theme2.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slideLayout" Target="../slideLayouts/slideLayout23.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slideLayout" Target="../slideLayouts/slideLayout2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988" y="534988"/>
            <a:ext cx="6702425" cy="19446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34988" y="2678113"/>
            <a:ext cx="6702425" cy="63817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34988" y="9323388"/>
            <a:ext cx="1747837"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99EAA86B-A685-407A-8B21-ABAFA3CA40D7}" type="datetimeFigureOut">
              <a:rPr lang="en-US" smtClean="0"/>
              <a:t>2/7/2016</a:t>
            </a:fld>
            <a:endParaRPr lang="en-US"/>
          </a:p>
        </p:txBody>
      </p:sp>
      <p:sp>
        <p:nvSpPr>
          <p:cNvPr id="5" name="Footer Placeholder 4"/>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6A1496A5-62FE-4F4B-9218-925CE4CC2E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85" r:id="rId2"/>
    <p:sldLayoutId id="214748368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11/10/2014 HSD – OSP and Susan Richmond</a:t>
            </a:r>
            <a:endParaRPr lang="en-US" sz="900" dirty="0">
              <a:solidFill>
                <a:prstClr val="black"/>
              </a:solidFill>
            </a:endParaRPr>
          </a:p>
        </p:txBody>
      </p:sp>
    </p:spTree>
    <p:extLst>
      <p:ext uri="{BB962C8B-B14F-4D97-AF65-F5344CB8AC3E}">
        <p14:creationId xmlns:p14="http://schemas.microsoft.com/office/powerpoint/2010/main" val="436654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solidFill>
                  <a:prstClr val="black">
                    <a:tint val="75000"/>
                  </a:prstClr>
                </a:solidFill>
              </a:rPr>
              <a:pPr/>
              <a:t>2/7/2016</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11/10/2014 HSD – OSP and Susan Richmond</a:t>
            </a:r>
            <a:endParaRPr lang="en-US" sz="900" dirty="0">
              <a:solidFill>
                <a:prstClr val="black"/>
              </a:solidFill>
            </a:endParaRPr>
          </a:p>
        </p:txBody>
      </p:sp>
    </p:spTree>
    <p:extLst>
      <p:ext uri="{BB962C8B-B14F-4D97-AF65-F5344CB8AC3E}">
        <p14:creationId xmlns:p14="http://schemas.microsoft.com/office/powerpoint/2010/main" val="88365339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aksportal.org/resource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youtube.com/watch?v=XKTg_INHgp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KTg_INHgpc"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vebinders.com/play/play?id=774846" TargetMode="External"/><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762000" y="1053386"/>
            <a:ext cx="5829300" cy="4423880"/>
            <a:chOff x="767688" y="292798"/>
            <a:chExt cx="5486400" cy="4222794"/>
          </a:xfrm>
        </p:grpSpPr>
        <p:sp>
          <p:nvSpPr>
            <p:cNvPr id="17" name="TextBox 16"/>
            <p:cNvSpPr txBox="1"/>
            <p:nvPr/>
          </p:nvSpPr>
          <p:spPr>
            <a:xfrm>
              <a:off x="767688" y="2924111"/>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3 </a:t>
              </a:r>
              <a:r>
                <a:rPr lang="en-US" sz="3400" b="1" dirty="0">
                  <a:effectLst>
                    <a:outerShdw blurRad="38100" dist="38100" dir="2700000" algn="tl">
                      <a:srgbClr val="000000">
                        <a:alpha val="43137"/>
                      </a:srgbClr>
                    </a:outerShdw>
                  </a:effectLst>
                </a:rPr>
                <a:t>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292798"/>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8" name="Rectangle 17"/>
          <p:cNvSpPr/>
          <p:nvPr/>
        </p:nvSpPr>
        <p:spPr>
          <a:xfrm>
            <a:off x="840183" y="5787375"/>
            <a:ext cx="4160520" cy="2747773"/>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Selected-Response Items</a:t>
            </a:r>
            <a:r>
              <a:rPr lang="en-US" sz="1300" b="1" dirty="0">
                <a:solidFill>
                  <a:srgbClr val="C00000"/>
                </a:solidFill>
              </a:rPr>
              <a:t> </a:t>
            </a: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Constructed-Response</a:t>
            </a:r>
          </a:p>
          <a:p>
            <a:r>
              <a:rPr lang="en-US" sz="1300" b="1" u="sng" dirty="0">
                <a:effectLst>
                  <a:outerShdw blurRad="38100" dist="38100" dir="2700000" algn="tl">
                    <a:srgbClr val="000000">
                      <a:alpha val="43137"/>
                    </a:srgbClr>
                  </a:outerShdw>
                </a:effectLst>
              </a:rPr>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a:effectLst>
                  <a:outerShdw blurRad="38100" dist="38100" dir="2700000" algn="tl">
                    <a:srgbClr val="000000">
                      <a:alpha val="43137"/>
                    </a:srgbClr>
                  </a:outerShdw>
                </a:effectLst>
              </a:rPr>
              <a:t>Writing </a:t>
            </a:r>
            <a:r>
              <a:rPr lang="en-US" sz="1300" b="1" u="sng" dirty="0" smtClean="0">
                <a:effectLst>
                  <a:outerShdw blurRad="38100" dist="38100" dir="2700000" algn="tl">
                    <a:srgbClr val="000000">
                      <a:alpha val="43137"/>
                    </a:srgbClr>
                  </a:outerShdw>
                </a:effectLst>
              </a:rPr>
              <a:t>w/ </a:t>
            </a:r>
            <a:r>
              <a:rPr lang="en-US" sz="1300" b="1" u="sng" dirty="0">
                <a:effectLst>
                  <a:outerShdw blurRad="38100" dist="38100" dir="2700000" algn="tl">
                    <a:srgbClr val="000000">
                      <a:alpha val="43137"/>
                    </a:srgbClr>
                  </a:outerShdw>
                </a:effectLst>
              </a:rPr>
              <a:t>Integrated 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a:p>
            <a:endParaRPr lang="en-US" sz="1300" dirty="0"/>
          </a:p>
        </p:txBody>
      </p:sp>
      <p:sp>
        <p:nvSpPr>
          <p:cNvPr id="20" name="Rectangle 19"/>
          <p:cNvSpPr/>
          <p:nvPr/>
        </p:nvSpPr>
        <p:spPr>
          <a:xfrm>
            <a:off x="4726383" y="688040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720521" y="537987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grpSp>
        <p:nvGrpSpPr>
          <p:cNvPr id="15" name="Group 14"/>
          <p:cNvGrpSpPr/>
          <p:nvPr/>
        </p:nvGrpSpPr>
        <p:grpSpPr>
          <a:xfrm>
            <a:off x="762000" y="1923954"/>
            <a:ext cx="2519342" cy="2171921"/>
            <a:chOff x="4836537" y="228597"/>
            <a:chExt cx="1888849" cy="2201532"/>
          </a:xfrm>
        </p:grpSpPr>
        <p:sp>
          <p:nvSpPr>
            <p:cNvPr id="24" name="Parallelogram 23"/>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25" name="Rectangle 24"/>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26"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27"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870132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10</a:t>
            </a:fld>
            <a:endParaRPr lang="en-US" dirty="0">
              <a:solidFill>
                <a:prstClr val="black">
                  <a:tint val="75000"/>
                </a:prstClr>
              </a:solidFill>
            </a:endParaRPr>
          </a:p>
        </p:txBody>
      </p:sp>
      <p:graphicFrame>
        <p:nvGraphicFramePr>
          <p:cNvPr id="20" name="Table 19"/>
          <p:cNvGraphicFramePr>
            <a:graphicFrameLocks noGrp="1"/>
          </p:cNvGraphicFramePr>
          <p:nvPr>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28" y="239486"/>
            <a:ext cx="7382136" cy="8004982"/>
            <a:chOff x="152400" y="228600"/>
            <a:chExt cx="6947893" cy="7641119"/>
          </a:xfrm>
        </p:grpSpPr>
        <p:sp>
          <p:nvSpPr>
            <p:cNvPr id="6" name="TextBox 5"/>
            <p:cNvSpPr txBox="1"/>
            <p:nvPr/>
          </p:nvSpPr>
          <p:spPr>
            <a:xfrm>
              <a:off x="352425" y="228600"/>
              <a:ext cx="6553200" cy="7329979"/>
            </a:xfrm>
            <a:prstGeom prst="rect">
              <a:avLst/>
            </a:prstGeom>
            <a:noFill/>
          </p:spPr>
          <p:txBody>
            <a:bodyPr wrap="square" rtlCol="0">
              <a:spAutoFit/>
            </a:bodyPr>
            <a:lstStyle/>
            <a:p>
              <a:pPr algn="ctr"/>
              <a:r>
                <a:rPr lang="en-US" sz="1500" b="1" u="sng" dirty="0">
                  <a:solidFill>
                    <a:prstClr val="black"/>
                  </a:solidFill>
                </a:rPr>
                <a:t>Pre-Assessment and Learning Progressions</a:t>
              </a:r>
            </a:p>
            <a:p>
              <a:pPr algn="ctr"/>
              <a:endParaRPr lang="en-US" sz="1500" b="1" u="sng" dirty="0">
                <a:solidFill>
                  <a:prstClr val="black"/>
                </a:solidFill>
              </a:endParaRPr>
            </a:p>
            <a:p>
              <a:r>
                <a:rPr lang="en-US" sz="1200" dirty="0">
                  <a:solidFill>
                    <a:prstClr val="black"/>
                  </a:solidFill>
                </a:rPr>
                <a:t>The </a:t>
              </a:r>
              <a:r>
                <a:rPr lang="en-US" sz="1200" b="1" u="sng" dirty="0">
                  <a:solidFill>
                    <a:prstClr val="black"/>
                  </a:solidFill>
                </a:rPr>
                <a:t>pre-assessments</a:t>
              </a:r>
              <a:r>
                <a:rPr lang="en-US" sz="1200" dirty="0">
                  <a:solidFill>
                    <a:prstClr val="black"/>
                  </a:solidFill>
                </a:rPr>
                <a:t> are unique.  </a:t>
              </a:r>
            </a:p>
            <a:p>
              <a:endParaRPr lang="en-US" sz="800" dirty="0">
                <a:solidFill>
                  <a:prstClr val="black"/>
                </a:solidFill>
              </a:endParaRPr>
            </a:p>
            <a:p>
              <a:r>
                <a:rPr lang="en-US" sz="1200" dirty="0">
                  <a:solidFill>
                    <a:prstClr val="black"/>
                  </a:solidFill>
                </a:rPr>
                <a:t>They measure progress </a:t>
              </a:r>
              <a:r>
                <a:rPr lang="en-US" sz="1200" b="1" i="1" u="sng" dirty="0">
                  <a:solidFill>
                    <a:prstClr val="black"/>
                  </a:solidFill>
                  <a:effectLst>
                    <a:outerShdw blurRad="38100" dist="38100" dir="2700000" algn="tl">
                      <a:srgbClr val="000000">
                        <a:alpha val="43137"/>
                      </a:srgbClr>
                    </a:outerShdw>
                  </a:effectLst>
                </a:rPr>
                <a:t>toward a standard</a:t>
              </a:r>
              <a:r>
                <a:rPr lang="en-US" sz="1200" dirty="0">
                  <a:solidFill>
                    <a:prstClr val="black"/>
                  </a:solidFill>
                </a:rPr>
                <a:t>. </a:t>
              </a:r>
            </a:p>
            <a:p>
              <a:endParaRPr lang="en-US" sz="800" dirty="0">
                <a:solidFill>
                  <a:prstClr val="black"/>
                </a:solidFill>
              </a:endParaRPr>
            </a:p>
            <a:p>
              <a:r>
                <a:rPr lang="en-US" sz="1200" dirty="0">
                  <a:solidFill>
                    <a:prstClr val="black"/>
                  </a:solidFill>
                </a:rPr>
                <a:t>Unlike the </a:t>
              </a:r>
              <a:r>
                <a:rPr lang="en-US" sz="1200" b="1" u="sng" dirty="0">
                  <a:solidFill>
                    <a:prstClr val="black"/>
                  </a:solidFill>
                </a:rPr>
                <a:t>C</a:t>
              </a:r>
              <a:r>
                <a:rPr lang="en-US" sz="1200" dirty="0">
                  <a:solidFill>
                    <a:prstClr val="black"/>
                  </a:solidFill>
                </a:rPr>
                <a:t>ommon </a:t>
              </a:r>
              <a:r>
                <a:rPr lang="en-US" sz="1200" b="1" u="sng" dirty="0">
                  <a:solidFill>
                    <a:prstClr val="black"/>
                  </a:solidFill>
                </a:rPr>
                <a:t>F</a:t>
              </a:r>
              <a:r>
                <a:rPr lang="en-US" sz="1200" dirty="0">
                  <a:solidFill>
                    <a:prstClr val="black"/>
                  </a:solidFill>
                </a:rPr>
                <a:t>ormative </a:t>
              </a:r>
              <a:r>
                <a:rPr lang="en-US" sz="1200" b="1" u="sng" dirty="0">
                  <a:solidFill>
                    <a:prstClr val="black"/>
                  </a:solidFill>
                </a:rPr>
                <a:t>A</a:t>
              </a:r>
              <a:r>
                <a:rPr lang="en-US" sz="1200" dirty="0">
                  <a:solidFill>
                    <a:prstClr val="black"/>
                  </a:solidFill>
                </a:rPr>
                <a:t>ssessments which measure standard mastery, the pre-assessments are more like a base-line picture of a student’s strengths and gaps, measuring skills and </a:t>
              </a:r>
              <a:r>
                <a:rPr lang="en-US" sz="1200" dirty="0" smtClean="0">
                  <a:solidFill>
                    <a:prstClr val="black"/>
                  </a:solidFill>
                </a:rPr>
                <a:t>concepts </a:t>
              </a:r>
              <a:r>
                <a:rPr lang="en-US" sz="1200" dirty="0">
                  <a:solidFill>
                    <a:prstClr val="black"/>
                  </a:solidFill>
                </a:rPr>
                <a:t>students need “</a:t>
              </a:r>
              <a:r>
                <a:rPr lang="en-US" sz="1200" b="1" i="1" dirty="0">
                  <a:solidFill>
                    <a:prstClr val="black"/>
                  </a:solidFill>
                </a:rPr>
                <a:t>along the way</a:t>
              </a:r>
              <a:r>
                <a:rPr lang="en-US" sz="1200" dirty="0">
                  <a:solidFill>
                    <a:prstClr val="black"/>
                  </a:solidFill>
                </a:rPr>
                <a:t>,” in order to achieve standard mastery.</a:t>
              </a:r>
            </a:p>
            <a:p>
              <a:endParaRPr lang="en-US" sz="1200" dirty="0">
                <a:solidFill>
                  <a:prstClr val="black"/>
                </a:solidFill>
              </a:endParaRPr>
            </a:p>
            <a:p>
              <a:endParaRPr lang="en-US" sz="1200" dirty="0">
                <a:solidFill>
                  <a:prstClr val="black"/>
                </a:solidFill>
              </a:endParaRPr>
            </a:p>
            <a:p>
              <a:endParaRPr lang="en-US" sz="12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500" dirty="0">
                <a:solidFill>
                  <a:prstClr val="black"/>
                </a:solidFill>
              </a:endParaRPr>
            </a:p>
            <a:p>
              <a:endParaRPr lang="en-US" sz="1200" dirty="0">
                <a:solidFill>
                  <a:prstClr val="black"/>
                </a:solidFill>
              </a:endParaRPr>
            </a:p>
            <a:p>
              <a:endParaRPr lang="en-US" sz="1200" dirty="0">
                <a:solidFill>
                  <a:prstClr val="black"/>
                </a:solidFill>
              </a:endParaRPr>
            </a:p>
            <a:p>
              <a:r>
                <a:rPr lang="en-US" sz="1200" dirty="0">
                  <a:solidFill>
                    <a:prstClr val="black"/>
                  </a:solidFill>
                </a:rPr>
                <a:t>So what about a “post-assessment?”  There is not a standardized post-assessment.</a:t>
              </a:r>
            </a:p>
            <a:p>
              <a:r>
                <a:rPr lang="en-US" sz="1200" dirty="0">
                  <a:solidFill>
                    <a:prstClr val="black"/>
                  </a:solidFill>
                </a:rPr>
                <a:t>The true measure of how students are doing “</a:t>
              </a:r>
              <a:r>
                <a:rPr lang="en-US" sz="1200" b="1" i="1" dirty="0">
                  <a:solidFill>
                    <a:prstClr val="black"/>
                  </a:solidFill>
                </a:rPr>
                <a:t>along the way</a:t>
              </a:r>
              <a:r>
                <a:rPr lang="en-US" sz="1200" dirty="0">
                  <a:solidFill>
                    <a:prstClr val="black"/>
                  </a:solidFill>
                </a:rPr>
                <a:t>,” is assessed in the classroom during instruction and classroom formative assessment.  For this reason The CFA’s are not called  “post-assessments.”  The CFAs measure the “</a:t>
              </a:r>
              <a:r>
                <a:rPr lang="en-US" sz="1200" b="1" i="1" dirty="0">
                  <a:solidFill>
                    <a:prstClr val="black"/>
                  </a:solidFill>
                </a:rPr>
                <a:t>end goal</a:t>
              </a:r>
              <a:r>
                <a:rPr lang="en-US" sz="1200" dirty="0">
                  <a:solidFill>
                    <a:prstClr val="black"/>
                  </a:solidFill>
                </a:rPr>
                <a:t>,” or standard mastery.  However, without the pre-assessments, how will we know what our instruction should focus on throughout each quarter?</a:t>
              </a:r>
            </a:p>
            <a:p>
              <a:endParaRPr lang="en-US" sz="800" dirty="0">
                <a:solidFill>
                  <a:prstClr val="black"/>
                </a:solidFill>
              </a:endParaRPr>
            </a:p>
            <a:p>
              <a:r>
                <a:rPr lang="en-US" sz="1200" b="1" u="sng" dirty="0">
                  <a:solidFill>
                    <a:prstClr val="black"/>
                  </a:solidFill>
                </a:rPr>
                <a:t>Learning Progressions</a:t>
              </a:r>
              <a:r>
                <a:rPr lang="en-US" sz="1200" dirty="0">
                  <a:solidFill>
                    <a:prstClr val="black"/>
                  </a:solidFill>
                </a:rPr>
                <a:t>: are the predicted set of skills needed to be able to complete the required task demand of each standard. The learning progressions were aligned to Hess’ </a:t>
              </a:r>
              <a:r>
                <a:rPr lang="en-US" sz="1200" b="1" i="1" dirty="0">
                  <a:solidFill>
                    <a:prstClr val="black"/>
                  </a:solidFill>
                </a:rPr>
                <a:t>Cognitive Rigor Matrix</a:t>
              </a:r>
              <a:r>
                <a:rPr lang="en-US" sz="1200" dirty="0">
                  <a:solidFill>
                    <a:prstClr val="black"/>
                  </a:solidFill>
                </a:rPr>
                <a:t>.</a:t>
              </a:r>
            </a:p>
            <a:p>
              <a:endParaRPr lang="en-US" sz="800" dirty="0">
                <a:solidFill>
                  <a:prstClr val="black"/>
                </a:solidFill>
              </a:endParaRPr>
            </a:p>
            <a:p>
              <a:r>
                <a:rPr lang="en-US" sz="1200" dirty="0">
                  <a:solidFill>
                    <a:prstClr val="black"/>
                  </a:solidFill>
                </a:rPr>
                <a:t>The pre-assessments measure student proficiency indicated on the boxes in </a:t>
              </a:r>
              <a:r>
                <a:rPr lang="en-US" sz="1200" b="1" i="1" dirty="0">
                  <a:solidFill>
                    <a:prstClr val="black"/>
                  </a:solidFill>
                </a:rPr>
                <a:t>purple </a:t>
              </a:r>
              <a:r>
                <a:rPr lang="en-US" sz="1200" dirty="0">
                  <a:solidFill>
                    <a:prstClr val="black"/>
                  </a:solidFill>
                </a:rPr>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solidFill>
                  <a:prstClr val="black"/>
                </a:solidFill>
              </a:endParaRPr>
            </a:p>
            <a:p>
              <a:r>
                <a:rPr lang="en-US" sz="1200" dirty="0">
                  <a:solidFill>
                    <a:prstClr val="black"/>
                  </a:solidFill>
                </a:rPr>
                <a:t>There is a Reading Learning Progression checklist for each standard in each grade that can be used to monitor progress.  It is available at: </a:t>
              </a:r>
            </a:p>
          </p:txBody>
        </p:sp>
        <p:sp>
          <p:nvSpPr>
            <p:cNvPr id="28" name="Rectangle 27"/>
            <p:cNvSpPr/>
            <p:nvPr/>
          </p:nvSpPr>
          <p:spPr>
            <a:xfrm>
              <a:off x="1949335" y="7620000"/>
              <a:ext cx="2927464" cy="249719"/>
            </a:xfrm>
            <a:prstGeom prst="rect">
              <a:avLst/>
            </a:prstGeom>
          </p:spPr>
          <p:txBody>
            <a:bodyPr wrap="square">
              <a:spAutoFit/>
            </a:bodyPr>
            <a:lstStyle/>
            <a:p>
              <a:r>
                <a:rPr lang="en-US" sz="1100" dirty="0">
                  <a:solidFill>
                    <a:prstClr val="black"/>
                  </a:solidFill>
                  <a:hlinkClick r:id="rId3"/>
                </a:rPr>
                <a:t>http://sresource.homestead.com/Grade-2.html</a:t>
              </a:r>
              <a:endParaRPr lang="en-US" sz="1100" dirty="0">
                <a:solidFill>
                  <a:prstClr val="black"/>
                </a:solidFill>
              </a:endParaRPr>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prstClr val="black"/>
                      </a:solidFill>
                    </a:rPr>
                    <a:t>Example of a </a:t>
                  </a:r>
                  <a:r>
                    <a:rPr lang="en-US" sz="1200" b="1" i="1" dirty="0">
                      <a:solidFill>
                        <a:prstClr val="black"/>
                      </a:solidFill>
                    </a:rPr>
                    <a:t>Learning Progression </a:t>
                  </a:r>
                  <a:r>
                    <a:rPr lang="en-US" sz="1200" dirty="0">
                      <a:solidFill>
                        <a:prstClr val="black"/>
                      </a:solidFill>
                    </a:rPr>
                    <a:t>for RL.2.1</a:t>
                  </a:r>
                </a:p>
                <a:p>
                  <a:pPr algn="ctr"/>
                  <a:r>
                    <a:rPr lang="en-US" sz="1200" dirty="0">
                      <a:solidFill>
                        <a:prstClr val="black"/>
                      </a:solidFill>
                    </a:rPr>
                    <a:t>Pre-Assessments Measure </a:t>
                  </a:r>
                  <a:r>
                    <a:rPr lang="en-US" sz="1200" b="1" i="1" dirty="0">
                      <a:solidFill>
                        <a:prstClr val="black"/>
                      </a:solidFill>
                    </a:rPr>
                    <a:t>Adjustment Points</a:t>
                  </a:r>
                  <a:r>
                    <a:rPr lang="en-US" sz="1200" i="1" dirty="0">
                      <a:solidFill>
                        <a:prstClr val="black"/>
                      </a:solidFill>
                    </a:rPr>
                    <a:t> </a:t>
                  </a:r>
                  <a:r>
                    <a:rPr lang="en-US" sz="1200" dirty="0">
                      <a:solidFill>
                        <a:prstClr val="black"/>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prstClr val="black"/>
                      </a:solidFill>
                    </a:rPr>
                    <a:t>CFA</a:t>
                  </a:r>
                </a:p>
                <a:p>
                  <a:r>
                    <a:rPr lang="en-US" sz="1100" dirty="0">
                      <a:solidFill>
                        <a:prstClr val="black"/>
                      </a:solidFill>
                    </a:rPr>
                    <a:t>RL.2.1 </a:t>
                  </a:r>
                  <a:r>
                    <a:rPr lang="en-US" sz="1100" b="1" dirty="0">
                      <a:solidFill>
                        <a:prstClr val="black"/>
                      </a:solidFill>
                    </a:rPr>
                    <a:t>grade-leve</a:t>
                  </a:r>
                  <a:r>
                    <a:rPr lang="en-US" sz="1100" dirty="0">
                      <a:solidFill>
                        <a:prstClr val="black"/>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prstClr val="black"/>
                      </a:solidFill>
                    </a:rPr>
                    <a:t>After the pre-assessment is given, Learning Progressions provide informal formative assessment </a:t>
                  </a:r>
                  <a:r>
                    <a:rPr lang="en-US" sz="1100" b="1" i="1" dirty="0">
                      <a:solidFill>
                        <a:prstClr val="black"/>
                      </a:solidFill>
                    </a:rPr>
                    <a:t>below and near grade-level  “</a:t>
                  </a:r>
                  <a:r>
                    <a:rPr lang="en-US" sz="1100" dirty="0">
                      <a:solidFill>
                        <a:prstClr val="black"/>
                      </a:solidFill>
                    </a:rPr>
                    <a:t>tasks” </a:t>
                  </a:r>
                  <a:r>
                    <a:rPr lang="en-US" sz="1100" b="1" i="1" dirty="0">
                      <a:solidFill>
                        <a:prstClr val="black"/>
                      </a:solidFill>
                    </a:rPr>
                    <a:t>throughout each quarter.</a:t>
                  </a:r>
                  <a:endParaRPr lang="en-US" sz="1100" dirty="0">
                    <a:solidFill>
                      <a:prstClr val="black"/>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prstClr val="black"/>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prstClr val="black"/>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prstClr val="black"/>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3257868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11</a:t>
            </a:fld>
            <a:endParaRPr lang="en-US" dirty="0">
              <a:solidFill>
                <a:prstClr val="black">
                  <a:tint val="75000"/>
                </a:prstClr>
              </a:solidFill>
            </a:endParaRPr>
          </a:p>
        </p:txBody>
      </p:sp>
      <p:sp>
        <p:nvSpPr>
          <p:cNvPr id="2" name="Rectangle 1"/>
          <p:cNvSpPr/>
          <p:nvPr/>
        </p:nvSpPr>
        <p:spPr>
          <a:xfrm>
            <a:off x="323850" y="457200"/>
            <a:ext cx="7124700" cy="959088"/>
          </a:xfrm>
          <a:prstGeom prst="rect">
            <a:avLst/>
          </a:prstGeom>
        </p:spPr>
        <p:txBody>
          <a:bodyPr wrap="square" lIns="96371" tIns="48186" rIns="96371" bIns="48186">
            <a:spAutoFit/>
          </a:bodyPr>
          <a:lstStyle/>
          <a:p>
            <a:r>
              <a:rPr lang="en-US" sz="1400" b="1" dirty="0" smtClean="0">
                <a:solidFill>
                  <a:prstClr val="black"/>
                </a:solidFill>
              </a:rPr>
              <a:t>Quarter </a:t>
            </a:r>
            <a:r>
              <a:rPr lang="en-US" sz="1400" b="1" dirty="0" smtClean="0"/>
              <a:t>Three</a:t>
            </a:r>
            <a:r>
              <a:rPr lang="en-US" sz="1400" b="1" dirty="0" smtClean="0">
                <a:solidFill>
                  <a:prstClr val="black"/>
                </a:solidFill>
              </a:rPr>
              <a:t> </a:t>
            </a:r>
            <a:r>
              <a:rPr lang="en-US" sz="1400" dirty="0" smtClean="0">
                <a:solidFill>
                  <a:prstClr val="black"/>
                </a:solidFill>
              </a:rPr>
              <a:t>Reading </a:t>
            </a:r>
            <a:r>
              <a:rPr lang="en-US" sz="1400" dirty="0">
                <a:solidFill>
                  <a:prstClr val="black"/>
                </a:solidFill>
              </a:rPr>
              <a:t>Literature Learning Progressions.  </a:t>
            </a:r>
          </a:p>
          <a:p>
            <a:r>
              <a:rPr lang="en-US" sz="1400" dirty="0">
                <a:solidFill>
                  <a:prstClr val="black"/>
                </a:solidFill>
              </a:rPr>
              <a:t>The indicated boxes highlighted </a:t>
            </a:r>
            <a:r>
              <a:rPr lang="en-US" sz="1400" b="1" i="1" dirty="0">
                <a:solidFill>
                  <a:prstClr val="black"/>
                </a:solidFill>
              </a:rPr>
              <a:t>before the standard</a:t>
            </a:r>
            <a:r>
              <a:rPr lang="en-US" sz="1400" dirty="0">
                <a:solidFill>
                  <a:prstClr val="black"/>
                </a:solidFill>
              </a:rPr>
              <a:t>, are assessed on this pre-assessment. The standard itself is assessed on the Common Formative Assessment (CFA) at the end of each quarter.</a:t>
            </a:r>
          </a:p>
        </p:txBody>
      </p:sp>
      <p:graphicFrame>
        <p:nvGraphicFramePr>
          <p:cNvPr id="7" name="Table 6"/>
          <p:cNvGraphicFramePr>
            <a:graphicFrameLocks noGrp="1"/>
          </p:cNvGraphicFramePr>
          <p:nvPr>
            <p:extLst>
              <p:ext uri="{D42A27DB-BD31-4B8C-83A1-F6EECF244321}">
                <p14:modId xmlns:p14="http://schemas.microsoft.com/office/powerpoint/2010/main" val="4029113334"/>
              </p:ext>
            </p:extLst>
          </p:nvPr>
        </p:nvGraphicFramePr>
        <p:xfrm>
          <a:off x="190501" y="3276600"/>
          <a:ext cx="7391398" cy="1876425"/>
        </p:xfrm>
        <a:graphic>
          <a:graphicData uri="http://schemas.openxmlformats.org/drawingml/2006/table">
            <a:tbl>
              <a:tblPr firstRow="1" firstCol="1" bandRow="1"/>
              <a:tblGrid>
                <a:gridCol w="601370"/>
                <a:gridCol w="1035693"/>
                <a:gridCol w="634779"/>
                <a:gridCol w="701597"/>
                <a:gridCol w="701597"/>
                <a:gridCol w="735007"/>
                <a:gridCol w="601370"/>
                <a:gridCol w="634779"/>
                <a:gridCol w="810531"/>
                <a:gridCol w="934675"/>
              </a:tblGrid>
              <a:tr h="13459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AP</a:t>
                      </a:r>
                      <a:r>
                        <a:rPr lang="en-US" sz="800" dirty="0">
                          <a:solidFill>
                            <a:srgbClr val="000000"/>
                          </a:solidFill>
                          <a:effectLst/>
                          <a:latin typeface="Calibri"/>
                          <a:ea typeface="Times New Roman"/>
                          <a:cs typeface="Times New Roman"/>
                        </a:rPr>
                        <a:t>n</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a:t>
                      </a:r>
                      <a:r>
                        <a:rPr lang="en-US" sz="800" dirty="0">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741826">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basic details or facts about the use of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and Understand the meaning of the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tone, beauty/effectiveness, visual and multimedia features (such as features presented in graphic novels, multimedia presentations of fiction, folktale, myth or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 who, what, when, where or how questions about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visual/multimedia elements contribute to the meaning and tone of the piece.</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a:t>
                      </a:r>
                      <a:r>
                        <a:rPr lang="en-US" sz="800" b="1" u="sng" dirty="0">
                          <a:solidFill>
                            <a:srgbClr val="000000"/>
                          </a:solidFill>
                          <a:effectLst/>
                          <a:latin typeface="Calibri"/>
                          <a:ea typeface="Times New Roman"/>
                          <a:cs typeface="Times New Roman"/>
                        </a:rPr>
                        <a:t>examples </a:t>
                      </a:r>
                      <a:r>
                        <a:rPr lang="en-US" sz="800" b="1" dirty="0">
                          <a:solidFill>
                            <a:srgbClr val="000000"/>
                          </a:solidFill>
                          <a:effectLst/>
                          <a:latin typeface="Calibri"/>
                          <a:ea typeface="Times New Roman"/>
                          <a:cs typeface="Times New Roman"/>
                        </a:rPr>
                        <a:t>of visual or multimedia elements that contribute meaning, tone or beauty to a specific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information from visual or multimedia features that </a:t>
                      </a:r>
                      <a:r>
                        <a:rPr lang="en-US" sz="800" u="sng" dirty="0">
                          <a:solidFill>
                            <a:srgbClr val="000000"/>
                          </a:solidFill>
                          <a:effectLst/>
                          <a:latin typeface="Calibri"/>
                          <a:ea typeface="Times New Roman"/>
                          <a:cs typeface="Times New Roman"/>
                        </a:rPr>
                        <a:t>specifically lends</a:t>
                      </a:r>
                      <a:r>
                        <a:rPr lang="en-US" sz="800" dirty="0">
                          <a:solidFill>
                            <a:srgbClr val="000000"/>
                          </a:solidFill>
                          <a:effectLst/>
                          <a:latin typeface="Calibri"/>
                          <a:ea typeface="Times New Roman"/>
                          <a:cs typeface="Times New Roman"/>
                        </a:rPr>
                        <a:t> an interpretation to the meaning, tone or beauty of a text.</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what specific visual or multimedia elements represent (meaning, beauty, tone, etc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Categorizes the identified visual or multimedia features represented in a novel, presentation, folktale, myth or poem (possible graphic).</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Cite evidence and develop a logical argument for how the categorized visual or multimedia elements add to the meaning, tone, and beauty of a </a:t>
                      </a:r>
                      <a:r>
                        <a:rPr lang="en-US" sz="800" b="1" dirty="0" smtClean="0">
                          <a:solidFill>
                            <a:srgbClr val="000000"/>
                          </a:solidFill>
                          <a:effectLst/>
                          <a:latin typeface="Calibri"/>
                          <a:ea typeface="Times New Roman"/>
                          <a:cs typeface="Times New Roman"/>
                        </a:rPr>
                        <a:t>text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RL5.7</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Analyze how visual and multimedia elements contribute to the meaning, tone, or beauty of a text (e.g., graphic novel, multimedia presentation of fiction, folktale, myth, and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72681933"/>
              </p:ext>
            </p:extLst>
          </p:nvPr>
        </p:nvGraphicFramePr>
        <p:xfrm>
          <a:off x="405449" y="1581150"/>
          <a:ext cx="6994524" cy="1543050"/>
        </p:xfrm>
        <a:graphic>
          <a:graphicData uri="http://schemas.openxmlformats.org/drawingml/2006/table">
            <a:tbl>
              <a:tblPr firstRow="1" firstCol="1" bandRow="1"/>
              <a:tblGrid>
                <a:gridCol w="883147"/>
                <a:gridCol w="1155203"/>
                <a:gridCol w="762000"/>
                <a:gridCol w="661586"/>
                <a:gridCol w="918473"/>
                <a:gridCol w="706518"/>
                <a:gridCol w="847821"/>
                <a:gridCol w="1059776"/>
              </a:tblGrid>
              <a:tr h="141353">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q</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t>
                      </a:r>
                      <a:r>
                        <a:rPr lang="en-US" sz="800">
                          <a:solidFill>
                            <a:srgbClr val="000000"/>
                          </a:solidFill>
                          <a:effectLst/>
                          <a:latin typeface="Calibri"/>
                          <a:ea typeface="Times New Roman"/>
                          <a:cs typeface="Times New Roman"/>
                        </a:rPr>
                        <a:t>A</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r h="1401697">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words, phrases, text, figurative, metaphors, similes and language.</a:t>
                      </a:r>
                      <a:endParaRPr lang="en-US" sz="80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Selects correct figurative language, (metaphors or similes) when meaning is made clearly evident in the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none" strike="noStrike" dirty="0">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effectLst/>
                          <a:latin typeface="Calibri"/>
                          <a:ea typeface="Times New Roman"/>
                          <a:cs typeface="Times New Roman"/>
                        </a:rPr>
                        <a:t>L.5.5a </a:t>
                      </a:r>
                      <a:r>
                        <a:rPr lang="en-US" sz="800" dirty="0">
                          <a:effectLst/>
                          <a:latin typeface="Calibri"/>
                          <a:ea typeface="Times New Roman"/>
                          <a:cs typeface="Times New Roman"/>
                        </a:rPr>
                        <a:t>Interpret figurative language, including similes and metaphors, in context.</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Determines the meaning of figurative language using common Greek and Latin affixes and roots when appropriate (L.5.4b).</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L.5.5b Recognize and explain the meaning of common idioms, adages, and proverbs.</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clues and details within text passages in order to determine the meaning of words and phrases.</a:t>
                      </a:r>
                      <a:r>
                        <a:rPr lang="en-US" sz="800" b="1" dirty="0">
                          <a:effectLst/>
                          <a:latin typeface="Calibri"/>
                          <a:ea typeface="Calibri"/>
                          <a:cs typeface="Times New Roman"/>
                        </a:rPr>
                        <a:t>(L.5.4a</a:t>
                      </a:r>
                      <a:r>
                        <a:rPr lang="en-US" sz="800" b="1" dirty="0" smtClean="0">
                          <a:effectLst/>
                          <a:latin typeface="Calibri"/>
                          <a:ea typeface="Calibri"/>
                          <a:cs typeface="Times New Roman"/>
                        </a:rPr>
                        <a:t>).</a:t>
                      </a:r>
                    </a:p>
                    <a:p>
                      <a:pPr marL="0" marR="0" algn="l">
                        <a:lnSpc>
                          <a:spcPct val="100000"/>
                        </a:lnSpc>
                        <a:spcBef>
                          <a:spcPts val="0"/>
                        </a:spcBef>
                        <a:spcAft>
                          <a:spcPts val="0"/>
                        </a:spcAft>
                      </a:pPr>
                      <a:r>
                        <a:rPr lang="en-US" sz="800" b="0"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examples of literary devices (metaphors and similes) within a text.</a:t>
                      </a:r>
                      <a:endParaRPr lang="en-US" sz="80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Interpret the meaning of literary devices (metaphors and similes) as they are used within a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a:t>
                      </a: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RL5.4</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Determine the meaning of words and phrases as they are used in a text, including figurative language such as metaphors and similes.</a:t>
                      </a:r>
                      <a:endParaRPr lang="en-US" sz="800" dirty="0">
                        <a:effectLst/>
                        <a:latin typeface="Calibri"/>
                        <a:ea typeface="Calibri"/>
                        <a:cs typeface="Times New Roman"/>
                      </a:endParaRP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24541356"/>
              </p:ext>
            </p:extLst>
          </p:nvPr>
        </p:nvGraphicFramePr>
        <p:xfrm>
          <a:off x="388937" y="5190192"/>
          <a:ext cx="6994525" cy="1672411"/>
        </p:xfrm>
        <a:graphic>
          <a:graphicData uri="http://schemas.openxmlformats.org/drawingml/2006/table">
            <a:tbl>
              <a:tblPr firstRow="1" firstCol="1" bandRow="1"/>
              <a:tblGrid>
                <a:gridCol w="1147820"/>
                <a:gridCol w="968473"/>
                <a:gridCol w="789126"/>
                <a:gridCol w="932603"/>
                <a:gridCol w="1030840"/>
                <a:gridCol w="1066800"/>
                <a:gridCol w="1058863"/>
              </a:tblGrid>
              <a:tr h="14499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i</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5998" marR="3599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152742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or locate basic information in stories of the same genre regarding events and specific details (read and discussed in class).</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and contrast, genre, mysteries, adventures, approaches, similar - theme and topic.</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Identify similarities of characters, setting, and event sequence in stories of the same genre.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Answers basic questions about how stories with similar themes or topics (read and discussed in class) are introduced and conclude.</a:t>
                      </a:r>
                      <a:endParaRPr lang="en-US" sz="80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different genre can approach themes and topics differently (mysteries approach the plot early, adventures approach exciting risks early on). </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events in stories of the same genre (introduction, development and conclusion).  Discuss how each story has a similar approach to a topic or theme based on the genre type.</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Make generalizations about how to recognize stories of the same genre (What story elements do you see in most mysteries?  Adventures?)</a:t>
                      </a:r>
                      <a:endParaRPr lang="en-US" sz="800" dirty="0">
                        <a:effectLst/>
                        <a:latin typeface="Calibri"/>
                        <a:ea typeface="Calibri"/>
                        <a:cs typeface="Times New Roman"/>
                      </a:endParaRPr>
                    </a:p>
                  </a:txBody>
                  <a:tcPr marL="35998" marR="3599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3703199"/>
              </p:ext>
            </p:extLst>
          </p:nvPr>
        </p:nvGraphicFramePr>
        <p:xfrm>
          <a:off x="405449" y="6974928"/>
          <a:ext cx="6994524" cy="1892847"/>
        </p:xfrm>
        <a:graphic>
          <a:graphicData uri="http://schemas.openxmlformats.org/drawingml/2006/table">
            <a:tbl>
              <a:tblPr firstRow="1" firstCol="1" bandRow="1"/>
              <a:tblGrid>
                <a:gridCol w="663954"/>
                <a:gridCol w="547308"/>
                <a:gridCol w="958092"/>
                <a:gridCol w="920332"/>
                <a:gridCol w="854594"/>
                <a:gridCol w="1183284"/>
                <a:gridCol w="1045235"/>
                <a:gridCol w="821725"/>
              </a:tblGrid>
              <a:tr h="13415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a:t>
                      </a:r>
                      <a:r>
                        <a:rPr lang="en-US" sz="800" dirty="0" err="1">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t</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ANz</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EVE</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SY</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CL</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a:t>
                      </a:r>
                      <a:r>
                        <a:rPr lang="en-US" sz="800">
                          <a:solidFill>
                            <a:srgbClr val="000000"/>
                          </a:solidFill>
                          <a:effectLst/>
                          <a:latin typeface="Calibri"/>
                          <a:ea typeface="Times New Roman"/>
                          <a:cs typeface="Times New Roman"/>
                        </a:rPr>
                        <a:t>U</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649007">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Categorize (list on a graphic) approaches to themes and topics noted in stories of the same genre.</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between genres by identifying characteristics.</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theme and topic approaches within the same genre.  Use a graphic organizer to note similarities and differences (Venn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Share results of comparing and contrasting how different genres approach a theme or topic.  Verify the reasonableness of the results during discussion or presentation.</a:t>
                      </a:r>
                      <a:endParaRPr lang="en-US" sz="80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information within </a:t>
                      </a:r>
                      <a:r>
                        <a:rPr lang="en-US" sz="800" b="1" u="sng" dirty="0">
                          <a:solidFill>
                            <a:srgbClr val="000000"/>
                          </a:solidFill>
                          <a:effectLst/>
                          <a:latin typeface="Calibri"/>
                          <a:ea typeface="Times New Roman"/>
                          <a:cs typeface="Times New Roman"/>
                        </a:rPr>
                        <a:t>one text</a:t>
                      </a:r>
                      <a:r>
                        <a:rPr lang="en-US" sz="800" b="1" dirty="0">
                          <a:solidFill>
                            <a:srgbClr val="000000"/>
                          </a:solidFill>
                          <a:effectLst/>
                          <a:latin typeface="Calibri"/>
                          <a:ea typeface="Times New Roman"/>
                          <a:cs typeface="Times New Roman"/>
                        </a:rPr>
                        <a:t> about how it approaches a theme or topic.  What influence did genre play</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a:t>
                      </a: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Develop (write) the generalized results of how specific genres approach a theme or topic.  Apply this generalization to new texts (not read or discussed in class). Does the generalization apply to all?</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topics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RL5.9</a:t>
                      </a:r>
                      <a:r>
                        <a:rPr lang="en-US" sz="800" dirty="0">
                          <a:effectLst/>
                          <a:latin typeface="Calibri"/>
                          <a:ea typeface="Times New Roman"/>
                          <a:cs typeface="Times New Roman"/>
                        </a:rPr>
                        <a:t> Compare</a:t>
                      </a:r>
                      <a:r>
                        <a:rPr lang="en-US" sz="800" dirty="0">
                          <a:effectLst/>
                          <a:latin typeface="Calibri"/>
                          <a:ea typeface="Calibri"/>
                          <a:cs typeface="Times New Roman"/>
                        </a:rPr>
                        <a:t> and contrast stories in the same genre (e.g., mysteries and adventure stories) on their approaches to similar themes and topics.</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3" name="TextBox 2"/>
          <p:cNvSpPr txBox="1"/>
          <p:nvPr/>
        </p:nvSpPr>
        <p:spPr>
          <a:xfrm>
            <a:off x="2362201" y="2841773"/>
            <a:ext cx="923924"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
        <p:nvSpPr>
          <p:cNvPr id="6" name="TextBox 5"/>
          <p:cNvSpPr txBox="1"/>
          <p:nvPr/>
        </p:nvSpPr>
        <p:spPr>
          <a:xfrm>
            <a:off x="5295900" y="6467475"/>
            <a:ext cx="98107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65012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11" name="Rectangle 10"/>
          <p:cNvSpPr/>
          <p:nvPr/>
        </p:nvSpPr>
        <p:spPr>
          <a:xfrm>
            <a:off x="323850" y="380240"/>
            <a:ext cx="7124700" cy="959088"/>
          </a:xfrm>
          <a:prstGeom prst="rect">
            <a:avLst/>
          </a:prstGeom>
        </p:spPr>
        <p:txBody>
          <a:bodyPr wrap="square" lIns="96371" tIns="48186" rIns="96371" bIns="48186">
            <a:spAutoFit/>
          </a:bodyPr>
          <a:lstStyle/>
          <a:p>
            <a:r>
              <a:rPr lang="en-US" sz="1400" b="1" dirty="0"/>
              <a:t>Quarter </a:t>
            </a:r>
            <a:r>
              <a:rPr lang="en-US" sz="1400" b="1" dirty="0" smtClean="0"/>
              <a:t>Three </a:t>
            </a:r>
            <a:r>
              <a:rPr lang="en-US" sz="1400" dirty="0" smtClean="0"/>
              <a:t>Reading </a:t>
            </a:r>
            <a:r>
              <a:rPr lang="en-US" sz="1400" dirty="0"/>
              <a:t>Informational Learning Progressions.  </a:t>
            </a:r>
          </a:p>
          <a:p>
            <a:r>
              <a:rPr lang="en-US" sz="1400" dirty="0"/>
              <a:t>The indicated boxes highlighted </a:t>
            </a:r>
            <a:r>
              <a:rPr lang="en-US" sz="1400" b="1" i="1" dirty="0"/>
              <a:t>before the standard</a:t>
            </a:r>
            <a:r>
              <a:rPr lang="en-US" sz="1400" dirty="0"/>
              <a:t>, are assessed on this pre-assessment. The standard itself is assessed on the Common Formative Assessment (CFA) at the end of each quarter.</a:t>
            </a:r>
          </a:p>
        </p:txBody>
      </p:sp>
      <p:graphicFrame>
        <p:nvGraphicFramePr>
          <p:cNvPr id="2" name="Table 1"/>
          <p:cNvGraphicFramePr>
            <a:graphicFrameLocks noGrp="1"/>
          </p:cNvGraphicFramePr>
          <p:nvPr>
            <p:extLst>
              <p:ext uri="{D42A27DB-BD31-4B8C-83A1-F6EECF244321}">
                <p14:modId xmlns:p14="http://schemas.microsoft.com/office/powerpoint/2010/main" val="182675930"/>
              </p:ext>
            </p:extLst>
          </p:nvPr>
        </p:nvGraphicFramePr>
        <p:xfrm>
          <a:off x="388937" y="1447800"/>
          <a:ext cx="6994525" cy="1638300"/>
        </p:xfrm>
        <a:graphic>
          <a:graphicData uri="http://schemas.openxmlformats.org/drawingml/2006/table">
            <a:tbl>
              <a:tblPr firstRow="1" firstCol="1" bandRow="1"/>
              <a:tblGrid>
                <a:gridCol w="754062"/>
                <a:gridCol w="914400"/>
                <a:gridCol w="1143000"/>
                <a:gridCol w="936985"/>
                <a:gridCol w="1004738"/>
                <a:gridCol w="1120670"/>
                <a:gridCol w="1120670"/>
              </a:tblGrid>
              <a:tr h="15285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e</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Ce</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APg</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2D69B"/>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485443">
                <a:tc>
                  <a:txBody>
                    <a:bodyPr/>
                    <a:lstStyle/>
                    <a:p>
                      <a:pPr marL="0" marR="0" algn="l">
                        <a:lnSpc>
                          <a:spcPct val="100000"/>
                        </a:lnSpc>
                        <a:spcBef>
                          <a:spcPts val="0"/>
                        </a:spcBef>
                        <a:spcAft>
                          <a:spcPts val="0"/>
                        </a:spcAft>
                      </a:pPr>
                      <a:r>
                        <a:rPr lang="en-US" sz="800">
                          <a:effectLst/>
                          <a:latin typeface="Calibri"/>
                          <a:ea typeface="Times New Roman"/>
                          <a:cs typeface="Times New Roman"/>
                        </a:rPr>
                        <a:t>Locate domain-specific words and phrases studied or discussed in a text (basic recall of location).</a:t>
                      </a:r>
                      <a:endParaRPr lang="en-US" sz="80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effectLst/>
                          <a:latin typeface="Calibri"/>
                          <a:ea typeface="Times New Roman"/>
                          <a:cs typeface="Times New Roman"/>
                        </a:rPr>
                        <a:t>Understands and uses </a:t>
                      </a:r>
                      <a:r>
                        <a:rPr lang="en-US" sz="800" b="1" u="sng">
                          <a:effectLst/>
                          <a:latin typeface="Calibri"/>
                          <a:ea typeface="Times New Roman"/>
                          <a:cs typeface="Times New Roman"/>
                        </a:rPr>
                        <a:t>Academic Standard Language</a:t>
                      </a:r>
                      <a:r>
                        <a:rPr lang="en-US" sz="800">
                          <a:effectLst/>
                          <a:latin typeface="Calibri"/>
                          <a:ea typeface="Times New Roman"/>
                          <a:cs typeface="Times New Roman"/>
                        </a:rPr>
                        <a:t> accurately: determine, general, academic, domain, specific, words, phrases, relevant.</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a:t>
                      </a:r>
                      <a:endParaRPr lang="en-US" sz="80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effectLst/>
                          <a:latin typeface="Calibri"/>
                          <a:ea typeface="Times New Roman"/>
                          <a:cs typeface="Times New Roman"/>
                        </a:rPr>
                        <a:t>Select words and phrases when meaning or definition is clearly evident.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u="sng" dirty="0">
                          <a:effectLst/>
                          <a:latin typeface="Calibri"/>
                          <a:ea typeface="Times New Roman"/>
                          <a:cs typeface="Times New Roman"/>
                        </a:rPr>
                        <a:t>L.5.6</a:t>
                      </a:r>
                      <a:r>
                        <a:rPr lang="en-US" sz="800" dirty="0">
                          <a:effectLst/>
                          <a:latin typeface="Calibri"/>
                          <a:ea typeface="Times New Roman"/>
                          <a:cs typeface="Times New Roman"/>
                        </a:rPr>
                        <a:t> Acquire and use accurately grade-appropriate general academic and domain-specific words and </a:t>
                      </a:r>
                      <a:r>
                        <a:rPr lang="en-US" sz="800" dirty="0" smtClean="0">
                          <a:effectLst/>
                          <a:latin typeface="Calibri"/>
                          <a:ea typeface="Times New Roman"/>
                          <a:cs typeface="Times New Roman"/>
                        </a:rPr>
                        <a:t>phrases</a:t>
                      </a:r>
                      <a:endParaRPr lang="en-US" sz="800" dirty="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L.5.4b</a:t>
                      </a:r>
                      <a:r>
                        <a:rPr lang="en-US" sz="800" b="1" dirty="0">
                          <a:effectLst/>
                          <a:latin typeface="Calibri"/>
                          <a:ea typeface="Times New Roman"/>
                          <a:cs typeface="Times New Roman"/>
                        </a:rPr>
                        <a:t> Use common, grade-appropriate Greek and Latin affixes and roots as clues to the meaning of a word (e.g., photograph, photosynthesis).</a:t>
                      </a:r>
                      <a:endParaRPr lang="en-US" sz="800" dirty="0">
                        <a:effectLst/>
                        <a:latin typeface="Calibri"/>
                        <a:ea typeface="Calibri"/>
                        <a:cs typeface="Times New Roman"/>
                      </a:endParaRP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L.5.5c</a:t>
                      </a:r>
                      <a:r>
                        <a:rPr lang="en-US" sz="800" b="1" dirty="0">
                          <a:solidFill>
                            <a:srgbClr val="000000"/>
                          </a:solidFill>
                          <a:effectLst/>
                          <a:latin typeface="Calibri"/>
                          <a:ea typeface="Times New Roman"/>
                          <a:cs typeface="Times New Roman"/>
                        </a:rPr>
                        <a:t> Use the relationship between particular words (e.g., synonyms, antonyms, homographs) to better understand each of the words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L.5.4a</a:t>
                      </a:r>
                      <a:r>
                        <a:rPr lang="en-US" sz="800" b="1" dirty="0">
                          <a:effectLst/>
                          <a:latin typeface="Calibri"/>
                          <a:ea typeface="Times New Roman"/>
                          <a:cs typeface="Times New Roman"/>
                        </a:rPr>
                        <a:t> Use context (e.g., cause/effect relationships and comparisons in text) as a clue to the meaning of a word or phrase</a:t>
                      </a:r>
                      <a:r>
                        <a:rPr lang="en-US" sz="800" b="1" dirty="0" smtClean="0">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RI5.4</a:t>
                      </a:r>
                      <a:r>
                        <a:rPr lang="en-US" sz="800" dirty="0">
                          <a:effectLst/>
                          <a:latin typeface="Calibri"/>
                          <a:ea typeface="Times New Roman"/>
                          <a:cs typeface="Times New Roman"/>
                        </a:rPr>
                        <a:t> Determine</a:t>
                      </a:r>
                      <a:r>
                        <a:rPr lang="en-US" sz="800" dirty="0">
                          <a:effectLst/>
                          <a:latin typeface="Calibri"/>
                          <a:ea typeface="Calibri"/>
                          <a:cs typeface="Times New Roman"/>
                        </a:rPr>
                        <a:t> the meaning of general academic and domain-specific words and phrases in a text relevant to a </a:t>
                      </a:r>
                      <a:r>
                        <a:rPr lang="en-US" sz="800" i="1" dirty="0">
                          <a:effectLst/>
                          <a:latin typeface="Calibri"/>
                          <a:ea typeface="Calibri"/>
                          <a:cs typeface="Times New Roman"/>
                        </a:rPr>
                        <a:t>grade 5 topic or subject area</a:t>
                      </a:r>
                      <a:r>
                        <a:rPr lang="en-US" sz="800" dirty="0">
                          <a:effectLst/>
                          <a:latin typeface="Calibri"/>
                          <a:ea typeface="Calibri"/>
                          <a:cs typeface="Times New Roman"/>
                        </a:rPr>
                        <a:t>.</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134475462"/>
              </p:ext>
            </p:extLst>
          </p:nvPr>
        </p:nvGraphicFramePr>
        <p:xfrm>
          <a:off x="388937" y="3200400"/>
          <a:ext cx="6994527" cy="1952625"/>
        </p:xfrm>
        <a:graphic>
          <a:graphicData uri="http://schemas.openxmlformats.org/drawingml/2006/table">
            <a:tbl>
              <a:tblPr firstRow="1" firstCol="1" bandRow="1"/>
              <a:tblGrid>
                <a:gridCol w="601663"/>
                <a:gridCol w="685800"/>
                <a:gridCol w="685800"/>
                <a:gridCol w="685800"/>
                <a:gridCol w="914400"/>
                <a:gridCol w="990600"/>
                <a:gridCol w="717256"/>
                <a:gridCol w="837282"/>
                <a:gridCol w="875926"/>
              </a:tblGrid>
              <a:tr h="131886">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l</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a:t>
                      </a:r>
                      <a:r>
                        <a:rPr lang="en-US" sz="800">
                          <a:solidFill>
                            <a:srgbClr val="000000"/>
                          </a:solidFill>
                          <a:effectLst/>
                          <a:latin typeface="Calibri"/>
                          <a:ea typeface="Times New Roman"/>
                          <a:cs typeface="Times New Roman"/>
                        </a:rPr>
                        <a:t>s</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BFBFBF"/>
                    </a:solidFill>
                  </a:tcPr>
                </a:tc>
              </a:tr>
              <a:tr h="1820739">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Recall basic facts about particular points in a text (read and discussed in class).</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 Understands and using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accurately:   reasons, evidence, support and particular points.</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a:t>
                      </a:r>
                      <a:r>
                        <a:rPr lang="en-US" sz="800" b="1" u="sng">
                          <a:solidFill>
                            <a:srgbClr val="000000"/>
                          </a:solidFill>
                          <a:effectLst/>
                          <a:latin typeface="Calibri"/>
                          <a:ea typeface="Times New Roman"/>
                          <a:cs typeface="Times New Roman"/>
                        </a:rPr>
                        <a:t>basic questions</a:t>
                      </a:r>
                      <a:r>
                        <a:rPr lang="en-US" sz="800">
                          <a:solidFill>
                            <a:srgbClr val="000000"/>
                          </a:solidFill>
                          <a:effectLst/>
                          <a:latin typeface="Calibri"/>
                          <a:ea typeface="Times New Roman"/>
                          <a:cs typeface="Times New Roman"/>
                        </a:rPr>
                        <a:t> about particular points (important statements, beliefs, etc...an author makes) from a text read and discussed in class. </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 Understands that authors must support what they say with reasons and evidence.</a:t>
                      </a:r>
                      <a:endParaRPr lang="en-US" sz="80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a reason for a statement made by an author found explicitly in the text (continue with evidence</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a:t>
                      </a:r>
                      <a:r>
                        <a:rPr lang="en-US" sz="800" b="1" baseline="0" dirty="0" smtClean="0">
                          <a:solidFill>
                            <a:schemeClr val="tx1"/>
                          </a:solidFill>
                          <a:effectLst/>
                          <a:latin typeface="Calibri"/>
                          <a:ea typeface="Calibri"/>
                          <a:cs typeface="Times New Roman"/>
                        </a:rPr>
                        <a:t> </a:t>
                      </a:r>
                      <a:r>
                        <a:rPr lang="en-US" sz="800" b="1" dirty="0" smtClean="0">
                          <a:solidFill>
                            <a:schemeClr val="tx1"/>
                          </a:solidFill>
                          <a:effectLst/>
                          <a:latin typeface="Calibri"/>
                          <a:ea typeface="Calibri"/>
                          <a:cs typeface="Times New Roman"/>
                        </a:rPr>
                        <a:t>RESPONSE</a:t>
                      </a:r>
                    </a:p>
                    <a:p>
                      <a:pPr marL="0" marR="0" algn="l">
                        <a:lnSpc>
                          <a:spcPct val="100000"/>
                        </a:lnSpc>
                        <a:spcBef>
                          <a:spcPts val="0"/>
                        </a:spcBef>
                        <a:spcAft>
                          <a:spcPts val="0"/>
                        </a:spcAft>
                      </a:pPr>
                      <a:endParaRPr lang="en-US" sz="800" dirty="0">
                        <a:solidFill>
                          <a:schemeClr val="tx1"/>
                        </a:solidFill>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Within a text, identify a reason or evidence that supports a particular point (keep simple to practice) and explain why it supports the point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the connection between a list of particular points and each point’s supporting reason or evidence (use categorized lists or graphic organizers).</a:t>
                      </a:r>
                      <a:endParaRPr lang="en-US" sz="800" dirty="0">
                        <a:effectLst/>
                        <a:latin typeface="Calibri"/>
                        <a:ea typeface="Calibri"/>
                        <a:cs typeface="Times New Roman"/>
                      </a:endParaRP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 a text not read or discussed, connect particular points to their identifying reasons or evidence to demonstrate understanding of the value of source support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latin typeface="Calibri"/>
                          <a:ea typeface="Calibri"/>
                          <a:cs typeface="Times New Roman"/>
                        </a:rPr>
                        <a:t>CONSTRUCTED RESPONSE </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RI5.8</a:t>
                      </a:r>
                      <a:r>
                        <a:rPr lang="en-US" sz="800" dirty="0">
                          <a:effectLst/>
                          <a:latin typeface="Calibri"/>
                          <a:ea typeface="Times New Roman"/>
                          <a:cs typeface="Times New Roman"/>
                        </a:rPr>
                        <a:t> Explain</a:t>
                      </a:r>
                      <a:r>
                        <a:rPr lang="en-US" sz="800" dirty="0">
                          <a:effectLst/>
                          <a:latin typeface="Calibri"/>
                          <a:ea typeface="Calibri"/>
                          <a:cs typeface="Times New Roman"/>
                        </a:rPr>
                        <a:t> how an author uses reasons and evidence to support particular points in a text, identifying which reasons and evidence support which point(s).</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5975710"/>
              </p:ext>
            </p:extLst>
          </p:nvPr>
        </p:nvGraphicFramePr>
        <p:xfrm>
          <a:off x="323850" y="5337048"/>
          <a:ext cx="6994525" cy="2663952"/>
        </p:xfrm>
        <a:graphic>
          <a:graphicData uri="http://schemas.openxmlformats.org/drawingml/2006/table">
            <a:tbl>
              <a:tblPr firstRow="1" firstCol="1" bandRow="1"/>
              <a:tblGrid>
                <a:gridCol w="550495"/>
                <a:gridCol w="647641"/>
                <a:gridCol w="615259"/>
                <a:gridCol w="540867"/>
                <a:gridCol w="609600"/>
                <a:gridCol w="609600"/>
                <a:gridCol w="838200"/>
                <a:gridCol w="533400"/>
                <a:gridCol w="495124"/>
                <a:gridCol w="800276"/>
                <a:gridCol w="754063"/>
              </a:tblGrid>
              <a:tr h="13301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CK</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4 – SYU</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r>
              <a:tr h="759537">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Recall basic facts about a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Understand and use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accurately: </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Integrate, topic, knowledgeably and topic specific vocabulary related to the subject area.</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Answer specific who, what, when, where or how questions about the same topic or event from several texts read and discussed in class.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u="sng">
                          <a:solidFill>
                            <a:srgbClr val="000000"/>
                          </a:solidFill>
                          <a:effectLst/>
                          <a:latin typeface="Calibri"/>
                          <a:ea typeface="Times New Roman"/>
                          <a:cs typeface="Times New Roman"/>
                        </a:rPr>
                        <a:t>Concept Development</a:t>
                      </a:r>
                      <a:r>
                        <a:rPr lang="en-US" sz="800">
                          <a:solidFill>
                            <a:srgbClr val="000000"/>
                          </a:solidFill>
                          <a:effectLst/>
                          <a:latin typeface="Calibri"/>
                          <a:ea typeface="Times New Roman"/>
                          <a:cs typeface="Times New Roman"/>
                        </a:rPr>
                        <a:t>:</a:t>
                      </a:r>
                      <a:endParaRPr lang="en-US" sz="800">
                        <a:effectLst/>
                        <a:latin typeface="Calibri"/>
                        <a:ea typeface="Calibri"/>
                        <a:cs typeface="Times New Roman"/>
                      </a:endParaRPr>
                    </a:p>
                    <a:p>
                      <a:pPr marL="0" marR="0" algn="l">
                        <a:lnSpc>
                          <a:spcPct val="115000"/>
                        </a:lnSpc>
                        <a:spcBef>
                          <a:spcPts val="0"/>
                        </a:spcBef>
                        <a:spcAft>
                          <a:spcPts val="0"/>
                        </a:spcAft>
                      </a:pPr>
                      <a:r>
                        <a:rPr lang="en-US" sz="800">
                          <a:solidFill>
                            <a:srgbClr val="000000"/>
                          </a:solidFill>
                          <a:effectLst/>
                          <a:latin typeface="Calibri"/>
                          <a:ea typeface="Times New Roman"/>
                          <a:cs typeface="Times New Roman"/>
                        </a:rPr>
                        <a:t>Student understands that to obtain a complete idea of a topic they need to integrate information from several sources.</a:t>
                      </a:r>
                      <a:endParaRPr lang="en-US" sz="80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specific examples of information from several texts on the same topic following a teacher’s 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Make lists or categories (graphs) of similar information found in several texts about the same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Using a provided prompt about a topic, student determines what is relevant or not to the prompt using several sources (planning, graphic organizers</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SELECTED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A student provides an explanation of </a:t>
                      </a:r>
                      <a:r>
                        <a:rPr lang="en-US" sz="800" u="sng" dirty="0">
                          <a:solidFill>
                            <a:srgbClr val="000000"/>
                          </a:solidFill>
                          <a:effectLst/>
                          <a:latin typeface="Calibri"/>
                          <a:ea typeface="Times New Roman"/>
                          <a:cs typeface="Times New Roman"/>
                        </a:rPr>
                        <a:t>how ideas were selected</a:t>
                      </a:r>
                      <a:r>
                        <a:rPr lang="en-US" sz="800" dirty="0">
                          <a:solidFill>
                            <a:srgbClr val="000000"/>
                          </a:solidFill>
                          <a:effectLst/>
                          <a:latin typeface="Calibri"/>
                          <a:ea typeface="Times New Roman"/>
                          <a:cs typeface="Times New Roman"/>
                        </a:rPr>
                        <a:t> for relevance in a graphic organizer about a specific </a:t>
                      </a:r>
                      <a:r>
                        <a:rPr lang="en-US" sz="800" dirty="0" smtClean="0">
                          <a:solidFill>
                            <a:srgbClr val="000000"/>
                          </a:solidFill>
                          <a:effectLst/>
                          <a:latin typeface="Calibri"/>
                          <a:ea typeface="Times New Roman"/>
                          <a:cs typeface="Times New Roman"/>
                        </a:rPr>
                        <a:t>topic/prompt</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explains why </a:t>
                      </a:r>
                      <a:r>
                        <a:rPr lang="en-US" sz="800" u="sng" dirty="0">
                          <a:solidFill>
                            <a:srgbClr val="000000"/>
                          </a:solidFill>
                          <a:effectLst/>
                          <a:latin typeface="Calibri"/>
                          <a:ea typeface="Times New Roman"/>
                          <a:cs typeface="Times New Roman"/>
                        </a:rPr>
                        <a:t>topic concepts</a:t>
                      </a:r>
                      <a:r>
                        <a:rPr lang="en-US" sz="800" dirty="0">
                          <a:solidFill>
                            <a:srgbClr val="000000"/>
                          </a:solidFill>
                          <a:effectLst/>
                          <a:latin typeface="Calibri"/>
                          <a:ea typeface="Times New Roman"/>
                          <a:cs typeface="Times New Roman"/>
                        </a:rPr>
                        <a:t> are interrelated  across several texts justifying their selections of relevant information about a topic.</a:t>
                      </a:r>
                      <a:endParaRPr lang="en-US" sz="800" dirty="0">
                        <a:effectLst/>
                        <a:latin typeface="Calibri"/>
                        <a:ea typeface="Calibri"/>
                        <a:cs typeface="Times New Roman"/>
                      </a:endParaRP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Gather and organize topic specific information from multiple texts for a purpose (essay or speech) to speak knowledgeably about a topic</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chemeClr val="tx1"/>
                          </a:solidFill>
                          <a:effectLst/>
                          <a:latin typeface="Calibri"/>
                          <a:ea typeface="Calibri"/>
                          <a:cs typeface="Times New Roman"/>
                        </a:rPr>
                        <a:t>CONSTRUCTED RESPONSE</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c>
                  <a:txBody>
                    <a:bodyPr/>
                    <a:lstStyle/>
                    <a:p>
                      <a:pPr marL="0" marR="0" algn="l">
                        <a:lnSpc>
                          <a:spcPct val="115000"/>
                        </a:lnSpc>
                        <a:spcBef>
                          <a:spcPts val="0"/>
                        </a:spcBef>
                        <a:spcAft>
                          <a:spcPts val="0"/>
                        </a:spcAft>
                      </a:pPr>
                      <a:r>
                        <a:rPr lang="en-US" sz="800" u="sng" dirty="0">
                          <a:effectLst/>
                          <a:latin typeface="Calibri"/>
                          <a:ea typeface="Times New Roman"/>
                          <a:cs typeface="Times New Roman"/>
                        </a:rPr>
                        <a:t>RI5.9</a:t>
                      </a:r>
                      <a:r>
                        <a:rPr lang="en-US" sz="800" dirty="0">
                          <a:effectLst/>
                          <a:latin typeface="Calibri"/>
                          <a:ea typeface="Times New Roman"/>
                          <a:cs typeface="Times New Roman"/>
                        </a:rPr>
                        <a:t>  </a:t>
                      </a:r>
                      <a:r>
                        <a:rPr lang="en-US" sz="800" dirty="0">
                          <a:effectLst/>
                          <a:latin typeface="Calibri"/>
                          <a:ea typeface="Calibri"/>
                          <a:cs typeface="Times New Roman"/>
                        </a:rPr>
                        <a:t>Integrate information from several texts on the same topic in order to write or speak about the subject knowledgeably</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6" name="TextBox 5"/>
          <p:cNvSpPr txBox="1"/>
          <p:nvPr/>
        </p:nvSpPr>
        <p:spPr>
          <a:xfrm>
            <a:off x="3219450" y="2743200"/>
            <a:ext cx="90487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
        <p:nvSpPr>
          <p:cNvPr id="7" name="TextBox 6"/>
          <p:cNvSpPr txBox="1"/>
          <p:nvPr/>
        </p:nvSpPr>
        <p:spPr>
          <a:xfrm>
            <a:off x="2552700" y="7734300"/>
            <a:ext cx="885825" cy="246221"/>
          </a:xfrm>
          <a:prstGeom prst="rect">
            <a:avLst/>
          </a:prstGeom>
          <a:solidFill>
            <a:schemeClr val="bg2"/>
          </a:solidFill>
          <a:ln w="28575">
            <a:solidFill>
              <a:schemeClr val="tx1"/>
            </a:solidFill>
          </a:ln>
        </p:spPr>
        <p:txBody>
          <a:bodyPr wrap="square" rtlCol="0">
            <a:spAutoFit/>
          </a:bodyPr>
          <a:lstStyle/>
          <a:p>
            <a:r>
              <a:rPr lang="en-US" sz="1000" b="1" dirty="0" smtClean="0">
                <a:effectLst>
                  <a:outerShdw blurRad="38100" dist="38100" dir="2700000" algn="tl">
                    <a:srgbClr val="000000">
                      <a:alpha val="43137"/>
                    </a:srgbClr>
                  </a:outerShdw>
                </a:effectLst>
              </a:rPr>
              <a:t>Not Assessed</a:t>
            </a:r>
            <a:endParaRPr lang="en-US" sz="1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162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885974"/>
            <a:ext cx="7426960" cy="9114245"/>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a:t>
            </a:r>
            <a:r>
              <a:rPr lang="en-US" sz="1400" u="sng" dirty="0"/>
              <a:t>problems</a:t>
            </a:r>
            <a:r>
              <a:rPr lang="en-US" sz="1400" dirty="0"/>
              <a:t> or </a:t>
            </a:r>
            <a:r>
              <a:rPr lang="en-US" sz="1400" u="sng" dirty="0"/>
              <a:t>questions</a:t>
            </a:r>
            <a:r>
              <a:rPr lang="en-US" sz="1400" dirty="0"/>
              <a:t>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topic</a:t>
            </a:r>
            <a:r>
              <a:rPr lang="en-US" sz="1400" dirty="0"/>
              <a:t>.</a:t>
            </a:r>
          </a:p>
          <a:p>
            <a:endParaRPr lang="en-US" sz="1400" dirty="0"/>
          </a:p>
          <a:p>
            <a:r>
              <a:rPr lang="en-US" sz="1400" dirty="0"/>
              <a:t>_____________________________________________________________________________</a:t>
            </a:r>
          </a:p>
          <a:p>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passage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answer or a solution.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a:t>
            </a:r>
          </a:p>
          <a:p>
            <a:pPr marL="175935" indent="-175935">
              <a:buFont typeface="Arial" panose="020B0604020202020204" pitchFamily="34" charset="0"/>
              <a:buChar char="•"/>
            </a:pP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_________________________________________________________________________</a:t>
            </a:r>
          </a:p>
          <a:p>
            <a:pPr marL="175935" indent="-175935"/>
            <a:endParaRPr lang="en-US" sz="1400" dirty="0"/>
          </a:p>
          <a:p>
            <a:pPr marL="175935" indent="-175935"/>
            <a:r>
              <a:rPr lang="en-US" sz="1400" dirty="0"/>
              <a:t>      _________________________________________________________________________</a:t>
            </a:r>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a:p>
          <a:p>
            <a:r>
              <a:rPr lang="en-US" sz="1400" dirty="0"/>
              <a:t>Write </a:t>
            </a:r>
            <a:r>
              <a:rPr lang="en-US" sz="1400" b="1" u="sng" dirty="0"/>
              <a:t>one conclusion</a:t>
            </a:r>
            <a:r>
              <a:rPr lang="en-US" sz="1400" b="1" dirty="0"/>
              <a:t> </a:t>
            </a:r>
            <a:r>
              <a:rPr lang="en-US" sz="1400" dirty="0"/>
              <a:t>sentence  that tells  the most about the new </a:t>
            </a:r>
            <a:r>
              <a:rPr lang="en-US" sz="1400" u="sng" dirty="0"/>
              <a:t>contribution </a:t>
            </a:r>
            <a:r>
              <a:rPr lang="en-US" sz="1400" dirty="0"/>
              <a:t>(</a:t>
            </a:r>
            <a:r>
              <a:rPr lang="en-US" sz="1400" u="sng" dirty="0"/>
              <a:t>key idea)</a:t>
            </a:r>
            <a:r>
              <a:rPr lang="en-US" sz="1400" dirty="0"/>
              <a:t>. </a:t>
            </a:r>
          </a:p>
          <a:p>
            <a:r>
              <a:rPr lang="en-US" sz="1400" dirty="0"/>
              <a:t>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8" name="TextBox 7"/>
          <p:cNvSpPr txBox="1"/>
          <p:nvPr/>
        </p:nvSpPr>
        <p:spPr>
          <a:xfrm>
            <a:off x="172720" y="159657"/>
            <a:ext cx="1960880" cy="595319"/>
          </a:xfrm>
          <a:prstGeom prst="rect">
            <a:avLst/>
          </a:prstGeom>
          <a:solidFill>
            <a:schemeClr val="bg2">
              <a:lumMod val="90000"/>
            </a:schemeClr>
          </a:solidFill>
        </p:spPr>
        <p:txBody>
          <a:bodyPr wrap="square" lIns="101881" tIns="50941" rIns="101881" bIns="50941" rtlCol="0">
            <a:spAutoFit/>
          </a:bodyPr>
          <a:lstStyle/>
          <a:p>
            <a:r>
              <a:rPr lang="en-US" sz="1600" b="1"/>
              <a:t>Grade 5 </a:t>
            </a:r>
            <a:r>
              <a:rPr lang="en-US" sz="1600" b="1">
                <a:solidFill>
                  <a:srgbClr val="FF0000"/>
                </a:solidFill>
              </a:rPr>
              <a:t>Research Notes Teacher Guide</a:t>
            </a:r>
            <a:endParaRPr lang="en-US" sz="1600" b="1" dirty="0">
              <a:solidFill>
                <a:srgbClr val="FF0000"/>
              </a:solidFill>
            </a:endParaRPr>
          </a:p>
        </p:txBody>
      </p:sp>
      <p:sp>
        <p:nvSpPr>
          <p:cNvPr id="9" name="TextBox 8"/>
          <p:cNvSpPr txBox="1"/>
          <p:nvPr/>
        </p:nvSpPr>
        <p:spPr>
          <a:xfrm>
            <a:off x="604520" y="7076254"/>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
        <p:nvSpPr>
          <p:cNvPr id="10" name="Rectangle 9"/>
          <p:cNvSpPr/>
          <p:nvPr/>
        </p:nvSpPr>
        <p:spPr>
          <a:xfrm>
            <a:off x="4231640" y="1508760"/>
            <a:ext cx="3195320" cy="246462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re-read and select a paragraph or section of the text with </a:t>
            </a:r>
            <a:r>
              <a:rPr lang="en-US" sz="1100" b="1" u="sng" dirty="0">
                <a:solidFill>
                  <a:srgbClr val="C00000"/>
                </a:solidFill>
                <a:effectLst>
                  <a:outerShdw blurRad="38100" dist="38100" dir="2700000" algn="tl">
                    <a:srgbClr val="000000">
                      <a:alpha val="43137"/>
                    </a:srgbClr>
                  </a:outerShdw>
                </a:effectLst>
              </a:rPr>
              <a:t>problems or questions</a:t>
            </a:r>
            <a:r>
              <a:rPr lang="en-US" sz="1100" b="1" dirty="0">
                <a:solidFill>
                  <a:srgbClr val="C00000"/>
                </a:solidFill>
                <a:effectLst>
                  <a:outerShdw blurRad="38100" dist="38100" dir="2700000" algn="tl">
                    <a:srgbClr val="000000">
                      <a:alpha val="43137"/>
                    </a:srgbClr>
                  </a:outerShdw>
                </a:effectLst>
              </a:rPr>
              <a:t> </a:t>
            </a:r>
            <a:r>
              <a:rPr lang="en-US" sz="1100" b="1" dirty="0"/>
              <a:t>about the main topic.</a:t>
            </a:r>
          </a:p>
          <a:p>
            <a:endParaRPr lang="en-US" sz="1100" b="1" dirty="0"/>
          </a:p>
          <a:p>
            <a:r>
              <a:rPr lang="en-US" sz="1100" b="1" dirty="0"/>
              <a:t>Ask, “Does the section or paragraph you chose state a new </a:t>
            </a:r>
            <a:r>
              <a:rPr lang="en-US" sz="1100" b="1" u="sng" dirty="0">
                <a:solidFill>
                  <a:srgbClr val="C00000"/>
                </a:solidFill>
                <a:effectLst>
                  <a:outerShdw blurRad="38100" dist="38100" dir="2700000" algn="tl">
                    <a:srgbClr val="000000">
                      <a:alpha val="43137"/>
                    </a:srgbClr>
                  </a:outerShdw>
                </a:effectLst>
              </a:rPr>
              <a:t>question or problem</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t>?”  This is a </a:t>
            </a:r>
            <a:r>
              <a:rPr lang="en-US" sz="1100" b="1" u="sng" dirty="0">
                <a:solidFill>
                  <a:srgbClr val="C00000"/>
                </a:solidFill>
                <a:effectLst>
                  <a:outerShdw blurRad="38100" dist="38100" dir="2700000" algn="tl">
                    <a:srgbClr val="000000">
                      <a:alpha val="43137"/>
                    </a:srgbClr>
                  </a:outerShdw>
                </a:effectLst>
              </a:rPr>
              <a:t>key detail</a:t>
            </a:r>
            <a:r>
              <a:rPr lang="en-US" sz="1100" b="1" dirty="0"/>
              <a:t> that may help solve the problem or answer the question (be sure students can identify the main topic).”</a:t>
            </a:r>
          </a:p>
          <a:p>
            <a:endParaRPr lang="en-US" sz="1100" b="1" dirty="0"/>
          </a:p>
          <a:p>
            <a:r>
              <a:rPr lang="en-US" sz="1100" b="1" dirty="0"/>
              <a:t>Have students write </a:t>
            </a:r>
            <a:r>
              <a:rPr lang="en-US" sz="1100" b="1" u="sng" dirty="0">
                <a:solidFill>
                  <a:srgbClr val="C00000"/>
                </a:solidFill>
                <a:effectLst>
                  <a:outerShdw blurRad="38100" dist="38100" dir="2700000" algn="tl">
                    <a:srgbClr val="000000">
                      <a:alpha val="43137"/>
                    </a:srgbClr>
                  </a:outerShdw>
                </a:effectLst>
              </a:rPr>
              <a:t>ONE</a:t>
            </a:r>
            <a:r>
              <a:rPr lang="en-US" sz="1100" b="1" dirty="0">
                <a:solidFill>
                  <a:srgbClr val="C00000"/>
                </a:solidFill>
                <a:effectLst>
                  <a:outerShdw blurRad="38100" dist="38100" dir="2700000" algn="tl">
                    <a:srgbClr val="000000">
                      <a:alpha val="43137"/>
                    </a:srgbClr>
                  </a:outerShdw>
                </a:effectLst>
              </a:rPr>
              <a:t> </a:t>
            </a:r>
            <a:r>
              <a:rPr lang="en-US" sz="1100" b="1" dirty="0"/>
              <a:t>brief sentence about a new </a:t>
            </a:r>
            <a:r>
              <a:rPr lang="en-US" sz="1100" b="1" u="sng" dirty="0">
                <a:solidFill>
                  <a:srgbClr val="C00000"/>
                </a:solidFill>
                <a:effectLst>
                  <a:outerShdw blurRad="38100" dist="38100" dir="2700000" algn="tl">
                    <a:srgbClr val="000000">
                      <a:alpha val="43137"/>
                    </a:srgbClr>
                  </a:outerShdw>
                </a:effectLst>
              </a:rPr>
              <a:t>problem or question</a:t>
            </a:r>
            <a:r>
              <a:rPr lang="en-US" sz="1100" b="1" dirty="0">
                <a:solidFill>
                  <a:srgbClr val="C00000"/>
                </a:solidFill>
                <a:effectLst>
                  <a:outerShdw blurRad="38100" dist="38100" dir="2700000" algn="tl">
                    <a:srgbClr val="000000">
                      <a:alpha val="43137"/>
                    </a:srgbClr>
                  </a:outerShdw>
                </a:effectLst>
              </a:rPr>
              <a:t> </a:t>
            </a:r>
            <a:r>
              <a:rPr lang="en-US" sz="1100" b="1" dirty="0"/>
              <a:t>the author brings to the reader’s attention about the </a:t>
            </a:r>
            <a:r>
              <a:rPr lang="en-US" sz="1100" b="1" u="sng" dirty="0">
                <a:solidFill>
                  <a:srgbClr val="C00000"/>
                </a:solidFill>
                <a:effectLst>
                  <a:outerShdw blurRad="38100" dist="38100" dir="2700000" algn="tl">
                    <a:srgbClr val="000000">
                      <a:alpha val="43137"/>
                    </a:srgbClr>
                  </a:outerShdw>
                </a:effectLst>
              </a:rPr>
              <a:t>main idea.</a:t>
            </a:r>
            <a:endParaRPr lang="en-US" sz="1100" b="1" dirty="0"/>
          </a:p>
          <a:p>
            <a:endParaRPr lang="en-US" sz="1100" b="1" dirty="0"/>
          </a:p>
        </p:txBody>
      </p:sp>
      <p:sp>
        <p:nvSpPr>
          <p:cNvPr id="11" name="Rectangle 10"/>
          <p:cNvSpPr/>
          <p:nvPr/>
        </p:nvSpPr>
        <p:spPr>
          <a:xfrm>
            <a:off x="7081520" y="3604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12" name="Rectangle 11"/>
          <p:cNvSpPr/>
          <p:nvPr/>
        </p:nvSpPr>
        <p:spPr>
          <a:xfrm>
            <a:off x="3108960" y="4191000"/>
            <a:ext cx="3108960" cy="144896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Ask students to look for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dirty="0"/>
              <a:t>that explain more about the problem or question.  </a:t>
            </a:r>
            <a:endParaRPr lang="en-US" sz="1100" b="1" dirty="0"/>
          </a:p>
          <a:p>
            <a:endParaRPr lang="en-US" sz="1100" b="1" dirty="0"/>
          </a:p>
          <a:p>
            <a:r>
              <a:rPr lang="en-US" sz="1100" dirty="0"/>
              <a:t>Explain</a:t>
            </a:r>
            <a:r>
              <a:rPr lang="en-US" sz="1100" b="1" dirty="0">
                <a:solidFill>
                  <a:srgbClr val="C00000"/>
                </a:solidFill>
                <a:effectLst>
                  <a:outerShdw blurRad="38100" dist="38100" dir="2700000" algn="tl">
                    <a:srgbClr val="000000">
                      <a:alpha val="43137"/>
                    </a:srgbClr>
                  </a:outerShdw>
                </a:effectLst>
              </a:rPr>
              <a:t> “</a:t>
            </a:r>
            <a:r>
              <a:rPr lang="en-US" sz="1100" b="1" u="sng" dirty="0">
                <a:solidFill>
                  <a:srgbClr val="C00000"/>
                </a:solidFill>
                <a:effectLst>
                  <a:outerShdw blurRad="38100" dist="38100" dir="2700000" algn="tl">
                    <a:srgbClr val="000000">
                      <a:alpha val="43137"/>
                    </a:srgbClr>
                  </a:outerShdw>
                </a:effectLst>
              </a:rPr>
              <a:t>Key details</a:t>
            </a:r>
            <a:r>
              <a:rPr lang="en-US" sz="1100" b="1" dirty="0">
                <a:solidFill>
                  <a:srgbClr val="C00000"/>
                </a:solidFill>
                <a:effectLst>
                  <a:outerShdw blurRad="38100" dist="38100" dir="2700000" algn="tl">
                    <a:srgbClr val="000000">
                      <a:alpha val="43137"/>
                    </a:srgbClr>
                  </a:outerShdw>
                </a:effectLst>
              </a:rPr>
              <a:t> </a:t>
            </a:r>
            <a:r>
              <a:rPr lang="en-US" sz="1100" b="1" dirty="0"/>
              <a:t>about the </a:t>
            </a:r>
            <a:r>
              <a:rPr lang="en-US" sz="1100" b="1" u="sng" dirty="0">
                <a:solidFill>
                  <a:srgbClr val="C00000"/>
                </a:solidFill>
                <a:effectLst>
                  <a:outerShdw blurRad="38100" dist="38100" dir="2700000" algn="tl">
                    <a:srgbClr val="000000">
                      <a:alpha val="43137"/>
                    </a:srgbClr>
                  </a:outerShdw>
                </a:effectLst>
              </a:rPr>
              <a:t>main idea</a:t>
            </a:r>
            <a:r>
              <a:rPr lang="en-US" sz="1100" b="1" dirty="0">
                <a:solidFill>
                  <a:srgbClr val="C00000"/>
                </a:solidFill>
                <a:effectLst>
                  <a:outerShdw blurRad="38100" dist="38100" dir="2700000" algn="tl">
                    <a:srgbClr val="000000">
                      <a:alpha val="43137"/>
                    </a:srgbClr>
                  </a:outerShdw>
                </a:effectLst>
              </a:rPr>
              <a:t> </a:t>
            </a:r>
            <a:r>
              <a:rPr lang="en-US" sz="1100" b="1" dirty="0"/>
              <a:t>can help us find </a:t>
            </a:r>
            <a:r>
              <a:rPr lang="en-US" sz="1100" b="1" u="sng" dirty="0">
                <a:solidFill>
                  <a:srgbClr val="C00000"/>
                </a:solidFill>
                <a:effectLst>
                  <a:outerShdw blurRad="38100" dist="38100" dir="2700000" algn="tl">
                    <a:srgbClr val="000000">
                      <a:alpha val="43137"/>
                    </a:srgbClr>
                  </a:outerShdw>
                </a:effectLst>
              </a:rPr>
              <a:t>answers</a:t>
            </a:r>
            <a:r>
              <a:rPr lang="en-US" sz="1100" b="1" dirty="0"/>
              <a:t> to a </a:t>
            </a:r>
            <a:r>
              <a:rPr lang="en-US" sz="1100" b="1" u="sng" dirty="0">
                <a:solidFill>
                  <a:srgbClr val="C00000"/>
                </a:solidFill>
                <a:effectLst>
                  <a:outerShdw blurRad="38100" dist="38100" dir="2700000" algn="tl">
                    <a:srgbClr val="000000">
                      <a:alpha val="43137"/>
                    </a:srgbClr>
                  </a:outerShdw>
                </a:effectLst>
              </a:rPr>
              <a:t>question</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dirty="0">
                <a:effectLst>
                  <a:outerShdw blurRad="38100" dist="38100" dir="2700000" algn="tl">
                    <a:srgbClr val="000000">
                      <a:alpha val="43137"/>
                    </a:srgbClr>
                  </a:outerShdw>
                </a:effectLst>
              </a:rPr>
              <a:t> to </a:t>
            </a:r>
            <a:r>
              <a:rPr lang="en-US" sz="1100" dirty="0"/>
              <a:t>a </a:t>
            </a:r>
            <a:r>
              <a:rPr lang="en-US" sz="1100" b="1" u="sng" dirty="0">
                <a:solidFill>
                  <a:srgbClr val="C00000"/>
                </a:solidFill>
                <a:effectLst>
                  <a:outerShdw blurRad="38100" dist="38100" dir="2700000" algn="tl">
                    <a:srgbClr val="000000">
                      <a:alpha val="43137"/>
                    </a:srgbClr>
                  </a:outerShdw>
                </a:effectLst>
              </a:rPr>
              <a:t>problem</a:t>
            </a:r>
            <a:r>
              <a:rPr lang="en-US" sz="1100" b="1" dirty="0"/>
              <a:t>.” Instruct students to write 2 brief </a:t>
            </a:r>
            <a:r>
              <a:rPr lang="en-US" sz="1100" b="1" u="sng" dirty="0">
                <a:solidFill>
                  <a:srgbClr val="C00000"/>
                </a:solidFill>
                <a:effectLst>
                  <a:outerShdw blurRad="38100" dist="38100" dir="2700000" algn="tl">
                    <a:srgbClr val="000000">
                      <a:alpha val="43137"/>
                    </a:srgbClr>
                  </a:outerShdw>
                </a:effectLst>
              </a:rPr>
              <a:t>key details</a:t>
            </a:r>
            <a:r>
              <a:rPr lang="en-US" sz="1100" b="1" dirty="0"/>
              <a:t> that provide an </a:t>
            </a:r>
            <a:r>
              <a:rPr lang="en-US" sz="1100" b="1" u="sng" dirty="0">
                <a:solidFill>
                  <a:srgbClr val="C00000"/>
                </a:solidFill>
                <a:effectLst>
                  <a:outerShdw blurRad="38100" dist="38100" dir="2700000" algn="tl">
                    <a:srgbClr val="000000">
                      <a:alpha val="43137"/>
                    </a:srgbClr>
                  </a:outerShdw>
                </a:effectLst>
              </a:rPr>
              <a:t>answer</a:t>
            </a:r>
            <a:r>
              <a:rPr lang="en-US" sz="1100" b="1" dirty="0">
                <a:solidFill>
                  <a:srgbClr val="C00000"/>
                </a:solidFill>
                <a:effectLst>
                  <a:outerShdw blurRad="38100" dist="38100" dir="2700000" algn="tl">
                    <a:srgbClr val="000000">
                      <a:alpha val="43137"/>
                    </a:srgbClr>
                  </a:outerShdw>
                </a:effectLst>
              </a:rPr>
              <a:t> </a:t>
            </a:r>
            <a:r>
              <a:rPr lang="en-US" sz="1100" b="1" dirty="0"/>
              <a:t>or </a:t>
            </a:r>
            <a:r>
              <a:rPr lang="en-US" sz="1100" b="1" u="sng" dirty="0">
                <a:solidFill>
                  <a:srgbClr val="C00000"/>
                </a:solidFill>
                <a:effectLst>
                  <a:outerShdw blurRad="38100" dist="38100" dir="2700000" algn="tl">
                    <a:srgbClr val="000000">
                      <a:alpha val="43137"/>
                    </a:srgbClr>
                  </a:outerShdw>
                </a:effectLst>
              </a:rPr>
              <a:t>solution</a:t>
            </a:r>
            <a:r>
              <a:rPr lang="en-US" sz="1100" b="1" dirty="0"/>
              <a:t>.</a:t>
            </a:r>
          </a:p>
          <a:p>
            <a:endParaRPr lang="en-US" sz="1100" b="1" dirty="0"/>
          </a:p>
        </p:txBody>
      </p:sp>
      <p:sp>
        <p:nvSpPr>
          <p:cNvPr id="13" name="Rectangle 12"/>
          <p:cNvSpPr/>
          <p:nvPr/>
        </p:nvSpPr>
        <p:spPr>
          <a:xfrm>
            <a:off x="5958840" y="52806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14" name="TextBox 13"/>
          <p:cNvSpPr txBox="1"/>
          <p:nvPr/>
        </p:nvSpPr>
        <p:spPr>
          <a:xfrm>
            <a:off x="172720" y="4358640"/>
            <a:ext cx="2418080" cy="74920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1400" b="1" dirty="0"/>
              <a:t>Remember students will need to have a note-taking form for each passage.</a:t>
            </a:r>
          </a:p>
        </p:txBody>
      </p:sp>
      <p:sp>
        <p:nvSpPr>
          <p:cNvPr id="15" name="Rectangle 14"/>
          <p:cNvSpPr/>
          <p:nvPr/>
        </p:nvSpPr>
        <p:spPr>
          <a:xfrm>
            <a:off x="345440" y="6789420"/>
            <a:ext cx="3022600" cy="1279688"/>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Have students re-read the paragraph or section they wrote about and write words or ideas they see </a:t>
            </a:r>
            <a:r>
              <a:rPr lang="en-US" sz="1100" b="1" u="sng" dirty="0">
                <a:solidFill>
                  <a:srgbClr val="C00000"/>
                </a:solidFill>
                <a:effectLst>
                  <a:outerShdw blurRad="38100" dist="38100" dir="2700000" algn="tl">
                    <a:srgbClr val="000000">
                      <a:alpha val="43137"/>
                    </a:srgbClr>
                  </a:outerShdw>
                </a:effectLst>
              </a:rPr>
              <a:t>Again and Again</a:t>
            </a:r>
            <a:r>
              <a:rPr lang="en-US" sz="1100" b="1" dirty="0"/>
              <a:t>, in the box.</a:t>
            </a:r>
          </a:p>
          <a:p>
            <a:r>
              <a:rPr lang="en-US" sz="1100" b="1" dirty="0"/>
              <a:t> </a:t>
            </a:r>
          </a:p>
          <a:p>
            <a:r>
              <a:rPr lang="en-US" sz="1100" b="1" dirty="0"/>
              <a:t>Explain, “When author’s use the same words, phrases or ideas </a:t>
            </a:r>
            <a:r>
              <a:rPr lang="en-US" sz="1100" b="1" u="sng" dirty="0">
                <a:solidFill>
                  <a:srgbClr val="C00000"/>
                </a:solidFill>
                <a:effectLst>
                  <a:outerShdw blurRad="38100" dist="38100" dir="2700000" algn="tl">
                    <a:srgbClr val="000000">
                      <a:alpha val="43137"/>
                    </a:srgbClr>
                  </a:outerShdw>
                </a:effectLst>
              </a:rPr>
              <a:t>Again and Again</a:t>
            </a:r>
            <a:r>
              <a:rPr lang="en-US" sz="1100" b="1" dirty="0">
                <a:solidFill>
                  <a:srgbClr val="C00000"/>
                </a:solidFill>
                <a:effectLst>
                  <a:outerShdw blurRad="38100" dist="38100" dir="2700000" algn="tl">
                    <a:srgbClr val="000000">
                      <a:alpha val="43137"/>
                    </a:srgbClr>
                  </a:outerShdw>
                </a:effectLst>
              </a:rPr>
              <a:t> </a:t>
            </a:r>
            <a:r>
              <a:rPr lang="en-US" sz="1100" b="1" dirty="0"/>
              <a:t>ask yourself “why?”  It means something is important.”</a:t>
            </a:r>
          </a:p>
        </p:txBody>
      </p:sp>
      <p:sp>
        <p:nvSpPr>
          <p:cNvPr id="16" name="Rectangle 15"/>
          <p:cNvSpPr/>
          <p:nvPr/>
        </p:nvSpPr>
        <p:spPr>
          <a:xfrm>
            <a:off x="3108960" y="779526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17" name="Rectangle 16"/>
          <p:cNvSpPr/>
          <p:nvPr/>
        </p:nvSpPr>
        <p:spPr>
          <a:xfrm>
            <a:off x="4274820" y="6476274"/>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1100" b="1" dirty="0"/>
              <a:t>Instruct students to look at the again and again words or phrases, ask “Do you see some of the again and again words or ideas in the key details about problems and solutions? Can the words help you write </a:t>
            </a:r>
            <a:r>
              <a:rPr lang="en-US" sz="1100" b="1" u="sng" dirty="0">
                <a:solidFill>
                  <a:srgbClr val="C00000"/>
                </a:solidFill>
                <a:effectLst>
                  <a:outerShdw blurRad="38100" dist="38100" dir="2700000" algn="tl">
                    <a:srgbClr val="000000">
                      <a:alpha val="43137"/>
                    </a:srgbClr>
                  </a:outerShdw>
                </a:effectLst>
              </a:rPr>
              <a:t>one conclusion</a:t>
            </a:r>
            <a:r>
              <a:rPr lang="en-US" sz="1100" b="1" dirty="0">
                <a:effectLst>
                  <a:outerShdw blurRad="38100" dist="38100" dir="2700000" algn="tl">
                    <a:srgbClr val="000000">
                      <a:alpha val="43137"/>
                    </a:srgbClr>
                  </a:outerShdw>
                </a:effectLst>
              </a:rPr>
              <a:t> </a:t>
            </a:r>
            <a:r>
              <a:rPr lang="en-US" sz="1100" b="1" dirty="0"/>
              <a:t>sentence that summarizes the </a:t>
            </a:r>
            <a:r>
              <a:rPr lang="en-US" sz="1100" b="1" u="sng" dirty="0">
                <a:solidFill>
                  <a:srgbClr val="C00000"/>
                </a:solidFill>
                <a:effectLst>
                  <a:outerShdw blurRad="38100" dist="38100" dir="2700000" algn="tl">
                    <a:srgbClr val="000000">
                      <a:alpha val="43137"/>
                    </a:srgbClr>
                  </a:outerShdw>
                </a:effectLst>
              </a:rPr>
              <a:t>problem and solution </a:t>
            </a:r>
            <a:r>
              <a:rPr lang="en-US" sz="1100" b="1" dirty="0"/>
              <a:t>(or the </a:t>
            </a:r>
            <a:r>
              <a:rPr lang="en-US" sz="1100" b="1" u="sng" dirty="0">
                <a:solidFill>
                  <a:srgbClr val="C00000"/>
                </a:solidFill>
                <a:effectLst>
                  <a:outerShdw blurRad="38100" dist="38100" dir="2700000" algn="tl">
                    <a:srgbClr val="000000">
                      <a:alpha val="43137"/>
                    </a:srgbClr>
                  </a:outerShdw>
                </a:effectLst>
              </a:rPr>
              <a:t>question and answer)</a:t>
            </a:r>
            <a:r>
              <a:rPr lang="en-US" sz="1100" b="1" dirty="0"/>
              <a:t>?”</a:t>
            </a:r>
          </a:p>
          <a:p>
            <a:endParaRPr lang="en-US" sz="1100" b="1" dirty="0"/>
          </a:p>
          <a:p>
            <a:r>
              <a:rPr lang="en-US" sz="1100" b="1" dirty="0"/>
              <a:t>Summarizing is a big part of writing conclusions.  It is an </a:t>
            </a:r>
            <a:r>
              <a:rPr lang="en-US" sz="1100" b="1" u="sng" dirty="0"/>
              <a:t>extremely important</a:t>
            </a:r>
            <a:r>
              <a:rPr lang="en-US" sz="1100" b="1" dirty="0"/>
              <a:t> strategy for students to learn in order to use research skills effectively.</a:t>
            </a:r>
          </a:p>
        </p:txBody>
      </p:sp>
      <p:sp>
        <p:nvSpPr>
          <p:cNvPr id="18" name="Rectangle 17"/>
          <p:cNvSpPr/>
          <p:nvPr/>
        </p:nvSpPr>
        <p:spPr>
          <a:xfrm>
            <a:off x="6908800" y="838200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
        <p:nvSpPr>
          <p:cNvPr id="19" name="Rectangle 18"/>
          <p:cNvSpPr/>
          <p:nvPr/>
        </p:nvSpPr>
        <p:spPr>
          <a:xfrm>
            <a:off x="2010770" y="8717281"/>
            <a:ext cx="5699760" cy="1079633"/>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n-US" sz="800" b="1" u="sng" dirty="0">
                <a:solidFill>
                  <a:srgbClr val="002060"/>
                </a:solidFill>
              </a:rPr>
              <a:t>Differentiation</a:t>
            </a:r>
            <a:r>
              <a:rPr lang="en-US" sz="800" b="1" dirty="0">
                <a:solidFill>
                  <a:srgbClr val="002060"/>
                </a:solidFill>
              </a:rPr>
              <a:t>:</a:t>
            </a:r>
          </a:p>
          <a:p>
            <a:r>
              <a:rPr lang="en-US" sz="700" b="1" dirty="0">
                <a:solidFill>
                  <a:srgbClr val="002060"/>
                </a:solidFill>
              </a:rPr>
              <a:t>Students who need more  pages – print as many as needed. Students who would benefit from enrichment can continue on with more sections or paragraphs. Students who need more direct instruction – teach each part as a </a:t>
            </a:r>
            <a:r>
              <a:rPr lang="en-US" sz="700" b="1" dirty="0" smtClean="0">
                <a:solidFill>
                  <a:srgbClr val="002060"/>
                </a:solidFill>
              </a:rPr>
              <a:t>mini </a:t>
            </a:r>
            <a:r>
              <a:rPr lang="en-US" sz="700" b="1" dirty="0">
                <a:solidFill>
                  <a:srgbClr val="002060"/>
                </a:solidFill>
              </a:rPr>
              <a:t>lesson.  These concepts can be taught separately:</a:t>
            </a:r>
          </a:p>
          <a:p>
            <a:pPr marL="413774" indent="-175935">
              <a:buFont typeface="Arial" panose="020B0604020202020204" pitchFamily="34" charset="0"/>
              <a:buChar char="•"/>
            </a:pPr>
            <a:r>
              <a:rPr lang="en-US" sz="700" b="1" dirty="0">
                <a:solidFill>
                  <a:srgbClr val="002060"/>
                </a:solidFill>
              </a:rPr>
              <a:t>Main Topic</a:t>
            </a:r>
          </a:p>
          <a:p>
            <a:pPr marL="413774" indent="-175935">
              <a:buFont typeface="Arial" panose="020B0604020202020204" pitchFamily="34" charset="0"/>
              <a:buChar char="•"/>
            </a:pPr>
            <a:r>
              <a:rPr lang="en-US" sz="700" b="1" dirty="0">
                <a:solidFill>
                  <a:srgbClr val="002060"/>
                </a:solidFill>
              </a:rPr>
              <a:t>Problem/solution  question/answer</a:t>
            </a:r>
          </a:p>
          <a:p>
            <a:pPr marL="413774" indent="-175935">
              <a:buFont typeface="Arial" panose="020B0604020202020204" pitchFamily="34" charset="0"/>
              <a:buChar char="•"/>
            </a:pPr>
            <a:r>
              <a:rPr lang="en-US" sz="700" b="1" dirty="0">
                <a:solidFill>
                  <a:srgbClr val="002060"/>
                </a:solidFill>
              </a:rPr>
              <a:t>Key Details</a:t>
            </a:r>
          </a:p>
          <a:p>
            <a:pPr marL="413774" indent="-175935">
              <a:buFont typeface="Arial" panose="020B0604020202020204" pitchFamily="34" charset="0"/>
              <a:buChar char="•"/>
            </a:pPr>
            <a:r>
              <a:rPr lang="en-US" sz="700" b="1" dirty="0">
                <a:solidFill>
                  <a:srgbClr val="002060"/>
                </a:solidFill>
              </a:rPr>
              <a:t>Again and Again</a:t>
            </a:r>
          </a:p>
          <a:p>
            <a:pPr marL="413774" indent="-175935">
              <a:buFont typeface="Arial" panose="020B0604020202020204" pitchFamily="34" charset="0"/>
              <a:buChar char="•"/>
            </a:pPr>
            <a:r>
              <a:rPr lang="en-US" sz="700" b="1" dirty="0">
                <a:solidFill>
                  <a:srgbClr val="002060"/>
                </a:solidFill>
              </a:rPr>
              <a:t>Conclusions - Summarizing</a:t>
            </a:r>
          </a:p>
          <a:p>
            <a:r>
              <a:rPr lang="en-US" sz="700" b="1" dirty="0">
                <a:solidFill>
                  <a:srgbClr val="002060"/>
                </a:solidFill>
              </a:rPr>
              <a:t>ELL Students may need each part taught using language (sentence) frames emphasizing transitional words. </a:t>
            </a:r>
          </a:p>
        </p:txBody>
      </p:sp>
      <p:graphicFrame>
        <p:nvGraphicFramePr>
          <p:cNvPr id="20" name="Table 19"/>
          <p:cNvGraphicFramePr>
            <a:graphicFrameLocks noGrp="1"/>
          </p:cNvGraphicFramePr>
          <p:nvPr>
            <p:extLst/>
          </p:nvPr>
        </p:nvGraphicFramePr>
        <p:xfrm>
          <a:off x="2133600" y="236220"/>
          <a:ext cx="5494025" cy="601980"/>
        </p:xfrm>
        <a:graphic>
          <a:graphicData uri="http://schemas.openxmlformats.org/drawingml/2006/table">
            <a:tbl>
              <a:tblPr firstRow="1" bandRow="1">
                <a:tableStyleId>{5940675A-B579-460E-94D1-54222C63F5DA}</a:tableStyleId>
              </a:tblPr>
              <a:tblGrid>
                <a:gridCol w="558986"/>
                <a:gridCol w="958259"/>
                <a:gridCol w="858441"/>
                <a:gridCol w="718696"/>
                <a:gridCol w="818514"/>
                <a:gridCol w="798549"/>
                <a:gridCol w="782580"/>
              </a:tblGrid>
              <a:tr h="242316">
                <a:tc rowSpan="2">
                  <a:txBody>
                    <a:bodyPr/>
                    <a:lstStyle/>
                    <a:p>
                      <a:pPr algn="ctr"/>
                      <a:r>
                        <a:rPr lang="en-US" sz="1500" b="1" dirty="0" smtClean="0"/>
                        <a:t>R</a:t>
                      </a:r>
                      <a:r>
                        <a:rPr lang="en-US" sz="1500" b="1" baseline="0" dirty="0" smtClean="0"/>
                        <a:t> </a:t>
                      </a:r>
                      <a:r>
                        <a:rPr lang="en-US" sz="1500" b="1" dirty="0" smtClean="0"/>
                        <a:t>E-</a:t>
                      </a:r>
                    </a:p>
                    <a:p>
                      <a:pPr algn="ctr"/>
                      <a:r>
                        <a:rPr lang="en-US" sz="1300" b="1" i="1" dirty="0" smtClean="0">
                          <a:solidFill>
                            <a:srgbClr val="FF0000"/>
                          </a:solidFill>
                        </a:rPr>
                        <a:t>read</a:t>
                      </a:r>
                      <a:endParaRPr lang="en-US" sz="13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4">
                <a:tc vMerge="1">
                  <a:txBody>
                    <a:bodyPr/>
                    <a:lstStyle/>
                    <a:p>
                      <a:endParaRPr lang="en-US" sz="1200" b="1"/>
                    </a:p>
                  </a:txBody>
                  <a:tcPr anchor="ctr">
                    <a:solidFill>
                      <a:schemeClr val="bg1"/>
                    </a:solidFill>
                  </a:tcPr>
                </a:tc>
                <a:tc>
                  <a:txBody>
                    <a:bodyPr/>
                    <a:lstStyle/>
                    <a:p>
                      <a:r>
                        <a:rPr lang="en-US" sz="800" b="1" dirty="0" smtClean="0"/>
                        <a:t>SOMETHING NEW</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800" b="1" dirty="0" smtClean="0"/>
                        <a:t>EXPLAIN</a:t>
                      </a:r>
                      <a:r>
                        <a:rPr lang="en-US" sz="800" b="1" baseline="0" dirty="0" smtClean="0"/>
                        <a:t> MORE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800" b="1" dirty="0" smtClean="0"/>
                        <a:t>AGAIN</a:t>
                      </a:r>
                      <a:r>
                        <a:rPr lang="en-US" sz="800" b="1" baseline="0" dirty="0" smtClean="0"/>
                        <a:t> and AGAIN</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800" b="1" dirty="0" smtClean="0"/>
                        <a:t>RELEVANT</a:t>
                      </a:r>
                      <a:r>
                        <a:rPr lang="en-US" sz="800" b="1" baseline="0" dirty="0" smtClean="0"/>
                        <a:t> OR NOT?</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800" b="1" dirty="0" smtClean="0"/>
                        <a:t>CONCLUDE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800" b="1" dirty="0" smtClean="0"/>
                        <a:t>HAVE EVIDENCE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1866545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2720" y="1059292"/>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n-US" sz="1400" b="1" u="sng" dirty="0"/>
          </a:p>
          <a:p>
            <a:r>
              <a:rPr lang="en-US" sz="1400" dirty="0"/>
              <a:t>What problems or questions does the author state about the </a:t>
            </a:r>
            <a:r>
              <a:rPr lang="en-US" sz="1400" u="sng" dirty="0"/>
              <a:t>main idea</a:t>
            </a:r>
            <a:r>
              <a:rPr lang="en-US" sz="1400" b="1" dirty="0"/>
              <a:t>?</a:t>
            </a:r>
          </a:p>
          <a:p>
            <a:endParaRPr lang="en-US" sz="1400" b="1" dirty="0"/>
          </a:p>
          <a:p>
            <a:r>
              <a:rPr lang="en-US" sz="1400" dirty="0"/>
              <a:t>Write </a:t>
            </a:r>
            <a:r>
              <a:rPr lang="en-US" sz="1400" b="1" u="sng" dirty="0"/>
              <a:t>one</a:t>
            </a:r>
            <a:r>
              <a:rPr lang="en-US" sz="1400" dirty="0"/>
              <a:t>  new </a:t>
            </a:r>
            <a:r>
              <a:rPr lang="en-US" sz="1400" u="sng" dirty="0"/>
              <a:t>problem</a:t>
            </a:r>
            <a:r>
              <a:rPr lang="en-US" sz="1400" dirty="0"/>
              <a:t> or </a:t>
            </a:r>
            <a:r>
              <a:rPr lang="en-US" sz="1400" u="sng" dirty="0"/>
              <a:t>question</a:t>
            </a:r>
            <a:r>
              <a:rPr lang="en-US" sz="1400" dirty="0"/>
              <a:t> the author brings to the reader’s attention about the </a:t>
            </a:r>
            <a:r>
              <a:rPr lang="en-US" sz="1400" u="sng" dirty="0"/>
              <a:t>main idea</a:t>
            </a:r>
            <a:r>
              <a:rPr lang="en-US" sz="1400" dirty="0"/>
              <a:t>.</a:t>
            </a:r>
          </a:p>
          <a:p>
            <a:r>
              <a:rPr lang="en-US" sz="1400" dirty="0" smtClean="0"/>
              <a:t>________________________________________________________________________</a:t>
            </a:r>
            <a:endParaRPr lang="en-US" sz="1400" dirty="0"/>
          </a:p>
          <a:p>
            <a:r>
              <a:rPr lang="en-US" sz="1400" dirty="0"/>
              <a:t>_____________________________________________________________________________</a:t>
            </a:r>
          </a:p>
          <a:p>
            <a:endParaRPr lang="en-US" sz="1400" b="1" u="sng" dirty="0"/>
          </a:p>
          <a:p>
            <a:r>
              <a:rPr lang="en-US" sz="1400" b="1" u="sng" dirty="0"/>
              <a:t>Key Details</a:t>
            </a:r>
          </a:p>
          <a:p>
            <a:endParaRPr lang="en-US" sz="1400" b="1" u="sng" dirty="0"/>
          </a:p>
          <a:p>
            <a:r>
              <a:rPr lang="en-US" sz="1400" dirty="0"/>
              <a:t>What </a:t>
            </a:r>
            <a:r>
              <a:rPr lang="en-US" sz="1400" u="sng" dirty="0"/>
              <a:t>key details</a:t>
            </a:r>
            <a:r>
              <a:rPr lang="en-US" sz="1400" dirty="0"/>
              <a:t> from the section or paragraph </a:t>
            </a:r>
            <a:r>
              <a:rPr lang="en-US" sz="1400" b="1" i="1" dirty="0"/>
              <a:t>explain more </a:t>
            </a:r>
            <a:r>
              <a:rPr lang="en-US" sz="1400" dirty="0"/>
              <a:t>about the </a:t>
            </a:r>
            <a:r>
              <a:rPr lang="en-US" sz="1400" u="sng" dirty="0"/>
              <a:t>problem</a:t>
            </a:r>
            <a:r>
              <a:rPr lang="en-US" sz="1400" dirty="0"/>
              <a:t> or </a:t>
            </a:r>
            <a:r>
              <a:rPr lang="en-US" sz="1400" u="sng" dirty="0"/>
              <a:t>question</a:t>
            </a:r>
            <a:r>
              <a:rPr lang="en-US" sz="1400" dirty="0"/>
              <a:t>?  </a:t>
            </a:r>
          </a:p>
          <a:p>
            <a:r>
              <a:rPr lang="en-US" sz="1400" dirty="0"/>
              <a:t>Write two key details that provide an </a:t>
            </a:r>
            <a:r>
              <a:rPr lang="en-US" sz="1400" u="sng" dirty="0"/>
              <a:t>answer</a:t>
            </a:r>
            <a:r>
              <a:rPr lang="en-US" sz="1400" dirty="0"/>
              <a:t> or a </a:t>
            </a:r>
            <a:r>
              <a:rPr lang="en-US" sz="1400" u="sng" dirty="0"/>
              <a:t>solution</a:t>
            </a:r>
            <a:r>
              <a:rPr lang="en-US" sz="1400" dirty="0"/>
              <a:t>. Use </a:t>
            </a:r>
            <a:r>
              <a:rPr lang="en-US" sz="1400" u="sng" dirty="0"/>
              <a:t>quotes</a:t>
            </a:r>
            <a:r>
              <a:rPr lang="en-US" sz="1400" dirty="0"/>
              <a:t> from the text when possible.</a:t>
            </a:r>
          </a:p>
          <a:p>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a:t>
            </a:r>
            <a:endParaRPr lang="en-US" sz="1400" dirty="0"/>
          </a:p>
          <a:p>
            <a:pPr marL="175935" indent="-175935"/>
            <a:r>
              <a:rPr lang="en-US" sz="1400" dirty="0"/>
              <a:t>      ________________________________________________________________________</a:t>
            </a:r>
          </a:p>
          <a:p>
            <a:pPr marL="175935" indent="-175935"/>
            <a:endParaRPr lang="en-US" sz="1400" dirty="0"/>
          </a:p>
          <a:p>
            <a:pPr marL="175935" indent="-175935">
              <a:buFont typeface="Arial" panose="020B0604020202020204" pitchFamily="34" charset="0"/>
              <a:buChar char="•"/>
            </a:pPr>
            <a:r>
              <a:rPr lang="en-US" sz="1400" dirty="0"/>
              <a:t>Key Detail (has an answer or solution)</a:t>
            </a:r>
          </a:p>
          <a:p>
            <a:pPr marL="175935" indent="-175935"/>
            <a:r>
              <a:rPr lang="en-US" sz="1400" dirty="0"/>
              <a:t>      </a:t>
            </a:r>
            <a:r>
              <a:rPr lang="en-US" sz="1400" dirty="0" smtClean="0"/>
              <a:t>_________________________________________________________________________</a:t>
            </a:r>
            <a:endParaRPr lang="en-US" sz="1400" dirty="0"/>
          </a:p>
          <a:p>
            <a:pPr marL="175935" indent="-175935"/>
            <a:r>
              <a:rPr lang="en-US" sz="1400" dirty="0"/>
              <a:t>      _________________________________________________________________________</a:t>
            </a:r>
          </a:p>
          <a:p>
            <a:endParaRPr lang="en-US" sz="1400" b="1" u="sng" dirty="0"/>
          </a:p>
          <a:p>
            <a:r>
              <a:rPr lang="en-US" sz="1400" b="1" u="sng" dirty="0"/>
              <a:t>Again and Again</a:t>
            </a:r>
          </a:p>
          <a:p>
            <a:r>
              <a:rPr lang="en-US" sz="1400" dirty="0"/>
              <a:t>What words, phrases or ideas does the author use  again and again?  Write them here.  </a:t>
            </a:r>
          </a:p>
          <a:p>
            <a:r>
              <a:rPr lang="en-US" sz="1400" dirty="0"/>
              <a:t>Think about why the author uses them again and again.</a:t>
            </a:r>
          </a:p>
          <a:p>
            <a:endParaRPr lang="en-US" sz="1400" dirty="0"/>
          </a:p>
          <a:p>
            <a:endParaRPr lang="en-US" sz="1400" dirty="0"/>
          </a:p>
          <a:p>
            <a:endParaRPr lang="en-US" sz="1400" b="1" u="sng" dirty="0"/>
          </a:p>
          <a:p>
            <a:endParaRPr lang="en-US" sz="1400" b="1" u="sng" dirty="0"/>
          </a:p>
          <a:p>
            <a:endParaRPr lang="en-US" sz="1400" b="1" u="sng" dirty="0"/>
          </a:p>
          <a:p>
            <a:endParaRPr lang="en-US" sz="1400" b="1" u="sng" dirty="0"/>
          </a:p>
          <a:p>
            <a:endParaRPr lang="en-US" sz="1400" b="1" u="sng" dirty="0" smtClean="0"/>
          </a:p>
          <a:p>
            <a:endParaRPr lang="en-US" sz="1400" b="1" u="sng" dirty="0"/>
          </a:p>
          <a:p>
            <a:endParaRPr lang="en-US" sz="1400" dirty="0" smtClean="0"/>
          </a:p>
          <a:p>
            <a:r>
              <a:rPr lang="en-US" sz="1400" dirty="0" smtClean="0"/>
              <a:t>Write </a:t>
            </a:r>
            <a:r>
              <a:rPr lang="en-US" sz="1400" b="1" u="sng" dirty="0"/>
              <a:t>one conclusion</a:t>
            </a:r>
            <a:r>
              <a:rPr lang="en-US" sz="1400" b="1" dirty="0"/>
              <a:t> </a:t>
            </a:r>
            <a:r>
              <a:rPr lang="en-US" sz="1400" dirty="0"/>
              <a:t>sentence  that tells  the most about the new </a:t>
            </a:r>
            <a:r>
              <a:rPr lang="en-US" sz="1400" u="sng" dirty="0"/>
              <a:t>key idea</a:t>
            </a:r>
            <a:r>
              <a:rPr lang="en-US" sz="1400" dirty="0"/>
              <a:t> and the answer </a:t>
            </a:r>
          </a:p>
          <a:p>
            <a:r>
              <a:rPr lang="en-US" sz="1400" dirty="0"/>
              <a:t>and solution key details. Use some of the again and again words or ideas in your summary.</a:t>
            </a:r>
          </a:p>
          <a:p>
            <a:r>
              <a:rPr lang="en-US" sz="1400" dirty="0"/>
              <a:t>____________________________________________________________________________</a:t>
            </a:r>
          </a:p>
          <a:p>
            <a:endParaRPr lang="en-US" sz="1400" dirty="0"/>
          </a:p>
          <a:p>
            <a:r>
              <a:rPr lang="en-US" sz="1400" dirty="0"/>
              <a:t>_____________________________________________________________________________</a:t>
            </a:r>
          </a:p>
        </p:txBody>
      </p:sp>
      <p:sp>
        <p:nvSpPr>
          <p:cNvPr id="6" name="TextBox 5"/>
          <p:cNvSpPr txBox="1"/>
          <p:nvPr/>
        </p:nvSpPr>
        <p:spPr>
          <a:xfrm>
            <a:off x="172720" y="757088"/>
            <a:ext cx="7340600" cy="349098"/>
          </a:xfrm>
          <a:prstGeom prst="rect">
            <a:avLst/>
          </a:prstGeom>
          <a:noFill/>
        </p:spPr>
        <p:txBody>
          <a:bodyPr wrap="square" lIns="101881" tIns="50941" rIns="101881" bIns="50941" rtlCol="0">
            <a:spAutoFit/>
          </a:bodyPr>
          <a:lstStyle/>
          <a:p>
            <a:r>
              <a:rPr lang="en-US" sz="1600" dirty="0"/>
              <a:t>Name_______________  Passage______________ Main Idea________________</a:t>
            </a:r>
          </a:p>
        </p:txBody>
      </p:sp>
      <p:graphicFrame>
        <p:nvGraphicFramePr>
          <p:cNvPr id="7" name="Table 6"/>
          <p:cNvGraphicFramePr>
            <a:graphicFrameLocks noGrp="1"/>
          </p:cNvGraphicFramePr>
          <p:nvPr>
            <p:extLst/>
          </p:nvPr>
        </p:nvGraphicFramePr>
        <p:xfrm>
          <a:off x="1688368" y="126492"/>
          <a:ext cx="5991230" cy="635508"/>
        </p:xfrm>
        <a:graphic>
          <a:graphicData uri="http://schemas.openxmlformats.org/drawingml/2006/table">
            <a:tbl>
              <a:tblPr firstRow="1" bandRow="1">
                <a:tableStyleId>{5940675A-B579-460E-94D1-54222C63F5DA}</a:tableStyleId>
              </a:tblPr>
              <a:tblGrid>
                <a:gridCol w="566739"/>
                <a:gridCol w="971550"/>
                <a:gridCol w="870347"/>
                <a:gridCol w="728664"/>
                <a:gridCol w="1153716"/>
                <a:gridCol w="890589"/>
                <a:gridCol w="809625"/>
              </a:tblGrid>
              <a:tr h="242316">
                <a:tc rowSpan="2">
                  <a:txBody>
                    <a:bodyPr/>
                    <a:lstStyle/>
                    <a:p>
                      <a:pPr algn="ctr"/>
                      <a:r>
                        <a:rPr lang="en-US" sz="900" b="1" dirty="0" smtClean="0"/>
                        <a:t>R</a:t>
                      </a:r>
                      <a:r>
                        <a:rPr lang="en-US" sz="900" b="1" baseline="0" dirty="0" smtClean="0"/>
                        <a:t> </a:t>
                      </a:r>
                      <a:r>
                        <a:rPr lang="en-US" sz="900" b="1" dirty="0" smtClean="0"/>
                        <a:t>E</a:t>
                      </a:r>
                      <a:endParaRPr lang="en-US" sz="900" b="1" dirty="0"/>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900" b="1" dirty="0" smtClean="0"/>
                        <a:t>S</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A</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R</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C</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900" b="1" dirty="0" smtClean="0"/>
                        <a:t>H</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93192">
                <a:tc vMerge="1">
                  <a:txBody>
                    <a:bodyPr/>
                    <a:lstStyle/>
                    <a:p>
                      <a:endParaRPr lang="en-US" sz="1200" b="1"/>
                    </a:p>
                  </a:txBody>
                  <a:tcPr anchor="ctr">
                    <a:solidFill>
                      <a:schemeClr val="bg1"/>
                    </a:solidFill>
                  </a:tcPr>
                </a:tc>
                <a:tc>
                  <a:txBody>
                    <a:bodyPr/>
                    <a:lstStyle/>
                    <a:p>
                      <a:r>
                        <a:rPr lang="en-US" sz="900" b="1" dirty="0" smtClean="0"/>
                        <a:t>SOMETHING NEW</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r>
                        <a:rPr lang="en-US" sz="900" b="1" dirty="0" smtClean="0"/>
                        <a:t>EXPLAIN</a:t>
                      </a:r>
                      <a:r>
                        <a:rPr lang="en-US" sz="900" b="1" baseline="0" dirty="0" smtClean="0"/>
                        <a:t> MORE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r>
                        <a:rPr lang="en-US" sz="900" b="1" dirty="0" smtClean="0"/>
                        <a:t>AGAIN</a:t>
                      </a:r>
                      <a:r>
                        <a:rPr lang="en-US" sz="900" b="1" baseline="0" dirty="0" smtClean="0"/>
                        <a:t> &amp; AGAIN</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r>
                        <a:rPr lang="en-US" sz="900" b="1" dirty="0" smtClean="0"/>
                        <a:t>RELEVANT OR NOT?</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r>
                        <a:rPr lang="en-US" sz="900" b="1" dirty="0" smtClean="0"/>
                        <a:t>CONCLUDE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r>
                        <a:rPr lang="en-US" sz="900" b="1" dirty="0" smtClean="0"/>
                        <a:t>HAVE EVIDENCE</a:t>
                      </a:r>
                      <a:endParaRPr lang="en-US" sz="9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8" name="TextBox 7"/>
          <p:cNvSpPr txBox="1"/>
          <p:nvPr/>
        </p:nvSpPr>
        <p:spPr>
          <a:xfrm>
            <a:off x="187766" y="191007"/>
            <a:ext cx="1641034" cy="595319"/>
          </a:xfrm>
          <a:prstGeom prst="rect">
            <a:avLst/>
          </a:prstGeom>
          <a:solidFill>
            <a:schemeClr val="bg2">
              <a:lumMod val="90000"/>
            </a:schemeClr>
          </a:solidFill>
        </p:spPr>
        <p:txBody>
          <a:bodyPr wrap="square" lIns="101881" tIns="50941" rIns="101881" bIns="50941" rtlCol="0">
            <a:spAutoFit/>
          </a:bodyPr>
          <a:lstStyle/>
          <a:p>
            <a:r>
              <a:rPr lang="en-US" sz="1600" b="1" dirty="0"/>
              <a:t>Grade </a:t>
            </a:r>
            <a:r>
              <a:rPr lang="en-US" sz="1600" b="1" dirty="0" smtClean="0"/>
              <a:t>5 Research Notes</a:t>
            </a:r>
            <a:endParaRPr lang="en-US" sz="1600" b="1" dirty="0"/>
          </a:p>
        </p:txBody>
      </p:sp>
      <p:sp>
        <p:nvSpPr>
          <p:cNvPr id="9" name="TextBox 8"/>
          <p:cNvSpPr txBox="1"/>
          <p:nvPr/>
        </p:nvSpPr>
        <p:spPr>
          <a:xfrm>
            <a:off x="619566" y="6324600"/>
            <a:ext cx="6217920" cy="1641760"/>
          </a:xfrm>
          <a:prstGeom prst="rect">
            <a:avLst/>
          </a:prstGeom>
          <a:noFill/>
          <a:ln>
            <a:solidFill>
              <a:schemeClr val="accent1"/>
            </a:solidFill>
          </a:ln>
        </p:spPr>
        <p:txBody>
          <a:bodyPr wrap="square" lIns="101881" tIns="50941" rIns="101881" bIns="50941" rtlCol="0">
            <a:spAutoFit/>
          </a:bodyPr>
          <a:lstStyle/>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465636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274619"/>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77760732"/>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337226066"/>
              </p:ext>
            </p:extLst>
          </p:nvPr>
        </p:nvGraphicFramePr>
        <p:xfrm>
          <a:off x="259080" y="5334000"/>
          <a:ext cx="7340600" cy="2959608"/>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274191">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02336">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0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336">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0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336">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0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336">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0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2336">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0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237364"/>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057910" y="8890909"/>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410429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Shape 187"/>
          <p:cNvGraphicFramePr/>
          <p:nvPr/>
        </p:nvGraphicFramePr>
        <p:xfrm>
          <a:off x="123818" y="457387"/>
          <a:ext cx="7513350" cy="8350291"/>
        </p:xfrm>
        <a:graphic>
          <a:graphicData uri="http://schemas.openxmlformats.org/drawingml/2006/table">
            <a:tbl>
              <a:tblPr>
                <a:noFill/>
              </a:tblPr>
              <a:tblGrid>
                <a:gridCol w="677850"/>
                <a:gridCol w="1310925"/>
                <a:gridCol w="1542275"/>
                <a:gridCol w="1542275"/>
                <a:gridCol w="1233825"/>
                <a:gridCol w="120620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a:t>
                      </a:r>
                    </a:p>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-L.6.2 &amp; L.6.3</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 </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W.4.3a-b</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-W.5.3a-b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-W.6.3a, b, 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-W.4.3c-d</a:t>
                      </a:r>
                    </a:p>
                    <a:p>
                      <a:pPr lvl="0" algn="ctr" rtl="0">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-W.5.3c-d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-W.6.3c, 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-W.6.3d &amp; W.6.7-9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6th</a:t>
                      </a:r>
                      <a:r>
                        <a:rPr lang="en-US" sz="600" b="1">
                          <a:solidFill>
                            <a:schemeClr val="dk1"/>
                          </a:solidFill>
                          <a:latin typeface="Calibri"/>
                          <a:ea typeface="Calibri"/>
                          <a:cs typeface="Calibri"/>
                          <a:sym typeface="Calibri"/>
                        </a:rPr>
                        <a:t>-L.6.1, L.6.3 &amp; L.6.6.1</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68880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clearly focused and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effective plot helping create unity and completeness: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consistent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logical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thorough and effective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a variety of narrative techniques that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clearly and effectively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use of sensory, concrete, and figurative language clearly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strong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if any, errors in usage and sentence formation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effective and consistent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272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adequately focused and generally maintained throughout: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evident plot helping create a sense of unity and completeness, though there may be minor flaws and some ideas may be loosely connected: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transitional strategies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opening and closure for audience and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adequate elaboration using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a variety of narrative techniques that generally advance the story or illustrate the experience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adequately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sensory, concrete, and figurative language generally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an adequate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some errors in usage and sentence formation but no systematic pattern of errors is displayed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adequate use of punctuation, capitalization, and spelling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5503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is somewhat maintained and may have a minor drift in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inconsistently establishes a setting, narrator and/or characters, and point of view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has an inconsistent plot, and flaws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basic transitional strategies with little variety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uneven sequence of events from beginning to end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opening and closure, if present, are weak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weak connection among ideas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provides uneven, cursory elaboration using partial and uneven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narrative techniques, if present, are uneven and inconsistent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unevenly expresses experiences or events: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partial or weak use of sensory, concrete, and figurative language that may not advance the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rgbClr val="000000"/>
                          </a:solidFill>
                          <a:latin typeface="Calibri"/>
                          <a:ea typeface="Calibri"/>
                          <a:cs typeface="Calibri"/>
                          <a:sym typeface="Calibri"/>
                        </a:rPr>
                        <a:t> The narrative, real or imagined, demonstrates a partial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errors in usage may obscure meaning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inconsistent use of punctuation, capitalization, and spelling</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38427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may be maintained but may provide little or no focus: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be very brief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a major drift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focus may be confusing or ambiguous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has little or no discernible plot: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few or no transitional strategies are evident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frequent extraneous ideas may intrude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provides minimal elaboration using little or no details, dialogue, and description: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 of narrative techniques is minimal, absent, in error, or irrelevant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expression of ideas is vague, lacks clarity, or is confusing: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uses limited language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may have little sense of purpose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1100" u="none" strike="noStrike" cap="none" baseline="0">
                          <a:solidFill>
                            <a:srgbClr val="000000"/>
                          </a:solidFill>
                          <a:latin typeface="Calibri"/>
                          <a:ea typeface="Calibri"/>
                          <a:cs typeface="Calibri"/>
                          <a:sym typeface="Calibri"/>
                        </a:rPr>
                        <a:t> </a:t>
                      </a:r>
                      <a:r>
                        <a:rPr lang="en-US" sz="900" u="none" strike="noStrike" cap="none" baseline="0">
                          <a:solidFill>
                            <a:srgbClr val="000000"/>
                          </a:solidFill>
                          <a:latin typeface="Calibri"/>
                          <a:ea typeface="Calibri"/>
                          <a:cs typeface="Calibri"/>
                          <a:sym typeface="Calibri"/>
                        </a:rPr>
                        <a:t>The narrative, real or imagined, demonstrates a lack of command of conventions: </a:t>
                      </a:r>
                    </a:p>
                    <a:p>
                      <a:pPr marL="58738" marR="0" lvl="0" indent="-58738" algn="l" rtl="0">
                        <a:spcBef>
                          <a:spcPts val="0"/>
                        </a:spcBef>
                        <a:buClr>
                          <a:srgbClr val="000000"/>
                        </a:buClr>
                        <a:buSzPct val="100000"/>
                        <a:buFont typeface="Arial"/>
                        <a:buChar char="•"/>
                      </a:pPr>
                      <a:r>
                        <a:rPr lang="en-US" sz="900" u="none" strike="noStrike" cap="none" baseline="0">
                          <a:solidFill>
                            <a:srgbClr val="000000"/>
                          </a:solidFill>
                          <a:latin typeface="Calibri"/>
                          <a:ea typeface="Calibri"/>
                          <a:cs typeface="Calibri"/>
                          <a:sym typeface="Calibri"/>
                        </a:rPr>
                        <a:t>errors are frequent and severe and meaning is often obscured </a:t>
                      </a:r>
                    </a:p>
                  </a:txBody>
                  <a:tcPr marL="27750" marR="0" marT="27675"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88" name="Shape 188"/>
          <p:cNvSpPr/>
          <p:nvPr/>
        </p:nvSpPr>
        <p:spPr>
          <a:xfrm>
            <a:off x="184750" y="43698"/>
            <a:ext cx="7248671"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a:solidFill>
                  <a:schemeClr val="dk1"/>
                </a:solidFill>
                <a:latin typeface="Calibri"/>
                <a:ea typeface="Calibri"/>
                <a:cs typeface="Calibri"/>
                <a:sym typeface="Calibri"/>
              </a:rPr>
              <a:t> Grades 3 - 8: Generic 4-Point Narrative Writing Rubric </a:t>
            </a:r>
          </a:p>
        </p:txBody>
      </p:sp>
      <p:sp>
        <p:nvSpPr>
          <p:cNvPr id="189" name="Shape 189"/>
          <p:cNvSpPr/>
          <p:nvPr/>
        </p:nvSpPr>
        <p:spPr>
          <a:xfrm>
            <a:off x="369502" y="9296400"/>
            <a:ext cx="7402898" cy="232965"/>
          </a:xfrm>
          <a:prstGeom prst="rect">
            <a:avLst/>
          </a:prstGeom>
          <a:noFill/>
          <a:ln>
            <a:noFill/>
          </a:ln>
        </p:spPr>
        <p:txBody>
          <a:bodyPr lIns="92375" tIns="46175" rIns="92375" bIns="46175" anchor="t" anchorCtr="0">
            <a:noAutofit/>
          </a:bodyPr>
          <a:lstStyle/>
          <a:p>
            <a:pPr marL="0" marR="0" lvl="0" indent="0" algn="l" rtl="0">
              <a:spcBef>
                <a:spcPts val="0"/>
              </a:spcBef>
              <a:buSzPct val="25000"/>
              <a:buNone/>
            </a:pPr>
            <a:r>
              <a:rPr lang="en-US" sz="900" b="1" i="0" u="none" strike="noStrike" cap="none" baseline="0">
                <a:solidFill>
                  <a:schemeClr val="dk1"/>
                </a:solidFill>
                <a:latin typeface="Calibri"/>
                <a:ea typeface="Calibri"/>
                <a:cs typeface="Calibri"/>
                <a:sym typeface="Calibri"/>
              </a:rPr>
              <a:t>Working Drafts of ELA rubrics for assessing CCSS writing standards --- © (2010) Karin Hess, National Center for Assessment [khess@nciea.org</a:t>
            </a:r>
          </a:p>
        </p:txBody>
      </p:sp>
      <p:sp>
        <p:nvSpPr>
          <p:cNvPr id="190" name="Shape 190"/>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474806293"/>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96042901"/>
              </p:ext>
            </p:extLst>
          </p:nvPr>
        </p:nvGraphicFramePr>
        <p:xfrm>
          <a:off x="184752" y="496415"/>
          <a:ext cx="7402899" cy="5834419"/>
        </p:xfrm>
        <a:graphic>
          <a:graphicData uri="http://schemas.openxmlformats.org/drawingml/2006/table">
            <a:tbl>
              <a:tblPr/>
              <a:tblGrid>
                <a:gridCol w="2017429"/>
                <a:gridCol w="777241"/>
                <a:gridCol w="453391"/>
                <a:gridCol w="453391"/>
                <a:gridCol w="336480"/>
                <a:gridCol w="3364967"/>
              </a:tblGrid>
              <a:tr h="649984">
                <a:tc rowSpan="2">
                  <a:txBody>
                    <a:bodyPr/>
                    <a:lstStyle/>
                    <a:p>
                      <a:pPr marL="0" marR="0">
                        <a:lnSpc>
                          <a:spcPct val="115000"/>
                        </a:lnSpc>
                        <a:spcBef>
                          <a:spcPts val="0"/>
                        </a:spcBef>
                        <a:spcAft>
                          <a:spcPts val="0"/>
                        </a:spcAft>
                      </a:pPr>
                      <a:r>
                        <a:rPr lang="en-US" sz="1000" b="1" kern="1200" dirty="0">
                          <a:solidFill>
                            <a:srgbClr val="7F7F7F"/>
                          </a:solidFill>
                          <a:effectLst/>
                          <a:latin typeface="Calibri"/>
                          <a:ea typeface="Calibri"/>
                          <a:cs typeface="Times New Roman"/>
                        </a:rPr>
                        <a:t>Receptive modalities*:</a:t>
                      </a:r>
                      <a:r>
                        <a:rPr lang="en-US" sz="1000" kern="1200" dirty="0">
                          <a:solidFill>
                            <a:srgbClr val="7F7F7F"/>
                          </a:solidFill>
                          <a:effectLst/>
                          <a:latin typeface="Calibri"/>
                          <a:ea typeface="Calibri"/>
                          <a:cs typeface="Times New Roman"/>
                        </a:rPr>
                        <a:t> </a:t>
                      </a:r>
                      <a:br>
                        <a:rPr lang="en-US" sz="1000" kern="1200" dirty="0">
                          <a:solidFill>
                            <a:srgbClr val="7F7F7F"/>
                          </a:solidFill>
                          <a:effectLst/>
                          <a:latin typeface="Calibri"/>
                          <a:ea typeface="Calibri"/>
                          <a:cs typeface="Times New Roman"/>
                        </a:rPr>
                      </a:br>
                      <a:r>
                        <a:rPr lang="en-US" sz="1000" kern="1200" dirty="0">
                          <a:solidFill>
                            <a:srgbClr val="7F7F7F"/>
                          </a:solidFill>
                          <a:effectLst/>
                          <a:latin typeface="Calibri"/>
                          <a:ea typeface="Calibri"/>
                          <a:cs typeface="Times New Roman"/>
                        </a:rPr>
                        <a:t>Ways in which students receive communications from others (e.g., listening, reading, viewing). Instruction and assessment of receptive modalities focus on students’ communication of their understanding of the meaning of communications from others.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1000" kern="1200" dirty="0" smtClean="0">
                          <a:solidFill>
                            <a:srgbClr val="7F7F7F"/>
                          </a:solidFill>
                          <a:effectLst/>
                          <a:latin typeface="Calibri"/>
                          <a:ea typeface="Calibri"/>
                          <a:cs typeface="Times New Roman"/>
                        </a:rPr>
                        <a:t>Listening </a:t>
                      </a:r>
                      <a:br>
                        <a:rPr lang="en-US" sz="1000" kern="1200" dirty="0" smtClean="0">
                          <a:solidFill>
                            <a:srgbClr val="7F7F7F"/>
                          </a:solidFill>
                          <a:effectLst/>
                          <a:latin typeface="Calibri"/>
                          <a:ea typeface="Calibri"/>
                          <a:cs typeface="Times New Roman"/>
                        </a:rPr>
                      </a:br>
                      <a:r>
                        <a:rPr lang="en-US" sz="1000" kern="1200" dirty="0" smtClean="0">
                          <a:solidFill>
                            <a:srgbClr val="7F7F7F"/>
                          </a:solidFill>
                          <a:effectLst/>
                          <a:latin typeface="Calibri"/>
                          <a:ea typeface="Calibri"/>
                          <a:cs typeface="Times New Roman"/>
                        </a:rPr>
                        <a:t>&amp; reading</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9 - create clear and coherent grade-appropriate </a:t>
                      </a:r>
                      <a:r>
                        <a:rPr lang="en-US" sz="1300" kern="1200" dirty="0">
                          <a:effectLst/>
                          <a:latin typeface="Calibri"/>
                          <a:ea typeface="Times New Roman"/>
                          <a:cs typeface="Times New Roman"/>
                        </a:rPr>
                        <a:t>speech and text   </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marL="291465" marR="71755" indent="-219710" algn="ctr">
                        <a:lnSpc>
                          <a:spcPct val="115000"/>
                        </a:lnSpc>
                        <a:spcBef>
                          <a:spcPts val="0"/>
                        </a:spcBef>
                        <a:spcAft>
                          <a:spcPts val="0"/>
                        </a:spcAft>
                      </a:pPr>
                      <a:r>
                        <a:rPr lang="en-US" sz="1300" b="1" kern="1200" dirty="0">
                          <a:effectLst/>
                          <a:latin typeface="Calibri"/>
                          <a:ea typeface="Times New Roman"/>
                          <a:cs typeface="Times New Roman"/>
                        </a:rPr>
                        <a:t>10 - make accurate use </a:t>
                      </a:r>
                      <a:r>
                        <a:rPr lang="en-US" sz="1300" kern="1200" dirty="0">
                          <a:effectLst/>
                          <a:latin typeface="Calibri"/>
                          <a:ea typeface="Times New Roman"/>
                          <a:cs typeface="Times New Roman"/>
                        </a:rPr>
                        <a:t>of standard English to communicate in grade-appropriate speech and writing</a:t>
                      </a:r>
                      <a:endParaRPr lang="en-US" sz="150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Times New Roman"/>
                          <a:cs typeface="Times New Roman"/>
                        </a:rPr>
                        <a:t>1</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construct meaning </a:t>
                      </a:r>
                      <a:r>
                        <a:rPr lang="en-US" sz="1000" kern="1200">
                          <a:solidFill>
                            <a:srgbClr val="7F7F7F"/>
                          </a:solidFill>
                          <a:effectLst/>
                          <a:latin typeface="Calibri"/>
                          <a:ea typeface="Calibri"/>
                          <a:cs typeface="GillSansMT"/>
                        </a:rPr>
                        <a:t>from oral presentations and literary and informational text through grade-appropriate listening, reading, and viewing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37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1000" b="1" kern="1200">
                          <a:solidFill>
                            <a:srgbClr val="7F7F7F"/>
                          </a:solidFill>
                          <a:effectLst/>
                          <a:latin typeface="Calibri"/>
                          <a:ea typeface="Calibri"/>
                          <a:cs typeface="Times New Roman"/>
                        </a:rPr>
                        <a:t>8</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kern="1200">
                          <a:solidFill>
                            <a:srgbClr val="7F7F7F"/>
                          </a:solidFill>
                          <a:effectLst/>
                          <a:latin typeface="Calibri"/>
                          <a:ea typeface="Calibri"/>
                          <a:cs typeface="GillSansMT"/>
                        </a:rPr>
                        <a:t>determine the meaning</a:t>
                      </a:r>
                      <a:r>
                        <a:rPr lang="en-US" sz="1000" kern="1200">
                          <a:solidFill>
                            <a:srgbClr val="7F7F7F"/>
                          </a:solidFill>
                          <a:effectLst/>
                          <a:latin typeface="Calibri"/>
                          <a:ea typeface="Calibri"/>
                          <a:cs typeface="GillSansMT"/>
                        </a:rPr>
                        <a:t> of words and phrases in oral presentations and literary and informational text</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14858">
                <a:tc rowSpan="3">
                  <a:txBody>
                    <a:bodyPr/>
                    <a:lstStyle/>
                    <a:p>
                      <a:pPr marL="0" marR="0">
                        <a:lnSpc>
                          <a:spcPct val="115000"/>
                        </a:lnSpc>
                        <a:spcBef>
                          <a:spcPts val="0"/>
                        </a:spcBef>
                        <a:spcAft>
                          <a:spcPts val="0"/>
                        </a:spcAft>
                      </a:pPr>
                      <a:r>
                        <a:rPr lang="en-US" sz="2100" b="1" kern="1200" dirty="0">
                          <a:effectLst/>
                          <a:latin typeface="Calibri"/>
                          <a:ea typeface="Calibri"/>
                          <a:cs typeface="Times New Roman"/>
                        </a:rPr>
                        <a:t>Productive modalities*:</a:t>
                      </a:r>
                      <a:r>
                        <a:rPr lang="en-US" sz="2100" kern="1200" dirty="0">
                          <a:effectLst/>
                          <a:latin typeface="Calibri"/>
                          <a:ea typeface="Calibri"/>
                          <a:cs typeface="Times New Roman"/>
                        </a:rPr>
                        <a:t> </a:t>
                      </a:r>
                      <a:r>
                        <a:rPr lang="en-US" sz="1200" kern="1200" dirty="0">
                          <a:effectLst/>
                          <a:latin typeface="Calibri"/>
                          <a:ea typeface="Calibri"/>
                          <a:cs typeface="Times New Roman"/>
                        </a:rPr>
                        <a:t>Ways in which students communicate to others (e.g., speaking, writing, and drawing). Instruction and assessment of productive modalities focus on students’ communication of their own understanding or interpretation.</a:t>
                      </a:r>
                      <a:endParaRPr lang="en-US" sz="12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en-US" sz="1200" kern="1200" dirty="0">
                          <a:effectLst/>
                          <a:latin typeface="Calibri"/>
                          <a:ea typeface="Calibri"/>
                          <a:cs typeface="Times New Roman"/>
                        </a:rPr>
                        <a:t>Speaking </a:t>
                      </a:r>
                      <a:br>
                        <a:rPr lang="en-US" sz="1200" kern="1200" dirty="0">
                          <a:effectLst/>
                          <a:latin typeface="Calibri"/>
                          <a:ea typeface="Calibri"/>
                          <a:cs typeface="Times New Roman"/>
                        </a:rPr>
                      </a:br>
                      <a:r>
                        <a:rPr lang="en-US" sz="1200" kern="1200" dirty="0">
                          <a:effectLst/>
                          <a:latin typeface="Calibri"/>
                          <a:ea typeface="Calibri"/>
                          <a:cs typeface="Times New Roman"/>
                        </a:rPr>
                        <a:t>&amp;</a:t>
                      </a:r>
                      <a:endParaRPr lang="en-US" sz="1200" dirty="0">
                        <a:effectLst/>
                        <a:latin typeface="Calibri"/>
                        <a:ea typeface="Calibri"/>
                        <a:cs typeface="Times New Roman"/>
                      </a:endParaRPr>
                    </a:p>
                    <a:p>
                      <a:pPr marL="0" marR="0" algn="ctr">
                        <a:lnSpc>
                          <a:spcPct val="115000"/>
                        </a:lnSpc>
                        <a:spcBef>
                          <a:spcPts val="0"/>
                        </a:spcBef>
                        <a:spcAft>
                          <a:spcPts val="0"/>
                        </a:spcAft>
                      </a:pPr>
                      <a:r>
                        <a:rPr lang="en-US" sz="1200" kern="1200" dirty="0">
                          <a:effectLst/>
                          <a:latin typeface="Calibri"/>
                          <a:ea typeface="Calibri"/>
                          <a:cs typeface="Times New Roman"/>
                        </a:rPr>
                        <a:t>Writing</a:t>
                      </a:r>
                      <a:endParaRPr lang="en-US" sz="12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a:effectLst/>
                          <a:latin typeface="Calibri"/>
                          <a:ea typeface="Times New Roman"/>
                          <a:cs typeface="GillSansMT"/>
                        </a:rPr>
                        <a:t>3</a:t>
                      </a:r>
                      <a:endParaRPr lang="en-US" sz="15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dirty="0">
                          <a:effectLst/>
                          <a:latin typeface="Calibri"/>
                          <a:ea typeface="Calibri"/>
                          <a:cs typeface="GillSansMT"/>
                        </a:rPr>
                        <a:t>speak and write about grade-appropriate complex literary and informational texts and topics</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3737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b="1" kern="1200" dirty="0">
                          <a:effectLst/>
                          <a:latin typeface="Calibri"/>
                          <a:ea typeface="Times New Roman"/>
                          <a:cs typeface="Times New Roman"/>
                        </a:rPr>
                        <a:t>4</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700" b="1" kern="1200" dirty="0">
                          <a:effectLst/>
                          <a:latin typeface="Calibri"/>
                          <a:ea typeface="Calibri"/>
                          <a:cs typeface="GillSansMT"/>
                        </a:rPr>
                        <a:t>construct grade-appropriate oral and written claims and support them with reasoning and evidence</a:t>
                      </a:r>
                      <a:endParaRPr lang="en-US" sz="15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2400" kern="1200" dirty="0">
                          <a:effectLst/>
                          <a:latin typeface="Calibri"/>
                          <a:ea typeface="Times New Roman"/>
                          <a:cs typeface="Times New Roman"/>
                        </a:rPr>
                        <a:t>7</a:t>
                      </a:r>
                      <a:endParaRPr lang="en-US" sz="15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kern="1200">
                          <a:effectLst/>
                          <a:latin typeface="Calibri"/>
                          <a:ea typeface="Calibri"/>
                          <a:cs typeface="GillSansMT"/>
                        </a:rPr>
                        <a:t>adapt language choices to purpose, task, and audience when speaking and writing</a:t>
                      </a:r>
                      <a:endParaRPr lang="en-US" sz="15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42795">
                <a:tc rowSpan="3">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Times New Roman"/>
                        </a:rPr>
                        <a:t>Interactive modalities*: </a:t>
                      </a:r>
                      <a:r>
                        <a:rPr lang="en-US" sz="900" kern="1200" dirty="0">
                          <a:solidFill>
                            <a:srgbClr val="7F7F7F"/>
                          </a:solidFill>
                          <a:effectLst/>
                          <a:latin typeface="Calibri"/>
                          <a:ea typeface="Calibri"/>
                          <a:cs typeface="Times New Roman"/>
                        </a:rPr>
                        <a:t>Collaborative use of receptive and productive modalities as “students engage in conversations, provide and obtain information, express feelings and emotions, and exchange opinions” (Phillips, 2008, p. 3). </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15000"/>
                        </a:lnSpc>
                        <a:spcBef>
                          <a:spcPts val="0"/>
                        </a:spcBef>
                        <a:spcAft>
                          <a:spcPts val="0"/>
                        </a:spcAft>
                      </a:pPr>
                      <a:r>
                        <a:rPr lang="en-US" sz="900" kern="1200" dirty="0">
                          <a:solidFill>
                            <a:srgbClr val="7F7F7F"/>
                          </a:solidFill>
                          <a:effectLst/>
                          <a:latin typeface="Calibri"/>
                          <a:ea typeface="Calibri"/>
                          <a:cs typeface="Times New Roman"/>
                        </a:rPr>
                        <a:t>Listening, speaking, reading,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and </a:t>
                      </a:r>
                      <a:br>
                        <a:rPr lang="en-US" sz="900" kern="1200" dirty="0">
                          <a:solidFill>
                            <a:srgbClr val="7F7F7F"/>
                          </a:solidFill>
                          <a:effectLst/>
                          <a:latin typeface="Calibri"/>
                          <a:ea typeface="Calibri"/>
                          <a:cs typeface="Times New Roman"/>
                        </a:rPr>
                      </a:br>
                      <a:r>
                        <a:rPr lang="en-US" sz="900" kern="1200" dirty="0">
                          <a:solidFill>
                            <a:srgbClr val="7F7F7F"/>
                          </a:solidFill>
                          <a:effectLst/>
                          <a:latin typeface="Calibri"/>
                          <a:ea typeface="Calibri"/>
                          <a:cs typeface="Times New Roman"/>
                        </a:rPr>
                        <a:t>writing</a:t>
                      </a:r>
                      <a:endParaRPr lang="en-US" sz="900" dirty="0">
                        <a:effectLst/>
                        <a:latin typeface="Calibri"/>
                        <a:ea typeface="Calibri"/>
                        <a:cs typeface="Times New Roman"/>
                      </a:endParaRPr>
                    </a:p>
                  </a:txBody>
                  <a:tcPr marL="34287" marR="34287"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GillSansMT"/>
                        </a:rPr>
                        <a:t>2</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a:solidFill>
                            <a:srgbClr val="7F7F7F"/>
                          </a:solidFill>
                          <a:effectLst/>
                          <a:latin typeface="Calibri"/>
                          <a:ea typeface="Calibri"/>
                          <a:cs typeface="GillSansMT"/>
                        </a:rPr>
                        <a:t>participate in grade-appropriate oral and written exchanges</a:t>
                      </a:r>
                      <a:r>
                        <a:rPr lang="en-US" sz="900" kern="1200">
                          <a:solidFill>
                            <a:srgbClr val="7F7F7F"/>
                          </a:solidFill>
                          <a:effectLst/>
                          <a:latin typeface="Calibri"/>
                          <a:ea typeface="Calibri"/>
                          <a:cs typeface="GillSansMT"/>
                        </a:rPr>
                        <a:t> of information, ideas, and analyses, responding to peer, audience, or reader comments and questions</a:t>
                      </a:r>
                      <a:endParaRPr lang="en-US" sz="90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dirty="0">
                          <a:solidFill>
                            <a:srgbClr val="7F7F7F"/>
                          </a:solidFill>
                          <a:effectLst/>
                          <a:latin typeface="Calibri"/>
                          <a:ea typeface="Times New Roman"/>
                          <a:cs typeface="Times New Roman"/>
                        </a:rPr>
                        <a:t>5</a:t>
                      </a:r>
                      <a:endParaRPr lang="en-US" sz="900" dirty="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conduct research and evaluate and communicate</a:t>
                      </a:r>
                      <a:r>
                        <a:rPr lang="en-US" sz="900" kern="1200" dirty="0">
                          <a:solidFill>
                            <a:srgbClr val="7F7F7F"/>
                          </a:solidFill>
                          <a:effectLst/>
                          <a:latin typeface="Calibri"/>
                          <a:ea typeface="Calibri"/>
                          <a:cs typeface="GillSansMT"/>
                        </a:rPr>
                        <a:t> findings to answer questions or solve problems</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en-US" sz="900" b="1" kern="1200">
                          <a:solidFill>
                            <a:srgbClr val="7F7F7F"/>
                          </a:solidFill>
                          <a:effectLst/>
                          <a:latin typeface="Calibri"/>
                          <a:ea typeface="Times New Roman"/>
                          <a:cs typeface="Times New Roman"/>
                        </a:rPr>
                        <a:t>6</a:t>
                      </a:r>
                      <a:endParaRPr lang="en-US" sz="900">
                        <a:effectLst/>
                        <a:latin typeface="Calibri"/>
                        <a:ea typeface="Calibri"/>
                        <a:cs typeface="Times New Roman"/>
                      </a:endParaRPr>
                    </a:p>
                  </a:txBody>
                  <a:tcPr marL="34287" marR="34287"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kern="1200" dirty="0">
                          <a:solidFill>
                            <a:srgbClr val="7F7F7F"/>
                          </a:solidFill>
                          <a:effectLst/>
                          <a:latin typeface="Calibri"/>
                          <a:ea typeface="Calibri"/>
                          <a:cs typeface="GillSansMT"/>
                        </a:rPr>
                        <a:t>analyze and critique</a:t>
                      </a:r>
                      <a:r>
                        <a:rPr lang="en-US" sz="900" kern="1200" dirty="0">
                          <a:solidFill>
                            <a:srgbClr val="7F7F7F"/>
                          </a:solidFill>
                          <a:effectLst/>
                          <a:latin typeface="Calibri"/>
                          <a:ea typeface="Calibri"/>
                          <a:cs typeface="GillSansMT"/>
                        </a:rPr>
                        <a:t> the arguments of others orally and in writing</a:t>
                      </a:r>
                      <a:endParaRPr lang="en-US" sz="900" dirty="0">
                        <a:effectLst/>
                        <a:latin typeface="Calibri"/>
                        <a:ea typeface="Calibri"/>
                        <a:cs typeface="Times New Roman"/>
                      </a:endParaRPr>
                    </a:p>
                  </a:txBody>
                  <a:tcPr marL="34287" marR="34287"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63150420"/>
              </p:ext>
            </p:extLst>
          </p:nvPr>
        </p:nvGraphicFramePr>
        <p:xfrm>
          <a:off x="184752" y="6282623"/>
          <a:ext cx="7402898" cy="2594379"/>
        </p:xfrm>
        <a:graphic>
          <a:graphicData uri="http://schemas.openxmlformats.org/drawingml/2006/table">
            <a:tbl>
              <a:tblPr firstRow="1" firstCol="1" bandRow="1"/>
              <a:tblGrid>
                <a:gridCol w="925363"/>
                <a:gridCol w="993907"/>
                <a:gridCol w="891088"/>
                <a:gridCol w="879051"/>
                <a:gridCol w="1091631"/>
                <a:gridCol w="1233816"/>
                <a:gridCol w="1388042"/>
              </a:tblGrid>
              <a:tr h="612611">
                <a:tc>
                  <a:txBody>
                    <a:bodyPr/>
                    <a:lstStyle/>
                    <a:p>
                      <a:pPr marL="0" marR="0" algn="ctr">
                        <a:lnSpc>
                          <a:spcPct val="115000"/>
                        </a:lnSpc>
                        <a:spcBef>
                          <a:spcPts val="0"/>
                        </a:spcBef>
                        <a:spcAft>
                          <a:spcPts val="0"/>
                        </a:spcAft>
                      </a:pPr>
                      <a:r>
                        <a:rPr lang="en-US" sz="1400" b="1" dirty="0">
                          <a:solidFill>
                            <a:srgbClr val="000000"/>
                          </a:solidFill>
                          <a:effectLst/>
                          <a:latin typeface="Calibri"/>
                          <a:ea typeface="Times New Roman"/>
                          <a:cs typeface="Times New Roman"/>
                        </a:rPr>
                        <a:t>Standard</a:t>
                      </a:r>
                      <a:endParaRPr lang="en-US" sz="14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700" b="1" dirty="0">
                          <a:effectLst/>
                          <a:latin typeface="Calibri"/>
                          <a:ea typeface="Times New Roman"/>
                          <a:cs typeface="Times New Roman"/>
                        </a:rPr>
                        <a:t>An ELL can…</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nSpc>
                          <a:spcPct val="115000"/>
                        </a:lnSpc>
                        <a:spcBef>
                          <a:spcPts val="0"/>
                        </a:spcBef>
                        <a:spcAft>
                          <a:spcPts val="0"/>
                        </a:spcAft>
                      </a:pPr>
                      <a:r>
                        <a:rPr lang="en-US" sz="1700" b="1" dirty="0">
                          <a:solidFill>
                            <a:srgbClr val="000000"/>
                          </a:solidFill>
                          <a:effectLst/>
                          <a:latin typeface="Calibri"/>
                          <a:ea typeface="Times New Roman"/>
                          <a:cs typeface="Times New Roman"/>
                        </a:rPr>
                        <a:t>By the end of an English language proficiency level, an ELL in grades 4-5 can . . . </a:t>
                      </a:r>
                      <a:endParaRPr lang="en-US" sz="17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2169">
                <a:tc rowSpan="2">
                  <a:txBody>
                    <a:bodyPr/>
                    <a:lstStyle/>
                    <a:p>
                      <a:pPr marL="0" marR="0" algn="ctr">
                        <a:lnSpc>
                          <a:spcPct val="115000"/>
                        </a:lnSpc>
                        <a:spcBef>
                          <a:spcPts val="0"/>
                        </a:spcBef>
                        <a:spcAft>
                          <a:spcPts val="0"/>
                        </a:spcAft>
                      </a:pPr>
                      <a:r>
                        <a:rPr lang="en-US" sz="3200" b="1" dirty="0">
                          <a:solidFill>
                            <a:srgbClr val="000000"/>
                          </a:solidFill>
                          <a:effectLst/>
                          <a:latin typeface="Calibri"/>
                          <a:ea typeface="Times New Roman"/>
                          <a:cs typeface="Times New Roman"/>
                        </a:rPr>
                        <a:t>4</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Productive</a:t>
                      </a:r>
                      <a:endParaRPr lang="en-US" sz="1300" dirty="0">
                        <a:effectLst/>
                        <a:latin typeface="Calibri"/>
                        <a:ea typeface="Calibri"/>
                        <a:cs typeface="Times New Roman"/>
                      </a:endParaRPr>
                    </a:p>
                    <a:p>
                      <a:pPr marL="0" marR="0" algn="ctr">
                        <a:lnSpc>
                          <a:spcPct val="115000"/>
                        </a:lnSpc>
                        <a:spcBef>
                          <a:spcPts val="0"/>
                        </a:spcBef>
                        <a:spcAft>
                          <a:spcPts val="0"/>
                        </a:spcAft>
                      </a:pPr>
                      <a:r>
                        <a:rPr lang="en-US" sz="1200" dirty="0">
                          <a:solidFill>
                            <a:srgbClr val="000000"/>
                          </a:solidFill>
                          <a:effectLst/>
                          <a:latin typeface="Calibri"/>
                          <a:ea typeface="Times New Roman"/>
                          <a:cs typeface="Times New Roman"/>
                        </a:rPr>
                        <a:t>(S &amp; W)</a:t>
                      </a:r>
                      <a:endParaRPr lang="en-US" sz="13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en-US" sz="900" b="1" dirty="0">
                          <a:effectLst/>
                          <a:latin typeface="Calibri"/>
                          <a:ea typeface="Times New Roman"/>
                          <a:cs typeface="Times New Roman"/>
                        </a:rPr>
                        <a:t>…construct grade-appropriate oral and written claims and support them with reasoning and evidence. </a:t>
                      </a:r>
                      <a:endParaRPr lang="en-US" sz="9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1</a:t>
                      </a:r>
                      <a:endParaRPr lang="en-US" sz="2100" dirty="0">
                        <a:effectLst/>
                        <a:latin typeface="Calibri"/>
                        <a:ea typeface="Calibri"/>
                        <a:cs typeface="Times New Roman"/>
                      </a:endParaRPr>
                    </a:p>
                  </a:txBody>
                  <a:tcPr marL="50561" marR="505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2</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3</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a:solidFill>
                            <a:srgbClr val="000000"/>
                          </a:solidFill>
                          <a:effectLst/>
                          <a:latin typeface="Calibri"/>
                          <a:ea typeface="Times New Roman"/>
                          <a:cs typeface="Times New Roman"/>
                        </a:rPr>
                        <a:t>4</a:t>
                      </a:r>
                      <a:endParaRPr lang="en-US" sz="210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100" b="1" dirty="0">
                          <a:solidFill>
                            <a:srgbClr val="000000"/>
                          </a:solidFill>
                          <a:effectLst/>
                          <a:latin typeface="Calibri"/>
                          <a:ea typeface="Times New Roman"/>
                          <a:cs typeface="Times New Roman"/>
                        </a:rPr>
                        <a:t>5</a:t>
                      </a:r>
                      <a:endParaRPr lang="en-US" sz="2100" dirty="0">
                        <a:effectLst/>
                        <a:latin typeface="Calibri"/>
                        <a:ea typeface="Calibri"/>
                        <a:cs typeface="Times New Roman"/>
                      </a:endParaRPr>
                    </a:p>
                  </a:txBody>
                  <a:tcPr marL="6320" marR="6320"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91912">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…express an opinion about a familiar topic.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n-US" sz="900" dirty="0">
                          <a:solidFill>
                            <a:srgbClr val="000000"/>
                          </a:solidFill>
                          <a:effectLst/>
                          <a:latin typeface="Calibri"/>
                          <a:ea typeface="Times New Roman"/>
                          <a:cs typeface="Times New Roman"/>
                        </a:rPr>
                        <a:t>…construct a simple claim about a familiar topic, and give a reason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n-US" sz="900" dirty="0">
                          <a:solidFill>
                            <a:srgbClr val="000000"/>
                          </a:solidFill>
                          <a:effectLst/>
                          <a:latin typeface="Calibri"/>
                          <a:ea typeface="Times New Roman"/>
                          <a:cs typeface="Times New Roman"/>
                        </a:rPr>
                        <a:t>…construct a claim about familiar topics, introducing the topic and providing a few reasons or facts to support the claim.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several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900" dirty="0">
                          <a:solidFill>
                            <a:srgbClr val="000000"/>
                          </a:solidFill>
                          <a:effectLst/>
                          <a:latin typeface="Calibri"/>
                          <a:ea typeface="Times New Roman"/>
                          <a:cs typeface="Times New Roman"/>
                        </a:rPr>
                        <a:t>…construct a claim about a variety of topics: introduce the topic, provide logically ordered reasons or facts to support the claim, and provide a concluding statement. </a:t>
                      </a:r>
                      <a:endParaRPr lang="en-US" sz="900" dirty="0">
                        <a:effectLst/>
                        <a:latin typeface="Calibri"/>
                        <a:ea typeface="Calibri"/>
                        <a:cs typeface="Times New Roman"/>
                      </a:endParaRPr>
                    </a:p>
                  </a:txBody>
                  <a:tcPr marL="50561" marR="505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8" name="Rectangle 7"/>
          <p:cNvSpPr/>
          <p:nvPr/>
        </p:nvSpPr>
        <p:spPr>
          <a:xfrm>
            <a:off x="210046" y="8925540"/>
            <a:ext cx="7480011" cy="1016624"/>
          </a:xfrm>
          <a:prstGeom prst="rect">
            <a:avLst/>
          </a:prstGeom>
          <a:solidFill>
            <a:schemeClr val="bg1"/>
          </a:solidFill>
        </p:spPr>
        <p:txBody>
          <a:bodyPr wrap="square" lIns="92392" tIns="46196" rIns="92392" bIns="46196">
            <a:spAutoFit/>
          </a:bodyPr>
          <a:lstStyle/>
          <a:p>
            <a:r>
              <a:rPr lang="en-US" sz="1000" dirty="0"/>
              <a:t>This performance task is based on writing.  As an option if you’d like to monitor growth for ELP as a second goal, teachers can choose to assess ELP standard 4 because it aligns with this specific performance task. Your student’s full composition can be analyzed to identify English language proficiency levels.  It is evident that students will be navigating through the modalities to get to the end product. However, it is important to keep in mind what the full opinion writing performance task is assessing and how deeply the student understands class content and language. The  ELP growth goal is to provide the “just-right scaffolds” for students to demonstrate their understanding in order for them to move from one proficiency level to the next.</a:t>
            </a:r>
          </a:p>
        </p:txBody>
      </p:sp>
      <p:sp>
        <p:nvSpPr>
          <p:cNvPr id="9" name="Rectangle 8"/>
          <p:cNvSpPr/>
          <p:nvPr/>
        </p:nvSpPr>
        <p:spPr>
          <a:xfrm>
            <a:off x="107637" y="132329"/>
            <a:ext cx="7402897" cy="401071"/>
          </a:xfrm>
          <a:prstGeom prst="rect">
            <a:avLst/>
          </a:prstGeom>
        </p:spPr>
        <p:txBody>
          <a:bodyPr wrap="square" lIns="92392" tIns="46196" rIns="92392" bIns="46196">
            <a:spAutoFit/>
          </a:bodyPr>
          <a:lstStyle/>
          <a:p>
            <a:pPr algn="ctr"/>
            <a:r>
              <a:rPr lang="en-US" b="1" i="1" dirty="0"/>
              <a:t>ELP </a:t>
            </a:r>
            <a:r>
              <a:rPr lang="en-US" b="1" i="1" dirty="0" smtClean="0"/>
              <a:t>4</a:t>
            </a:r>
            <a:r>
              <a:rPr lang="en-US" b="1" i="1" baseline="30000" dirty="0" smtClean="0"/>
              <a:t>th</a:t>
            </a:r>
            <a:r>
              <a:rPr lang="en-US" b="1" i="1" dirty="0" smtClean="0"/>
              <a:t> – 5</a:t>
            </a:r>
            <a:r>
              <a:rPr lang="en-US" b="1" i="1" baseline="30000" dirty="0" smtClean="0"/>
              <a:t>th</a:t>
            </a:r>
            <a:r>
              <a:rPr lang="en-US" b="1" i="1" dirty="0" smtClean="0"/>
              <a:t> Grade Band Standards </a:t>
            </a:r>
            <a:r>
              <a:rPr lang="en-US" b="1" i="1" dirty="0"/>
              <a:t>Organized by </a:t>
            </a:r>
            <a:r>
              <a:rPr lang="en-US" b="1" i="1" dirty="0" smtClean="0"/>
              <a:t>Modality</a:t>
            </a:r>
          </a:p>
        </p:txBody>
      </p:sp>
      <p:sp>
        <p:nvSpPr>
          <p:cNvPr id="6" name="TextBox 5"/>
          <p:cNvSpPr txBox="1"/>
          <p:nvPr/>
        </p:nvSpPr>
        <p:spPr>
          <a:xfrm>
            <a:off x="3950052" y="9831418"/>
            <a:ext cx="3822348" cy="221492"/>
          </a:xfrm>
          <a:prstGeom prst="rect">
            <a:avLst/>
          </a:prstGeom>
          <a:noFill/>
        </p:spPr>
        <p:txBody>
          <a:bodyPr wrap="square" lIns="96908" tIns="48454" rIns="96908" bIns="48454" rtlCol="0">
            <a:spAutoFit/>
          </a:bodyPr>
          <a:lstStyle/>
          <a:p>
            <a:r>
              <a:rPr lang="en-US" sz="800" b="1" i="1" dirty="0"/>
              <a:t>Oregon ELP Standards Aligned with Performance Task, 2014; Arcema Tovar</a:t>
            </a:r>
          </a:p>
        </p:txBody>
      </p:sp>
    </p:spTree>
    <p:extLst>
      <p:ext uri="{BB962C8B-B14F-4D97-AF65-F5344CB8AC3E}">
        <p14:creationId xmlns:p14="http://schemas.microsoft.com/office/powerpoint/2010/main" val="1783363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55720769"/>
              </p:ext>
            </p:extLst>
          </p:nvPr>
        </p:nvGraphicFramePr>
        <p:xfrm>
          <a:off x="261863" y="90782"/>
          <a:ext cx="7325784" cy="9337251"/>
        </p:xfrm>
        <a:graphic>
          <a:graphicData uri="http://schemas.openxmlformats.org/drawingml/2006/table">
            <a:tbl>
              <a:tblPr/>
              <a:tblGrid>
                <a:gridCol w="385570"/>
                <a:gridCol w="483655"/>
                <a:gridCol w="2799189"/>
                <a:gridCol w="913422"/>
                <a:gridCol w="913422"/>
                <a:gridCol w="828709"/>
                <a:gridCol w="559839"/>
                <a:gridCol w="441978"/>
              </a:tblGrid>
              <a:tr h="240075">
                <a:tc gridSpan="8">
                  <a:txBody>
                    <a:bodyPr/>
                    <a:lstStyle/>
                    <a:p>
                      <a:pPr algn="l" fontAlgn="ctr"/>
                      <a:r>
                        <a:rPr lang="en-US" sz="1400" b="1" i="0" u="none" strike="noStrike" dirty="0" smtClean="0">
                          <a:solidFill>
                            <a:srgbClr val="000000"/>
                          </a:solidFill>
                          <a:latin typeface="Calibri"/>
                        </a:rPr>
                        <a:t>Narrative Writing  Pre-Assessment</a:t>
                      </a:r>
                      <a:endParaRPr lang="en-US" sz="1400" b="1" i="0" u="none" strike="noStrike"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0876">
                <a:tc gridSpan="3">
                  <a:txBody>
                    <a:bodyPr/>
                    <a:lstStyle/>
                    <a:p>
                      <a:pPr algn="l" fontAlgn="t"/>
                      <a:r>
                        <a:rPr lang="en-US" sz="1200" b="1" i="0" u="none" strike="noStrike" dirty="0">
                          <a:solidFill>
                            <a:srgbClr val="000000"/>
                          </a:solidFill>
                          <a:latin typeface="Calibri"/>
                        </a:rPr>
                        <a:t>Student and Class Scoring:</a:t>
                      </a: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 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n-US" sz="1000" b="0" i="0" u="none" strike="noStrike" dirty="0">
                        <a:solidFill>
                          <a:srgbClr val="FF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000" b="1" i="0" u="none" strike="noStrike" dirty="0">
                          <a:solidFill>
                            <a:srgbClr val="000000"/>
                          </a:solidFill>
                          <a:latin typeface="Calibri"/>
                        </a:rPr>
                        <a:t>Grade: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4707">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Teachers Name: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6242">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n-US" sz="1000" b="1" i="0" u="none" strike="noStrike" dirty="0">
                          <a:solidFill>
                            <a:srgbClr val="000000"/>
                          </a:solidFill>
                          <a:latin typeface="Calibri"/>
                        </a:rPr>
                        <a:t>School: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n-US" sz="1000" b="0" i="0" u="none" strike="noStrike" dirty="0">
                          <a:solidFill>
                            <a:srgbClr val="000000"/>
                          </a:solidFill>
                          <a:latin typeface="Calibri"/>
                        </a:rPr>
                        <a:t> </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8013">
                <a:tc gridSpan="2">
                  <a:txBody>
                    <a:bodyPr/>
                    <a:lstStyle/>
                    <a:p>
                      <a:pPr algn="ctr" fontAlgn="ctr"/>
                      <a:endParaRPr lang="en-US" sz="1000" b="0" i="0" u="none" strike="noStrike"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n-US" sz="1000" b="1"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0915">
                <a:tc rowSpan="2" gridSpan="3">
                  <a:txBody>
                    <a:bodyPr/>
                    <a:lstStyle/>
                    <a:p>
                      <a:pPr algn="ctr" fontAlgn="ctr"/>
                      <a:r>
                        <a:rPr lang="en-US" sz="1000" b="1" i="0" u="none" strike="noStrike" dirty="0">
                          <a:solidFill>
                            <a:srgbClr val="FFFFFF"/>
                          </a:solidFill>
                          <a:latin typeface="Calibri"/>
                        </a:rPr>
                        <a:t>Student Name: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n-US" sz="1000" b="1" i="0" u="none" strike="noStrike" dirty="0">
                          <a:solidFill>
                            <a:srgbClr val="FFFFFF"/>
                          </a:solidFill>
                          <a:latin typeface="Calibri"/>
                        </a:rPr>
                        <a:t>Focus and Organization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Elaboration and Evidence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1" i="0" u="none" strike="noStrike" dirty="0">
                          <a:solidFill>
                            <a:srgbClr val="FFFFFF"/>
                          </a:solidFill>
                          <a:latin typeface="Calibri"/>
                        </a:rPr>
                        <a:t>Conventions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Student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n-US" sz="1000" b="1" i="0" u="none" strike="noStrike" dirty="0">
                          <a:solidFill>
                            <a:srgbClr val="FFFFFF"/>
                          </a:solidFill>
                          <a:latin typeface="Calibri"/>
                        </a:rPr>
                        <a:t>ELP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8013">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n-US" sz="1000" b="0" i="0" u="none" strike="noStrike" dirty="0">
                          <a:solidFill>
                            <a:srgbClr val="FFFFFF"/>
                          </a:solidFill>
                          <a:latin typeface="Calibri"/>
                        </a:rPr>
                        <a:t>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10526">
                <a:tc>
                  <a:txBody>
                    <a:bodyPr/>
                    <a:lstStyle/>
                    <a:p>
                      <a:pPr algn="ctr" fontAlgn="ctr"/>
                      <a:r>
                        <a:rPr lang="en-US" sz="1000" b="0"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19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26</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27</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28</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29</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30</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31</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32</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33</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34</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0526">
                <a:tc>
                  <a:txBody>
                    <a:bodyPr/>
                    <a:lstStyle/>
                    <a:p>
                      <a:pPr algn="ctr" fontAlgn="ctr"/>
                      <a:r>
                        <a:rPr lang="en-US" sz="1000" b="0" i="0" u="none" strike="noStrike" dirty="0">
                          <a:solidFill>
                            <a:srgbClr val="000000"/>
                          </a:solidFill>
                          <a:latin typeface="Calibri"/>
                        </a:rPr>
                        <a:t> </a:t>
                      </a:r>
                      <a:r>
                        <a:rPr lang="en-US" sz="1000" b="0" i="0" u="none" strike="noStrike" dirty="0" smtClean="0">
                          <a:solidFill>
                            <a:srgbClr val="000000"/>
                          </a:solidFill>
                          <a:latin typeface="Calibri"/>
                        </a:rPr>
                        <a:t>35</a:t>
                      </a: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32703" y="708350"/>
            <a:ext cx="154222" cy="138428"/>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1</a:t>
            </a:r>
          </a:p>
        </p:txBody>
      </p:sp>
      <p:sp>
        <p:nvSpPr>
          <p:cNvPr id="6" name="TextBox 2"/>
          <p:cNvSpPr txBox="1"/>
          <p:nvPr/>
        </p:nvSpPr>
        <p:spPr>
          <a:xfrm>
            <a:off x="431262" y="874175"/>
            <a:ext cx="164446" cy="139800"/>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2</a:t>
            </a:r>
          </a:p>
        </p:txBody>
      </p:sp>
      <p:sp>
        <p:nvSpPr>
          <p:cNvPr id="7" name="TextBox 3"/>
          <p:cNvSpPr txBox="1"/>
          <p:nvPr/>
        </p:nvSpPr>
        <p:spPr>
          <a:xfrm>
            <a:off x="432252" y="1027245"/>
            <a:ext cx="159620" cy="133103"/>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3</a:t>
            </a:r>
          </a:p>
        </p:txBody>
      </p:sp>
      <p:sp>
        <p:nvSpPr>
          <p:cNvPr id="8" name="TextBox 4"/>
          <p:cNvSpPr txBox="1"/>
          <p:nvPr/>
        </p:nvSpPr>
        <p:spPr>
          <a:xfrm>
            <a:off x="432444" y="1181052"/>
            <a:ext cx="159620" cy="135322"/>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4</a:t>
            </a:r>
          </a:p>
        </p:txBody>
      </p:sp>
      <p:sp>
        <p:nvSpPr>
          <p:cNvPr id="9" name="TextBox 5"/>
          <p:cNvSpPr txBox="1"/>
          <p:nvPr/>
        </p:nvSpPr>
        <p:spPr>
          <a:xfrm>
            <a:off x="611857" y="731446"/>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Emerging</a:t>
            </a:r>
          </a:p>
        </p:txBody>
      </p:sp>
      <p:sp>
        <p:nvSpPr>
          <p:cNvPr id="10" name="TextBox 6"/>
          <p:cNvSpPr txBox="1"/>
          <p:nvPr/>
        </p:nvSpPr>
        <p:spPr>
          <a:xfrm>
            <a:off x="612050" y="885254"/>
            <a:ext cx="578693" cy="131706"/>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Developing</a:t>
            </a:r>
          </a:p>
        </p:txBody>
      </p:sp>
      <p:sp>
        <p:nvSpPr>
          <p:cNvPr id="11" name="TextBox 7"/>
          <p:cNvSpPr txBox="1"/>
          <p:nvPr/>
        </p:nvSpPr>
        <p:spPr>
          <a:xfrm>
            <a:off x="614346" y="1036290"/>
            <a:ext cx="578693" cy="130224"/>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Proficient</a:t>
            </a:r>
          </a:p>
        </p:txBody>
      </p:sp>
      <p:sp>
        <p:nvSpPr>
          <p:cNvPr id="12" name="TextBox 8"/>
          <p:cNvSpPr txBox="1"/>
          <p:nvPr/>
        </p:nvSpPr>
        <p:spPr>
          <a:xfrm>
            <a:off x="619507" y="1190099"/>
            <a:ext cx="578693" cy="12736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dirty="0"/>
              <a:t>= Exemplary</a:t>
            </a:r>
          </a:p>
        </p:txBody>
      </p:sp>
      <p:sp>
        <p:nvSpPr>
          <p:cNvPr id="13" name="TextBox 9"/>
          <p:cNvSpPr txBox="1"/>
          <p:nvPr/>
        </p:nvSpPr>
        <p:spPr>
          <a:xfrm>
            <a:off x="416092" y="566368"/>
            <a:ext cx="604747" cy="13330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Scoring Key:</a:t>
            </a:r>
          </a:p>
        </p:txBody>
      </p:sp>
      <p:sp>
        <p:nvSpPr>
          <p:cNvPr id="14" name="TextBox 10"/>
          <p:cNvSpPr txBox="1"/>
          <p:nvPr/>
        </p:nvSpPr>
        <p:spPr>
          <a:xfrm>
            <a:off x="1261536" y="713775"/>
            <a:ext cx="327182" cy="137512"/>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0 - 4</a:t>
            </a:r>
          </a:p>
        </p:txBody>
      </p:sp>
      <p:sp>
        <p:nvSpPr>
          <p:cNvPr id="15" name="TextBox 11"/>
          <p:cNvSpPr txBox="1"/>
          <p:nvPr/>
        </p:nvSpPr>
        <p:spPr>
          <a:xfrm>
            <a:off x="1254706" y="879697"/>
            <a:ext cx="330518" cy="140058"/>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5 - 7</a:t>
            </a:r>
          </a:p>
        </p:txBody>
      </p:sp>
      <p:sp>
        <p:nvSpPr>
          <p:cNvPr id="16" name="TextBox 12"/>
          <p:cNvSpPr txBox="1"/>
          <p:nvPr/>
        </p:nvSpPr>
        <p:spPr>
          <a:xfrm>
            <a:off x="1255696" y="1031583"/>
            <a:ext cx="327286" cy="143164"/>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t>8 - 10</a:t>
            </a:r>
          </a:p>
        </p:txBody>
      </p:sp>
      <p:sp>
        <p:nvSpPr>
          <p:cNvPr id="17" name="TextBox 13"/>
          <p:cNvSpPr txBox="1"/>
          <p:nvPr/>
        </p:nvSpPr>
        <p:spPr>
          <a:xfrm>
            <a:off x="1255888" y="1186573"/>
            <a:ext cx="327286" cy="140058"/>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800" dirty="0">
                <a:solidFill>
                  <a:schemeClr val="bg1"/>
                </a:solidFill>
              </a:rPr>
              <a:t>11 - 12</a:t>
            </a:r>
          </a:p>
        </p:txBody>
      </p:sp>
      <p:sp>
        <p:nvSpPr>
          <p:cNvPr id="18" name="TextBox 14"/>
          <p:cNvSpPr txBox="1"/>
          <p:nvPr/>
        </p:nvSpPr>
        <p:spPr>
          <a:xfrm>
            <a:off x="1126038" y="568769"/>
            <a:ext cx="701139" cy="1204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800" b="1" u="sng" dirty="0"/>
              <a:t>Total # Correct</a:t>
            </a:r>
          </a:p>
        </p:txBody>
      </p:sp>
    </p:spTree>
    <p:extLst>
      <p:ext uri="{BB962C8B-B14F-4D97-AF65-F5344CB8AC3E}">
        <p14:creationId xmlns:p14="http://schemas.microsoft.com/office/powerpoint/2010/main" val="3602937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737708399"/>
              </p:ext>
            </p:extLst>
          </p:nvPr>
        </p:nvGraphicFramePr>
        <p:xfrm>
          <a:off x="289181" y="973355"/>
          <a:ext cx="6822440" cy="6085332"/>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u="sng" dirty="0" smtClean="0"/>
                        <a:t>Constructed Response</a:t>
                      </a:r>
                      <a:r>
                        <a:rPr lang="en-US" sz="1500" b="1" u="sng" baseline="0" dirty="0" smtClean="0"/>
                        <a:t> </a:t>
                      </a:r>
                      <a:r>
                        <a:rPr lang="en-US" sz="1500" b="1" u="sng" dirty="0" smtClean="0"/>
                        <a:t>Research Rubrics</a:t>
                      </a:r>
                      <a:r>
                        <a:rPr lang="en-US" sz="1500" b="1" u="sng" baseline="0" dirty="0" smtClean="0"/>
                        <a:t> </a:t>
                      </a:r>
                      <a:r>
                        <a:rPr lang="en-US" sz="1500" b="1" u="sng" dirty="0" smtClean="0"/>
                        <a:t>Target 2</a:t>
                      </a:r>
                    </a:p>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Locate, Select, Interpret and Integrate Information.</a:t>
                      </a:r>
                    </a:p>
                  </a:txBody>
                  <a:tcPr marL="103632" marR="103632" marT="50292" marB="50292"/>
                </a:tc>
                <a:tc hMerge="1">
                  <a:txBody>
                    <a:bodyPr/>
                    <a:lstStyle/>
                    <a:p>
                      <a:endParaRPr lang="en-US"/>
                    </a:p>
                  </a:txBody>
                  <a:tcPr/>
                </a:tc>
              </a:tr>
              <a:tr h="4937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t>Question #7 </a:t>
                      </a:r>
                      <a:r>
                        <a:rPr lang="en-US" sz="1400" b="1" dirty="0" smtClean="0">
                          <a:solidFill>
                            <a:schemeClr val="tx1"/>
                          </a:solidFill>
                        </a:rPr>
                        <a:t>RL.5.7</a:t>
                      </a:r>
                      <a:r>
                        <a:rPr lang="en-US" sz="1400" b="1" dirty="0" smtClean="0"/>
                        <a:t> Prompt: How did the illustrations in the story, “</a:t>
                      </a:r>
                      <a:r>
                        <a:rPr lang="en-US" sz="1400" b="1" i="0" u="none" dirty="0" smtClean="0">
                          <a:solidFill>
                            <a:schemeClr val="tx1"/>
                          </a:solidFill>
                        </a:rPr>
                        <a:t>Underground Railroad”</a:t>
                      </a:r>
                      <a:r>
                        <a:rPr lang="en-US" sz="1400" b="1" dirty="0" smtClean="0"/>
                        <a:t>, contribute to the understanding of the message in the story?</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t>The response gives sufficient evidence</a:t>
                      </a:r>
                      <a:r>
                        <a:rPr lang="en-US" sz="1100" b="1" u="none" dirty="0" smtClean="0"/>
                        <a:t> </a:t>
                      </a:r>
                      <a:r>
                        <a:rPr lang="en-US" sz="1100" u="none" dirty="0" smtClean="0"/>
                        <a:t>of </a:t>
                      </a:r>
                      <a:r>
                        <a:rPr lang="en-US" sz="1100" dirty="0" smtClean="0"/>
                        <a:t>the ability to locate and select</a:t>
                      </a:r>
                      <a:r>
                        <a:rPr lang="en-US" sz="1100" baseline="0" dirty="0" smtClean="0"/>
                        <a:t> </a:t>
                      </a:r>
                      <a:r>
                        <a:rPr lang="en-US" sz="1100" dirty="0" smtClean="0"/>
                        <a:t>information that supports</a:t>
                      </a:r>
                      <a:r>
                        <a:rPr lang="en-US" sz="1100" baseline="0" dirty="0" smtClean="0"/>
                        <a:t>  what it was like to gain freedom on the Underground Railroad.  </a:t>
                      </a:r>
                      <a:r>
                        <a:rPr lang="en-US" sz="1100" b="0" i="0" u="none" baseline="0" dirty="0" smtClean="0"/>
                        <a:t>The student should point out that both the picture of the Big Dipper and the picture of the map helped the reader to “see” what the author is talking about.</a:t>
                      </a:r>
                    </a:p>
                    <a:p>
                      <a:pPr marL="0" marR="0" indent="0" algn="l" defTabSz="914318" rtl="0" eaLnBrk="1" fontAlgn="auto" latinLnBrk="0" hangingPunct="1">
                        <a:lnSpc>
                          <a:spcPct val="100000"/>
                        </a:lnSpc>
                        <a:spcBef>
                          <a:spcPts val="0"/>
                        </a:spcBef>
                        <a:spcAft>
                          <a:spcPts val="0"/>
                        </a:spcAft>
                        <a:buClrTx/>
                        <a:buSzTx/>
                        <a:buFontTx/>
                        <a:buNone/>
                        <a:tabLst/>
                        <a:defRPr/>
                      </a:pPr>
                      <a:endParaRPr lang="en-US" sz="900" b="1" i="0" u="sng" baseline="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n-US" sz="1100" b="1" i="0" u="sng" baseline="0" dirty="0" smtClean="0"/>
                        <a:t>T</a:t>
                      </a:r>
                      <a:r>
                        <a:rPr lang="en-US" sz="1100" b="1" i="0" u="sng" dirty="0" smtClean="0"/>
                        <a:t>he response gives sufficient evidence</a:t>
                      </a:r>
                      <a:r>
                        <a:rPr lang="en-US" sz="1100" b="1" i="0" u="none" dirty="0" smtClean="0"/>
                        <a:t> </a:t>
                      </a:r>
                      <a:r>
                        <a:rPr lang="en-US" sz="1100" u="none" dirty="0" smtClean="0"/>
                        <a:t>of </a:t>
                      </a:r>
                      <a:r>
                        <a:rPr lang="en-US" sz="1100" dirty="0" smtClean="0"/>
                        <a:t>the ability to interpret and integrate information </a:t>
                      </a:r>
                      <a:r>
                        <a:rPr lang="en-US" sz="1100" baseline="0" dirty="0" smtClean="0"/>
                        <a:t>about how the picture and map can show how hard it was to travel on the Underground Railroad.  The student should state that  these illustrations helped to show how difficult the trip would have been; the map showing how far they went by foot, and the picture showing how little they had to look at in a night sky.</a:t>
                      </a:r>
                      <a:endParaRPr lang="en-US" sz="110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b="0" i="1" dirty="0" smtClean="0"/>
                        <a:t>The</a:t>
                      </a:r>
                      <a:r>
                        <a:rPr lang="en-US" sz="1000" b="0" i="1" baseline="0" dirty="0" smtClean="0"/>
                        <a:t> s</a:t>
                      </a:r>
                      <a:r>
                        <a:rPr lang="en-US" sz="1000" b="0" i="1" dirty="0" smtClean="0"/>
                        <a:t>tudent</a:t>
                      </a:r>
                      <a:r>
                        <a:rPr lang="en-US" sz="1000" b="0" i="1" baseline="0" dirty="0" smtClean="0"/>
                        <a:t> locates and selects information to support that the map contributing to the message of freedom from slavery </a:t>
                      </a:r>
                      <a:r>
                        <a:rPr lang="en-US" sz="1000" b="0" i="1" dirty="0" smtClean="0"/>
                        <a:t>and the</a:t>
                      </a:r>
                      <a:r>
                        <a:rPr lang="en-US" sz="1000" b="0" i="1" baseline="0" dirty="0" smtClean="0"/>
                        <a:t> student </a:t>
                      </a:r>
                      <a:r>
                        <a:rPr lang="en-US" sz="1000" b="0" i="1" dirty="0" smtClean="0"/>
                        <a:t>interprets and integrates information</a:t>
                      </a:r>
                      <a:r>
                        <a:rPr lang="en-US" sz="1000" b="0" i="1" baseline="0" dirty="0" smtClean="0"/>
                        <a:t> about how hard the trip on the Underground Railroad would have been:</a:t>
                      </a:r>
                    </a:p>
                    <a:p>
                      <a:r>
                        <a:rPr lang="en-US" sz="1000" b="0" i="0" baseline="0" dirty="0" smtClean="0"/>
                        <a:t>In the story written by Anna Freedom, the map shows the route she talked about taking on the Underground Railroad.  It shows how long it was and what states she went through.  It helps you to see how long and difficult the trip would have been to get to freedom, especially because they were walking so far.   Also, the picture of the Big Dipper showed what it looked like and helped me to see what Anna would have been looking at in the sky to help her go North.  It would have been difficult to just follow stars and to do it at night.  </a:t>
                      </a:r>
                    </a:p>
                  </a:txBody>
                  <a:tcPr marL="103632" marR="103632" marT="50292" marB="50292"/>
                </a:tc>
              </a:tr>
              <a:tr h="652272">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i="1" dirty="0" smtClean="0"/>
                        <a:t>The</a:t>
                      </a:r>
                      <a:r>
                        <a:rPr lang="en-US" sz="1000" b="0" i="1" baseline="0" dirty="0" smtClean="0"/>
                        <a:t> s</a:t>
                      </a:r>
                      <a:r>
                        <a:rPr lang="en-US" sz="1000" b="0" i="1" dirty="0" smtClean="0"/>
                        <a:t>tudent locates and selects some information to </a:t>
                      </a:r>
                      <a:r>
                        <a:rPr lang="en-US" sz="1000" b="0" i="1" baseline="0" dirty="0" smtClean="0"/>
                        <a:t>support that the map contributing to the message of freedom from slavery </a:t>
                      </a:r>
                      <a:r>
                        <a:rPr lang="en-US" sz="1000" b="0" i="1" dirty="0" smtClean="0"/>
                        <a:t>and the</a:t>
                      </a:r>
                      <a:r>
                        <a:rPr lang="en-US" sz="1000" b="0" i="1" baseline="0" dirty="0" smtClean="0"/>
                        <a:t> student </a:t>
                      </a:r>
                      <a:r>
                        <a:rPr lang="en-US" sz="1000" b="0" i="1" dirty="0" smtClean="0"/>
                        <a:t>interprets and integrates information</a:t>
                      </a:r>
                      <a:r>
                        <a:rPr lang="en-US" sz="1000" b="0" i="1" baseline="0" dirty="0" smtClean="0"/>
                        <a:t> about how hard the trip on the Underground Railroad would have been:</a:t>
                      </a:r>
                    </a:p>
                    <a:p>
                      <a:pPr marL="0" marR="0" lvl="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t>The map shows the trip on the Underground Railroad.  The picture shows the Big Dipper that they looked at to show how to go north  </a:t>
                      </a:r>
                      <a:r>
                        <a:rPr lang="en-US" sz="1000" b="0" i="1" baseline="0" dirty="0" smtClean="0"/>
                        <a:t>(no indication of how hard the trip was).</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a:t>
                      </a:r>
                      <a:r>
                        <a:rPr lang="en-US" sz="1000" i="1" baseline="0" dirty="0" smtClean="0"/>
                        <a:t> student does </a:t>
                      </a:r>
                      <a:r>
                        <a:rPr lang="en-US" sz="1000" b="1" i="1" u="sng" baseline="0" dirty="0" smtClean="0"/>
                        <a:t>not give enough evidence</a:t>
                      </a:r>
                      <a:r>
                        <a:rPr lang="en-US" sz="1000" b="1" i="1" u="none" baseline="0" dirty="0" smtClean="0"/>
                        <a:t> </a:t>
                      </a:r>
                      <a:r>
                        <a:rPr lang="en-US" sz="1000" i="1" baseline="0" dirty="0" smtClean="0"/>
                        <a:t>of the ability to </a:t>
                      </a:r>
                      <a:r>
                        <a:rPr lang="en-US" sz="1000" b="0" i="1" baseline="0" dirty="0" smtClean="0"/>
                        <a:t>locate, select, interpret and integrate information.</a:t>
                      </a:r>
                    </a:p>
                    <a:p>
                      <a:r>
                        <a:rPr lang="en-US" sz="1000" b="0" i="0" baseline="0" dirty="0" smtClean="0"/>
                        <a:t>There was a map and a picture of stars.</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83002484"/>
              </p:ext>
            </p:extLst>
          </p:nvPr>
        </p:nvGraphicFramePr>
        <p:xfrm>
          <a:off x="5157537" y="7599318"/>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Cite evidence and develop a logical argument for how the categorized visual or multimedia elements add to the meaning, tone, and beauty of a </a:t>
                      </a:r>
                      <a:r>
                        <a:rPr lang="en-US" sz="800" b="1" dirty="0" smtClean="0">
                          <a:solidFill>
                            <a:srgbClr val="000000"/>
                          </a:solidFill>
                          <a:effectLst/>
                          <a:latin typeface="Calibri"/>
                          <a:ea typeface="Times New Roman"/>
                          <a:cs typeface="Times New Roman"/>
                        </a:rPr>
                        <a:t>text.</a:t>
                      </a: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
        <p:nvSpPr>
          <p:cNvPr id="8" name="TextBox 7"/>
          <p:cNvSpPr txBox="1"/>
          <p:nvPr/>
        </p:nvSpPr>
        <p:spPr>
          <a:xfrm>
            <a:off x="324851" y="192506"/>
            <a:ext cx="6732087" cy="707886"/>
          </a:xfrm>
          <a:prstGeom prst="rect">
            <a:avLst/>
          </a:prstGeom>
          <a:noFill/>
        </p:spPr>
        <p:txBody>
          <a:bodyPr wrap="square" rtlCol="0">
            <a:spAutoFit/>
          </a:bodyPr>
          <a:lstStyle/>
          <a:p>
            <a:pPr lvl="0">
              <a:defRPr sz="1800" b="0" i="0"/>
            </a:pPr>
            <a:r>
              <a:rPr lang="en-US" sz="1000" i="1" dirty="0"/>
              <a:t>A Note about constructed responses:  Constructed 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a:t>
            </a:r>
            <a:r>
              <a:rPr lang="en-US" sz="1000" i="1" dirty="0" smtClean="0"/>
              <a:t>constructed responses </a:t>
            </a:r>
            <a:r>
              <a:rPr lang="en-US" sz="1000" i="1" dirty="0"/>
              <a:t>are more difficult to assess.  Overall consistency of intent based on most of your student responses can guide you</a:t>
            </a:r>
            <a:r>
              <a:rPr lang="en-US" sz="1000" i="1" dirty="0" smtClean="0">
                <a:solidFill>
                  <a:srgbClr val="FF0000"/>
                </a:solidFill>
              </a:rPr>
              <a:t>.</a:t>
            </a:r>
            <a:endParaRPr lang="en-US" sz="1000" i="1" dirty="0">
              <a:solidFill>
                <a:srgbClr val="FF0000"/>
              </a:solidFill>
            </a:endParaRPr>
          </a:p>
        </p:txBody>
      </p:sp>
    </p:spTree>
    <p:extLst>
      <p:ext uri="{BB962C8B-B14F-4D97-AF65-F5344CB8AC3E}">
        <p14:creationId xmlns:p14="http://schemas.microsoft.com/office/powerpoint/2010/main" val="404723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82641" y="1482806"/>
            <a:ext cx="2519342" cy="2171921"/>
            <a:chOff x="4836537" y="228597"/>
            <a:chExt cx="1888849" cy="2201532"/>
          </a:xfrm>
        </p:grpSpPr>
        <p:sp>
          <p:nvSpPr>
            <p:cNvPr id="21" name="Parallelogram 20"/>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22" name="Rectangle 21"/>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23"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28"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25" name="Table 24"/>
          <p:cNvGraphicFramePr>
            <a:graphicFrameLocks noGrp="1"/>
          </p:cNvGraphicFramePr>
          <p:nvPr>
            <p:extLst>
              <p:ext uri="{D42A27DB-BD31-4B8C-83A1-F6EECF244321}">
                <p14:modId xmlns:p14="http://schemas.microsoft.com/office/powerpoint/2010/main" val="301620024"/>
              </p:ext>
            </p:extLst>
          </p:nvPr>
        </p:nvGraphicFramePr>
        <p:xfrm>
          <a:off x="1209042" y="6441948"/>
          <a:ext cx="5705113"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245359"/>
                <a:gridCol w="2418080"/>
                <a:gridCol w="609873"/>
              </a:tblGrid>
              <a:tr h="284988">
                <a:tc gridSpan="4">
                  <a:txBody>
                    <a:bodyPr/>
                    <a:lstStyle/>
                    <a:p>
                      <a:pPr algn="ctr"/>
                      <a:r>
                        <a:rPr lang="en-US" sz="1200" b="1" dirty="0" smtClean="0">
                          <a:solidFill>
                            <a:schemeClr val="tx1"/>
                          </a:solidFill>
                        </a:rPr>
                        <a:t>Narrative Writing and Language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Brief Narrative</a:t>
                      </a:r>
                      <a:r>
                        <a:rPr lang="en-US" sz="1200" b="1" baseline="0" dirty="0" smtClean="0">
                          <a:solidFill>
                            <a:schemeClr val="tx1"/>
                          </a:solidFill>
                        </a:rPr>
                        <a:t> </a:t>
                      </a:r>
                      <a:r>
                        <a:rPr lang="en-US" sz="1200" b="1" dirty="0" smtClean="0">
                          <a:solidFill>
                            <a:schemeClr val="tx1"/>
                          </a:solidFill>
                        </a:rPr>
                        <a:t>Write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Write-Revise Informational</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W.3a,</a:t>
                      </a:r>
                      <a:r>
                        <a:rPr lang="en-US" sz="1200" b="1" baseline="0" dirty="0" smtClean="0">
                          <a:solidFill>
                            <a:schemeClr val="tx1"/>
                          </a:solidFill>
                        </a:rPr>
                        <a:t> W.3b,  W.3c, W.3d</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Full Narrative Composition</a:t>
                      </a:r>
                      <a:endParaRPr lang="en-US" sz="1200" b="1" dirty="0">
                        <a:solidFill>
                          <a:schemeClr val="tx1"/>
                        </a:solidFill>
                      </a:endParaRPr>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3</a:t>
                      </a:r>
                      <a:r>
                        <a:rPr lang="pl-PL" sz="1200" b="1" dirty="0" smtClean="0">
                          <a:solidFill>
                            <a:schemeClr val="tx1"/>
                          </a:solidFill>
                        </a:rPr>
                        <a:t>a, W-</a:t>
                      </a:r>
                      <a:r>
                        <a:rPr lang="en-US" sz="1200" b="1" dirty="0" smtClean="0">
                          <a:solidFill>
                            <a:schemeClr val="tx1"/>
                          </a:solidFill>
                        </a:rPr>
                        <a:t>3</a:t>
                      </a:r>
                      <a:r>
                        <a:rPr lang="pl-PL" sz="1200" b="1" dirty="0" smtClean="0">
                          <a:solidFill>
                            <a:schemeClr val="tx1"/>
                          </a:solidFill>
                        </a:rPr>
                        <a:t>b, W-</a:t>
                      </a:r>
                      <a:r>
                        <a:rPr lang="en-US" sz="1200" b="1" dirty="0" smtClean="0">
                          <a:solidFill>
                            <a:schemeClr val="tx1"/>
                          </a:solidFill>
                        </a:rPr>
                        <a:t>3</a:t>
                      </a:r>
                      <a:r>
                        <a:rPr lang="pl-PL" sz="1200" b="1" dirty="0" smtClean="0">
                          <a:solidFill>
                            <a:schemeClr val="tx1"/>
                          </a:solidFill>
                        </a:rPr>
                        <a:t>c, W-3</a:t>
                      </a:r>
                      <a:r>
                        <a:rPr lang="en-US" sz="1200" b="1" dirty="0" smtClean="0">
                          <a:solidFill>
                            <a:schemeClr val="tx1"/>
                          </a:solidFill>
                        </a:rPr>
                        <a:t>d</a:t>
                      </a:r>
                      <a:r>
                        <a:rPr lang="pl-PL" sz="1200" b="1" dirty="0" smtClean="0">
                          <a:solidFill>
                            <a:schemeClr val="tx1"/>
                          </a:solidFill>
                        </a:rPr>
                        <a:t>, W-4, </a:t>
                      </a:r>
                      <a:r>
                        <a:rPr lang="en-US" sz="1200" b="1" dirty="0" smtClean="0">
                          <a:solidFill>
                            <a:schemeClr val="tx1"/>
                          </a:solidFill>
                        </a:rPr>
                        <a:t>     </a:t>
                      </a:r>
                      <a:r>
                        <a:rPr lang="pl-PL" sz="1200" b="1" dirty="0" smtClean="0">
                          <a:solidFill>
                            <a:schemeClr val="tx1"/>
                          </a:solidFill>
                        </a:rPr>
                        <a:t>W-5, W-8</a:t>
                      </a:r>
                      <a:r>
                        <a:rPr lang="en-US" sz="1200" b="1" dirty="0" smtClean="0">
                          <a:solidFill>
                            <a:schemeClr val="tx1"/>
                          </a:solidFill>
                        </a:rPr>
                        <a:t>, W-9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Language-Vocabulary Use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L.3a   L.6</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Edit and Clarify</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L.5.1a</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5" y="1696449"/>
            <a:ext cx="2840064"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Three </a:t>
            </a:r>
            <a:r>
              <a:rPr lang="en-US" sz="2400" b="1" dirty="0" smtClean="0">
                <a:latin typeface="Bookman Old Style" pitchFamily="18" charset="0"/>
              </a:rPr>
              <a:t>Pre-Assessment</a:t>
            </a:r>
            <a:endParaRPr lang="en-US" b="1" dirty="0" smtClean="0">
              <a:latin typeface="Bookman Old Style" pitchFamily="18" charset="0"/>
            </a:endParaRPr>
          </a:p>
        </p:txBody>
      </p:sp>
      <p:sp>
        <p:nvSpPr>
          <p:cNvPr id="2" name="Rectangle 1"/>
          <p:cNvSpPr/>
          <p:nvPr/>
        </p:nvSpPr>
        <p:spPr>
          <a:xfrm>
            <a:off x="4756937" y="7042639"/>
            <a:ext cx="457200"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360652" y="7360376"/>
            <a:ext cx="413537" cy="228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945829" y="7654504"/>
            <a:ext cx="2302572"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143000" y="6067835"/>
            <a:ext cx="5836024" cy="256765"/>
          </a:xfrm>
          <a:prstGeom prst="rect">
            <a:avLst/>
          </a:prstGeom>
          <a:noFill/>
        </p:spPr>
        <p:txBody>
          <a:bodyPr wrap="square" lIns="101882" tIns="50941" rIns="101882" bIns="50941" rtlCol="0">
            <a:spAutoFit/>
          </a:bodyPr>
          <a:lstStyle/>
          <a:p>
            <a:pPr algn="ctr"/>
            <a:r>
              <a:rPr lang="en-US" sz="1000" b="1" i="1" dirty="0">
                <a:latin typeface="Calibri" panose="020F0502020204030204" pitchFamily="34" charset="0"/>
              </a:rPr>
              <a:t>Note:  There may be more standards per target.  </a:t>
            </a:r>
            <a:r>
              <a:rPr lang="en-US" sz="1000" b="1" i="1" dirty="0" smtClean="0">
                <a:latin typeface="Calibri" panose="020F0502020204030204" pitchFamily="34" charset="0"/>
              </a:rPr>
              <a:t>Writing standards assessed in this assessment are boxed.</a:t>
            </a:r>
            <a:endParaRPr lang="en-US" sz="1000" b="1" i="1" dirty="0">
              <a:latin typeface="Calibri" panose="020F0502020204030204" pitchFamily="34" charset="0"/>
            </a:endParaRPr>
          </a:p>
        </p:txBody>
      </p:sp>
      <p:graphicFrame>
        <p:nvGraphicFramePr>
          <p:cNvPr id="26" name="Table 25"/>
          <p:cNvGraphicFramePr>
            <a:graphicFrameLocks noGrp="1"/>
          </p:cNvGraphicFramePr>
          <p:nvPr>
            <p:extLst>
              <p:ext uri="{D42A27DB-BD31-4B8C-83A1-F6EECF244321}">
                <p14:modId xmlns:p14="http://schemas.microsoft.com/office/powerpoint/2010/main" val="1924974406"/>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n-US" sz="1200" b="1" dirty="0" smtClean="0">
                          <a:solidFill>
                            <a:schemeClr val="tx1"/>
                          </a:solidFill>
                        </a:rPr>
                        <a:t>Reading: Literature Grade Three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RL.5.4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Text Structures/Features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RL.5.7</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RL.5.9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267059231"/>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n-US" sz="1200" b="1" dirty="0" smtClean="0">
                          <a:solidFill>
                            <a:schemeClr val="tx1"/>
                          </a:solidFill>
                        </a:rPr>
                        <a:t>Reading: Informational Grade Three</a:t>
                      </a:r>
                      <a:endParaRPr lang="en-US" sz="1200" b="1"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solidFill>
                            <a:schemeClr val="tx1"/>
                          </a:solidFill>
                        </a:rPr>
                        <a:t>Targets</a:t>
                      </a:r>
                      <a:endParaRPr lang="en-US" sz="1200" b="1" dirty="0">
                        <a:solidFill>
                          <a:schemeClr val="tx1"/>
                        </a:solidFill>
                      </a:endParaRPr>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solidFill>
                            <a:schemeClr val="tx1"/>
                          </a:solidFill>
                        </a:rPr>
                        <a:t>Standards</a:t>
                      </a:r>
                      <a:endParaRPr lang="en-US" sz="1200" b="1" dirty="0">
                        <a:solidFill>
                          <a:schemeClr val="tx1"/>
                        </a:solidFill>
                      </a:endParaRPr>
                    </a:p>
                  </a:txBody>
                  <a:tcPr marL="103632" marR="103632" marT="50292" marB="50292">
                    <a:solidFill>
                      <a:schemeClr val="bg1"/>
                    </a:solidFill>
                  </a:tcPr>
                </a:tc>
                <a:tc>
                  <a:txBody>
                    <a:bodyPr/>
                    <a:lstStyle/>
                    <a:p>
                      <a:pPr algn="ctr"/>
                      <a:r>
                        <a:rPr lang="en-US" sz="1200" b="1" dirty="0" smtClean="0">
                          <a:solidFill>
                            <a:schemeClr val="tx1"/>
                          </a:solidFill>
                        </a:rPr>
                        <a:t>DOK</a:t>
                      </a:r>
                      <a:endParaRPr lang="en-US" sz="1200" b="1" dirty="0">
                        <a:solidFill>
                          <a:schemeClr val="tx1"/>
                        </a:solidFill>
                      </a:endParaRPr>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Word Meanings</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RI.5.4</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Reasoning and Evidence</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rPr>
                        <a:t>RI.5.8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n-US" sz="1200" b="1" dirty="0" smtClean="0"/>
                        <a:t>Analysis Within</a:t>
                      </a:r>
                      <a:r>
                        <a:rPr lang="en-US" sz="1200" b="1" baseline="0" dirty="0" smtClean="0"/>
                        <a:t> and Across Texts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RI.5.9</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Tree>
    <p:extLst>
      <p:ext uri="{BB962C8B-B14F-4D97-AF65-F5344CB8AC3E}">
        <p14:creationId xmlns:p14="http://schemas.microsoft.com/office/powerpoint/2010/main" val="4270118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338168973"/>
              </p:ext>
            </p:extLst>
          </p:nvPr>
        </p:nvGraphicFramePr>
        <p:xfrm>
          <a:off x="568960" y="685800"/>
          <a:ext cx="6822440" cy="5632704"/>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rPr>
                        <a:t>Quarter 3 Pre-Assessment </a:t>
                      </a:r>
                      <a:r>
                        <a:rPr lang="en-US" sz="1500" b="1" u="sng" dirty="0" smtClean="0">
                          <a:solidFill>
                            <a:schemeClr val="tx1"/>
                          </a:solidFill>
                          <a:effectLst/>
                        </a:rPr>
                        <a:t>Research Constructed Response</a:t>
                      </a:r>
                      <a:r>
                        <a:rPr lang="en-US" sz="1500" b="1" dirty="0" smtClean="0">
                          <a:solidFill>
                            <a:schemeClr val="tx1"/>
                          </a:solidFill>
                          <a:effectLst/>
                        </a:rPr>
                        <a:t> Answer Key</a:t>
                      </a:r>
                    </a:p>
                  </a:txBody>
                  <a:tcPr marL="103632" marR="103632" marT="50292" marB="50292"/>
                </a:tc>
                <a:tc hMerge="1">
                  <a:txBody>
                    <a:bodyPr/>
                    <a:lstStyle/>
                    <a:p>
                      <a:endParaRPr lang="en-US"/>
                    </a:p>
                  </a:txBody>
                  <a:tcPr/>
                </a:tc>
              </a:tr>
              <a:tr h="42672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300" b="1" u="sng" dirty="0" smtClean="0">
                          <a:solidFill>
                            <a:schemeClr val="tx1"/>
                          </a:solidFill>
                        </a:rPr>
                        <a:t>Constructed Response</a:t>
                      </a:r>
                      <a:r>
                        <a:rPr lang="en-US" sz="1300" b="1" u="sng" baseline="0" dirty="0" smtClean="0">
                          <a:solidFill>
                            <a:schemeClr val="tx1"/>
                          </a:solidFill>
                        </a:rPr>
                        <a:t> </a:t>
                      </a:r>
                      <a:r>
                        <a:rPr lang="en-US" sz="1300" b="1" u="sng" dirty="0" smtClean="0">
                          <a:solidFill>
                            <a:schemeClr val="tx1"/>
                          </a:solidFill>
                        </a:rPr>
                        <a:t>Research Rubrics</a:t>
                      </a:r>
                      <a:r>
                        <a:rPr lang="en-US" sz="1300" b="1" u="sng" baseline="0" dirty="0" smtClean="0">
                          <a:solidFill>
                            <a:schemeClr val="tx1"/>
                          </a:solidFill>
                        </a:rPr>
                        <a:t> </a:t>
                      </a:r>
                      <a:r>
                        <a:rPr lang="en-US" sz="1300" b="1" u="sng" dirty="0" smtClean="0">
                          <a:solidFill>
                            <a:schemeClr val="tx1"/>
                          </a:solidFill>
                        </a:rPr>
                        <a:t>Target</a:t>
                      </a:r>
                      <a:r>
                        <a:rPr lang="en-US" sz="1300" b="1" u="sng" baseline="0" dirty="0" smtClean="0">
                          <a:solidFill>
                            <a:schemeClr val="tx1"/>
                          </a:solidFill>
                        </a:rPr>
                        <a:t> 3</a:t>
                      </a:r>
                      <a:endParaRPr lang="en-US" sz="1300" b="1" u="sng" dirty="0" smtClean="0">
                        <a:solidFill>
                          <a:schemeClr val="tx1"/>
                        </a:solidFill>
                      </a:endParaRPr>
                    </a:p>
                    <a:p>
                      <a:pPr marL="231775" indent="-231775" algn="ctr"/>
                      <a:r>
                        <a:rPr lang="en-US" sz="1200" b="1" baseline="0" dirty="0" smtClean="0">
                          <a:solidFill>
                            <a:schemeClr val="tx1"/>
                          </a:solidFill>
                        </a:rPr>
                        <a:t>evidence of the ability to distinguish </a:t>
                      </a:r>
                      <a:r>
                        <a:rPr lang="en-US" sz="1200" b="1" u="sng" baseline="0" dirty="0" smtClean="0">
                          <a:solidFill>
                            <a:schemeClr val="tx1"/>
                          </a:solidFill>
                        </a:rPr>
                        <a:t>relevant</a:t>
                      </a:r>
                      <a:r>
                        <a:rPr lang="en-US" sz="1200" b="1" baseline="0" dirty="0" smtClean="0">
                          <a:solidFill>
                            <a:schemeClr val="tx1"/>
                          </a:solidFill>
                        </a:rPr>
                        <a:t> from irrelevant information such as fact from opinion</a:t>
                      </a:r>
                      <a:endParaRPr lang="en-US" sz="1200" b="1" dirty="0" smtClean="0">
                        <a:solidFill>
                          <a:schemeClr val="tx1"/>
                        </a:solidFill>
                      </a:endParaRPr>
                    </a:p>
                  </a:txBody>
                  <a:tcPr marL="103632" marR="103632" marT="50292" marB="50292"/>
                </a:tc>
                <a:tc hMerge="1">
                  <a:txBody>
                    <a:bodyPr/>
                    <a:lstStyle/>
                    <a:p>
                      <a:endParaRPr lang="en-US"/>
                    </a:p>
                  </a:txBody>
                  <a:tcPr/>
                </a:tc>
              </a:tr>
              <a:tr h="569976">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Question #8 RL.5.9 Prompt:  What do both “</a:t>
                      </a:r>
                      <a:r>
                        <a:rPr lang="en-US" sz="1500" b="1" i="0" u="none" dirty="0" smtClean="0">
                          <a:solidFill>
                            <a:schemeClr val="tx1"/>
                          </a:solidFill>
                        </a:rPr>
                        <a:t>Harriet Tubman” </a:t>
                      </a:r>
                      <a:r>
                        <a:rPr lang="en-US" sz="1500" b="1" dirty="0" smtClean="0">
                          <a:solidFill>
                            <a:schemeClr val="tx1"/>
                          </a:solidFill>
                        </a:rPr>
                        <a:t>and “</a:t>
                      </a:r>
                      <a:r>
                        <a:rPr lang="en-US" sz="1500" b="1" i="0" u="none" dirty="0" smtClean="0">
                          <a:solidFill>
                            <a:schemeClr val="tx1"/>
                          </a:solidFill>
                        </a:rPr>
                        <a:t>Underground</a:t>
                      </a:r>
                      <a:r>
                        <a:rPr lang="en-US" sz="1500" b="1" i="1" u="none" dirty="0" smtClean="0">
                          <a:solidFill>
                            <a:schemeClr val="tx1"/>
                          </a:solidFill>
                        </a:rPr>
                        <a:t> </a:t>
                      </a:r>
                      <a:r>
                        <a:rPr lang="en-US" sz="1500" b="1" i="0" u="none" dirty="0" smtClean="0">
                          <a:solidFill>
                            <a:schemeClr val="tx1"/>
                          </a:solidFill>
                        </a:rPr>
                        <a:t>Railroad”</a:t>
                      </a:r>
                      <a:r>
                        <a:rPr lang="en-US" sz="1500" b="1" i="1" u="none" baseline="0" dirty="0" smtClean="0">
                          <a:solidFill>
                            <a:schemeClr val="tx1"/>
                          </a:solidFill>
                        </a:rPr>
                        <a:t> </a:t>
                      </a:r>
                      <a:r>
                        <a:rPr lang="en-US" sz="1500" b="1" u="none" baseline="0" dirty="0" smtClean="0">
                          <a:solidFill>
                            <a:schemeClr val="tx1"/>
                          </a:solidFill>
                        </a:rPr>
                        <a:t>tell</a:t>
                      </a:r>
                      <a:r>
                        <a:rPr lang="en-US" sz="1500" b="1" baseline="0" dirty="0" smtClean="0">
                          <a:solidFill>
                            <a:schemeClr val="tx1"/>
                          </a:solidFill>
                        </a:rPr>
                        <a:t> us about slavery?  Cite evidence from both to support your answer.</a:t>
                      </a:r>
                      <a:endParaRPr lang="en-US" sz="1500" b="1"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Teacher</a:t>
                      </a:r>
                      <a:r>
                        <a:rPr lang="en-US" sz="1500" b="1" baseline="0" dirty="0" smtClean="0">
                          <a:solidFill>
                            <a:schemeClr val="tx1"/>
                          </a:solidFill>
                        </a:rPr>
                        <a:t> /Rubric “Language Response”</a:t>
                      </a:r>
                      <a:endParaRPr lang="en-US" sz="1500" b="1" dirty="0" smtClean="0">
                        <a:solidFill>
                          <a:schemeClr val="tx1"/>
                        </a:solidFill>
                      </a:endParaRP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n-US" sz="1100" b="1" u="sng" dirty="0" smtClean="0">
                          <a:solidFill>
                            <a:schemeClr val="tx1"/>
                          </a:solidFill>
                        </a:rPr>
                        <a:t>The response gives sufficient evidence</a:t>
                      </a:r>
                      <a:r>
                        <a:rPr lang="en-US" sz="1100" b="1" u="none" dirty="0" smtClean="0">
                          <a:solidFill>
                            <a:schemeClr val="tx1"/>
                          </a:solidFill>
                        </a:rPr>
                        <a:t> </a:t>
                      </a:r>
                      <a:r>
                        <a:rPr lang="en-US" sz="1100" u="none" dirty="0" smtClean="0">
                          <a:solidFill>
                            <a:schemeClr val="tx1"/>
                          </a:solidFill>
                        </a:rPr>
                        <a:t>of </a:t>
                      </a:r>
                      <a:r>
                        <a:rPr lang="en-US" sz="1100" dirty="0" smtClean="0">
                          <a:solidFill>
                            <a:schemeClr val="tx1"/>
                          </a:solidFill>
                        </a:rPr>
                        <a:t>the ability to distinguish relevant from irrelevant</a:t>
                      </a:r>
                      <a:r>
                        <a:rPr lang="en-US" sz="1100" baseline="0" dirty="0" smtClean="0">
                          <a:solidFill>
                            <a:schemeClr val="tx1"/>
                          </a:solidFill>
                        </a:rPr>
                        <a:t> information.  Relevant information would include evidence that supports that slavery is wrong.  The student should point out that in the poem the author says that Harriet didn’t come into this world to be a slave, suggesting that it is wrong. She also says that Harriet isn’t going to “take no stuff” referring to what she was going through with slavery was wrong.  In the other piece it says that working in the fields is back-breaking work, that she was a house slave, and that she was being sold…all things that indicate she didn’t have freedom. A concluding statement should include that slavery is wrong.</a:t>
                      </a:r>
                      <a:endParaRPr lang="en-US" sz="110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solidFill>
                            <a:schemeClr val="tx1"/>
                          </a:solidFill>
                        </a:rPr>
                        <a:t>Student “Language” Response Example</a:t>
                      </a:r>
                      <a:endParaRPr lang="en-US" sz="1300" b="1" dirty="0">
                        <a:solidFill>
                          <a:schemeClr val="tx1"/>
                        </a:solidFill>
                      </a:endParaRP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solidFill>
                            <a:schemeClr val="tx1"/>
                          </a:solidFill>
                        </a:rPr>
                        <a:t>2</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Student</a:t>
                      </a:r>
                      <a:r>
                        <a:rPr lang="en-US" sz="1000" b="0" i="1" baseline="0" dirty="0" smtClean="0">
                          <a:solidFill>
                            <a:schemeClr val="tx1"/>
                          </a:solidFill>
                        </a:rPr>
                        <a:t> is able to distinguish relevant information:</a:t>
                      </a:r>
                    </a:p>
                    <a:p>
                      <a:r>
                        <a:rPr lang="en-US" sz="1100" b="0" i="0" baseline="0" dirty="0" smtClean="0">
                          <a:solidFill>
                            <a:schemeClr val="tx1"/>
                          </a:solidFill>
                        </a:rPr>
                        <a:t>Both stories told me that slavery is not right.  In the story it said that working in the fields is back breaking work and that she was a slave and was going to be sold.  I know that’s not right, that people shouldn’t be owned by someone else.  In the poem it said that Harriet didn’t come into this world to be a slave.  I know that she would say that because no one wants to be a slave.  So both stories are about how slavery isn’t right.  </a:t>
                      </a:r>
                    </a:p>
                  </a:txBody>
                  <a:tcPr marL="103632" marR="103632" marT="50292" marB="50292"/>
                </a:tc>
              </a:tr>
              <a:tr h="771144">
                <a:tc>
                  <a:txBody>
                    <a:bodyPr/>
                    <a:lstStyle/>
                    <a:p>
                      <a:pPr algn="ctr"/>
                      <a:r>
                        <a:rPr lang="en-US" sz="2000" b="1" dirty="0" smtClean="0">
                          <a:solidFill>
                            <a:schemeClr val="tx1"/>
                          </a:solidFill>
                        </a:rPr>
                        <a:t>1</a:t>
                      </a:r>
                      <a:endParaRPr lang="en-US" sz="2000" b="1" dirty="0">
                        <a:solidFill>
                          <a:schemeClr val="tx1"/>
                        </a:solidFill>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rPr>
                        <a:t>Student</a:t>
                      </a:r>
                      <a:r>
                        <a:rPr lang="en-US" sz="1000" b="0" i="1" baseline="0" dirty="0" smtClean="0">
                          <a:solidFill>
                            <a:schemeClr val="tx1"/>
                          </a:solidFill>
                        </a:rPr>
                        <a:t> is able to distinguish some relevant information:</a:t>
                      </a:r>
                    </a:p>
                    <a:p>
                      <a:pPr marL="0" marR="0" indent="0" algn="l" defTabSz="1018824" rtl="0" eaLnBrk="1" fontAlgn="auto" latinLnBrk="0" hangingPunct="1">
                        <a:lnSpc>
                          <a:spcPct val="100000"/>
                        </a:lnSpc>
                        <a:spcBef>
                          <a:spcPts val="0"/>
                        </a:spcBef>
                        <a:spcAft>
                          <a:spcPts val="0"/>
                        </a:spcAft>
                        <a:buClrTx/>
                        <a:buSzTx/>
                        <a:buFontTx/>
                        <a:buNone/>
                        <a:tabLst/>
                        <a:defRPr/>
                      </a:pPr>
                      <a:r>
                        <a:rPr lang="en-US" sz="1000" b="0" i="0" baseline="0" dirty="0" smtClean="0">
                          <a:solidFill>
                            <a:schemeClr val="tx1"/>
                          </a:solidFill>
                        </a:rPr>
                        <a:t>Both stories are about slavery and how it is wrong.  In the poem it says that Harriet didn’t come into this world to be a slave because she knows it’s wrong.</a:t>
                      </a:r>
                    </a:p>
                  </a:txBody>
                  <a:tcPr marL="103632" marR="103632" marT="50292" marB="50292"/>
                </a:tc>
              </a:tr>
              <a:tr h="472440">
                <a:tc>
                  <a:txBody>
                    <a:bodyPr/>
                    <a:lstStyle/>
                    <a:p>
                      <a:pPr algn="ctr"/>
                      <a:r>
                        <a:rPr lang="en-US" sz="2000" b="1" dirty="0" smtClean="0">
                          <a:solidFill>
                            <a:schemeClr val="tx1"/>
                          </a:solidFill>
                        </a:rPr>
                        <a:t>0</a:t>
                      </a:r>
                      <a:endParaRPr lang="en-US" sz="2000" b="1" dirty="0">
                        <a:solidFill>
                          <a:schemeClr val="tx1"/>
                        </a:solidFill>
                      </a:endParaRPr>
                    </a:p>
                  </a:txBody>
                  <a:tcPr marL="103632" marR="103632" marT="50292" marB="50292" anchor="ctr"/>
                </a:tc>
                <a:tc>
                  <a:txBody>
                    <a:bodyPr/>
                    <a:lstStyle/>
                    <a:p>
                      <a:r>
                        <a:rPr lang="en-US" sz="1000" b="0" i="1" dirty="0" smtClean="0">
                          <a:solidFill>
                            <a:schemeClr val="tx1"/>
                          </a:solidFill>
                        </a:rPr>
                        <a:t>Student</a:t>
                      </a:r>
                      <a:r>
                        <a:rPr lang="en-US" sz="1000" b="0" i="1" baseline="0" dirty="0" smtClean="0">
                          <a:solidFill>
                            <a:schemeClr val="tx1"/>
                          </a:solidFill>
                        </a:rPr>
                        <a:t> is not able to distinguish relevant information:</a:t>
                      </a:r>
                    </a:p>
                    <a:p>
                      <a:r>
                        <a:rPr lang="en-US" sz="1000" b="0" i="0" baseline="0" dirty="0" smtClean="0">
                          <a:solidFill>
                            <a:schemeClr val="tx1"/>
                          </a:solidFill>
                        </a:rPr>
                        <a:t>These stories are about Harriet Tubman.</a:t>
                      </a: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88728938"/>
              </p:ext>
            </p:extLst>
          </p:nvPr>
        </p:nvGraphicFramePr>
        <p:xfrm>
          <a:off x="5037139" y="6457823"/>
          <a:ext cx="2354261" cy="62877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a:t>
                      </a:r>
                      <a:r>
                        <a:rPr lang="en-US" sz="800" b="1" dirty="0" smtClean="0">
                          <a:solidFill>
                            <a:srgbClr val="000000"/>
                          </a:solidFill>
                          <a:effectLst/>
                          <a:latin typeface="Calibri"/>
                          <a:ea typeface="Times New Roman"/>
                          <a:cs typeface="Times New Roman"/>
                        </a:rPr>
                        <a:t>topic.</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606329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21</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2428667765"/>
              </p:ext>
            </p:extLst>
          </p:nvPr>
        </p:nvGraphicFramePr>
        <p:xfrm>
          <a:off x="396240" y="152400"/>
          <a:ext cx="6995160" cy="7315200"/>
        </p:xfrm>
        <a:graphic>
          <a:graphicData uri="http://schemas.openxmlformats.org/drawingml/2006/table">
            <a:tbl>
              <a:tblPr firstRow="1"/>
              <a:tblGrid>
                <a:gridCol w="738814"/>
                <a:gridCol w="6256346"/>
              </a:tblGrid>
              <a:tr h="62484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DOK-3 </a:t>
                      </a:r>
                    </a:p>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3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lang="en-US" sz="1400" b="1" dirty="0" smtClean="0">
                          <a:latin typeface="+mn-lt"/>
                        </a:rPr>
                        <a:t> </a:t>
                      </a:r>
                      <a:r>
                        <a:rPr sz="1400" b="1" dirty="0" smtClean="0">
                          <a:latin typeface="+mn-lt"/>
                        </a:rPr>
                        <a:t>Standard R</a:t>
                      </a:r>
                      <a:r>
                        <a:rPr lang="en-US" sz="1400" b="1" dirty="0" smtClean="0">
                          <a:latin typeface="+mn-lt"/>
                        </a:rPr>
                        <a:t>I.5</a:t>
                      </a:r>
                      <a:r>
                        <a:rPr lang="en-US" sz="1400" b="1" dirty="0" smtClean="0">
                          <a:solidFill>
                            <a:schemeClr val="tx1"/>
                          </a:solidFill>
                          <a:latin typeface="+mn-lt"/>
                        </a:rPr>
                        <a:t>.8</a:t>
                      </a:r>
                      <a:r>
                        <a:rPr lang="en-US" sz="1400" b="1" baseline="0" dirty="0" smtClean="0">
                          <a:latin typeface="+mn-lt"/>
                        </a:rPr>
                        <a:t> </a:t>
                      </a:r>
                      <a:r>
                        <a:rPr sz="1400" b="1" dirty="0" smtClean="0">
                          <a:latin typeface="+mn-lt"/>
                        </a:rPr>
                        <a:t>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87680">
                <a:tc gridSpan="2">
                  <a:txBody>
                    <a:bodyPr/>
                    <a:lstStyle/>
                    <a:p>
                      <a:pPr marL="396875" marR="0" indent="-342900" algn="l" defTabSz="1018824" rtl="0" eaLnBrk="1" fontAlgn="auto" latinLnBrk="0" hangingPunct="1">
                        <a:lnSpc>
                          <a:spcPct val="100000"/>
                        </a:lnSpc>
                        <a:spcBef>
                          <a:spcPts val="0"/>
                        </a:spcBef>
                        <a:spcAft>
                          <a:spcPts val="0"/>
                        </a:spcAft>
                        <a:buClrTx/>
                        <a:buSzTx/>
                        <a:buFontTx/>
                        <a:buAutoNum type="arabicPeriod" startAt="15"/>
                        <a:tabLst/>
                        <a:defRPr/>
                      </a:pPr>
                      <a:r>
                        <a:rPr sz="1400" b="1" dirty="0">
                          <a:latin typeface="+mn-lt"/>
                          <a:cs typeface="Helvetica" panose="020B0604020202020204" pitchFamily="34" charset="0"/>
                        </a:rPr>
                        <a:t>Question </a:t>
                      </a:r>
                      <a:r>
                        <a:rPr lang="en-US" sz="1400" b="1" dirty="0" smtClean="0">
                          <a:latin typeface="+mn-lt"/>
                          <a:cs typeface="Helvetica" panose="020B0604020202020204" pitchFamily="34" charset="0"/>
                        </a:rPr>
                        <a:t>#15  </a:t>
                      </a:r>
                      <a:r>
                        <a:rPr sz="1400" b="1" dirty="0" smtClean="0">
                          <a:latin typeface="+mn-lt"/>
                          <a:cs typeface="Helvetica" panose="020B0604020202020204" pitchFamily="34" charset="0"/>
                        </a:rPr>
                        <a:t>(prompt):</a:t>
                      </a:r>
                      <a:r>
                        <a:rPr lang="en-US" sz="1400" b="1" dirty="0" smtClean="0">
                          <a:latin typeface="+mn-lt"/>
                          <a:cs typeface="Helvetica" panose="020B0604020202020204" pitchFamily="34" charset="0"/>
                        </a:rPr>
                        <a:t> </a:t>
                      </a:r>
                      <a:r>
                        <a:rPr lang="en-US" sz="1400" b="1" baseline="0" dirty="0" smtClean="0">
                          <a:latin typeface="+mn-lt"/>
                          <a:cs typeface="Helvetica" panose="020B0604020202020204" pitchFamily="34" charset="0"/>
                        </a:rPr>
                        <a:t> </a:t>
                      </a:r>
                      <a:r>
                        <a:rPr lang="en-US" sz="1400" b="1" baseline="0" dirty="0" smtClean="0"/>
                        <a:t>How was Booker’s success in later years, most likely influenced by his early life? Support your answer with details from both the early and later years of his life.</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n-US" sz="1000" b="1" u="sng" dirty="0" smtClean="0">
                          <a:solidFill>
                            <a:schemeClr val="tx1"/>
                          </a:solidFill>
                        </a:rPr>
                        <a:t>T</a:t>
                      </a:r>
                      <a:r>
                        <a:rPr sz="1000" b="1" u="sng" dirty="0" smtClean="0">
                          <a:solidFill>
                            <a:schemeClr val="tx1"/>
                          </a:solidFill>
                          <a:latin typeface="+mn-lt"/>
                        </a:rPr>
                        <a:t>eacher </a:t>
                      </a:r>
                      <a:r>
                        <a:rPr sz="1000" b="1" u="sng" dirty="0">
                          <a:solidFill>
                            <a:schemeClr val="tx1"/>
                          </a:solidFill>
                          <a:latin typeface="+mn-lt"/>
                        </a:rPr>
                        <a:t>Language and Scoring Notes</a:t>
                      </a:r>
                      <a:r>
                        <a:rPr sz="1000" b="1" dirty="0" smtClean="0">
                          <a:solidFill>
                            <a:schemeClr val="tx1"/>
                          </a:solidFill>
                          <a:latin typeface="+mn-lt"/>
                        </a:rPr>
                        <a:t>:</a:t>
                      </a:r>
                      <a:r>
                        <a:rPr lang="en-US" sz="1000" b="1" dirty="0" smtClean="0">
                          <a:solidFill>
                            <a:schemeClr val="tx1"/>
                          </a:solidFill>
                          <a:latin typeface="+mn-lt"/>
                        </a:rPr>
                        <a:t>   </a:t>
                      </a:r>
                    </a:p>
                    <a:p>
                      <a:pPr lvl="0" algn="l">
                        <a:lnSpc>
                          <a:spcPct val="100000"/>
                        </a:lnSpc>
                        <a:spcBef>
                          <a:spcPts val="0"/>
                        </a:spcBef>
                        <a:spcAft>
                          <a:spcPts val="0"/>
                        </a:spcAft>
                        <a:defRPr sz="1800" b="0" i="0"/>
                      </a:pPr>
                      <a:r>
                        <a:rPr sz="1000" b="1" dirty="0" smtClean="0">
                          <a:latin typeface="+mn-lt"/>
                        </a:rPr>
                        <a:t>Sufficient Evidence</a:t>
                      </a:r>
                      <a:r>
                        <a:rPr lang="en-US" sz="1000" b="0" baseline="0" dirty="0" smtClean="0">
                          <a:uFill>
                            <a:solidFill/>
                          </a:uFill>
                          <a:latin typeface="+mn-lt"/>
                        </a:rPr>
                        <a:t> should connect important points that Booker T. Washington’s </a:t>
                      </a:r>
                      <a:r>
                        <a:rPr lang="en-US" sz="1000" b="1" baseline="0" dirty="0" smtClean="0">
                          <a:uFill>
                            <a:solidFill/>
                          </a:uFill>
                          <a:latin typeface="+mn-lt"/>
                        </a:rPr>
                        <a:t>later success </a:t>
                      </a:r>
                      <a:r>
                        <a:rPr lang="en-US" sz="1000" b="0" baseline="0" dirty="0" smtClean="0">
                          <a:uFill>
                            <a:solidFill/>
                          </a:uFill>
                          <a:latin typeface="+mn-lt"/>
                        </a:rPr>
                        <a:t>was influenced by his early life.</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would be any details that</a:t>
                      </a:r>
                      <a:r>
                        <a:rPr lang="en-US" sz="1000" b="1" baseline="0" dirty="0" smtClean="0">
                          <a:uFill>
                            <a:solidFill/>
                          </a:uFill>
                          <a:latin typeface="+mn-lt"/>
                        </a:rPr>
                        <a:t> infer </a:t>
                      </a:r>
                      <a:r>
                        <a:rPr lang="en-US" sz="1000" b="0" baseline="0" dirty="0" smtClean="0">
                          <a:uFill>
                            <a:solidFill/>
                          </a:uFill>
                          <a:latin typeface="+mn-lt"/>
                        </a:rPr>
                        <a:t>how Booker’s early life may have contributed to the success he had.  Because this is a DOK-3 there are many possible answers that are acceptable if they are supported with evidence from the text.  Examples of how his early life may have shaped his success in later years could include </a:t>
                      </a:r>
                      <a:r>
                        <a:rPr lang="en-US" sz="1000" b="0" baseline="0" dirty="0" smtClean="0">
                          <a:solidFill>
                            <a:schemeClr val="tx1"/>
                          </a:solidFill>
                          <a:uFill>
                            <a:solidFill/>
                          </a:uFill>
                          <a:latin typeface="+mn-lt"/>
                        </a:rPr>
                        <a:t>(1</a:t>
                      </a:r>
                      <a:r>
                        <a:rPr lang="en-US" sz="1000" b="0" baseline="0" dirty="0" smtClean="0">
                          <a:uFill>
                            <a:solidFill/>
                          </a:uFill>
                          <a:latin typeface="+mn-lt"/>
                        </a:rPr>
                        <a:t>) being born a slave he saw firsthand how difficult life was for slaves so in later years, he wanted to help others in the same situation (</a:t>
                      </a:r>
                      <a:r>
                        <a:rPr lang="en-US" sz="1000" dirty="0" smtClean="0"/>
                        <a:t>In 1881, the Alabama law approved $2,000 for the Tuskegee College),</a:t>
                      </a:r>
                      <a:r>
                        <a:rPr lang="en-US" sz="1000" b="0" baseline="0" dirty="0" smtClean="0">
                          <a:uFill>
                            <a:solidFill/>
                          </a:uFill>
                          <a:latin typeface="+mn-lt"/>
                        </a:rPr>
                        <a:t>  (2) Booker wanted to attend school but couldn’t so in later years, he appreciated education more, (</a:t>
                      </a:r>
                      <a:r>
                        <a:rPr lang="en-US" sz="1000" dirty="0" smtClean="0"/>
                        <a:t>Booker T. Washington graduated from Hampton in 1875 with high marks),</a:t>
                      </a:r>
                      <a:r>
                        <a:rPr lang="en-US" sz="1000" b="0" baseline="0" dirty="0" smtClean="0">
                          <a:uFill>
                            <a:solidFill/>
                          </a:uFill>
                          <a:latin typeface="+mn-lt"/>
                        </a:rPr>
                        <a:t> (3) he worked hard from a young age so in later years</a:t>
                      </a:r>
                      <a:r>
                        <a:rPr lang="en-US" sz="1000" b="0" baseline="0" dirty="0" smtClean="0">
                          <a:solidFill>
                            <a:srgbClr val="FF0000"/>
                          </a:solidFill>
                          <a:uFill>
                            <a:solidFill/>
                          </a:uFill>
                          <a:latin typeface="+mn-lt"/>
                        </a:rPr>
                        <a:t> </a:t>
                      </a:r>
                      <a:r>
                        <a:rPr lang="en-US" sz="1000" b="0" baseline="0" dirty="0" smtClean="0">
                          <a:uFill>
                            <a:solidFill/>
                          </a:uFill>
                          <a:latin typeface="+mn-lt"/>
                        </a:rPr>
                        <a:t>hard work was expected,</a:t>
                      </a:r>
                      <a:r>
                        <a:rPr lang="en-US" sz="1000" dirty="0" smtClean="0"/>
                        <a:t> (Later, General Armstrong offered Washington a job teaching at Hampton)</a:t>
                      </a:r>
                      <a:r>
                        <a:rPr lang="en-US" sz="1000" b="0" baseline="0" dirty="0" smtClean="0">
                          <a:uFill>
                            <a:solidFill/>
                          </a:uFill>
                          <a:latin typeface="+mn-lt"/>
                        </a:rPr>
                        <a:t>  (4) he understood what it was to be poor, (5) he was supported by a coal miner’s wife to go to school an hour each day so Booker knew that education was possible, although difficult.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b="1" dirty="0" smtClean="0">
                          <a:latin typeface="+mn-lt"/>
                        </a:rPr>
                        <a:t>Full Support</a:t>
                      </a:r>
                      <a:r>
                        <a:rPr lang="en-US" sz="1000" b="0" baseline="0" dirty="0" smtClean="0">
                          <a:latin typeface="+mn-lt"/>
                        </a:rPr>
                        <a:t> </a:t>
                      </a:r>
                      <a:r>
                        <a:rPr lang="en-US" sz="1000" b="0" baseline="0" dirty="0" smtClean="0">
                          <a:solidFill>
                            <a:schemeClr val="tx1"/>
                          </a:solidFill>
                          <a:latin typeface="+mn-lt"/>
                        </a:rPr>
                        <a:t>could include (other details) any details or examples specifically from Booker’s Early Life if they support specific examples of his later success.</a:t>
                      </a:r>
                      <a:endParaRPr lang="en-US" sz="1000" b="1" i="1" dirty="0" smtClean="0">
                        <a:solidFill>
                          <a:srgbClr val="002060"/>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54446">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sz="1000" i="1" dirty="0">
                          <a:latin typeface="+mn-lt"/>
                        </a:rPr>
                        <a:t>The student gives a proficient response </a:t>
                      </a:r>
                      <a:r>
                        <a:rPr lang="en-US" sz="1000" i="1" dirty="0" smtClean="0">
                          <a:latin typeface="+mn-lt"/>
                        </a:rPr>
                        <a:t>by</a:t>
                      </a:r>
                      <a:r>
                        <a:rPr lang="en-US" sz="1000" i="1" baseline="0" dirty="0" smtClean="0">
                          <a:latin typeface="+mn-lt"/>
                        </a:rPr>
                        <a:t> stating important points about how Booker’s success in later years was influenced by his early life.</a:t>
                      </a:r>
                    </a:p>
                    <a:p>
                      <a:pPr lvl="0" algn="l">
                        <a:lnSpc>
                          <a:spcPct val="100000"/>
                        </a:lnSpc>
                        <a:spcBef>
                          <a:spcPts val="0"/>
                        </a:spcBef>
                        <a:spcAft>
                          <a:spcPts val="0"/>
                        </a:spcAft>
                        <a:defRPr sz="1800" b="0" i="0"/>
                      </a:pPr>
                      <a:r>
                        <a:rPr lang="en-US" sz="1100" i="0" baseline="0" dirty="0" smtClean="0">
                          <a:latin typeface="+mn-lt"/>
                        </a:rPr>
                        <a:t>Booker T. Washington had a very difficult early life.  He was born a slave and slaves had no rights.  He especially wanted to go to school but it was against the law.  But he never gave up on his dream of going to school. He got up each morning at 4 a.m. to practice reading!  If he had given up, Booker would not have been successful in starting a college later in life.  In 1881 Tuskegee College was opened and he was in charge!  From the time he was a little boy Booker had to work hard.  He helped his stepfather in a salt factory beginning at the age of 9.  He worked hard all his life.  He worked as a houseboy in 1866 and worked many jobs to support himself.  He worked as a janitor in college.  I believe if Booker was not a hard worker he would not have kept on trying.  In later life he was a teacher and head of Tuskegee College which all takes a lot of work!</a:t>
                      </a:r>
                      <a:endParaRPr lang="en-US" sz="1000" i="1" baseline="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 partial response by</a:t>
                      </a:r>
                      <a:r>
                        <a:rPr lang="en-US" sz="1000" i="1" baseline="0" dirty="0" smtClean="0">
                          <a:latin typeface="+mn-lt"/>
                        </a:rPr>
                        <a:t> stating important points about how Booker’s success in later years was influenced by his early life but with few examples from the text.</a:t>
                      </a:r>
                    </a:p>
                    <a:p>
                      <a:pPr lvl="0" algn="l">
                        <a:lnSpc>
                          <a:spcPct val="100000"/>
                        </a:lnSpc>
                        <a:spcBef>
                          <a:spcPts val="0"/>
                        </a:spcBef>
                        <a:spcAft>
                          <a:spcPts val="0"/>
                        </a:spcAft>
                        <a:defRPr sz="1800" b="0" i="0"/>
                      </a:pPr>
                      <a:r>
                        <a:rPr lang="en-US" sz="1100" i="0" dirty="0" smtClean="0">
                          <a:latin typeface="+mn-lt"/>
                        </a:rPr>
                        <a:t>Booker</a:t>
                      </a:r>
                      <a:r>
                        <a:rPr lang="en-US" sz="1100" i="0" baseline="0" dirty="0" smtClean="0">
                          <a:latin typeface="+mn-lt"/>
                        </a:rPr>
                        <a:t> was a success in life.  He went and became a teacher even though it was hard to learn because he wasn’t allowed to go to school as a little boy.  He was also in charge of a college.  He worked hard to learn to read and write which is why he could be successful.</a:t>
                      </a:r>
                      <a:endParaRPr lang="en-US" sz="1100" i="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 minimal response by</a:t>
                      </a:r>
                      <a:r>
                        <a:rPr lang="en-US" sz="1000" i="1" baseline="0" dirty="0" smtClean="0">
                          <a:latin typeface="+mn-lt"/>
                        </a:rPr>
                        <a:t> stating important points about how Booker’s success in later years was influenced by his early life with no examples from the text.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i="0" baseline="0" dirty="0" smtClean="0">
                          <a:latin typeface="+mn-lt"/>
                        </a:rPr>
                        <a:t>Booker T. Washington was very smart.  He was a teacher.  He worked really hard.</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does not address the prompt</a:t>
                      </a:r>
                      <a:r>
                        <a:rPr lang="en-US" sz="1000" i="1" baseline="0" dirty="0" smtClean="0">
                          <a:latin typeface="+mn-lt"/>
                        </a:rPr>
                        <a:t> specifically.</a:t>
                      </a:r>
                    </a:p>
                    <a:p>
                      <a:pPr lvl="0" algn="l">
                        <a:lnSpc>
                          <a:spcPct val="100000"/>
                        </a:lnSpc>
                        <a:spcBef>
                          <a:spcPts val="0"/>
                        </a:spcBef>
                        <a:spcAft>
                          <a:spcPts val="0"/>
                        </a:spcAft>
                        <a:defRPr sz="1800" b="0" i="0"/>
                      </a:pPr>
                      <a:r>
                        <a:rPr lang="en-US" sz="1100" i="0" dirty="0" smtClean="0">
                          <a:latin typeface="+mn-lt"/>
                        </a:rPr>
                        <a:t>Long</a:t>
                      </a:r>
                      <a:r>
                        <a:rPr lang="en-US" sz="1100" i="0" baseline="0" dirty="0" smtClean="0">
                          <a:latin typeface="+mn-lt"/>
                        </a:rPr>
                        <a:t> ago slaves were not allowed to go to school or read or write.  That is really sad.</a:t>
                      </a:r>
                      <a:endParaRPr lang="en-US" sz="1100" i="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4889186"/>
              </p:ext>
            </p:extLst>
          </p:nvPr>
        </p:nvGraphicFramePr>
        <p:xfrm>
          <a:off x="5334000" y="77724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APx</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3">
                        <a:lumMod val="60000"/>
                        <a:lumOff val="40000"/>
                      </a:schemeClr>
                    </a:solidFill>
                  </a:tcPr>
                </a:tc>
              </a:tr>
              <a:tr h="8539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 a text not read or discussed, connect particular points to their identifying reasons or evidence to demonstrate understanding of the value of source support</a:t>
                      </a:r>
                      <a:r>
                        <a:rPr lang="en-US" sz="800" b="1" dirty="0" smtClean="0">
                          <a:solidFill>
                            <a:srgbClr val="000000"/>
                          </a:solidFill>
                          <a:effectLst/>
                          <a:latin typeface="Calibri"/>
                          <a:ea typeface="Times New Roman"/>
                          <a:cs typeface="Times New Roman"/>
                        </a:rPr>
                        <a:t>.</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408179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29804734"/>
              </p:ext>
            </p:extLst>
          </p:nvPr>
        </p:nvGraphicFramePr>
        <p:xfrm>
          <a:off x="304800" y="673609"/>
          <a:ext cx="6822440" cy="6812280"/>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effectLst/>
                        </a:rPr>
                        <a:t>Quarter 3 Pre-Assessment </a:t>
                      </a:r>
                      <a:r>
                        <a:rPr lang="en-US" sz="1500" b="1" u="sng" dirty="0" smtClean="0">
                          <a:effectLst/>
                        </a:rPr>
                        <a:t>Research Constructed Response</a:t>
                      </a:r>
                      <a:r>
                        <a:rPr lang="en-US" sz="1500" b="1" dirty="0" smtClean="0">
                          <a:effectLst/>
                        </a:rPr>
                        <a:t> Answer Key</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700" b="1" i="0" u="none" strike="noStrike" kern="1200" cap="none" spc="0" normalizeH="0" baseline="0" noProof="0" dirty="0" smtClean="0">
                          <a:ln>
                            <a:noFill/>
                          </a:ln>
                          <a:solidFill>
                            <a:prstClr val="black"/>
                          </a:solidFill>
                          <a:effectLst/>
                          <a:uLnTx/>
                          <a:uFillTx/>
                          <a:latin typeface="+mn-lt"/>
                          <a:ea typeface="+mn-ea"/>
                          <a:cs typeface="+mn-cs"/>
                        </a:rPr>
                        <a:t>Constructed Response Research Rubrics Target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sng" strike="noStrike" kern="1200" cap="none" spc="0" normalizeH="0" baseline="0" noProof="0" dirty="0" smtClean="0">
                          <a:ln>
                            <a:noFill/>
                          </a:ln>
                          <a:solidFill>
                            <a:schemeClr val="tx1"/>
                          </a:solidFill>
                          <a:effectLst/>
                          <a:uLnTx/>
                          <a:uFillTx/>
                          <a:latin typeface="+mn-lt"/>
                          <a:ea typeface="+mn-ea"/>
                          <a:cs typeface="+mn-cs"/>
                        </a:rPr>
                        <a:t>A</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bility to cite evidence to support opinions and/or ideas</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a:p>
                  </a:txBody>
                  <a:tcPr/>
                </a:tc>
              </a:tr>
              <a:tr h="512063">
                <a:tc gridSpan="2">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t>Question #16 </a:t>
                      </a:r>
                      <a:r>
                        <a:rPr lang="en-US" sz="1400" b="1" dirty="0" smtClean="0">
                          <a:solidFill>
                            <a:schemeClr val="tx1"/>
                          </a:solidFill>
                        </a:rPr>
                        <a:t>RI.5.9</a:t>
                      </a:r>
                      <a:r>
                        <a:rPr lang="en-US" sz="1400" b="1" dirty="0" smtClean="0">
                          <a:solidFill>
                            <a:srgbClr val="FF0000"/>
                          </a:solidFill>
                        </a:rPr>
                        <a:t> </a:t>
                      </a:r>
                      <a:r>
                        <a:rPr lang="en-US" sz="1400" b="1" dirty="0" smtClean="0"/>
                        <a:t>Prompt: What contributions did both Sequoyah</a:t>
                      </a:r>
                      <a:r>
                        <a:rPr lang="en-US" sz="1400" b="1" baseline="0" dirty="0" smtClean="0"/>
                        <a:t> and Booker T.</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t>Washington make to better the lives of others? How were their contributions similar and</a:t>
                      </a:r>
                    </a:p>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t>different? Use evidence from both texts.</a:t>
                      </a:r>
                      <a:endParaRPr lang="en-US" sz="1400" b="1" dirty="0" smtClean="0">
                        <a:latin typeface="+mn-lt"/>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83919">
                <a:tc gridSpan="2">
                  <a:txBody>
                    <a:bodyPr/>
                    <a:lstStyle/>
                    <a:p>
                      <a:r>
                        <a:rPr lang="en-US" sz="1000" b="1" u="sng" dirty="0" smtClean="0"/>
                        <a:t>The response gives sufficient evidence</a:t>
                      </a:r>
                      <a:r>
                        <a:rPr lang="en-US" sz="1000" b="1" u="none" dirty="0" smtClean="0"/>
                        <a:t> </a:t>
                      </a:r>
                      <a:r>
                        <a:rPr lang="en-US" sz="1000" u="none" dirty="0" smtClean="0"/>
                        <a:t>of </a:t>
                      </a:r>
                      <a:r>
                        <a:rPr lang="en-US" sz="1000" dirty="0" smtClean="0"/>
                        <a:t>the ability to cite</a:t>
                      </a:r>
                      <a:r>
                        <a:rPr lang="en-US" sz="1000" baseline="0" dirty="0" smtClean="0"/>
                        <a:t> evidence to support the opinion/idea of what contributions both Sequoyah and Booker T. Washington made to education and how they were similar or different.   Students should state definite opinions/ideas of  contributions of both men and how they were similar or different.  Sufficient evidence to support the stated opinion/idea for Sequoyah could include that  (1) he started a system of writing, (2) he thought it important for the Cherokee people to communicate on paper and have their own writing system and (3) Cherokees were able to read and write because of him. Sufficient evidence to support the stated opinion/idea for Booker T. Washington could include that (1) he was able to better lives because he himself learned to read and write, (2) he attended college and became a teacher and (3) many freed slaves were able to attend a college that he was in charge of.    Similarities and differences between the two men can be any specific statements supported by the text.</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n-US" sz="1000" i="1" baseline="0" dirty="0" smtClean="0"/>
                        <a:t>Student states the contributions of both Sequoyah and Booker T. Washington to better the lives of others with evidence cited from the text.</a:t>
                      </a:r>
                    </a:p>
                    <a:p>
                      <a:r>
                        <a:rPr lang="en-US" sz="1100" i="0" baseline="0" dirty="0" smtClean="0"/>
                        <a:t>Sequoyah felt it was very important that the Cherokee people could communicate on paper and have their own system of writing.   He created a Cherokee alphabet and it took him 12 years.  He is the only person known to have made an entire alphabet all alone. Because of him, Cherokees were able to read and write in their own language.  Booker T. Washington wanted to read and write but was not allowed to learn to because he was a slave.   He found ways to learn anyway.  He studied hard and after the Civil War he got a scholarship to a college.  Soon he was a teacher and then a college head.  Because of him, newly freed slaves were able to attend college.  Both men made people’s lives better because they helped others get an education but in different ways.  Sequoyah invented an alphabet and Booker made it possible for freed slaves to go to school.</a:t>
                      </a:r>
                    </a:p>
                  </a:txBody>
                  <a:tcPr marL="103632" marR="103632" marT="50292" marB="50292"/>
                </a:tc>
              </a:tr>
              <a:tr h="755904">
                <a:tc>
                  <a:txBody>
                    <a:bodyPr/>
                    <a:lstStyle/>
                    <a:p>
                      <a:pPr algn="ctr"/>
                      <a:r>
                        <a:rPr lang="en-US" sz="2000" b="1" dirty="0" smtClean="0"/>
                        <a:t>1</a:t>
                      </a:r>
                      <a:endParaRPr lang="en-US" sz="2000" b="1" dirty="0"/>
                    </a:p>
                  </a:txBody>
                  <a:tcPr marL="103632" marR="103632" marT="50292" marB="50292" anchor="ctr"/>
                </a:tc>
                <a:tc>
                  <a:txBody>
                    <a:bodyPr/>
                    <a:lstStyle/>
                    <a:p>
                      <a:r>
                        <a:rPr lang="en-US" sz="1000" i="1" baseline="0" dirty="0" smtClean="0"/>
                        <a:t>Student minimally or vaguely states the contributions of both Sequoyah and Booker T. Washington to better the lives of others with minimal or vague evidence cited from the text.</a:t>
                      </a:r>
                    </a:p>
                    <a:p>
                      <a:r>
                        <a:rPr lang="en-US" sz="1100" i="0" baseline="0" dirty="0" smtClean="0"/>
                        <a:t>Sequoyah and Booker T. Washington were men who made a difference in other people’s lives.  They both helped others be able to read and write better.  </a:t>
                      </a:r>
                    </a:p>
                  </a:txBody>
                  <a:tcPr marL="103632" marR="103632" marT="50292" marB="50292"/>
                </a:tc>
              </a:tr>
              <a:tr h="393192">
                <a:tc>
                  <a:txBody>
                    <a:bodyPr/>
                    <a:lstStyle/>
                    <a:p>
                      <a:pPr algn="ctr"/>
                      <a:r>
                        <a:rPr lang="en-US" sz="2000" b="1" dirty="0" smtClean="0"/>
                        <a:t>0</a:t>
                      </a:r>
                      <a:endParaRPr lang="en-US" sz="2000" b="1" dirty="0"/>
                    </a:p>
                  </a:txBody>
                  <a:tcPr marL="103632" marR="103632" marT="50292" marB="50292" anchor="ctr"/>
                </a:tc>
                <a:tc>
                  <a:txBody>
                    <a:bodyPr/>
                    <a:lstStyle/>
                    <a:p>
                      <a:r>
                        <a:rPr lang="en-US" sz="1000" i="1" dirty="0" smtClean="0"/>
                        <a:t>The student does not answer the prompt.</a:t>
                      </a:r>
                    </a:p>
                    <a:p>
                      <a:r>
                        <a:rPr lang="en-US" sz="1100" i="0" dirty="0" smtClean="0"/>
                        <a:t>I’m glad there</a:t>
                      </a:r>
                      <a:r>
                        <a:rPr lang="en-US" sz="1100" i="0" baseline="0" dirty="0" smtClean="0"/>
                        <a:t> were people like Sequoyah and Booker T. Washington because they helped others.</a:t>
                      </a:r>
                      <a:endParaRPr lang="en-US" sz="1100" i="0" dirty="0" smtClean="0"/>
                    </a:p>
                  </a:txBody>
                  <a:tcPr marL="103632" marR="103632" marT="50292" marB="50292"/>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2339158"/>
              </p:ext>
            </p:extLst>
          </p:nvPr>
        </p:nvGraphicFramePr>
        <p:xfrm>
          <a:off x="4953001" y="7751826"/>
          <a:ext cx="2201861" cy="706374"/>
        </p:xfrm>
        <a:graphic>
          <a:graphicData uri="http://schemas.openxmlformats.org/drawingml/2006/table">
            <a:tbl>
              <a:tblPr firstRow="1" firstCol="1" bandRow="1"/>
              <a:tblGrid>
                <a:gridCol w="2201861"/>
              </a:tblGrid>
              <a:tr h="152400">
                <a:tc>
                  <a:txBody>
                    <a:bodyPr/>
                    <a:lstStyle/>
                    <a:p>
                      <a:pPr marL="0" marR="0" algn="ctr">
                        <a:lnSpc>
                          <a:spcPct val="115000"/>
                        </a:lnSpc>
                        <a:spcBef>
                          <a:spcPts val="0"/>
                        </a:spcBef>
                        <a:spcAft>
                          <a:spcPts val="0"/>
                        </a:spcAft>
                      </a:pPr>
                      <a:r>
                        <a:rPr lang="en-US" sz="900" b="1" dirty="0" smtClean="0">
                          <a:solidFill>
                            <a:srgbClr val="000000"/>
                          </a:solidFill>
                          <a:effectLst/>
                          <a:latin typeface="Calibri"/>
                          <a:ea typeface="Times New Roman"/>
                          <a:cs typeface="Times New Roman"/>
                        </a:rPr>
                        <a:t>Toward RI.5.9             DOK </a:t>
                      </a:r>
                      <a:r>
                        <a:rPr lang="en-US" sz="900" b="1" dirty="0">
                          <a:solidFill>
                            <a:srgbClr val="000000"/>
                          </a:solidFill>
                          <a:effectLst/>
                          <a:latin typeface="Calibri"/>
                          <a:ea typeface="Times New Roman"/>
                          <a:cs typeface="Times New Roman"/>
                        </a:rPr>
                        <a:t>4 - ANP</a:t>
                      </a:r>
                      <a:endParaRPr lang="en-US" sz="9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60000"/>
                        <a:lumOff val="40000"/>
                      </a:schemeClr>
                    </a:solidFill>
                  </a:tcPr>
                </a:tc>
              </a:tr>
              <a:tr h="336042">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Gather and organize topic specific information from multiple texts for a purpose (essay or speech) to speak knowledgeably about a </a:t>
                      </a:r>
                      <a:r>
                        <a:rPr lang="en-US" sz="900" b="1" dirty="0" smtClean="0">
                          <a:solidFill>
                            <a:srgbClr val="000000"/>
                          </a:solidFill>
                          <a:effectLst/>
                          <a:latin typeface="Calibri"/>
                          <a:ea typeface="Times New Roman"/>
                          <a:cs typeface="Times New Roman"/>
                        </a:rPr>
                        <a:t>topic.</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721120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576915584"/>
              </p:ext>
            </p:extLst>
          </p:nvPr>
        </p:nvGraphicFramePr>
        <p:xfrm>
          <a:off x="385434" y="251460"/>
          <a:ext cx="6822440" cy="9052560"/>
        </p:xfrm>
        <a:graphic>
          <a:graphicData uri="http://schemas.openxmlformats.org/drawingml/2006/table">
            <a:tbl>
              <a:tblPr firstRow="1" bandRow="1">
                <a:tableStyleId>{5940675A-B579-460E-94D1-54222C63F5DA}</a:tableStyleId>
              </a:tblPr>
              <a:tblGrid>
                <a:gridCol w="539750"/>
                <a:gridCol w="6282690"/>
              </a:tblGrid>
              <a:tr h="66294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a:t>
                      </a:r>
                      <a:r>
                        <a:rPr kumimoji="0" lang="en-US" sz="1600" b="0" i="0" u="none" strike="noStrike" kern="1200" cap="none" spc="0" normalizeH="0" baseline="0" noProof="0" dirty="0" smtClean="0">
                          <a:ln>
                            <a:noFill/>
                          </a:ln>
                          <a:solidFill>
                            <a:srgbClr val="FF0000"/>
                          </a:solidFill>
                          <a:effectLst/>
                          <a:uLnTx/>
                          <a:uFillTx/>
                          <a:latin typeface="+mn-lt"/>
                          <a:ea typeface="Calibri"/>
                          <a:cs typeface="Times New Roman"/>
                        </a:rPr>
                        <a:t>.  </a:t>
                      </a: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Quarter 3 Pre-Assessment </a:t>
                      </a:r>
                      <a:r>
                        <a:rPr kumimoji="0" lang="en-US" sz="14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t>Organization:  Conclusion and Temporal Words</a:t>
                      </a:r>
                    </a:p>
                    <a:p>
                      <a:pPr marL="0" marR="0" lvl="0" indent="0" algn="ctr" defTabSz="966612"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rPr>
                        <a:t>W.5.3c  Target: 1a</a:t>
                      </a:r>
                      <a:br>
                        <a:rPr lang="en-US" sz="1100" dirty="0" smtClean="0">
                          <a:solidFill>
                            <a:schemeClr val="tx1"/>
                          </a:solidFill>
                          <a:latin typeface="+mn-lt"/>
                        </a:rPr>
                      </a:b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Write a Brief Text, W.3c </a:t>
                      </a:r>
                      <a:r>
                        <a:rPr kumimoji="0" lang="en-US" sz="1100" b="1" i="1" u="none" strike="noStrike" kern="1200" cap="none" spc="0" normalizeH="0" baseline="0" noProof="0" dirty="0" smtClean="0">
                          <a:ln>
                            <a:noFill/>
                          </a:ln>
                          <a:solidFill>
                            <a:schemeClr val="tx1"/>
                          </a:solidFill>
                          <a:effectLst/>
                          <a:uLnTx/>
                          <a:uFillTx/>
                          <a:latin typeface="+mn-lt"/>
                          <a:ea typeface="+mn-ea"/>
                          <a:cs typeface="Helvetica" pitchFamily="34" charset="0"/>
                        </a:rPr>
                        <a:t>Temporal Words</a:t>
                      </a:r>
                      <a:r>
                        <a:rPr kumimoji="0" lang="en-US" sz="1100" b="0" i="1" u="none" strike="noStrike" kern="1200" cap="none" spc="0" normalizeH="0" baseline="0" noProof="0" dirty="0" smtClean="0">
                          <a:ln>
                            <a:noFill/>
                          </a:ln>
                          <a:solidFill>
                            <a:schemeClr val="tx1"/>
                          </a:solidFill>
                          <a:effectLst/>
                          <a:uLnTx/>
                          <a:uFillTx/>
                          <a:latin typeface="+mn-lt"/>
                          <a:ea typeface="+mn-ea"/>
                          <a:cs typeface="Helvetica" pitchFamily="34" charset="0"/>
                        </a:rPr>
                        <a:t>, Writing Target 1a</a:t>
                      </a:r>
                    </a:p>
                  </a:txBody>
                  <a:tcPr marL="103632" marR="103632" marT="50292" marB="50292"/>
                </a:tc>
                <a:tc hMerge="1">
                  <a:txBody>
                    <a:bodyPr/>
                    <a:lstStyle/>
                    <a:p>
                      <a:endParaRPr lang="en-US"/>
                    </a:p>
                  </a:txBody>
                  <a:tcPr/>
                </a:tc>
              </a:tr>
              <a:tr h="690372">
                <a:tc gridSpan="2">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t>Question</a:t>
                      </a:r>
                      <a:r>
                        <a:rPr lang="en-US" sz="1400" b="1" baseline="0" dirty="0" smtClean="0"/>
                        <a:t> #1</a:t>
                      </a:r>
                      <a:r>
                        <a:rPr lang="en-US" sz="1400" b="1" dirty="0" smtClean="0"/>
                        <a:t>7  Prompt</a:t>
                      </a:r>
                      <a:r>
                        <a:rPr lang="en-US" sz="1400" b="1" dirty="0" smtClean="0">
                          <a:solidFill>
                            <a:schemeClr val="tx1"/>
                          </a:solidFill>
                        </a:rPr>
                        <a:t>:</a:t>
                      </a:r>
                      <a:r>
                        <a:rPr lang="en-US" sz="1400" b="1" dirty="0" smtClean="0">
                          <a:solidFill>
                            <a:srgbClr val="0070C0"/>
                          </a:solidFill>
                        </a:rPr>
                        <a:t> </a:t>
                      </a:r>
                      <a:r>
                        <a:rPr lang="en-US" sz="1400" b="1" dirty="0" smtClean="0">
                          <a:solidFill>
                            <a:schemeClr val="tx1"/>
                          </a:solidFill>
                          <a:latin typeface="Helvetica" pitchFamily="34" charset="0"/>
                        </a:rPr>
                        <a:t> </a:t>
                      </a:r>
                      <a:r>
                        <a:rPr lang="en-US" sz="1400" b="1" dirty="0" smtClean="0">
                          <a:solidFill>
                            <a:schemeClr val="tx1"/>
                          </a:solidFill>
                        </a:rPr>
                        <a:t>In one or two paragraphs, write an ending for the narrative that follows</a:t>
                      </a:r>
                      <a:r>
                        <a:rPr lang="en-US" sz="1400" b="1" baseline="0" dirty="0" smtClean="0">
                          <a:solidFill>
                            <a:schemeClr val="tx1"/>
                          </a:solidFill>
                        </a:rPr>
                        <a:t> </a:t>
                      </a:r>
                      <a:r>
                        <a:rPr lang="en-US" sz="1400" b="1" dirty="0" smtClean="0">
                          <a:solidFill>
                            <a:schemeClr val="tx1"/>
                          </a:solidFill>
                        </a:rPr>
                        <a:t>naturally from the events or experiences in the narrative.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900" b="0" i="1" u="none" strike="noStrike" kern="1200" cap="none" spc="0" normalizeH="0" baseline="0" noProof="0" dirty="0" smtClean="0">
                          <a:ln>
                            <a:noFill/>
                          </a:ln>
                          <a:solidFill>
                            <a:prstClr val="black"/>
                          </a:solidFill>
                          <a:effectLst/>
                          <a:uLnTx/>
                          <a:uFillTx/>
                          <a:latin typeface="+mn-lt"/>
                          <a:ea typeface="+mn-ea"/>
                          <a:cs typeface="Helvetica" pitchFamily="34" charset="0"/>
                        </a:rPr>
                        <a:t>Brief Write, Organization, W.5.3c, writing a conclusion – temporal words Target 1a</a:t>
                      </a:r>
                      <a:endParaRPr kumimoji="0" lang="en-US" sz="1200" b="1" i="0" u="none" strike="noStrike" kern="1200" cap="none" spc="0" normalizeH="0" baseline="0" noProof="0" dirty="0" smtClean="0">
                        <a:ln>
                          <a:noFill/>
                        </a:ln>
                        <a:solidFill>
                          <a:srgbClr val="002060"/>
                        </a:solidFill>
                        <a:effectLst/>
                        <a:uLnTx/>
                        <a:uFillTx/>
                        <a:latin typeface="+mn-lt"/>
                        <a:ea typeface="+mn-ea"/>
                        <a:cs typeface="+mn-cs"/>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800" b="1" i="0" kern="1200" dirty="0" smtClean="0">
                        <a:solidFill>
                          <a:srgbClr val="000000"/>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000" b="0" i="0" kern="1200" dirty="0" smtClean="0">
                          <a:solidFill>
                            <a:srgbClr val="000000"/>
                          </a:solidFill>
                          <a:effectLst/>
                          <a:latin typeface="+mn-lt"/>
                          <a:ea typeface="Times New Roman"/>
                          <a:cs typeface="Times New Roman"/>
                        </a:rPr>
                        <a:t>      </a:t>
                      </a:r>
                      <a:r>
                        <a:rPr lang="en-US" sz="1200" b="1" i="0" u="sng" kern="1200" dirty="0" smtClean="0">
                          <a:solidFill>
                            <a:schemeClr val="tx1"/>
                          </a:solidFill>
                          <a:effectLst/>
                          <a:latin typeface="+mn-lt"/>
                          <a:ea typeface="Times New Roman"/>
                          <a:cs typeface="Times New Roman"/>
                        </a:rPr>
                        <a:t>The New Books</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n-US" sz="700" b="1" i="0" u="sng"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i="0" kern="1200" dirty="0" smtClean="0">
                          <a:solidFill>
                            <a:srgbClr val="000000"/>
                          </a:solidFill>
                          <a:effectLst/>
                          <a:latin typeface="+mn-lt"/>
                          <a:ea typeface="Times New Roman"/>
                          <a:cs typeface="Times New Roman"/>
                        </a:rPr>
                        <a:t>A farmer decided to send his four sons to school. He gave each son a book for school. </a:t>
                      </a:r>
                      <a:r>
                        <a:rPr lang="en-US" sz="1000" b="1" i="0" kern="1200" dirty="0" smtClean="0">
                          <a:solidFill>
                            <a:srgbClr val="000000"/>
                          </a:solidFill>
                          <a:effectLst/>
                          <a:latin typeface="+mn-lt"/>
                          <a:ea typeface="Times New Roman"/>
                          <a:cs typeface="Times New Roman"/>
                        </a:rPr>
                        <a:t>The next day, </a:t>
                      </a:r>
                      <a:r>
                        <a:rPr lang="en-US" sz="1000" b="0" i="0" kern="1200" dirty="0" smtClean="0">
                          <a:solidFill>
                            <a:srgbClr val="000000"/>
                          </a:solidFill>
                          <a:effectLst/>
                          <a:latin typeface="+mn-lt"/>
                          <a:ea typeface="Times New Roman"/>
                          <a:cs typeface="Times New Roman"/>
                        </a:rPr>
                        <a:t>he asked his sons,</a:t>
                      </a:r>
                      <a:r>
                        <a:rPr lang="en-US" sz="1000" b="0" i="0" kern="1200" baseline="0" dirty="0" smtClean="0">
                          <a:solidFill>
                            <a:srgbClr val="000000"/>
                          </a:solidFill>
                          <a:effectLst/>
                          <a:latin typeface="+mn-lt"/>
                          <a:ea typeface="Times New Roman"/>
                          <a:cs typeface="Times New Roman"/>
                        </a:rPr>
                        <a:t> “W</a:t>
                      </a:r>
                      <a:r>
                        <a:rPr lang="en-US" sz="1000" b="0" i="0" kern="1200" dirty="0" smtClean="0">
                          <a:solidFill>
                            <a:srgbClr val="000000"/>
                          </a:solidFill>
                          <a:effectLst/>
                          <a:latin typeface="+mn-lt"/>
                          <a:ea typeface="Times New Roman"/>
                          <a:cs typeface="Times New Roman"/>
                        </a:rPr>
                        <a:t>hat</a:t>
                      </a:r>
                      <a:r>
                        <a:rPr lang="en-US" sz="1000" b="0" i="0" kern="1200" baseline="0" dirty="0" smtClean="0">
                          <a:solidFill>
                            <a:srgbClr val="000000"/>
                          </a:solidFill>
                          <a:effectLst/>
                          <a:latin typeface="+mn-lt"/>
                          <a:ea typeface="Times New Roman"/>
                          <a:cs typeface="Times New Roman"/>
                        </a:rPr>
                        <a:t> </a:t>
                      </a:r>
                      <a:r>
                        <a:rPr lang="en-US" sz="1000" b="0" i="0" kern="1200" dirty="0" smtClean="0">
                          <a:solidFill>
                            <a:srgbClr val="000000"/>
                          </a:solidFill>
                          <a:effectLst/>
                          <a:latin typeface="+mn-lt"/>
                          <a:ea typeface="Times New Roman"/>
                          <a:cs typeface="Times New Roman"/>
                        </a:rPr>
                        <a:t>have each of you done with your </a:t>
                      </a:r>
                      <a:r>
                        <a:rPr lang="en-US" sz="1000" b="0" i="0" kern="1200" baseline="0" dirty="0" smtClean="0">
                          <a:solidFill>
                            <a:srgbClr val="000000"/>
                          </a:solidFill>
                          <a:effectLst/>
                          <a:latin typeface="+mn-lt"/>
                          <a:ea typeface="Times New Roman"/>
                          <a:cs typeface="Times New Roman"/>
                        </a:rPr>
                        <a:t>new books at </a:t>
                      </a:r>
                      <a:r>
                        <a:rPr lang="en-US" sz="1000" b="0" i="0" kern="1200" dirty="0" smtClean="0">
                          <a:solidFill>
                            <a:srgbClr val="000000"/>
                          </a:solidFill>
                          <a:effectLst/>
                          <a:latin typeface="+mn-lt"/>
                          <a:ea typeface="Times New Roman"/>
                          <a:cs typeface="Times New Roman"/>
                        </a:rPr>
                        <a:t>school?” The oldest son told him,</a:t>
                      </a:r>
                      <a:r>
                        <a:rPr lang="en-US" sz="1000" b="0" i="0" kern="1200" baseline="0" dirty="0" smtClean="0">
                          <a:solidFill>
                            <a:srgbClr val="000000"/>
                          </a:solidFill>
                          <a:effectLst/>
                          <a:latin typeface="+mn-lt"/>
                          <a:ea typeface="Times New Roman"/>
                          <a:cs typeface="Times New Roman"/>
                        </a:rPr>
                        <a:t> “I </a:t>
                      </a:r>
                      <a:r>
                        <a:rPr lang="en-US" sz="1000" b="0" i="0" kern="1200" dirty="0" smtClean="0">
                          <a:solidFill>
                            <a:srgbClr val="000000"/>
                          </a:solidFill>
                          <a:effectLst/>
                          <a:latin typeface="+mn-lt"/>
                          <a:ea typeface="Times New Roman"/>
                          <a:cs typeface="Times New Roman"/>
                        </a:rPr>
                        <a:t>studied my book hard so I can continue to do well at school!”</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700" b="0" i="0" kern="1200" dirty="0" smtClean="0">
                        <a:solidFill>
                          <a:srgbClr val="000000"/>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i="0" kern="1200" dirty="0" smtClean="0">
                          <a:solidFill>
                            <a:srgbClr val="000000"/>
                          </a:solidFill>
                          <a:effectLst/>
                          <a:latin typeface="+mn-lt"/>
                          <a:ea typeface="Times New Roman"/>
                          <a:cs typeface="Times New Roman"/>
                        </a:rPr>
                        <a:t>The second son </a:t>
                      </a:r>
                      <a:r>
                        <a:rPr lang="en-US" sz="1000" b="0" i="0" kern="1200" dirty="0" smtClean="0">
                          <a:solidFill>
                            <a:schemeClr val="tx1"/>
                          </a:solidFill>
                          <a:effectLst/>
                          <a:latin typeface="+mn-lt"/>
                          <a:ea typeface="Times New Roman"/>
                          <a:cs typeface="Times New Roman"/>
                        </a:rPr>
                        <a:t>told his father,</a:t>
                      </a:r>
                      <a:r>
                        <a:rPr lang="en-US" sz="1000" b="0" i="0" kern="1200" baseline="0" dirty="0" smtClean="0">
                          <a:solidFill>
                            <a:schemeClr val="tx1"/>
                          </a:solidFill>
                          <a:effectLst/>
                          <a:latin typeface="+mn-lt"/>
                          <a:ea typeface="Times New Roman"/>
                          <a:cs typeface="Times New Roman"/>
                        </a:rPr>
                        <a:t> “I </a:t>
                      </a:r>
                      <a:r>
                        <a:rPr lang="en-US" sz="1000" b="0" i="0" kern="1200" dirty="0" smtClean="0">
                          <a:solidFill>
                            <a:schemeClr val="tx1"/>
                          </a:solidFill>
                          <a:effectLst/>
                          <a:latin typeface="+mn-lt"/>
                          <a:ea typeface="Times New Roman"/>
                          <a:cs typeface="Times New Roman"/>
                        </a:rPr>
                        <a:t>sold my book so I</a:t>
                      </a:r>
                      <a:r>
                        <a:rPr lang="en-US" sz="1000" b="0" i="0" kern="1200" baseline="0" dirty="0" smtClean="0">
                          <a:solidFill>
                            <a:schemeClr val="tx1"/>
                          </a:solidFill>
                          <a:effectLst/>
                          <a:latin typeface="+mn-lt"/>
                          <a:ea typeface="Times New Roman"/>
                          <a:cs typeface="Times New Roman"/>
                        </a:rPr>
                        <a:t> </a:t>
                      </a:r>
                      <a:r>
                        <a:rPr lang="en-US" sz="1000" b="0" i="0" kern="1200" dirty="0" smtClean="0">
                          <a:solidFill>
                            <a:schemeClr val="tx1"/>
                          </a:solidFill>
                          <a:effectLst/>
                          <a:latin typeface="+mn-lt"/>
                          <a:ea typeface="Times New Roman"/>
                          <a:cs typeface="Times New Roman"/>
                        </a:rPr>
                        <a:t>could buy more.”</a:t>
                      </a:r>
                      <a:r>
                        <a:rPr lang="en-US" sz="1000" b="0" i="0" kern="1200" baseline="0" dirty="0" smtClean="0">
                          <a:solidFill>
                            <a:schemeClr val="tx1"/>
                          </a:solidFill>
                          <a:effectLst/>
                          <a:latin typeface="+mn-lt"/>
                          <a:ea typeface="Times New Roman"/>
                          <a:cs typeface="Times New Roman"/>
                        </a:rPr>
                        <a:t> </a:t>
                      </a:r>
                      <a:r>
                        <a:rPr lang="en-US" sz="1000" b="0" i="0" kern="1200" dirty="0" smtClean="0">
                          <a:solidFill>
                            <a:schemeClr val="tx1"/>
                          </a:solidFill>
                          <a:effectLst/>
                          <a:latin typeface="+mn-lt"/>
                          <a:ea typeface="Times New Roman"/>
                          <a:cs typeface="Times New Roman"/>
                        </a:rPr>
                        <a:t> The third </a:t>
                      </a:r>
                      <a:r>
                        <a:rPr lang="en-US" sz="1000" b="0" i="0" kern="1200" baseline="0" dirty="0" smtClean="0">
                          <a:solidFill>
                            <a:schemeClr val="tx1"/>
                          </a:solidFill>
                          <a:effectLst/>
                          <a:latin typeface="+mn-lt"/>
                          <a:ea typeface="Times New Roman"/>
                          <a:cs typeface="Times New Roman"/>
                        </a:rPr>
                        <a:t> son told his father, “I gave my book away to a boy who had none.”</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000" b="0" i="0" kern="1200" baseline="0" dirty="0" smtClean="0">
                        <a:solidFill>
                          <a:srgbClr val="FF0000"/>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000" b="0" i="0" kern="1200" dirty="0" smtClean="0">
                          <a:solidFill>
                            <a:schemeClr val="tx1"/>
                          </a:solidFill>
                          <a:effectLst/>
                          <a:latin typeface="+mn-lt"/>
                          <a:ea typeface="Times New Roman"/>
                          <a:cs typeface="Times New Roman"/>
                        </a:rPr>
                        <a:t>The youngest son told his father,</a:t>
                      </a:r>
                      <a:r>
                        <a:rPr lang="en-US" sz="1000" b="0" i="0" kern="1200" baseline="0" dirty="0" smtClean="0">
                          <a:solidFill>
                            <a:schemeClr val="tx1"/>
                          </a:solidFill>
                          <a:effectLst/>
                          <a:latin typeface="+mn-lt"/>
                          <a:ea typeface="Times New Roman"/>
                          <a:cs typeface="Times New Roman"/>
                        </a:rPr>
                        <a:t> “I </a:t>
                      </a:r>
                      <a:r>
                        <a:rPr lang="en-US" sz="1000" b="0" i="0" kern="1200" dirty="0" smtClean="0">
                          <a:solidFill>
                            <a:schemeClr val="tx1"/>
                          </a:solidFill>
                          <a:effectLst/>
                          <a:latin typeface="+mn-lt"/>
                          <a:ea typeface="Times New Roman"/>
                          <a:cs typeface="Times New Roman"/>
                        </a:rPr>
                        <a:t>shared my book with another student at school.”</a:t>
                      </a:r>
                      <a:r>
                        <a:rPr lang="en-US" sz="1000" b="0" i="0" kern="1200" baseline="0" dirty="0" smtClean="0">
                          <a:solidFill>
                            <a:schemeClr val="tx1"/>
                          </a:solidFill>
                          <a:effectLst/>
                          <a:latin typeface="+mn-lt"/>
                          <a:ea typeface="Times New Roman"/>
                          <a:cs typeface="Times New Roman"/>
                        </a:rPr>
                        <a:t> </a:t>
                      </a:r>
                      <a:r>
                        <a:rPr lang="en-US" sz="1000" b="0" i="0" kern="1200" dirty="0" smtClean="0">
                          <a:solidFill>
                            <a:schemeClr val="tx1"/>
                          </a:solidFill>
                          <a:effectLst/>
                          <a:latin typeface="+mn-lt"/>
                          <a:ea typeface="Times New Roman"/>
                          <a:cs typeface="Times New Roman"/>
                        </a:rPr>
                        <a:t>T</a:t>
                      </a:r>
                      <a:r>
                        <a:rPr lang="en-US" sz="1000" b="0" i="0" kern="1200" dirty="0" smtClean="0">
                          <a:solidFill>
                            <a:srgbClr val="000000"/>
                          </a:solidFill>
                          <a:effectLst/>
                          <a:latin typeface="+mn-lt"/>
                          <a:ea typeface="Times New Roman"/>
                          <a:cs typeface="Times New Roman"/>
                        </a:rPr>
                        <a:t>he father told his</a:t>
                      </a:r>
                      <a:r>
                        <a:rPr lang="en-US" sz="1000" b="0" i="0" kern="1200" baseline="0" dirty="0" smtClean="0">
                          <a:solidFill>
                            <a:srgbClr val="000000"/>
                          </a:solidFill>
                          <a:effectLst/>
                          <a:latin typeface="+mn-lt"/>
                          <a:ea typeface="Times New Roman"/>
                          <a:cs typeface="Times New Roman"/>
                        </a:rPr>
                        <a:t> </a:t>
                      </a:r>
                      <a:r>
                        <a:rPr lang="en-US" sz="1000" b="0" i="0" kern="1200" dirty="0" smtClean="0">
                          <a:solidFill>
                            <a:srgbClr val="000000"/>
                          </a:solidFill>
                          <a:effectLst/>
                          <a:latin typeface="+mn-lt"/>
                          <a:ea typeface="Times New Roman"/>
                          <a:cs typeface="Times New Roman"/>
                        </a:rPr>
                        <a:t>sons that one of them used his new book in the best way.</a:t>
                      </a:r>
                      <a:r>
                        <a:rPr lang="en-US" sz="1000" b="1" i="0" kern="1200" dirty="0" smtClean="0">
                          <a:solidFill>
                            <a:srgbClr val="000000"/>
                          </a:solidFill>
                          <a:effectLst/>
                          <a:latin typeface="+mn-lt"/>
                          <a:ea typeface="Times New Roman"/>
                          <a:cs typeface="Times New Roman"/>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500" b="1" dirty="0" smtClean="0"/>
                        <a:t>Teacher</a:t>
                      </a:r>
                      <a:r>
                        <a:rPr lang="en-US" sz="1500" b="1" baseline="0" dirty="0" smtClean="0"/>
                        <a:t> /Rubric “Language Response”</a:t>
                      </a:r>
                      <a:endParaRPr lang="en-US" sz="1500" b="1" dirty="0" smtClean="0"/>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lvl="0" algn="l">
                        <a:defRPr sz="1800" b="0" i="0"/>
                      </a:pPr>
                      <a:r>
                        <a:rPr lang="en-US" sz="1100" b="1" u="sng" dirty="0" smtClean="0">
                          <a:solidFill>
                            <a:schemeClr val="tx1"/>
                          </a:solidFill>
                        </a:rPr>
                        <a:t>T</a:t>
                      </a:r>
                      <a:r>
                        <a:rPr lang="en-US" sz="1100" b="1" u="sng" dirty="0" smtClean="0">
                          <a:solidFill>
                            <a:schemeClr val="tx1"/>
                          </a:solidFill>
                          <a:latin typeface="+mn-lt"/>
                        </a:rPr>
                        <a:t>eacher Language and Scoring Notes</a:t>
                      </a:r>
                      <a:r>
                        <a:rPr lang="en-US" sz="1100" b="1" dirty="0" smtClean="0">
                          <a:solidFill>
                            <a:schemeClr val="tx1"/>
                          </a:solidFill>
                          <a:latin typeface="+mn-lt"/>
                        </a:rPr>
                        <a:t>:</a:t>
                      </a:r>
                    </a:p>
                    <a:p>
                      <a:pPr lvl="0" algn="l">
                        <a:defRPr sz="1800" b="0" i="0"/>
                      </a:pPr>
                      <a:r>
                        <a:rPr lang="en-US" sz="1100" b="1" dirty="0" smtClean="0">
                          <a:solidFill>
                            <a:schemeClr val="tx1"/>
                          </a:solidFill>
                          <a:latin typeface="+mn-lt"/>
                        </a:rPr>
                        <a:t>The student response </a:t>
                      </a:r>
                      <a:r>
                        <a:rPr lang="en-US" sz="1100" b="0" dirty="0" smtClean="0">
                          <a:solidFill>
                            <a:schemeClr val="tx1"/>
                          </a:solidFill>
                          <a:latin typeface="+mn-lt"/>
                        </a:rPr>
                        <a:t>should provide a conclusion (1-2 paragraphs) that logically follow</a:t>
                      </a:r>
                      <a:r>
                        <a:rPr lang="en-US" sz="1100" b="0" baseline="0" dirty="0" smtClean="0">
                          <a:solidFill>
                            <a:schemeClr val="tx1"/>
                          </a:solidFill>
                          <a:latin typeface="+mn-lt"/>
                        </a:rPr>
                        <a:t>s </a:t>
                      </a:r>
                      <a:r>
                        <a:rPr lang="en-US" sz="1100" b="0" dirty="0" smtClean="0">
                          <a:solidFill>
                            <a:schemeClr val="tx1"/>
                          </a:solidFill>
                          <a:latin typeface="+mn-lt"/>
                        </a:rPr>
                        <a:t>and supports</a:t>
                      </a:r>
                      <a:r>
                        <a:rPr lang="en-US" sz="1100" b="0" baseline="0" dirty="0" smtClean="0">
                          <a:solidFill>
                            <a:schemeClr val="tx1"/>
                          </a:solidFill>
                          <a:latin typeface="+mn-lt"/>
                        </a:rPr>
                        <a:t> </a:t>
                      </a:r>
                      <a:r>
                        <a:rPr lang="en-US" sz="1100" b="0" dirty="0" smtClean="0">
                          <a:solidFill>
                            <a:schemeClr val="tx1"/>
                          </a:solidFill>
                          <a:latin typeface="+mn-lt"/>
                        </a:rPr>
                        <a:t>the preceding information about the</a:t>
                      </a:r>
                      <a:r>
                        <a:rPr lang="en-US" sz="1100" b="0" baseline="0" dirty="0" smtClean="0">
                          <a:solidFill>
                            <a:schemeClr val="tx1"/>
                          </a:solidFill>
                          <a:latin typeface="+mn-lt"/>
                        </a:rPr>
                        <a:t> events and experiences of the characters in the story.  </a:t>
                      </a:r>
                      <a:r>
                        <a:rPr lang="en-US" sz="1100" b="0" dirty="0" smtClean="0">
                          <a:solidFill>
                            <a:schemeClr val="tx1"/>
                          </a:solidFill>
                          <a:latin typeface="+mn-lt"/>
                        </a:rPr>
                        <a:t>The conclusion should have a statement that explains what happened after the four sons shared with</a:t>
                      </a:r>
                      <a:r>
                        <a:rPr lang="en-US" sz="1100" b="0" baseline="0" dirty="0" smtClean="0">
                          <a:solidFill>
                            <a:schemeClr val="tx1"/>
                          </a:solidFill>
                          <a:latin typeface="+mn-lt"/>
                        </a:rPr>
                        <a:t> their father, </a:t>
                      </a:r>
                      <a:r>
                        <a:rPr lang="en-US" sz="1100" b="0" dirty="0" smtClean="0">
                          <a:solidFill>
                            <a:schemeClr val="tx1"/>
                          </a:solidFill>
                          <a:latin typeface="+mn-lt"/>
                        </a:rPr>
                        <a:t>what they did with their new books.  Students should use </a:t>
                      </a:r>
                      <a:r>
                        <a:rPr lang="en-US" sz="1100" b="1" dirty="0" smtClean="0">
                          <a:solidFill>
                            <a:schemeClr val="tx1"/>
                          </a:solidFill>
                          <a:latin typeface="+mn-lt"/>
                        </a:rPr>
                        <a:t>temporal words</a:t>
                      </a:r>
                      <a:r>
                        <a:rPr lang="en-US" sz="1100" b="0" dirty="0" smtClean="0">
                          <a:solidFill>
                            <a:schemeClr val="tx1"/>
                          </a:solidFill>
                          <a:latin typeface="+mn-lt"/>
                        </a:rPr>
                        <a:t> to signify event changes from beginning to end.</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n-US" sz="1300" b="1" dirty="0" smtClean="0"/>
                        <a:t>Student “Language” Response Example</a:t>
                      </a:r>
                      <a:endParaRPr lang="en-US" sz="1300" b="1" dirty="0"/>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The response provides a transition from the “body of the story” to the conclusion and  provides a satisfying ending to the narrative that follows logically from the events or experiences in the story.</a:t>
                      </a:r>
                    </a:p>
                    <a:p>
                      <a:pPr algn="l"/>
                      <a:r>
                        <a:rPr lang="en-US" sz="1100" b="0" i="0" u="none" strike="noStrike" baseline="0" dirty="0" smtClean="0">
                          <a:latin typeface="+mn-lt"/>
                        </a:rPr>
                        <a:t>All the children were waiting for the farmer to say something about the books. They waited and waited. They started to get a little nervous about what their dad was thinking. </a:t>
                      </a:r>
                      <a:r>
                        <a:rPr lang="en-US" sz="1100" b="1" i="0" u="none" strike="noStrike" baseline="0" dirty="0" smtClean="0">
                          <a:latin typeface="+mn-lt"/>
                        </a:rPr>
                        <a:t>Finally</a:t>
                      </a:r>
                      <a:r>
                        <a:rPr lang="en-US" sz="1100" b="0" i="0" u="none" strike="noStrike" baseline="0" dirty="0" smtClean="0">
                          <a:latin typeface="+mn-lt"/>
                        </a:rPr>
                        <a:t> the farmer said, “One of you used his book in the best way. And it was you!” He pointed to the oldest son. “You studied hard in your book so that you could continue to do well in school. That was so smart! You were thinking about the future. I’m really proud of you.” He gave his oldest son a big hug. “</a:t>
                      </a:r>
                      <a:r>
                        <a:rPr lang="en-US" sz="1100" b="1" i="0" u="none" strike="noStrike" baseline="0" dirty="0" smtClean="0">
                          <a:latin typeface="+mn-lt"/>
                        </a:rPr>
                        <a:t>Now</a:t>
                      </a:r>
                      <a:r>
                        <a:rPr lang="en-US" sz="1100" b="0" i="0" u="none" strike="noStrike" baseline="0" dirty="0" smtClean="0">
                          <a:latin typeface="+mn-lt"/>
                        </a:rPr>
                        <a:t> next year we can all learn from you!”  Everyone hugged the oldest son, and </a:t>
                      </a:r>
                      <a:r>
                        <a:rPr lang="en-US" sz="1100" b="1" i="0" u="none" strike="noStrike" baseline="0" dirty="0" smtClean="0">
                          <a:latin typeface="+mn-lt"/>
                        </a:rPr>
                        <a:t>then</a:t>
                      </a:r>
                      <a:r>
                        <a:rPr lang="en-US" sz="1100" b="0" i="0" u="none" strike="noStrike" baseline="0" dirty="0" smtClean="0">
                          <a:latin typeface="+mn-lt"/>
                        </a:rPr>
                        <a:t> they all decided to study more from their own books so that they too would have good futures.</a:t>
                      </a:r>
                      <a:endParaRPr lang="en-US" sz="1100" i="0" dirty="0" smtClean="0">
                        <a:solidFill>
                          <a:schemeClr val="tx1"/>
                        </a:solidFill>
                        <a:latin typeface="+mn-lt"/>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The response provides a limited transition from the “body of the story” to the conclusion and  provides a general or partial  ending to the narrative that may provide some closure and/or somewhat logically from the events or experiences in the story.</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mn-cs"/>
                        </a:rPr>
                        <a:t>The children looked at their father.  “I wonder what he’s thinking,” they all thought.  </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Then</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the father looked at the children and said, “So you all used your books in the best way you could.  </a:t>
                      </a:r>
                      <a:r>
                        <a:rPr kumimoji="0" lang="en-US" sz="1100" b="1" i="0" u="none" strike="noStrike" kern="1200" cap="none" spc="0" normalizeH="0" baseline="0" noProof="0" dirty="0" smtClean="0">
                          <a:ln>
                            <a:noFill/>
                          </a:ln>
                          <a:solidFill>
                            <a:prstClr val="black"/>
                          </a:solidFill>
                          <a:effectLst/>
                          <a:uLnTx/>
                          <a:uFillTx/>
                          <a:latin typeface="+mn-lt"/>
                          <a:ea typeface="+mn-ea"/>
                          <a:cs typeface="+mn-cs"/>
                        </a:rPr>
                        <a:t>So</a:t>
                      </a:r>
                      <a:r>
                        <a:rPr kumimoji="0" lang="en-US" sz="1100" b="0" i="0" u="none" strike="noStrike" kern="1200" cap="none" spc="0" normalizeH="0" baseline="0" noProof="0" dirty="0" smtClean="0">
                          <a:ln>
                            <a:noFill/>
                          </a:ln>
                          <a:solidFill>
                            <a:prstClr val="black"/>
                          </a:solidFill>
                          <a:effectLst/>
                          <a:uLnTx/>
                          <a:uFillTx/>
                          <a:latin typeface="+mn-lt"/>
                          <a:ea typeface="+mn-ea"/>
                          <a:cs typeface="+mn-cs"/>
                        </a:rPr>
                        <a:t> next time lets see how you do at school and maybe we can get ice cream afterwards.”</a:t>
                      </a: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n-US" sz="1000" b="0" i="1" baseline="0" dirty="0" smtClean="0">
                          <a:solidFill>
                            <a:schemeClr val="tx1"/>
                          </a:solidFill>
                        </a:rPr>
                        <a:t>The response does not complete the narrative in a logical way.</a:t>
                      </a:r>
                    </a:p>
                    <a:p>
                      <a:r>
                        <a:rPr lang="en-US" sz="1100" b="0" i="0" baseline="0" dirty="0" smtClean="0">
                          <a:solidFill>
                            <a:schemeClr val="tx1"/>
                          </a:solidFill>
                        </a:rPr>
                        <a:t>The youngest son jumped up and down and wanted to go play.  He was only six years old and didn’t really care about the book much yet.  That’s why he decided to go play on the swings in his yard.</a:t>
                      </a:r>
                    </a:p>
                  </a:txBody>
                  <a:tcPr marL="103632" marR="103632" marT="50292" marB="50292"/>
                </a:tc>
              </a:tr>
            </a:tbl>
          </a:graphicData>
        </a:graphic>
      </p:graphicFrame>
    </p:spTree>
    <p:extLst>
      <p:ext uri="{BB962C8B-B14F-4D97-AF65-F5344CB8AC3E}">
        <p14:creationId xmlns:p14="http://schemas.microsoft.com/office/powerpoint/2010/main" val="1003857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8179958"/>
              </p:ext>
            </p:extLst>
          </p:nvPr>
        </p:nvGraphicFramePr>
        <p:xfrm>
          <a:off x="240630" y="176462"/>
          <a:ext cx="7346263" cy="3798780"/>
        </p:xfrm>
        <a:graphic>
          <a:graphicData uri="http://schemas.openxmlformats.org/drawingml/2006/table">
            <a:tbl>
              <a:tblPr firstRow="1" bandRow="1">
                <a:tableStyleId>{5940675A-B579-460E-94D1-54222C63F5DA}</a:tableStyleId>
              </a:tblPr>
              <a:tblGrid>
                <a:gridCol w="666093"/>
                <a:gridCol w="1125791"/>
                <a:gridCol w="1477601"/>
                <a:gridCol w="1342719"/>
                <a:gridCol w="1400134"/>
                <a:gridCol w="1333925"/>
              </a:tblGrid>
              <a:tr h="508078">
                <a:tc gridSpan="6">
                  <a:txBody>
                    <a:bodyPr/>
                    <a:lstStyle/>
                    <a:p>
                      <a:r>
                        <a:rPr lang="en-US" sz="900" b="1" dirty="0" smtClean="0"/>
                        <a:t>W.5.3</a:t>
                      </a:r>
                      <a:r>
                        <a:rPr lang="en-US" sz="900" baseline="0" dirty="0" smtClean="0"/>
                        <a:t> </a:t>
                      </a:r>
                      <a:r>
                        <a:rPr lang="en-US" sz="900" dirty="0" smtClean="0"/>
                        <a:t>Write narratives to develop real or imagined experiences or events using effective technique, descriptive details, and clear event sequences.</a:t>
                      </a:r>
                    </a:p>
                    <a:p>
                      <a:r>
                        <a:rPr lang="en-US" sz="900" b="1" dirty="0" smtClean="0"/>
                        <a:t>W.5.3.a</a:t>
                      </a:r>
                      <a:r>
                        <a:rPr lang="en-US" sz="900" baseline="0" dirty="0" smtClean="0"/>
                        <a:t> </a:t>
                      </a:r>
                      <a:r>
                        <a:rPr lang="en-US" sz="900" dirty="0" smtClean="0"/>
                        <a:t>Orient the reader by establishing a situation and introducing a narrator and/or characters; organize an event sequence that unfolds naturally.</a:t>
                      </a:r>
                    </a:p>
                    <a:p>
                      <a:r>
                        <a:rPr lang="en-US" sz="900" b="1" dirty="0" smtClean="0"/>
                        <a:t>W.5.3.b</a:t>
                      </a:r>
                      <a:r>
                        <a:rPr lang="en-US" sz="900" baseline="0" dirty="0" smtClean="0"/>
                        <a:t> </a:t>
                      </a:r>
                      <a:r>
                        <a:rPr lang="en-US" sz="900" dirty="0" smtClean="0"/>
                        <a:t>Use narrative techniques, such as dialogue, description, and pacing, to develop experiences and events or show the responses of characters to situations.</a:t>
                      </a:r>
                    </a:p>
                    <a:p>
                      <a:r>
                        <a:rPr lang="en-US" sz="900" b="1" dirty="0" smtClean="0"/>
                        <a:t>W.5.3.c</a:t>
                      </a:r>
                      <a:r>
                        <a:rPr lang="en-US" sz="900" b="1" baseline="0" dirty="0" smtClean="0"/>
                        <a:t> </a:t>
                      </a:r>
                      <a:r>
                        <a:rPr lang="en-US" sz="900" dirty="0" smtClean="0"/>
                        <a:t>Use a variety of transitional words, phrases, and clauses to manage the sequence of events.</a:t>
                      </a:r>
                    </a:p>
                    <a:p>
                      <a:r>
                        <a:rPr lang="en-US" sz="900" b="1" dirty="0" smtClean="0"/>
                        <a:t>W.5.3.d</a:t>
                      </a:r>
                      <a:r>
                        <a:rPr lang="en-US" sz="900" baseline="0" dirty="0" smtClean="0"/>
                        <a:t> </a:t>
                      </a:r>
                      <a:r>
                        <a:rPr lang="en-US" sz="900" dirty="0" smtClean="0"/>
                        <a:t>Use concrete words and phrases and sensory details to convey experiences and events precisely.</a:t>
                      </a:r>
                    </a:p>
                    <a:p>
                      <a:r>
                        <a:rPr lang="en-US" sz="900" b="1" dirty="0" smtClean="0"/>
                        <a:t>W.5.3.e</a:t>
                      </a:r>
                      <a:r>
                        <a:rPr lang="en-US" sz="900" baseline="0" dirty="0" smtClean="0"/>
                        <a:t> </a:t>
                      </a:r>
                      <a:r>
                        <a:rPr lang="en-US" sz="900" dirty="0" smtClean="0"/>
                        <a:t>Provide a conclusion that follows from the narrated experiences or events</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Narrative</a:t>
                      </a:r>
                      <a:r>
                        <a:rPr lang="en-US" sz="1300" kern="1200" dirty="0" smtClean="0">
                          <a:effectLst/>
                        </a:rPr>
                        <a:t> </a:t>
                      </a:r>
                      <a:r>
                        <a:rPr lang="en-US" sz="1300" kern="1200" dirty="0">
                          <a:effectLst/>
                        </a:rPr>
                        <a:t>Full Composition </a:t>
                      </a:r>
                      <a:r>
                        <a:rPr lang="en-US" sz="1300" kern="1200" dirty="0" smtClean="0">
                          <a:effectLst/>
                        </a:rPr>
                        <a:t>Performance Task Score </a:t>
                      </a:r>
                      <a:r>
                        <a:rPr lang="en-US" sz="1300" b="1" kern="1200" dirty="0" smtClean="0">
                          <a:effectLst/>
                        </a:rPr>
                        <a:t>“4” Student </a:t>
                      </a:r>
                      <a:r>
                        <a:rPr lang="en-US" sz="1300" kern="1200" dirty="0" smtClean="0">
                          <a:effectLst/>
                        </a:rPr>
                        <a:t>Sample </a:t>
                      </a:r>
                      <a:r>
                        <a:rPr lang="en-US" sz="1300" b="1" i="1" kern="1200" dirty="0" smtClean="0">
                          <a:effectLst/>
                        </a:rPr>
                        <a:t>SBAC Rubric Grades 3 - 8</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673576">
                <a:tc>
                  <a:txBody>
                    <a:bodyPr/>
                    <a:lstStyle/>
                    <a:p>
                      <a:pPr marL="0" marR="0" algn="ctr">
                        <a:lnSpc>
                          <a:spcPct val="100000"/>
                        </a:lnSpc>
                        <a:spcBef>
                          <a:spcPts val="0"/>
                        </a:spcBef>
                        <a:spcAft>
                          <a:spcPts val="0"/>
                        </a:spcAft>
                      </a:pPr>
                      <a:r>
                        <a:rPr lang="en-US" sz="1600" b="1" kern="1200" dirty="0" smtClean="0">
                          <a:solidFill>
                            <a:schemeClr val="tx1"/>
                          </a:solidFill>
                          <a:effectLst>
                            <a:outerShdw blurRad="38100" dist="38100" dir="2700000" algn="tl">
                              <a:srgbClr val="000000">
                                <a:alpha val="43137"/>
                              </a:srgbClr>
                            </a:outerShdw>
                          </a:effectLst>
                        </a:rPr>
                        <a:t>4</a:t>
                      </a:r>
                    </a:p>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a:t>
                      </a:r>
                      <a:r>
                        <a:rPr lang="en-US" sz="900" baseline="0" dirty="0" smtClean="0">
                          <a:solidFill>
                            <a:schemeClr val="tx1"/>
                          </a:solidFill>
                          <a:effectLst/>
                        </a:rPr>
                        <a:t> establishes a setting and character. The focus is clearly maintained throughout the story.  The narrator’s point of view is clearly expressed.</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a:t>
                      </a:r>
                      <a:r>
                        <a:rPr lang="en-US" sz="900" dirty="0" smtClean="0">
                          <a:solidFill>
                            <a:schemeClr val="tx1"/>
                          </a:solidFill>
                          <a:effectLst/>
                        </a:rPr>
                        <a:t>has</a:t>
                      </a:r>
                      <a:r>
                        <a:rPr lang="en-US" sz="900" baseline="0" dirty="0" smtClean="0">
                          <a:solidFill>
                            <a:schemeClr val="tx1"/>
                          </a:solidFill>
                          <a:effectLst/>
                        </a:rPr>
                        <a:t> a beginning, middle and an ending in sequential order that moves forward with </a:t>
                      </a:r>
                      <a:r>
                        <a:rPr lang="en-US" sz="900" b="1" baseline="0" dirty="0" smtClean="0">
                          <a:solidFill>
                            <a:schemeClr val="tx1"/>
                          </a:solidFill>
                          <a:effectLst/>
                        </a:rPr>
                        <a:t>transitional words </a:t>
                      </a:r>
                      <a:r>
                        <a:rPr lang="en-US" sz="900" baseline="0" dirty="0" smtClean="0">
                          <a:solidFill>
                            <a:schemeClr val="tx1"/>
                          </a:solidFill>
                          <a:effectLst/>
                        </a:rPr>
                        <a:t>and in a logical order of events.  The opening and conclusion create unity.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a:t>
                      </a:r>
                      <a:r>
                        <a:rPr lang="en-US" sz="900" dirty="0" smtClean="0">
                          <a:solidFill>
                            <a:schemeClr val="tx1"/>
                          </a:solidFill>
                          <a:effectLst/>
                        </a:rPr>
                        <a:t>student elaborates</a:t>
                      </a:r>
                      <a:r>
                        <a:rPr lang="en-US" sz="900" baseline="0" dirty="0" smtClean="0">
                          <a:solidFill>
                            <a:schemeClr val="tx1"/>
                          </a:solidFill>
                          <a:effectLst/>
                        </a:rPr>
                        <a:t> with details from passages about overcoming a challenge. The student uses narrative techniques of dialogue and description  to advance the story.</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student’s voice is knowledgeable about the information.  The student </a:t>
                      </a:r>
                      <a:r>
                        <a:rPr lang="en-US" sz="900" baseline="0" dirty="0" smtClean="0">
                          <a:solidFill>
                            <a:schemeClr val="tx1"/>
                          </a:solidFill>
                          <a:effectLst/>
                        </a:rPr>
                        <a:t>uses sensory language (vicious, mercilessly, elated, slinking) . Concrete and expressive vocabulary makes the story effective  </a:t>
                      </a:r>
                    </a:p>
                    <a:p>
                      <a:pPr marL="0" marR="0">
                        <a:lnSpc>
                          <a:spcPct val="100000"/>
                        </a:lnSpc>
                        <a:spcBef>
                          <a:spcPts val="0"/>
                        </a:spcBef>
                        <a:spcAft>
                          <a:spcPts val="0"/>
                        </a:spcAft>
                      </a:pPr>
                      <a:r>
                        <a:rPr lang="en-US" sz="900" baseline="0" dirty="0" smtClean="0">
                          <a:solidFill>
                            <a:schemeClr val="tx1"/>
                          </a:solidFill>
                          <a:effectLst/>
                        </a:rPr>
                        <a:t>( sauntered right out in the open, mocking, and expressive dialogue).</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a:solidFill>
                            <a:schemeClr val="tx1"/>
                          </a:solidFill>
                          <a:effectLst/>
                        </a:rPr>
                        <a:t>The student has few or no errors in grammar, word usage, or mechanics as appropriate to grade</a:t>
                      </a:r>
                      <a:r>
                        <a:rPr lang="en-US" sz="900" dirty="0" smtClean="0">
                          <a:solidFill>
                            <a:schemeClr val="tx1"/>
                          </a:solidFill>
                          <a:effectLst/>
                        </a:rPr>
                        <a:t>.  </a:t>
                      </a:r>
                      <a:endParaRPr lang="en-US" sz="900" b="1" dirty="0">
                        <a:solidFill>
                          <a:schemeClr val="tx1"/>
                        </a:solidFill>
                        <a:effectLst/>
                        <a:latin typeface="Calibri"/>
                        <a:ea typeface="Calibri"/>
                        <a:cs typeface="Times New Roman"/>
                      </a:endParaRPr>
                    </a:p>
                  </a:txBody>
                  <a:tcPr marL="97155" marR="77004" marT="38502" marB="38502"/>
                </a:tc>
              </a:tr>
            </a:tbl>
          </a:graphicData>
        </a:graphic>
      </p:graphicFrame>
      <p:sp>
        <p:nvSpPr>
          <p:cNvPr id="9" name="Rectangle 8"/>
          <p:cNvSpPr/>
          <p:nvPr/>
        </p:nvSpPr>
        <p:spPr>
          <a:xfrm>
            <a:off x="140368" y="3788999"/>
            <a:ext cx="7543799" cy="6001643"/>
          </a:xfrm>
          <a:prstGeom prst="rect">
            <a:avLst/>
          </a:prstGeom>
        </p:spPr>
        <p:txBody>
          <a:bodyPr wrap="square">
            <a:spAutoFit/>
          </a:bodyPr>
          <a:lstStyle/>
          <a:p>
            <a:pPr algn="ctr"/>
            <a:endParaRPr lang="en-US" sz="1200" b="1" dirty="0" smtClean="0"/>
          </a:p>
          <a:p>
            <a:pPr algn="ctr"/>
            <a:r>
              <a:rPr lang="en-US" sz="1200" b="1" dirty="0" smtClean="0"/>
              <a:t>Thomas the Little Cat</a:t>
            </a:r>
          </a:p>
          <a:p>
            <a:endParaRPr lang="en-US" sz="900" dirty="0"/>
          </a:p>
          <a:p>
            <a:r>
              <a:rPr lang="en-US" sz="900" dirty="0" smtClean="0"/>
              <a:t>Thomas </a:t>
            </a:r>
            <a:r>
              <a:rPr lang="en-US" sz="900" dirty="0"/>
              <a:t>was a little cat that wanted to be a big cat.   He always had to hide and run from the bigger cats who continually bullied him on the block.  The worst offender was a giant yellow tabby named Cynthia!  She was a monster, with the longest claws Thomas had ever seen.  </a:t>
            </a:r>
          </a:p>
          <a:p>
            <a:r>
              <a:rPr lang="en-US" sz="900" dirty="0"/>
              <a:t> </a:t>
            </a:r>
          </a:p>
          <a:p>
            <a:r>
              <a:rPr lang="en-US" sz="900" b="1" dirty="0"/>
              <a:t>Once </a:t>
            </a:r>
            <a:r>
              <a:rPr lang="en-US" sz="900" dirty="0"/>
              <a:t>Cynthia had purposely hid behind the red rose bushes in front of his house and waited for him to walk past.  </a:t>
            </a:r>
            <a:r>
              <a:rPr lang="en-US" sz="900" b="1" dirty="0"/>
              <a:t>When </a:t>
            </a:r>
            <a:r>
              <a:rPr lang="en-US" sz="900" dirty="0"/>
              <a:t>he did she jumped on top of him and clawed him mercilessly.  He was battered from head to toe and if a cat could have a black eye then Thomas probably had one!  </a:t>
            </a:r>
          </a:p>
          <a:p>
            <a:r>
              <a:rPr lang="en-US" sz="900" dirty="0"/>
              <a:t> </a:t>
            </a:r>
          </a:p>
          <a:p>
            <a:r>
              <a:rPr lang="en-US" sz="900" dirty="0"/>
              <a:t>Most of the other cats on the block weren’t as bad as Cynthia but they followed her and did whatever she did just to impress her.   All but one old grayed whiskered cat that is, Mr. Harvey.  Mr. Harvey may not have been fast and mean anymore like he was in his younger days, but he made up for it by being wise.  </a:t>
            </a:r>
          </a:p>
          <a:p>
            <a:r>
              <a:rPr lang="en-US" sz="900" dirty="0"/>
              <a:t> </a:t>
            </a:r>
          </a:p>
          <a:p>
            <a:r>
              <a:rPr lang="en-US" sz="900" b="1" dirty="0"/>
              <a:t>When </a:t>
            </a:r>
            <a:r>
              <a:rPr lang="en-US" sz="900" dirty="0"/>
              <a:t>Mr. Harvey learned what Thomas had to endure day after day he decided to put a stop to the bullying.  He had a plan. </a:t>
            </a:r>
            <a:r>
              <a:rPr lang="en-US" sz="900" b="1" dirty="0"/>
              <a:t>He waited </a:t>
            </a:r>
            <a:r>
              <a:rPr lang="en-US" sz="900" dirty="0"/>
              <a:t>until everything was quiet on the block one afternoon and </a:t>
            </a:r>
            <a:r>
              <a:rPr lang="en-US" sz="900" dirty="0" smtClean="0"/>
              <a:t>t</a:t>
            </a:r>
            <a:r>
              <a:rPr lang="en-US" sz="900" b="1" dirty="0" smtClean="0"/>
              <a:t>hen </a:t>
            </a:r>
            <a:r>
              <a:rPr lang="en-US" sz="900" dirty="0" smtClean="0"/>
              <a:t>approached </a:t>
            </a:r>
            <a:r>
              <a:rPr lang="en-US" sz="900" dirty="0"/>
              <a:t>Thomas’ house.  He quietly meowed for Thomas, being extra careful not to scare him off.  When Thomas saw it was Mr. Harvey he was happy.  He felt like he at least had one friend on the block.</a:t>
            </a:r>
          </a:p>
          <a:p>
            <a:r>
              <a:rPr lang="en-US" sz="900" dirty="0"/>
              <a:t> </a:t>
            </a:r>
          </a:p>
          <a:p>
            <a:r>
              <a:rPr lang="en-US" sz="900" dirty="0"/>
              <a:t>Mr. Harvey and Thomas talked for a long time about the plan to stop the bullying.  Thomas was elated.  Surely it would work, but they wouldn’t find out until the next day.</a:t>
            </a:r>
          </a:p>
          <a:p>
            <a:r>
              <a:rPr lang="en-US" sz="900" dirty="0"/>
              <a:t> </a:t>
            </a:r>
          </a:p>
          <a:p>
            <a:r>
              <a:rPr lang="en-US" sz="900" dirty="0"/>
              <a:t>Bright and early </a:t>
            </a:r>
            <a:r>
              <a:rPr lang="en-US" sz="900" b="1" dirty="0"/>
              <a:t>the next morning </a:t>
            </a:r>
            <a:r>
              <a:rPr lang="en-US" sz="900" dirty="0"/>
              <a:t>they were ready to put their plan into action. Thomas walked out in the broad daylight and instead of slinking around the bushes and hiding behind trees as he would normally do, he sauntered right out into the open where Cynthia and all of the other cats could easily spot him.</a:t>
            </a:r>
          </a:p>
          <a:p>
            <a:r>
              <a:rPr lang="en-US" sz="900" dirty="0"/>
              <a:t> </a:t>
            </a:r>
          </a:p>
          <a:p>
            <a:r>
              <a:rPr lang="en-US" sz="900" dirty="0"/>
              <a:t>Sure enough Cynthia and all of the other cats started to approach Thomas.  Cynthia was of course, in the lead.  Thomas almost chickened out because she looked so ferocious, but he didn’t!   He stuck to the plan.  I</a:t>
            </a:r>
            <a:r>
              <a:rPr lang="en-US" sz="900" b="1" dirty="0"/>
              <a:t>mmediately </a:t>
            </a:r>
            <a:r>
              <a:rPr lang="en-US" sz="900" dirty="0"/>
              <a:t>Cynthia started mocking him saying, “You’d better run little Thomas.  I’m much bigger and stronger than you!”  The other cats laughed.  </a:t>
            </a:r>
          </a:p>
          <a:p>
            <a:r>
              <a:rPr lang="en-US" sz="900" dirty="0"/>
              <a:t> </a:t>
            </a:r>
          </a:p>
          <a:p>
            <a:r>
              <a:rPr lang="en-US" sz="900" dirty="0"/>
              <a:t>But instead of running, Thomas just sat and opened his mouth as wide as he could possibly open it</a:t>
            </a:r>
            <a:r>
              <a:rPr lang="en-US" sz="900" dirty="0" smtClean="0"/>
              <a:t>. “</a:t>
            </a:r>
            <a:r>
              <a:rPr lang="en-US" sz="900" dirty="0"/>
              <a:t>What’s the matter Thomas,” she said, “Are you hoping a bird will fly into your mouth for breakfast</a:t>
            </a:r>
            <a:r>
              <a:rPr lang="en-US" sz="900" dirty="0" smtClean="0"/>
              <a:t>?” At </a:t>
            </a:r>
            <a:r>
              <a:rPr lang="en-US" sz="900" dirty="0"/>
              <a:t>that all of the cats roared in delight.  </a:t>
            </a:r>
          </a:p>
          <a:p>
            <a:r>
              <a:rPr lang="en-US" sz="900" dirty="0"/>
              <a:t> </a:t>
            </a:r>
          </a:p>
          <a:p>
            <a:r>
              <a:rPr lang="en-US" sz="900" b="1" dirty="0" smtClean="0"/>
              <a:t>Then,  </a:t>
            </a:r>
            <a:r>
              <a:rPr lang="en-US" sz="900" dirty="0" smtClean="0"/>
              <a:t>suddenly </a:t>
            </a:r>
            <a:r>
              <a:rPr lang="en-US" sz="900" dirty="0"/>
              <a:t>a huge sound came from Thomas’ mouth.  Instead of a meow it sounded like a lion’s </a:t>
            </a:r>
            <a:r>
              <a:rPr lang="en-US" sz="900" dirty="0" smtClean="0"/>
              <a:t>roar. The </a:t>
            </a:r>
            <a:r>
              <a:rPr lang="en-US" sz="900" dirty="0"/>
              <a:t>trees almost seemed to shake.  The sound was so loud all of the other cats covered their ears with their paws.  </a:t>
            </a:r>
            <a:r>
              <a:rPr lang="en-US" sz="900" b="1" dirty="0"/>
              <a:t>Again, </a:t>
            </a:r>
            <a:r>
              <a:rPr lang="en-US" sz="900" dirty="0"/>
              <a:t>Thomas opened his mouth and out came a loud, scary roar but this time not only was it loud, but birds flew out of the trees in fright.</a:t>
            </a:r>
          </a:p>
          <a:p>
            <a:r>
              <a:rPr lang="en-US" sz="900" dirty="0"/>
              <a:t> </a:t>
            </a:r>
          </a:p>
          <a:p>
            <a:r>
              <a:rPr lang="en-US" sz="900" dirty="0"/>
              <a:t>The other cats ran away but Cynthia was so frightened she couldn’t move.  Her ears were down and her tail was tucked.  Her fur stood straight up!  Thomas walked stealthily toward her.  And step by step he spoke to her saying, “Each time your friends continue to bully me I will be forced to let out my powerful roar. “  Cynthia shook her head, stepped backward, turned and ran as fast as she could.</a:t>
            </a:r>
          </a:p>
          <a:p>
            <a:r>
              <a:rPr lang="en-US" sz="900" dirty="0"/>
              <a:t> </a:t>
            </a:r>
          </a:p>
          <a:p>
            <a:r>
              <a:rPr lang="en-US" sz="900" b="1" dirty="0"/>
              <a:t>After that </a:t>
            </a:r>
            <a:r>
              <a:rPr lang="en-US" sz="900" dirty="0"/>
              <a:t>Cynthia and the other cats never bothered her again, Mr. Harvey became Thomas’ hero and best friend, and Thomas could go wherever he pleased without worrying about being bullied.  His reputation grew on the block and beyond!  The small cat with the big roar was famous.  </a:t>
            </a:r>
          </a:p>
          <a:p>
            <a:r>
              <a:rPr lang="en-US" sz="900" dirty="0"/>
              <a:t> </a:t>
            </a:r>
          </a:p>
          <a:p>
            <a:r>
              <a:rPr lang="en-US" sz="900" b="1" dirty="0"/>
              <a:t>So</a:t>
            </a:r>
            <a:r>
              <a:rPr lang="en-US" sz="900" dirty="0"/>
              <a:t> what was the plan?  How had Mr. Harvey and Thomas pulled it off?  Well, that remains a secret, even to this day, but if you go and look inside Mr. Harvey’s garage near his house you’ll find an old but workable chainsaw.</a:t>
            </a:r>
          </a:p>
        </p:txBody>
      </p:sp>
    </p:spTree>
    <p:extLst>
      <p:ext uri="{BB962C8B-B14F-4D97-AF65-F5344CB8AC3E}">
        <p14:creationId xmlns:p14="http://schemas.microsoft.com/office/powerpoint/2010/main" val="69340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05651158"/>
              </p:ext>
            </p:extLst>
          </p:nvPr>
        </p:nvGraphicFramePr>
        <p:xfrm>
          <a:off x="323850" y="609600"/>
          <a:ext cx="7189470" cy="9032382"/>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u="none" baseline="0" dirty="0" smtClean="0">
                          <a:solidFill>
                            <a:schemeClr val="tx1"/>
                          </a:solidFill>
                          <a:effectLst/>
                          <a:latin typeface="+mn-lt"/>
                        </a:rPr>
                        <a:t>Grade 5, Quarter 3 Pre-Assessment Selected Response Answer Key</a:t>
                      </a:r>
                    </a:p>
                  </a:txBody>
                  <a:tcPr marL="97155" marR="97155" marT="47897" marB="47897" anchor="ctr">
                    <a:solidFill>
                      <a:schemeClr val="bg1"/>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solidFill>
                  </a:tcPr>
                </a:tc>
              </a:tr>
              <a:tr h="319315">
                <a:tc>
                  <a:txBody>
                    <a:bodyPr/>
                    <a:lstStyle/>
                    <a:p>
                      <a:pPr marL="240944" indent="-240944"/>
                      <a:r>
                        <a:rPr lang="en-US" sz="1200" b="1" i="0" u="sng" dirty="0" smtClean="0">
                          <a:solidFill>
                            <a:schemeClr val="tx1"/>
                          </a:solidFill>
                          <a:effectLst>
                            <a:outerShdw blurRad="38100" dist="38100" dir="2700000" algn="tl">
                              <a:srgbClr val="000000">
                                <a:alpha val="43137"/>
                              </a:srgbClr>
                            </a:outerShdw>
                          </a:effectLst>
                          <a:latin typeface="+mn-lt"/>
                        </a:rPr>
                        <a:t>Question 1</a:t>
                      </a:r>
                      <a:r>
                        <a:rPr lang="en-US" sz="1200" b="0" i="0" u="none" baseline="0" dirty="0" smtClean="0">
                          <a:solidFill>
                            <a:schemeClr val="dk1"/>
                          </a:solidFill>
                          <a:effectLst/>
                          <a:latin typeface="+mn-lt"/>
                        </a:rPr>
                        <a:t> </a:t>
                      </a:r>
                      <a:r>
                        <a:rPr lang="en-US" sz="1200" b="0" dirty="0" smtClean="0">
                          <a:latin typeface="+mn-lt"/>
                          <a:cs typeface="Helvetica" pitchFamily="34" charset="0"/>
                        </a:rPr>
                        <a:t>What details in the passage, </a:t>
                      </a:r>
                      <a:r>
                        <a:rPr lang="en-US" sz="1200" b="1" dirty="0" smtClean="0">
                          <a:latin typeface="+mn-lt"/>
                          <a:cs typeface="Helvetica" pitchFamily="34" charset="0"/>
                        </a:rPr>
                        <a:t>“</a:t>
                      </a:r>
                      <a:r>
                        <a:rPr lang="en-US" sz="1200" b="1" i="0" u="none" dirty="0" smtClean="0">
                          <a:solidFill>
                            <a:schemeClr val="tx1"/>
                          </a:solidFill>
                          <a:latin typeface="+mn-lt"/>
                          <a:cs typeface="Helvetica" pitchFamily="34" charset="0"/>
                        </a:rPr>
                        <a:t>The Underground Railroad”</a:t>
                      </a:r>
                      <a:r>
                        <a:rPr lang="en-US" sz="1200" b="0" dirty="0" smtClean="0">
                          <a:latin typeface="+mn-lt"/>
                          <a:cs typeface="Helvetica" pitchFamily="34" charset="0"/>
                        </a:rPr>
                        <a:t>, help you to know</a:t>
                      </a:r>
                    </a:p>
                    <a:p>
                      <a:pPr marL="240944" indent="-240944"/>
                      <a:r>
                        <a:rPr lang="en-US" sz="1200" b="0" dirty="0" smtClean="0">
                          <a:latin typeface="+mn-lt"/>
                          <a:cs typeface="Helvetica" pitchFamily="34" charset="0"/>
                        </a:rPr>
                        <a:t>what the word, </a:t>
                      </a:r>
                      <a:r>
                        <a:rPr lang="en-US" sz="1200" b="0" i="1" dirty="0" smtClean="0">
                          <a:latin typeface="+mn-lt"/>
                          <a:cs typeface="Helvetica" pitchFamily="34" charset="0"/>
                        </a:rPr>
                        <a:t>ferried</a:t>
                      </a:r>
                      <a:r>
                        <a:rPr lang="en-US" sz="1200" b="0" dirty="0" smtClean="0">
                          <a:latin typeface="+mn-lt"/>
                          <a:cs typeface="Helvetica" pitchFamily="34" charset="0"/>
                        </a:rPr>
                        <a:t>, means? </a:t>
                      </a:r>
                      <a:r>
                        <a:rPr kumimoji="0" lang="en-US" sz="1200" b="0" i="0" u="none" strike="noStrike" kern="1200" cap="none" spc="0" normalizeH="0" baseline="0" noProof="0" dirty="0" smtClean="0">
                          <a:ln>
                            <a:noFill/>
                          </a:ln>
                          <a:solidFill>
                            <a:schemeClr val="tx1"/>
                          </a:solidFill>
                          <a:effectLst/>
                          <a:uLnTx/>
                          <a:uFillTx/>
                          <a:latin typeface="+mn-lt"/>
                          <a:cs typeface="Helvetica" pitchFamily="34" charset="0"/>
                        </a:rPr>
                        <a:t>Toward RL.</a:t>
                      </a:r>
                      <a:r>
                        <a:rPr lang="en-US" sz="1200" b="0" i="0" u="none" baseline="0" dirty="0" smtClean="0">
                          <a:solidFill>
                            <a:schemeClr val="tx1"/>
                          </a:solidFill>
                          <a:effectLst/>
                          <a:latin typeface="+mn-lt"/>
                        </a:rPr>
                        <a:t>5.4 DOK-2 </a:t>
                      </a:r>
                      <a:r>
                        <a:rPr lang="en-US" sz="1200" b="0" i="0" u="none" baseline="0" dirty="0" err="1" smtClean="0">
                          <a:solidFill>
                            <a:schemeClr val="tx1"/>
                          </a:solidFill>
                          <a:effectLst/>
                          <a:latin typeface="+mn-lt"/>
                        </a:rPr>
                        <a:t>APn</a:t>
                      </a:r>
                      <a:endParaRPr lang="en-US" sz="12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341313" marR="0" lvl="0" indent="-341313"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2</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i="0" baseline="0" dirty="0" smtClean="0">
                          <a:solidFill>
                            <a:schemeClr val="tx1"/>
                          </a:solidFill>
                          <a:latin typeface="+mn-lt"/>
                          <a:ea typeface="Calibri"/>
                          <a:cs typeface="Helvetica"/>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Why did the author use the term, “</a:t>
                      </a:r>
                      <a:r>
                        <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rPr>
                        <a:t>back-breaking</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 in her piece, </a:t>
                      </a:r>
                      <a:r>
                        <a:rPr kumimoji="0" lang="en-US" sz="1200" b="1" i="0" u="none" strike="noStrike" kern="1200" cap="none" spc="0" normalizeH="0" baseline="0" noProof="0" dirty="0" smtClean="0">
                          <a:ln>
                            <a:noFill/>
                          </a:ln>
                          <a:solidFill>
                            <a:schemeClr val="tx1"/>
                          </a:solidFill>
                          <a:effectLst/>
                          <a:uLnTx/>
                          <a:uFillTx/>
                          <a:latin typeface="+mn-lt"/>
                          <a:ea typeface="+mn-ea"/>
                          <a:cs typeface="Helvetica" pitchFamily="34" charset="0"/>
                        </a:rPr>
                        <a:t>“The Underground</a:t>
                      </a:r>
                    </a:p>
                    <a:p>
                      <a:pPr marL="341313" marR="0" lvl="0" indent="-341313" algn="l" defTabSz="1018809"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Helvetica" pitchFamily="34" charset="0"/>
                        </a:rPr>
                        <a:t>Railroad”</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 </a:t>
                      </a:r>
                      <a:r>
                        <a:rPr lang="en-US" sz="1100" b="0" i="0" baseline="0" dirty="0" smtClean="0">
                          <a:solidFill>
                            <a:schemeClr val="tx1"/>
                          </a:solidFill>
                          <a:latin typeface="+mn-lt"/>
                          <a:cs typeface="Helvetica" pitchFamily="34" charset="0"/>
                        </a:rPr>
                        <a:t>Toward </a:t>
                      </a:r>
                      <a:r>
                        <a:rPr lang="en-US" sz="1100" b="0" i="0" u="none" dirty="0" smtClean="0">
                          <a:solidFill>
                            <a:schemeClr val="tx1"/>
                          </a:solidFill>
                          <a:effectLst/>
                          <a:latin typeface="+mn-lt"/>
                        </a:rPr>
                        <a:t>RL.5.4 DOK-3</a:t>
                      </a:r>
                      <a:r>
                        <a:rPr lang="en-US" sz="1100" b="0" i="0" u="none" baseline="0" dirty="0" smtClean="0">
                          <a:solidFill>
                            <a:schemeClr val="tx1"/>
                          </a:solidFill>
                          <a:effectLst/>
                          <a:latin typeface="+mn-lt"/>
                        </a:rPr>
                        <a:t> ANA</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57150" marR="0" lvl="0" indent="-57150" algn="l" defTabSz="1018809" rtl="0" eaLnBrk="1" fontAlgn="auto" latinLnBrk="0" hangingPunct="1">
                        <a:lnSpc>
                          <a:spcPct val="100000"/>
                        </a:lnSpc>
                        <a:spcBef>
                          <a:spcPts val="0"/>
                        </a:spcBef>
                        <a:spcAft>
                          <a:spcPts val="0"/>
                        </a:spcAft>
                        <a:buClrTx/>
                        <a:buSzTx/>
                        <a:buFontTx/>
                        <a:buNone/>
                        <a:tabLst>
                          <a:tab pos="0" algn="l"/>
                        </a:tabLst>
                        <a:defRPr/>
                      </a:pPr>
                      <a:r>
                        <a:rPr lang="en-US" sz="1200" b="1" i="0" u="sng" dirty="0" smtClean="0">
                          <a:solidFill>
                            <a:schemeClr val="tx1"/>
                          </a:solidFill>
                          <a:effectLst>
                            <a:outerShdw blurRad="38100" dist="38100" dir="2700000" algn="tl">
                              <a:srgbClr val="000000">
                                <a:alpha val="43137"/>
                              </a:srgbClr>
                            </a:outerShdw>
                          </a:effectLst>
                          <a:latin typeface="+mn-lt"/>
                        </a:rPr>
                        <a:t>Question 3</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i="0" dirty="0" smtClean="0">
                          <a:solidFill>
                            <a:schemeClr val="tx1"/>
                          </a:solidFill>
                          <a:latin typeface="+mn-lt"/>
                          <a:cs typeface="Helvetica" pitchFamily="34" charset="0"/>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How does the map in the story, </a:t>
                      </a:r>
                      <a:r>
                        <a:rPr kumimoji="0" lang="en-US" sz="1200" b="1" i="0" u="none" strike="noStrike" kern="1200" cap="none" spc="0" normalizeH="0" baseline="0" noProof="0" dirty="0" smtClean="0">
                          <a:ln>
                            <a:noFill/>
                          </a:ln>
                          <a:solidFill>
                            <a:schemeClr val="tx1"/>
                          </a:solidFill>
                          <a:effectLst/>
                          <a:uLnTx/>
                          <a:uFillTx/>
                          <a:latin typeface="+mn-lt"/>
                          <a:ea typeface="+mn-ea"/>
                          <a:cs typeface="Helvetica" pitchFamily="34" charset="0"/>
                        </a:rPr>
                        <a:t>“The Underground Railroad”</a:t>
                      </a:r>
                      <a:r>
                        <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contribute to the meaning in the story? </a:t>
                      </a:r>
                      <a:r>
                        <a:rPr lang="en-US" sz="1100" b="0" i="0" baseline="0" dirty="0" smtClean="0">
                          <a:solidFill>
                            <a:schemeClr val="tx1"/>
                          </a:solidFill>
                          <a:latin typeface="+mn-lt"/>
                          <a:cs typeface="Helvetica" pitchFamily="34" charset="0"/>
                        </a:rPr>
                        <a:t>Toward </a:t>
                      </a:r>
                      <a:r>
                        <a:rPr lang="en-US" sz="1100" b="0" i="0" u="none" baseline="0" dirty="0" smtClean="0">
                          <a:solidFill>
                            <a:schemeClr val="tx1"/>
                          </a:solidFill>
                          <a:effectLst/>
                          <a:latin typeface="+mn-lt"/>
                        </a:rPr>
                        <a:t>RL.5.7 DOK-2 Cl</a:t>
                      </a:r>
                      <a:endParaRPr lang="en-US"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57150" marR="0" lvl="0" indent="-57150" algn="l" defTabSz="1018809" rtl="0" eaLnBrk="1" fontAlgn="auto" latinLnBrk="0" hangingPunct="1">
                        <a:lnSpc>
                          <a:spcPct val="100000"/>
                        </a:lnSpc>
                        <a:spcBef>
                          <a:spcPts val="0"/>
                        </a:spcBef>
                        <a:spcAft>
                          <a:spcPts val="0"/>
                        </a:spcAft>
                        <a:buClrTx/>
                        <a:buSzTx/>
                        <a:buFontTx/>
                        <a:buNone/>
                        <a:tabLst>
                          <a:tab pos="57150" algn="l"/>
                        </a:tabLst>
                        <a:defRPr/>
                      </a:pPr>
                      <a:r>
                        <a:rPr lang="en-US" sz="1200" b="1" i="0" u="sng" dirty="0" smtClean="0">
                          <a:solidFill>
                            <a:schemeClr val="tx1"/>
                          </a:solidFill>
                          <a:effectLst>
                            <a:outerShdw blurRad="38100" dist="38100" dir="2700000" algn="tl">
                              <a:srgbClr val="000000">
                                <a:alpha val="43137"/>
                              </a:srgbClr>
                            </a:outerShdw>
                          </a:effectLst>
                          <a:latin typeface="+mn-lt"/>
                        </a:rPr>
                        <a:t>Question 4</a:t>
                      </a:r>
                      <a:r>
                        <a:rPr lang="en-US" sz="1200" b="1" i="0" u="none" dirty="0" smtClean="0">
                          <a:solidFill>
                            <a:schemeClr val="tx1"/>
                          </a:solidFill>
                          <a:effectLst>
                            <a:outerShdw blurRad="38100" dist="38100" dir="2700000" algn="tl">
                              <a:srgbClr val="000000">
                                <a:alpha val="43137"/>
                              </a:srgbClr>
                            </a:outerShdw>
                          </a:effectLst>
                          <a:latin typeface="+mn-lt"/>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How does the illustration in </a:t>
                      </a:r>
                      <a:r>
                        <a:rPr kumimoji="0" lang="en-US" sz="1200" b="1" i="0" u="none" strike="noStrike" kern="1200" cap="none" spc="0" normalizeH="0" baseline="0" noProof="0" dirty="0" smtClean="0">
                          <a:ln>
                            <a:noFill/>
                          </a:ln>
                          <a:solidFill>
                            <a:schemeClr val="tx1"/>
                          </a:solidFill>
                          <a:effectLst/>
                          <a:uLnTx/>
                          <a:uFillTx/>
                          <a:latin typeface="+mn-lt"/>
                          <a:ea typeface="+mn-ea"/>
                          <a:cs typeface="Helvetica" pitchFamily="34" charset="0"/>
                        </a:rPr>
                        <a:t>“The Underground Railroad”</a:t>
                      </a:r>
                      <a:r>
                        <a:rPr kumimoji="0" lang="en-US" sz="1200" b="0" i="1" u="none" strike="noStrike" kern="1200" cap="none" spc="0" normalizeH="0" baseline="0" noProof="0" dirty="0" smtClean="0">
                          <a:ln>
                            <a:noFill/>
                          </a:ln>
                          <a:solidFill>
                            <a:schemeClr val="tx1"/>
                          </a:solidFill>
                          <a:effectLst/>
                          <a:uLnTx/>
                          <a:uFillTx/>
                          <a:latin typeface="+mn-lt"/>
                          <a:ea typeface="+mn-ea"/>
                          <a:cs typeface="Helvetica" pitchFamily="34" charset="0"/>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itchFamily="34" charset="0"/>
                        </a:rPr>
                        <a:t>show the meaning of the road to freedom? </a:t>
                      </a:r>
                      <a:r>
                        <a:rPr lang="en-US" sz="1100" b="0" i="0" u="none" baseline="0" dirty="0" smtClean="0">
                          <a:solidFill>
                            <a:schemeClr val="tx1"/>
                          </a:solidFill>
                          <a:effectLst/>
                          <a:latin typeface="+mn-lt"/>
                          <a:cs typeface="+mn-cs"/>
                        </a:rPr>
                        <a:t>T</a:t>
                      </a:r>
                      <a:r>
                        <a:rPr lang="en-US" sz="1100" b="0" i="0" u="none" baseline="0" dirty="0" smtClean="0">
                          <a:solidFill>
                            <a:schemeClr val="tx1"/>
                          </a:solidFill>
                          <a:effectLst/>
                          <a:latin typeface="+mn-lt"/>
                        </a:rPr>
                        <a:t>oward RL.5.7 DOK-1 </a:t>
                      </a:r>
                      <a:r>
                        <a:rPr lang="en-US" sz="1100" b="0" i="0" u="none" baseline="0" dirty="0" err="1" smtClean="0">
                          <a:solidFill>
                            <a:schemeClr val="tx1"/>
                          </a:solidFill>
                          <a:effectLst/>
                          <a:latin typeface="+mn-lt"/>
                        </a:rPr>
                        <a:t>ANo</a:t>
                      </a:r>
                      <a:endParaRPr lang="en-US" sz="11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5</a:t>
                      </a:r>
                      <a:r>
                        <a:rPr lang="en-US" sz="1100" b="0" i="0" u="none" baseline="0" dirty="0" smtClean="0">
                          <a:solidFill>
                            <a:schemeClr val="tx1"/>
                          </a:solidFill>
                          <a:effectLst/>
                          <a:latin typeface="+mn-lt"/>
                        </a:rPr>
                        <a:t> </a:t>
                      </a:r>
                      <a:r>
                        <a:rPr lang="en-US" sz="1200" b="0" dirty="0" smtClean="0">
                          <a:solidFill>
                            <a:schemeClr val="tx1"/>
                          </a:solidFill>
                          <a:latin typeface="+mn-lt"/>
                          <a:cs typeface="Helvetica" pitchFamily="34" charset="0"/>
                        </a:rPr>
                        <a:t>What do </a:t>
                      </a:r>
                      <a:r>
                        <a:rPr lang="en-US" sz="1200" b="1" dirty="0" smtClean="0">
                          <a:solidFill>
                            <a:schemeClr val="tx1"/>
                          </a:solidFill>
                          <a:latin typeface="+mn-lt"/>
                          <a:cs typeface="Helvetica" pitchFamily="34" charset="0"/>
                        </a:rPr>
                        <a:t>“</a:t>
                      </a:r>
                      <a:r>
                        <a:rPr lang="en-US" sz="1200" b="1" i="0" u="none" dirty="0" smtClean="0">
                          <a:solidFill>
                            <a:schemeClr val="tx1"/>
                          </a:solidFill>
                          <a:latin typeface="+mn-lt"/>
                          <a:cs typeface="Helvetica" pitchFamily="34" charset="0"/>
                        </a:rPr>
                        <a:t>Harriet Tubman” </a:t>
                      </a:r>
                      <a:r>
                        <a:rPr lang="en-US" sz="1200" b="0" dirty="0" smtClean="0">
                          <a:solidFill>
                            <a:schemeClr val="tx1"/>
                          </a:solidFill>
                          <a:latin typeface="+mn-lt"/>
                          <a:cs typeface="Helvetica" pitchFamily="34" charset="0"/>
                        </a:rPr>
                        <a:t>and </a:t>
                      </a:r>
                      <a:r>
                        <a:rPr lang="en-US" sz="1200" b="1" dirty="0" smtClean="0">
                          <a:solidFill>
                            <a:schemeClr val="tx1"/>
                          </a:solidFill>
                          <a:latin typeface="+mn-lt"/>
                          <a:cs typeface="Helvetica" pitchFamily="34" charset="0"/>
                        </a:rPr>
                        <a:t>“</a:t>
                      </a:r>
                      <a:r>
                        <a:rPr lang="en-US" sz="1200" b="1" i="0" u="none" dirty="0" smtClean="0">
                          <a:solidFill>
                            <a:schemeClr val="tx1"/>
                          </a:solidFill>
                          <a:latin typeface="+mn-lt"/>
                          <a:cs typeface="Helvetica" pitchFamily="34" charset="0"/>
                        </a:rPr>
                        <a:t>Underground Railroad”</a:t>
                      </a:r>
                      <a:r>
                        <a:rPr lang="en-US" sz="1200" b="1" i="0" u="none" baseline="0" dirty="0" smtClean="0">
                          <a:solidFill>
                            <a:schemeClr val="tx1"/>
                          </a:solidFill>
                          <a:latin typeface="+mn-lt"/>
                          <a:cs typeface="Helvetica" pitchFamily="34" charset="0"/>
                        </a:rPr>
                        <a:t> </a:t>
                      </a:r>
                      <a:r>
                        <a:rPr lang="en-US" sz="1200" b="1" i="0" u="none" dirty="0" smtClean="0">
                          <a:solidFill>
                            <a:schemeClr val="tx1"/>
                          </a:solidFill>
                          <a:latin typeface="+mn-lt"/>
                          <a:cs typeface="Helvetica" pitchFamily="34" charset="0"/>
                        </a:rPr>
                        <a:t> </a:t>
                      </a:r>
                      <a:r>
                        <a:rPr lang="en-US" sz="1200" b="0" dirty="0" smtClean="0">
                          <a:solidFill>
                            <a:schemeClr val="tx1"/>
                          </a:solidFill>
                          <a:latin typeface="+mn-lt"/>
                          <a:cs typeface="Helvetica" pitchFamily="34" charset="0"/>
                        </a:rPr>
                        <a:t>both emphasize about slavery?</a:t>
                      </a:r>
                    </a:p>
                    <a:p>
                      <a:pPr marL="0" marR="0" indent="0" algn="l" defTabSz="966612" rtl="0" eaLnBrk="1" fontAlgn="auto" latinLnBrk="0" hangingPunct="1">
                        <a:lnSpc>
                          <a:spcPct val="100000"/>
                        </a:lnSpc>
                        <a:spcBef>
                          <a:spcPts val="0"/>
                        </a:spcBef>
                        <a:spcAft>
                          <a:spcPts val="0"/>
                        </a:spcAft>
                        <a:buClrTx/>
                        <a:buSzTx/>
                        <a:buFontTx/>
                        <a:buNone/>
                        <a:tabLst/>
                        <a:defRPr/>
                      </a:pPr>
                      <a:r>
                        <a:rPr lang="en-US" sz="1100" b="0" i="0" u="none" baseline="0" dirty="0" smtClean="0">
                          <a:solidFill>
                            <a:schemeClr val="tx1"/>
                          </a:solidFill>
                          <a:effectLst/>
                          <a:latin typeface="+mn-lt"/>
                        </a:rPr>
                        <a:t>T</a:t>
                      </a:r>
                      <a:r>
                        <a:rPr lang="en-US" sz="1100" b="0" i="0" u="none" dirty="0" smtClean="0">
                          <a:solidFill>
                            <a:schemeClr val="tx1"/>
                          </a:solidFill>
                          <a:effectLst/>
                          <a:latin typeface="+mn-lt"/>
                        </a:rPr>
                        <a:t>oward RL.5.9 DOK-3 </a:t>
                      </a:r>
                      <a:r>
                        <a:rPr lang="en-US" sz="1100" b="0" i="0" u="none" dirty="0" err="1" smtClean="0">
                          <a:solidFill>
                            <a:schemeClr val="tx1"/>
                          </a:solidFill>
                          <a:effectLst/>
                          <a:latin typeface="+mn-lt"/>
                        </a:rPr>
                        <a:t>ANz</a:t>
                      </a:r>
                      <a:endParaRPr lang="en-US" sz="1100" b="0" i="0" u="non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6</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How did the poem about </a:t>
                      </a:r>
                      <a:r>
                        <a:rPr lang="en-US" sz="1200" b="1" dirty="0" smtClean="0">
                          <a:solidFill>
                            <a:schemeClr val="tx1"/>
                          </a:solidFill>
                          <a:latin typeface="+mn-lt"/>
                          <a:cs typeface="Helvetica" pitchFamily="34" charset="0"/>
                        </a:rPr>
                        <a:t>“</a:t>
                      </a:r>
                      <a:r>
                        <a:rPr lang="en-US" sz="1200" b="1" i="0" u="none" dirty="0" smtClean="0">
                          <a:solidFill>
                            <a:schemeClr val="tx1"/>
                          </a:solidFill>
                          <a:latin typeface="+mn-lt"/>
                          <a:cs typeface="Helvetica" pitchFamily="34" charset="0"/>
                        </a:rPr>
                        <a:t>Harriet Tubman” </a:t>
                      </a:r>
                      <a:r>
                        <a:rPr lang="en-US" sz="1200" b="0" dirty="0" smtClean="0">
                          <a:solidFill>
                            <a:schemeClr val="tx1"/>
                          </a:solidFill>
                          <a:latin typeface="+mn-lt"/>
                          <a:cs typeface="Helvetica" pitchFamily="34" charset="0"/>
                        </a:rPr>
                        <a:t>show us her feelings about slavery?</a:t>
                      </a:r>
                      <a:r>
                        <a:rPr lang="en-US" sz="1200" b="0" baseline="0" dirty="0" smtClean="0">
                          <a:solidFill>
                            <a:schemeClr val="tx1"/>
                          </a:solidFill>
                          <a:latin typeface="+mn-lt"/>
                          <a:cs typeface="Helvetica" pitchFamily="34" charset="0"/>
                        </a:rPr>
                        <a:t> </a:t>
                      </a:r>
                      <a:r>
                        <a:rPr lang="en-US" sz="1100" b="0" i="0" dirty="0" smtClean="0">
                          <a:solidFill>
                            <a:schemeClr val="tx1"/>
                          </a:solidFill>
                          <a:latin typeface="+mn-lt"/>
                          <a:cs typeface="Helvetica" pitchFamily="34" charset="0"/>
                        </a:rPr>
                        <a:t>Toward </a:t>
                      </a:r>
                      <a:r>
                        <a:rPr lang="en-US" sz="1100" b="0" i="0" u="none" dirty="0" smtClean="0">
                          <a:solidFill>
                            <a:schemeClr val="tx1"/>
                          </a:solidFill>
                          <a:effectLst/>
                          <a:latin typeface="+mn-lt"/>
                        </a:rPr>
                        <a:t>RL.5.9 DOK-3  SYH</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7</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none" baseline="0" dirty="0" smtClean="0">
                          <a:solidFill>
                            <a:schemeClr val="tx1"/>
                          </a:solidFill>
                          <a:effectLst>
                            <a:outerShdw blurRad="38100" dist="38100" dir="2700000" algn="tl">
                              <a:srgbClr val="000000">
                                <a:alpha val="43137"/>
                              </a:srgbClr>
                            </a:outerShdw>
                          </a:effectLst>
                          <a:latin typeface="+mn-lt"/>
                        </a:rPr>
                        <a:t>  </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Literary Constructed Response  </a:t>
                      </a:r>
                      <a:r>
                        <a:rPr lang="en-US" sz="1200" b="0" i="0" u="none" baseline="0" dirty="0" smtClean="0">
                          <a:solidFill>
                            <a:schemeClr val="tx1"/>
                          </a:solidFill>
                          <a:effectLst/>
                          <a:latin typeface="+mn-lt"/>
                        </a:rPr>
                        <a:t>  </a:t>
                      </a:r>
                      <a:r>
                        <a:rPr lang="en-US" sz="1100" b="0" i="1" u="none" baseline="0" dirty="0" smtClean="0">
                          <a:solidFill>
                            <a:schemeClr val="tx1"/>
                          </a:solidFill>
                          <a:effectLst/>
                          <a:latin typeface="+mn-lt"/>
                        </a:rPr>
                        <a:t>Toward  RL.5.7 DOK3 - EVC</a:t>
                      </a:r>
                      <a:endParaRPr lang="en-US" sz="1100" b="0"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T w="12700" cmpd="sng">
                      <a:noFill/>
                    </a:lnT>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r>
                        <a:rPr lang="en-US" sz="1200" b="1" i="0" u="sng" dirty="0" smtClean="0">
                          <a:solidFill>
                            <a:schemeClr val="tx1"/>
                          </a:solidFill>
                          <a:effectLst>
                            <a:outerShdw blurRad="38100" dist="38100" dir="2700000" algn="tl">
                              <a:srgbClr val="000000">
                                <a:alpha val="43137"/>
                              </a:srgbClr>
                            </a:outerShdw>
                          </a:effectLst>
                          <a:latin typeface="+mn-lt"/>
                        </a:rPr>
                        <a:t>Question 8</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Literary Constructed Response</a:t>
                      </a:r>
                      <a:r>
                        <a:rPr lang="en-US" sz="1100" b="0" i="1" u="none" baseline="0" dirty="0" smtClean="0">
                          <a:solidFill>
                            <a:schemeClr val="tx1"/>
                          </a:solidFill>
                          <a:effectLst/>
                          <a:latin typeface="+mn-lt"/>
                        </a:rPr>
                        <a:t>     Toward  RL.5.9 DOK 4 - SYU</a:t>
                      </a:r>
                      <a:endParaRPr lang="en-US"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9</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anose="020B0604020202020204" pitchFamily="34" charset="0"/>
                        </a:rPr>
                        <a:t>What is a synonym for the word </a:t>
                      </a:r>
                      <a:r>
                        <a:rPr lang="en-US" sz="1200" b="0" u="sng" dirty="0" smtClean="0">
                          <a:solidFill>
                            <a:schemeClr val="tx1"/>
                          </a:solidFill>
                          <a:latin typeface="+mn-lt"/>
                          <a:cs typeface="Helvetica" panose="020B0604020202020204" pitchFamily="34" charset="0"/>
                        </a:rPr>
                        <a:t>approach</a:t>
                      </a:r>
                      <a:r>
                        <a:rPr lang="en-US" sz="1200" b="0" dirty="0" smtClean="0">
                          <a:solidFill>
                            <a:schemeClr val="tx1"/>
                          </a:solidFill>
                          <a:latin typeface="+mn-lt"/>
                          <a:cs typeface="Helvetica" panose="020B0604020202020204" pitchFamily="34" charset="0"/>
                        </a:rPr>
                        <a:t> as used in the text </a:t>
                      </a:r>
                      <a:r>
                        <a:rPr lang="en-US" sz="1200" b="0" i="1" u="none" dirty="0" smtClean="0">
                          <a:solidFill>
                            <a:schemeClr val="tx1"/>
                          </a:solidFill>
                          <a:latin typeface="+mn-lt"/>
                          <a:cs typeface="Helvetica" panose="020B0604020202020204" pitchFamily="34" charset="0"/>
                        </a:rPr>
                        <a:t>Sequoyah</a:t>
                      </a:r>
                      <a:r>
                        <a:rPr lang="en-US" sz="1100" b="1" i="1" dirty="0" smtClean="0">
                          <a:solidFill>
                            <a:schemeClr val="tx1"/>
                          </a:solidFill>
                          <a:latin typeface="Helvetica" panose="020B0604020202020204" pitchFamily="34" charset="0"/>
                          <a:cs typeface="Helvetica" panose="020B0604020202020204" pitchFamily="34" charset="0"/>
                        </a:rPr>
                        <a:t>?</a:t>
                      </a:r>
                      <a:r>
                        <a:rPr lang="en-US" sz="1100" b="1" i="1" baseline="0" dirty="0" smtClean="0">
                          <a:solidFill>
                            <a:schemeClr val="tx1"/>
                          </a:solidFill>
                          <a:latin typeface="Helvetica" panose="020B0604020202020204" pitchFamily="34" charset="0"/>
                          <a:cs typeface="Helvetica" panose="020B0604020202020204" pitchFamily="34" charset="0"/>
                        </a:rPr>
                        <a:t> </a:t>
                      </a:r>
                      <a:r>
                        <a:rPr lang="en-US" sz="1100" b="0" i="0" u="none" dirty="0" smtClean="0">
                          <a:solidFill>
                            <a:schemeClr val="tx1"/>
                          </a:solidFill>
                          <a:effectLst/>
                          <a:latin typeface="+mn-lt"/>
                        </a:rPr>
                        <a:t>Toward </a:t>
                      </a:r>
                      <a:r>
                        <a:rPr lang="en-US" sz="1100" b="0" i="0" u="none" baseline="0" dirty="0" smtClean="0">
                          <a:solidFill>
                            <a:schemeClr val="tx1"/>
                          </a:solidFill>
                          <a:effectLst/>
                          <a:latin typeface="+mn-lt"/>
                        </a:rPr>
                        <a:t>RI.5.4 DOK-1 </a:t>
                      </a:r>
                      <a:r>
                        <a:rPr lang="en-US" sz="1100" b="0" i="0" u="none" baseline="0" dirty="0" err="1" smtClean="0">
                          <a:solidFill>
                            <a:schemeClr val="tx1"/>
                          </a:solidFill>
                          <a:effectLst/>
                          <a:latin typeface="+mn-lt"/>
                        </a:rPr>
                        <a:t>APg</a:t>
                      </a:r>
                      <a:endParaRPr lang="en-US" sz="1100" b="0" i="0"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A</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2562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10</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100" b="1" dirty="0" smtClean="0">
                          <a:solidFill>
                            <a:schemeClr val="tx1"/>
                          </a:solidFill>
                          <a:latin typeface="Helvetica" pitchFamily="34" charset="0"/>
                          <a:cs typeface="Helvetica" pitchFamily="34" charset="0"/>
                        </a:rPr>
                        <a:t>In this sentence from “</a:t>
                      </a:r>
                      <a:r>
                        <a:rPr lang="en-US" sz="1100" b="1" i="0" u="none" dirty="0" smtClean="0">
                          <a:solidFill>
                            <a:schemeClr val="tx1"/>
                          </a:solidFill>
                          <a:latin typeface="Helvetica" pitchFamily="34" charset="0"/>
                          <a:cs typeface="Helvetica" pitchFamily="34" charset="0"/>
                        </a:rPr>
                        <a:t>Sequoyah”</a:t>
                      </a:r>
                      <a:r>
                        <a:rPr lang="en-US" sz="1100" b="1" i="1" u="none" dirty="0" smtClean="0">
                          <a:solidFill>
                            <a:schemeClr val="tx1"/>
                          </a:solidFill>
                          <a:latin typeface="Helvetica" pitchFamily="34" charset="0"/>
                          <a:cs typeface="Helvetica" pitchFamily="34" charset="0"/>
                        </a:rPr>
                        <a:t>,</a:t>
                      </a:r>
                      <a:r>
                        <a:rPr lang="en-US" sz="1100" i="1" u="none" dirty="0" smtClean="0">
                          <a:solidFill>
                            <a:schemeClr val="tx1"/>
                          </a:solidFill>
                          <a:latin typeface="Helvetica" pitchFamily="34" charset="0"/>
                          <a:cs typeface="Helvetica" pitchFamily="34" charset="0"/>
                        </a:rPr>
                        <a:t> </a:t>
                      </a:r>
                      <a:r>
                        <a:rPr lang="en-US" sz="1100" b="1" i="1" dirty="0" smtClean="0">
                          <a:solidFill>
                            <a:schemeClr val="tx1"/>
                          </a:solidFill>
                          <a:latin typeface="Helvetica" pitchFamily="34" charset="0"/>
                          <a:cs typeface="Helvetica" pitchFamily="34" charset="0"/>
                        </a:rPr>
                        <a:t>“</a:t>
                      </a:r>
                      <a:r>
                        <a:rPr lang="en-US" sz="1100" i="1" dirty="0" smtClean="0">
                          <a:solidFill>
                            <a:schemeClr val="tx1"/>
                          </a:solidFill>
                          <a:latin typeface="Helvetica" panose="020B0604020202020204" pitchFamily="34" charset="0"/>
                          <a:cs typeface="Helvetica" panose="020B0604020202020204" pitchFamily="34" charset="0"/>
                        </a:rPr>
                        <a:t>They often used these “</a:t>
                      </a:r>
                      <a:r>
                        <a:rPr lang="en-US" sz="1100" b="1" i="1" u="sng" dirty="0" smtClean="0">
                          <a:solidFill>
                            <a:schemeClr val="tx1"/>
                          </a:solidFill>
                          <a:latin typeface="Helvetica" panose="020B0604020202020204" pitchFamily="34" charset="0"/>
                          <a:cs typeface="Helvetica" panose="020B0604020202020204" pitchFamily="34" charset="0"/>
                        </a:rPr>
                        <a:t>talking leaves</a:t>
                      </a:r>
                      <a:r>
                        <a:rPr lang="en-US" sz="1100" dirty="0" smtClean="0">
                          <a:solidFill>
                            <a:schemeClr val="tx1"/>
                          </a:solidFill>
                          <a:latin typeface="Helvetica" pitchFamily="34" charset="0"/>
                          <a:cs typeface="Helvetica" pitchFamily="34" charset="0"/>
                        </a:rPr>
                        <a:t>,” </a:t>
                      </a:r>
                      <a:r>
                        <a:rPr lang="en-US" sz="1100" i="1" dirty="0" smtClean="0">
                          <a:solidFill>
                            <a:schemeClr val="tx1"/>
                          </a:solidFill>
                          <a:latin typeface="Helvetica" pitchFamily="34" charset="0"/>
                          <a:cs typeface="Helvetica" pitchFamily="34" charset="0"/>
                        </a:rPr>
                        <a:t>as some Native Americans called them, to communicate,”</a:t>
                      </a:r>
                      <a:r>
                        <a:rPr lang="en-US" sz="1100" dirty="0" smtClean="0">
                          <a:solidFill>
                            <a:schemeClr val="tx1"/>
                          </a:solidFill>
                          <a:latin typeface="Helvetica" pitchFamily="34" charset="0"/>
                          <a:cs typeface="Helvetica" pitchFamily="34" charset="0"/>
                        </a:rPr>
                        <a:t> </a:t>
                      </a:r>
                      <a:r>
                        <a:rPr lang="en-US" sz="1100" b="1" dirty="0" smtClean="0">
                          <a:solidFill>
                            <a:schemeClr val="tx1"/>
                          </a:solidFill>
                          <a:latin typeface="Helvetica" pitchFamily="34" charset="0"/>
                          <a:cs typeface="Helvetica" pitchFamily="34" charset="0"/>
                        </a:rPr>
                        <a:t>why did the Cherokee most likely use the phrase </a:t>
                      </a:r>
                      <a:r>
                        <a:rPr lang="en-US" sz="1100" b="1" u="sng" dirty="0" smtClean="0">
                          <a:solidFill>
                            <a:schemeClr val="tx1"/>
                          </a:solidFill>
                          <a:latin typeface="Helvetica" pitchFamily="34" charset="0"/>
                          <a:cs typeface="Helvetica" pitchFamily="34" charset="0"/>
                        </a:rPr>
                        <a:t>talking leaves</a:t>
                      </a:r>
                      <a:r>
                        <a:rPr lang="en-US" sz="1100" b="1" dirty="0" smtClean="0">
                          <a:solidFill>
                            <a:schemeClr val="tx1"/>
                          </a:solidFill>
                          <a:latin typeface="Helvetica" pitchFamily="34" charset="0"/>
                          <a:cs typeface="Helvetica" pitchFamily="34" charset="0"/>
                        </a:rPr>
                        <a:t>?</a:t>
                      </a:r>
                      <a:r>
                        <a:rPr lang="en-US" sz="1100" b="1" baseline="0" dirty="0" smtClean="0">
                          <a:solidFill>
                            <a:schemeClr val="tx1"/>
                          </a:solidFill>
                          <a:latin typeface="Helvetica" pitchFamily="34" charset="0"/>
                          <a:cs typeface="Helvetica" pitchFamily="34" charset="0"/>
                        </a:rPr>
                        <a:t> </a:t>
                      </a:r>
                      <a:r>
                        <a:rPr lang="en-US" sz="1100" b="0" i="0" u="none" baseline="0" dirty="0" smtClean="0">
                          <a:solidFill>
                            <a:schemeClr val="tx1"/>
                          </a:solidFill>
                          <a:effectLst/>
                          <a:latin typeface="+mn-lt"/>
                        </a:rPr>
                        <a:t>Toward </a:t>
                      </a:r>
                      <a:r>
                        <a:rPr lang="en-US" sz="1100" b="0" i="0" u="none" dirty="0" smtClean="0">
                          <a:solidFill>
                            <a:schemeClr val="tx1"/>
                          </a:solidFill>
                          <a:effectLst/>
                          <a:latin typeface="+mn-lt"/>
                        </a:rPr>
                        <a:t>RI.5.4 DOK-2 </a:t>
                      </a:r>
                      <a:r>
                        <a:rPr lang="en-US" sz="1100" b="0" i="0" u="none" dirty="0" err="1" smtClean="0">
                          <a:solidFill>
                            <a:schemeClr val="tx1"/>
                          </a:solidFill>
                          <a:effectLst/>
                          <a:latin typeface="+mn-lt"/>
                        </a:rPr>
                        <a:t>APn</a:t>
                      </a:r>
                      <a:endParaRPr lang="en-US" sz="11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18218">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11</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i="0" dirty="0" smtClean="0">
                          <a:solidFill>
                            <a:schemeClr val="tx1"/>
                          </a:solidFill>
                          <a:latin typeface="+mn-lt"/>
                          <a:cs typeface="Helvetica" pitchFamily="34" charset="0"/>
                        </a:rPr>
                        <a:t> </a:t>
                      </a:r>
                      <a:r>
                        <a:rPr lang="en-US" sz="1100" b="1" dirty="0" smtClean="0">
                          <a:solidFill>
                            <a:schemeClr val="tx1"/>
                          </a:solidFill>
                          <a:latin typeface="Helvetica" panose="020B0604020202020204" pitchFamily="34" charset="0"/>
                          <a:cs typeface="Helvetica" panose="020B0604020202020204" pitchFamily="34" charset="0"/>
                        </a:rPr>
                        <a:t>In the passage “</a:t>
                      </a:r>
                      <a:r>
                        <a:rPr lang="en-US" sz="1100" b="1" i="0" u="none" dirty="0" smtClean="0">
                          <a:solidFill>
                            <a:schemeClr val="tx1"/>
                          </a:solidFill>
                          <a:latin typeface="Helvetica" panose="020B0604020202020204" pitchFamily="34" charset="0"/>
                          <a:cs typeface="Helvetica" panose="020B0604020202020204" pitchFamily="34" charset="0"/>
                        </a:rPr>
                        <a:t>Booker T. Washington” </a:t>
                      </a:r>
                      <a:r>
                        <a:rPr lang="en-US" sz="1100" b="1" dirty="0" smtClean="0">
                          <a:solidFill>
                            <a:schemeClr val="tx1"/>
                          </a:solidFill>
                          <a:latin typeface="Helvetica" panose="020B0604020202020204" pitchFamily="34" charset="0"/>
                          <a:cs typeface="Helvetica" panose="020B0604020202020204" pitchFamily="34" charset="0"/>
                        </a:rPr>
                        <a:t>what is the most likely reason the author states</a:t>
                      </a:r>
                      <a:r>
                        <a:rPr lang="en-US" sz="1100" dirty="0" smtClean="0">
                          <a:solidFill>
                            <a:schemeClr val="tx1"/>
                          </a:solidFill>
                          <a:latin typeface="Helvetica" panose="020B0604020202020204" pitchFamily="34" charset="0"/>
                          <a:cs typeface="Helvetica" panose="020B0604020202020204" pitchFamily="34" charset="0"/>
                        </a:rPr>
                        <a:t>, “ </a:t>
                      </a:r>
                      <a:r>
                        <a:rPr lang="en-US" sz="1100" i="1" dirty="0" smtClean="0">
                          <a:solidFill>
                            <a:schemeClr val="tx1"/>
                          </a:solidFill>
                          <a:latin typeface="Helvetica" panose="020B0604020202020204" pitchFamily="34" charset="0"/>
                          <a:cs typeface="Helvetica" panose="020B0604020202020204" pitchFamily="34" charset="0"/>
                        </a:rPr>
                        <a:t>Born on April 5, 1856, Booker’s life had little promise early on.”</a:t>
                      </a:r>
                      <a:r>
                        <a:rPr lang="en-US" sz="1100" i="1" baseline="0" dirty="0" smtClean="0">
                          <a:solidFill>
                            <a:schemeClr val="tx1"/>
                          </a:solidFill>
                          <a:latin typeface="Helvetica" panose="020B0604020202020204" pitchFamily="34" charset="0"/>
                          <a:cs typeface="Helvetica" panose="020B0604020202020204" pitchFamily="34" charset="0"/>
                        </a:rPr>
                        <a:t> </a:t>
                      </a:r>
                      <a:r>
                        <a:rPr lang="en-US" sz="1100" b="0" i="0" baseline="0" dirty="0" smtClean="0">
                          <a:solidFill>
                            <a:schemeClr val="tx1"/>
                          </a:solidFill>
                          <a:latin typeface="+mn-lt"/>
                          <a:cs typeface="Helvetica" pitchFamily="34" charset="0"/>
                        </a:rPr>
                        <a:t>Toward </a:t>
                      </a:r>
                      <a:r>
                        <a:rPr lang="en-US" sz="1100" b="0" i="0" u="none" baseline="0" dirty="0" smtClean="0">
                          <a:solidFill>
                            <a:schemeClr val="tx1"/>
                          </a:solidFill>
                          <a:effectLst/>
                          <a:latin typeface="+mn-lt"/>
                        </a:rPr>
                        <a:t>RI.5.8 DOK-2 Cl</a:t>
                      </a:r>
                      <a:endParaRPr lang="en-US" sz="1100" b="0" i="0"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0">
                <a:tc>
                  <a:txBody>
                    <a:bodyPr/>
                    <a:lstStyle/>
                    <a:p>
                      <a:pPr marL="796925" indent="-796925"/>
                      <a:r>
                        <a:rPr lang="en-US" sz="1200" b="1" i="0" u="sng" dirty="0" smtClean="0">
                          <a:solidFill>
                            <a:schemeClr val="tx1"/>
                          </a:solidFill>
                          <a:effectLst>
                            <a:outerShdw blurRad="38100" dist="38100" dir="2700000" algn="tl">
                              <a:srgbClr val="000000">
                                <a:alpha val="43137"/>
                              </a:srgbClr>
                            </a:outerShdw>
                          </a:effectLst>
                          <a:latin typeface="+mn-lt"/>
                        </a:rPr>
                        <a:t>Question 12</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anose="020B0604020202020204" pitchFamily="34" charset="0"/>
                        </a:rPr>
                        <a:t>Why did Sequoyah decide to try a </a:t>
                      </a:r>
                      <a:r>
                        <a:rPr lang="en-US" sz="1200" b="0" i="1" dirty="0" smtClean="0">
                          <a:latin typeface="+mn-lt"/>
                          <a:cs typeface="Helvetica" panose="020B0604020202020204" pitchFamily="34" charset="0"/>
                        </a:rPr>
                        <a:t>different approach </a:t>
                      </a:r>
                      <a:r>
                        <a:rPr lang="en-US" sz="1200" b="0" dirty="0" smtClean="0">
                          <a:latin typeface="+mn-lt"/>
                          <a:cs typeface="Helvetica" panose="020B0604020202020204" pitchFamily="34" charset="0"/>
                        </a:rPr>
                        <a:t>to his </a:t>
                      </a:r>
                      <a:r>
                        <a:rPr lang="en-US" sz="1200" b="0" baseline="0" dirty="0" smtClean="0">
                          <a:latin typeface="+mn-lt"/>
                          <a:cs typeface="Helvetica" panose="020B0604020202020204" pitchFamily="34" charset="0"/>
                        </a:rPr>
                        <a:t> </a:t>
                      </a:r>
                      <a:r>
                        <a:rPr lang="en-US" sz="1200" b="0" dirty="0" smtClean="0">
                          <a:latin typeface="+mn-lt"/>
                          <a:cs typeface="Helvetica" panose="020B0604020202020204" pitchFamily="34" charset="0"/>
                        </a:rPr>
                        <a:t>written language?</a:t>
                      </a:r>
                      <a:r>
                        <a:rPr lang="en-US" sz="1200" b="0" baseline="0" dirty="0" smtClean="0">
                          <a:latin typeface="+mn-lt"/>
                          <a:cs typeface="Helvetica" panose="020B0604020202020204" pitchFamily="34" charset="0"/>
                        </a:rPr>
                        <a:t> </a:t>
                      </a:r>
                      <a:r>
                        <a:rPr lang="en-US" sz="1200" b="0" i="0" dirty="0" smtClean="0">
                          <a:latin typeface="+mn-lt"/>
                          <a:cs typeface="Helvetica" pitchFamily="34" charset="0"/>
                        </a:rPr>
                        <a:t>Toward</a:t>
                      </a:r>
                    </a:p>
                    <a:p>
                      <a:pPr marL="796925" indent="-796925"/>
                      <a:r>
                        <a:rPr lang="en-US" sz="1200" b="0" i="0" u="none" baseline="0" dirty="0" smtClean="0">
                          <a:solidFill>
                            <a:schemeClr val="tx1"/>
                          </a:solidFill>
                          <a:effectLst/>
                          <a:latin typeface="+mn-lt"/>
                        </a:rPr>
                        <a:t>RI.5.8 DOK-2 ANs</a:t>
                      </a:r>
                      <a:endParaRPr lang="en-US" sz="12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 </a:t>
                      </a:r>
                      <a:r>
                        <a:rPr kumimoji="0" lang="en-US" sz="12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n-lt"/>
                          <a:ea typeface="+mn-ea"/>
                          <a:cs typeface="+mn-cs"/>
                        </a:rPr>
                        <a:t>Question 13</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How are the achievements of Sequoyah and Booker T. Washington’s lives most similar?</a:t>
                      </a: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latin typeface="+mn-lt"/>
                        </a:rPr>
                        <a:t>D</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14</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anose="020B0604020202020204" pitchFamily="34" charset="0"/>
                        </a:rPr>
                        <a:t>What two reasons are most relevant in explaining why both Sequoyah and Booker were successful?</a:t>
                      </a:r>
                      <a:r>
                        <a:rPr lang="en-US" sz="1200" b="0" baseline="0" dirty="0" smtClean="0">
                          <a:latin typeface="+mn-lt"/>
                          <a:cs typeface="Helvetica" panose="020B0604020202020204" pitchFamily="34" charset="0"/>
                        </a:rPr>
                        <a:t> </a:t>
                      </a:r>
                      <a:r>
                        <a:rPr lang="en-US" sz="1200" b="0" i="0" dirty="0" smtClean="0">
                          <a:latin typeface="+mn-lt"/>
                          <a:cs typeface="Helvetica" pitchFamily="34" charset="0"/>
                        </a:rPr>
                        <a:t>Toward </a:t>
                      </a:r>
                      <a:r>
                        <a:rPr lang="en-US" sz="1200" b="0" i="0" u="none" dirty="0" smtClean="0">
                          <a:solidFill>
                            <a:schemeClr val="tx1"/>
                          </a:solidFill>
                          <a:effectLst/>
                          <a:latin typeface="+mn-lt"/>
                        </a:rPr>
                        <a:t>RI.5.9 DOK-2 ANs  (both</a:t>
                      </a:r>
                      <a:r>
                        <a:rPr lang="en-US" sz="1200" b="0" i="0" u="none" baseline="0" dirty="0" smtClean="0">
                          <a:solidFill>
                            <a:schemeClr val="tx1"/>
                          </a:solidFill>
                          <a:effectLst/>
                          <a:latin typeface="+mn-lt"/>
                        </a:rPr>
                        <a:t> must be correct)</a:t>
                      </a:r>
                      <a:endParaRPr lang="en-US" sz="1200" b="0" i="0"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effectLst>
                            <a:outerShdw blurRad="38100" dist="38100" dir="2700000" algn="tl">
                              <a:srgbClr val="000000">
                                <a:alpha val="43137"/>
                              </a:srgbClr>
                            </a:outerShdw>
                          </a:effectLst>
                          <a:latin typeface="+mn-lt"/>
                        </a:rPr>
                        <a:t>A,C</a:t>
                      </a:r>
                      <a:endParaRPr lang="en-US" sz="1200" b="1" i="0" dirty="0">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15</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i="0" u="sng" baseline="0" dirty="0" smtClean="0">
                          <a:solidFill>
                            <a:schemeClr val="tx1"/>
                          </a:solidFill>
                          <a:effectLst>
                            <a:outerShdw blurRad="38100" dist="38100" dir="2700000" algn="tl">
                              <a:srgbClr val="000000">
                                <a:alpha val="43137"/>
                              </a:srgbClr>
                            </a:outerShdw>
                          </a:effectLst>
                          <a:latin typeface="+mn-lt"/>
                        </a:rPr>
                        <a:t> Response</a:t>
                      </a:r>
                      <a:r>
                        <a:rPr lang="en-US" sz="1200" b="0" i="0" u="none" baseline="0" dirty="0" smtClean="0">
                          <a:solidFill>
                            <a:schemeClr val="tx1"/>
                          </a:solidFill>
                          <a:effectLst/>
                          <a:latin typeface="+mn-lt"/>
                        </a:rPr>
                        <a:t> </a:t>
                      </a:r>
                      <a:r>
                        <a:rPr lang="en-US" sz="1100" b="0" i="1" u="none" baseline="0" dirty="0" smtClean="0">
                          <a:solidFill>
                            <a:schemeClr val="tx1"/>
                          </a:solidFill>
                          <a:effectLst/>
                          <a:latin typeface="+mn-lt"/>
                        </a:rPr>
                        <a:t>  Toward  RI.5.8 DOK3 - </a:t>
                      </a:r>
                      <a:r>
                        <a:rPr lang="en-US" sz="1100" b="0" i="1" u="none" baseline="0" dirty="0" err="1" smtClean="0">
                          <a:solidFill>
                            <a:schemeClr val="tx1"/>
                          </a:solidFill>
                          <a:effectLst/>
                          <a:latin typeface="+mn-lt"/>
                        </a:rPr>
                        <a:t>APx</a:t>
                      </a:r>
                      <a:endParaRPr lang="en-US" sz="1200" b="0" i="0" u="none"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3</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16</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sng" dirty="0" smtClean="0">
                          <a:solidFill>
                            <a:schemeClr val="tx1"/>
                          </a:solidFill>
                          <a:effectLst>
                            <a:outerShdw blurRad="38100" dist="38100" dir="2700000" algn="tl">
                              <a:srgbClr val="000000">
                                <a:alpha val="43137"/>
                              </a:srgbClr>
                            </a:outerShdw>
                          </a:effectLst>
                          <a:latin typeface="+mn-lt"/>
                        </a:rPr>
                        <a:t>Informational Text Constructed Response</a:t>
                      </a:r>
                      <a:r>
                        <a:rPr lang="en-US" sz="1200" b="0" i="1" u="none" dirty="0" smtClean="0">
                          <a:solidFill>
                            <a:schemeClr val="tx1"/>
                          </a:solidFill>
                          <a:effectLst/>
                          <a:latin typeface="+mn-lt"/>
                        </a:rPr>
                        <a:t>    Toward RI.5.9 DOK4 - ANP</a:t>
                      </a:r>
                      <a:endParaRPr lang="en-US"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Write</a:t>
                      </a:r>
                      <a:r>
                        <a:rPr lang="en-US" sz="1200" b="1" i="0" u="sng" baseline="0" dirty="0" smtClean="0">
                          <a:solidFill>
                            <a:schemeClr val="tx1"/>
                          </a:solidFill>
                          <a:effectLst>
                            <a:outerShdw blurRad="38100" dist="38100" dir="2700000" algn="tl">
                              <a:srgbClr val="000000">
                                <a:alpha val="43137"/>
                              </a:srgbClr>
                            </a:outerShdw>
                          </a:effectLst>
                          <a:latin typeface="+mn-lt"/>
                        </a:rPr>
                        <a:t> and Revise</a:t>
                      </a:r>
                      <a:endParaRPr lang="en-US" sz="1200" b="1" i="0"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17</a:t>
                      </a:r>
                      <a:r>
                        <a:rPr lang="en-US" sz="1200" b="1" i="0" u="none" dirty="0" smtClean="0">
                          <a:solidFill>
                            <a:schemeClr val="tx1"/>
                          </a:solidFill>
                          <a:effectLst>
                            <a:outerShdw blurRad="38100" dist="38100" dir="2700000" algn="tl">
                              <a:srgbClr val="000000">
                                <a:alpha val="43137"/>
                              </a:srgbClr>
                            </a:outerShdw>
                          </a:effectLst>
                          <a:latin typeface="+mn-lt"/>
                        </a:rPr>
                        <a:t>  </a:t>
                      </a:r>
                      <a:r>
                        <a:rPr lang="en-US" sz="1200" b="1" i="0" u="none" baseline="0" dirty="0" smtClean="0">
                          <a:solidFill>
                            <a:schemeClr val="tx1"/>
                          </a:solidFill>
                          <a:effectLst>
                            <a:outerShdw blurRad="38100" dist="38100" dir="2700000" algn="tl">
                              <a:srgbClr val="000000">
                                <a:alpha val="43137"/>
                              </a:srgbClr>
                            </a:outerShdw>
                          </a:effectLst>
                          <a:latin typeface="+mn-lt"/>
                        </a:rPr>
                        <a:t> </a:t>
                      </a:r>
                      <a:r>
                        <a:rPr lang="en-US" sz="1100" b="0" i="0" u="sng" dirty="0" smtClean="0">
                          <a:solidFill>
                            <a:schemeClr val="tx1"/>
                          </a:solidFill>
                          <a:effectLst/>
                          <a:latin typeface="+mn-lt"/>
                        </a:rPr>
                        <a:t>Brief</a:t>
                      </a:r>
                      <a:r>
                        <a:rPr lang="en-US" sz="1100" b="0" i="0" u="sng" baseline="0" dirty="0" smtClean="0">
                          <a:solidFill>
                            <a:schemeClr val="tx1"/>
                          </a:solidFill>
                          <a:effectLst/>
                          <a:latin typeface="+mn-lt"/>
                        </a:rPr>
                        <a:t> Write</a:t>
                      </a:r>
                      <a:r>
                        <a:rPr lang="en-US" sz="1100" b="0" i="0" u="none" baseline="0" dirty="0" smtClean="0">
                          <a:solidFill>
                            <a:schemeClr val="tx1"/>
                          </a:solidFill>
                          <a:effectLst/>
                          <a:latin typeface="+mn-lt"/>
                        </a:rPr>
                        <a:t> </a:t>
                      </a:r>
                      <a:r>
                        <a:rPr lang="en-US" sz="1100" b="0" dirty="0" smtClean="0">
                          <a:solidFill>
                            <a:schemeClr val="tx1"/>
                          </a:solidFill>
                          <a:effectLst/>
                        </a:rPr>
                        <a:t>In one or two paragraphs, write an ending for the narrative that follows</a:t>
                      </a:r>
                      <a:r>
                        <a:rPr lang="en-US" sz="1100" b="0" baseline="0" dirty="0" smtClean="0">
                          <a:solidFill>
                            <a:schemeClr val="tx1"/>
                          </a:solidFill>
                          <a:effectLst/>
                        </a:rPr>
                        <a:t> </a:t>
                      </a:r>
                      <a:r>
                        <a:rPr lang="en-US" sz="1100" b="0" dirty="0" smtClean="0">
                          <a:solidFill>
                            <a:schemeClr val="tx1"/>
                          </a:solidFill>
                          <a:effectLst/>
                        </a:rPr>
                        <a:t>naturally from the events or experiences in the narrative.  </a:t>
                      </a:r>
                      <a:endParaRPr lang="en-US" sz="1100" b="0" i="0" u="sng"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2</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090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18</a:t>
                      </a:r>
                      <a:r>
                        <a:rPr lang="en-US" sz="1200" b="0" i="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cs typeface="Helvetica" panose="020B0604020202020204" pitchFamily="34" charset="0"/>
                        </a:rPr>
                        <a:t>The writer wants to add dialogue to the paragraph.  Which line of dialogue would best fit after the last sentence? W.5.3b  Revise a Text</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D</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31931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19</a:t>
                      </a:r>
                      <a:r>
                        <a:rPr lang="en-US" sz="1100" b="1" i="0" u="none" baseline="0" dirty="0" smtClean="0">
                          <a:solidFill>
                            <a:schemeClr val="dk1"/>
                          </a:solidFill>
                          <a:effectLst/>
                          <a:latin typeface="+mn-lt"/>
                          <a:cs typeface="Helvetica" pitchFamily="34" charset="0"/>
                        </a:rPr>
                        <a:t>  </a:t>
                      </a:r>
                      <a:r>
                        <a:rPr lang="en-US" sz="1100" b="0" i="0" u="none" baseline="0" dirty="0" smtClean="0">
                          <a:solidFill>
                            <a:schemeClr val="dk1"/>
                          </a:solidFill>
                          <a:effectLst/>
                          <a:latin typeface="+mn-lt"/>
                          <a:cs typeface="Helvetica" pitchFamily="34" charset="0"/>
                        </a:rPr>
                        <a:t>Choose the two words that best replace both of the underlined words.  </a:t>
                      </a:r>
                      <a:r>
                        <a:rPr lang="en-US" sz="1100" b="0" i="0" u="none" baseline="0" dirty="0" smtClean="0">
                          <a:solidFill>
                            <a:schemeClr val="tx1"/>
                          </a:solidFill>
                          <a:effectLst/>
                          <a:latin typeface="+mn-lt"/>
                          <a:cs typeface="Helvetica" pitchFamily="34" charset="0"/>
                        </a:rPr>
                        <a:t>L.5.3a,  L.5.6 </a:t>
                      </a:r>
                      <a:r>
                        <a:rPr lang="en-US" sz="1100" b="0" i="0" u="none" baseline="0" dirty="0" smtClean="0">
                          <a:solidFill>
                            <a:schemeClr val="dk1"/>
                          </a:solidFill>
                          <a:effectLst/>
                          <a:latin typeface="+mn-lt"/>
                          <a:cs typeface="Helvetica" pitchFamily="34" charset="0"/>
                        </a:rPr>
                        <a:t>Language </a:t>
                      </a:r>
                      <a:r>
                        <a:rPr lang="en-US" sz="1100" b="0" i="0" u="none" baseline="0" dirty="0" smtClean="0">
                          <a:solidFill>
                            <a:schemeClr val="tx1"/>
                          </a:solidFill>
                          <a:effectLst/>
                          <a:latin typeface="+mn-lt"/>
                          <a:cs typeface="Helvetica" pitchFamily="34" charset="0"/>
                        </a:rPr>
                        <a:t>Use</a:t>
                      </a:r>
                    </a:p>
                  </a:txBody>
                  <a:tcPr marL="97155" marR="97155" marT="47897" marB="47897" anchor="ctr">
                    <a:solidFill>
                      <a:schemeClr val="bg2"/>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B</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376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sng" dirty="0" smtClean="0">
                          <a:solidFill>
                            <a:schemeClr val="tx1"/>
                          </a:solidFill>
                          <a:effectLst>
                            <a:outerShdw blurRad="38100" dist="38100" dir="2700000" algn="tl">
                              <a:srgbClr val="000000">
                                <a:alpha val="43137"/>
                              </a:srgbClr>
                            </a:outerShdw>
                          </a:effectLst>
                          <a:latin typeface="+mn-lt"/>
                        </a:rPr>
                        <a:t>Question 20</a:t>
                      </a:r>
                      <a:r>
                        <a:rPr lang="en-US" sz="1200" b="0" i="0" u="none" dirty="0" smtClean="0">
                          <a:solidFill>
                            <a:schemeClr val="tx1"/>
                          </a:solidFill>
                          <a:effectLst>
                            <a:outerShdw blurRad="38100" dist="38100" dir="2700000" algn="tl">
                              <a:srgbClr val="000000">
                                <a:alpha val="43137"/>
                              </a:srgbClr>
                            </a:outerShdw>
                          </a:effectLst>
                          <a:latin typeface="+mn-lt"/>
                        </a:rPr>
                        <a:t>  </a:t>
                      </a:r>
                      <a:r>
                        <a:rPr lang="en-US" sz="1100" b="0" u="none" dirty="0" smtClean="0">
                          <a:latin typeface="+mn-lt"/>
                          <a:cs typeface="Helvetica" panose="020B0604020202020204" pitchFamily="34" charset="0"/>
                        </a:rPr>
                        <a:t>Choose the correct way to edit the grammar usage errors. L.5.1a</a:t>
                      </a:r>
                    </a:p>
                  </a:txBody>
                  <a:tcPr marL="97155" marR="97155" marT="47897" marB="47897" anchor="ctr">
                    <a:solidFill>
                      <a:schemeClr val="bg1">
                        <a:lumMod val="85000"/>
                      </a:schemeClr>
                    </a:solidFill>
                  </a:tcPr>
                </a:tc>
                <a:tc>
                  <a:txBody>
                    <a:bodyPr/>
                    <a:lstStyle/>
                    <a:p>
                      <a:pPr algn="ctr"/>
                      <a:r>
                        <a:rPr lang="en-US" sz="1200" b="1" i="0" dirty="0" smtClean="0">
                          <a:solidFill>
                            <a:schemeClr val="tx1"/>
                          </a:solidFill>
                          <a:effectLst>
                            <a:outerShdw blurRad="38100" dist="38100" dir="2700000" algn="tl">
                              <a:srgbClr val="000000">
                                <a:alpha val="43137"/>
                              </a:srgbClr>
                            </a:outerShdw>
                          </a:effectLst>
                          <a:latin typeface="+mn-lt"/>
                        </a:rPr>
                        <a:t>C</a:t>
                      </a:r>
                      <a:endParaRPr lang="en-US" sz="1200" b="1" i="0"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6883692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3</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38584" y="2514600"/>
            <a:ext cx="2285616" cy="2498676"/>
            <a:chOff x="4836537" y="228597"/>
            <a:chExt cx="1888849" cy="2201532"/>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1911263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380999" y="904875"/>
            <a:ext cx="7229475" cy="4713958"/>
          </a:xfrm>
          <a:prstGeom prst="rect">
            <a:avLst/>
          </a:prstGeom>
          <a:noFill/>
        </p:spPr>
        <p:txBody>
          <a:bodyPr wrap="square" lIns="96367" tIns="48184" rIns="96367" bIns="48184" rtlCol="0">
            <a:spAutoFit/>
          </a:bodyPr>
          <a:lstStyle/>
          <a:p>
            <a:r>
              <a:rPr lang="en-US" sz="1200" b="1" dirty="0" smtClean="0"/>
              <a:t>Read </a:t>
            </a:r>
            <a:r>
              <a:rPr lang="en-US" sz="1200" b="1" dirty="0"/>
              <a:t>the Directions.  </a:t>
            </a:r>
          </a:p>
          <a:p>
            <a:endParaRPr lang="en-US" sz="1200" u="sng" dirty="0"/>
          </a:p>
          <a:p>
            <a:r>
              <a:rPr lang="en-US" sz="1200" b="1" u="sng" dirty="0" smtClean="0"/>
              <a:t>Part 1</a:t>
            </a:r>
            <a:endParaRPr lang="en-US" sz="1200" b="1" u="sng" dirty="0"/>
          </a:p>
          <a:p>
            <a:r>
              <a:rPr lang="en-US" sz="1200" dirty="0"/>
              <a:t>You will read </a:t>
            </a:r>
            <a:r>
              <a:rPr lang="en-US" sz="1200" dirty="0" smtClean="0"/>
              <a:t>several literary and informational text sources about people who have overcome incredible challenges in their lives . </a:t>
            </a:r>
          </a:p>
          <a:p>
            <a:r>
              <a:rPr lang="en-US" sz="1200" dirty="0" smtClean="0"/>
              <a:t>As </a:t>
            </a:r>
            <a:r>
              <a:rPr lang="en-US" sz="1200" dirty="0"/>
              <a:t>you read, take notes on these sources.  </a:t>
            </a:r>
            <a:endParaRPr lang="en-US" sz="1200" dirty="0" smtClean="0"/>
          </a:p>
          <a:p>
            <a:r>
              <a:rPr lang="en-US" sz="1200" dirty="0" smtClean="0"/>
              <a:t>Then </a:t>
            </a:r>
            <a:r>
              <a:rPr lang="en-US" sz="1200" dirty="0"/>
              <a:t>you will answer several research questions about these </a:t>
            </a:r>
            <a:r>
              <a:rPr lang="en-US" sz="1200" dirty="0" smtClean="0"/>
              <a:t>sources</a:t>
            </a:r>
            <a:r>
              <a:rPr lang="en-US" sz="1200" dirty="0"/>
              <a:t>. </a:t>
            </a:r>
            <a:endParaRPr lang="en-US" sz="1200" dirty="0" smtClean="0"/>
          </a:p>
          <a:p>
            <a:endParaRPr lang="en-US" sz="1200" dirty="0">
              <a:solidFill>
                <a:srgbClr val="FF0000"/>
              </a:solidFill>
            </a:endParaRPr>
          </a:p>
          <a:p>
            <a:pPr marL="359702" indent="-359702">
              <a:defRPr/>
            </a:pPr>
            <a:r>
              <a:rPr lang="en-US" sz="1200" dirty="0"/>
              <a:t>These will help you plan to write </a:t>
            </a:r>
            <a:r>
              <a:rPr lang="en-US" sz="1200" dirty="0" smtClean="0"/>
              <a:t>a fictional narrative story.  You </a:t>
            </a:r>
            <a:r>
              <a:rPr lang="en-US" sz="1200" dirty="0"/>
              <a:t>are going to write </a:t>
            </a:r>
            <a:r>
              <a:rPr lang="en-US" sz="1200" dirty="0" smtClean="0"/>
              <a:t>a narrative story about a</a:t>
            </a:r>
          </a:p>
          <a:p>
            <a:pPr marL="359702" indent="-359702">
              <a:defRPr/>
            </a:pPr>
            <a:r>
              <a:rPr lang="en-US" sz="1200" dirty="0" smtClean="0"/>
              <a:t>character who overcomes an incredible challenge. Use details from the texts you have read to add to your</a:t>
            </a:r>
          </a:p>
          <a:p>
            <a:pPr marL="359702" indent="-359702">
              <a:defRPr/>
            </a:pPr>
            <a:r>
              <a:rPr lang="en-US" sz="1200" dirty="0" smtClean="0"/>
              <a:t>narrative.</a:t>
            </a:r>
            <a:r>
              <a:rPr lang="en-US" sz="1200" dirty="0">
                <a:solidFill>
                  <a:srgbClr val="FF0000"/>
                </a:solidFill>
              </a:rPr>
              <a:t>	</a:t>
            </a:r>
            <a:endParaRPr lang="en-US" sz="1200" dirty="0" smtClean="0">
              <a:solidFill>
                <a:srgbClr val="FF0000"/>
              </a:solidFill>
            </a:endParaRPr>
          </a:p>
          <a:p>
            <a:pPr marL="359702" indent="-359702">
              <a:defRPr/>
            </a:pPr>
            <a:endParaRPr lang="en-US" sz="1200" b="1" dirty="0">
              <a:solidFill>
                <a:srgbClr val="FF0000"/>
              </a:solidFill>
            </a:endParaRPr>
          </a:p>
          <a:p>
            <a:r>
              <a:rPr lang="en-US" sz="1200" b="1" dirty="0"/>
              <a:t>Steps you will be following:</a:t>
            </a:r>
          </a:p>
          <a:p>
            <a:r>
              <a:rPr lang="en-US" sz="1200" dirty="0"/>
              <a:t>In order to help you plan and write your </a:t>
            </a:r>
            <a:r>
              <a:rPr lang="en-US" sz="1200" dirty="0" smtClean="0"/>
              <a:t>narrative you </a:t>
            </a:r>
            <a:r>
              <a:rPr lang="en-US" sz="1200" dirty="0"/>
              <a:t>will do all of the following:</a:t>
            </a:r>
          </a:p>
          <a:p>
            <a:pPr marL="228600" indent="-228600">
              <a:buAutoNum type="arabicPeriod"/>
            </a:pPr>
            <a:r>
              <a:rPr lang="en-US" sz="1200" dirty="0" smtClean="0"/>
              <a:t>Read the literary and informational texts.</a:t>
            </a:r>
          </a:p>
          <a:p>
            <a:r>
              <a:rPr lang="en-US" sz="1200" dirty="0" smtClean="0"/>
              <a:t>2</a:t>
            </a:r>
            <a:r>
              <a:rPr lang="en-US" sz="1200" dirty="0"/>
              <a:t>. </a:t>
            </a:r>
            <a:r>
              <a:rPr lang="en-US" sz="1200" dirty="0" smtClean="0"/>
              <a:t>  Answer </a:t>
            </a:r>
            <a:r>
              <a:rPr lang="en-US" sz="1200" dirty="0"/>
              <a:t>several questions about the sources.</a:t>
            </a:r>
          </a:p>
          <a:p>
            <a:r>
              <a:rPr lang="en-US" sz="1200" dirty="0"/>
              <a:t>3. </a:t>
            </a:r>
            <a:r>
              <a:rPr lang="en-US" sz="1200" dirty="0" smtClean="0"/>
              <a:t>  Plan </a:t>
            </a:r>
            <a:r>
              <a:rPr lang="en-US" sz="1200" dirty="0"/>
              <a:t>your </a:t>
            </a:r>
            <a:r>
              <a:rPr lang="en-US" sz="1200" dirty="0" smtClean="0"/>
              <a:t>story.</a:t>
            </a:r>
            <a:endParaRPr lang="en-US" sz="1200" dirty="0"/>
          </a:p>
          <a:p>
            <a:endParaRPr lang="en-US" sz="1200" b="1" dirty="0">
              <a:solidFill>
                <a:srgbClr val="FF0000"/>
              </a:solidFill>
            </a:endParaRPr>
          </a:p>
          <a:p>
            <a:r>
              <a:rPr lang="en-US" sz="1200" b="1" dirty="0"/>
              <a:t>Directions for beginning:</a:t>
            </a:r>
          </a:p>
          <a:p>
            <a:r>
              <a:rPr lang="en-US" sz="1200" dirty="0"/>
              <a:t>You will now read </a:t>
            </a:r>
            <a:r>
              <a:rPr lang="en-US" sz="1200" dirty="0" smtClean="0"/>
              <a:t>several literary and informational texts. Take </a:t>
            </a:r>
            <a:r>
              <a:rPr lang="en-US" sz="1200" dirty="0"/>
              <a:t>notes because you may want to refer to your notes </a:t>
            </a:r>
            <a:r>
              <a:rPr lang="en-US" sz="1200" dirty="0" smtClean="0"/>
              <a:t>when </a:t>
            </a:r>
            <a:r>
              <a:rPr lang="en-US" sz="1200" dirty="0"/>
              <a:t>you </a:t>
            </a:r>
            <a:r>
              <a:rPr lang="en-US" sz="1200" dirty="0" smtClean="0"/>
              <a:t>later plan </a:t>
            </a:r>
            <a:r>
              <a:rPr lang="en-US" sz="1200" dirty="0"/>
              <a:t>your </a:t>
            </a:r>
            <a:r>
              <a:rPr lang="en-US" sz="1200" dirty="0" smtClean="0"/>
              <a:t>narrative story. You </a:t>
            </a:r>
            <a:r>
              <a:rPr lang="en-US" sz="1200" dirty="0"/>
              <a:t>can refer to any of the sources as often as you like.</a:t>
            </a:r>
            <a:r>
              <a:rPr lang="en-US" sz="1200" b="1" dirty="0"/>
              <a:t> </a:t>
            </a:r>
          </a:p>
          <a:p>
            <a:endParaRPr lang="en-US" sz="1200" b="1" dirty="0">
              <a:solidFill>
                <a:srgbClr val="FF0000"/>
              </a:solidFill>
            </a:endParaRPr>
          </a:p>
          <a:p>
            <a:r>
              <a:rPr lang="en-US" sz="1200" b="1" dirty="0"/>
              <a:t>Questions</a:t>
            </a:r>
          </a:p>
          <a:p>
            <a:r>
              <a:rPr lang="en-US" sz="1200" dirty="0"/>
              <a:t>Answer the questions.  Your answers to these questions will be scored. Also, they will help you think about the sources you’ve read, which should help you plan your </a:t>
            </a:r>
            <a:r>
              <a:rPr lang="en-US" sz="1200" dirty="0" smtClean="0"/>
              <a:t>narrative story.</a:t>
            </a:r>
            <a:endParaRPr lang="en-US" sz="1200" dirty="0"/>
          </a:p>
        </p:txBody>
      </p:sp>
    </p:spTree>
    <p:extLst>
      <p:ext uri="{BB962C8B-B14F-4D97-AF65-F5344CB8AC3E}">
        <p14:creationId xmlns:p14="http://schemas.microsoft.com/office/powerpoint/2010/main" val="7348960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5" name="Rectangle 4"/>
          <p:cNvSpPr/>
          <p:nvPr/>
        </p:nvSpPr>
        <p:spPr>
          <a:xfrm>
            <a:off x="1905000" y="1447800"/>
            <a:ext cx="4191000" cy="6340197"/>
          </a:xfrm>
          <a:prstGeom prst="rect">
            <a:avLst/>
          </a:prstGeom>
        </p:spPr>
        <p:txBody>
          <a:bodyPr wrap="square">
            <a:spAutoFit/>
          </a:bodyPr>
          <a:lstStyle/>
          <a:p>
            <a:pPr algn="ctr"/>
            <a:r>
              <a:rPr lang="en-US" sz="1600" b="1" u="sng" dirty="0"/>
              <a:t>Harriet Tubman</a:t>
            </a:r>
            <a:r>
              <a:rPr lang="en-US" sz="1400" dirty="0"/>
              <a:t/>
            </a:r>
            <a:br>
              <a:rPr lang="en-US" sz="1400" dirty="0"/>
            </a:br>
            <a:r>
              <a:rPr lang="en-US" sz="1400" dirty="0"/>
              <a:t>by Eloise Greenfield</a:t>
            </a:r>
            <a:br>
              <a:rPr lang="en-US" sz="1400" dirty="0"/>
            </a:br>
            <a:r>
              <a:rPr lang="en-US" sz="1400" dirty="0"/>
              <a:t/>
            </a:r>
            <a:br>
              <a:rPr lang="en-US" sz="1400" dirty="0"/>
            </a:br>
            <a:r>
              <a:rPr lang="en-US" sz="1400" dirty="0"/>
              <a:t>Harriet Tubman didn't take no stuff</a:t>
            </a:r>
            <a:br>
              <a:rPr lang="en-US" sz="1400" dirty="0"/>
            </a:br>
            <a:r>
              <a:rPr lang="en-US" sz="1400" dirty="0"/>
              <a:t>Wasn't scared of nothing </a:t>
            </a:r>
            <a:r>
              <a:rPr lang="en-US" sz="1400" dirty="0" smtClean="0"/>
              <a:t>neither.</a:t>
            </a:r>
            <a:r>
              <a:rPr lang="en-US" sz="1400" dirty="0"/>
              <a:t/>
            </a:r>
            <a:br>
              <a:rPr lang="en-US" sz="1400" dirty="0"/>
            </a:br>
            <a:r>
              <a:rPr lang="en-US" sz="1400" dirty="0"/>
              <a:t>Didn't come in this world to be no slave</a:t>
            </a:r>
            <a:br>
              <a:rPr lang="en-US" sz="1400" dirty="0"/>
            </a:br>
            <a:r>
              <a:rPr lang="en-US" sz="1400" dirty="0"/>
              <a:t>And wasn't going to stay one </a:t>
            </a:r>
            <a:r>
              <a:rPr lang="en-US" sz="1400" dirty="0" smtClean="0"/>
              <a:t>either.</a:t>
            </a:r>
            <a:r>
              <a:rPr lang="en-US" sz="1400" dirty="0"/>
              <a:t/>
            </a:r>
            <a:br>
              <a:rPr lang="en-US" sz="1400" dirty="0"/>
            </a:br>
            <a:r>
              <a:rPr lang="en-US" sz="1400" dirty="0"/>
              <a:t/>
            </a:r>
            <a:br>
              <a:rPr lang="en-US" sz="1400" dirty="0"/>
            </a:br>
            <a:r>
              <a:rPr lang="en-US" sz="1400" dirty="0"/>
              <a:t>"Farewell!" she sang to her friends one night</a:t>
            </a:r>
            <a:br>
              <a:rPr lang="en-US" sz="1400" dirty="0"/>
            </a:br>
            <a:r>
              <a:rPr lang="en-US" sz="1400" dirty="0"/>
              <a:t>She was mighty sad to leave </a:t>
            </a:r>
            <a:r>
              <a:rPr lang="en-US" sz="1400" dirty="0" smtClean="0"/>
              <a:t>'em.</a:t>
            </a:r>
            <a:r>
              <a:rPr lang="en-US" sz="1400" dirty="0"/>
              <a:t/>
            </a:r>
            <a:br>
              <a:rPr lang="en-US" sz="1400" dirty="0"/>
            </a:br>
            <a:r>
              <a:rPr lang="en-US" sz="1400" dirty="0"/>
              <a:t>But she ran away that dark, hot night</a:t>
            </a:r>
            <a:br>
              <a:rPr lang="en-US" sz="1400" dirty="0"/>
            </a:br>
            <a:r>
              <a:rPr lang="en-US" sz="1400" dirty="0"/>
              <a:t>Ran looking for her </a:t>
            </a:r>
            <a:r>
              <a:rPr lang="en-US" sz="1400" dirty="0" smtClean="0"/>
              <a:t>freedom.</a:t>
            </a:r>
            <a:r>
              <a:rPr lang="en-US" sz="1400" dirty="0"/>
              <a:t/>
            </a:r>
            <a:br>
              <a:rPr lang="en-US" sz="1400" dirty="0"/>
            </a:br>
            <a:r>
              <a:rPr lang="en-US" sz="1400" dirty="0"/>
              <a:t/>
            </a:r>
            <a:br>
              <a:rPr lang="en-US" sz="1400" dirty="0"/>
            </a:br>
            <a:r>
              <a:rPr lang="en-US" sz="1400" dirty="0"/>
              <a:t>She ran to the woods and she ran through the woods</a:t>
            </a:r>
            <a:br>
              <a:rPr lang="en-US" sz="1400" dirty="0"/>
            </a:br>
            <a:r>
              <a:rPr lang="en-US" sz="1400" dirty="0"/>
              <a:t>With the slave catcher right behind </a:t>
            </a:r>
            <a:r>
              <a:rPr lang="en-US" sz="1400" dirty="0" smtClean="0"/>
              <a:t>her.</a:t>
            </a:r>
            <a:r>
              <a:rPr lang="en-US" sz="1400" dirty="0"/>
              <a:t/>
            </a:r>
            <a:br>
              <a:rPr lang="en-US" sz="1400" dirty="0"/>
            </a:br>
            <a:r>
              <a:rPr lang="en-US" sz="1400" dirty="0"/>
              <a:t>And she kept on going till she got to the North</a:t>
            </a:r>
            <a:br>
              <a:rPr lang="en-US" sz="1400" dirty="0"/>
            </a:br>
            <a:r>
              <a:rPr lang="en-US" sz="1400" dirty="0"/>
              <a:t>Where those mean men couldn't find </a:t>
            </a:r>
            <a:r>
              <a:rPr lang="en-US" sz="1400" dirty="0" smtClean="0"/>
              <a:t>her.</a:t>
            </a:r>
            <a:r>
              <a:rPr lang="en-US" sz="1400" dirty="0"/>
              <a:t/>
            </a:r>
            <a:br>
              <a:rPr lang="en-US" sz="1400" dirty="0"/>
            </a:br>
            <a:r>
              <a:rPr lang="en-US" sz="1400" dirty="0"/>
              <a:t/>
            </a:r>
            <a:br>
              <a:rPr lang="en-US" sz="1400" dirty="0"/>
            </a:br>
            <a:r>
              <a:rPr lang="en-US" sz="1400" dirty="0"/>
              <a:t>Nineteen times she went back South</a:t>
            </a:r>
            <a:br>
              <a:rPr lang="en-US" sz="1400" dirty="0"/>
            </a:br>
            <a:r>
              <a:rPr lang="en-US" sz="1400" dirty="0"/>
              <a:t>To get three hundred </a:t>
            </a:r>
            <a:r>
              <a:rPr lang="en-US" sz="1400" dirty="0" smtClean="0"/>
              <a:t>others.</a:t>
            </a:r>
            <a:r>
              <a:rPr lang="en-US" sz="1400" dirty="0"/>
              <a:t/>
            </a:r>
            <a:br>
              <a:rPr lang="en-US" sz="1400" dirty="0"/>
            </a:br>
            <a:r>
              <a:rPr lang="en-US" sz="1400" dirty="0"/>
              <a:t>She ran for her freedom nineteen times</a:t>
            </a:r>
            <a:br>
              <a:rPr lang="en-US" sz="1400" dirty="0"/>
            </a:br>
            <a:r>
              <a:rPr lang="en-US" sz="1400" dirty="0"/>
              <a:t>To save black sisters and </a:t>
            </a:r>
            <a:r>
              <a:rPr lang="en-US" sz="1400" dirty="0" smtClean="0"/>
              <a:t>brothers.</a:t>
            </a:r>
            <a:r>
              <a:rPr lang="en-US" sz="1400" dirty="0"/>
              <a:t/>
            </a:r>
            <a:br>
              <a:rPr lang="en-US" sz="1400" dirty="0"/>
            </a:br>
            <a:r>
              <a:rPr lang="en-US" sz="1400" dirty="0"/>
              <a:t/>
            </a:r>
            <a:br>
              <a:rPr lang="en-US" sz="1400" dirty="0"/>
            </a:br>
            <a:r>
              <a:rPr lang="en-US" sz="1400" dirty="0"/>
              <a:t>Harriet Tubman didn't take no stuff</a:t>
            </a:r>
            <a:br>
              <a:rPr lang="en-US" sz="1400" dirty="0"/>
            </a:br>
            <a:r>
              <a:rPr lang="en-US" sz="1400" dirty="0"/>
              <a:t>Wasn't scared of nothing </a:t>
            </a:r>
            <a:r>
              <a:rPr lang="en-US" sz="1400" dirty="0" smtClean="0"/>
              <a:t>neither</a:t>
            </a:r>
            <a:r>
              <a:rPr lang="en-US" sz="1400" dirty="0"/>
              <a:t/>
            </a:r>
            <a:br>
              <a:rPr lang="en-US" sz="1400" dirty="0"/>
            </a:br>
            <a:r>
              <a:rPr lang="en-US" sz="1400" dirty="0"/>
              <a:t>Didn't come in this world to be no slave</a:t>
            </a:r>
            <a:br>
              <a:rPr lang="en-US" sz="1400" dirty="0"/>
            </a:br>
            <a:r>
              <a:rPr lang="en-US" sz="1400" dirty="0"/>
              <a:t>And didn't stay one either</a:t>
            </a:r>
            <a:br>
              <a:rPr lang="en-US" sz="1400" dirty="0"/>
            </a:br>
            <a:r>
              <a:rPr lang="en-US" sz="1400" dirty="0"/>
              <a:t>And didn't stay one either.</a:t>
            </a:r>
          </a:p>
        </p:txBody>
      </p:sp>
      <p:sp>
        <p:nvSpPr>
          <p:cNvPr id="6" name="TextBox 5"/>
          <p:cNvSpPr txBox="1"/>
          <p:nvPr/>
        </p:nvSpPr>
        <p:spPr>
          <a:xfrm>
            <a:off x="5486400" y="762000"/>
            <a:ext cx="1600200" cy="707886"/>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Grade Equivalent  5.2</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Lexile Measure 970L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Sentence Length 16.67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Log Word Frequency 3.73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Word Count 145 </a:t>
            </a:r>
          </a:p>
        </p:txBody>
      </p:sp>
    </p:spTree>
    <p:extLst>
      <p:ext uri="{BB962C8B-B14F-4D97-AF65-F5344CB8AC3E}">
        <p14:creationId xmlns:p14="http://schemas.microsoft.com/office/powerpoint/2010/main" val="28626955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29</a:t>
            </a:fld>
            <a:endParaRPr lang="en-US" dirty="0"/>
          </a:p>
        </p:txBody>
      </p:sp>
      <p:sp>
        <p:nvSpPr>
          <p:cNvPr id="4" name="TextBox 3"/>
          <p:cNvSpPr txBox="1"/>
          <p:nvPr/>
        </p:nvSpPr>
        <p:spPr>
          <a:xfrm>
            <a:off x="304800" y="811441"/>
            <a:ext cx="7010400" cy="7494359"/>
          </a:xfrm>
          <a:prstGeom prst="rect">
            <a:avLst/>
          </a:prstGeom>
          <a:noFill/>
        </p:spPr>
        <p:txBody>
          <a:bodyPr wrap="square" rtlCol="0">
            <a:spAutoFit/>
          </a:bodyPr>
          <a:lstStyle/>
          <a:p>
            <a:pPr algn="ctr"/>
            <a:endParaRPr lang="en-US" sz="1300" b="1" dirty="0" smtClean="0"/>
          </a:p>
          <a:p>
            <a:pPr algn="ctr"/>
            <a:r>
              <a:rPr lang="en-US" sz="1600" b="1" u="sng" dirty="0" smtClean="0"/>
              <a:t>Underground </a:t>
            </a:r>
            <a:r>
              <a:rPr lang="en-US" sz="1600" b="1" u="sng" dirty="0"/>
              <a:t>Railroad </a:t>
            </a:r>
            <a:endParaRPr lang="en-US" sz="1600" b="1" u="sng" dirty="0" smtClean="0"/>
          </a:p>
          <a:p>
            <a:pPr algn="ctr"/>
            <a:r>
              <a:rPr lang="en-US" sz="1300" b="1" dirty="0" smtClean="0"/>
              <a:t>as </a:t>
            </a:r>
            <a:r>
              <a:rPr lang="en-US" sz="1300" b="1" dirty="0"/>
              <a:t>told by </a:t>
            </a:r>
            <a:r>
              <a:rPr lang="en-US" sz="1300" b="1" dirty="0" smtClean="0"/>
              <a:t> Anna </a:t>
            </a:r>
            <a:r>
              <a:rPr lang="en-US" sz="1300" b="1" dirty="0"/>
              <a:t>K. Freedom</a:t>
            </a:r>
          </a:p>
          <a:p>
            <a:pPr algn="ctr"/>
            <a:r>
              <a:rPr lang="en-US" sz="1300" i="1" dirty="0"/>
              <a:t>A </a:t>
            </a:r>
            <a:r>
              <a:rPr lang="en-US" sz="1300" i="1" dirty="0" smtClean="0"/>
              <a:t>Fictional Personal Narrative by </a:t>
            </a:r>
            <a:r>
              <a:rPr lang="en-US" sz="1300" i="1" dirty="0"/>
              <a:t>Lane Calhoun</a:t>
            </a:r>
          </a:p>
          <a:p>
            <a:endParaRPr lang="en-US" sz="1300" dirty="0"/>
          </a:p>
          <a:p>
            <a:r>
              <a:rPr lang="en-US" sz="1300" dirty="0"/>
              <a:t>My name is Anna K. Roberts and I was born a slave in 1816 in Maryland. </a:t>
            </a:r>
            <a:endParaRPr lang="en-US" sz="1300" dirty="0" smtClean="0"/>
          </a:p>
          <a:p>
            <a:r>
              <a:rPr lang="en-US" sz="1300" dirty="0" smtClean="0"/>
              <a:t>From </a:t>
            </a:r>
            <a:r>
              <a:rPr lang="en-US" sz="1300" dirty="0"/>
              <a:t>the time I was six years old I worked as a house </a:t>
            </a:r>
            <a:r>
              <a:rPr lang="en-US" sz="1300" dirty="0" smtClean="0"/>
              <a:t>slave.</a:t>
            </a:r>
          </a:p>
          <a:p>
            <a:r>
              <a:rPr lang="en-US" sz="1300" dirty="0" smtClean="0"/>
              <a:t>I </a:t>
            </a:r>
            <a:r>
              <a:rPr lang="en-US" sz="1300" dirty="0"/>
              <a:t>was lucky because I didn’t have to work the fields like most other </a:t>
            </a:r>
            <a:endParaRPr lang="en-US" sz="1300" dirty="0" smtClean="0"/>
          </a:p>
          <a:p>
            <a:r>
              <a:rPr lang="en-US" sz="1300" dirty="0" smtClean="0"/>
              <a:t>slaves</a:t>
            </a:r>
            <a:r>
              <a:rPr lang="en-US" sz="1300" dirty="0"/>
              <a:t>.  </a:t>
            </a:r>
            <a:r>
              <a:rPr lang="en-US" sz="1300" dirty="0" smtClean="0"/>
              <a:t>Working </a:t>
            </a:r>
            <a:r>
              <a:rPr lang="en-US" sz="1300" dirty="0"/>
              <a:t>the fields is back breaking work. </a:t>
            </a:r>
            <a:endParaRPr lang="en-US" sz="1300" dirty="0" smtClean="0"/>
          </a:p>
          <a:p>
            <a:endParaRPr lang="en-US" sz="1300" dirty="0"/>
          </a:p>
          <a:p>
            <a:r>
              <a:rPr lang="en-US" sz="1300" dirty="0"/>
              <a:t>I was owned by the Roberts family and lived on their plantation. </a:t>
            </a:r>
            <a:endParaRPr lang="en-US" sz="1300" dirty="0" smtClean="0"/>
          </a:p>
          <a:p>
            <a:r>
              <a:rPr lang="en-US" sz="1300" dirty="0" smtClean="0"/>
              <a:t>When </a:t>
            </a:r>
            <a:r>
              <a:rPr lang="en-US" sz="1300" dirty="0"/>
              <a:t>I was 14, I learned that I would be sold to another family.   </a:t>
            </a:r>
            <a:endParaRPr lang="en-US" sz="1300" dirty="0" smtClean="0"/>
          </a:p>
          <a:p>
            <a:r>
              <a:rPr lang="en-US" sz="1300" dirty="0" smtClean="0"/>
              <a:t>My </a:t>
            </a:r>
            <a:r>
              <a:rPr lang="en-US" sz="1300" dirty="0"/>
              <a:t>mother had already been sold and I was alone in the world.  </a:t>
            </a:r>
            <a:endParaRPr lang="en-US" sz="1300" dirty="0" smtClean="0"/>
          </a:p>
          <a:p>
            <a:endParaRPr lang="en-US" sz="1300" dirty="0"/>
          </a:p>
          <a:p>
            <a:r>
              <a:rPr lang="en-US" sz="1300" dirty="0" smtClean="0"/>
              <a:t>I </a:t>
            </a:r>
            <a:r>
              <a:rPr lang="en-US" sz="1300" dirty="0"/>
              <a:t>decided to run away.  There were rumors that a woman people called Moses helped slaves who wanted to run away.  She was once a slave too but found a way to escape.  A friend, a white woman, helped me contact this Moses.  I was really afraid of being caught</a:t>
            </a:r>
            <a:r>
              <a:rPr lang="en-US" sz="1300" dirty="0" smtClean="0"/>
              <a:t>.</a:t>
            </a:r>
          </a:p>
          <a:p>
            <a:endParaRPr lang="en-US" sz="1300" dirty="0"/>
          </a:p>
          <a:p>
            <a:r>
              <a:rPr lang="en-US" sz="1300" dirty="0"/>
              <a:t>That is how I learned about the Underground Railroad and </a:t>
            </a:r>
            <a:r>
              <a:rPr lang="en-US" sz="1300" dirty="0" smtClean="0"/>
              <a:t>the </a:t>
            </a:r>
            <a:r>
              <a:rPr lang="en-US" sz="1300" dirty="0"/>
              <a:t>woman people called Moses. Her real name was Harriet Tubman.   Harriet had escaped through the Underground Railroad and now she helped other slaves escape too.  She helped so many slaves escape, that slave owners were offering a $</a:t>
            </a:r>
            <a:r>
              <a:rPr lang="en-US" sz="1300" dirty="0" smtClean="0"/>
              <a:t>40,000 reward </a:t>
            </a:r>
            <a:r>
              <a:rPr lang="en-US" sz="1300" dirty="0"/>
              <a:t>for her capture.  I thought Harriet must be really smart and clever</a:t>
            </a:r>
            <a:r>
              <a:rPr lang="en-US" sz="1300" dirty="0" smtClean="0"/>
              <a:t>.</a:t>
            </a:r>
          </a:p>
          <a:p>
            <a:endParaRPr lang="en-US" sz="1300" dirty="0"/>
          </a:p>
          <a:p>
            <a:r>
              <a:rPr lang="en-US" sz="1300" dirty="0"/>
              <a:t>One late night, a woman came to me and led me north.  I didn’t even know her name. She brought me some clothes and a bag of dried bread and beef.  She said Moses had sent her!  The woman and I walked 10 miles to a “station,” where I met some other slaves.  </a:t>
            </a:r>
            <a:endParaRPr lang="en-US" sz="1300" dirty="0" smtClean="0"/>
          </a:p>
          <a:p>
            <a:endParaRPr lang="en-US" sz="1300" dirty="0"/>
          </a:p>
          <a:p>
            <a:r>
              <a:rPr lang="en-US" sz="1300" dirty="0"/>
              <a:t>Then she left and all of us slaves were told to wait there for a message.   The station was a place to stay.  I learned the Underground Railroad didn’t really mean a railroad.  Underground meant “hidden” and railroad meant “along the way.”  So we were hidden along the way by folks wanting to help us be free</a:t>
            </a:r>
            <a:r>
              <a:rPr lang="en-US" sz="1300" dirty="0" smtClean="0"/>
              <a:t>.</a:t>
            </a:r>
          </a:p>
          <a:p>
            <a:endParaRPr lang="en-US" sz="1300" dirty="0"/>
          </a:p>
          <a:p>
            <a:r>
              <a:rPr lang="en-US" sz="1300" dirty="0"/>
              <a:t>We had to walk 10 to 20 miles between some stations and always moved north. To move north, I learned from other enslaved people how to follow Polaris, the North Star and the Big Dipper’s two stars on the pouring edge, which always point straight ahead to the north</a:t>
            </a:r>
            <a:r>
              <a:rPr lang="en-US" sz="1300" dirty="0" smtClean="0"/>
              <a:t>.</a:t>
            </a:r>
          </a:p>
          <a:p>
            <a:endParaRPr lang="en-US" sz="1300" dirty="0"/>
          </a:p>
        </p:txBody>
      </p:sp>
      <p:sp>
        <p:nvSpPr>
          <p:cNvPr id="5" name="TextBox 4"/>
          <p:cNvSpPr txBox="1"/>
          <p:nvPr/>
        </p:nvSpPr>
        <p:spPr>
          <a:xfrm>
            <a:off x="5563394" y="355481"/>
            <a:ext cx="1600200" cy="707886"/>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Grade Equivalent  4.8</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Lexile Measure 770L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Sentence Length 12.47</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Log Word Frequency 3.70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Word Count 561 </a:t>
            </a:r>
          </a:p>
        </p:txBody>
      </p:sp>
      <p:pic>
        <p:nvPicPr>
          <p:cNvPr id="7" name="Picture 6" descr="C:\Users\Rick Richmond\Desktop\big dipper.PNG"/>
          <p:cNvPicPr/>
          <p:nvPr/>
        </p:nvPicPr>
        <p:blipFill>
          <a:blip r:embed="rId2" cstate="print"/>
          <a:srcRect/>
          <a:stretch>
            <a:fillRect/>
          </a:stretch>
        </p:blipFill>
        <p:spPr bwMode="auto">
          <a:xfrm>
            <a:off x="5334000" y="1926104"/>
            <a:ext cx="1861185" cy="152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688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61280387"/>
              </p:ext>
            </p:extLst>
          </p:nvPr>
        </p:nvGraphicFramePr>
        <p:xfrm>
          <a:off x="1036320" y="670560"/>
          <a:ext cx="5440680" cy="6135624"/>
        </p:xfrm>
        <a:graphic>
          <a:graphicData uri="http://schemas.openxmlformats.org/drawingml/2006/table">
            <a:tbl>
              <a:tblPr firstRow="1" bandRow="1">
                <a:tableStyleId>{5940675A-B579-460E-94D1-54222C63F5DA}</a:tableStyleId>
              </a:tblPr>
              <a:tblGrid>
                <a:gridCol w="2763520"/>
                <a:gridCol w="2677160"/>
              </a:tblGrid>
              <a:tr h="1341120">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0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a:t>
                      </a: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Orchards</a:t>
                      </a:r>
                      <a:endPar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1462691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30</a:t>
            </a:fld>
            <a:endParaRPr lang="en-US" dirty="0"/>
          </a:p>
        </p:txBody>
      </p:sp>
      <p:sp>
        <p:nvSpPr>
          <p:cNvPr id="4" name="TextBox 3"/>
          <p:cNvSpPr txBox="1"/>
          <p:nvPr/>
        </p:nvSpPr>
        <p:spPr>
          <a:xfrm>
            <a:off x="457200" y="533400"/>
            <a:ext cx="6477000" cy="3493264"/>
          </a:xfrm>
          <a:prstGeom prst="rect">
            <a:avLst/>
          </a:prstGeom>
          <a:noFill/>
        </p:spPr>
        <p:txBody>
          <a:bodyPr wrap="square" rtlCol="0">
            <a:spAutoFit/>
          </a:bodyPr>
          <a:lstStyle/>
          <a:p>
            <a:r>
              <a:rPr lang="en-US" sz="1300" dirty="0"/>
              <a:t>Underground Railroad </a:t>
            </a:r>
            <a:r>
              <a:rPr lang="en-US" sz="1300" dirty="0" smtClean="0"/>
              <a:t>continued….</a:t>
            </a:r>
            <a:endParaRPr lang="en-US" sz="1300" dirty="0"/>
          </a:p>
          <a:p>
            <a:endParaRPr lang="en-US" sz="1300" dirty="0"/>
          </a:p>
          <a:p>
            <a:r>
              <a:rPr lang="en-US" sz="1300" dirty="0"/>
              <a:t>We were given directions between each station of where to go next. We followed the Big Dipper night after night. We followed the North Star through Delaware and into Pennsylvania. Finally when we made it to Philadelphia. The Quakers there helped me to find work.  The Quakers were a group of people who believed slavery was morally wrong.  </a:t>
            </a:r>
          </a:p>
          <a:p>
            <a:r>
              <a:rPr lang="en-US" sz="1300" dirty="0"/>
              <a:t> </a:t>
            </a:r>
          </a:p>
          <a:p>
            <a:r>
              <a:rPr lang="en-US" sz="1300" dirty="0"/>
              <a:t>The first thing I did was change my name to Anna K. Freedom! </a:t>
            </a:r>
            <a:r>
              <a:rPr lang="en-US" sz="1300" dirty="0" smtClean="0"/>
              <a:t> I </a:t>
            </a:r>
            <a:r>
              <a:rPr lang="en-US" sz="1300" dirty="0"/>
              <a:t>was no longer a Roberts slave!  I worked hard and earned extra money to help the Underground Railroad.   I had friends at the plantation that I knew would like to escape but mostly I wanted my mother to come to Philadelphia. </a:t>
            </a:r>
            <a:endParaRPr lang="en-US" sz="1300" dirty="0" smtClean="0"/>
          </a:p>
          <a:p>
            <a:endParaRPr lang="en-US" sz="1300" dirty="0"/>
          </a:p>
          <a:p>
            <a:r>
              <a:rPr lang="en-US" sz="1300" dirty="0"/>
              <a:t>After two years, I would return on the bright night sky to Maryland along with Harriet Tubman. We ferried three friends and my mother out of slavery.   I was never happier.  My mother and I cried and hugged and thanked God over and over.  Harriet “Moses” Tubman was not only my hero, but we became friends.  She made over 19 trips to the South and helped over 300 slaves to freedom. </a:t>
            </a:r>
          </a:p>
        </p:txBody>
      </p:sp>
      <p:sp>
        <p:nvSpPr>
          <p:cNvPr id="3" name="Text Box 2"/>
          <p:cNvSpPr txBox="1">
            <a:spLocks noChangeArrowheads="1"/>
          </p:cNvSpPr>
          <p:nvPr/>
        </p:nvSpPr>
        <p:spPr bwMode="auto">
          <a:xfrm>
            <a:off x="1883262" y="7335042"/>
            <a:ext cx="2971800" cy="5699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Calibri" pitchFamily="34" charset="0"/>
                <a:cs typeface="Arial" pitchFamily="34" charset="0"/>
              </a:rPr>
              <a:t>Harriet’s Route to Freedom</a:t>
            </a:r>
          </a:p>
          <a:p>
            <a:pPr marL="0" marR="0" lvl="0" indent="0"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chemeClr val="tx1"/>
                </a:solidFill>
                <a:effectLst/>
                <a:latin typeface="Calibri" pitchFamily="34" charset="0"/>
                <a:cs typeface="Arial" pitchFamily="34" charset="0"/>
              </a:rPr>
              <a:t>Bucktown</a:t>
            </a:r>
            <a:r>
              <a:rPr kumimoji="0" lang="en-US" altLang="en-US" sz="1200" b="1" i="0" u="none" strike="noStrike" cap="none" normalizeH="0" baseline="0" dirty="0" smtClean="0">
                <a:ln>
                  <a:noFill/>
                </a:ln>
                <a:solidFill>
                  <a:schemeClr val="tx1"/>
                </a:solidFill>
                <a:effectLst/>
                <a:latin typeface="Calibri" pitchFamily="34" charset="0"/>
                <a:cs typeface="Arial" pitchFamily="34" charset="0"/>
              </a:rPr>
              <a:t>, Maryland to Philadelphia Pennsylvania</a:t>
            </a:r>
            <a:r>
              <a:rPr kumimoji="0" lang="en-US" altLang="en-US" sz="1200" b="1" i="0" u="none" strike="noStrike" cap="none" normalizeH="0" dirty="0" smtClean="0">
                <a:ln>
                  <a:noFill/>
                </a:ln>
                <a:solidFill>
                  <a:schemeClr val="tx1"/>
                </a:solidFill>
                <a:effectLst/>
                <a:latin typeface="Calibri" pitchFamily="34" charset="0"/>
                <a:cs typeface="Arial" pitchFamily="34" charset="0"/>
              </a:rPr>
              <a:t> </a:t>
            </a:r>
            <a:r>
              <a:rPr kumimoji="0" lang="en-US" altLang="en-US" sz="1200" b="1" i="0" u="none" strike="noStrike" cap="none" normalizeH="0" baseline="0" dirty="0" smtClean="0">
                <a:ln>
                  <a:noFill/>
                </a:ln>
                <a:solidFill>
                  <a:schemeClr val="tx1"/>
                </a:solidFill>
                <a:effectLst/>
                <a:latin typeface="Calibri" pitchFamily="34" charset="0"/>
                <a:cs typeface="Arial" pitchFamily="34" charset="0"/>
              </a:rPr>
              <a:t>Approximately 130 miles</a:t>
            </a:r>
            <a:endParaRPr kumimoji="0" lang="en-US" altLang="en-US" sz="1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2" cstate="print">
            <a:grayscl/>
          </a:blip>
          <a:srcRect b="11131"/>
          <a:stretch>
            <a:fillRect/>
          </a:stretch>
        </p:blipFill>
        <p:spPr bwMode="auto">
          <a:xfrm>
            <a:off x="1883262" y="4191000"/>
            <a:ext cx="3152140" cy="2971800"/>
          </a:xfrm>
          <a:prstGeom prst="rect">
            <a:avLst/>
          </a:prstGeom>
          <a:ln w="12700">
            <a:solidFill>
              <a:schemeClr val="tx1"/>
            </a:solid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41301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7" name="Rectangle 6"/>
          <p:cNvSpPr/>
          <p:nvPr/>
        </p:nvSpPr>
        <p:spPr>
          <a:xfrm>
            <a:off x="485775" y="934291"/>
            <a:ext cx="6801850" cy="2565089"/>
          </a:xfrm>
          <a:prstGeom prst="rect">
            <a:avLst/>
          </a:prstGeom>
        </p:spPr>
        <p:txBody>
          <a:bodyPr wrap="square" lIns="101881" tIns="50941" rIns="101881" bIns="50941">
            <a:spAutoFit/>
          </a:bodyPr>
          <a:lstStyle/>
          <a:p>
            <a:pPr marL="403136" indent="-342900">
              <a:buAutoNum type="arabicPeriod"/>
            </a:pPr>
            <a:r>
              <a:rPr lang="en-US" sz="1600" b="1" dirty="0">
                <a:latin typeface="Helvetica" pitchFamily="34" charset="0"/>
                <a:cs typeface="Helvetica" pitchFamily="34" charset="0"/>
              </a:rPr>
              <a:t>What details in the passage, </a:t>
            </a:r>
            <a:r>
              <a:rPr lang="en-US" sz="1600" b="1" dirty="0" smtClean="0">
                <a:latin typeface="Helvetica" pitchFamily="34" charset="0"/>
                <a:cs typeface="Helvetica" pitchFamily="34" charset="0"/>
              </a:rPr>
              <a:t>“The </a:t>
            </a:r>
            <a:r>
              <a:rPr lang="en-US" sz="1600" b="1" dirty="0">
                <a:latin typeface="Helvetica" pitchFamily="34" charset="0"/>
                <a:cs typeface="Helvetica" pitchFamily="34" charset="0"/>
              </a:rPr>
              <a:t>Underground </a:t>
            </a:r>
            <a:r>
              <a:rPr lang="en-US" sz="1600" b="1" dirty="0" smtClean="0">
                <a:latin typeface="Helvetica" pitchFamily="34" charset="0"/>
                <a:cs typeface="Helvetica" pitchFamily="34" charset="0"/>
              </a:rPr>
              <a:t>Railroad”, </a:t>
            </a:r>
            <a:r>
              <a:rPr lang="en-US" sz="1600" b="1" dirty="0">
                <a:latin typeface="Helvetica" pitchFamily="34" charset="0"/>
                <a:cs typeface="Helvetica" pitchFamily="34" charset="0"/>
              </a:rPr>
              <a:t>help you to know what the word, </a:t>
            </a:r>
            <a:r>
              <a:rPr lang="en-US" sz="1600" b="1" i="1" dirty="0">
                <a:latin typeface="Helvetica" pitchFamily="34" charset="0"/>
                <a:cs typeface="Helvetica" pitchFamily="34" charset="0"/>
              </a:rPr>
              <a:t>ferried</a:t>
            </a:r>
            <a:r>
              <a:rPr lang="en-US" sz="1600" b="1" dirty="0">
                <a:latin typeface="Helvetica" pitchFamily="34" charset="0"/>
                <a:cs typeface="Helvetica" pitchFamily="34" charset="0"/>
              </a:rPr>
              <a:t>, means?</a:t>
            </a:r>
          </a:p>
          <a:p>
            <a:pPr marL="403136" indent="-342900">
              <a:buAutoNum type="arabi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 worked hard and earned extra money.”</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 would return on the bright night sky.”</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“…my mother out of slavery</a:t>
            </a:r>
            <a:r>
              <a:rPr lang="en-US" sz="1600" dirty="0" smtClean="0">
                <a:latin typeface="Helvetica" pitchFamily="34" charset="0"/>
                <a:cs typeface="Helvetica" pitchFamily="34" charset="0"/>
              </a:rPr>
              <a:t>”</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 was never happier.”</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38175" y="17021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38175" y="2692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38175" y="3154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38175" y="22355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485775" y="5172068"/>
            <a:ext cx="6800850" cy="2565089"/>
          </a:xfrm>
          <a:prstGeom prst="rect">
            <a:avLst/>
          </a:prstGeom>
        </p:spPr>
        <p:txBody>
          <a:bodyPr wrap="square" lIns="101881" tIns="50941" rIns="101881" bIns="50941">
            <a:spAutoFit/>
          </a:bodyPr>
          <a:lstStyle/>
          <a:p>
            <a:pPr marL="341313" indent="-341313"/>
            <a:r>
              <a:rPr lang="en-US" sz="1600" b="1" dirty="0" smtClean="0">
                <a:latin typeface="Helvetica" pitchFamily="34" charset="0"/>
                <a:cs typeface="Helvetica" pitchFamily="34" charset="0"/>
              </a:rPr>
              <a:t>2.   Why </a:t>
            </a:r>
            <a:r>
              <a:rPr lang="en-US" sz="1600" b="1" dirty="0">
                <a:latin typeface="Helvetica" pitchFamily="34" charset="0"/>
                <a:cs typeface="Helvetica" pitchFamily="34" charset="0"/>
              </a:rPr>
              <a:t>did the author use the term, “</a:t>
            </a:r>
            <a:r>
              <a:rPr lang="en-US" sz="1600" b="1" i="1" dirty="0">
                <a:latin typeface="Helvetica" pitchFamily="34" charset="0"/>
                <a:cs typeface="Helvetica" pitchFamily="34" charset="0"/>
              </a:rPr>
              <a:t>back-breaking</a:t>
            </a:r>
            <a:r>
              <a:rPr lang="en-US" sz="1600" b="1" dirty="0">
                <a:latin typeface="Helvetica" pitchFamily="34" charset="0"/>
                <a:cs typeface="Helvetica" pitchFamily="34" charset="0"/>
              </a:rPr>
              <a:t>” in her piece, </a:t>
            </a:r>
            <a:r>
              <a:rPr lang="en-US" sz="1600" b="1" dirty="0" smtClean="0">
                <a:latin typeface="Helvetica" pitchFamily="34" charset="0"/>
                <a:cs typeface="Helvetica" pitchFamily="34" charset="0"/>
              </a:rPr>
              <a:t>  “The </a:t>
            </a:r>
            <a:r>
              <a:rPr lang="en-US" sz="1600" b="1" dirty="0">
                <a:latin typeface="Helvetica" pitchFamily="34" charset="0"/>
                <a:cs typeface="Helvetica" pitchFamily="34" charset="0"/>
              </a:rPr>
              <a:t>Underground </a:t>
            </a:r>
            <a:r>
              <a:rPr lang="en-US" sz="1600" b="1" dirty="0" smtClean="0">
                <a:latin typeface="Helvetica" pitchFamily="34" charset="0"/>
                <a:cs typeface="Helvetica" pitchFamily="34" charset="0"/>
              </a:rPr>
              <a:t>Railroad”?</a:t>
            </a:r>
            <a:endParaRPr lang="en-US" sz="1600" b="1" dirty="0">
              <a:latin typeface="Helvetica" pitchFamily="34" charset="0"/>
              <a:cs typeface="Helvetica" pitchFamily="34" charset="0"/>
            </a:endParaRPr>
          </a:p>
          <a:p>
            <a:pPr marL="403136" indent="-342900">
              <a:buAutoNum type="arabi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To point out that field work is done with your back only.</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To show how hard the field work was on a slave. </a:t>
            </a:r>
            <a:endParaRPr lang="en-US" sz="1600" dirty="0" smtClean="0">
              <a:latin typeface="Helvetica" pitchFamily="34" charset="0"/>
              <a:cs typeface="Helvetica" pitchFamily="34" charset="0"/>
            </a:endParaRP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To say that you could break your back when you worked.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To prove how strong </a:t>
            </a:r>
            <a:r>
              <a:rPr lang="en-US" sz="1600" dirty="0" smtClean="0">
                <a:latin typeface="Helvetica" pitchFamily="34" charset="0"/>
                <a:cs typeface="Helvetica" pitchFamily="34" charset="0"/>
              </a:rPr>
              <a:t>someone must be when </a:t>
            </a:r>
            <a:r>
              <a:rPr lang="en-US" sz="1600" dirty="0">
                <a:latin typeface="Helvetica" pitchFamily="34" charset="0"/>
                <a:cs typeface="Helvetica" pitchFamily="34" charset="0"/>
              </a:rPr>
              <a:t>working in a field.</a:t>
            </a:r>
          </a:p>
        </p:txBody>
      </p:sp>
      <p:sp>
        <p:nvSpPr>
          <p:cNvPr id="30" name="Oval 29"/>
          <p:cNvSpPr/>
          <p:nvPr/>
        </p:nvSpPr>
        <p:spPr>
          <a:xfrm>
            <a:off x="638175" y="73915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38175" y="64579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35470" y="69307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38175" y="59122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28206793"/>
              </p:ext>
            </p:extLst>
          </p:nvPr>
        </p:nvGraphicFramePr>
        <p:xfrm>
          <a:off x="5621232" y="36576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RL.5.4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context clues and details within text passages in order to determine the meaning of words and phrases.</a:t>
                      </a:r>
                      <a:r>
                        <a:rPr lang="en-US" sz="800" b="1" dirty="0">
                          <a:effectLst/>
                          <a:latin typeface="Calibri"/>
                          <a:ea typeface="Calibri"/>
                          <a:cs typeface="Times New Roman"/>
                        </a:rPr>
                        <a:t>(L.5.4a</a:t>
                      </a:r>
                      <a:r>
                        <a:rPr lang="en-US" sz="800" b="1" dirty="0" smtClean="0">
                          <a:effectLst/>
                          <a:latin typeface="Calibri"/>
                          <a:ea typeface="Calibri"/>
                          <a:cs typeface="Times New Roman"/>
                        </a:rPr>
                        <a:t>).</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40159324"/>
              </p:ext>
            </p:extLst>
          </p:nvPr>
        </p:nvGraphicFramePr>
        <p:xfrm>
          <a:off x="5519584" y="84582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RL.5.4</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3 - AN</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Interpret the meaning of literary devices (metaphors and similes) as they are used within a text</a:t>
                      </a:r>
                      <a:r>
                        <a:rPr lang="en-US" sz="800" b="1" dirty="0" smtClean="0">
                          <a:solidFill>
                            <a:srgbClr val="000000"/>
                          </a:solidFill>
                          <a:effectLst/>
                          <a:latin typeface="Calibri"/>
                          <a:ea typeface="Times New Roman"/>
                          <a:cs typeface="Times New Roman"/>
                        </a:rPr>
                        <a:t>.</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34958493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7" name="Rectangle 6"/>
          <p:cNvSpPr/>
          <p:nvPr/>
        </p:nvSpPr>
        <p:spPr>
          <a:xfrm>
            <a:off x="398510" y="940111"/>
            <a:ext cx="6916690" cy="2565089"/>
          </a:xfrm>
          <a:prstGeom prst="rect">
            <a:avLst/>
          </a:prstGeom>
        </p:spPr>
        <p:txBody>
          <a:bodyPr wrap="square" lIns="101881" tIns="50941" rIns="101881" bIns="50941">
            <a:spAutoFit/>
          </a:bodyPr>
          <a:lstStyle/>
          <a:p>
            <a:pPr marL="358070" indent="-297834"/>
            <a:r>
              <a:rPr lang="en-US" sz="1600" b="1" dirty="0" smtClean="0">
                <a:latin typeface="Helvetica" pitchFamily="34" charset="0"/>
                <a:cs typeface="Helvetica" pitchFamily="34" charset="0"/>
              </a:rPr>
              <a:t>3.  How </a:t>
            </a:r>
            <a:r>
              <a:rPr lang="en-US" sz="1600" b="1" dirty="0">
                <a:latin typeface="Helvetica" pitchFamily="34" charset="0"/>
                <a:cs typeface="Helvetica" pitchFamily="34" charset="0"/>
              </a:rPr>
              <a:t>does the map in the story, </a:t>
            </a:r>
            <a:r>
              <a:rPr lang="en-US" sz="1600" b="1" dirty="0" smtClean="0">
                <a:latin typeface="Helvetica" pitchFamily="34" charset="0"/>
                <a:cs typeface="Helvetica" pitchFamily="34" charset="0"/>
              </a:rPr>
              <a:t>“The </a:t>
            </a:r>
            <a:r>
              <a:rPr lang="en-US" sz="1600" b="1" dirty="0">
                <a:latin typeface="Helvetica" pitchFamily="34" charset="0"/>
                <a:cs typeface="Helvetica" pitchFamily="34" charset="0"/>
              </a:rPr>
              <a:t>Underground </a:t>
            </a:r>
            <a:r>
              <a:rPr lang="en-US" sz="1600" b="1" dirty="0" smtClean="0">
                <a:latin typeface="Helvetica" pitchFamily="34" charset="0"/>
                <a:cs typeface="Helvetica" pitchFamily="34" charset="0"/>
              </a:rPr>
              <a:t>Railroad”, </a:t>
            </a:r>
            <a:r>
              <a:rPr lang="en-US" sz="1600" b="1" dirty="0">
                <a:latin typeface="Helvetica" pitchFamily="34" charset="0"/>
                <a:cs typeface="Helvetica" pitchFamily="34" charset="0"/>
              </a:rPr>
              <a:t>contribute to the meaning in the story?</a:t>
            </a:r>
          </a:p>
          <a:p>
            <a:pPr marL="358070" indent="-297834"/>
            <a:r>
              <a:rPr lang="en-US" sz="1600" b="1" dirty="0">
                <a:latin typeface="Helvetica" pitchFamily="34" charset="0"/>
                <a:cs typeface="Helvetica" pitchFamily="34" charset="0"/>
              </a:rPr>
              <a:t> </a:t>
            </a: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It shows what the country looked like at that time.</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It shows which states the slaves had to travel through.</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It shows the picture of what the Big Dipper looks like.</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It shows how far they traveled by foot to gain freedom. </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38175" y="17021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38175" y="2692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38175" y="315406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38175" y="22355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369935" y="5172068"/>
            <a:ext cx="6916690" cy="2811311"/>
          </a:xfrm>
          <a:prstGeom prst="rect">
            <a:avLst/>
          </a:prstGeom>
        </p:spPr>
        <p:txBody>
          <a:bodyPr wrap="square" lIns="101881" tIns="50941" rIns="101881" bIns="50941">
            <a:spAutoFit/>
          </a:bodyPr>
          <a:lstStyle/>
          <a:p>
            <a:pPr marL="350838" indent="-234950"/>
            <a:r>
              <a:rPr lang="en-US" sz="1600" b="1" dirty="0" smtClean="0">
                <a:latin typeface="Helvetica" pitchFamily="34" charset="0"/>
                <a:cs typeface="Helvetica" pitchFamily="34" charset="0"/>
              </a:rPr>
              <a:t>4. How does the illustration in “The </a:t>
            </a:r>
            <a:r>
              <a:rPr lang="en-US" sz="1600" b="1" dirty="0">
                <a:latin typeface="Helvetica" pitchFamily="34" charset="0"/>
                <a:cs typeface="Helvetica" pitchFamily="34" charset="0"/>
              </a:rPr>
              <a:t>Underground </a:t>
            </a:r>
            <a:r>
              <a:rPr lang="en-US" sz="1600" b="1" dirty="0" smtClean="0">
                <a:latin typeface="Helvetica" pitchFamily="34" charset="0"/>
                <a:cs typeface="Helvetica" pitchFamily="34" charset="0"/>
              </a:rPr>
              <a:t>Railroad”, show </a:t>
            </a:r>
            <a:r>
              <a:rPr lang="en-US" sz="1600" b="1" dirty="0">
                <a:latin typeface="Helvetica" pitchFamily="34" charset="0"/>
                <a:cs typeface="Helvetica" pitchFamily="34" charset="0"/>
              </a:rPr>
              <a:t>the meaning of the road to </a:t>
            </a:r>
            <a:r>
              <a:rPr lang="en-US" sz="1600" b="1" dirty="0" smtClean="0">
                <a:latin typeface="Helvetica" pitchFamily="34" charset="0"/>
                <a:cs typeface="Helvetica" pitchFamily="34" charset="0"/>
              </a:rPr>
              <a:t>freedom?</a:t>
            </a:r>
            <a:endParaRPr lang="en-US" sz="1600" b="1" dirty="0">
              <a:latin typeface="Helvetica" pitchFamily="34" charset="0"/>
              <a:cs typeface="Helvetica" pitchFamily="34" charset="0"/>
            </a:endParaRPr>
          </a:p>
          <a:p>
            <a:pPr marL="403136" indent="-342900">
              <a:buAutoNum type="alphaUcPeriod" startAt="4"/>
            </a:pPr>
            <a:endParaRPr lang="en-US" sz="1600" b="1"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shows that the stars were a guide to freedom for slaves. </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shows what </a:t>
            </a:r>
            <a:r>
              <a:rPr lang="en-US" sz="1600" dirty="0" smtClean="0">
                <a:latin typeface="Helvetica" pitchFamily="34" charset="0"/>
                <a:cs typeface="Helvetica" pitchFamily="34" charset="0"/>
              </a:rPr>
              <a:t>slaves </a:t>
            </a:r>
            <a:r>
              <a:rPr lang="en-US" sz="1600" dirty="0">
                <a:latin typeface="Helvetica" pitchFamily="34" charset="0"/>
                <a:cs typeface="Helvetica" pitchFamily="34" charset="0"/>
              </a:rPr>
              <a:t>saw at night while they were in the fields.</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shows what the slaves thought about at night.</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shows the road that the slaves took to get freedom.</a:t>
            </a:r>
          </a:p>
          <a:p>
            <a:pPr marL="60236"/>
            <a:endParaRPr lang="en-US" sz="1600" b="1" dirty="0">
              <a:latin typeface="Helvetica" pitchFamily="34" charset="0"/>
              <a:cs typeface="Helvetica" pitchFamily="34" charset="0"/>
            </a:endParaRPr>
          </a:p>
        </p:txBody>
      </p:sp>
      <p:sp>
        <p:nvSpPr>
          <p:cNvPr id="30" name="Oval 29"/>
          <p:cNvSpPr/>
          <p:nvPr/>
        </p:nvSpPr>
        <p:spPr>
          <a:xfrm>
            <a:off x="599357" y="5943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87615" y="7391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76530" y="64579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76530" y="6934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23143448"/>
              </p:ext>
            </p:extLst>
          </p:nvPr>
        </p:nvGraphicFramePr>
        <p:xfrm>
          <a:off x="5621232" y="36576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RL.5.7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a:t>
                      </a:r>
                      <a:r>
                        <a:rPr lang="en-US" sz="800" b="1" u="sng" dirty="0">
                          <a:solidFill>
                            <a:srgbClr val="000000"/>
                          </a:solidFill>
                          <a:effectLst/>
                          <a:latin typeface="Calibri"/>
                          <a:ea typeface="Times New Roman"/>
                          <a:cs typeface="Times New Roman"/>
                        </a:rPr>
                        <a:t>examples </a:t>
                      </a:r>
                      <a:r>
                        <a:rPr lang="en-US" sz="800" b="1" dirty="0">
                          <a:solidFill>
                            <a:srgbClr val="000000"/>
                          </a:solidFill>
                          <a:effectLst/>
                          <a:latin typeface="Calibri"/>
                          <a:ea typeface="Times New Roman"/>
                          <a:cs typeface="Times New Roman"/>
                        </a:rPr>
                        <a:t>of visual or multimedia elements that contribute meaning, tone or beauty to a specific text</a:t>
                      </a:r>
                      <a:r>
                        <a:rPr lang="en-US" sz="800" b="1" dirty="0" smtClean="0">
                          <a:solidFill>
                            <a:srgbClr val="000000"/>
                          </a:solidFill>
                          <a:effectLst/>
                          <a:latin typeface="Calibri"/>
                          <a:ea typeface="Times New Roman"/>
                          <a:cs typeface="Times New Roman"/>
                        </a:rPr>
                        <a:t>.</a:t>
                      </a: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855376100"/>
              </p:ext>
            </p:extLst>
          </p:nvPr>
        </p:nvGraphicFramePr>
        <p:xfrm>
          <a:off x="5519584" y="8458200"/>
          <a:ext cx="1600200" cy="48768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RL.5.7      DOK </a:t>
                      </a:r>
                      <a:r>
                        <a:rPr lang="en-US" sz="800" b="1" dirty="0">
                          <a:solidFill>
                            <a:srgbClr val="000000"/>
                          </a:solidFill>
                          <a:effectLst/>
                          <a:latin typeface="Calibri"/>
                          <a:ea typeface="Times New Roman"/>
                          <a:cs typeface="Times New Roman"/>
                        </a:rPr>
                        <a:t>1 -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what specific visual or multimedia elements represent (meaning, beauty, tone, etc</a:t>
                      </a:r>
                      <a:r>
                        <a:rPr lang="en-US" sz="800" b="1" dirty="0" smtClean="0">
                          <a:solidFill>
                            <a:srgbClr val="000000"/>
                          </a:solidFill>
                          <a:effectLst/>
                          <a:latin typeface="Calibri"/>
                          <a:ea typeface="Times New Roman"/>
                          <a:cs typeface="Times New Roman"/>
                        </a:rPr>
                        <a:t>...)</a:t>
                      </a: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13436886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sp>
        <p:nvSpPr>
          <p:cNvPr id="7" name="Rectangle 6"/>
          <p:cNvSpPr/>
          <p:nvPr/>
        </p:nvSpPr>
        <p:spPr>
          <a:xfrm>
            <a:off x="398510" y="940111"/>
            <a:ext cx="6916690" cy="2565089"/>
          </a:xfrm>
          <a:prstGeom prst="rect">
            <a:avLst/>
          </a:prstGeom>
        </p:spPr>
        <p:txBody>
          <a:bodyPr wrap="square" lIns="101881" tIns="50941" rIns="101881" bIns="50941">
            <a:spAutoFit/>
          </a:bodyPr>
          <a:lstStyle/>
          <a:p>
            <a:pPr marL="403136" indent="-342900">
              <a:buAutoNum type="arabicPeriod" startAt="5"/>
            </a:pPr>
            <a:r>
              <a:rPr lang="en-US" sz="1600" b="1" dirty="0" smtClean="0">
                <a:latin typeface="Helvetica" pitchFamily="34" charset="0"/>
                <a:cs typeface="Helvetica" pitchFamily="34" charset="0"/>
              </a:rPr>
              <a:t>What do “Harriet Tubman” </a:t>
            </a:r>
            <a:r>
              <a:rPr lang="en-US" sz="1600" b="1" dirty="0">
                <a:latin typeface="Helvetica" pitchFamily="34" charset="0"/>
                <a:cs typeface="Helvetica" pitchFamily="34" charset="0"/>
              </a:rPr>
              <a:t>and </a:t>
            </a:r>
            <a:r>
              <a:rPr lang="en-US" sz="1600" b="1" dirty="0" smtClean="0">
                <a:latin typeface="Helvetica" pitchFamily="34" charset="0"/>
                <a:cs typeface="Helvetica" pitchFamily="34" charset="0"/>
              </a:rPr>
              <a:t>“Underground Railroad” both emphasize about slavery?</a:t>
            </a:r>
            <a:endParaRPr lang="en-US" sz="1600" b="1" dirty="0">
              <a:latin typeface="Helvetica" pitchFamily="34" charset="0"/>
              <a:cs typeface="Helvetica" pitchFamily="34" charset="0"/>
            </a:endParaRPr>
          </a:p>
          <a:p>
            <a:pPr marL="60236"/>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both wrote about Harriet Tubman and what she did.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both talked about slavery and the Underground Railroad.</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both showed that slavery meant a lack of freedom. </a:t>
            </a:r>
          </a:p>
          <a:p>
            <a:pPr marL="839959" indent="-358070">
              <a:buFont typeface="+mj-lt"/>
              <a:buAutoNum type="alphaUcPeriod"/>
            </a:pPr>
            <a:endParaRPr lang="en-US" sz="1600" dirty="0">
              <a:latin typeface="Helvetica" pitchFamily="34" charset="0"/>
              <a:cs typeface="Helvetica" pitchFamily="34" charset="0"/>
            </a:endParaRPr>
          </a:p>
          <a:p>
            <a:pPr marL="839959" indent="-358070">
              <a:buFont typeface="+mj-lt"/>
              <a:buAutoNum type="alphaUcPeriod"/>
            </a:pPr>
            <a:r>
              <a:rPr lang="en-US" sz="1600" dirty="0">
                <a:latin typeface="Helvetica" pitchFamily="34" charset="0"/>
                <a:cs typeface="Helvetica" pitchFamily="34" charset="0"/>
              </a:rPr>
              <a:t>They both are piece about American history</a:t>
            </a: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27985" y="16830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21014" y="2692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27985" y="32107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27985" y="22107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Rectangle 28"/>
          <p:cNvSpPr/>
          <p:nvPr/>
        </p:nvSpPr>
        <p:spPr>
          <a:xfrm>
            <a:off x="369935" y="5172068"/>
            <a:ext cx="6916690" cy="2565089"/>
          </a:xfrm>
          <a:prstGeom prst="rect">
            <a:avLst/>
          </a:prstGeom>
        </p:spPr>
        <p:txBody>
          <a:bodyPr wrap="square" lIns="101881" tIns="50941" rIns="101881" bIns="50941">
            <a:spAutoFit/>
          </a:bodyPr>
          <a:lstStyle/>
          <a:p>
            <a:pPr marL="403136" indent="-342900">
              <a:buAutoNum type="arabicPeriod" startAt="6"/>
            </a:pPr>
            <a:r>
              <a:rPr lang="en-US" sz="1600" b="1" dirty="0" smtClean="0">
                <a:latin typeface="Helvetica" pitchFamily="34" charset="0"/>
                <a:cs typeface="Helvetica" pitchFamily="34" charset="0"/>
              </a:rPr>
              <a:t>How </a:t>
            </a:r>
            <a:r>
              <a:rPr lang="en-US" sz="1600" b="1" dirty="0">
                <a:latin typeface="Helvetica" pitchFamily="34" charset="0"/>
                <a:cs typeface="Helvetica" pitchFamily="34" charset="0"/>
              </a:rPr>
              <a:t>did the poem </a:t>
            </a:r>
            <a:r>
              <a:rPr lang="en-US" sz="1600" b="1" dirty="0" smtClean="0">
                <a:latin typeface="Helvetica" pitchFamily="34" charset="0"/>
                <a:cs typeface="Helvetica" pitchFamily="34" charset="0"/>
              </a:rPr>
              <a:t>“Harriet Tubman” </a:t>
            </a:r>
            <a:r>
              <a:rPr lang="en-US" sz="1600" b="1" dirty="0">
                <a:latin typeface="Helvetica" pitchFamily="34" charset="0"/>
                <a:cs typeface="Helvetica" pitchFamily="34" charset="0"/>
              </a:rPr>
              <a:t>show us her feelings about slavery?</a:t>
            </a:r>
          </a:p>
          <a:p>
            <a:pPr marL="60236"/>
            <a:endParaRPr lang="en-US" sz="1600" b="1"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showed us that she wasn’t scared of anything.</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said that being a slave meant not having her freedom. </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said that she was sad to leave her friends.</a:t>
            </a:r>
          </a:p>
          <a:p>
            <a:pPr marL="401638" indent="512763">
              <a:buFont typeface="+mj-lt"/>
              <a:buAutoNum type="alphaUcPeriod"/>
            </a:pPr>
            <a:endParaRPr lang="en-US" sz="1600" dirty="0">
              <a:latin typeface="Helvetica" pitchFamily="34" charset="0"/>
              <a:cs typeface="Helvetica" pitchFamily="34" charset="0"/>
            </a:endParaRPr>
          </a:p>
          <a:p>
            <a:pPr marL="401638" indent="512763">
              <a:buFont typeface="+mj-lt"/>
              <a:buAutoNum type="alphaUcPeriod"/>
            </a:pPr>
            <a:r>
              <a:rPr lang="en-US" sz="1600" dirty="0">
                <a:latin typeface="Helvetica" pitchFamily="34" charset="0"/>
                <a:cs typeface="Helvetica" pitchFamily="34" charset="0"/>
              </a:rPr>
              <a:t>It showed us that she kept on going until she got to the </a:t>
            </a:r>
            <a:r>
              <a:rPr lang="en-US" sz="1600" dirty="0" smtClean="0">
                <a:latin typeface="Helvetica" pitchFamily="34" charset="0"/>
                <a:cs typeface="Helvetica" pitchFamily="34" charset="0"/>
              </a:rPr>
              <a:t>north.</a:t>
            </a:r>
            <a:endParaRPr lang="en-US" sz="1600" dirty="0">
              <a:latin typeface="Helvetica" pitchFamily="34" charset="0"/>
              <a:cs typeface="Helvetica" pitchFamily="34" charset="0"/>
            </a:endParaRPr>
          </a:p>
        </p:txBody>
      </p:sp>
      <p:sp>
        <p:nvSpPr>
          <p:cNvPr id="30" name="Oval 29"/>
          <p:cNvSpPr/>
          <p:nvPr/>
        </p:nvSpPr>
        <p:spPr>
          <a:xfrm>
            <a:off x="571099" y="74510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67904" y="645461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67904" y="69307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67904" y="59030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1611151"/>
              </p:ext>
            </p:extLst>
          </p:nvPr>
        </p:nvGraphicFramePr>
        <p:xfrm>
          <a:off x="5621232" y="3657600"/>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ANz</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theme and topic approaches within the same genre.  Use a graphic organizer to note similarities and </a:t>
                      </a:r>
                      <a:r>
                        <a:rPr lang="en-US" sz="800" b="1" dirty="0" smtClean="0">
                          <a:solidFill>
                            <a:srgbClr val="000000"/>
                          </a:solidFill>
                          <a:effectLst/>
                          <a:latin typeface="Calibri"/>
                          <a:ea typeface="Times New Roman"/>
                          <a:cs typeface="Times New Roman"/>
                        </a:rPr>
                        <a:t>differences.</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9866205"/>
              </p:ext>
            </p:extLst>
          </p:nvPr>
        </p:nvGraphicFramePr>
        <p:xfrm>
          <a:off x="5600160" y="84582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3 - SY</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information within </a:t>
                      </a:r>
                      <a:r>
                        <a:rPr lang="en-US" sz="800" b="1" u="sng" dirty="0">
                          <a:solidFill>
                            <a:srgbClr val="000000"/>
                          </a:solidFill>
                          <a:effectLst/>
                          <a:latin typeface="Calibri"/>
                          <a:ea typeface="Times New Roman"/>
                          <a:cs typeface="Times New Roman"/>
                        </a:rPr>
                        <a:t>one text</a:t>
                      </a:r>
                      <a:r>
                        <a:rPr lang="en-US" sz="800" b="1" dirty="0">
                          <a:solidFill>
                            <a:srgbClr val="000000"/>
                          </a:solidFill>
                          <a:effectLst/>
                          <a:latin typeface="Calibri"/>
                          <a:ea typeface="Times New Roman"/>
                          <a:cs typeface="Times New Roman"/>
                        </a:rPr>
                        <a:t> about how it approaches a theme or topic.  What influence did genre </a:t>
                      </a:r>
                      <a:r>
                        <a:rPr lang="en-US" sz="800" b="1" dirty="0" smtClean="0">
                          <a:solidFill>
                            <a:srgbClr val="000000"/>
                          </a:solidFill>
                          <a:effectLst/>
                          <a:latin typeface="Calibri"/>
                          <a:ea typeface="Times New Roman"/>
                          <a:cs typeface="Times New Roman"/>
                        </a:rPr>
                        <a:t>play</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9234372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4222626137"/>
              </p:ext>
            </p:extLst>
          </p:nvPr>
        </p:nvGraphicFramePr>
        <p:xfrm>
          <a:off x="180975" y="280713"/>
          <a:ext cx="7286625" cy="3549747"/>
        </p:xfrm>
        <a:graphic>
          <a:graphicData uri="http://schemas.openxmlformats.org/drawingml/2006/table">
            <a:tbl>
              <a:tblPr firstRow="1" bandRow="1">
                <a:tableStyleId>{5940675A-B579-460E-94D1-54222C63F5DA}</a:tableStyleId>
              </a:tblPr>
              <a:tblGrid>
                <a:gridCol w="7286625"/>
              </a:tblGrid>
              <a:tr h="709887">
                <a:tc>
                  <a:txBody>
                    <a:bodyPr/>
                    <a:lstStyle/>
                    <a:p>
                      <a:pPr marL="342900" marR="0" lvl="0" indent="-342900" algn="l" defTabSz="966612" rtl="0" eaLnBrk="1" fontAlgn="auto" latinLnBrk="0" hangingPunct="1">
                        <a:lnSpc>
                          <a:spcPct val="100000"/>
                        </a:lnSpc>
                        <a:spcBef>
                          <a:spcPts val="0"/>
                        </a:spcBef>
                        <a:spcAft>
                          <a:spcPts val="0"/>
                        </a:spcAft>
                        <a:buClrTx/>
                        <a:buSzTx/>
                        <a:buFontTx/>
                        <a:buAutoNum type="arabicPeriod" startAt="7"/>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How did the illustrations in the story, “</a:t>
                      </a:r>
                      <a:r>
                        <a:rPr kumimoji="0" lang="en-US" sz="1600" b="1" i="0" u="none" strike="noStrike" kern="1200" cap="none" spc="0" normalizeH="0" baseline="0" noProof="0" dirty="0" smtClean="0">
                          <a:ln>
                            <a:noFill/>
                          </a:ln>
                          <a:solidFill>
                            <a:schemeClr val="tx1"/>
                          </a:solidFill>
                          <a:effectLst/>
                          <a:uLnTx/>
                          <a:uFillTx/>
                          <a:latin typeface="+mn-lt"/>
                          <a:ea typeface="+mn-ea"/>
                          <a:cs typeface="+mn-cs"/>
                        </a:rPr>
                        <a:t>Underground Railroad”</a:t>
                      </a:r>
                      <a:r>
                        <a:rPr kumimoji="0" lang="en-US" sz="1600" b="1" i="0" u="none" strike="noStrike" kern="1200" cap="none" spc="0" normalizeH="0" baseline="0" noProof="0" dirty="0" smtClean="0">
                          <a:ln>
                            <a:noFill/>
                          </a:ln>
                          <a:solidFill>
                            <a:prstClr val="black"/>
                          </a:solidFill>
                          <a:effectLst/>
                          <a:uLnTx/>
                          <a:uFillTx/>
                          <a:latin typeface="+mn-lt"/>
                          <a:ea typeface="+mn-ea"/>
                          <a:cs typeface="+mn-cs"/>
                        </a:rPr>
                        <a:t>, contribute to the</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        understanding of the message in the story?</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76775239"/>
              </p:ext>
            </p:extLst>
          </p:nvPr>
        </p:nvGraphicFramePr>
        <p:xfrm>
          <a:off x="423862" y="4876800"/>
          <a:ext cx="7043738" cy="3745260"/>
        </p:xfrm>
        <a:graphic>
          <a:graphicData uri="http://schemas.openxmlformats.org/drawingml/2006/table">
            <a:tbl>
              <a:tblPr firstRow="1" bandRow="1">
                <a:tableStyleId>{5940675A-B579-460E-94D1-54222C63F5DA}</a:tableStyleId>
              </a:tblPr>
              <a:tblGrid>
                <a:gridCol w="7043738"/>
              </a:tblGrid>
              <a:tr h="380112">
                <a:tc>
                  <a:txBody>
                    <a:bodyPr/>
                    <a:lstStyle/>
                    <a:p>
                      <a:pPr marL="231775" marR="0" indent="-231775" algn="l" defTabSz="966612" rtl="0" eaLnBrk="1" fontAlgn="auto" latinLnBrk="0" hangingPunct="1">
                        <a:lnSpc>
                          <a:spcPct val="100000"/>
                        </a:lnSpc>
                        <a:spcBef>
                          <a:spcPts val="0"/>
                        </a:spcBef>
                        <a:spcAft>
                          <a:spcPts val="0"/>
                        </a:spcAft>
                        <a:buClrTx/>
                        <a:buSzTx/>
                        <a:buFontTx/>
                        <a:buNone/>
                        <a:tabLst/>
                        <a:defRPr/>
                      </a:pPr>
                      <a:r>
                        <a:rPr lang="en-US" sz="1600" b="1" dirty="0" smtClean="0"/>
                        <a:t>8.  </a:t>
                      </a:r>
                      <a:r>
                        <a:rPr lang="en-US" sz="1600" b="1" dirty="0" smtClean="0">
                          <a:solidFill>
                            <a:schemeClr val="tx1"/>
                          </a:solidFill>
                        </a:rPr>
                        <a:t>What do both “</a:t>
                      </a:r>
                      <a:r>
                        <a:rPr lang="en-US" sz="1600" b="1" i="0" u="none" dirty="0" smtClean="0">
                          <a:solidFill>
                            <a:schemeClr val="tx1"/>
                          </a:solidFill>
                        </a:rPr>
                        <a:t>Harriet Tubman” </a:t>
                      </a:r>
                      <a:r>
                        <a:rPr lang="en-US" sz="1600" b="1" dirty="0" smtClean="0">
                          <a:solidFill>
                            <a:schemeClr val="tx1"/>
                          </a:solidFill>
                        </a:rPr>
                        <a:t>and “</a:t>
                      </a:r>
                      <a:r>
                        <a:rPr lang="en-US" sz="1600" b="1" i="0" u="none" dirty="0" smtClean="0">
                          <a:solidFill>
                            <a:schemeClr val="tx1"/>
                          </a:solidFill>
                        </a:rPr>
                        <a:t>Underground Railroad” </a:t>
                      </a:r>
                      <a:r>
                        <a:rPr lang="en-US" sz="1600" b="1" baseline="0" dirty="0" smtClean="0">
                          <a:solidFill>
                            <a:schemeClr val="tx1"/>
                          </a:solidFill>
                        </a:rPr>
                        <a:t>tell us about   slavery?  Cite evidence from both to support your answer.</a:t>
                      </a:r>
                      <a:endParaRPr lang="en-US" sz="1600" b="1"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60123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4286734101"/>
              </p:ext>
            </p:extLst>
          </p:nvPr>
        </p:nvGraphicFramePr>
        <p:xfrm>
          <a:off x="5486400" y="4038600"/>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8539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Cite evidence and develop a logical argument for how the categorized visual or multimedia elements add to the meaning, tone, and beauty of a </a:t>
                      </a:r>
                      <a:r>
                        <a:rPr lang="en-US" sz="800" b="1" dirty="0" smtClean="0">
                          <a:solidFill>
                            <a:srgbClr val="000000"/>
                          </a:solidFill>
                          <a:effectLst/>
                          <a:latin typeface="Calibri"/>
                          <a:ea typeface="Times New Roman"/>
                          <a:cs typeface="Times New Roman"/>
                        </a:rPr>
                        <a:t>text.</a:t>
                      </a:r>
                    </a:p>
                  </a:txBody>
                  <a:tcPr marL="33418" marR="33418"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68725710"/>
              </p:ext>
            </p:extLst>
          </p:nvPr>
        </p:nvGraphicFramePr>
        <p:xfrm>
          <a:off x="381000" y="8763000"/>
          <a:ext cx="2354261" cy="628777"/>
        </p:xfrm>
        <a:graphic>
          <a:graphicData uri="http://schemas.openxmlformats.org/drawingml/2006/table">
            <a:tbl>
              <a:tblPr firstRow="1" firstCol="1" bandRow="1"/>
              <a:tblGrid>
                <a:gridCol w="2354261"/>
              </a:tblGrid>
              <a:tr h="141097">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RL.5.9        DOK </a:t>
                      </a:r>
                      <a:r>
                        <a:rPr lang="en-US" sz="800" b="1" dirty="0">
                          <a:solidFill>
                            <a:srgbClr val="000000"/>
                          </a:solidFill>
                          <a:effectLst/>
                          <a:latin typeface="Calibri"/>
                          <a:ea typeface="Times New Roman"/>
                          <a:cs typeface="Times New Roman"/>
                        </a:rPr>
                        <a:t>4 - SY</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multiple stories of the same genre using evidence gathered, generalizations, any graphics used, etc… Conclude with a statement or section about approaches to themes and </a:t>
                      </a:r>
                      <a:r>
                        <a:rPr lang="en-US" sz="800" b="1" dirty="0" smtClean="0">
                          <a:solidFill>
                            <a:srgbClr val="000000"/>
                          </a:solidFill>
                          <a:effectLst/>
                          <a:latin typeface="Calibri"/>
                          <a:ea typeface="Times New Roman"/>
                          <a:cs typeface="Times New Roman"/>
                        </a:rPr>
                        <a:t>topic.</a:t>
                      </a: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8821809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3" name="Rectangle 2"/>
          <p:cNvSpPr/>
          <p:nvPr/>
        </p:nvSpPr>
        <p:spPr>
          <a:xfrm>
            <a:off x="514350" y="1165287"/>
            <a:ext cx="6800850" cy="6699126"/>
          </a:xfrm>
          <a:prstGeom prst="rect">
            <a:avLst/>
          </a:prstGeom>
        </p:spPr>
        <p:txBody>
          <a:bodyPr wrap="square" lIns="96378" tIns="48189" rIns="96378" bIns="48189">
            <a:spAutoFit/>
          </a:bodyPr>
          <a:lstStyle/>
          <a:p>
            <a:pPr algn="ctr"/>
            <a:r>
              <a:rPr lang="en-US" sz="1600" b="1" u="sng" dirty="0" smtClean="0"/>
              <a:t>Sequoyah</a:t>
            </a:r>
          </a:p>
          <a:p>
            <a:pPr algn="ctr"/>
            <a:r>
              <a:rPr lang="en-US" sz="1000" i="1" dirty="0" smtClean="0"/>
              <a:t>Elizabeth Yeo</a:t>
            </a:r>
            <a:endParaRPr lang="en-US" sz="1000" i="1" dirty="0"/>
          </a:p>
          <a:p>
            <a:r>
              <a:rPr lang="en-US" sz="1300" dirty="0"/>
              <a:t> </a:t>
            </a:r>
            <a:endParaRPr lang="en-US" sz="1300" dirty="0" smtClean="0"/>
          </a:p>
          <a:p>
            <a:r>
              <a:rPr lang="en-US" sz="1300" dirty="0" smtClean="0"/>
              <a:t>Imagine </a:t>
            </a:r>
            <a:r>
              <a:rPr lang="en-US" sz="1300" dirty="0"/>
              <a:t>a man who cannot read or write. Now imagine that same man creating a brand new alphabet from scratch. It sounds next to impossible, doesn’t it? Yet that is exactly what one man did—a man named Sequoyah.</a:t>
            </a:r>
          </a:p>
          <a:p>
            <a:endParaRPr lang="en-US" sz="1300" dirty="0"/>
          </a:p>
          <a:p>
            <a:r>
              <a:rPr lang="en-US" sz="1300" dirty="0"/>
              <a:t>Born around 1770 in Tennessee, Sequoyah was a Cherokee. Like other Native Americans of that time, he could neither read nor write. He couldn’t help noticing, though, how white people wrote to one another on sheets of paper. They often used these “</a:t>
            </a:r>
            <a:r>
              <a:rPr lang="en-US" sz="1300" b="1" u="sng" dirty="0"/>
              <a:t>talking leaves</a:t>
            </a:r>
            <a:r>
              <a:rPr lang="en-US" sz="1300" dirty="0"/>
              <a:t>,” as some Native Americans called them, to communicate.</a:t>
            </a:r>
          </a:p>
          <a:p>
            <a:endParaRPr lang="en-US" sz="1300" dirty="0"/>
          </a:p>
          <a:p>
            <a:r>
              <a:rPr lang="en-US" sz="1300" dirty="0"/>
              <a:t>Back then, the Cherokee had no way to write down words in their own language. Sequoyah believed it was important for the Cherokee to have a system of writing. So, in 1809, he set out to create an alphabet that the Cherokee could use to do just that.</a:t>
            </a:r>
          </a:p>
          <a:p>
            <a:endParaRPr lang="en-US" sz="1300" dirty="0"/>
          </a:p>
          <a:p>
            <a:r>
              <a:rPr lang="en-US" sz="1300" dirty="0"/>
              <a:t>Sequoyah started by drawing pictures, with each one representing a different word or idea. He soon realized that writing sentences using pictures would be much too difficult. There were too many words. No one would ever be able to remember that many pictures. </a:t>
            </a:r>
          </a:p>
          <a:p>
            <a:endParaRPr lang="en-US" sz="1300" dirty="0"/>
          </a:p>
          <a:p>
            <a:r>
              <a:rPr lang="en-US" sz="1300" dirty="0"/>
              <a:t>Sequoyah decided to try a different </a:t>
            </a:r>
            <a:r>
              <a:rPr lang="en-US" sz="1300" b="1" u="sng" dirty="0"/>
              <a:t>approach</a:t>
            </a:r>
            <a:r>
              <a:rPr lang="en-US" sz="1300" dirty="0"/>
              <a:t>. He began to develop symbols to stand for the sounds, or syllables that made up words. Twelve years later, he completed a system of writing with 86 different symbols. Each one stood for a different syllable in the Cherokee language. The symbols could easily be put together to form words. Soon thousands of Cherokee were able to read and write in their own language</a:t>
            </a:r>
            <a:r>
              <a:rPr lang="en-US" sz="1300" dirty="0" smtClean="0"/>
              <a:t>.</a:t>
            </a:r>
          </a:p>
          <a:p>
            <a:endParaRPr lang="en-US" sz="1300" dirty="0" smtClean="0"/>
          </a:p>
          <a:p>
            <a:r>
              <a:rPr lang="en-US" sz="1300" dirty="0" smtClean="0"/>
              <a:t>His </a:t>
            </a:r>
            <a:r>
              <a:rPr lang="en-US" sz="1300" dirty="0"/>
              <a:t>single-handed achievement marks the only known instance of an individual creating a totally new system of writing.  Today, his legacy lives on in the hearts and minds of his beloved Cherokee people. </a:t>
            </a:r>
            <a:endParaRPr lang="en-US" sz="1300" dirty="0" smtClean="0"/>
          </a:p>
          <a:p>
            <a:endParaRPr lang="en-US" sz="1300" dirty="0"/>
          </a:p>
          <a:p>
            <a:r>
              <a:rPr lang="en-US" sz="1300" dirty="0" smtClean="0"/>
              <a:t>In </a:t>
            </a:r>
            <a:r>
              <a:rPr lang="en-US" sz="1300" dirty="0"/>
              <a:t>1925 the General Council of the Cherokee Nation voted to make the alphabet </a:t>
            </a:r>
            <a:r>
              <a:rPr lang="en-US" sz="1300" dirty="0" smtClean="0"/>
              <a:t>official.</a:t>
            </a:r>
            <a:endParaRPr lang="en-US" sz="1300" dirty="0"/>
          </a:p>
          <a:p>
            <a:endParaRPr lang="en-US" sz="1300" dirty="0"/>
          </a:p>
          <a:p>
            <a:endParaRPr lang="en-US" sz="1300" dirty="0"/>
          </a:p>
        </p:txBody>
      </p:sp>
      <p:sp>
        <p:nvSpPr>
          <p:cNvPr id="6" name="TextBox 5"/>
          <p:cNvSpPr txBox="1"/>
          <p:nvPr/>
        </p:nvSpPr>
        <p:spPr>
          <a:xfrm>
            <a:off x="5563394" y="355481"/>
            <a:ext cx="1600200" cy="707886"/>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Grade Equivalent  7.6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Lexile Measure 790L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Sentence Length 12.54</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Log Word Frequency 3.66</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Word Count 301 </a:t>
            </a:r>
          </a:p>
        </p:txBody>
      </p:sp>
    </p:spTree>
    <p:extLst>
      <p:ext uri="{BB962C8B-B14F-4D97-AF65-F5344CB8AC3E}">
        <p14:creationId xmlns:p14="http://schemas.microsoft.com/office/powerpoint/2010/main" val="19824828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5" name="Rectangle 2"/>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 name="TextBox 1"/>
          <p:cNvSpPr txBox="1"/>
          <p:nvPr/>
        </p:nvSpPr>
        <p:spPr>
          <a:xfrm>
            <a:off x="647700" y="1335405"/>
            <a:ext cx="6477000" cy="6894195"/>
          </a:xfrm>
          <a:prstGeom prst="rect">
            <a:avLst/>
          </a:prstGeom>
          <a:noFill/>
        </p:spPr>
        <p:txBody>
          <a:bodyPr wrap="square" rtlCol="0">
            <a:spAutoFit/>
          </a:bodyPr>
          <a:lstStyle/>
          <a:p>
            <a:pPr algn="ctr"/>
            <a:r>
              <a:rPr lang="en-US" sz="1300" b="1" u="sng" dirty="0"/>
              <a:t>Booker T. </a:t>
            </a:r>
            <a:r>
              <a:rPr lang="en-US" sz="1300" b="1" u="sng" dirty="0" smtClean="0"/>
              <a:t>Washington</a:t>
            </a:r>
          </a:p>
          <a:p>
            <a:pPr algn="ctr"/>
            <a:r>
              <a:rPr lang="en-US" sz="1100" b="1" dirty="0" smtClean="0"/>
              <a:t>Elizabeth Yeo</a:t>
            </a:r>
            <a:endParaRPr lang="en-US" sz="1100" b="1" dirty="0"/>
          </a:p>
          <a:p>
            <a:endParaRPr lang="en-US" sz="1300" dirty="0" smtClean="0"/>
          </a:p>
          <a:p>
            <a:endParaRPr lang="en-US" sz="1300" dirty="0"/>
          </a:p>
          <a:p>
            <a:endParaRPr lang="en-US" sz="1300" dirty="0" smtClean="0"/>
          </a:p>
          <a:p>
            <a:r>
              <a:rPr lang="en-US" sz="1300" dirty="0" smtClean="0"/>
              <a:t>Born </a:t>
            </a:r>
            <a:r>
              <a:rPr lang="en-US" sz="1300" dirty="0"/>
              <a:t>in Virginia in the mid-to-late 1850s, Booker T. Washington put himself through school and became a teacher. In 1881, he founded Tuskegee </a:t>
            </a:r>
            <a:r>
              <a:rPr lang="en-US" sz="1300" dirty="0" smtClean="0"/>
              <a:t>College in order to </a:t>
            </a:r>
            <a:r>
              <a:rPr lang="en-US" sz="1300" dirty="0"/>
              <a:t>train African Americans in farming. </a:t>
            </a:r>
            <a:endParaRPr lang="en-US" sz="1300" dirty="0" smtClean="0"/>
          </a:p>
          <a:p>
            <a:endParaRPr lang="en-US" sz="1300" dirty="0"/>
          </a:p>
          <a:p>
            <a:r>
              <a:rPr lang="en-US" sz="1300" b="1" u="sng" dirty="0"/>
              <a:t>Early Life</a:t>
            </a:r>
          </a:p>
          <a:p>
            <a:r>
              <a:rPr lang="en-US" sz="1300" dirty="0"/>
              <a:t>Born on April 5, 1856, Booker’s life had little promise early on. In Virginia, as in most states before the Civil War, the child of a slave became a slave.  Booker's mother worked as a cook. Booker never knew his father.  Booker and his mother lived in a one-room log cabin with a large fireplace. </a:t>
            </a:r>
            <a:endParaRPr lang="en-US" sz="1300" dirty="0" smtClean="0"/>
          </a:p>
          <a:p>
            <a:endParaRPr lang="en-US" sz="1300" dirty="0"/>
          </a:p>
          <a:p>
            <a:r>
              <a:rPr lang="en-US" sz="1300" dirty="0"/>
              <a:t>At an early age, Booker carried sacks of grain to the mill.  It was hard work for a small boy. They lived near a school house. Looking inside, he saw children his age sitting at desks and reading books. He wanted to go to school but it was against the law to teach slaves to read and write. </a:t>
            </a:r>
            <a:endParaRPr lang="en-US" sz="1300" dirty="0" smtClean="0"/>
          </a:p>
          <a:p>
            <a:endParaRPr lang="en-US" sz="1300" dirty="0"/>
          </a:p>
          <a:p>
            <a:r>
              <a:rPr lang="en-US" sz="1300" dirty="0"/>
              <a:t>After the Civil War, his mother moved to West Virginia. There she married Washington Ferguson. The family was very poor. </a:t>
            </a:r>
            <a:r>
              <a:rPr lang="en-US" sz="1300" dirty="0" smtClean="0"/>
              <a:t> 9-year </a:t>
            </a:r>
            <a:r>
              <a:rPr lang="en-US" sz="1300" dirty="0"/>
              <a:t>old Booker went to work in a salt factory with his stepfather instead of going to school. </a:t>
            </a:r>
            <a:endParaRPr lang="en-US" sz="1300" dirty="0" smtClean="0"/>
          </a:p>
          <a:p>
            <a:endParaRPr lang="en-US" sz="1300" dirty="0"/>
          </a:p>
          <a:p>
            <a:r>
              <a:rPr lang="en-US" sz="1300" dirty="0"/>
              <a:t>Booker's mother knew he wanted to learn and got him a book to read. He learned the alphabet and how to read and write basic words. Because he was still working, he got up nearly every morning at </a:t>
            </a:r>
            <a:r>
              <a:rPr lang="en-US" sz="1300" dirty="0" smtClean="0"/>
              <a:t> 4 </a:t>
            </a:r>
            <a:r>
              <a:rPr lang="en-US" sz="1300" dirty="0"/>
              <a:t>a.m. to practice reading. At about this time, Booker took the first name of his stepfather as his last name, Washington</a:t>
            </a:r>
            <a:r>
              <a:rPr lang="en-US" sz="1300" dirty="0" smtClean="0"/>
              <a:t>.</a:t>
            </a:r>
          </a:p>
          <a:p>
            <a:endParaRPr lang="en-US" sz="1300" dirty="0"/>
          </a:p>
          <a:p>
            <a:r>
              <a:rPr lang="en-US" sz="1300" dirty="0"/>
              <a:t>In 1866, Booker T. Washington got a job as a </a:t>
            </a:r>
            <a:r>
              <a:rPr lang="en-US" sz="1300" dirty="0" smtClean="0"/>
              <a:t>houseboy working in a coal </a:t>
            </a:r>
            <a:r>
              <a:rPr lang="en-US" sz="1300" dirty="0"/>
              <a:t>miner’s home. The coal miner’s wife learned that Booker was smart and honest.  She wanted to help him. Over the two years he worked for her, she allowed him to go to school for an hour a day during the winter months.</a:t>
            </a:r>
          </a:p>
          <a:p>
            <a:endParaRPr lang="en-US" sz="1300" dirty="0"/>
          </a:p>
        </p:txBody>
      </p:sp>
      <p:sp>
        <p:nvSpPr>
          <p:cNvPr id="8" name="TextBox 7"/>
          <p:cNvSpPr txBox="1"/>
          <p:nvPr/>
        </p:nvSpPr>
        <p:spPr>
          <a:xfrm>
            <a:off x="5563394" y="355481"/>
            <a:ext cx="1600200" cy="707886"/>
          </a:xfrm>
          <a:prstGeom prst="rect">
            <a:avLst/>
          </a:prstGeom>
          <a:no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Grade Equivalent  7.1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Lexile Measure 860L</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Sentence Length 13.60</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Mean Log Word Frequency 3.63</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effectLst/>
                <a:uLnTx/>
                <a:uFillTx/>
              </a:rPr>
              <a:t>Word Count 544 </a:t>
            </a:r>
          </a:p>
        </p:txBody>
      </p:sp>
    </p:spTree>
    <p:extLst>
      <p:ext uri="{BB962C8B-B14F-4D97-AF65-F5344CB8AC3E}">
        <p14:creationId xmlns:p14="http://schemas.microsoft.com/office/powerpoint/2010/main" val="1039632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sp>
        <p:nvSpPr>
          <p:cNvPr id="5" name="Rectangle 2"/>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 name="TextBox 1"/>
          <p:cNvSpPr txBox="1"/>
          <p:nvPr/>
        </p:nvSpPr>
        <p:spPr>
          <a:xfrm>
            <a:off x="647700" y="685800"/>
            <a:ext cx="6477000" cy="6294031"/>
          </a:xfrm>
          <a:prstGeom prst="rect">
            <a:avLst/>
          </a:prstGeom>
          <a:noFill/>
        </p:spPr>
        <p:txBody>
          <a:bodyPr wrap="square" rtlCol="0">
            <a:spAutoFit/>
          </a:bodyPr>
          <a:lstStyle/>
          <a:p>
            <a:r>
              <a:rPr lang="en-US" sz="1300" dirty="0"/>
              <a:t>Booker T. </a:t>
            </a:r>
            <a:r>
              <a:rPr lang="en-US" sz="1300" dirty="0" smtClean="0"/>
              <a:t>Washington continued…</a:t>
            </a:r>
            <a:endParaRPr lang="en-US" sz="1300" dirty="0"/>
          </a:p>
          <a:p>
            <a:endParaRPr lang="en-US" sz="1300" dirty="0" smtClean="0"/>
          </a:p>
          <a:p>
            <a:endParaRPr lang="en-US" sz="1300" dirty="0"/>
          </a:p>
          <a:p>
            <a:r>
              <a:rPr lang="en-US" sz="1300" b="1" u="sng" dirty="0"/>
              <a:t>Education</a:t>
            </a:r>
          </a:p>
          <a:p>
            <a:r>
              <a:rPr lang="en-US" sz="1300" dirty="0" smtClean="0"/>
              <a:t>After the Civil War and the freedom of slaves, Booker’s dream of an education could come true. In </a:t>
            </a:r>
            <a:r>
              <a:rPr lang="en-US" sz="1300" dirty="0"/>
              <a:t>1872, Booker T. Washington left home and walked 500 miles to Hampton Agricultural College in Virginia</a:t>
            </a:r>
            <a:r>
              <a:rPr lang="en-US" sz="1300" dirty="0" smtClean="0"/>
              <a:t>.  </a:t>
            </a:r>
            <a:r>
              <a:rPr lang="en-US" sz="1300" dirty="0"/>
              <a:t>Along the way he took odd jobs to support himself. </a:t>
            </a:r>
          </a:p>
          <a:p>
            <a:endParaRPr lang="en-US" sz="1300" dirty="0"/>
          </a:p>
          <a:p>
            <a:r>
              <a:rPr lang="en-US" sz="1300" dirty="0"/>
              <a:t>He was able to attend the school and took a job as a janitor to help pay the cost. The school's founder soon offered him a scholarship. The founder felt it was important to support newly freed slaves by helping them get an education. He soon became Washington's mentor. </a:t>
            </a:r>
            <a:endParaRPr lang="en-US" sz="1300" dirty="0" smtClean="0"/>
          </a:p>
          <a:p>
            <a:endParaRPr lang="en-US" sz="1300" dirty="0"/>
          </a:p>
          <a:p>
            <a:r>
              <a:rPr lang="en-US" sz="1300" b="1" u="sng" dirty="0"/>
              <a:t>Legacy</a:t>
            </a:r>
          </a:p>
          <a:p>
            <a:r>
              <a:rPr lang="en-US" sz="1300" dirty="0"/>
              <a:t>Booker T. Washington graduated from Hampton in 1875 with high marks.  In 1879, he was asked to speak at Hampton's graduation. Later, General Armstrong offered Washington a job teaching at Hampton. </a:t>
            </a:r>
            <a:endParaRPr lang="en-US" sz="1300" dirty="0" smtClean="0"/>
          </a:p>
          <a:p>
            <a:endParaRPr lang="en-US" sz="1300" dirty="0"/>
          </a:p>
          <a:p>
            <a:r>
              <a:rPr lang="en-US" sz="1300" dirty="0"/>
              <a:t>In 1881, the Alabama law approved $2,000 for </a:t>
            </a:r>
            <a:r>
              <a:rPr lang="en-US" sz="1300" dirty="0" smtClean="0"/>
              <a:t>the </a:t>
            </a:r>
            <a:r>
              <a:rPr lang="en-US" sz="1300" dirty="0"/>
              <a:t>Tuskegee College. General Armstrong was asked to hire a white man to run the school, but instead he hired Booker T. Washington. </a:t>
            </a:r>
            <a:endParaRPr lang="en-US" sz="1300" dirty="0" smtClean="0"/>
          </a:p>
          <a:p>
            <a:endParaRPr lang="en-US" sz="1300" dirty="0"/>
          </a:p>
          <a:p>
            <a:r>
              <a:rPr lang="en-US" sz="1300" dirty="0"/>
              <a:t>Classes were first held in an old church, while Washington traveled all over the countryside telling about the school and raising money</a:t>
            </a:r>
            <a:r>
              <a:rPr lang="en-US" sz="1300" dirty="0" smtClean="0"/>
              <a:t>.</a:t>
            </a:r>
          </a:p>
          <a:p>
            <a:endParaRPr lang="en-US" sz="1300" dirty="0"/>
          </a:p>
          <a:p>
            <a:r>
              <a:rPr lang="en-US" sz="1300" dirty="0"/>
              <a:t>Under Booker T. Washington's leadership, Tuskegee became a leading school in the country. </a:t>
            </a:r>
          </a:p>
          <a:p>
            <a:r>
              <a:rPr lang="en-US" sz="1300" dirty="0"/>
              <a:t>In 1901, President Theodore Roosevelt invited Booker T. Washington to the White House.  He was the first African American to be asked to the White House. </a:t>
            </a:r>
            <a:endParaRPr lang="en-US" sz="1300" dirty="0" smtClean="0"/>
          </a:p>
          <a:p>
            <a:endParaRPr lang="en-US" sz="1300" dirty="0"/>
          </a:p>
          <a:p>
            <a:r>
              <a:rPr lang="en-US" sz="1300" dirty="0"/>
              <a:t>Booker T. Washington remained the head of Tuskegee Institute until his death on November 14, 1915, at the age of 59.</a:t>
            </a:r>
          </a:p>
          <a:p>
            <a:endParaRPr lang="en-US" sz="1300" dirty="0"/>
          </a:p>
          <a:p>
            <a:endParaRPr lang="en-US" sz="1300" dirty="0"/>
          </a:p>
        </p:txBody>
      </p:sp>
    </p:spTree>
    <p:extLst>
      <p:ext uri="{BB962C8B-B14F-4D97-AF65-F5344CB8AC3E}">
        <p14:creationId xmlns:p14="http://schemas.microsoft.com/office/powerpoint/2010/main" val="416612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68811" y="776422"/>
            <a:ext cx="6196193" cy="3796196"/>
          </a:xfrm>
          <a:prstGeom prst="rect">
            <a:avLst/>
          </a:prstGeom>
        </p:spPr>
        <p:txBody>
          <a:bodyPr wrap="square" lIns="101881" tIns="50941" rIns="101881" bIns="50941">
            <a:spAutoFit/>
          </a:bodyPr>
          <a:lstStyle/>
          <a:p>
            <a:pPr lvl="0"/>
            <a:r>
              <a:rPr lang="en-US" sz="1600" dirty="0">
                <a:latin typeface="Helvetica" panose="020B0604020202020204" pitchFamily="34" charset="0"/>
                <a:cs typeface="Helvetica" panose="020B0604020202020204" pitchFamily="34" charset="0"/>
              </a:rPr>
              <a:t> </a:t>
            </a:r>
          </a:p>
          <a:p>
            <a:pPr marL="342900" indent="-342900">
              <a:buAutoNum type="arabicPeriod" startAt="9"/>
            </a:pPr>
            <a:r>
              <a:rPr lang="en-US" sz="1600" b="1" dirty="0" smtClean="0">
                <a:latin typeface="Helvetica" panose="020B0604020202020204" pitchFamily="34" charset="0"/>
                <a:cs typeface="Helvetica" panose="020B0604020202020204" pitchFamily="34" charset="0"/>
              </a:rPr>
              <a:t>Read the sentence from the passage “Sequoyah”</a:t>
            </a:r>
            <a:r>
              <a:rPr lang="en-US" sz="1600" dirty="0" smtClean="0">
                <a:latin typeface="Helvetica" panose="020B0604020202020204" pitchFamily="34" charset="0"/>
                <a:cs typeface="Helvetica" panose="020B0604020202020204" pitchFamily="34" charset="0"/>
              </a:rPr>
              <a:t>. “Sequoyah </a:t>
            </a:r>
            <a:r>
              <a:rPr lang="en-US" sz="1600" dirty="0">
                <a:latin typeface="Helvetica" panose="020B0604020202020204" pitchFamily="34" charset="0"/>
                <a:cs typeface="Helvetica" panose="020B0604020202020204" pitchFamily="34" charset="0"/>
              </a:rPr>
              <a:t>decided to try a different </a:t>
            </a:r>
            <a:r>
              <a:rPr lang="en-US" sz="1600" b="1" u="sng" dirty="0">
                <a:latin typeface="Helvetica" panose="020B0604020202020204" pitchFamily="34" charset="0"/>
                <a:cs typeface="Helvetica" panose="020B0604020202020204" pitchFamily="34" charset="0"/>
              </a:rPr>
              <a:t>approach</a:t>
            </a:r>
            <a:r>
              <a:rPr lang="en-US" sz="1600" dirty="0" smtClean="0">
                <a:latin typeface="Helvetica" panose="020B0604020202020204" pitchFamily="34" charset="0"/>
                <a:cs typeface="Helvetica" panose="020B0604020202020204" pitchFamily="34" charset="0"/>
              </a:rPr>
              <a:t>.” </a:t>
            </a:r>
          </a:p>
          <a:p>
            <a:pPr marL="342900" indent="-342900">
              <a:buAutoNum type="arabicPeriod" startAt="9"/>
            </a:pPr>
            <a:endParaRPr lang="en-US" sz="1600" b="1" dirty="0">
              <a:latin typeface="Helvetica" panose="020B0604020202020204" pitchFamily="34" charset="0"/>
              <a:cs typeface="Helvetica" panose="020B0604020202020204" pitchFamily="34" charset="0"/>
            </a:endParaRPr>
          </a:p>
          <a:p>
            <a:pPr marL="347663" indent="-58738"/>
            <a:r>
              <a:rPr lang="en-US" sz="1600" b="1" dirty="0" smtClean="0">
                <a:latin typeface="Helvetica" panose="020B0604020202020204" pitchFamily="34" charset="0"/>
                <a:cs typeface="Helvetica" panose="020B0604020202020204" pitchFamily="34" charset="0"/>
              </a:rPr>
              <a:t> What </a:t>
            </a:r>
            <a:r>
              <a:rPr lang="en-US" sz="1600" b="1" dirty="0">
                <a:latin typeface="Helvetica" panose="020B0604020202020204" pitchFamily="34" charset="0"/>
                <a:cs typeface="Helvetica" panose="020B0604020202020204" pitchFamily="34" charset="0"/>
              </a:rPr>
              <a:t>is a synonym for the word </a:t>
            </a:r>
            <a:r>
              <a:rPr lang="en-US" sz="1600" b="1" u="sng" dirty="0">
                <a:latin typeface="Helvetica" panose="020B0604020202020204" pitchFamily="34" charset="0"/>
                <a:cs typeface="Helvetica" panose="020B0604020202020204" pitchFamily="34" charset="0"/>
              </a:rPr>
              <a:t>approach</a:t>
            </a:r>
            <a:r>
              <a:rPr lang="en-US" sz="1600" b="1" dirty="0">
                <a:latin typeface="Helvetica" panose="020B0604020202020204" pitchFamily="34" charset="0"/>
                <a:cs typeface="Helvetica" panose="020B0604020202020204" pitchFamily="34" charset="0"/>
              </a:rPr>
              <a:t> as used </a:t>
            </a:r>
            <a:r>
              <a:rPr lang="en-US" sz="1600" b="1" dirty="0" smtClean="0">
                <a:latin typeface="Helvetica" panose="020B0604020202020204" pitchFamily="34" charset="0"/>
                <a:cs typeface="Helvetica" panose="020B0604020202020204" pitchFamily="34" charset="0"/>
              </a:rPr>
              <a:t>in </a:t>
            </a:r>
          </a:p>
          <a:p>
            <a:pPr marL="347663" indent="-58738"/>
            <a:r>
              <a:rPr lang="en-US" sz="1600" b="1" dirty="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the text “Sequoyah”</a:t>
            </a:r>
            <a:r>
              <a:rPr lang="en-US" sz="1600" b="1" i="1" dirty="0" smtClean="0">
                <a:latin typeface="Helvetica" panose="020B0604020202020204" pitchFamily="34" charset="0"/>
                <a:cs typeface="Helvetica" panose="020B0604020202020204" pitchFamily="34" charset="0"/>
              </a:rPr>
              <a:t>?</a:t>
            </a:r>
            <a:endParaRPr lang="en-US" sz="1600" b="1" i="1" dirty="0">
              <a:latin typeface="Helvetica" panose="020B0604020202020204" pitchFamily="34" charset="0"/>
              <a:cs typeface="Helvetica" panose="020B0604020202020204" pitchFamily="34" charset="0"/>
            </a:endParaRPr>
          </a:p>
          <a:p>
            <a:pPr marL="361417" indent="-361417">
              <a:buFont typeface="+mj-lt"/>
              <a:buAutoNum type="arabicPeriod" startAt="4"/>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strategy</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smtClean="0">
                <a:latin typeface="Helvetica" panose="020B0604020202020204" pitchFamily="34" charset="0"/>
                <a:cs typeface="Helvetica" panose="020B0604020202020204" pitchFamily="34" charset="0"/>
              </a:rPr>
              <a:t>alphabet</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smtClean="0">
                <a:latin typeface="Helvetica" panose="020B0604020202020204" pitchFamily="34" charset="0"/>
                <a:cs typeface="Helvetica" panose="020B0604020202020204" pitchFamily="34" charset="0"/>
              </a:rPr>
              <a:t>advance</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syllable</a:t>
            </a:r>
          </a:p>
          <a:p>
            <a:pPr marL="361417" indent="-361417">
              <a:buFont typeface="+mj-lt"/>
              <a:buAutoNum type="alphaUcPeriod" startAt="4"/>
            </a:pP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cxnSp>
        <p:nvCxnSpPr>
          <p:cNvPr id="10" name="Straight Connector 9"/>
          <p:cNvCxnSpPr/>
          <p:nvPr/>
        </p:nvCxnSpPr>
        <p:spPr>
          <a:xfrm>
            <a:off x="611890"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949569" y="34793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2" name="Oval 11"/>
          <p:cNvSpPr/>
          <p:nvPr/>
        </p:nvSpPr>
        <p:spPr>
          <a:xfrm>
            <a:off x="962413" y="25547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3" name="Oval 12"/>
          <p:cNvSpPr/>
          <p:nvPr/>
        </p:nvSpPr>
        <p:spPr>
          <a:xfrm>
            <a:off x="962413" y="30166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14" name="Oval 13"/>
          <p:cNvSpPr/>
          <p:nvPr/>
        </p:nvSpPr>
        <p:spPr>
          <a:xfrm>
            <a:off x="955897" y="3962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latin typeface="Helvetica" panose="020B0604020202020204" pitchFamily="34" charset="0"/>
              <a:cs typeface="Helvetica" panose="020B0604020202020204" pitchFamily="34" charset="0"/>
            </a:endParaRPr>
          </a:p>
        </p:txBody>
      </p:sp>
      <p:sp>
        <p:nvSpPr>
          <p:cNvPr id="29" name="Rectangle 28"/>
          <p:cNvSpPr/>
          <p:nvPr/>
        </p:nvSpPr>
        <p:spPr>
          <a:xfrm>
            <a:off x="738007" y="5172068"/>
            <a:ext cx="6462353" cy="3796196"/>
          </a:xfrm>
          <a:prstGeom prst="rect">
            <a:avLst/>
          </a:prstGeom>
        </p:spPr>
        <p:txBody>
          <a:bodyPr wrap="square" lIns="101881" tIns="50941" rIns="101881" bIns="50941">
            <a:spAutoFit/>
          </a:bodyPr>
          <a:lstStyle/>
          <a:p>
            <a:pPr marL="457200" lvl="0" indent="-398463"/>
            <a:r>
              <a:rPr lang="en-US" sz="1600" b="1" dirty="0" smtClean="0">
                <a:latin typeface="Helvetica" pitchFamily="34" charset="0"/>
                <a:cs typeface="Helvetica" pitchFamily="34" charset="0"/>
              </a:rPr>
              <a:t>10.  </a:t>
            </a:r>
            <a:r>
              <a:rPr lang="en-US" sz="1600" b="1" dirty="0" smtClean="0">
                <a:solidFill>
                  <a:prstClr val="black"/>
                </a:solidFill>
                <a:latin typeface="Helvetica" pitchFamily="34" charset="0"/>
                <a:cs typeface="Helvetica" pitchFamily="34" charset="0"/>
              </a:rPr>
              <a:t>In </a:t>
            </a:r>
            <a:r>
              <a:rPr lang="en-US" sz="1600" b="1" dirty="0">
                <a:solidFill>
                  <a:prstClr val="black"/>
                </a:solidFill>
                <a:latin typeface="Helvetica" pitchFamily="34" charset="0"/>
                <a:cs typeface="Helvetica" pitchFamily="34" charset="0"/>
              </a:rPr>
              <a:t>this sentence from </a:t>
            </a:r>
            <a:r>
              <a:rPr lang="en-US" sz="1600" b="1" dirty="0" smtClean="0">
                <a:solidFill>
                  <a:prstClr val="black"/>
                </a:solidFill>
                <a:latin typeface="Helvetica" pitchFamily="34" charset="0"/>
                <a:cs typeface="Helvetica" pitchFamily="34" charset="0"/>
              </a:rPr>
              <a:t>“</a:t>
            </a:r>
            <a:r>
              <a:rPr lang="en-US" sz="1600" b="1" dirty="0" smtClean="0">
                <a:latin typeface="Helvetica" pitchFamily="34" charset="0"/>
                <a:cs typeface="Helvetica" pitchFamily="34" charset="0"/>
              </a:rPr>
              <a:t>Sequoyah”</a:t>
            </a:r>
            <a:r>
              <a:rPr lang="en-US" sz="1600" b="1" dirty="0" smtClean="0">
                <a:solidFill>
                  <a:prstClr val="black"/>
                </a:solidFill>
                <a:latin typeface="Helvetica" pitchFamily="34" charset="0"/>
                <a:cs typeface="Helvetica" pitchFamily="34" charset="0"/>
              </a:rPr>
              <a:t>,</a:t>
            </a:r>
            <a:r>
              <a:rPr lang="en-US" sz="1600" dirty="0" smtClean="0">
                <a:solidFill>
                  <a:prstClr val="black"/>
                </a:solidFill>
                <a:latin typeface="Helvetica" pitchFamily="34" charset="0"/>
                <a:cs typeface="Helvetica" pitchFamily="34" charset="0"/>
              </a:rPr>
              <a:t> </a:t>
            </a:r>
            <a:r>
              <a:rPr lang="en-US" sz="1600" b="1" i="1" dirty="0">
                <a:solidFill>
                  <a:prstClr val="black"/>
                </a:solidFill>
                <a:latin typeface="Helvetica" pitchFamily="34" charset="0"/>
                <a:cs typeface="Helvetica" pitchFamily="34" charset="0"/>
              </a:rPr>
              <a:t>“</a:t>
            </a:r>
            <a:r>
              <a:rPr lang="en-US" sz="1600" i="1" dirty="0">
                <a:solidFill>
                  <a:prstClr val="black"/>
                </a:solidFill>
                <a:latin typeface="Helvetica" panose="020B0604020202020204" pitchFamily="34" charset="0"/>
                <a:cs typeface="Helvetica" panose="020B0604020202020204" pitchFamily="34" charset="0"/>
              </a:rPr>
              <a:t>They often used these “</a:t>
            </a:r>
            <a:r>
              <a:rPr lang="en-US" sz="1600" b="1" i="1" u="sng" dirty="0" smtClean="0">
                <a:solidFill>
                  <a:prstClr val="black"/>
                </a:solidFill>
                <a:latin typeface="Helvetica" panose="020B0604020202020204" pitchFamily="34" charset="0"/>
                <a:cs typeface="Helvetica" panose="020B0604020202020204" pitchFamily="34" charset="0"/>
              </a:rPr>
              <a:t>talking leaves</a:t>
            </a:r>
            <a:r>
              <a:rPr lang="en-US" sz="1600" dirty="0">
                <a:solidFill>
                  <a:prstClr val="black"/>
                </a:solidFill>
                <a:latin typeface="Helvetica" pitchFamily="34" charset="0"/>
                <a:cs typeface="Helvetica" pitchFamily="34" charset="0"/>
              </a:rPr>
              <a:t>,” </a:t>
            </a:r>
            <a:r>
              <a:rPr lang="en-US" sz="1600" i="1" dirty="0">
                <a:solidFill>
                  <a:prstClr val="black"/>
                </a:solidFill>
                <a:latin typeface="Helvetica" pitchFamily="34" charset="0"/>
                <a:cs typeface="Helvetica" pitchFamily="34" charset="0"/>
              </a:rPr>
              <a:t>as some Native Americans called them, to communicate,”</a:t>
            </a:r>
            <a:r>
              <a:rPr lang="en-US" sz="1600" dirty="0">
                <a:solidFill>
                  <a:prstClr val="black"/>
                </a:solidFill>
                <a:latin typeface="Helvetica" pitchFamily="34" charset="0"/>
                <a:cs typeface="Helvetica" pitchFamily="34" charset="0"/>
              </a:rPr>
              <a:t> </a:t>
            </a:r>
            <a:r>
              <a:rPr lang="en-US" sz="1600" b="1" dirty="0" smtClean="0">
                <a:solidFill>
                  <a:prstClr val="black"/>
                </a:solidFill>
                <a:latin typeface="Helvetica" pitchFamily="34" charset="0"/>
                <a:cs typeface="Helvetica" pitchFamily="34" charset="0"/>
              </a:rPr>
              <a:t>why did the Cherokee most </a:t>
            </a:r>
            <a:r>
              <a:rPr lang="en-US" sz="1600" b="1" dirty="0">
                <a:solidFill>
                  <a:prstClr val="black"/>
                </a:solidFill>
                <a:latin typeface="Helvetica" pitchFamily="34" charset="0"/>
                <a:cs typeface="Helvetica" pitchFamily="34" charset="0"/>
              </a:rPr>
              <a:t>likely </a:t>
            </a:r>
            <a:r>
              <a:rPr lang="en-US" sz="1600" b="1" dirty="0" smtClean="0">
                <a:solidFill>
                  <a:prstClr val="black"/>
                </a:solidFill>
                <a:latin typeface="Helvetica" pitchFamily="34" charset="0"/>
                <a:cs typeface="Helvetica" pitchFamily="34" charset="0"/>
              </a:rPr>
              <a:t>use the phrase </a:t>
            </a:r>
            <a:r>
              <a:rPr lang="en-US" sz="1600" b="1" u="sng" dirty="0" smtClean="0">
                <a:solidFill>
                  <a:prstClr val="black"/>
                </a:solidFill>
                <a:latin typeface="Helvetica" pitchFamily="34" charset="0"/>
                <a:cs typeface="Helvetica" pitchFamily="34" charset="0"/>
              </a:rPr>
              <a:t>talking </a:t>
            </a:r>
            <a:r>
              <a:rPr lang="en-US" sz="1600" b="1" u="sng" dirty="0">
                <a:solidFill>
                  <a:prstClr val="black"/>
                </a:solidFill>
                <a:latin typeface="Helvetica" pitchFamily="34" charset="0"/>
                <a:cs typeface="Helvetica" pitchFamily="34" charset="0"/>
              </a:rPr>
              <a:t>leaves</a:t>
            </a:r>
            <a:r>
              <a:rPr lang="en-US" sz="1600" b="1" dirty="0" smtClean="0">
                <a:solidFill>
                  <a:prstClr val="black"/>
                </a:solidFill>
                <a:latin typeface="Helvetica" pitchFamily="34" charset="0"/>
                <a:cs typeface="Helvetica" pitchFamily="34" charset="0"/>
              </a:rPr>
              <a:t>?</a:t>
            </a:r>
          </a:p>
          <a:p>
            <a:pPr marL="282575" lvl="0" indent="-223838"/>
            <a:endParaRPr lang="en-US" sz="1600" dirty="0">
              <a:solidFill>
                <a:prstClr val="black"/>
              </a:solidFill>
              <a:latin typeface="Helvetica" pitchFamily="34" charset="0"/>
              <a:cs typeface="Helvetica" pitchFamily="34" charset="0"/>
            </a:endParaRPr>
          </a:p>
          <a:p>
            <a:pPr marL="400050" lvl="0" indent="290513">
              <a:buFont typeface="+mj-lt"/>
              <a:buAutoNum type="alphaUcPeriod"/>
            </a:pPr>
            <a:r>
              <a:rPr lang="en-US" sz="1600" dirty="0" smtClean="0">
                <a:solidFill>
                  <a:prstClr val="black"/>
                </a:solidFill>
                <a:latin typeface="Helvetica" pitchFamily="34" charset="0"/>
                <a:cs typeface="Helvetica" pitchFamily="34" charset="0"/>
              </a:rPr>
              <a:t>  Cherokee Indians noticed that white men wrote on leaves.</a:t>
            </a:r>
          </a:p>
          <a:p>
            <a:pPr marL="400050" lvl="0" indent="290513">
              <a:buFont typeface="+mj-lt"/>
              <a:buAutoNum type="alphaUcPeriod"/>
            </a:pPr>
            <a:endParaRPr lang="en-US" sz="1600" dirty="0">
              <a:solidFill>
                <a:prstClr val="black"/>
              </a:solidFill>
              <a:latin typeface="Helvetica" pitchFamily="34" charset="0"/>
              <a:cs typeface="Helvetica" pitchFamily="34" charset="0"/>
            </a:endParaRPr>
          </a:p>
          <a:p>
            <a:pPr marL="796925" lvl="0" indent="-398463">
              <a:buFont typeface="+mj-lt"/>
              <a:buAutoNum type="alphaUcPeriod"/>
            </a:pPr>
            <a:r>
              <a:rPr lang="en-US" sz="1600" dirty="0" smtClean="0">
                <a:solidFill>
                  <a:prstClr val="black"/>
                </a:solidFill>
                <a:latin typeface="Helvetica" pitchFamily="34" charset="0"/>
                <a:cs typeface="Helvetica" pitchFamily="34" charset="0"/>
              </a:rPr>
              <a:t>The Cherokee Indians compared the paper that white men     used to communicated and write on, to leaves.</a:t>
            </a:r>
          </a:p>
          <a:p>
            <a:pPr marL="400050" lvl="0"/>
            <a:endParaRPr lang="en-US" sz="1600" dirty="0">
              <a:solidFill>
                <a:prstClr val="black"/>
              </a:solidFill>
              <a:latin typeface="Helvetica" pitchFamily="34" charset="0"/>
              <a:cs typeface="Helvetica" pitchFamily="34" charset="0"/>
            </a:endParaRPr>
          </a:p>
          <a:p>
            <a:pPr marL="742950" lvl="0" indent="-342900">
              <a:buFont typeface="+mj-lt"/>
              <a:buAutoNum type="alphaUcPeriod" startAt="3"/>
            </a:pPr>
            <a:r>
              <a:rPr lang="en-US" sz="1600" dirty="0" smtClean="0">
                <a:solidFill>
                  <a:prstClr val="black"/>
                </a:solidFill>
                <a:latin typeface="Helvetica" pitchFamily="34" charset="0"/>
                <a:cs typeface="Helvetica" pitchFamily="34" charset="0"/>
              </a:rPr>
              <a:t> “Talking leaves” was another way to say “communicate.”</a:t>
            </a:r>
          </a:p>
          <a:p>
            <a:pPr marL="742950" lvl="0" indent="-342900">
              <a:buFont typeface="+mj-lt"/>
              <a:buAutoNum type="alphaUcPeriod" startAt="3"/>
            </a:pPr>
            <a:endParaRPr lang="en-US" sz="1600" dirty="0">
              <a:solidFill>
                <a:prstClr val="black"/>
              </a:solidFill>
              <a:latin typeface="Helvetica" pitchFamily="34" charset="0"/>
              <a:cs typeface="Helvetica" pitchFamily="34" charset="0"/>
            </a:endParaRPr>
          </a:p>
          <a:p>
            <a:pPr marL="742950" lvl="0" indent="-342900">
              <a:buFont typeface="+mj-lt"/>
              <a:buAutoNum type="alphaUcPeriod" startAt="3"/>
            </a:pPr>
            <a:r>
              <a:rPr lang="en-US" sz="1600" dirty="0" smtClean="0">
                <a:solidFill>
                  <a:prstClr val="black"/>
                </a:solidFill>
                <a:latin typeface="Helvetica" pitchFamily="34" charset="0"/>
                <a:cs typeface="Helvetica" pitchFamily="34" charset="0"/>
              </a:rPr>
              <a:t> </a:t>
            </a:r>
            <a:r>
              <a:rPr lang="en-US" sz="1600" dirty="0" smtClean="0">
                <a:latin typeface="Helvetica" pitchFamily="34" charset="0"/>
                <a:cs typeface="Helvetica" pitchFamily="34" charset="0"/>
              </a:rPr>
              <a:t>When white men ran out of paper, they wrote on leaves.</a:t>
            </a:r>
          </a:p>
          <a:p>
            <a:pPr marL="400050" lvl="0"/>
            <a:endParaRPr lang="en-US" sz="1600" dirty="0">
              <a:solidFill>
                <a:prstClr val="black"/>
              </a:solidFill>
              <a:latin typeface="Helvetica" pitchFamily="34" charset="0"/>
              <a:cs typeface="Helvetica" pitchFamily="34" charset="0"/>
            </a:endParaRPr>
          </a:p>
          <a:p>
            <a:pPr marL="400050" lvl="0"/>
            <a:endParaRPr lang="en-US" sz="1600" dirty="0">
              <a:solidFill>
                <a:prstClr val="black"/>
              </a:solidFill>
              <a:latin typeface="Helvetica" pitchFamily="34" charset="0"/>
              <a:cs typeface="Helvetica" pitchFamily="34" charset="0"/>
            </a:endParaRPr>
          </a:p>
        </p:txBody>
      </p:sp>
      <p:sp>
        <p:nvSpPr>
          <p:cNvPr id="30" name="Oval 29"/>
          <p:cNvSpPr/>
          <p:nvPr/>
        </p:nvSpPr>
        <p:spPr>
          <a:xfrm>
            <a:off x="909410" y="76445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10705" y="64592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09410" y="69504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09410" y="81018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46392052"/>
              </p:ext>
            </p:extLst>
          </p:nvPr>
        </p:nvGraphicFramePr>
        <p:xfrm>
          <a:off x="5542722" y="3963018"/>
          <a:ext cx="1637760" cy="6096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RI.5.4       DOK </a:t>
                      </a:r>
                      <a:r>
                        <a:rPr lang="en-US" sz="800" b="1" dirty="0">
                          <a:solidFill>
                            <a:srgbClr val="000000"/>
                          </a:solidFill>
                          <a:effectLst/>
                          <a:latin typeface="Calibri"/>
                          <a:ea typeface="Times New Roman"/>
                          <a:cs typeface="Times New Roman"/>
                        </a:rPr>
                        <a:t>1</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 </a:t>
                      </a:r>
                      <a:r>
                        <a:rPr lang="en-US" sz="800" b="1" dirty="0" err="1" smtClean="0">
                          <a:solidFill>
                            <a:srgbClr val="000000"/>
                          </a:solidFill>
                          <a:effectLst/>
                          <a:latin typeface="Calibri"/>
                          <a:ea typeface="Times New Roman"/>
                          <a:cs typeface="Times New Roman"/>
                        </a:rPr>
                        <a:t>APg</a:t>
                      </a:r>
                      <a:endParaRPr lang="en-US" sz="800" dirty="0">
                        <a:effectLst/>
                        <a:latin typeface="Calibri"/>
                        <a:ea typeface="Calibri"/>
                        <a:cs typeface="Times New Roman"/>
                      </a:endParaRPr>
                    </a:p>
                  </a:txBody>
                  <a:tcPr marL="35094" marR="3509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87680">
                <a:tc>
                  <a:txBody>
                    <a:bodyPr/>
                    <a:lstStyle/>
                    <a:p>
                      <a:pPr marL="0" marR="0" algn="l">
                        <a:lnSpc>
                          <a:spcPct val="100000"/>
                        </a:lnSpc>
                        <a:spcBef>
                          <a:spcPts val="0"/>
                        </a:spcBef>
                        <a:spcAft>
                          <a:spcPts val="0"/>
                        </a:spcAft>
                      </a:pPr>
                      <a:r>
                        <a:rPr lang="en-US" sz="800" b="1" u="sng" dirty="0" smtClean="0">
                          <a:solidFill>
                            <a:srgbClr val="000000"/>
                          </a:solidFill>
                          <a:effectLst/>
                          <a:latin typeface="+mn-lt"/>
                          <a:ea typeface="Times New Roman"/>
                          <a:cs typeface="Times New Roman"/>
                        </a:rPr>
                        <a:t>L.5.5c</a:t>
                      </a:r>
                      <a:r>
                        <a:rPr lang="en-US" sz="800" b="1" dirty="0" smtClean="0">
                          <a:solidFill>
                            <a:srgbClr val="000000"/>
                          </a:solidFill>
                          <a:effectLst/>
                          <a:latin typeface="+mn-lt"/>
                          <a:ea typeface="Times New Roman"/>
                          <a:cs typeface="Times New Roman"/>
                        </a:rPr>
                        <a:t> Use the relationship between particular words (e.g., synonyms, antonyms, homographs) to better understand each of the words.</a:t>
                      </a:r>
                    </a:p>
                  </a:txBody>
                  <a:tcPr marL="35094" marR="3509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4580062"/>
              </p:ext>
            </p:extLst>
          </p:nvPr>
        </p:nvGraphicFramePr>
        <p:xfrm>
          <a:off x="711578" y="88392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RI.5.4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APn</a:t>
                      </a:r>
                      <a:endParaRPr lang="en-US" sz="800" dirty="0">
                        <a:effectLst/>
                        <a:latin typeface="Calibri"/>
                        <a:ea typeface="Calibri"/>
                        <a:cs typeface="Times New Roman"/>
                      </a:endParaRPr>
                    </a:p>
                  </a:txBody>
                  <a:tcPr marL="37951" marR="379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1" u="sng" dirty="0">
                          <a:effectLst/>
                          <a:latin typeface="Calibri"/>
                          <a:ea typeface="Times New Roman"/>
                          <a:cs typeface="Times New Roman"/>
                        </a:rPr>
                        <a:t>L.5.4a</a:t>
                      </a:r>
                      <a:r>
                        <a:rPr lang="en-US" sz="800" b="1" dirty="0">
                          <a:effectLst/>
                          <a:latin typeface="Calibri"/>
                          <a:ea typeface="Times New Roman"/>
                          <a:cs typeface="Times New Roman"/>
                        </a:rPr>
                        <a:t> Use context (e.g., cause/effect relationships and comparisons in text) as a clue to the meaning of a word or phrase</a:t>
                      </a:r>
                      <a:r>
                        <a:rPr lang="en-US" sz="800" b="1" dirty="0" smtClean="0">
                          <a:effectLst/>
                          <a:latin typeface="Calibri"/>
                          <a:ea typeface="Times New Roman"/>
                          <a:cs typeface="Times New Roman"/>
                        </a:rPr>
                        <a:t>.</a:t>
                      </a:r>
                    </a:p>
                  </a:txBody>
                  <a:tcPr marL="37951" marR="379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6371496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46965" y="5599325"/>
            <a:ext cx="6837086" cy="3057532"/>
          </a:xfrm>
          <a:prstGeom prst="rect">
            <a:avLst/>
          </a:prstGeom>
        </p:spPr>
        <p:txBody>
          <a:bodyPr wrap="square" lIns="101881" tIns="50941" rIns="101881" bIns="50941">
            <a:spAutoFit/>
          </a:bodyPr>
          <a:lstStyle/>
          <a:p>
            <a:pPr marL="796925" indent="-796925"/>
            <a:r>
              <a:rPr lang="en-US" sz="1600" b="1" dirty="0" smtClean="0">
                <a:latin typeface="Helvetica" panose="020B0604020202020204" pitchFamily="34" charset="0"/>
                <a:cs typeface="Helvetica" panose="020B0604020202020204" pitchFamily="34" charset="0"/>
              </a:rPr>
              <a:t>12.  Why </a:t>
            </a:r>
            <a:r>
              <a:rPr lang="en-US" sz="1600" b="1" dirty="0">
                <a:latin typeface="Helvetica" panose="020B0604020202020204" pitchFamily="34" charset="0"/>
                <a:cs typeface="Helvetica" panose="020B0604020202020204" pitchFamily="34" charset="0"/>
              </a:rPr>
              <a:t>did Sequoyah decide to try a </a:t>
            </a:r>
            <a:r>
              <a:rPr lang="en-US" sz="1600" b="1" u="sng" dirty="0">
                <a:latin typeface="Helvetica" panose="020B0604020202020204" pitchFamily="34" charset="0"/>
                <a:cs typeface="Helvetica" panose="020B0604020202020204" pitchFamily="34" charset="0"/>
              </a:rPr>
              <a:t>different approach </a:t>
            </a:r>
            <a:r>
              <a:rPr lang="en-US" sz="1600" b="1" dirty="0">
                <a:latin typeface="Helvetica" panose="020B0604020202020204" pitchFamily="34" charset="0"/>
                <a:cs typeface="Helvetica" panose="020B0604020202020204" pitchFamily="34" charset="0"/>
              </a:rPr>
              <a:t>to his </a:t>
            </a:r>
          </a:p>
          <a:p>
            <a:pPr marL="796925" indent="-796925"/>
            <a:r>
              <a:rPr lang="en-US" sz="1600" b="1" dirty="0" smtClean="0">
                <a:latin typeface="Helvetica" panose="020B0604020202020204" pitchFamily="34" charset="0"/>
                <a:cs typeface="Helvetica" panose="020B0604020202020204" pitchFamily="34" charset="0"/>
              </a:rPr>
              <a:t>       written </a:t>
            </a:r>
            <a:r>
              <a:rPr lang="en-US" sz="1600" b="1" dirty="0">
                <a:latin typeface="Helvetica" panose="020B0604020202020204" pitchFamily="34" charset="0"/>
                <a:cs typeface="Helvetica" panose="020B0604020202020204" pitchFamily="34" charset="0"/>
              </a:rPr>
              <a:t>language?</a:t>
            </a:r>
          </a:p>
          <a:p>
            <a:pPr marL="361417" indent="-361417">
              <a:buFont typeface="+mj-lt"/>
              <a:buAutoNum type="arabicPeriod" startAt="2"/>
            </a:pPr>
            <a:endParaRPr lang="en-US" sz="1600" dirty="0">
              <a:latin typeface="Helvetica" panose="020B0604020202020204" pitchFamily="34" charset="0"/>
              <a:cs typeface="Helvetica" panose="020B0604020202020204" pitchFamily="34" charset="0"/>
            </a:endParaRPr>
          </a:p>
          <a:p>
            <a:pPr marL="870821" lvl="1" indent="-361417">
              <a:buAutoNum type="alphaUcPeriod"/>
            </a:pPr>
            <a:r>
              <a:rPr lang="en-US" sz="1600" dirty="0">
                <a:latin typeface="Helvetica" panose="020B0604020202020204" pitchFamily="34" charset="0"/>
                <a:cs typeface="Helvetica" panose="020B0604020202020204" pitchFamily="34" charset="0"/>
              </a:rPr>
              <a:t>He realized that writing sentences using pictures would be         too difficult</a:t>
            </a:r>
            <a:r>
              <a:rPr lang="en-US" sz="1600" dirty="0" smtClean="0">
                <a:latin typeface="Helvetica" panose="020B0604020202020204" pitchFamily="34" charset="0"/>
                <a:cs typeface="Helvetica" panose="020B0604020202020204" pitchFamily="34" charset="0"/>
              </a:rPr>
              <a:t>.</a:t>
            </a:r>
            <a:endParaRPr lang="en-US" sz="1600" dirty="0">
              <a:latin typeface="Helvetica" panose="020B0604020202020204" pitchFamily="34" charset="0"/>
              <a:cs typeface="Helvetica" panose="020B0604020202020204" pitchFamily="34" charset="0"/>
            </a:endParaRPr>
          </a:p>
          <a:p>
            <a:pPr marL="870821" lvl="1" indent="-361417">
              <a:buAutoNum type="alphaUcPeriod"/>
            </a:pPr>
            <a:endParaRPr lang="en-US" sz="1600" dirty="0">
              <a:latin typeface="Helvetica" panose="020B0604020202020204" pitchFamily="34" charset="0"/>
              <a:cs typeface="Helvetica" panose="020B0604020202020204" pitchFamily="34" charset="0"/>
            </a:endParaRPr>
          </a:p>
          <a:p>
            <a:pPr marL="870821" lvl="1" indent="-361417">
              <a:buAutoNum type="alphaUcPeriod"/>
            </a:pPr>
            <a:r>
              <a:rPr lang="en-US" sz="1600" dirty="0" smtClean="0">
                <a:latin typeface="Helvetica" panose="020B0604020202020204" pitchFamily="34" charset="0"/>
                <a:cs typeface="Helvetica" panose="020B0604020202020204" pitchFamily="34" charset="0"/>
              </a:rPr>
              <a:t>Each </a:t>
            </a:r>
            <a:r>
              <a:rPr lang="en-US" sz="1600" dirty="0">
                <a:latin typeface="Helvetica" panose="020B0604020202020204" pitchFamily="34" charset="0"/>
                <a:cs typeface="Helvetica" panose="020B0604020202020204" pitchFamily="34" charset="0"/>
              </a:rPr>
              <a:t>picture represented a different word</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He realized people would not like the pictures.</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Like other Native Americans of that time, he could neither read nor write.</a:t>
            </a:r>
          </a:p>
        </p:txBody>
      </p:sp>
      <p:sp>
        <p:nvSpPr>
          <p:cNvPr id="16" name="Rectangle 15"/>
          <p:cNvSpPr/>
          <p:nvPr/>
        </p:nvSpPr>
        <p:spPr>
          <a:xfrm>
            <a:off x="403308" y="782163"/>
            <a:ext cx="6814820" cy="3796196"/>
          </a:xfrm>
          <a:prstGeom prst="rect">
            <a:avLst/>
          </a:prstGeom>
        </p:spPr>
        <p:txBody>
          <a:bodyPr wrap="square" lIns="101881" tIns="50941" rIns="101881" bIns="50941">
            <a:spAutoFit/>
          </a:bodyPr>
          <a:lstStyle/>
          <a:p>
            <a:pPr marL="342900" indent="-342900">
              <a:buAutoNum type="arabicPeriod" startAt="11"/>
            </a:pPr>
            <a:r>
              <a:rPr lang="en-US" sz="1600" b="1" dirty="0" smtClean="0">
                <a:latin typeface="Helvetica" panose="020B0604020202020204" pitchFamily="34" charset="0"/>
                <a:cs typeface="Helvetica" panose="020B0604020202020204" pitchFamily="34" charset="0"/>
              </a:rPr>
              <a:t>In the passage “Booker T. Washington”</a:t>
            </a:r>
            <a:r>
              <a:rPr lang="en-US" sz="1600" dirty="0" smtClean="0">
                <a:latin typeface="Helvetica" panose="020B0604020202020204" pitchFamily="34" charset="0"/>
                <a:cs typeface="Helvetica" panose="020B0604020202020204" pitchFamily="34" charset="0"/>
              </a:rPr>
              <a:t> </a:t>
            </a:r>
            <a:r>
              <a:rPr lang="en-US" sz="1600" b="1" dirty="0" smtClean="0">
                <a:latin typeface="Helvetica" panose="020B0604020202020204" pitchFamily="34" charset="0"/>
                <a:cs typeface="Helvetica" panose="020B0604020202020204" pitchFamily="34" charset="0"/>
              </a:rPr>
              <a:t>what is the most likely reason the author states</a:t>
            </a:r>
            <a:r>
              <a:rPr lang="en-US" sz="1600" dirty="0" smtClean="0">
                <a:latin typeface="Helvetica" panose="020B0604020202020204" pitchFamily="34" charset="0"/>
                <a:cs typeface="Helvetica" panose="020B0604020202020204" pitchFamily="34" charset="0"/>
              </a:rPr>
              <a:t>, “ </a:t>
            </a:r>
            <a:r>
              <a:rPr lang="en-US" sz="1600" i="1" dirty="0">
                <a:latin typeface="Helvetica" panose="020B0604020202020204" pitchFamily="34" charset="0"/>
                <a:cs typeface="Helvetica" panose="020B0604020202020204" pitchFamily="34" charset="0"/>
              </a:rPr>
              <a:t>Born on April 5, 1856, Booker’s life had little promise early </a:t>
            </a:r>
            <a:r>
              <a:rPr lang="en-US" sz="1600" i="1" dirty="0" smtClean="0">
                <a:latin typeface="Helvetica" panose="020B0604020202020204" pitchFamily="34" charset="0"/>
                <a:cs typeface="Helvetica" panose="020B0604020202020204" pitchFamily="34" charset="0"/>
              </a:rPr>
              <a:t>on.”</a:t>
            </a:r>
          </a:p>
          <a:p>
            <a:pPr marL="342900" indent="-342900">
              <a:buAutoNum type="arabicPeriod" startAt="11"/>
            </a:pPr>
            <a:endParaRPr lang="en-US" sz="1600" i="1" u="sng" dirty="0" smtClean="0">
              <a:latin typeface="Helvetica" panose="020B0604020202020204" pitchFamily="34" charset="0"/>
              <a:cs typeface="Helvetica" panose="020B0604020202020204" pitchFamily="34" charset="0"/>
            </a:endParaRPr>
          </a:p>
          <a:p>
            <a:pPr marL="870821" lvl="1" indent="-361417">
              <a:buAutoNum type="alphaUcPeriod"/>
            </a:pPr>
            <a:r>
              <a:rPr lang="en-US" sz="1600" dirty="0" smtClean="0">
                <a:latin typeface="Helvetica" panose="020B0604020202020204" pitchFamily="34" charset="0"/>
                <a:cs typeface="Helvetica" panose="020B0604020202020204" pitchFamily="34" charset="0"/>
              </a:rPr>
              <a:t>Booker’s family was very poor.</a:t>
            </a:r>
          </a:p>
          <a:p>
            <a:pPr marL="870821" lvl="1" indent="-361417">
              <a:buAutoNum type="alphaUcPeriod"/>
            </a:pPr>
            <a:endParaRPr lang="en-US" sz="1600" dirty="0">
              <a:latin typeface="Helvetica" panose="020B0604020202020204" pitchFamily="34" charset="0"/>
              <a:cs typeface="Helvetica" panose="020B0604020202020204" pitchFamily="34" charset="0"/>
            </a:endParaRPr>
          </a:p>
          <a:p>
            <a:pPr marL="870821" lvl="1" indent="-361417">
              <a:buAutoNum type="alphaUcPeriod"/>
            </a:pPr>
            <a:r>
              <a:rPr lang="en-US" sz="1600" dirty="0" smtClean="0">
                <a:latin typeface="Helvetica" panose="020B0604020202020204" pitchFamily="34" charset="0"/>
                <a:cs typeface="Helvetica" panose="020B0604020202020204" pitchFamily="34" charset="0"/>
              </a:rPr>
              <a:t>Booker’s mother worked as a cook.</a:t>
            </a:r>
          </a:p>
          <a:p>
            <a:pPr marL="870821" lvl="1" indent="-361417">
              <a:buAutoNum type="alphaUcPeriod"/>
            </a:pPr>
            <a:endParaRPr lang="en-US" sz="1600" dirty="0">
              <a:latin typeface="Helvetica" panose="020B0604020202020204" pitchFamily="34" charset="0"/>
              <a:cs typeface="Helvetica" panose="020B0604020202020204" pitchFamily="34" charset="0"/>
            </a:endParaRPr>
          </a:p>
          <a:p>
            <a:pPr marL="870821" lvl="1" indent="-361417">
              <a:buAutoNum type="alphaUcPeriod"/>
            </a:pPr>
            <a:r>
              <a:rPr lang="en-US" sz="1600" dirty="0" smtClean="0">
                <a:latin typeface="Helvetica" panose="020B0604020202020204" pitchFamily="34" charset="0"/>
                <a:cs typeface="Helvetica" panose="020B0604020202020204" pitchFamily="34" charset="0"/>
              </a:rPr>
              <a:t>Booker’s mother was a slave and a child of a slave was also a slave.</a:t>
            </a:r>
          </a:p>
          <a:p>
            <a:pPr marL="870821" lvl="1" indent="-361417">
              <a:buAutoNum type="alphaUcPeriod"/>
            </a:pPr>
            <a:endParaRPr lang="en-US" sz="1600" dirty="0">
              <a:latin typeface="Helvetica" panose="020B0604020202020204" pitchFamily="34" charset="0"/>
              <a:cs typeface="Helvetica" panose="020B0604020202020204" pitchFamily="34" charset="0"/>
            </a:endParaRPr>
          </a:p>
          <a:p>
            <a:pPr marL="870821" lvl="1" indent="-361417">
              <a:buAutoNum type="alphaUcPeriod"/>
            </a:pPr>
            <a:r>
              <a:rPr lang="en-US" sz="1600" dirty="0" smtClean="0">
                <a:latin typeface="Helvetica" panose="020B0604020202020204" pitchFamily="34" charset="0"/>
                <a:cs typeface="Helvetica" panose="020B0604020202020204" pitchFamily="34" charset="0"/>
              </a:rPr>
              <a:t>Booker had to go to work at an early age rather than go to school.</a:t>
            </a:r>
          </a:p>
          <a:p>
            <a:pPr marL="870821" lvl="1" indent="-361417">
              <a:buAutoNum type="alphaUcPeriod"/>
            </a:pPr>
            <a:endParaRPr lang="en-US" sz="1600" dirty="0">
              <a:latin typeface="Helvetica" panose="020B0604020202020204" pitchFamily="34" charset="0"/>
              <a:cs typeface="Helvetica" panose="020B0604020202020204" pitchFamily="34" charset="0"/>
            </a:endParaRPr>
          </a:p>
          <a:p>
            <a:pPr marL="870821" lvl="1" indent="-361417">
              <a:buAutoNum type="alphaUcPeriod"/>
            </a:pP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cxnSp>
        <p:nvCxnSpPr>
          <p:cNvPr id="10" name="Straight Connector 9"/>
          <p:cNvCxnSpPr/>
          <p:nvPr/>
        </p:nvCxnSpPr>
        <p:spPr>
          <a:xfrm>
            <a:off x="569466" y="5334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656615" y="34725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651585" y="18058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650156" y="23109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651585" y="274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702114" y="76206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698158" y="63729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92137" y="710140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02114" y="809810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009164840"/>
              </p:ext>
            </p:extLst>
          </p:nvPr>
        </p:nvGraphicFramePr>
        <p:xfrm>
          <a:off x="5565843" y="45720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RI.5.8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114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Locates a reason for a statement made by an author found explicitly in the text (continue with evidence</a:t>
                      </a:r>
                      <a:r>
                        <a:rPr lang="en-US" sz="800" b="1" dirty="0" smtClean="0">
                          <a:solidFill>
                            <a:srgbClr val="000000"/>
                          </a:solidFill>
                          <a:effectLst/>
                          <a:latin typeface="Calibri"/>
                          <a:ea typeface="Times New Roman"/>
                          <a:cs typeface="Times New Roman"/>
                        </a:rPr>
                        <a:t>).</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29780077"/>
              </p:ext>
            </p:extLst>
          </p:nvPr>
        </p:nvGraphicFramePr>
        <p:xfrm>
          <a:off x="5334000" y="8998794"/>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2 - AN</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981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Within a text, identify a reason or evidence that supports a particular </a:t>
                      </a:r>
                      <a:r>
                        <a:rPr lang="en-US" sz="800" b="1" dirty="0" smtClean="0">
                          <a:solidFill>
                            <a:srgbClr val="000000"/>
                          </a:solidFill>
                          <a:effectLst/>
                          <a:latin typeface="Calibri"/>
                          <a:ea typeface="Times New Roman"/>
                          <a:cs typeface="Times New Roman"/>
                        </a:rPr>
                        <a:t>point </a:t>
                      </a:r>
                      <a:r>
                        <a:rPr lang="en-US" sz="800" b="1" dirty="0">
                          <a:solidFill>
                            <a:srgbClr val="000000"/>
                          </a:solidFill>
                          <a:effectLst/>
                          <a:latin typeface="Calibri"/>
                          <a:ea typeface="Times New Roman"/>
                          <a:cs typeface="Times New Roman"/>
                        </a:rPr>
                        <a:t>and explain why it supports the </a:t>
                      </a:r>
                      <a:r>
                        <a:rPr lang="en-US" sz="800" b="1" dirty="0" smtClean="0">
                          <a:solidFill>
                            <a:srgbClr val="000000"/>
                          </a:solidFill>
                          <a:effectLst/>
                          <a:latin typeface="Calibri"/>
                          <a:ea typeface="Times New Roman"/>
                          <a:cs typeface="Times New Roman"/>
                        </a:rPr>
                        <a:t>point.</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2155756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304800"/>
            <a:ext cx="6873240" cy="7397177"/>
          </a:xfrm>
          <a:prstGeom prst="rect">
            <a:avLst/>
          </a:prstGeom>
          <a:noFill/>
        </p:spPr>
        <p:txBody>
          <a:bodyPr wrap="square" lIns="101880" tIns="50939" rIns="101880" bIns="50939" rtlCol="0">
            <a:spAutoFit/>
          </a:bodyPr>
          <a:lstStyle/>
          <a:p>
            <a:endParaRPr lang="en-US" sz="1400" b="1" u="sng" dirty="0" smtClean="0"/>
          </a:p>
          <a:p>
            <a:pPr algn="ctr"/>
            <a:r>
              <a:rPr lang="en-US" sz="1400" b="1" u="sng" dirty="0" smtClean="0"/>
              <a:t>Performance Task:  Optional</a:t>
            </a:r>
          </a:p>
          <a:p>
            <a:pPr algn="ctr"/>
            <a:endParaRPr lang="en-US" sz="1400" b="1" u="sng" dirty="0" smtClean="0"/>
          </a:p>
          <a:p>
            <a:r>
              <a:rPr lang="en-US" sz="1100" dirty="0" smtClean="0"/>
              <a:t>This </a:t>
            </a:r>
            <a:r>
              <a:rPr lang="en-US" sz="1100" dirty="0"/>
              <a:t>is a pre-assessment to measure the task of writing an </a:t>
            </a:r>
            <a:r>
              <a:rPr lang="en-US" sz="1100" b="1" dirty="0" smtClean="0"/>
              <a:t>informational article. </a:t>
            </a:r>
            <a:r>
              <a:rPr lang="en-US" sz="1100" dirty="0" smtClean="0"/>
              <a:t>Full </a:t>
            </a:r>
            <a:r>
              <a:rPr lang="en-US" sz="1100" dirty="0"/>
              <a:t>compositions </a:t>
            </a:r>
            <a:r>
              <a:rPr lang="en-US" sz="1100" dirty="0" smtClean="0"/>
              <a:t>are </a:t>
            </a:r>
            <a:r>
              <a:rPr lang="en-US" sz="1100" dirty="0"/>
              <a:t>always part of a Performance Task.   A complete performance task would have</a:t>
            </a:r>
            <a:r>
              <a:rPr lang="en-US" sz="1100" dirty="0" smtClean="0"/>
              <a:t>:</a:t>
            </a:r>
          </a:p>
          <a:p>
            <a:pPr lvl="0"/>
            <a:endParaRPr lang="en-US" sz="1100" dirty="0"/>
          </a:p>
          <a:p>
            <a:pPr lvl="0"/>
            <a:r>
              <a:rPr lang="en-US" sz="1400" dirty="0" smtClean="0">
                <a:solidFill>
                  <a:prstClr val="black"/>
                </a:solidFill>
              </a:rPr>
              <a:t>Classroom </a:t>
            </a:r>
            <a:r>
              <a:rPr lang="en-US" sz="1400" dirty="0">
                <a:solidFill>
                  <a:prstClr val="black"/>
                </a:solidFill>
              </a:rPr>
              <a:t>Activity (30 Minutes</a:t>
            </a:r>
            <a:r>
              <a:rPr lang="en-US" sz="1400" dirty="0" smtClean="0">
                <a:solidFill>
                  <a:prstClr val="black"/>
                </a:solidFill>
              </a:rPr>
              <a:t>)</a:t>
            </a:r>
          </a:p>
          <a:p>
            <a:pPr lvl="0"/>
            <a:endParaRPr lang="en-US" sz="1100" dirty="0">
              <a:solidFill>
                <a:prstClr val="black"/>
              </a:solidFill>
            </a:endParaRPr>
          </a:p>
          <a:p>
            <a:r>
              <a:rPr lang="en-US" sz="1100" b="1" i="1" dirty="0" smtClean="0"/>
              <a:t>Part 1</a:t>
            </a:r>
            <a:endParaRPr lang="en-US" sz="1100" dirty="0" smtClean="0"/>
          </a:p>
          <a:p>
            <a:r>
              <a:rPr lang="en-US" sz="1100" dirty="0" smtClean="0"/>
              <a:t>(</a:t>
            </a:r>
            <a:r>
              <a:rPr lang="en-US" sz="1100" dirty="0"/>
              <a:t>35 minutes – Independent work</a:t>
            </a:r>
            <a:r>
              <a:rPr lang="en-US" sz="1100" dirty="0" smtClean="0"/>
              <a:t>)</a:t>
            </a:r>
          </a:p>
          <a:p>
            <a:pPr marL="344488" indent="-176213">
              <a:buFont typeface="Arial" panose="020B0604020202020204" pitchFamily="34" charset="0"/>
              <a:buChar char="•"/>
            </a:pPr>
            <a:r>
              <a:rPr lang="en-US" sz="1100" dirty="0" smtClean="0"/>
              <a:t>Passages or stimuli to Read </a:t>
            </a:r>
          </a:p>
          <a:p>
            <a:pPr marL="344488" indent="-176213">
              <a:buFont typeface="Arial" panose="020B0604020202020204" pitchFamily="34" charset="0"/>
              <a:buChar char="•"/>
            </a:pPr>
            <a:r>
              <a:rPr lang="en-US" sz="1100" dirty="0" smtClean="0"/>
              <a:t>3 </a:t>
            </a:r>
            <a:r>
              <a:rPr lang="en-US" sz="1100" dirty="0"/>
              <a:t>Research Questions </a:t>
            </a:r>
          </a:p>
          <a:p>
            <a:pPr marL="344488" indent="-176213">
              <a:buFont typeface="Arial" panose="020B0604020202020204" pitchFamily="34" charset="0"/>
              <a:buChar char="•"/>
            </a:pPr>
            <a:r>
              <a:rPr lang="en-US" sz="1100" dirty="0"/>
              <a:t>There may be other constructed response questions</a:t>
            </a:r>
            <a:r>
              <a:rPr lang="en-US" sz="1100" dirty="0">
                <a:solidFill>
                  <a:srgbClr val="FF0000"/>
                </a:solidFill>
              </a:rPr>
              <a:t>.</a:t>
            </a:r>
          </a:p>
          <a:p>
            <a:endParaRPr lang="en-US" sz="1100" b="1" i="1" dirty="0" smtClean="0"/>
          </a:p>
          <a:p>
            <a:r>
              <a:rPr lang="en-US" sz="1100" b="1" i="1" dirty="0" smtClean="0"/>
              <a:t>Part </a:t>
            </a:r>
            <a:r>
              <a:rPr lang="en-US" sz="1100" b="1" i="1" dirty="0"/>
              <a:t>2</a:t>
            </a:r>
          </a:p>
          <a:p>
            <a:pPr marL="181703" indent="-181703">
              <a:buFont typeface="Arial" panose="020B0604020202020204" pitchFamily="34" charset="0"/>
              <a:buChar char="•"/>
            </a:pPr>
            <a:r>
              <a:rPr lang="en-US" sz="1100" dirty="0"/>
              <a:t>A Full-Composition (70 Minutes)</a:t>
            </a:r>
          </a:p>
          <a:p>
            <a:pPr marL="181703" indent="-181703">
              <a:buFont typeface="Arial" panose="020B0604020202020204" pitchFamily="34" charset="0"/>
              <a:buChar char="•"/>
            </a:pPr>
            <a:endParaRPr lang="en-US" sz="1100" dirty="0"/>
          </a:p>
          <a:p>
            <a:r>
              <a:rPr lang="en-US" sz="1100" dirty="0" smtClean="0"/>
              <a:t>Students </a:t>
            </a:r>
            <a:r>
              <a:rPr lang="en-US" sz="1100" dirty="0"/>
              <a:t>should have access to spell-check resources but no grammar-check resources.  Students can refer back to their passages, notes and 3 research questions </a:t>
            </a:r>
            <a:r>
              <a:rPr lang="en-US" sz="1100" dirty="0" smtClean="0"/>
              <a:t>and any other constructed responses, as </a:t>
            </a:r>
            <a:r>
              <a:rPr lang="en-US" sz="1100" dirty="0"/>
              <a:t>often they’d like.</a:t>
            </a:r>
          </a:p>
          <a:p>
            <a:endParaRPr lang="en-US" sz="1100" dirty="0"/>
          </a:p>
          <a:p>
            <a:r>
              <a:rPr lang="en-US" sz="1100" u="sng" dirty="0"/>
              <a:t>Directions</a:t>
            </a:r>
          </a:p>
          <a:p>
            <a:r>
              <a:rPr lang="en-US" sz="1100" b="1" dirty="0"/>
              <a:t>30 minutes</a:t>
            </a:r>
          </a:p>
          <a:p>
            <a:pPr marL="242270" indent="-242270">
              <a:buAutoNum type="arabicPeriod"/>
            </a:pPr>
            <a:r>
              <a:rPr lang="en-US" sz="1100" dirty="0"/>
              <a:t>You may wish to have a 30 minute classroom activity.  The purpose of a PT activity is to </a:t>
            </a:r>
          </a:p>
          <a:p>
            <a:r>
              <a:rPr lang="en-US" sz="1100" dirty="0"/>
              <a:t>      </a:t>
            </a:r>
            <a:r>
              <a:rPr lang="en-US" sz="1100" dirty="0" smtClean="0"/>
              <a:t>  ensure that </a:t>
            </a:r>
            <a:r>
              <a:rPr lang="en-US" sz="1100" dirty="0"/>
              <a:t>all students are familiar with the concepts of the topic and know and </a:t>
            </a:r>
          </a:p>
          <a:p>
            <a:r>
              <a:rPr lang="en-US" sz="1100" dirty="0"/>
              <a:t>       </a:t>
            </a:r>
            <a:r>
              <a:rPr lang="en-US" sz="1100" dirty="0" smtClean="0"/>
              <a:t> understand </a:t>
            </a:r>
            <a:r>
              <a:rPr lang="en-US" sz="1100" dirty="0"/>
              <a:t>key terms (vocabulary) that are at the upper end of their grade level (words</a:t>
            </a:r>
          </a:p>
          <a:p>
            <a:r>
              <a:rPr lang="en-US" sz="1100" dirty="0"/>
              <a:t>       </a:t>
            </a:r>
            <a:r>
              <a:rPr lang="en-US" sz="1100" dirty="0" smtClean="0"/>
              <a:t> they </a:t>
            </a:r>
            <a:r>
              <a:rPr lang="en-US" sz="1100" dirty="0"/>
              <a:t>would not normally know or are unfamiliar to their background or culture).</a:t>
            </a:r>
          </a:p>
          <a:p>
            <a:r>
              <a:rPr lang="en-US" sz="1100" dirty="0"/>
              <a:t>       </a:t>
            </a:r>
            <a:r>
              <a:rPr lang="en-US" sz="1100" dirty="0" smtClean="0"/>
              <a:t> The </a:t>
            </a:r>
            <a:r>
              <a:rPr lang="en-US" sz="1100" dirty="0"/>
              <a:t>classroom activity </a:t>
            </a:r>
            <a:r>
              <a:rPr lang="en-US" sz="1100" b="1" dirty="0"/>
              <a:t>DOES NOT </a:t>
            </a:r>
            <a:r>
              <a:rPr lang="en-US" sz="1100" dirty="0"/>
              <a:t>pre-teach any of the content that will be assessed!</a:t>
            </a:r>
          </a:p>
          <a:p>
            <a:r>
              <a:rPr lang="en-US" sz="1100" b="1" dirty="0"/>
              <a:t>35 minutes</a:t>
            </a:r>
          </a:p>
          <a:p>
            <a:pPr marL="242270" indent="-242270">
              <a:buAutoNum type="arabicPeriod" startAt="2"/>
            </a:pPr>
            <a:r>
              <a:rPr lang="en-US" sz="1100" dirty="0"/>
              <a:t>Students read the passages independently.  If you have students who can not read</a:t>
            </a:r>
          </a:p>
          <a:p>
            <a:r>
              <a:rPr lang="en-US" sz="1100" dirty="0"/>
              <a:t>       the passages you may read them to those students but please make note of the</a:t>
            </a:r>
          </a:p>
          <a:p>
            <a:pPr marL="245635"/>
            <a:r>
              <a:rPr lang="en-US" sz="1100" dirty="0"/>
              <a:t>accommodation.   Remind students to take notes as they read.  During an actual SBAC </a:t>
            </a:r>
            <a:r>
              <a:rPr lang="en-US" sz="1100" dirty="0" smtClean="0"/>
              <a:t> assessment </a:t>
            </a:r>
            <a:r>
              <a:rPr lang="en-US" sz="1100" dirty="0"/>
              <a:t>students are allowed to keep their notes as a reference.</a:t>
            </a:r>
          </a:p>
          <a:p>
            <a:pPr marL="245635" indent="-245635">
              <a:buFont typeface="+mj-lt"/>
              <a:buAutoNum type="arabicPeriod" startAt="3"/>
            </a:pPr>
            <a:r>
              <a:rPr lang="en-US" sz="1100" dirty="0"/>
              <a:t>Students answer the 3 research </a:t>
            </a:r>
            <a:r>
              <a:rPr lang="en-US" sz="1100" dirty="0" smtClean="0"/>
              <a:t>questions</a:t>
            </a:r>
            <a:r>
              <a:rPr lang="en-US" sz="1100" dirty="0"/>
              <a:t> </a:t>
            </a:r>
            <a:r>
              <a:rPr lang="en-US" sz="1100" dirty="0" smtClean="0"/>
              <a:t>or other constructed response questions. Students should also </a:t>
            </a:r>
            <a:r>
              <a:rPr lang="en-US" sz="1100" dirty="0"/>
              <a:t>refer to their answers when writing their full </a:t>
            </a:r>
            <a:r>
              <a:rPr lang="en-US" sz="1100" dirty="0" smtClean="0"/>
              <a:t>informational piece </a:t>
            </a:r>
            <a:r>
              <a:rPr lang="en-US" sz="1100" dirty="0"/>
              <a:t>piece.</a:t>
            </a:r>
          </a:p>
          <a:p>
            <a:r>
              <a:rPr lang="en-US" sz="1100" b="1" dirty="0"/>
              <a:t>15 minute break</a:t>
            </a:r>
          </a:p>
          <a:p>
            <a:r>
              <a:rPr lang="en-US" sz="1100" b="1" dirty="0"/>
              <a:t>70 Minutes</a:t>
            </a:r>
          </a:p>
          <a:p>
            <a:r>
              <a:rPr lang="en-US" sz="1100" dirty="0"/>
              <a:t>4.     Students write their full composition </a:t>
            </a:r>
            <a:r>
              <a:rPr lang="en-US" sz="1100" dirty="0" smtClean="0"/>
              <a:t>(informational piece).</a:t>
            </a:r>
            <a:endParaRPr lang="en-US" sz="1100" dirty="0"/>
          </a:p>
          <a:p>
            <a:r>
              <a:rPr lang="en-US" sz="1100" b="1" u="sng" dirty="0"/>
              <a:t>SCORING</a:t>
            </a:r>
          </a:p>
          <a:p>
            <a:r>
              <a:rPr lang="en-US" sz="1100" dirty="0"/>
              <a:t>An </a:t>
            </a:r>
            <a:r>
              <a:rPr lang="en-US" sz="1100" dirty="0" smtClean="0"/>
              <a:t>Informational Rubric </a:t>
            </a:r>
            <a:r>
              <a:rPr lang="en-US" sz="1100" dirty="0"/>
              <a:t>is provided.  Students receive three scores</a:t>
            </a:r>
            <a:r>
              <a:rPr lang="en-US" sz="1100" dirty="0" smtClean="0"/>
              <a:t>:</a:t>
            </a:r>
            <a:endParaRPr lang="en-US" sz="1100" dirty="0"/>
          </a:p>
          <a:p>
            <a:pPr marL="242270" indent="-242270">
              <a:buAutoNum type="arabicPeriod"/>
            </a:pPr>
            <a:r>
              <a:rPr lang="en-US" sz="1100" dirty="0"/>
              <a:t>Organization and Purpose</a:t>
            </a:r>
          </a:p>
          <a:p>
            <a:pPr marL="242270" indent="-242270">
              <a:buAutoNum type="arabicPeriod"/>
            </a:pPr>
            <a:r>
              <a:rPr lang="en-US" sz="1100" dirty="0"/>
              <a:t>Evidence and Elaboration</a:t>
            </a:r>
          </a:p>
          <a:p>
            <a:pPr marL="242270" indent="-242270">
              <a:buAutoNum type="arabicPeriod"/>
            </a:pPr>
            <a:r>
              <a:rPr lang="en-US" sz="1100" dirty="0" smtClean="0"/>
              <a:t>Conventions</a:t>
            </a:r>
            <a:endParaRPr lang="en-US"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30261798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21014" y="5181600"/>
            <a:ext cx="6465586" cy="3057532"/>
          </a:xfrm>
          <a:prstGeom prst="rect">
            <a:avLst/>
          </a:prstGeom>
        </p:spPr>
        <p:txBody>
          <a:bodyPr wrap="square" lIns="101881" tIns="50941" rIns="101881" bIns="50941">
            <a:spAutoFit/>
          </a:bodyPr>
          <a:lstStyle/>
          <a:p>
            <a:pPr marL="401638" indent="-401638"/>
            <a:r>
              <a:rPr lang="en-US" sz="1600" b="1" dirty="0" smtClean="0">
                <a:latin typeface="Helvetica" panose="020B0604020202020204" pitchFamily="34" charset="0"/>
                <a:cs typeface="Helvetica" panose="020B0604020202020204" pitchFamily="34" charset="0"/>
              </a:rPr>
              <a:t>14.  What two reasons are most relevant in explaining why </a:t>
            </a:r>
            <a:r>
              <a:rPr lang="en-US" sz="1600" b="1" dirty="0">
                <a:latin typeface="Helvetica" panose="020B0604020202020204" pitchFamily="34" charset="0"/>
                <a:cs typeface="Helvetica" panose="020B0604020202020204" pitchFamily="34" charset="0"/>
              </a:rPr>
              <a:t>both Sequoyah and </a:t>
            </a:r>
            <a:r>
              <a:rPr lang="en-US" sz="1600" b="1" dirty="0" smtClean="0">
                <a:latin typeface="Helvetica" panose="020B0604020202020204" pitchFamily="34" charset="0"/>
                <a:cs typeface="Helvetica" panose="020B0604020202020204" pitchFamily="34" charset="0"/>
              </a:rPr>
              <a:t>Booker were successful?</a:t>
            </a:r>
            <a:endParaRPr lang="en-US" sz="1600" b="1" dirty="0">
              <a:latin typeface="Helvetica" panose="020B0604020202020204" pitchFamily="34" charset="0"/>
              <a:cs typeface="Helvetica" panose="020B0604020202020204" pitchFamily="34" charset="0"/>
            </a:endParaRPr>
          </a:p>
          <a:p>
            <a:pPr marL="361417" indent="-361417"/>
            <a:endParaRPr lang="en-US" sz="1600" b="1"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smtClean="0">
                <a:latin typeface="Helvetica" panose="020B0604020202020204" pitchFamily="34" charset="0"/>
                <a:cs typeface="Helvetica" panose="020B0604020202020204" pitchFamily="34" charset="0"/>
              </a:rPr>
              <a:t>Although they both had obstacles, they both persevered.</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Both went to school and studied other alphabet systems.</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smtClean="0">
                <a:latin typeface="Helvetica" panose="020B0604020202020204" pitchFamily="34" charset="0"/>
                <a:cs typeface="Helvetica" panose="020B0604020202020204" pitchFamily="34" charset="0"/>
              </a:rPr>
              <a:t>Both continually worked on learning and doing more.</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They </a:t>
            </a:r>
            <a:r>
              <a:rPr lang="en-US" sz="1600" dirty="0" smtClean="0">
                <a:latin typeface="Helvetica" panose="020B0604020202020204" pitchFamily="34" charset="0"/>
                <a:cs typeface="Helvetica" panose="020B0604020202020204" pitchFamily="34" charset="0"/>
              </a:rPr>
              <a:t>both created their own alphabet system</a:t>
            </a:r>
            <a:r>
              <a:rPr lang="en-US" sz="1600" dirty="0">
                <a:latin typeface="Helvetica" panose="020B0604020202020204" pitchFamily="34" charset="0"/>
                <a:cs typeface="Helvetica" panose="020B0604020202020204" pitchFamily="34" charset="0"/>
              </a:rPr>
              <a:t>.</a:t>
            </a:r>
          </a:p>
          <a:p>
            <a:pPr lvl="0"/>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p:txBody>
      </p:sp>
      <p:sp>
        <p:nvSpPr>
          <p:cNvPr id="16" name="Rectangle 15"/>
          <p:cNvSpPr/>
          <p:nvPr/>
        </p:nvSpPr>
        <p:spPr>
          <a:xfrm>
            <a:off x="638175" y="1163945"/>
            <a:ext cx="6562185" cy="3549974"/>
          </a:xfrm>
          <a:prstGeom prst="rect">
            <a:avLst/>
          </a:prstGeom>
        </p:spPr>
        <p:txBody>
          <a:bodyPr wrap="square" lIns="101881" tIns="50941" rIns="101881" bIns="50941">
            <a:spAutoFit/>
          </a:bodyPr>
          <a:lstStyle/>
          <a:p>
            <a:pPr marL="366437" indent="-366437"/>
            <a:r>
              <a:rPr lang="en-US" sz="1600" b="1" dirty="0" smtClean="0">
                <a:latin typeface="Helvetica" panose="020B0604020202020204" pitchFamily="34" charset="0"/>
                <a:cs typeface="Helvetica" panose="020B0604020202020204" pitchFamily="34" charset="0"/>
              </a:rPr>
              <a:t>13. </a:t>
            </a:r>
            <a:r>
              <a:rPr lang="en-US" sz="1600" b="1" dirty="0">
                <a:latin typeface="Helvetica" panose="020B0604020202020204" pitchFamily="34" charset="0"/>
                <a:cs typeface="Helvetica" panose="020B0604020202020204" pitchFamily="34" charset="0"/>
              </a:rPr>
              <a:t>How are the achievements of Sequoyah and </a:t>
            </a:r>
            <a:r>
              <a:rPr lang="en-US" sz="1600" b="1" dirty="0" smtClean="0">
                <a:latin typeface="Helvetica" panose="020B0604020202020204" pitchFamily="34" charset="0"/>
                <a:cs typeface="Helvetica" panose="020B0604020202020204" pitchFamily="34" charset="0"/>
              </a:rPr>
              <a:t>Booker T. Washington’s lives most similar</a:t>
            </a:r>
            <a:r>
              <a:rPr lang="en-US" sz="1600" b="1" dirty="0">
                <a:latin typeface="Helvetica" panose="020B0604020202020204" pitchFamily="34" charset="0"/>
                <a:cs typeface="Helvetica" panose="020B0604020202020204" pitchFamily="34" charset="0"/>
              </a:rPr>
              <a:t>?</a:t>
            </a:r>
          </a:p>
          <a:p>
            <a:pPr marL="361417" indent="-361417"/>
            <a:endParaRPr lang="en-US" sz="1600" b="1"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They both enjoyed </a:t>
            </a:r>
            <a:r>
              <a:rPr lang="en-US" sz="1600" dirty="0" smtClean="0">
                <a:latin typeface="Helvetica" panose="020B0604020202020204" pitchFamily="34" charset="0"/>
                <a:cs typeface="Helvetica" panose="020B0604020202020204" pitchFamily="34" charset="0"/>
              </a:rPr>
              <a:t>working at a young age.</a:t>
            </a: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Both were able to learn to read and write..</a:t>
            </a:r>
            <a:endParaRPr lang="en-US" sz="1600" dirty="0" smtClean="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a:latin typeface="Helvetica" panose="020B0604020202020204" pitchFamily="34" charset="0"/>
                <a:cs typeface="Helvetica" panose="020B0604020202020204" pitchFamily="34" charset="0"/>
              </a:rPr>
              <a:t>Sequoia and </a:t>
            </a:r>
            <a:r>
              <a:rPr lang="en-US" sz="1600" dirty="0" smtClean="0">
                <a:latin typeface="Helvetica" panose="020B0604020202020204" pitchFamily="34" charset="0"/>
                <a:cs typeface="Helvetica" panose="020B0604020202020204" pitchFamily="34" charset="0"/>
              </a:rPr>
              <a:t>Booker </a:t>
            </a:r>
            <a:r>
              <a:rPr lang="en-US" sz="1600" dirty="0">
                <a:latin typeface="Helvetica" panose="020B0604020202020204" pitchFamily="34" charset="0"/>
                <a:cs typeface="Helvetica" panose="020B0604020202020204" pitchFamily="34" charset="0"/>
              </a:rPr>
              <a:t>were </a:t>
            </a:r>
            <a:r>
              <a:rPr lang="en-US" sz="1600" dirty="0" smtClean="0">
                <a:latin typeface="Helvetica" panose="020B0604020202020204" pitchFamily="34" charset="0"/>
                <a:cs typeface="Helvetica" panose="020B0604020202020204" pitchFamily="34" charset="0"/>
              </a:rPr>
              <a:t>both unable </a:t>
            </a:r>
            <a:r>
              <a:rPr lang="en-US" sz="1600" dirty="0">
                <a:latin typeface="Helvetica" panose="020B0604020202020204" pitchFamily="34" charset="0"/>
                <a:cs typeface="Helvetica" panose="020B0604020202020204" pitchFamily="34" charset="0"/>
              </a:rPr>
              <a:t>to attend school.</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r>
              <a:rPr lang="en-US" sz="1600" dirty="0" smtClean="0">
                <a:latin typeface="Helvetica" panose="020B0604020202020204" pitchFamily="34" charset="0"/>
                <a:cs typeface="Helvetica" panose="020B0604020202020204" pitchFamily="34" charset="0"/>
              </a:rPr>
              <a:t>Both </a:t>
            </a:r>
            <a:r>
              <a:rPr lang="en-US" sz="1600" dirty="0">
                <a:latin typeface="Helvetica" panose="020B0604020202020204" pitchFamily="34" charset="0"/>
                <a:cs typeface="Helvetica" panose="020B0604020202020204" pitchFamily="34" charset="0"/>
              </a:rPr>
              <a:t>men were able to help people with the same experiences they’d had.</a:t>
            </a: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a:p>
            <a:pPr lvl="0"/>
            <a:endParaRPr lang="en-US" sz="1600" dirty="0">
              <a:latin typeface="Helvetica" panose="020B0604020202020204" pitchFamily="34" charset="0"/>
              <a:cs typeface="Helvetica" panose="020B0604020202020204" pitchFamily="34" charset="0"/>
            </a:endParaRPr>
          </a:p>
          <a:p>
            <a:pPr marL="870821" lvl="1" indent="-361417">
              <a:buFont typeface="+mj-lt"/>
              <a:buAutoNum type="alphaUcPeriod"/>
            </a:pP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cxnSp>
        <p:nvCxnSpPr>
          <p:cNvPr id="10" name="Straight Connector 9"/>
          <p:cNvCxnSpPr/>
          <p:nvPr/>
        </p:nvCxnSpPr>
        <p:spPr>
          <a:xfrm>
            <a:off x="485775"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29960" y="34270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29960" y="24427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30630" y="29389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68886" y="19109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49055" y="69417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56516" y="59697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49130" y="64807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830630" y="737597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03709514"/>
              </p:ext>
            </p:extLst>
          </p:nvPr>
        </p:nvGraphicFramePr>
        <p:xfrm>
          <a:off x="5536707" y="4114800"/>
          <a:ext cx="1637760" cy="533400"/>
        </p:xfrm>
        <a:graphic>
          <a:graphicData uri="http://schemas.openxmlformats.org/drawingml/2006/table">
            <a:tbl>
              <a:tblPr firstRow="1" firstCol="1" bandRow="1"/>
              <a:tblGrid>
                <a:gridCol w="1637760"/>
              </a:tblGrid>
              <a:tr h="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RI.5.9       DOK </a:t>
                      </a:r>
                      <a:r>
                        <a:rPr lang="en-US" sz="800" b="1" dirty="0">
                          <a:solidFill>
                            <a:srgbClr val="000000"/>
                          </a:solidFill>
                          <a:effectLst/>
                          <a:latin typeface="Calibri"/>
                          <a:ea typeface="Times New Roman"/>
                          <a:cs typeface="Times New Roman"/>
                        </a:rPr>
                        <a:t>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4114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Make lists or categories (graphs) of similar information found in several texts about the same topic</a:t>
                      </a:r>
                      <a:r>
                        <a:rPr lang="en-US" sz="8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00481943"/>
              </p:ext>
            </p:extLst>
          </p:nvPr>
        </p:nvGraphicFramePr>
        <p:xfrm>
          <a:off x="5622354" y="8458200"/>
          <a:ext cx="1600200" cy="609600"/>
        </p:xfrm>
        <a:graphic>
          <a:graphicData uri="http://schemas.openxmlformats.org/drawingml/2006/table">
            <a:tbl>
              <a:tblPr firstRow="1" firstCol="1" bandRow="1"/>
              <a:tblGrid>
                <a:gridCol w="1600200"/>
              </a:tblGrid>
              <a:tr h="10410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RI.5.9    DOK </a:t>
                      </a:r>
                      <a:r>
                        <a:rPr lang="en-US" sz="800" b="1" dirty="0">
                          <a:solidFill>
                            <a:srgbClr val="000000"/>
                          </a:solidFill>
                          <a:effectLst/>
                          <a:latin typeface="Calibri"/>
                          <a:ea typeface="Times New Roman"/>
                          <a:cs typeface="Times New Roman"/>
                        </a:rPr>
                        <a:t>2 - ANs</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2590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Using a provided prompt about a topic, student determines what is relevant or not to the prompt using several sources </a:t>
                      </a:r>
                      <a:r>
                        <a:rPr lang="en-US" sz="800" b="1" dirty="0" smtClean="0">
                          <a:solidFill>
                            <a:srgbClr val="000000"/>
                          </a:solidFill>
                          <a:effectLst/>
                          <a:latin typeface="Calibri"/>
                          <a:ea typeface="Times New Roman"/>
                          <a:cs typeface="Times New Roman"/>
                        </a:rPr>
                        <a:t>.</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378937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295074531"/>
              </p:ext>
            </p:extLst>
          </p:nvPr>
        </p:nvGraphicFramePr>
        <p:xfrm>
          <a:off x="228600" y="288840"/>
          <a:ext cx="7239000" cy="3673560"/>
        </p:xfrm>
        <a:graphic>
          <a:graphicData uri="http://schemas.openxmlformats.org/drawingml/2006/table">
            <a:tbl>
              <a:tblPr firstRow="1" bandRow="1">
                <a:tableStyleId>{5940675A-B579-460E-94D1-54222C63F5DA}</a:tableStyleId>
              </a:tblPr>
              <a:tblGrid>
                <a:gridCol w="7239000"/>
              </a:tblGrid>
              <a:tr h="709887">
                <a:tc>
                  <a:txBody>
                    <a:bodyPr/>
                    <a:lstStyle/>
                    <a:p>
                      <a:pPr marL="396875" marR="0" indent="-342900" algn="l" defTabSz="1018824" rtl="0" eaLnBrk="1" fontAlgn="auto" latinLnBrk="0" hangingPunct="1">
                        <a:lnSpc>
                          <a:spcPct val="100000"/>
                        </a:lnSpc>
                        <a:spcBef>
                          <a:spcPts val="0"/>
                        </a:spcBef>
                        <a:spcAft>
                          <a:spcPts val="0"/>
                        </a:spcAft>
                        <a:buClrTx/>
                        <a:buSzTx/>
                        <a:buFontTx/>
                        <a:buAutoNum type="arabicPeriod" startAt="15"/>
                        <a:tabLst/>
                        <a:defRPr/>
                      </a:pPr>
                      <a:r>
                        <a:rPr lang="en-US" sz="1600" b="1" baseline="0" dirty="0" smtClean="0"/>
                        <a:t>How was Booker’s success in later years, most likely influenced by his early life? Support your answer with details from both the early and later years of his life.</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8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50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26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83579782"/>
              </p:ext>
            </p:extLst>
          </p:nvPr>
        </p:nvGraphicFramePr>
        <p:xfrm>
          <a:off x="423862" y="4876800"/>
          <a:ext cx="7043738" cy="3989100"/>
        </p:xfrm>
        <a:graphic>
          <a:graphicData uri="http://schemas.openxmlformats.org/drawingml/2006/table">
            <a:tbl>
              <a:tblPr firstRow="1" bandRow="1">
                <a:tableStyleId>{5940675A-B579-460E-94D1-54222C63F5DA}</a:tableStyleId>
              </a:tblPr>
              <a:tblGrid>
                <a:gridCol w="7043738"/>
              </a:tblGrid>
              <a:tr h="380112">
                <a:tc>
                  <a:txBody>
                    <a:bodyPr/>
                    <a:lstStyle/>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600" b="1" dirty="0" smtClean="0"/>
                        <a:t>16. What contributions did both Sequoyah and Booker T. Washington</a:t>
                      </a:r>
                    </a:p>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600" b="1" baseline="0" dirty="0" smtClean="0"/>
                        <a:t>       </a:t>
                      </a:r>
                      <a:r>
                        <a:rPr lang="en-US" sz="1600" b="1" dirty="0" smtClean="0"/>
                        <a:t>make to better the lives of others? How were their contributions similar and</a:t>
                      </a:r>
                    </a:p>
                    <a:p>
                      <a:pPr marL="346075" marR="0" indent="-346075" algn="l" defTabSz="966612" rtl="0" eaLnBrk="1" fontAlgn="auto" latinLnBrk="0" hangingPunct="1">
                        <a:lnSpc>
                          <a:spcPct val="100000"/>
                        </a:lnSpc>
                        <a:spcBef>
                          <a:spcPts val="0"/>
                        </a:spcBef>
                        <a:spcAft>
                          <a:spcPts val="0"/>
                        </a:spcAft>
                        <a:buClrTx/>
                        <a:buSzTx/>
                        <a:buFont typeface="+mj-lt"/>
                        <a:buNone/>
                        <a:tabLst/>
                        <a:defRPr/>
                      </a:pPr>
                      <a:r>
                        <a:rPr lang="en-US" sz="1600" b="1" baseline="0" dirty="0" smtClean="0"/>
                        <a:t>       </a:t>
                      </a:r>
                      <a:r>
                        <a:rPr lang="en-US" sz="1600" b="1" dirty="0" smtClean="0"/>
                        <a:t>different?</a:t>
                      </a:r>
                      <a:r>
                        <a:rPr lang="en-US" sz="1600" b="1" baseline="0" dirty="0" smtClean="0"/>
                        <a:t>  </a:t>
                      </a:r>
                      <a:r>
                        <a:rPr lang="en-US" sz="1600" b="1" dirty="0" smtClean="0"/>
                        <a:t>Use evidence from both texts.</a:t>
                      </a: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Connector 6"/>
          <p:cNvCxnSpPr/>
          <p:nvPr/>
        </p:nvCxnSpPr>
        <p:spPr>
          <a:xfrm>
            <a:off x="533400"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1860766688"/>
              </p:ext>
            </p:extLst>
          </p:nvPr>
        </p:nvGraphicFramePr>
        <p:xfrm>
          <a:off x="5486400" y="4025939"/>
          <a:ext cx="1975022" cy="622261"/>
        </p:xfrm>
        <a:graphic>
          <a:graphicData uri="http://schemas.openxmlformats.org/drawingml/2006/table">
            <a:tbl>
              <a:tblPr firstRow="1" firstCol="1" bandRow="1"/>
              <a:tblGrid>
                <a:gridCol w="1975022"/>
              </a:tblGrid>
              <a:tr h="13458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RI.5.8</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3 - </a:t>
                      </a:r>
                      <a:r>
                        <a:rPr lang="en-US" sz="800" b="1" dirty="0" err="1">
                          <a:solidFill>
                            <a:srgbClr val="000000"/>
                          </a:solidFill>
                          <a:effectLst/>
                          <a:latin typeface="Calibri"/>
                          <a:ea typeface="Times New Roman"/>
                          <a:cs typeface="Times New Roman"/>
                        </a:rPr>
                        <a:t>APx</a:t>
                      </a:r>
                      <a:endParaRPr lang="en-US" sz="800" dirty="0">
                        <a:effectLst/>
                        <a:latin typeface="Calibri"/>
                        <a:ea typeface="Calibri"/>
                        <a:cs typeface="Times New Roman"/>
                      </a:endParaRPr>
                    </a:p>
                  </a:txBody>
                  <a:tcPr marL="32744" marR="3274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3">
                        <a:lumMod val="60000"/>
                        <a:lumOff val="40000"/>
                      </a:schemeClr>
                    </a:solidFill>
                  </a:tcPr>
                </a:tc>
              </a:tr>
              <a:tr h="8539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In a text not read or discussed, connect particular points to their identifying reasons or evidence to demonstrate understanding of the value of source support</a:t>
                      </a:r>
                      <a:r>
                        <a:rPr lang="en-US" sz="800" b="1" dirty="0" smtClean="0">
                          <a:solidFill>
                            <a:srgbClr val="000000"/>
                          </a:solidFill>
                          <a:effectLst/>
                          <a:latin typeface="Calibri"/>
                          <a:ea typeface="Times New Roman"/>
                          <a:cs typeface="Times New Roman"/>
                        </a:rPr>
                        <a:t>.</a:t>
                      </a:r>
                    </a:p>
                  </a:txBody>
                  <a:tcPr marL="32744" marR="32744"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929366645"/>
              </p:ext>
            </p:extLst>
          </p:nvPr>
        </p:nvGraphicFramePr>
        <p:xfrm>
          <a:off x="465139" y="8915400"/>
          <a:ext cx="2354261" cy="518160"/>
        </p:xfrm>
        <a:graphic>
          <a:graphicData uri="http://schemas.openxmlformats.org/drawingml/2006/table">
            <a:tbl>
              <a:tblPr firstRow="1" firstCol="1" bandRow="1"/>
              <a:tblGrid>
                <a:gridCol w="2354261"/>
              </a:tblGrid>
              <a:tr h="152400">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RI.5.9     DOK </a:t>
                      </a:r>
                      <a:r>
                        <a:rPr lang="en-US" sz="800" b="1" dirty="0">
                          <a:solidFill>
                            <a:srgbClr val="000000"/>
                          </a:solidFill>
                          <a:effectLst/>
                          <a:latin typeface="Calibri"/>
                          <a:ea typeface="Times New Roman"/>
                          <a:cs typeface="Times New Roman"/>
                        </a:rPr>
                        <a:t>4 - ANP</a:t>
                      </a:r>
                      <a:endParaRPr lang="en-US" sz="800" dirty="0">
                        <a:effectLst/>
                        <a:latin typeface="Calibri"/>
                        <a:ea typeface="Calibri"/>
                        <a:cs typeface="Times New Roman"/>
                      </a:endParaRPr>
                    </a:p>
                  </a:txBody>
                  <a:tcPr marL="33023" marR="3302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60000"/>
                        <a:lumOff val="40000"/>
                      </a:schemeClr>
                    </a:solidFill>
                  </a:tcPr>
                </a:tc>
              </a:tr>
              <a:tr h="336042">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Gather and organize topic specific information from multiple texts for a purpose (essay or speech) to speak knowledgeably about a </a:t>
                      </a:r>
                      <a:r>
                        <a:rPr lang="en-US" sz="800" b="1" dirty="0" smtClean="0">
                          <a:solidFill>
                            <a:srgbClr val="000000"/>
                          </a:solidFill>
                          <a:effectLst/>
                          <a:latin typeface="Calibri"/>
                          <a:ea typeface="Times New Roman"/>
                          <a:cs typeface="Times New Roman"/>
                        </a:rPr>
                        <a:t>topic.</a:t>
                      </a:r>
                    </a:p>
                  </a:txBody>
                  <a:tcPr marL="33023" marR="3302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DE2F6"/>
                    </a:solidFill>
                  </a:tcPr>
                </a:tc>
              </a:tr>
            </a:tbl>
          </a:graphicData>
        </a:graphic>
      </p:graphicFrame>
    </p:spTree>
    <p:extLst>
      <p:ext uri="{BB962C8B-B14F-4D97-AF65-F5344CB8AC3E}">
        <p14:creationId xmlns:p14="http://schemas.microsoft.com/office/powerpoint/2010/main" val="30892180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934157475"/>
              </p:ext>
            </p:extLst>
          </p:nvPr>
        </p:nvGraphicFramePr>
        <p:xfrm>
          <a:off x="321028" y="609600"/>
          <a:ext cx="7043738" cy="6534170"/>
        </p:xfrm>
        <a:graphic>
          <a:graphicData uri="http://schemas.openxmlformats.org/drawingml/2006/table">
            <a:tbl>
              <a:tblPr firstRow="1" bandRow="1">
                <a:tableStyleId>{5940675A-B579-460E-94D1-54222C63F5DA}</a:tableStyleId>
              </a:tblPr>
              <a:tblGrid>
                <a:gridCol w="7043738"/>
              </a:tblGrid>
              <a:tr h="973907">
                <a:tc>
                  <a:txBody>
                    <a:bodyPr/>
                    <a:lstStyle/>
                    <a:p>
                      <a:pPr marL="342900" marR="0" lvl="0" indent="-342900" algn="l" defTabSz="1018809" rtl="0" eaLnBrk="1" fontAlgn="auto" latinLnBrk="0" hangingPunct="1">
                        <a:lnSpc>
                          <a:spcPct val="100000"/>
                        </a:lnSpc>
                        <a:spcBef>
                          <a:spcPts val="0"/>
                        </a:spcBef>
                        <a:spcAft>
                          <a:spcPts val="0"/>
                        </a:spcAft>
                        <a:buClrTx/>
                        <a:buSzTx/>
                        <a:buFont typeface="+mj-lt"/>
                        <a:buAutoNum type="arabicPeriod" startAt="17"/>
                        <a:tabLst/>
                        <a:defRPr/>
                      </a:pPr>
                      <a:r>
                        <a:rPr lang="en-US" sz="1600" b="1" dirty="0" smtClean="0">
                          <a:solidFill>
                            <a:schemeClr val="tx1"/>
                          </a:solidFill>
                        </a:rPr>
                        <a:t>In one or two paragraphs, write an ending for the narrative that follows</a:t>
                      </a:r>
                      <a:r>
                        <a:rPr lang="en-US" sz="1600" b="1" baseline="0" dirty="0" smtClean="0">
                          <a:solidFill>
                            <a:schemeClr val="tx1"/>
                          </a:solidFill>
                        </a:rPr>
                        <a:t> </a:t>
                      </a:r>
                      <a:r>
                        <a:rPr lang="en-US" sz="1600" b="1" dirty="0" smtClean="0">
                          <a:solidFill>
                            <a:schemeClr val="tx1"/>
                          </a:solidFill>
                        </a:rPr>
                        <a:t>naturally from the events or experiences in the narrative. </a:t>
                      </a:r>
                    </a:p>
                    <a:p>
                      <a:pPr marL="0" marR="0" lvl="0" indent="0" algn="r"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Helvetica" pitchFamily="34" charset="0"/>
                        </a:rPr>
                        <a:t>Brief Write, Organization, W.5.3c, writing a conclusion – temporal words Target 1a</a:t>
                      </a:r>
                      <a:endParaRPr kumimoji="0" lang="en-US" sz="1400" b="1" i="0" u="none" strike="noStrike" kern="1200" cap="none" spc="0" normalizeH="0" baseline="0" noProof="0" dirty="0" smtClean="0">
                        <a:ln>
                          <a:noFill/>
                        </a:ln>
                        <a:solidFill>
                          <a:srgbClr val="002060"/>
                        </a:solidFill>
                        <a:effectLst/>
                        <a:uLnTx/>
                        <a:uFillTx/>
                        <a:latin typeface="+mn-lt"/>
                        <a:ea typeface="+mn-ea"/>
                        <a:cs typeface="+mn-cs"/>
                      </a:endParaRPr>
                    </a:p>
                    <a:p>
                      <a:pPr marL="401638" marR="0" indent="-346075" algn="l" defTabSz="1018809" rtl="0" eaLnBrk="1" fontAlgn="auto" latinLnBrk="0" hangingPunct="1">
                        <a:lnSpc>
                          <a:spcPct val="100000"/>
                        </a:lnSpc>
                        <a:spcBef>
                          <a:spcPts val="0"/>
                        </a:spcBef>
                        <a:spcAft>
                          <a:spcPts val="0"/>
                        </a:spcAft>
                        <a:buClrTx/>
                        <a:buSzTx/>
                        <a:buFont typeface="+mj-lt"/>
                        <a:buNone/>
                        <a:tabLst/>
                        <a:defRPr/>
                      </a:pPr>
                      <a:endParaRPr lang="en-US" sz="1400" b="1" i="0" kern="1200" dirty="0" smtClean="0">
                        <a:solidFill>
                          <a:srgbClr val="000000"/>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rgbClr val="000000"/>
                          </a:solidFill>
                          <a:effectLst/>
                          <a:latin typeface="+mn-lt"/>
                          <a:ea typeface="Times New Roman"/>
                          <a:cs typeface="Times New Roman"/>
                        </a:rPr>
                        <a:t>      </a:t>
                      </a:r>
                      <a:r>
                        <a:rPr lang="en-US" sz="1400" b="1" i="0" u="sng" kern="1200" dirty="0" smtClean="0">
                          <a:solidFill>
                            <a:schemeClr val="tx1"/>
                          </a:solidFill>
                          <a:effectLst/>
                          <a:latin typeface="+mn-lt"/>
                          <a:ea typeface="Times New Roman"/>
                          <a:cs typeface="Times New Roman"/>
                        </a:rPr>
                        <a:t>The New Books</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n-US" sz="800" b="1" i="0" u="sng"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rgbClr val="000000"/>
                          </a:solidFill>
                          <a:effectLst/>
                          <a:latin typeface="+mn-lt"/>
                          <a:ea typeface="Times New Roman"/>
                          <a:cs typeface="Times New Roman"/>
                        </a:rPr>
                        <a:t>A farmer decided to send his four sons to school. He gave each son a book for school. The next day, he asked his sons what</a:t>
                      </a:r>
                      <a:r>
                        <a:rPr lang="en-US" sz="1400" b="0" i="0" kern="1200" baseline="0" dirty="0" smtClean="0">
                          <a:solidFill>
                            <a:srgbClr val="000000"/>
                          </a:solidFill>
                          <a:effectLst/>
                          <a:latin typeface="+mn-lt"/>
                          <a:ea typeface="Times New Roman"/>
                          <a:cs typeface="Times New Roman"/>
                        </a:rPr>
                        <a:t> </a:t>
                      </a:r>
                      <a:r>
                        <a:rPr lang="en-US" sz="1400" b="0" i="0" kern="1200" dirty="0" smtClean="0">
                          <a:solidFill>
                            <a:srgbClr val="000000"/>
                          </a:solidFill>
                          <a:effectLst/>
                          <a:latin typeface="+mn-lt"/>
                          <a:ea typeface="Times New Roman"/>
                          <a:cs typeface="Times New Roman"/>
                        </a:rPr>
                        <a:t>they had done with</a:t>
                      </a:r>
                      <a:r>
                        <a:rPr lang="en-US" sz="1400" b="0" i="0" kern="1200" baseline="0" dirty="0" smtClean="0">
                          <a:solidFill>
                            <a:srgbClr val="000000"/>
                          </a:solidFill>
                          <a:effectLst/>
                          <a:latin typeface="+mn-lt"/>
                          <a:ea typeface="Times New Roman"/>
                          <a:cs typeface="Times New Roman"/>
                        </a:rPr>
                        <a:t> their new books at </a:t>
                      </a:r>
                      <a:r>
                        <a:rPr lang="en-US" sz="1400" b="0" i="0" kern="1200" dirty="0" smtClean="0">
                          <a:solidFill>
                            <a:srgbClr val="000000"/>
                          </a:solidFill>
                          <a:effectLst/>
                          <a:latin typeface="+mn-lt"/>
                          <a:ea typeface="Times New Roman"/>
                          <a:cs typeface="Times New Roman"/>
                        </a:rPr>
                        <a:t>school. The oldest son told him that</a:t>
                      </a:r>
                      <a:r>
                        <a:rPr lang="en-US" sz="1400" b="0" i="0" kern="1200" baseline="0" dirty="0" smtClean="0">
                          <a:solidFill>
                            <a:srgbClr val="000000"/>
                          </a:solidFill>
                          <a:effectLst/>
                          <a:latin typeface="+mn-lt"/>
                          <a:ea typeface="Times New Roman"/>
                          <a:cs typeface="Times New Roman"/>
                        </a:rPr>
                        <a:t> </a:t>
                      </a:r>
                      <a:r>
                        <a:rPr lang="en-US" sz="1400" b="0" i="0" kern="1200" dirty="0" smtClean="0">
                          <a:solidFill>
                            <a:srgbClr val="000000"/>
                          </a:solidFill>
                          <a:effectLst/>
                          <a:latin typeface="+mn-lt"/>
                          <a:ea typeface="Times New Roman"/>
                          <a:cs typeface="Times New Roman"/>
                        </a:rPr>
                        <a:t>he studied his book hard so he could continue to do well at school.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800" b="0" i="0" kern="1200" dirty="0" smtClean="0">
                        <a:solidFill>
                          <a:srgbClr val="000000"/>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The second son told his father that he sold his book so he</a:t>
                      </a:r>
                      <a:r>
                        <a:rPr lang="en-US" sz="1400" b="0" i="0" kern="1200" baseline="0" dirty="0" smtClean="0">
                          <a:solidFill>
                            <a:schemeClr val="tx1"/>
                          </a:solidFill>
                          <a:effectLst/>
                          <a:latin typeface="+mn-lt"/>
                          <a:ea typeface="Times New Roman"/>
                          <a:cs typeface="Times New Roman"/>
                        </a:rPr>
                        <a:t> </a:t>
                      </a:r>
                      <a:r>
                        <a:rPr lang="en-US" sz="1400" b="0" i="0" kern="1200" dirty="0" smtClean="0">
                          <a:solidFill>
                            <a:schemeClr val="tx1"/>
                          </a:solidFill>
                          <a:effectLst/>
                          <a:latin typeface="+mn-lt"/>
                          <a:ea typeface="Times New Roman"/>
                          <a:cs typeface="Times New Roman"/>
                        </a:rPr>
                        <a:t>could buy more.</a:t>
                      </a:r>
                      <a:r>
                        <a:rPr lang="en-US" sz="800" b="0" i="0" kern="1200" baseline="0" dirty="0" smtClean="0">
                          <a:solidFill>
                            <a:schemeClr val="tx1"/>
                          </a:solidFill>
                          <a:effectLst/>
                          <a:latin typeface="+mn-lt"/>
                          <a:ea typeface="Times New Roman"/>
                          <a:cs typeface="Times New Roman"/>
                        </a:rPr>
                        <a:t> </a:t>
                      </a:r>
                      <a:r>
                        <a:rPr lang="en-US" sz="1400" b="0" i="0" kern="1200" dirty="0" smtClean="0">
                          <a:solidFill>
                            <a:schemeClr val="tx1"/>
                          </a:solidFill>
                          <a:effectLst/>
                          <a:latin typeface="+mn-lt"/>
                          <a:ea typeface="Times New Roman"/>
                          <a:cs typeface="Times New Roman"/>
                        </a:rPr>
                        <a:t>The third son told his father</a:t>
                      </a:r>
                      <a:r>
                        <a:rPr lang="en-US" sz="1400" b="0" i="0" kern="1200" baseline="0" dirty="0" smtClean="0">
                          <a:solidFill>
                            <a:schemeClr val="tx1"/>
                          </a:solidFill>
                          <a:effectLst/>
                          <a:latin typeface="+mn-lt"/>
                          <a:ea typeface="Times New Roman"/>
                          <a:cs typeface="Times New Roman"/>
                        </a:rPr>
                        <a:t> </a:t>
                      </a:r>
                      <a:r>
                        <a:rPr lang="en-US" sz="1400" b="0" i="0" kern="1200" dirty="0" smtClean="0">
                          <a:solidFill>
                            <a:schemeClr val="tx1"/>
                          </a:solidFill>
                          <a:effectLst/>
                          <a:latin typeface="+mn-lt"/>
                          <a:ea typeface="Times New Roman"/>
                          <a:cs typeface="Times New Roman"/>
                        </a:rPr>
                        <a:t>that he gave his book away to a boy who had none.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0" i="0" kern="120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dirty="0" smtClean="0">
                          <a:solidFill>
                            <a:schemeClr val="tx1"/>
                          </a:solidFill>
                          <a:effectLst/>
                          <a:latin typeface="+mn-lt"/>
                          <a:ea typeface="Times New Roman"/>
                          <a:cs typeface="Times New Roman"/>
                        </a:rPr>
                        <a:t>The youngest son told his father that he shared his book with another student at school</a:t>
                      </a:r>
                      <a:r>
                        <a:rPr lang="en-US" sz="1400" b="0" i="0" kern="1200" baseline="0" dirty="0" smtClean="0">
                          <a:solidFill>
                            <a:schemeClr val="tx1"/>
                          </a:solidFill>
                          <a:effectLst/>
                          <a:latin typeface="+mn-lt"/>
                          <a:ea typeface="Times New Roman"/>
                          <a:cs typeface="Times New Roman"/>
                        </a:rPr>
                        <a:t> that day. </a:t>
                      </a:r>
                      <a:r>
                        <a:rPr lang="en-US" sz="1400" b="0" i="0" kern="1200" dirty="0" smtClean="0">
                          <a:solidFill>
                            <a:srgbClr val="000000"/>
                          </a:solidFill>
                          <a:effectLst/>
                          <a:latin typeface="+mn-lt"/>
                          <a:ea typeface="Times New Roman"/>
                          <a:cs typeface="Times New Roman"/>
                        </a:rPr>
                        <a:t>The father told his</a:t>
                      </a:r>
                      <a:r>
                        <a:rPr lang="en-US" sz="1400" b="0" i="0" kern="1200" baseline="0" dirty="0" smtClean="0">
                          <a:solidFill>
                            <a:srgbClr val="000000"/>
                          </a:solidFill>
                          <a:effectLst/>
                          <a:latin typeface="+mn-lt"/>
                          <a:ea typeface="Times New Roman"/>
                          <a:cs typeface="Times New Roman"/>
                        </a:rPr>
                        <a:t> </a:t>
                      </a:r>
                      <a:r>
                        <a:rPr lang="en-US" sz="1400" b="0" i="0" kern="1200" dirty="0" smtClean="0">
                          <a:solidFill>
                            <a:srgbClr val="000000"/>
                          </a:solidFill>
                          <a:effectLst/>
                          <a:latin typeface="+mn-lt"/>
                          <a:ea typeface="Times New Roman"/>
                          <a:cs typeface="Times New Roman"/>
                        </a:rPr>
                        <a:t>sons that one of them used his new book in the best way.</a:t>
                      </a:r>
                      <a:r>
                        <a:rPr lang="en-US" sz="1400" b="1" i="0" kern="1200" dirty="0" smtClean="0">
                          <a:solidFill>
                            <a:srgbClr val="000000"/>
                          </a:solidFill>
                          <a:effectLst/>
                          <a:latin typeface="+mn-lt"/>
                          <a:ea typeface="Times New Roman"/>
                          <a:cs typeface="Times New Roman"/>
                        </a:rPr>
                        <a:t>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1" i="0" kern="1200" dirty="0" smtClean="0">
                        <a:solidFill>
                          <a:srgbClr val="000000"/>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4159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sp>
        <p:nvSpPr>
          <p:cNvPr id="7" name="TextBox 6"/>
          <p:cNvSpPr txBox="1"/>
          <p:nvPr/>
        </p:nvSpPr>
        <p:spPr>
          <a:xfrm>
            <a:off x="522280" y="391954"/>
            <a:ext cx="6564320" cy="4555093"/>
          </a:xfrm>
          <a:prstGeom prst="rect">
            <a:avLst/>
          </a:prstGeom>
          <a:noFill/>
        </p:spPr>
        <p:txBody>
          <a:bodyPr wrap="square" rtlCol="0">
            <a:spAutoFit/>
          </a:bodyPr>
          <a:lstStyle/>
          <a:p>
            <a:pPr marL="400050" indent="-400050"/>
            <a:r>
              <a:rPr lang="en-US" sz="1400" b="1" dirty="0" smtClean="0">
                <a:latin typeface="Helvetica" panose="020B0604020202020204" pitchFamily="34" charset="0"/>
                <a:cs typeface="Helvetica" panose="020B0604020202020204" pitchFamily="34" charset="0"/>
              </a:rPr>
              <a:t>18.  A </a:t>
            </a:r>
            <a:r>
              <a:rPr lang="en-US" sz="1400" b="1" dirty="0">
                <a:latin typeface="Helvetica" pitchFamily="34" charset="0"/>
                <a:cs typeface="Helvetica" panose="020B0604020202020204" pitchFamily="34" charset="0"/>
              </a:rPr>
              <a:t>student is revising this draft. Read the draft of the </a:t>
            </a:r>
            <a:r>
              <a:rPr lang="en-US" sz="1400" b="1" dirty="0" smtClean="0">
                <a:latin typeface="Helvetica" pitchFamily="34" charset="0"/>
                <a:cs typeface="Helvetica" panose="020B0604020202020204" pitchFamily="34" charset="0"/>
              </a:rPr>
              <a:t> paragraph </a:t>
            </a:r>
            <a:r>
              <a:rPr lang="en-US" sz="1400" b="1" dirty="0">
                <a:latin typeface="Helvetica" pitchFamily="34" charset="0"/>
                <a:cs typeface="Helvetica" panose="020B0604020202020204" pitchFamily="34" charset="0"/>
              </a:rPr>
              <a:t>and then complete the question that </a:t>
            </a:r>
            <a:r>
              <a:rPr lang="en-US" sz="1400" b="1" dirty="0" smtClean="0">
                <a:latin typeface="Helvetica" pitchFamily="34" charset="0"/>
                <a:cs typeface="Helvetica" panose="020B0604020202020204" pitchFamily="34" charset="0"/>
              </a:rPr>
              <a:t>follows.</a:t>
            </a:r>
          </a:p>
          <a:p>
            <a:pPr lvl="0" algn="r">
              <a:defRPr/>
            </a:pPr>
            <a:r>
              <a:rPr lang="en-US" sz="1000" i="1" dirty="0">
                <a:latin typeface="Helvetica" pitchFamily="34" charset="0"/>
                <a:cs typeface="Helvetica" pitchFamily="34" charset="0"/>
              </a:rPr>
              <a:t>Revise a Text, </a:t>
            </a:r>
            <a:r>
              <a:rPr lang="en-US" sz="1000" i="1" dirty="0" smtClean="0">
                <a:latin typeface="Helvetica" pitchFamily="34" charset="0"/>
                <a:cs typeface="Helvetica" pitchFamily="34" charset="0"/>
              </a:rPr>
              <a:t>W.5.3b </a:t>
            </a:r>
            <a:r>
              <a:rPr lang="en-US" sz="1000" i="1" dirty="0">
                <a:latin typeface="Helvetica" pitchFamily="34" charset="0"/>
                <a:cs typeface="Helvetica" pitchFamily="34" charset="0"/>
              </a:rPr>
              <a:t>Dialogue Elaboration, Writing Target 1b</a:t>
            </a:r>
          </a:p>
          <a:p>
            <a:endParaRPr lang="en-US" sz="1400" dirty="0">
              <a:latin typeface="Helvetica" panose="020B0604020202020204" pitchFamily="34" charset="0"/>
              <a:cs typeface="Helvetica" panose="020B0604020202020204" pitchFamily="34" charset="0"/>
            </a:endParaRPr>
          </a:p>
          <a:p>
            <a:r>
              <a:rPr lang="en-US" sz="1400" dirty="0" smtClean="0">
                <a:latin typeface="Helvetica" panose="020B0604020202020204" pitchFamily="34" charset="0"/>
                <a:cs typeface="Helvetica" panose="020B0604020202020204" pitchFamily="34" charset="0"/>
              </a:rPr>
              <a:t>He had been running mile after mile, always following the </a:t>
            </a:r>
            <a:r>
              <a:rPr lang="en-US" sz="1400" dirty="0">
                <a:latin typeface="Helvetica" panose="020B0604020202020204" pitchFamily="34" charset="0"/>
                <a:cs typeface="Helvetica" panose="020B0604020202020204" pitchFamily="34" charset="0"/>
              </a:rPr>
              <a:t>N</a:t>
            </a:r>
            <a:r>
              <a:rPr lang="en-US" sz="1400" dirty="0" smtClean="0">
                <a:latin typeface="Helvetica" panose="020B0604020202020204" pitchFamily="34" charset="0"/>
                <a:cs typeface="Helvetica" panose="020B0604020202020204" pitchFamily="34" charset="0"/>
              </a:rPr>
              <a:t>orth Star and the Big Dipper.  How much longer until he got to a station where it would be safe and he could rest?  He heard a loud snap coming from behind him.  He ducked down low behind a tree and saw it was just a lone raccoon.</a:t>
            </a:r>
            <a:endParaRPr lang="en-US" sz="1400" dirty="0">
              <a:latin typeface="Helvetica" panose="020B0604020202020204" pitchFamily="34" charset="0"/>
              <a:cs typeface="Helvetica" panose="020B0604020202020204" pitchFamily="34" charset="0"/>
            </a:endParaRPr>
          </a:p>
          <a:p>
            <a:endParaRPr lang="en-US" sz="1400" b="1" dirty="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The writer wants to add dialogue to the paragraph.  Which line of dialogue would best fit after the last sentence?</a:t>
            </a:r>
            <a:endParaRPr lang="en-US" sz="1400" b="1" dirty="0">
              <a:latin typeface="Helvetica" panose="020B0604020202020204" pitchFamily="34" charset="0"/>
              <a:cs typeface="Helvetica" panose="020B0604020202020204" pitchFamily="34" charset="0"/>
            </a:endParaRPr>
          </a:p>
          <a:p>
            <a:pPr marL="400050"/>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A  </a:t>
            </a:r>
            <a:r>
              <a:rPr lang="en-US" sz="1400" dirty="0" smtClean="0">
                <a:latin typeface="Helvetica" panose="020B0604020202020204" pitchFamily="34" charset="0"/>
                <a:cs typeface="Helvetica" panose="020B0604020202020204" pitchFamily="34" charset="0"/>
              </a:rPr>
              <a:t>   He screamed at the top of his lungs, “SCAT!”</a:t>
            </a:r>
            <a:endParaRPr lang="en-US" sz="1400" dirty="0">
              <a:latin typeface="Helvetica" panose="020B0604020202020204" pitchFamily="34" charset="0"/>
              <a:cs typeface="Helvetica" panose="020B0604020202020204" pitchFamily="34" charset="0"/>
            </a:endParaRPr>
          </a:p>
          <a:p>
            <a:pPr marL="400050">
              <a:buAutoNum type="alphaUcPeriod"/>
            </a:pPr>
            <a:endParaRPr lang="en-US" sz="1400" dirty="0">
              <a:latin typeface="Helvetica" panose="020B0604020202020204" pitchFamily="34" charset="0"/>
              <a:cs typeface="Helvetica" panose="020B0604020202020204" pitchFamily="34" charset="0"/>
            </a:endParaRPr>
          </a:p>
          <a:p>
            <a:pPr marL="742950" indent="-342900">
              <a:buAutoNum type="alphaUcPeriod" startAt="2"/>
            </a:pPr>
            <a:r>
              <a:rPr lang="en-US" sz="1400" dirty="0" smtClean="0">
                <a:latin typeface="Helvetica" panose="020B0604020202020204" pitchFamily="34" charset="0"/>
                <a:cs typeface="Helvetica" panose="020B0604020202020204" pitchFamily="34" charset="0"/>
              </a:rPr>
              <a:t>He said nothing.</a:t>
            </a:r>
            <a:endParaRPr lang="en-US" sz="1400" dirty="0">
              <a:latin typeface="Helvetica" panose="020B0604020202020204" pitchFamily="34" charset="0"/>
              <a:cs typeface="Helvetica" panose="020B0604020202020204" pitchFamily="34" charset="0"/>
            </a:endParaRPr>
          </a:p>
          <a:p>
            <a:pPr marL="400050"/>
            <a:endParaRPr lang="en-US" sz="1400" dirty="0">
              <a:latin typeface="Helvetica" panose="020B0604020202020204" pitchFamily="34" charset="0"/>
              <a:cs typeface="Helvetica" panose="020B0604020202020204" pitchFamily="34" charset="0"/>
            </a:endParaRPr>
          </a:p>
          <a:p>
            <a:pPr marL="400050"/>
            <a:r>
              <a:rPr lang="en-US" sz="1400" dirty="0">
                <a:latin typeface="Helvetica" panose="020B0604020202020204" pitchFamily="34" charset="0"/>
                <a:cs typeface="Helvetica" panose="020B0604020202020204" pitchFamily="34" charset="0"/>
              </a:rPr>
              <a:t>C. </a:t>
            </a:r>
            <a:r>
              <a:rPr lang="en-US" sz="1400" dirty="0" smtClean="0">
                <a:latin typeface="Helvetica" panose="020B0604020202020204" pitchFamily="34" charset="0"/>
                <a:cs typeface="Helvetica" panose="020B0604020202020204" pitchFamily="34" charset="0"/>
              </a:rPr>
              <a:t>  Then the raccoon looked at him and said, “Go Away!”</a:t>
            </a:r>
            <a:endParaRPr lang="en-US" sz="1400" dirty="0">
              <a:solidFill>
                <a:srgbClr val="FF0000"/>
              </a:solidFill>
              <a:latin typeface="Helvetica" panose="020B0604020202020204" pitchFamily="34" charset="0"/>
              <a:cs typeface="Helvetica" panose="020B0604020202020204" pitchFamily="34" charset="0"/>
            </a:endParaRPr>
          </a:p>
          <a:p>
            <a:pPr marL="400050"/>
            <a:endParaRPr lang="en-US" sz="1400" dirty="0">
              <a:solidFill>
                <a:srgbClr val="FF0000"/>
              </a:solidFill>
              <a:latin typeface="Helvetica" panose="020B0604020202020204" pitchFamily="34" charset="0"/>
              <a:cs typeface="Helvetica" panose="020B0604020202020204" pitchFamily="34" charset="0"/>
            </a:endParaRPr>
          </a:p>
          <a:p>
            <a:pPr marL="746125" indent="-346075"/>
            <a:r>
              <a:rPr lang="en-US" sz="1400" dirty="0">
                <a:latin typeface="Helvetica" panose="020B0604020202020204" pitchFamily="34" charset="0"/>
                <a:cs typeface="Helvetica" panose="020B0604020202020204" pitchFamily="34" charset="0"/>
              </a:rPr>
              <a:t>D</a:t>
            </a:r>
            <a:r>
              <a:rPr lang="en-US" sz="1400" dirty="0">
                <a:solidFill>
                  <a:srgbClr val="FF0000"/>
                </a:solidFill>
                <a:latin typeface="Helvetica" panose="020B0604020202020204" pitchFamily="34" charset="0"/>
                <a:cs typeface="Helvetica" panose="020B0604020202020204" pitchFamily="34" charset="0"/>
              </a:rPr>
              <a:t>. </a:t>
            </a:r>
            <a:r>
              <a:rPr lang="en-US" sz="1400" dirty="0" smtClean="0">
                <a:solidFill>
                  <a:srgbClr val="FF0000"/>
                </a:solidFill>
                <a:latin typeface="Helvetica" panose="020B0604020202020204" pitchFamily="34" charset="0"/>
                <a:cs typeface="Helvetica" panose="020B0604020202020204" pitchFamily="34" charset="0"/>
              </a:rPr>
              <a:t> </a:t>
            </a:r>
            <a:r>
              <a:rPr lang="en-US" sz="1400" dirty="0" smtClean="0">
                <a:latin typeface="Helvetica" panose="020B0604020202020204" pitchFamily="34" charset="0"/>
                <a:cs typeface="Helvetica" panose="020B0604020202020204" pitchFamily="34" charset="0"/>
              </a:rPr>
              <a:t>“</a:t>
            </a:r>
            <a:r>
              <a:rPr lang="en-US" sz="1400" dirty="0">
                <a:latin typeface="Helvetica" panose="020B0604020202020204" pitchFamily="34" charset="0"/>
                <a:cs typeface="Helvetica" panose="020B0604020202020204" pitchFamily="34" charset="0"/>
              </a:rPr>
              <a:t>Oh, </a:t>
            </a:r>
            <a:r>
              <a:rPr lang="en-US" sz="1400" dirty="0" smtClean="0">
                <a:latin typeface="Helvetica" panose="020B0604020202020204" pitchFamily="34" charset="0"/>
                <a:cs typeface="Helvetica" panose="020B0604020202020204" pitchFamily="34" charset="0"/>
              </a:rPr>
              <a:t>it’s </a:t>
            </a:r>
            <a:r>
              <a:rPr lang="en-US" sz="1400" dirty="0">
                <a:latin typeface="Helvetica" panose="020B0604020202020204" pitchFamily="34" charset="0"/>
                <a:cs typeface="Helvetica" panose="020B0604020202020204" pitchFamily="34" charset="0"/>
              </a:rPr>
              <a:t>just you little fellow, he whispered.  “I thought someone was chasing me for  sure!”</a:t>
            </a:r>
          </a:p>
          <a:p>
            <a:pPr marL="746125" indent="-346075"/>
            <a:endParaRPr lang="en-US" sz="1400" dirty="0">
              <a:solidFill>
                <a:srgbClr val="FF0000"/>
              </a:solidFill>
              <a:latin typeface="Helvetica" panose="020B0604020202020204" pitchFamily="34" charset="0"/>
              <a:cs typeface="Helvetica" panose="020B0604020202020204" pitchFamily="34" charset="0"/>
            </a:endParaRPr>
          </a:p>
        </p:txBody>
      </p:sp>
      <p:sp>
        <p:nvSpPr>
          <p:cNvPr id="31" name="Oval 30"/>
          <p:cNvSpPr/>
          <p:nvPr/>
        </p:nvSpPr>
        <p:spPr>
          <a:xfrm>
            <a:off x="685800" y="289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685800" y="33631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685800" y="37350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685800" y="420202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 name="Rectangle 2"/>
          <p:cNvSpPr/>
          <p:nvPr/>
        </p:nvSpPr>
        <p:spPr>
          <a:xfrm>
            <a:off x="457200" y="1143000"/>
            <a:ext cx="66294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6693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80389" y="381000"/>
            <a:ext cx="6437124" cy="4313858"/>
          </a:xfrm>
          <a:prstGeom prst="rect">
            <a:avLst/>
          </a:prstGeom>
          <a:noFill/>
        </p:spPr>
        <p:txBody>
          <a:bodyPr wrap="square" lIns="96378" tIns="48189" rIns="96378" bIns="48189" rtlCol="0">
            <a:spAutoFit/>
          </a:bodyPr>
          <a:lstStyle/>
          <a:p>
            <a:pPr marL="486909" indent="-486909"/>
            <a:r>
              <a:rPr lang="en-US" sz="1600" b="1" dirty="0">
                <a:latin typeface="Helvetica" pitchFamily="34" charset="0"/>
                <a:cs typeface="Helvetica" panose="020B0604020202020204" pitchFamily="34" charset="0"/>
              </a:rPr>
              <a:t>       </a:t>
            </a:r>
          </a:p>
          <a:p>
            <a:pPr marL="342900" indent="-342900">
              <a:buAutoNum type="arabicPeriod" startAt="19"/>
            </a:pPr>
            <a:r>
              <a:rPr lang="en-US" sz="1600" b="1" dirty="0" smtClean="0"/>
              <a:t>A student wants to rewrite a sentence from the passage </a:t>
            </a:r>
            <a:r>
              <a:rPr lang="en-US" sz="1600" b="1" i="1" dirty="0" smtClean="0"/>
              <a:t>Sequoyah</a:t>
            </a:r>
            <a:endParaRPr lang="en-US" sz="1600" b="1" i="1" dirty="0"/>
          </a:p>
          <a:p>
            <a:r>
              <a:rPr lang="en-US" sz="1600" b="1" dirty="0" smtClean="0"/>
              <a:t>        so it is more appropriate for her class.  </a:t>
            </a:r>
          </a:p>
          <a:p>
            <a:pPr algn="r"/>
            <a:r>
              <a:rPr lang="en-US" sz="1000" i="1" dirty="0" smtClean="0"/>
              <a:t>Language </a:t>
            </a:r>
            <a:r>
              <a:rPr lang="en-US" sz="1000" i="1" dirty="0"/>
              <a:t>and Vocabulary, </a:t>
            </a:r>
            <a:r>
              <a:rPr lang="en-US" sz="1000" i="1" dirty="0" smtClean="0"/>
              <a:t>L.5.3a </a:t>
            </a:r>
            <a:r>
              <a:rPr lang="en-US" sz="1000" i="1" dirty="0"/>
              <a:t>Audience, Writing Target 8</a:t>
            </a:r>
          </a:p>
          <a:p>
            <a:endParaRPr lang="en-US" sz="1600" dirty="0"/>
          </a:p>
          <a:p>
            <a:r>
              <a:rPr lang="en-US" sz="1600" dirty="0" smtClean="0"/>
              <a:t>“Twelve </a:t>
            </a:r>
            <a:r>
              <a:rPr lang="en-US" sz="1600" dirty="0"/>
              <a:t>years later, he completed a </a:t>
            </a:r>
            <a:r>
              <a:rPr lang="en-US" sz="1600" b="1" u="sng" dirty="0"/>
              <a:t>system </a:t>
            </a:r>
            <a:r>
              <a:rPr lang="en-US" sz="1600" dirty="0"/>
              <a:t>of writing with 86 different </a:t>
            </a:r>
            <a:r>
              <a:rPr lang="en-US" sz="1600" b="1" u="sng" dirty="0"/>
              <a:t>symbols</a:t>
            </a:r>
            <a:r>
              <a:rPr lang="en-US" sz="1600" dirty="0" smtClean="0"/>
              <a:t>.”</a:t>
            </a:r>
            <a:endParaRPr lang="en-US" sz="1600" dirty="0"/>
          </a:p>
          <a:p>
            <a:endParaRPr lang="en-US" sz="800" dirty="0"/>
          </a:p>
          <a:p>
            <a:r>
              <a:rPr lang="en-US" sz="1600" b="1" dirty="0" smtClean="0"/>
              <a:t>Choose </a:t>
            </a:r>
            <a:r>
              <a:rPr lang="en-US" sz="1600" b="1" dirty="0"/>
              <a:t>the two words that </a:t>
            </a:r>
            <a:r>
              <a:rPr lang="en-US" sz="1600" b="1" dirty="0" smtClean="0"/>
              <a:t>could best </a:t>
            </a:r>
            <a:r>
              <a:rPr lang="en-US" sz="1600" b="1" dirty="0"/>
              <a:t>replace both </a:t>
            </a:r>
            <a:r>
              <a:rPr lang="en-US" sz="1600" b="1" dirty="0" smtClean="0"/>
              <a:t>of the underlined words.</a:t>
            </a:r>
          </a:p>
          <a:p>
            <a:endParaRPr lang="en-US" sz="1600" b="1" dirty="0">
              <a:latin typeface="Helvetica" pitchFamily="34" charset="0"/>
              <a:cs typeface="Helvetica" panose="020B0604020202020204" pitchFamily="34" charset="0"/>
            </a:endParaRPr>
          </a:p>
          <a:p>
            <a:pPr marL="781397" indent="-361417">
              <a:buFont typeface="+mj-lt"/>
              <a:buAutoNum type="alphaUcPeriod"/>
            </a:pPr>
            <a:r>
              <a:rPr lang="en-US" sz="1600" dirty="0">
                <a:latin typeface="Helvetica" pitchFamily="34" charset="0"/>
                <a:cs typeface="Helvetica" panose="020B0604020202020204" pitchFamily="34" charset="0"/>
              </a:rPr>
              <a:t>manner, rules</a:t>
            </a:r>
          </a:p>
          <a:p>
            <a:pPr marL="660924" indent="-240944">
              <a:buFont typeface="+mj-lt"/>
              <a:buAutoNum type="alphaUcPeriod"/>
            </a:pPr>
            <a:endParaRPr lang="en-US" sz="1600" dirty="0">
              <a:latin typeface="Helvetica" pitchFamily="34" charset="0"/>
              <a:cs typeface="Helvetica" panose="020B0604020202020204" pitchFamily="34" charset="0"/>
            </a:endParaRPr>
          </a:p>
          <a:p>
            <a:pPr marL="781397" indent="-361417">
              <a:buFont typeface="+mj-lt"/>
              <a:buAutoNum type="alphaUcPeriod"/>
            </a:pPr>
            <a:r>
              <a:rPr lang="en-US" sz="1600" dirty="0">
                <a:latin typeface="Helvetica" pitchFamily="34" charset="0"/>
                <a:cs typeface="Helvetica" panose="020B0604020202020204" pitchFamily="34" charset="0"/>
              </a:rPr>
              <a:t>method, signs</a:t>
            </a:r>
          </a:p>
          <a:p>
            <a:pPr marL="660924" indent="-240944"/>
            <a:endParaRPr lang="en-US" sz="1600" dirty="0">
              <a:latin typeface="Helvetica" pitchFamily="34" charset="0"/>
              <a:cs typeface="Helvetica" panose="020B0604020202020204" pitchFamily="34" charset="0"/>
            </a:endParaRPr>
          </a:p>
          <a:p>
            <a:pPr marL="781397" indent="-361417">
              <a:buFont typeface="+mj-lt"/>
              <a:buAutoNum type="alphaUcPeriod" startAt="3"/>
            </a:pPr>
            <a:r>
              <a:rPr lang="en-US" sz="1600" dirty="0">
                <a:latin typeface="Helvetica" pitchFamily="34" charset="0"/>
                <a:cs typeface="Helvetica" panose="020B0604020202020204" pitchFamily="34" charset="0"/>
              </a:rPr>
              <a:t>routine, parts</a:t>
            </a:r>
          </a:p>
          <a:p>
            <a:pPr marL="660924" indent="-240944">
              <a:buFont typeface="+mj-lt"/>
              <a:buAutoNum type="alphaUcPeriod" startAt="3"/>
            </a:pPr>
            <a:endParaRPr lang="en-US" sz="1600" dirty="0">
              <a:latin typeface="Helvetica" pitchFamily="34" charset="0"/>
              <a:cs typeface="Helvetica" panose="020B0604020202020204" pitchFamily="34" charset="0"/>
            </a:endParaRPr>
          </a:p>
          <a:p>
            <a:pPr marL="781397" indent="-361417">
              <a:buFont typeface="+mj-lt"/>
              <a:buAutoNum type="alphaUcPeriod" startAt="3"/>
            </a:pPr>
            <a:r>
              <a:rPr lang="en-US" sz="1600" dirty="0">
                <a:latin typeface="Helvetica" pitchFamily="34" charset="0"/>
                <a:cs typeface="Helvetica" panose="020B0604020202020204" pitchFamily="34" charset="0"/>
              </a:rPr>
              <a:t>different, items</a:t>
            </a:r>
          </a:p>
        </p:txBody>
      </p:sp>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12" name="TextBox 11"/>
          <p:cNvSpPr txBox="1"/>
          <p:nvPr/>
        </p:nvSpPr>
        <p:spPr>
          <a:xfrm>
            <a:off x="571512" y="5334000"/>
            <a:ext cx="6585713" cy="3298195"/>
          </a:xfrm>
          <a:prstGeom prst="rect">
            <a:avLst/>
          </a:prstGeom>
          <a:noFill/>
        </p:spPr>
        <p:txBody>
          <a:bodyPr wrap="square" lIns="96378" tIns="48189" rIns="96378" bIns="48189" rtlCol="0">
            <a:spAutoFit/>
          </a:bodyPr>
          <a:lstStyle/>
          <a:p>
            <a:r>
              <a:rPr lang="en-US" sz="1600" b="1" dirty="0" smtClean="0">
                <a:latin typeface="Helvetica" panose="020B0604020202020204" pitchFamily="34" charset="0"/>
                <a:cs typeface="Helvetica" panose="020B0604020202020204" pitchFamily="34" charset="0"/>
              </a:rPr>
              <a:t>20.  Read </a:t>
            </a:r>
            <a:r>
              <a:rPr lang="en-US" sz="1600" b="1" dirty="0">
                <a:latin typeface="Helvetica" panose="020B0604020202020204" pitchFamily="34" charset="0"/>
                <a:cs typeface="Helvetica" panose="020B0604020202020204" pitchFamily="34" charset="0"/>
              </a:rPr>
              <a:t>the </a:t>
            </a:r>
            <a:r>
              <a:rPr lang="en-US" sz="1600" b="1" dirty="0" smtClean="0">
                <a:latin typeface="Helvetica" panose="020B0604020202020204" pitchFamily="34" charset="0"/>
                <a:cs typeface="Helvetica" panose="020B0604020202020204" pitchFamily="34" charset="0"/>
              </a:rPr>
              <a:t>sentence and </a:t>
            </a:r>
            <a:r>
              <a:rPr lang="en-US" sz="1600" b="1" dirty="0">
                <a:latin typeface="Helvetica" panose="020B0604020202020204" pitchFamily="34" charset="0"/>
                <a:cs typeface="Helvetica" panose="020B0604020202020204" pitchFamily="34" charset="0"/>
              </a:rPr>
              <a:t>the question that follows</a:t>
            </a:r>
            <a:r>
              <a:rPr lang="en-US" sz="1400" dirty="0" smtClean="0">
                <a:latin typeface="Helvetica" panose="020B0604020202020204" pitchFamily="34" charset="0"/>
                <a:cs typeface="Helvetica" panose="020B0604020202020204" pitchFamily="34" charset="0"/>
              </a:rPr>
              <a:t>.</a:t>
            </a:r>
          </a:p>
          <a:p>
            <a:pPr algn="r"/>
            <a:r>
              <a:rPr lang="en-US" sz="1000" i="1" dirty="0">
                <a:latin typeface="Helvetica" panose="020B0604020202020204" pitchFamily="34" charset="0"/>
                <a:cs typeface="Helvetica" panose="020B0604020202020204" pitchFamily="34" charset="0"/>
              </a:rPr>
              <a:t>Edit and Clarify L.5.1a, speech order Correlative Conjunctions Target 9 </a:t>
            </a:r>
          </a:p>
          <a:p>
            <a:endParaRPr lang="en-US" sz="1400" i="1" dirty="0">
              <a:latin typeface="Helvetica" panose="020B0604020202020204" pitchFamily="34" charset="0"/>
              <a:cs typeface="Helvetica" panose="020B0604020202020204" pitchFamily="34" charset="0"/>
            </a:endParaRPr>
          </a:p>
          <a:p>
            <a:pPr lvl="0" defTabSz="914400" fontAlgn="base">
              <a:spcBef>
                <a:spcPct val="0"/>
              </a:spcBef>
              <a:spcAft>
                <a:spcPct val="0"/>
              </a:spcAft>
            </a:pPr>
            <a:r>
              <a:rPr lang="en-US" altLang="en-US" sz="1400" dirty="0">
                <a:latin typeface="Arial" pitchFamily="34" charset="0"/>
                <a:cs typeface="Arial" pitchFamily="34" charset="0"/>
              </a:rPr>
              <a:t>With this </a:t>
            </a:r>
            <a:r>
              <a:rPr lang="en-US" altLang="en-US" sz="1400" dirty="0" smtClean="0">
                <a:latin typeface="Arial" pitchFamily="34" charset="0"/>
                <a:cs typeface="Arial" pitchFamily="34" charset="0"/>
              </a:rPr>
              <a:t>bad weather</a:t>
            </a:r>
            <a:r>
              <a:rPr lang="en-US" altLang="en-US" sz="1400" dirty="0">
                <a:latin typeface="Arial" pitchFamily="34" charset="0"/>
                <a:cs typeface="Arial" pitchFamily="34" charset="0"/>
              </a:rPr>
              <a:t>, </a:t>
            </a:r>
            <a:r>
              <a:rPr lang="en-US" altLang="en-US" sz="1400" dirty="0" smtClean="0">
                <a:latin typeface="Arial" pitchFamily="34" charset="0"/>
                <a:cs typeface="Arial" pitchFamily="34" charset="0"/>
              </a:rPr>
              <a:t>Harriet’s plan </a:t>
            </a:r>
            <a:r>
              <a:rPr lang="en-US" altLang="en-US" sz="1400" dirty="0">
                <a:latin typeface="Arial" pitchFamily="34" charset="0"/>
                <a:cs typeface="Arial" pitchFamily="34" charset="0"/>
              </a:rPr>
              <a:t>will </a:t>
            </a:r>
            <a:r>
              <a:rPr lang="en-US" altLang="en-US" sz="1400" dirty="0" smtClean="0">
                <a:latin typeface="Arial" pitchFamily="34" charset="0"/>
                <a:cs typeface="Arial" pitchFamily="34" charset="0"/>
              </a:rPr>
              <a:t>_______be delayed _______ be canceled. </a:t>
            </a:r>
            <a:endParaRPr lang="en-US" altLang="en-US" sz="1400" dirty="0">
              <a:latin typeface="Arial" pitchFamily="34" charset="0"/>
              <a:cs typeface="Arial" pitchFamily="34" charset="0"/>
            </a:endParaRPr>
          </a:p>
          <a:p>
            <a:endParaRPr lang="en-US" sz="1400" dirty="0">
              <a:latin typeface="Helvetica" panose="020B0604020202020204" pitchFamily="34" charset="0"/>
              <a:cs typeface="Helvetica" panose="020B0604020202020204" pitchFamily="34" charset="0"/>
            </a:endParaRPr>
          </a:p>
          <a:p>
            <a:r>
              <a:rPr lang="en-US" sz="1400" b="1" dirty="0" smtClean="0">
                <a:latin typeface="Helvetica" panose="020B0604020202020204" pitchFamily="34" charset="0"/>
                <a:cs typeface="Helvetica" panose="020B0604020202020204" pitchFamily="34" charset="0"/>
              </a:rPr>
              <a:t>Choose</a:t>
            </a:r>
            <a:r>
              <a:rPr lang="en-US" sz="1400" b="1" dirty="0">
                <a:latin typeface="Helvetica" panose="020B0604020202020204" pitchFamily="34" charset="0"/>
                <a:cs typeface="Helvetica" panose="020B0604020202020204" pitchFamily="34" charset="0"/>
              </a:rPr>
              <a:t> </a:t>
            </a:r>
            <a:r>
              <a:rPr lang="en-US" sz="1400" b="1" dirty="0" smtClean="0">
                <a:latin typeface="Helvetica" panose="020B0604020202020204" pitchFamily="34" charset="0"/>
                <a:cs typeface="Helvetica" panose="020B0604020202020204" pitchFamily="34" charset="0"/>
              </a:rPr>
              <a:t>the </a:t>
            </a:r>
            <a:r>
              <a:rPr lang="en-US" sz="1400" b="1" dirty="0">
                <a:latin typeface="Helvetica" panose="020B0604020202020204" pitchFamily="34" charset="0"/>
                <a:cs typeface="Helvetica" panose="020B0604020202020204" pitchFamily="34" charset="0"/>
              </a:rPr>
              <a:t>correct way to edit the </a:t>
            </a:r>
            <a:r>
              <a:rPr lang="en-US" sz="1400" b="1" dirty="0" smtClean="0">
                <a:latin typeface="Helvetica" panose="020B0604020202020204" pitchFamily="34" charset="0"/>
                <a:cs typeface="Helvetica" panose="020B0604020202020204" pitchFamily="34" charset="0"/>
              </a:rPr>
              <a:t>grammar </a:t>
            </a:r>
            <a:r>
              <a:rPr lang="en-US" sz="1400" b="1" dirty="0">
                <a:latin typeface="Helvetica" panose="020B0604020202020204" pitchFamily="34" charset="0"/>
                <a:cs typeface="Helvetica" panose="020B0604020202020204" pitchFamily="34" charset="0"/>
              </a:rPr>
              <a:t>usage </a:t>
            </a:r>
            <a:r>
              <a:rPr lang="en-US" sz="1400" b="1" dirty="0" smtClean="0">
                <a:latin typeface="Helvetica" panose="020B0604020202020204" pitchFamily="34" charset="0"/>
                <a:cs typeface="Helvetica" panose="020B0604020202020204" pitchFamily="34" charset="0"/>
              </a:rPr>
              <a:t>errors.</a:t>
            </a:r>
            <a:endParaRPr lang="en-US" sz="1400" b="1" dirty="0">
              <a:latin typeface="Helvetica" panose="020B0604020202020204" pitchFamily="34" charset="0"/>
              <a:cs typeface="Helvetica" panose="020B0604020202020204" pitchFamily="34" charset="0"/>
            </a:endParaRPr>
          </a:p>
          <a:p>
            <a:pPr marL="344488" indent="344488"/>
            <a:endParaRPr lang="en-US" sz="1400" b="1" dirty="0" smtClean="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neither        nor</a:t>
            </a:r>
          </a:p>
          <a:p>
            <a:pPr marL="344488" indent="344488">
              <a:buAutoNum type="alphaUcPeriod"/>
            </a:pPr>
            <a:endParaRPr lang="en-US" sz="1400" dirty="0">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both             or</a:t>
            </a:r>
          </a:p>
          <a:p>
            <a:pPr marL="344488" indent="344488">
              <a:buAutoNum type="alphaUcPeriod"/>
            </a:pPr>
            <a:endParaRPr lang="en-US" sz="1400" dirty="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either           or</a:t>
            </a:r>
            <a:endParaRPr lang="en-US" sz="1400" dirty="0">
              <a:latin typeface="Helvetica" pitchFamily="34" charset="0"/>
              <a:cs typeface="Helvetica" panose="020B0604020202020204" pitchFamily="34" charset="0"/>
            </a:endParaRPr>
          </a:p>
          <a:p>
            <a:pPr marL="344488" indent="344488">
              <a:buAutoNum type="alphaUcPeriod"/>
            </a:pPr>
            <a:endParaRPr lang="en-US" sz="1400" dirty="0">
              <a:solidFill>
                <a:srgbClr val="FF0000"/>
              </a:solidFill>
              <a:latin typeface="Helvetica" pitchFamily="34" charset="0"/>
              <a:cs typeface="Helvetica" panose="020B0604020202020204" pitchFamily="34" charset="0"/>
            </a:endParaRPr>
          </a:p>
          <a:p>
            <a:pPr marL="344488" indent="344488">
              <a:buAutoNum type="alphaUcPeriod"/>
            </a:pPr>
            <a:r>
              <a:rPr lang="en-US" sz="1400" dirty="0" smtClean="0">
                <a:latin typeface="Helvetica" pitchFamily="34" charset="0"/>
                <a:cs typeface="Helvetica" panose="020B0604020202020204" pitchFamily="34" charset="0"/>
              </a:rPr>
              <a:t>both            and</a:t>
            </a:r>
            <a:endParaRPr lang="en-US" sz="1400" dirty="0">
              <a:latin typeface="Helvetica" pitchFamily="34" charset="0"/>
              <a:cs typeface="Helvetica" panose="020B0604020202020204"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9873" y="33800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719873" y="435715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719873" y="292223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719873" y="384535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Rectangle 17"/>
          <p:cNvSpPr/>
          <p:nvPr/>
        </p:nvSpPr>
        <p:spPr>
          <a:xfrm>
            <a:off x="580388" y="1371600"/>
            <a:ext cx="6201411"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1962" y="70495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71962" y="74271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71962" y="78084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71962" y="82737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540219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sp>
        <p:nvSpPr>
          <p:cNvPr id="5" name="TextBox 4"/>
          <p:cNvSpPr txBox="1"/>
          <p:nvPr/>
        </p:nvSpPr>
        <p:spPr>
          <a:xfrm>
            <a:off x="497149" y="457200"/>
            <a:ext cx="6781801" cy="2898076"/>
          </a:xfrm>
          <a:prstGeom prst="rect">
            <a:avLst/>
          </a:prstGeom>
          <a:noFill/>
        </p:spPr>
        <p:txBody>
          <a:bodyPr wrap="square" lIns="96367" tIns="48184" rIns="96367" bIns="48184" rtlCol="0">
            <a:spAutoFit/>
          </a:bodyPr>
          <a:lstStyle/>
          <a:p>
            <a:r>
              <a:rPr lang="en-US" sz="1400" b="1" u="sng" dirty="0" smtClean="0"/>
              <a:t>Part </a:t>
            </a:r>
            <a:r>
              <a:rPr lang="en-US" sz="1400" b="1" u="sng" dirty="0"/>
              <a:t>2</a:t>
            </a:r>
            <a:r>
              <a:rPr lang="en-US" sz="1400" b="1" dirty="0"/>
              <a:t> </a:t>
            </a:r>
          </a:p>
          <a:p>
            <a:pPr marL="359702" indent="-359702">
              <a:defRPr/>
            </a:pPr>
            <a:r>
              <a:rPr lang="en-US" sz="1400" b="1" u="sng" dirty="0"/>
              <a:t>Your assignment</a:t>
            </a:r>
            <a:r>
              <a:rPr lang="en-US" sz="1400" b="1" dirty="0"/>
              <a:t>: </a:t>
            </a:r>
            <a:r>
              <a:rPr lang="en-US" sz="1400" dirty="0"/>
              <a:t>These will help you plan to write a fictional narrative story.  You are </a:t>
            </a:r>
            <a:r>
              <a:rPr lang="en-US" sz="1400" dirty="0" smtClean="0"/>
              <a:t>going</a:t>
            </a:r>
          </a:p>
          <a:p>
            <a:pPr marL="359702" indent="-359702">
              <a:defRPr/>
            </a:pPr>
            <a:r>
              <a:rPr lang="en-US" sz="1400" dirty="0" smtClean="0"/>
              <a:t>to </a:t>
            </a:r>
            <a:r>
              <a:rPr lang="en-US" sz="1400" dirty="0"/>
              <a:t>write a </a:t>
            </a:r>
            <a:r>
              <a:rPr lang="en-US" sz="1400" dirty="0" smtClean="0"/>
              <a:t>narrative story </a:t>
            </a:r>
            <a:r>
              <a:rPr lang="en-US" sz="1400" dirty="0"/>
              <a:t>about a character who overcomes an incredible challenge. </a:t>
            </a:r>
            <a:r>
              <a:rPr lang="en-US" sz="1400" dirty="0" smtClean="0"/>
              <a:t>Use</a:t>
            </a:r>
          </a:p>
          <a:p>
            <a:pPr marL="359702" indent="-359702">
              <a:defRPr/>
            </a:pPr>
            <a:r>
              <a:rPr lang="en-US" sz="1400" dirty="0" smtClean="0"/>
              <a:t>details </a:t>
            </a:r>
            <a:r>
              <a:rPr lang="en-US" sz="1400" dirty="0"/>
              <a:t>from the texts you have read to </a:t>
            </a:r>
            <a:r>
              <a:rPr lang="en-US" sz="1400" dirty="0" smtClean="0"/>
              <a:t>add to </a:t>
            </a:r>
            <a:r>
              <a:rPr lang="en-US" sz="1400" dirty="0"/>
              <a:t>your narrative.</a:t>
            </a:r>
            <a:endParaRPr lang="en-US" sz="1400" dirty="0">
              <a:solidFill>
                <a:srgbClr val="FF0000"/>
              </a:solidFill>
            </a:endParaRPr>
          </a:p>
          <a:p>
            <a:endParaRPr lang="en-US" sz="1400" dirty="0">
              <a:solidFill>
                <a:srgbClr val="FF0000"/>
              </a:solidFill>
            </a:endParaRPr>
          </a:p>
          <a:p>
            <a:r>
              <a:rPr lang="en-US" sz="1400" b="1" u="sng" dirty="0"/>
              <a:t>You will</a:t>
            </a:r>
            <a:r>
              <a:rPr lang="en-US" sz="1400" dirty="0"/>
              <a:t>:</a:t>
            </a:r>
          </a:p>
          <a:p>
            <a:pPr marL="361375" indent="-361375">
              <a:buAutoNum type="arabicPeriod"/>
            </a:pPr>
            <a:r>
              <a:rPr lang="en-US" sz="1400" u="sng" dirty="0"/>
              <a:t>Plan</a:t>
            </a:r>
            <a:r>
              <a:rPr lang="en-US" sz="1400" dirty="0"/>
              <a:t> your writing.  You may use your notes and answers.</a:t>
            </a:r>
          </a:p>
          <a:p>
            <a:pPr marL="361375" indent="-361375">
              <a:buAutoNum type="arabicPeriod"/>
            </a:pPr>
            <a:endParaRPr lang="en-US" sz="1400" dirty="0"/>
          </a:p>
          <a:p>
            <a:pPr marL="361375" indent="-361375">
              <a:buAutoNum type="arabicPeriod"/>
            </a:pPr>
            <a:r>
              <a:rPr lang="en-US" sz="1400" dirty="0"/>
              <a:t>Write – Revise and Edit your first draft (your teacher will give you paper).</a:t>
            </a:r>
          </a:p>
          <a:p>
            <a:pPr marL="361375" indent="-361375">
              <a:buAutoNum type="arabicPeriod"/>
            </a:pPr>
            <a:endParaRPr lang="en-US" sz="1400" dirty="0"/>
          </a:p>
          <a:p>
            <a:pPr marL="361375" indent="-361375">
              <a:buAutoNum type="arabicPeriod"/>
            </a:pPr>
            <a:r>
              <a:rPr lang="en-US" sz="1400" dirty="0"/>
              <a:t>Write a final draft of your narrative story</a:t>
            </a:r>
            <a:r>
              <a:rPr lang="en-US" sz="1400" dirty="0" smtClean="0"/>
              <a:t>.</a:t>
            </a:r>
            <a:endParaRPr lang="en-US" sz="1400" dirty="0"/>
          </a:p>
          <a:p>
            <a:pPr marL="361375" indent="-361375">
              <a:buAutoNum type="arabicPeriod"/>
            </a:pPr>
            <a:endParaRPr lang="en-US" sz="1400" dirty="0"/>
          </a:p>
          <a:p>
            <a:pPr algn="ctr"/>
            <a:r>
              <a:rPr lang="en-US" sz="1400" b="1" u="sng" dirty="0" smtClean="0"/>
              <a:t>You will be scored by</a:t>
            </a:r>
            <a:r>
              <a:rPr lang="en-US" sz="1400" b="1" dirty="0" smtClean="0"/>
              <a:t>….</a:t>
            </a:r>
            <a:endParaRPr lang="en-US" sz="1400" b="1" dirty="0"/>
          </a:p>
        </p:txBody>
      </p:sp>
      <p:graphicFrame>
        <p:nvGraphicFramePr>
          <p:cNvPr id="6" name="Table 5"/>
          <p:cNvGraphicFramePr>
            <a:graphicFrameLocks noGrp="1"/>
          </p:cNvGraphicFramePr>
          <p:nvPr>
            <p:extLst>
              <p:ext uri="{D42A27DB-BD31-4B8C-83A1-F6EECF244321}">
                <p14:modId xmlns:p14="http://schemas.microsoft.com/office/powerpoint/2010/main" val="3601889590"/>
              </p:ext>
            </p:extLst>
          </p:nvPr>
        </p:nvGraphicFramePr>
        <p:xfrm>
          <a:off x="1111511" y="3429000"/>
          <a:ext cx="5553075" cy="2151016"/>
        </p:xfrm>
        <a:graphic>
          <a:graphicData uri="http://schemas.openxmlformats.org/drawingml/2006/table">
            <a:tbl>
              <a:tblPr firstRow="1" bandRow="1">
                <a:tableStyleId>{5940675A-B579-460E-94D1-54222C63F5DA}</a:tableStyleId>
              </a:tblPr>
              <a:tblGrid>
                <a:gridCol w="879214"/>
                <a:gridCol w="4673861"/>
              </a:tblGrid>
              <a:tr h="383177">
                <a:tc>
                  <a:txBody>
                    <a:bodyPr/>
                    <a:lstStyle/>
                    <a:p>
                      <a:pPr algn="r"/>
                      <a:r>
                        <a:rPr lang="en-US" sz="900" b="1" i="1" dirty="0" smtClean="0">
                          <a:solidFill>
                            <a:schemeClr val="tx1"/>
                          </a:solidFill>
                        </a:rPr>
                        <a:t>Purpose</a:t>
                      </a:r>
                      <a:endParaRPr lang="en-US" sz="900" b="1" i="1"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black"/>
                          </a:solidFill>
                          <a:effectLst/>
                          <a:uLnTx/>
                          <a:uFillTx/>
                          <a:latin typeface="+mn-lt"/>
                          <a:ea typeface="+mn-ea"/>
                          <a:cs typeface="+mn-cs"/>
                        </a:rPr>
                        <a:t>how well you maintain your focus, and establish a setting, narrator and or characters</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n-US" sz="900" b="1" i="1" dirty="0" smtClean="0">
                          <a:solidFill>
                            <a:schemeClr val="tx1"/>
                          </a:solidFill>
                        </a:rPr>
                        <a:t>Organization</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r>
                        <a:rPr lang="en-US" sz="900" b="1" dirty="0" smtClean="0"/>
                        <a:t>how well the events logically flow from beginning to end using effective transitions and how well you stay on topic throughout the story</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evidence</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r>
                        <a:rPr lang="en-US" sz="900" b="1" dirty="0" smtClean="0"/>
                        <a:t>how well you elaborate with details, dialogue, and description to advance the story or illustrate the experience</a:t>
                      </a: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383177">
                <a:tc>
                  <a:txBody>
                    <a:bodyPr/>
                    <a:lstStyle/>
                    <a:p>
                      <a:pPr algn="r"/>
                      <a:r>
                        <a:rPr lang="en-US" sz="900" b="1" i="1" dirty="0" smtClean="0">
                          <a:solidFill>
                            <a:schemeClr val="tx1"/>
                          </a:solidFill>
                        </a:rPr>
                        <a:t>Elaboration:</a:t>
                      </a:r>
                    </a:p>
                    <a:p>
                      <a:pPr algn="r"/>
                      <a:r>
                        <a:rPr lang="en-US" sz="900" b="1" i="1" dirty="0" smtClean="0">
                          <a:solidFill>
                            <a:schemeClr val="tx1"/>
                          </a:solidFill>
                        </a:rPr>
                        <a:t>of language and vocabulary</a:t>
                      </a:r>
                      <a:endParaRPr lang="en-US" sz="900" b="1" i="1"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r>
                        <a:rPr lang="en-US" sz="900" b="1" dirty="0" smtClean="0"/>
                        <a:t>how well you effectively express experiences or events using sensory, concrete, and figurative language that is appropriate for your purpose</a:t>
                      </a: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n-US" sz="900" b="1" i="1" dirty="0" smtClean="0">
                          <a:solidFill>
                            <a:schemeClr val="tx1"/>
                          </a:solidFill>
                        </a:rPr>
                        <a:t>Conventions</a:t>
                      </a:r>
                      <a:endParaRPr lang="en-US" sz="900" b="1" i="1" dirty="0">
                        <a:solidFill>
                          <a:schemeClr val="tx1"/>
                        </a:solidFill>
                      </a:endParaRPr>
                    </a:p>
                  </a:txBody>
                  <a:tcPr marL="97155" marR="97155" marT="47897" marB="47897" anchor="ctr">
                    <a:solidFill>
                      <a:schemeClr val="accent6">
                        <a:lumMod val="20000"/>
                        <a:lumOff val="80000"/>
                      </a:schemeClr>
                    </a:solidFill>
                  </a:tcPr>
                </a:tc>
                <a:tc>
                  <a:txBody>
                    <a:bodyPr/>
                    <a:lstStyle/>
                    <a:p>
                      <a:r>
                        <a:rPr lang="en-US" sz="900" b="1" dirty="0" smtClean="0"/>
                        <a:t> how well you follow the rules of grammar, usage, and mechanics (spelling, punctuation, capitalization, etc.)</a:t>
                      </a: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8863188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31368918"/>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984350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17826682"/>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052891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48</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353558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42470047"/>
              </p:ext>
            </p:extLst>
          </p:nvPr>
        </p:nvGraphicFramePr>
        <p:xfrm>
          <a:off x="518160" y="3962400"/>
          <a:ext cx="6563363" cy="3154243"/>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use synonyms, antonyms</a:t>
                      </a:r>
                      <a:r>
                        <a:rPr lang="en-US" sz="1000" b="0" baseline="0" dirty="0" smtClean="0">
                          <a:solidFill>
                            <a:srgbClr val="000000"/>
                          </a:solidFill>
                          <a:latin typeface="+mn-lt"/>
                          <a:ea typeface="Times New Roman"/>
                          <a:cs typeface="Times New Roman"/>
                        </a:rPr>
                        <a:t> and </a:t>
                      </a:r>
                      <a:r>
                        <a:rPr lang="en-US" sz="1000" b="0" dirty="0" smtClean="0">
                          <a:solidFill>
                            <a:srgbClr val="000000"/>
                          </a:solidFill>
                          <a:latin typeface="+mn-lt"/>
                          <a:ea typeface="Times New Roman"/>
                          <a:cs typeface="Times New Roman"/>
                        </a:rPr>
                        <a:t>homographs to better understand each of the words.</a:t>
                      </a:r>
                      <a:r>
                        <a:rPr lang="en-US" sz="1000" b="0" baseline="0" dirty="0" smtClean="0">
                          <a:solidFill>
                            <a:srgbClr val="000000"/>
                          </a:solidFill>
                          <a:latin typeface="+mn-lt"/>
                          <a:ea typeface="Times New Roman"/>
                          <a:cs typeface="Times New Roman"/>
                        </a:rPr>
                        <a:t> </a:t>
                      </a:r>
                      <a:r>
                        <a:rPr lang="en-US" sz="1000" b="0" dirty="0" smtClean="0">
                          <a:solidFill>
                            <a:schemeClr val="tx1"/>
                          </a:solidFill>
                          <a:effectLst/>
                        </a:rPr>
                        <a:t>RI.5.4</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use the context clues of cause/effect relationships and comparisons in text to find the meaning of a word or phrase.</a:t>
                      </a:r>
                      <a:r>
                        <a:rPr lang="en-US" sz="1000" b="0" baseline="0" dirty="0" smtClean="0">
                          <a:solidFill>
                            <a:srgbClr val="000000"/>
                          </a:solidFill>
                          <a:latin typeface="+mn-lt"/>
                          <a:ea typeface="Times New Roman"/>
                          <a:cs typeface="Times New Roman"/>
                        </a:rPr>
                        <a:t> </a:t>
                      </a:r>
                      <a:r>
                        <a:rPr lang="en-US" sz="1000" b="0" baseline="0" dirty="0" smtClean="0">
                          <a:solidFill>
                            <a:schemeClr val="tx1"/>
                          </a:solidFill>
                          <a:effectLst/>
                          <a:latin typeface="+mn-lt"/>
                          <a:ea typeface="Calibri"/>
                          <a:cs typeface="Times New Roman"/>
                        </a:rPr>
                        <a:t>RI.5.4</a:t>
                      </a:r>
                      <a:endParaRPr lang="en-US" sz="10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locate</a:t>
                      </a:r>
                      <a:r>
                        <a:rPr lang="en-US" sz="1000" b="0" baseline="0" dirty="0" smtClean="0">
                          <a:solidFill>
                            <a:srgbClr val="000000"/>
                          </a:solidFill>
                          <a:latin typeface="+mn-lt"/>
                          <a:ea typeface="Times New Roman"/>
                          <a:cs typeface="Times New Roman"/>
                        </a:rPr>
                        <a:t> </a:t>
                      </a:r>
                      <a:r>
                        <a:rPr lang="en-US" sz="1000" b="0" dirty="0" smtClean="0">
                          <a:solidFill>
                            <a:srgbClr val="000000"/>
                          </a:solidFill>
                          <a:latin typeface="+mn-lt"/>
                          <a:ea typeface="Times New Roman"/>
                          <a:cs typeface="Times New Roman"/>
                        </a:rPr>
                        <a:t>a reason for a statement made by an author.</a:t>
                      </a:r>
                      <a:r>
                        <a:rPr lang="en-US" sz="1000" b="0" baseline="0" dirty="0" smtClean="0">
                          <a:solidFill>
                            <a:schemeClr val="tx1"/>
                          </a:solidFill>
                          <a:latin typeface="+mn-lt"/>
                          <a:ea typeface="Times New Roman"/>
                          <a:cs typeface="Times New Roman"/>
                        </a:rPr>
                        <a:t> </a:t>
                      </a:r>
                      <a:r>
                        <a:rPr lang="en-US" sz="1000" b="0" i="0" baseline="0" dirty="0" smtClean="0">
                          <a:latin typeface="+mn-lt"/>
                          <a:ea typeface="Times New Roman"/>
                          <a:cs typeface="Times New Roman"/>
                        </a:rPr>
                        <a:t>RI.5.8</a:t>
                      </a:r>
                      <a:endParaRPr lang="en-US" sz="1000" b="0" i="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441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identify a reason or evidence that supports a particular point the author makes.</a:t>
                      </a:r>
                      <a:r>
                        <a:rPr lang="en-US" sz="1000" b="0" baseline="0" dirty="0" smtClean="0">
                          <a:solidFill>
                            <a:schemeClr val="tx1"/>
                          </a:solidFill>
                          <a:latin typeface="+mn-lt"/>
                          <a:ea typeface="Times New Roman"/>
                          <a:cs typeface="Times New Roman"/>
                        </a:rPr>
                        <a:t> </a:t>
                      </a:r>
                      <a:r>
                        <a:rPr lang="en-US" sz="1000" b="0" baseline="0" dirty="0" smtClean="0">
                          <a:latin typeface="+mn-lt"/>
                          <a:ea typeface="Times New Roman"/>
                          <a:cs typeface="Times New Roman"/>
                        </a:rPr>
                        <a:t>RI.5.8</a:t>
                      </a:r>
                      <a:endParaRPr lang="en-US" sz="1000" b="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24532">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categorize  similar information found in several texts about the same topic.</a:t>
                      </a:r>
                      <a:r>
                        <a:rPr lang="en-US" sz="1000" b="0" baseline="0" dirty="0" smtClean="0">
                          <a:solidFill>
                            <a:schemeClr val="tx1"/>
                          </a:solidFill>
                          <a:latin typeface="+mn-lt"/>
                          <a:ea typeface="Times New Roman"/>
                          <a:cs typeface="Times New Roman"/>
                        </a:rPr>
                        <a:t> </a:t>
                      </a:r>
                      <a:r>
                        <a:rPr lang="en-US" sz="1000" b="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81138">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determine</a:t>
                      </a:r>
                      <a:r>
                        <a:rPr lang="en-US" sz="1000" b="0" baseline="0" dirty="0" smtClean="0">
                          <a:solidFill>
                            <a:srgbClr val="000000"/>
                          </a:solidFill>
                          <a:latin typeface="+mn-lt"/>
                          <a:ea typeface="Times New Roman"/>
                          <a:cs typeface="Times New Roman"/>
                        </a:rPr>
                        <a:t> </a:t>
                      </a:r>
                      <a:r>
                        <a:rPr lang="en-US" sz="1000" b="0" dirty="0" smtClean="0">
                          <a:solidFill>
                            <a:srgbClr val="000000"/>
                          </a:solidFill>
                          <a:latin typeface="+mn-lt"/>
                          <a:ea typeface="Times New Roman"/>
                          <a:cs typeface="Times New Roman"/>
                        </a:rPr>
                        <a:t>what is relevant or not about a topic using several sources, </a:t>
                      </a:r>
                      <a:r>
                        <a:rPr lang="en-US" sz="1000" b="0" baseline="0" dirty="0" smtClean="0">
                          <a:solidFill>
                            <a:srgbClr val="000000"/>
                          </a:solidFill>
                          <a:latin typeface="+mn-lt"/>
                          <a:ea typeface="Times New Roman"/>
                          <a:cs typeface="Times New Roman"/>
                        </a:rPr>
                        <a:t> in order to answer a prompt.</a:t>
                      </a:r>
                      <a:r>
                        <a:rPr lang="en-US" sz="1000" b="0" baseline="0" dirty="0" smtClean="0">
                          <a:solidFill>
                            <a:schemeClr val="tx1"/>
                          </a:solidFill>
                          <a:latin typeface="+mn-lt"/>
                          <a:ea typeface="Times New Roman"/>
                          <a:cs typeface="Times New Roman"/>
                        </a:rPr>
                        <a:t> </a:t>
                      </a:r>
                      <a:r>
                        <a:rPr lang="en-US" sz="1000" b="0" baseline="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n-US" sz="1000" b="0" dirty="0" smtClean="0">
                          <a:solidFill>
                            <a:srgbClr val="000000"/>
                          </a:solidFill>
                          <a:latin typeface="+mn-lt"/>
                          <a:ea typeface="Times New Roman"/>
                          <a:cs typeface="Times New Roman"/>
                        </a:rPr>
                        <a:t>I can connect particular points to </a:t>
                      </a:r>
                      <a:r>
                        <a:rPr lang="en-US" sz="1000" b="0" baseline="0" dirty="0" smtClean="0">
                          <a:solidFill>
                            <a:srgbClr val="000000"/>
                          </a:solidFill>
                          <a:latin typeface="+mn-lt"/>
                          <a:ea typeface="Times New Roman"/>
                          <a:cs typeface="Times New Roman"/>
                        </a:rPr>
                        <a:t> their </a:t>
                      </a:r>
                      <a:r>
                        <a:rPr lang="en-US" sz="1000" b="0" dirty="0" smtClean="0">
                          <a:solidFill>
                            <a:srgbClr val="000000"/>
                          </a:solidFill>
                          <a:latin typeface="+mn-lt"/>
                          <a:ea typeface="Times New Roman"/>
                          <a:cs typeface="Times New Roman"/>
                        </a:rPr>
                        <a:t>reasons or evidence.</a:t>
                      </a:r>
                      <a:r>
                        <a:rPr lang="en-US" sz="1000" b="0" baseline="0" dirty="0" smtClean="0">
                          <a:solidFill>
                            <a:srgbClr val="000000"/>
                          </a:solidFill>
                          <a:latin typeface="+mn-lt"/>
                          <a:ea typeface="Times New Roman"/>
                          <a:cs typeface="Times New Roman"/>
                        </a:rPr>
                        <a:t> </a:t>
                      </a:r>
                      <a:r>
                        <a:rPr lang="en-US" sz="1000" b="0" dirty="0" smtClean="0">
                          <a:solidFill>
                            <a:schemeClr val="tx1"/>
                          </a:solidFill>
                          <a:effectLst/>
                        </a:rPr>
                        <a:t>RI.5.8</a:t>
                      </a:r>
                      <a:endParaRPr lang="en-US" sz="1000" b="0"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algn="ctr"/>
                      <a:r>
                        <a:rPr lang="en-US" sz="1400" b="1" dirty="0" smtClean="0">
                          <a:solidFill>
                            <a:schemeClr val="tx1"/>
                          </a:solidFill>
                          <a:effectLst>
                            <a:outerShdw blurRad="38100" dist="38100" dir="2700000" algn="tl">
                              <a:srgbClr val="000000">
                                <a:alpha val="43137"/>
                              </a:srgbClr>
                            </a:outerShdw>
                          </a:effectLst>
                        </a:rPr>
                        <a:t>3</a:t>
                      </a:r>
                      <a:endParaRPr lang="en-US" sz="14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1419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latin typeface="+mn-lt"/>
                          <a:ea typeface="Times New Roman"/>
                          <a:cs typeface="Times New Roman"/>
                        </a:rPr>
                        <a:t>I can gather and organize topic specific information from texts for a purpose (essay or speech).</a:t>
                      </a:r>
                      <a:r>
                        <a:rPr lang="en-US" sz="1000" b="0" baseline="0" dirty="0" smtClean="0">
                          <a:solidFill>
                            <a:schemeClr val="tx1"/>
                          </a:solidFill>
                          <a:latin typeface="+mn-lt"/>
                          <a:ea typeface="Times New Roman"/>
                          <a:cs typeface="Times New Roman"/>
                        </a:rPr>
                        <a:t> </a:t>
                      </a:r>
                      <a:r>
                        <a:rPr lang="en-US" sz="1000" b="0" dirty="0" smtClean="0">
                          <a:solidFill>
                            <a:schemeClr val="tx1"/>
                          </a:solidFill>
                          <a:effectLst/>
                        </a:rPr>
                        <a:t>RI.5.9</a:t>
                      </a:r>
                      <a:endParaRPr lang="en-US" sz="1000" b="0" dirty="0">
                        <a:solidFill>
                          <a:schemeClr val="tx1"/>
                        </a:solidFill>
                        <a:effectLst/>
                        <a:latin typeface="+mn-lt"/>
                        <a:ea typeface="Calibri"/>
                        <a:cs typeface="Times New Roman"/>
                      </a:endParaRPr>
                    </a:p>
                  </a:txBody>
                  <a:tcPr marL="97155" marR="97155" marT="47897" marB="47897" anchor="ctr">
                    <a:lnR w="12700" cap="flat" cmpd="sng" algn="ctr">
                      <a:noFill/>
                      <a:prstDash val="solid"/>
                      <a:round/>
                      <a:headEnd type="none" w="med" len="med"/>
                      <a:tailEnd type="none" w="med" len="med"/>
                    </a:ln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lnL w="12700" cap="flat" cmpd="sng" algn="ctr">
                      <a:noFill/>
                      <a:prstDash val="solid"/>
                      <a:round/>
                      <a:headEnd type="none" w="med" len="med"/>
                      <a:tailEnd type="none" w="med" len="med"/>
                    </a:lnL>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70358784"/>
              </p:ext>
            </p:extLst>
          </p:nvPr>
        </p:nvGraphicFramePr>
        <p:xfrm>
          <a:off x="518160" y="609600"/>
          <a:ext cx="6563360" cy="3352363"/>
        </p:xfrm>
        <a:graphic>
          <a:graphicData uri="http://schemas.openxmlformats.org/drawingml/2006/table">
            <a:tbl>
              <a:tblPr firstRow="1" bandRow="1">
                <a:tableStyleId>{5940675A-B579-460E-94D1-54222C63F5DA}</a:tableStyleId>
              </a:tblPr>
              <a:tblGrid>
                <a:gridCol w="518160"/>
                <a:gridCol w="4450080"/>
                <a:gridCol w="762000"/>
                <a:gridCol w="416560"/>
                <a:gridCol w="416560"/>
              </a:tblGrid>
              <a:tr h="330491">
                <a:tc gridSpan="5">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n-US" sz="1000" b="0" dirty="0" smtClean="0">
                          <a:solidFill>
                            <a:srgbClr val="000000"/>
                          </a:solidFill>
                          <a:effectLst/>
                          <a:latin typeface="+mn-lt"/>
                          <a:ea typeface="Times New Roman"/>
                          <a:cs typeface="Times New Roman"/>
                        </a:rPr>
                        <a:t>I can</a:t>
                      </a:r>
                      <a:r>
                        <a:rPr lang="en-US" sz="1000" b="0" baseline="0" dirty="0" smtClean="0">
                          <a:solidFill>
                            <a:srgbClr val="000000"/>
                          </a:solidFill>
                          <a:effectLst/>
                          <a:latin typeface="+mn-lt"/>
                          <a:ea typeface="Times New Roman"/>
                          <a:cs typeface="Times New Roman"/>
                        </a:rPr>
                        <a:t> u</a:t>
                      </a:r>
                      <a:r>
                        <a:rPr lang="en-US" sz="1000" b="0" dirty="0" smtClean="0">
                          <a:solidFill>
                            <a:srgbClr val="000000"/>
                          </a:solidFill>
                          <a:effectLst/>
                          <a:latin typeface="+mn-lt"/>
                          <a:ea typeface="Times New Roman"/>
                          <a:cs typeface="Times New Roman"/>
                        </a:rPr>
                        <a:t>se context clues and details in a text to determine the meaning of words and</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phrases</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know</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meaning of literary devices (metaphors and similes) as they are used within a text.</a:t>
                      </a:r>
                      <a:r>
                        <a:rPr lang="en-US" sz="1000" b="0" baseline="0" dirty="0" smtClean="0">
                          <a:solidFill>
                            <a:srgbClr val="000000"/>
                          </a:solidFill>
                          <a:effectLst/>
                          <a:latin typeface="+mn-lt"/>
                          <a:ea typeface="Times New Roman"/>
                          <a:cs typeface="Times New Roman"/>
                        </a:rPr>
                        <a:t> </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Times New Roman"/>
                        </a:rPr>
                        <a:t>RL</a:t>
                      </a:r>
                      <a:r>
                        <a:rPr kumimoji="0" lang="en-US" sz="1000" b="0" i="0" u="none" strike="noStrike" kern="1200" cap="none" spc="0" normalizeH="0" baseline="0" noProof="0" dirty="0" smtClean="0">
                          <a:ln>
                            <a:noFill/>
                          </a:ln>
                          <a:solidFill>
                            <a:srgbClr val="000000"/>
                          </a:solidFill>
                          <a:effectLst/>
                          <a:uLnTx/>
                          <a:uFillTx/>
                          <a:latin typeface="+mn-lt"/>
                          <a:ea typeface="Times New Roman"/>
                          <a:cs typeface="Arial"/>
                        </a:rPr>
                        <a:t>.5.4</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find examples of illustrations or other media that contribute meaning, tone or beauty to a text.</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explain what different parts of illustrations or multimedia show meaning, beauty or </a:t>
                      </a:r>
                      <a:r>
                        <a:rPr lang="en-US" sz="1000" b="0" baseline="0" dirty="0" smtClean="0">
                          <a:solidFill>
                            <a:srgbClr val="000000"/>
                          </a:solidFill>
                          <a:effectLst/>
                          <a:latin typeface="+mn-lt"/>
                          <a:ea typeface="Times New Roman"/>
                          <a:cs typeface="Times New Roman"/>
                        </a:rPr>
                        <a:t> tone. </a:t>
                      </a:r>
                      <a:r>
                        <a:rPr lang="en-US" sz="1000" b="0" dirty="0" smtClean="0">
                          <a:solidFill>
                            <a:srgbClr val="000000"/>
                          </a:solidFill>
                          <a:effectLst/>
                          <a:latin typeface="+mn-lt"/>
                          <a:ea typeface="Times New Roman"/>
                          <a:cs typeface="Times New Roman"/>
                        </a:rPr>
                        <a:t>RL.5.7</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733">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compare and contrast themes and topics</a:t>
                      </a:r>
                      <a:r>
                        <a:rPr lang="en-US" sz="1000" b="0" baseline="0" dirty="0" smtClean="0">
                          <a:solidFill>
                            <a:srgbClr val="000000"/>
                          </a:solidFill>
                          <a:effectLst/>
                          <a:latin typeface="+mn-lt"/>
                          <a:ea typeface="Times New Roman"/>
                          <a:cs typeface="Times New Roman"/>
                        </a:rPr>
                        <a:t> of the </a:t>
                      </a:r>
                      <a:r>
                        <a:rPr lang="en-US" sz="1000" b="0" dirty="0" smtClean="0">
                          <a:solidFill>
                            <a:srgbClr val="000000"/>
                          </a:solidFill>
                          <a:effectLst/>
                          <a:latin typeface="+mn-lt"/>
                          <a:ea typeface="Times New Roman"/>
                          <a:cs typeface="Times New Roman"/>
                        </a:rPr>
                        <a:t>same genre.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8113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synthesize information within one text about how it approaches a theme or topic. RL.5.9</a:t>
                      </a: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37745">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cite evidence and give a logical argument of how multimedia elements can add to the meaning, tone, and beauty of a text</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RL.5.7</a:t>
                      </a:r>
                    </a:p>
                  </a:txBody>
                  <a:tcPr marL="97155" marR="97155" marT="47897" marB="47897" anchor="ctr">
                    <a:solidFill>
                      <a:schemeClr val="bg1"/>
                    </a:solidFill>
                  </a:tcPr>
                </a:tc>
                <a:tc>
                  <a:txBody>
                    <a:bodyPr/>
                    <a:lstStyle/>
                    <a:p>
                      <a:pPr algn="ctr"/>
                      <a:r>
                        <a:rPr lang="en-US" sz="1400" b="1" dirty="0"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1000" b="0" dirty="0" smtClean="0">
                          <a:solidFill>
                            <a:srgbClr val="000000"/>
                          </a:solidFill>
                          <a:effectLst/>
                          <a:latin typeface="+mn-lt"/>
                          <a:ea typeface="Times New Roman"/>
                          <a:cs typeface="Times New Roman"/>
                        </a:rPr>
                        <a:t>I can compare and contrast stories of the same genre with evidence, and make a conclusion of how the stories approach similar</a:t>
                      </a:r>
                      <a:r>
                        <a:rPr lang="en-US" sz="1000" b="0" baseline="0" dirty="0" smtClean="0">
                          <a:solidFill>
                            <a:srgbClr val="000000"/>
                          </a:solidFill>
                          <a:effectLst/>
                          <a:latin typeface="+mn-lt"/>
                          <a:ea typeface="Times New Roman"/>
                          <a:cs typeface="Times New Roman"/>
                        </a:rPr>
                        <a:t> </a:t>
                      </a:r>
                      <a:r>
                        <a:rPr lang="en-US" sz="1000" b="0" dirty="0" smtClean="0">
                          <a:solidFill>
                            <a:srgbClr val="000000"/>
                          </a:solidFill>
                          <a:effectLst/>
                          <a:latin typeface="+mn-lt"/>
                          <a:ea typeface="Times New Roman"/>
                          <a:cs typeface="Times New Roman"/>
                        </a:rPr>
                        <a:t>themes and topics. </a:t>
                      </a:r>
                      <a:r>
                        <a:rPr lang="en-US" sz="1000" b="0" baseline="0" dirty="0" smtClean="0">
                          <a:solidFill>
                            <a:srgbClr val="000000"/>
                          </a:solidFill>
                          <a:effectLst/>
                          <a:latin typeface="+mn-lt"/>
                          <a:ea typeface="Times New Roman"/>
                          <a:cs typeface="Times New Roman"/>
                        </a:rPr>
                        <a:t>RL.5.9</a:t>
                      </a:r>
                      <a:endParaRPr lang="en-US" sz="1000" b="0"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466633"/>
          </a:xfrm>
          <a:prstGeom prst="rect">
            <a:avLst/>
          </a:prstGeom>
          <a:noFill/>
        </p:spPr>
        <p:txBody>
          <a:bodyPr wrap="square" lIns="96359" tIns="48180" rIns="96359" bIns="48180" rtlCol="0">
            <a:spAutoFit/>
          </a:bodyPr>
          <a:lstStyle/>
          <a:p>
            <a:r>
              <a:rPr lang="en-US" sz="1200" b="1" dirty="0"/>
              <a:t>Student Scoring </a:t>
            </a:r>
            <a:r>
              <a:rPr lang="en-US" sz="1200" dirty="0"/>
              <a:t>Color the box green if your answer was correct. Color the box red if your answer was not correct.</a:t>
            </a:r>
          </a:p>
        </p:txBody>
      </p:sp>
      <p:sp>
        <p:nvSpPr>
          <p:cNvPr id="6" name="Curved Down Arrow 5"/>
          <p:cNvSpPr/>
          <p:nvPr/>
        </p:nvSpPr>
        <p:spPr>
          <a:xfrm rot="1019646">
            <a:off x="6119625" y="4083242"/>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6116386" y="733067"/>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277410347"/>
              </p:ext>
            </p:extLst>
          </p:nvPr>
        </p:nvGraphicFramePr>
        <p:xfrm>
          <a:off x="506505" y="7086600"/>
          <a:ext cx="6580095" cy="1907395"/>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algn="ctr">
                        <a:lnSpc>
                          <a:spcPct val="100000"/>
                        </a:lnSpc>
                        <a:spcAft>
                          <a:spcPts val="0"/>
                        </a:spcAft>
                      </a:pPr>
                      <a:r>
                        <a:rPr lang="en-US" sz="1400" b="1" dirty="0" smtClean="0">
                          <a:solidFill>
                            <a:schemeClr val="tx1"/>
                          </a:solidFill>
                        </a:rPr>
                        <a:t>Writing</a:t>
                      </a:r>
                      <a:endParaRPr lang="en-US" sz="1400" b="1"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effectLst/>
                        </a:rPr>
                        <a:t>In one or two paragraphs, write an ending for the narrative that follows</a:t>
                      </a:r>
                      <a:r>
                        <a:rPr lang="en-US" sz="1000" b="0" baseline="0" dirty="0" smtClean="0">
                          <a:solidFill>
                            <a:schemeClr val="tx1"/>
                          </a:solidFill>
                          <a:effectLst/>
                        </a:rPr>
                        <a:t> </a:t>
                      </a:r>
                      <a:r>
                        <a:rPr lang="en-US" sz="1000" b="0" dirty="0" smtClean="0">
                          <a:solidFill>
                            <a:schemeClr val="tx1"/>
                          </a:solidFill>
                          <a:effectLst/>
                        </a:rPr>
                        <a:t>naturally from the events or experiences in the narrative.  W.5.3c</a:t>
                      </a:r>
                      <a:endParaRPr lang="en-US" sz="1000" b="0" i="0" u="sng" dirty="0" smtClean="0">
                        <a:solidFill>
                          <a:schemeClr val="tx1"/>
                        </a:solidFill>
                        <a:effectLst/>
                        <a:latin typeface="+mn-lt"/>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0" u="none" dirty="0" smtClean="0">
                          <a:latin typeface="+mn-lt"/>
                          <a:cs typeface="Helvetica" panose="020B0604020202020204" pitchFamily="34" charset="0"/>
                        </a:rPr>
                        <a:t>The writer wants to add dialogue to the paragraph.  Which line of dialogue would best fit after the last sentence? W.5.3b  Revise a Text</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mn-ea"/>
                          <a:cs typeface="Helvetica" pitchFamily="34" charset="0"/>
                        </a:rPr>
                        <a:t>Choose the two words that best replace both of the underlined words.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n-lt"/>
                          <a:ea typeface="+mn-ea"/>
                          <a:cs typeface="Helvetica" pitchFamily="34" charset="0"/>
                        </a:rPr>
                        <a:t>L.5.3, L.5.6 Language Use</a:t>
                      </a:r>
                      <a:endParaRPr lang="en-US" sz="1000" b="1"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latin typeface="+mn-lt"/>
                          <a:cs typeface="Helvetica" panose="020B0604020202020204" pitchFamily="34" charset="0"/>
                        </a:rPr>
                        <a:t>Choose the correct way to edit the grammar usage errors.</a:t>
                      </a:r>
                      <a:r>
                        <a:rPr lang="en-US" sz="1100" b="0" baseline="0" dirty="0" smtClean="0">
                          <a:latin typeface="+mn-lt"/>
                          <a:cs typeface="Helvetica" panose="020B0604020202020204" pitchFamily="34" charset="0"/>
                        </a:rPr>
                        <a:t>  L.5.1a</a:t>
                      </a:r>
                      <a:endParaRPr kumimoji="0" lang="en-US" sz="1000" b="1" i="0" u="none" strike="noStrike" kern="1200" cap="none" spc="0" normalizeH="0" baseline="0" noProof="0" dirty="0" smtClean="0">
                        <a:ln>
                          <a:noFill/>
                        </a:ln>
                        <a:solidFill>
                          <a:srgbClr val="FF0000"/>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648175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p:nvPr/>
        </p:nvSpPr>
        <p:spPr>
          <a:xfrm>
            <a:off x="435363" y="106838"/>
            <a:ext cx="7028669" cy="9859409"/>
          </a:xfrm>
          <a:prstGeom prst="rect">
            <a:avLst/>
          </a:prstGeom>
          <a:noFill/>
          <a:ln>
            <a:noFill/>
          </a:ln>
        </p:spPr>
        <p:txBody>
          <a:bodyPr lIns="100568" tIns="50270" rIns="100568" bIns="50270" anchor="t" anchorCtr="0">
            <a:noAutofit/>
          </a:bodyPr>
          <a:lstStyle/>
          <a:p>
            <a:pPr algn="ctr">
              <a:buSzPct val="25000"/>
            </a:pPr>
            <a:r>
              <a:rPr lang="en-US" sz="2200" b="1" dirty="0">
                <a:solidFill>
                  <a:schemeClr val="dk1"/>
                </a:solidFill>
                <a:latin typeface="Calibri"/>
                <a:ea typeface="Calibri"/>
                <a:cs typeface="Calibri"/>
                <a:sym typeface="Calibri"/>
              </a:rPr>
              <a:t>Overcoming Challenges</a:t>
            </a:r>
          </a:p>
          <a:p>
            <a:pPr algn="ctr"/>
            <a:endParaRPr sz="1540" b="1" dirty="0">
              <a:solidFill>
                <a:schemeClr val="dk1"/>
              </a:solidFill>
              <a:latin typeface="Calibri"/>
              <a:ea typeface="Calibri"/>
              <a:cs typeface="Calibri"/>
              <a:sym typeface="Calibri"/>
            </a:endParaRPr>
          </a:p>
          <a:p>
            <a:pPr>
              <a:buSzPct val="25000"/>
            </a:pPr>
            <a:r>
              <a:rPr lang="en-US" sz="1100" i="1" dirty="0">
                <a:solidFill>
                  <a:schemeClr val="dk1"/>
                </a:solidFill>
                <a:latin typeface="Calibri"/>
                <a:ea typeface="Calibri"/>
                <a:cs typeface="Calibri"/>
                <a:sym typeface="Calibri"/>
              </a:rPr>
              <a:t>This classroom pre-activity follows the Smarter Balanced Assessment Consortium general design of contextual elements, resources, learning goals, key terms and purpose [</a:t>
            </a:r>
            <a:r>
              <a:rPr lang="en-US" sz="1100" i="1" u="sng" dirty="0">
                <a:solidFill>
                  <a:schemeClr val="hlink"/>
                </a:solidFill>
                <a:latin typeface="Calibri"/>
                <a:ea typeface="Calibri"/>
                <a:cs typeface="Calibri"/>
                <a:sym typeface="Calibri"/>
                <a:hlinkClick r:id="rId3"/>
              </a:rPr>
              <a:t>http://oaksportal.org/resources/</a:t>
            </a:r>
            <a:r>
              <a:rPr lang="en-US" sz="1100" i="1" dirty="0">
                <a:solidFill>
                  <a:schemeClr val="dk1"/>
                </a:solidFill>
                <a:latin typeface="Calibri"/>
                <a:ea typeface="Calibri"/>
                <a:cs typeface="Calibri"/>
                <a:sym typeface="Calibri"/>
              </a:rPr>
              <a:t>]</a:t>
            </a:r>
          </a:p>
          <a:p>
            <a:pPr>
              <a:buSzPct val="25000"/>
            </a:pPr>
            <a:r>
              <a:rPr lang="en-US" sz="1100" i="1" dirty="0">
                <a:solidFill>
                  <a:schemeClr val="dk1"/>
                </a:solidFill>
                <a:latin typeface="Calibri"/>
                <a:ea typeface="Calibri"/>
                <a:cs typeface="Calibri"/>
                <a:sym typeface="Calibri"/>
              </a:rPr>
              <a:t>The content within each of these was written by Sandy </a:t>
            </a:r>
            <a:r>
              <a:rPr lang="en-US" sz="1100" i="1" dirty="0" err="1">
                <a:solidFill>
                  <a:schemeClr val="dk1"/>
                </a:solidFill>
                <a:latin typeface="Calibri"/>
                <a:ea typeface="Calibri"/>
                <a:cs typeface="Calibri"/>
                <a:sym typeface="Calibri"/>
              </a:rPr>
              <a:t>Maines</a:t>
            </a:r>
            <a:endParaRPr lang="en-US" sz="1100" i="1" dirty="0">
              <a:solidFill>
                <a:schemeClr val="dk1"/>
              </a:solidFill>
              <a:latin typeface="Calibri"/>
              <a:ea typeface="Calibri"/>
              <a:cs typeface="Calibri"/>
              <a:sym typeface="Calibri"/>
            </a:endParaRPr>
          </a:p>
          <a:p>
            <a:endParaRPr sz="1100" i="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introduces students to the context of a performance task, so they are not disadvantaged in demonstrating the skills the task intends to assess. </a:t>
            </a:r>
          </a:p>
          <a:p>
            <a:endParaRPr sz="66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Contextual elements include:</a:t>
            </a:r>
          </a:p>
          <a:p>
            <a:endParaRPr sz="550" dirty="0">
              <a:solidFill>
                <a:schemeClr val="dk1"/>
              </a:solidFill>
              <a:latin typeface="Calibri"/>
              <a:ea typeface="Calibri"/>
              <a:cs typeface="Calibri"/>
              <a:sym typeface="Calibri"/>
            </a:endParaRP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an </a:t>
            </a:r>
            <a:r>
              <a:rPr lang="en-US" sz="1320" b="1" dirty="0">
                <a:solidFill>
                  <a:schemeClr val="dk1"/>
                </a:solidFill>
                <a:latin typeface="Calibri"/>
                <a:ea typeface="Calibri"/>
                <a:cs typeface="Calibri"/>
                <a:sym typeface="Calibri"/>
              </a:rPr>
              <a:t>understanding of the setting or situation </a:t>
            </a:r>
            <a:r>
              <a:rPr lang="en-US" sz="1320" dirty="0">
                <a:solidFill>
                  <a:schemeClr val="dk1"/>
                </a:solidFill>
                <a:latin typeface="Calibri"/>
                <a:ea typeface="Calibri"/>
                <a:cs typeface="Calibri"/>
                <a:sym typeface="Calibri"/>
              </a:rPr>
              <a:t>in which the task is placed</a:t>
            </a:r>
          </a:p>
          <a:p>
            <a:pPr marL="251460" indent="-251460">
              <a:buClr>
                <a:schemeClr val="dk1"/>
              </a:buClr>
              <a:buSzPct val="100000"/>
              <a:buFont typeface="Calibri"/>
              <a:buAutoNum type="arabicPeriod"/>
            </a:pPr>
            <a:r>
              <a:rPr lang="en-US" sz="1320" dirty="0">
                <a:solidFill>
                  <a:schemeClr val="dk1"/>
                </a:solidFill>
                <a:latin typeface="Calibri"/>
                <a:ea typeface="Calibri"/>
                <a:cs typeface="Calibri"/>
                <a:sym typeface="Calibri"/>
              </a:rPr>
              <a:t>potentially </a:t>
            </a:r>
            <a:r>
              <a:rPr lang="en-US" sz="1320" b="1" dirty="0">
                <a:solidFill>
                  <a:schemeClr val="dk1"/>
                </a:solidFill>
                <a:latin typeface="Calibri"/>
                <a:ea typeface="Calibri"/>
                <a:cs typeface="Calibri"/>
                <a:sym typeface="Calibri"/>
              </a:rPr>
              <a:t>unfamiliar concepts </a:t>
            </a:r>
            <a:r>
              <a:rPr lang="en-US" sz="1320" dirty="0">
                <a:solidFill>
                  <a:schemeClr val="dk1"/>
                </a:solidFill>
                <a:latin typeface="Calibri"/>
                <a:ea typeface="Calibri"/>
                <a:cs typeface="Calibri"/>
                <a:sym typeface="Calibri"/>
              </a:rPr>
              <a:t>that are associated with the scenario</a:t>
            </a:r>
          </a:p>
          <a:p>
            <a:pPr marL="251460" indent="-251460">
              <a:buClr>
                <a:schemeClr val="dk1"/>
              </a:buClr>
              <a:buSzPct val="100000"/>
              <a:buFont typeface="Calibri"/>
              <a:buAutoNum type="arabicPeriod"/>
            </a:pPr>
            <a:r>
              <a:rPr lang="en-US" sz="1320" b="1" dirty="0">
                <a:solidFill>
                  <a:schemeClr val="dk1"/>
                </a:solidFill>
                <a:latin typeface="Calibri"/>
                <a:ea typeface="Calibri"/>
                <a:cs typeface="Calibri"/>
                <a:sym typeface="Calibri"/>
              </a:rPr>
              <a:t>key terms or vocabulary </a:t>
            </a:r>
            <a:r>
              <a:rPr lang="en-US" sz="1320" dirty="0">
                <a:solidFill>
                  <a:schemeClr val="dk1"/>
                </a:solidFill>
                <a:latin typeface="Calibri"/>
                <a:ea typeface="Calibri"/>
                <a:cs typeface="Calibri"/>
                <a:sym typeface="Calibri"/>
              </a:rPr>
              <a:t>students will need to understand in order to meaningfully engage with and complete the performance task</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The Classroom Activity is also intended to generate student interest in further exploration of the key idea(s). The Classroom Activity should be easy to implement with clear instructions. </a:t>
            </a:r>
          </a:p>
          <a:p>
            <a:endParaRPr sz="550"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Please read through the entire Classroom Activity before beginning the activity with students to ensure any classroom preparation can be completed in advance. Throughout the activity, it is permissible to pause and ask students if they have any questions.</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Resources needed:</a:t>
            </a:r>
          </a:p>
          <a:p>
            <a:endParaRPr sz="550" b="1" dirty="0">
              <a:solidFill>
                <a:schemeClr val="dk1"/>
              </a:solidFill>
              <a:latin typeface="Calibri"/>
              <a:ea typeface="Calibri"/>
              <a:cs typeface="Calibri"/>
              <a:sym typeface="Calibri"/>
            </a:endParaRP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Rosa Parks Review (individual, pairs, groups, or teacher copy) - Ancillary Materials</a:t>
            </a:r>
          </a:p>
          <a:p>
            <a:pPr marL="188595" indent="-188595">
              <a:buFont typeface="Arial" panose="020B0604020202020204" pitchFamily="34" charset="0"/>
              <a:buChar char="•"/>
            </a:pPr>
            <a:r>
              <a:rPr lang="en-US" sz="1320" u="sng" dirty="0">
                <a:solidFill>
                  <a:schemeClr val="hlink"/>
                </a:solidFill>
                <a:hlinkClick r:id="rId4"/>
              </a:rPr>
              <a:t>https://www.youtube.com/watch?v=XKTg_INHgpc</a:t>
            </a:r>
            <a:r>
              <a:rPr lang="en-US" sz="1320" dirty="0">
                <a:solidFill>
                  <a:schemeClr val="dk1"/>
                </a:solidFill>
                <a:latin typeface="Calibri"/>
                <a:ea typeface="Calibri"/>
                <a:cs typeface="Calibri"/>
                <a:sym typeface="Calibri"/>
              </a:rPr>
              <a:t> (Nick </a:t>
            </a:r>
            <a:r>
              <a:rPr lang="en-US" sz="1320" dirty="0" err="1">
                <a:solidFill>
                  <a:schemeClr val="dk1"/>
                </a:solidFill>
                <a:latin typeface="Calibri"/>
                <a:ea typeface="Calibri"/>
                <a:cs typeface="Calibri"/>
                <a:sym typeface="Calibri"/>
              </a:rPr>
              <a:t>Vujicic</a:t>
            </a:r>
            <a:r>
              <a:rPr lang="en-US" sz="1320" dirty="0">
                <a:solidFill>
                  <a:schemeClr val="dk1"/>
                </a:solidFill>
                <a:latin typeface="Calibri"/>
                <a:ea typeface="Calibri"/>
                <a:cs typeface="Calibri"/>
                <a:sym typeface="Calibri"/>
              </a:rPr>
              <a:t>)</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Venn Diagram (enough for pairs, groups, or teacher) - Ancillary Materials</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Paper and pencil for each student</a:t>
            </a:r>
          </a:p>
          <a:p>
            <a:endParaRPr sz="550" dirty="0">
              <a:solidFill>
                <a:schemeClr val="dk1"/>
              </a:solidFill>
              <a:latin typeface="Calibri"/>
              <a:ea typeface="Calibri"/>
              <a:cs typeface="Calibri"/>
              <a:sym typeface="Calibri"/>
            </a:endParaRPr>
          </a:p>
          <a:p>
            <a:pPr>
              <a:buSzPct val="25000"/>
            </a:pPr>
            <a:r>
              <a:rPr lang="en-US" sz="1320" b="1" dirty="0">
                <a:solidFill>
                  <a:schemeClr val="dk1"/>
                </a:solidFill>
                <a:latin typeface="Calibri"/>
                <a:ea typeface="Calibri"/>
                <a:cs typeface="Calibri"/>
                <a:sym typeface="Calibri"/>
              </a:rPr>
              <a:t>Learning Goals</a:t>
            </a:r>
            <a:r>
              <a:rPr lang="en-US" sz="1320" dirty="0">
                <a:solidFill>
                  <a:schemeClr val="dk1"/>
                </a:solidFill>
                <a:latin typeface="Calibri"/>
                <a:ea typeface="Calibri"/>
                <a:cs typeface="Calibri"/>
                <a:sym typeface="Calibri"/>
              </a:rPr>
              <a:t>:</a:t>
            </a:r>
          </a:p>
          <a:p>
            <a:endParaRPr sz="550" dirty="0">
              <a:solidFill>
                <a:schemeClr val="dk1"/>
              </a:solidFill>
              <a:latin typeface="Calibri"/>
              <a:ea typeface="Calibri"/>
              <a:cs typeface="Calibri"/>
              <a:sym typeface="Calibri"/>
            </a:endParaRPr>
          </a:p>
          <a:p>
            <a:r>
              <a:rPr lang="en-US" sz="1320" dirty="0">
                <a:solidFill>
                  <a:schemeClr val="dk1"/>
                </a:solidFill>
                <a:latin typeface="Calibri"/>
                <a:ea typeface="Calibri"/>
                <a:cs typeface="Calibri"/>
                <a:sym typeface="Calibri"/>
              </a:rPr>
              <a:t>Students will:</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compare and contrast two people who have overcome challenges</a:t>
            </a:r>
          </a:p>
          <a:p>
            <a:pPr marL="188595" indent="-188595">
              <a:buFont typeface="Arial" panose="020B0604020202020204" pitchFamily="34" charset="0"/>
              <a:buChar char="•"/>
            </a:pPr>
            <a:r>
              <a:rPr lang="en-US" sz="1320" dirty="0">
                <a:latin typeface="Calibri"/>
                <a:ea typeface="Calibri"/>
                <a:cs typeface="Calibri"/>
                <a:sym typeface="Calibri"/>
              </a:rPr>
              <a:t>recognize characteristics of people who have overcome challenges</a:t>
            </a:r>
          </a:p>
          <a:p>
            <a:r>
              <a:rPr lang="en-US" sz="1320" dirty="0">
                <a:solidFill>
                  <a:schemeClr val="dk1"/>
                </a:solidFill>
                <a:latin typeface="Calibri"/>
                <a:ea typeface="Calibri"/>
                <a:cs typeface="Calibri"/>
                <a:sym typeface="Calibri"/>
              </a:rPr>
              <a:t>	</a:t>
            </a:r>
          </a:p>
          <a:p>
            <a:pPr>
              <a:buSzPct val="25000"/>
            </a:pPr>
            <a:r>
              <a:rPr lang="en-US" sz="1320" dirty="0">
                <a:solidFill>
                  <a:schemeClr val="dk1"/>
                </a:solidFill>
                <a:latin typeface="Calibri"/>
                <a:ea typeface="Calibri"/>
                <a:cs typeface="Calibri"/>
                <a:sym typeface="Calibri"/>
              </a:rPr>
              <a:t>Students will understand the key terms:</a:t>
            </a:r>
          </a:p>
          <a:p>
            <a:pPr>
              <a:buSzPct val="25000"/>
            </a:pPr>
            <a:r>
              <a:rPr lang="en-US" sz="1100" i="1" dirty="0">
                <a:solidFill>
                  <a:schemeClr val="dk1"/>
                </a:solidFill>
                <a:latin typeface="Calibri"/>
                <a:ea typeface="Calibri"/>
                <a:cs typeface="Calibri"/>
                <a:sym typeface="Calibri"/>
              </a:rPr>
              <a:t>Note: Definitions are provided here for the convenience of facilitators. Students are expected to understand these key terms in the context of the task, not memorize the definitions</a:t>
            </a:r>
            <a:r>
              <a:rPr lang="en-US" sz="1320" dirty="0">
                <a:solidFill>
                  <a:schemeClr val="dk1"/>
                </a:solidFill>
                <a:latin typeface="Calibri"/>
                <a:ea typeface="Calibri"/>
                <a:cs typeface="Calibri"/>
                <a:sym typeface="Calibri"/>
              </a:rPr>
              <a:t>. </a:t>
            </a:r>
          </a:p>
          <a:p>
            <a:endParaRPr sz="550" b="1" dirty="0">
              <a:solidFill>
                <a:schemeClr val="dk1"/>
              </a:solidFill>
              <a:latin typeface="Calibri"/>
              <a:ea typeface="Calibri"/>
              <a:cs typeface="Calibri"/>
              <a:sym typeface="Calibri"/>
            </a:endParaRP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characteristic - a special quality or trait that makes a person, thing, or group different from others</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overcome-to successfully deal with something difficult</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challenge - a difficult task or problem</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oppression - to treat in a cruel or unfair way</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perseverance - the quality that allows someone to continue trying to do something even though it is difficult</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motivation - a force or influence that causes someone to do something</a:t>
            </a:r>
          </a:p>
          <a:p>
            <a:pPr marL="188595" indent="-188595">
              <a:buFont typeface="Arial" panose="020B0604020202020204" pitchFamily="34" charset="0"/>
              <a:buChar char="•"/>
            </a:pPr>
            <a:r>
              <a:rPr lang="en-US" sz="1320" dirty="0">
                <a:solidFill>
                  <a:schemeClr val="dk1"/>
                </a:solidFill>
                <a:latin typeface="Calibri"/>
                <a:ea typeface="Calibri"/>
                <a:cs typeface="Calibri"/>
                <a:sym typeface="Calibri"/>
              </a:rPr>
              <a:t>resilient - the ability to become strong, healthy, or successful again after something bad happens</a:t>
            </a:r>
          </a:p>
          <a:p>
            <a:pPr>
              <a:buClr>
                <a:schemeClr val="dk1"/>
              </a:buClr>
            </a:pPr>
            <a:endParaRPr sz="1320" b="1" dirty="0">
              <a:solidFill>
                <a:schemeClr val="dk1"/>
              </a:solidFill>
              <a:latin typeface="Calibri"/>
              <a:ea typeface="Calibri"/>
              <a:cs typeface="Calibri"/>
              <a:sym typeface="Calibri"/>
            </a:endParaRPr>
          </a:p>
          <a:p>
            <a:pPr>
              <a:buSzPct val="25000"/>
            </a:pPr>
            <a:r>
              <a:rPr lang="en-US" sz="1320" dirty="0">
                <a:solidFill>
                  <a:schemeClr val="dk1"/>
                </a:solidFill>
                <a:latin typeface="Calibri"/>
                <a:ea typeface="Calibri"/>
                <a:cs typeface="Calibri"/>
                <a:sym typeface="Calibri"/>
              </a:rPr>
              <a:t>Purpose: The facilitator’s goal is to help students understand common characteristics of people who have overcome incredible challenges.</a:t>
            </a:r>
          </a:p>
          <a:p>
            <a:pPr>
              <a:buSzPct val="25000"/>
            </a:pPr>
            <a:r>
              <a:rPr lang="en-US" sz="1320" dirty="0">
                <a:solidFill>
                  <a:schemeClr val="dk1"/>
                </a:solidFill>
                <a:latin typeface="Calibri"/>
                <a:ea typeface="Calibri"/>
                <a:cs typeface="Calibri"/>
                <a:sym typeface="Calibri"/>
              </a:rPr>
              <a:t>Divide students into pairs or groups</a:t>
            </a:r>
            <a:endParaRPr sz="1320" dirty="0">
              <a:solidFill>
                <a:schemeClr val="dk1"/>
              </a:solidFill>
              <a:latin typeface="Calibri"/>
              <a:ea typeface="Calibri"/>
              <a:cs typeface="Calibri"/>
              <a:sym typeface="Calibri"/>
            </a:endParaRPr>
          </a:p>
          <a:p>
            <a:pPr>
              <a:buSzPct val="25000"/>
            </a:pPr>
            <a:r>
              <a:rPr lang="en-US" sz="990" dirty="0">
                <a:solidFill>
                  <a:schemeClr val="dk1"/>
                </a:solidFill>
                <a:latin typeface="Calibri"/>
                <a:ea typeface="Calibri"/>
                <a:cs typeface="Calibri"/>
                <a:sym typeface="Calibri"/>
              </a:rPr>
              <a:t>*Facilitators can decide whether they want to display ancillary materials using an overhead projector or computer/</a:t>
            </a:r>
            <a:r>
              <a:rPr lang="en-US" sz="990" dirty="0" err="1">
                <a:solidFill>
                  <a:schemeClr val="dk1"/>
                </a:solidFill>
                <a:latin typeface="Calibri"/>
                <a:ea typeface="Calibri"/>
                <a:cs typeface="Calibri"/>
                <a:sym typeface="Calibri"/>
              </a:rPr>
              <a:t>Smartboard</a:t>
            </a:r>
            <a:r>
              <a:rPr lang="en-US" sz="990" dirty="0">
                <a:solidFill>
                  <a:schemeClr val="dk1"/>
                </a:solidFill>
                <a:latin typeface="Calibri"/>
                <a:ea typeface="Calibri"/>
                <a:cs typeface="Calibri"/>
                <a:sym typeface="Calibri"/>
              </a:rPr>
              <a:t>, or whether they want to produce them as a handout for students.</a:t>
            </a:r>
          </a:p>
        </p:txBody>
      </p:sp>
      <p:sp>
        <p:nvSpPr>
          <p:cNvPr id="112" name="Shape 112"/>
          <p:cNvSpPr txBox="1"/>
          <p:nvPr/>
        </p:nvSpPr>
        <p:spPr>
          <a:xfrm>
            <a:off x="2888583" y="2905761"/>
            <a:ext cx="7573500" cy="883409"/>
          </a:xfrm>
          <a:prstGeom prst="rect">
            <a:avLst/>
          </a:prstGeom>
          <a:noFill/>
          <a:ln>
            <a:noFill/>
          </a:ln>
        </p:spPr>
        <p:txBody>
          <a:bodyPr lIns="100568" tIns="100568" rIns="100568" bIns="100568" anchor="t" anchorCtr="0">
            <a:noAutofit/>
          </a:bodyPr>
          <a:lstStyle/>
          <a:p>
            <a:endParaRPr sz="2200"/>
          </a:p>
        </p:txBody>
      </p:sp>
    </p:spTree>
    <p:extLst>
      <p:ext uri="{BB962C8B-B14F-4D97-AF65-F5344CB8AC3E}">
        <p14:creationId xmlns:p14="http://schemas.microsoft.com/office/powerpoint/2010/main" val="41233080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p:nvPr/>
        </p:nvSpPr>
        <p:spPr>
          <a:xfrm>
            <a:off x="409073" y="251460"/>
            <a:ext cx="6873239" cy="9465060"/>
          </a:xfrm>
          <a:prstGeom prst="rect">
            <a:avLst/>
          </a:prstGeom>
          <a:noFill/>
          <a:ln>
            <a:noFill/>
          </a:ln>
        </p:spPr>
        <p:txBody>
          <a:bodyPr lIns="100568" tIns="50270" rIns="100568" bIns="50270" anchor="t" anchorCtr="0">
            <a:noAutofit/>
          </a:bodyPr>
          <a:lstStyle/>
          <a:p>
            <a:pPr>
              <a:buSzPct val="25000"/>
            </a:pPr>
            <a:r>
              <a:rPr lang="en-US" sz="1540" b="1">
                <a:solidFill>
                  <a:schemeClr val="dk1"/>
                </a:solidFill>
                <a:latin typeface="Calibri"/>
                <a:ea typeface="Calibri"/>
                <a:cs typeface="Calibri"/>
                <a:sym typeface="Calibri"/>
              </a:rPr>
              <a:t>Title </a:t>
            </a:r>
            <a:r>
              <a:rPr lang="en-US" sz="1320">
                <a:solidFill>
                  <a:schemeClr val="dk1"/>
                </a:solidFill>
                <a:latin typeface="Calibri"/>
                <a:ea typeface="Calibri"/>
                <a:cs typeface="Calibri"/>
                <a:sym typeface="Calibri"/>
              </a:rPr>
              <a:t>Overcoming Challenges</a:t>
            </a:r>
          </a:p>
          <a:p>
            <a:endParaRPr sz="1320" i="1">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“Today, we will get ready for the Overcoming Challenges Performance Task. We are going to look at two people who have overcome incredible challenges to accomplish a goal. One is Rosa Parks, who we read about last month. The other is a man who has overcome a disability. Both had different motivations to overcome a challenge but share some common characteristics. Let’s review Rosa Parks.”</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[A Rosa Parks review is included as a supplement if students are having difficulty recalling information from the Interim Assessment.]</a:t>
            </a:r>
          </a:p>
          <a:p>
            <a:endParaRPr sz="1320" b="1">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Discussion question:  </a:t>
            </a:r>
            <a:r>
              <a:rPr lang="en-US" sz="1320">
                <a:solidFill>
                  <a:schemeClr val="dk1"/>
                </a:solidFill>
                <a:latin typeface="Calibri"/>
                <a:ea typeface="Calibri"/>
                <a:cs typeface="Calibri"/>
                <a:sym typeface="Calibri"/>
              </a:rPr>
              <a:t>What do you remember about Rosa Parks? Share information about Rosa Parks with your partner/group.</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[Give students 2 or 3 minutes to discuss prior knowledge of Rosa Parks.  Then have each pair/group share something about Rosa and the bus.]</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Possible student responses (unscripted)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Rosa couldn’t ride at the front of the bus</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She wouldn’t give up her seat</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Rosa was arrested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African-Americans didn’t ride the bus for a year</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“Now we are going to look at Nick Vujicic. He is a man who has also overcome significant challenges. As you watch the video, think about how he is like Rosa and how he is different. Later we will be filling out a Venn diagram to compare the two people.</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[Show video:  </a:t>
            </a:r>
            <a:r>
              <a:rPr lang="en-US" sz="1210" u="sng">
                <a:solidFill>
                  <a:schemeClr val="hlink"/>
                </a:solidFill>
                <a:hlinkClick r:id="rId3"/>
              </a:rPr>
              <a:t>https://www.youtube.com/watch?v=XKTg_INHgpc</a:t>
            </a:r>
            <a:r>
              <a:rPr lang="en-US" sz="1320">
                <a:solidFill>
                  <a:schemeClr val="dk1"/>
                </a:solidFill>
                <a:latin typeface="Calibri"/>
                <a:ea typeface="Calibri"/>
                <a:cs typeface="Calibri"/>
                <a:sym typeface="Calibri"/>
              </a:rPr>
              <a:t> (Nick Vujicic).  Provide paper for students to take notes if they want.]</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“Nick has overcome a lot of challenges. What did you notice in the video?  Talk with your partner/group”</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[Allow pairs/groups 1 - 2 minutes to talk about the video.  Then have each pair/group share something about the video.]</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Possible student responses (unscripted)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He has a disability</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He plays soccer</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He can do things I can</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He doesn’t give up</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He is funny</a:t>
            </a:r>
          </a:p>
          <a:p>
            <a:endParaRPr sz="1320" b="1">
              <a:solidFill>
                <a:schemeClr val="dk1"/>
              </a:solidFill>
              <a:latin typeface="Calibri"/>
              <a:ea typeface="Calibri"/>
              <a:cs typeface="Calibri"/>
              <a:sym typeface="Calibri"/>
            </a:endParaRPr>
          </a:p>
          <a:p>
            <a:endParaRPr sz="1320">
              <a:solidFill>
                <a:schemeClr val="dk1"/>
              </a:solidFill>
              <a:latin typeface="Calibri"/>
              <a:ea typeface="Calibri"/>
              <a:cs typeface="Calibri"/>
              <a:sym typeface="Calibri"/>
            </a:endParaRPr>
          </a:p>
          <a:p>
            <a:endParaRPr sz="1320" b="1">
              <a:solidFill>
                <a:schemeClr val="dk1"/>
              </a:solidFill>
              <a:latin typeface="Calibri"/>
              <a:ea typeface="Calibri"/>
              <a:cs typeface="Calibri"/>
              <a:sym typeface="Calibri"/>
            </a:endParaRPr>
          </a:p>
          <a:p>
            <a:endParaRPr sz="2200"/>
          </a:p>
          <a:p>
            <a:endParaRPr sz="1320" b="1">
              <a:solidFill>
                <a:schemeClr val="dk1"/>
              </a:solidFill>
              <a:latin typeface="Calibri"/>
              <a:ea typeface="Calibri"/>
              <a:cs typeface="Calibri"/>
              <a:sym typeface="Calibri"/>
            </a:endParaRPr>
          </a:p>
          <a:p>
            <a:endParaRPr sz="2200"/>
          </a:p>
          <a:p>
            <a:endParaRPr sz="1320" b="1">
              <a:solidFill>
                <a:schemeClr val="dk1"/>
              </a:solidFill>
              <a:latin typeface="Calibri"/>
              <a:ea typeface="Calibri"/>
              <a:cs typeface="Calibri"/>
              <a:sym typeface="Calibri"/>
            </a:endParaRPr>
          </a:p>
          <a:p>
            <a:endParaRPr sz="1320" b="1">
              <a:solidFill>
                <a:schemeClr val="dk1"/>
              </a:solidFill>
              <a:latin typeface="Calibri"/>
              <a:ea typeface="Calibri"/>
              <a:cs typeface="Calibri"/>
              <a:sym typeface="Calibri"/>
            </a:endParaRPr>
          </a:p>
          <a:p>
            <a:endParaRPr sz="132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6773873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p:nvPr/>
        </p:nvSpPr>
        <p:spPr>
          <a:xfrm>
            <a:off x="449581" y="80548"/>
            <a:ext cx="6873239" cy="9655800"/>
          </a:xfrm>
          <a:prstGeom prst="rect">
            <a:avLst/>
          </a:prstGeom>
          <a:noFill/>
          <a:ln>
            <a:noFill/>
          </a:ln>
        </p:spPr>
        <p:txBody>
          <a:bodyPr lIns="100568" tIns="50270" rIns="100568" bIns="50270" anchor="t" anchorCtr="0">
            <a:noAutofit/>
          </a:bodyPr>
          <a:lstStyle/>
          <a:p>
            <a:pPr>
              <a:buSzPct val="25000"/>
            </a:pPr>
            <a:r>
              <a:rPr lang="en-US" sz="1540" b="1">
                <a:solidFill>
                  <a:schemeClr val="dk1"/>
                </a:solidFill>
                <a:latin typeface="Calibri"/>
                <a:ea typeface="Calibri"/>
                <a:cs typeface="Calibri"/>
                <a:sym typeface="Calibri"/>
              </a:rPr>
              <a:t>Title </a:t>
            </a:r>
            <a:r>
              <a:rPr lang="en-US" sz="1320">
                <a:solidFill>
                  <a:schemeClr val="dk1"/>
                </a:solidFill>
                <a:latin typeface="Calibri"/>
                <a:ea typeface="Calibri"/>
                <a:cs typeface="Calibri"/>
                <a:sym typeface="Calibri"/>
              </a:rPr>
              <a:t>Overcoming Challenges</a:t>
            </a:r>
          </a:p>
          <a:p>
            <a:endParaRPr sz="1320" i="1">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“Let’s look at how Rosa and Nick are alike and how they are different. </a:t>
            </a:r>
          </a:p>
          <a:p>
            <a:endParaRPr sz="1320" b="1">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Discussion question: </a:t>
            </a:r>
            <a:r>
              <a:rPr lang="en-US" sz="1320">
                <a:solidFill>
                  <a:schemeClr val="dk1"/>
                </a:solidFill>
                <a:latin typeface="Calibri"/>
                <a:ea typeface="Calibri"/>
                <a:cs typeface="Calibri"/>
                <a:sym typeface="Calibri"/>
              </a:rPr>
              <a:t>What do they have the same? What is different about their circumstances?  </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“Talk with your partner/group and be prepared to share your answers to these questions.”</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[Allow students 2 - 3 minutes to discuss possible answers to the questions. Be prepared to help the class to define the vocabulary terms and others which may come up during the discussion. Have Venn diagram page ready to use as you have decided. This can be individual, pairs, groups, teacher only, or any combination you determine is best for your class.  Call on students/groups and fill in Venn diagram with their answers.]</a:t>
            </a:r>
          </a:p>
          <a:p>
            <a:endParaRPr sz="1320">
              <a:solidFill>
                <a:schemeClr val="dk1"/>
              </a:solidFill>
              <a:latin typeface="Calibri"/>
              <a:ea typeface="Calibri"/>
              <a:cs typeface="Calibri"/>
              <a:sym typeface="Calibri"/>
            </a:endParaRPr>
          </a:p>
          <a:p>
            <a:pPr>
              <a:buClr>
                <a:schemeClr val="dk1"/>
              </a:buClr>
              <a:buSzPct val="25000"/>
            </a:pPr>
            <a:r>
              <a:rPr lang="en-US" sz="1320" b="1">
                <a:solidFill>
                  <a:schemeClr val="dk1"/>
                </a:solidFill>
                <a:latin typeface="Calibri"/>
                <a:ea typeface="Calibri"/>
                <a:cs typeface="Calibri"/>
                <a:sym typeface="Calibri"/>
              </a:rPr>
              <a:t>Possible student responses (unscripted)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Nick is disabled and Rosa wasn’t</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They both were successful </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Rosa had a hard time because of the color of her skin (oppression)</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They both were successful in the end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They lived at different times</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“Now let’s look at the what helped them be successful.”</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Discussion question:  </a:t>
            </a:r>
            <a:r>
              <a:rPr lang="en-US" sz="1320">
                <a:solidFill>
                  <a:schemeClr val="dk1"/>
                </a:solidFill>
                <a:latin typeface="Calibri"/>
                <a:ea typeface="Calibri"/>
                <a:cs typeface="Calibri"/>
                <a:sym typeface="Calibri"/>
              </a:rPr>
              <a:t> What character traits helped both of them be successful?</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a:t>
            </a:r>
            <a:r>
              <a:rPr lang="en-US" sz="1320">
                <a:solidFill>
                  <a:schemeClr val="dk1"/>
                </a:solidFill>
                <a:latin typeface="Calibri"/>
                <a:ea typeface="Calibri"/>
                <a:cs typeface="Calibri"/>
                <a:sym typeface="Calibri"/>
              </a:rPr>
              <a:t>  “Discuss with your partner/group and be prepared to share with the class.”</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[Give students 2-3 minutes to discuss then call on pairs/groups to share.  Guide to list characteristics of people who persist in adversity.]</a:t>
            </a:r>
          </a:p>
          <a:p>
            <a:endParaRPr sz="1320">
              <a:solidFill>
                <a:schemeClr val="dk1"/>
              </a:solidFill>
              <a:latin typeface="Calibri"/>
              <a:ea typeface="Calibri"/>
              <a:cs typeface="Calibri"/>
              <a:sym typeface="Calibri"/>
            </a:endParaRPr>
          </a:p>
          <a:p>
            <a:pPr>
              <a:buSzPct val="25000"/>
            </a:pPr>
            <a:r>
              <a:rPr lang="en-US" sz="1320">
                <a:solidFill>
                  <a:schemeClr val="dk1"/>
                </a:solidFill>
                <a:latin typeface="Calibri"/>
                <a:ea typeface="Calibri"/>
                <a:cs typeface="Calibri"/>
                <a:sym typeface="Calibri"/>
              </a:rPr>
              <a:t>[Write characteristics on chart paper, whiteboard, or chalkboard.]</a:t>
            </a:r>
          </a:p>
          <a:p>
            <a:endParaRPr sz="1320">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Possible student responses (unscripted)</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Wanting to do things others did (motivation)</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Didn’t give up (perseverance)</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Continued after bad things happened (resilient)</a:t>
            </a:r>
          </a:p>
          <a:p>
            <a:endParaRPr sz="1320">
              <a:solidFill>
                <a:schemeClr val="dk1"/>
              </a:solidFill>
              <a:latin typeface="Calibri"/>
              <a:ea typeface="Calibri"/>
              <a:cs typeface="Calibri"/>
              <a:sym typeface="Calibri"/>
            </a:endParaRPr>
          </a:p>
          <a:p>
            <a:pPr>
              <a:buClr>
                <a:schemeClr val="dk1"/>
              </a:buClr>
              <a:buSzPct val="25000"/>
            </a:pPr>
            <a:r>
              <a:rPr lang="en-US" sz="1320">
                <a:solidFill>
                  <a:schemeClr val="dk1"/>
                </a:solidFill>
                <a:latin typeface="Calibri"/>
                <a:ea typeface="Calibri"/>
                <a:cs typeface="Calibri"/>
                <a:sym typeface="Calibri"/>
              </a:rPr>
              <a:t>Note:  Make sure students arrive at the common understanding that:</a:t>
            </a:r>
          </a:p>
          <a:p>
            <a:pPr marL="502920" indent="-335280">
              <a:buClr>
                <a:schemeClr val="dk1"/>
              </a:buClr>
              <a:buSzPct val="100000"/>
              <a:buFont typeface="Calibri"/>
              <a:buChar char="●"/>
            </a:pPr>
            <a:r>
              <a:rPr lang="en-US" sz="1320">
                <a:solidFill>
                  <a:schemeClr val="dk1"/>
                </a:solidFill>
                <a:latin typeface="Calibri"/>
                <a:ea typeface="Calibri"/>
                <a:cs typeface="Calibri"/>
                <a:sym typeface="Calibri"/>
              </a:rPr>
              <a:t>People who overcome incredible challenges share common character traits.</a:t>
            </a:r>
          </a:p>
          <a:p>
            <a:endParaRPr sz="1320">
              <a:solidFill>
                <a:schemeClr val="dk1"/>
              </a:solidFill>
              <a:latin typeface="Calibri"/>
              <a:ea typeface="Calibri"/>
              <a:cs typeface="Calibri"/>
              <a:sym typeface="Calibri"/>
            </a:endParaRPr>
          </a:p>
          <a:p>
            <a:r>
              <a:rPr lang="en-US" sz="1320">
                <a:solidFill>
                  <a:schemeClr val="dk1"/>
                </a:solidFill>
                <a:latin typeface="Calibri"/>
                <a:ea typeface="Calibri"/>
                <a:cs typeface="Calibri"/>
                <a:sym typeface="Calibri"/>
              </a:rPr>
              <a:t>[Say and write common understanding on chart paper, whiteboard, or chalkboard.]</a:t>
            </a:r>
          </a:p>
          <a:p>
            <a:endParaRPr sz="1320" b="1">
              <a:solidFill>
                <a:schemeClr val="dk1"/>
              </a:solidFill>
              <a:latin typeface="Calibri"/>
              <a:ea typeface="Calibri"/>
              <a:cs typeface="Calibri"/>
              <a:sym typeface="Calibri"/>
            </a:endParaRPr>
          </a:p>
          <a:p>
            <a:pPr>
              <a:buSzPct val="25000"/>
            </a:pPr>
            <a:r>
              <a:rPr lang="en-US" sz="1320" b="1">
                <a:solidFill>
                  <a:schemeClr val="dk1"/>
                </a:solidFill>
                <a:latin typeface="Calibri"/>
                <a:ea typeface="Calibri"/>
                <a:cs typeface="Calibri"/>
                <a:sym typeface="Calibri"/>
              </a:rPr>
              <a:t>Facilitator says: </a:t>
            </a:r>
            <a:r>
              <a:rPr lang="en-US" sz="1320">
                <a:solidFill>
                  <a:schemeClr val="dk1"/>
                </a:solidFill>
                <a:latin typeface="Calibri"/>
                <a:ea typeface="Calibri"/>
                <a:cs typeface="Calibri"/>
                <a:sym typeface="Calibri"/>
              </a:rPr>
              <a:t>“In your performance task, you will be learning more about people who faced a challenge and how they overcame it. The group work you did today should help prepare you for the research and writing you will be doing in the performance task.” </a:t>
            </a:r>
          </a:p>
          <a:p>
            <a:endParaRPr sz="1320">
              <a:solidFill>
                <a:schemeClr val="dk1"/>
              </a:solidFill>
              <a:latin typeface="Calibri"/>
              <a:ea typeface="Calibri"/>
              <a:cs typeface="Calibri"/>
              <a:sym typeface="Calibri"/>
            </a:endParaRPr>
          </a:p>
          <a:p>
            <a:pPr>
              <a:buClr>
                <a:schemeClr val="dk1"/>
              </a:buClr>
              <a:buSzPct val="25000"/>
            </a:pPr>
            <a:r>
              <a:rPr lang="en-US" sz="1320" b="1">
                <a:solidFill>
                  <a:schemeClr val="dk1"/>
                </a:solidFill>
                <a:latin typeface="Calibri"/>
                <a:ea typeface="Calibri"/>
                <a:cs typeface="Calibri"/>
                <a:sym typeface="Calibri"/>
              </a:rPr>
              <a:t>Note: Facilitator should collect student notes from this activity.</a:t>
            </a:r>
          </a:p>
          <a:p>
            <a:endParaRPr sz="132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3522203"/>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541623" y="670560"/>
            <a:ext cx="6514860" cy="4913040"/>
          </a:xfrm>
          <a:prstGeom prst="rect">
            <a:avLst/>
          </a:prstGeom>
          <a:noFill/>
          <a:ln>
            <a:noFill/>
          </a:ln>
        </p:spPr>
        <p:txBody>
          <a:bodyPr lIns="100568" tIns="50270" rIns="100568" bIns="50270" anchor="t" anchorCtr="0">
            <a:noAutofit/>
          </a:bodyPr>
          <a:lstStyle/>
          <a:p>
            <a:pPr algn="ctr">
              <a:spcAft>
                <a:spcPts val="1100"/>
              </a:spcAft>
              <a:buClr>
                <a:schemeClr val="dk1"/>
              </a:buClr>
              <a:buSzPct val="100000"/>
            </a:pPr>
            <a:r>
              <a:rPr lang="en-US" sz="1210">
                <a:solidFill>
                  <a:schemeClr val="dk1"/>
                </a:solidFill>
                <a:latin typeface="Calibri"/>
                <a:ea typeface="Calibri"/>
                <a:cs typeface="Calibri"/>
                <a:sym typeface="Calibri"/>
              </a:rPr>
              <a:t>Rosa Parks Review</a:t>
            </a:r>
          </a:p>
          <a:p>
            <a:pPr algn="ctr">
              <a:spcAft>
                <a:spcPts val="1100"/>
              </a:spcAft>
              <a:buClr>
                <a:schemeClr val="dk1"/>
              </a:buClr>
              <a:buSzPct val="100000"/>
            </a:pPr>
            <a:r>
              <a:rPr lang="en-US" sz="1210">
                <a:solidFill>
                  <a:schemeClr val="dk1"/>
                </a:solidFill>
                <a:latin typeface="Calibri"/>
                <a:ea typeface="Calibri"/>
                <a:cs typeface="Calibri"/>
                <a:sym typeface="Calibri"/>
              </a:rPr>
              <a:t>Sandy Maines</a:t>
            </a:r>
          </a:p>
          <a:p>
            <a:pPr>
              <a:lnSpc>
                <a:spcPct val="115000"/>
              </a:lnSpc>
              <a:spcAft>
                <a:spcPts val="1100"/>
              </a:spcAft>
              <a:buClr>
                <a:schemeClr val="dk1"/>
              </a:buClr>
              <a:buSzPct val="100000"/>
            </a:pPr>
            <a:r>
              <a:rPr lang="en-US" sz="1210">
                <a:solidFill>
                  <a:schemeClr val="dk1"/>
                </a:solidFill>
                <a:latin typeface="Calibri"/>
                <a:ea typeface="Calibri"/>
                <a:cs typeface="Calibri"/>
                <a:sym typeface="Calibri"/>
              </a:rPr>
              <a:t>Rosa Parks lived during a time of segregation  This meant things were different for white people and black people.  They had different schools, churches, stores, elevators and drinking fountains.  Buses marked the seats for whites in the front and “coloreds” in the back. If the seats for whites were full, “coloreds” would have to give up their seats. Sometimes she would have to stand if the “colored” seats were full even if there were seats empty in the front.</a:t>
            </a:r>
          </a:p>
          <a:p>
            <a:pPr>
              <a:lnSpc>
                <a:spcPct val="115000"/>
              </a:lnSpc>
              <a:spcAft>
                <a:spcPts val="1100"/>
              </a:spcAft>
              <a:buClr>
                <a:schemeClr val="dk1"/>
              </a:buClr>
              <a:buSzPct val="100000"/>
            </a:pPr>
            <a:r>
              <a:rPr lang="en-US" sz="1210">
                <a:solidFill>
                  <a:schemeClr val="dk1"/>
                </a:solidFill>
                <a:latin typeface="Calibri"/>
                <a:ea typeface="Calibri"/>
                <a:cs typeface="Calibri"/>
                <a:sym typeface="Calibri"/>
              </a:rPr>
              <a:t>December 1, 1955, Rosa decided to fight the oppression of blacks and refused to give up her seat on the bus for a white man.  She was arrested. She was charged with breaking the law and fined $10. She refused to pay and appealed her case to a higher court.  That same night, African-American leaders met and decided to boycott city buses. This meant African-Americans would not ride the buses.  Many didn’t have cars and either walked to work or carpooled with those who did own cars.  This deprived the bus companies of money.  After 381 days, the U.S. Supreme Court ruled that the segregation laws in Alabama were unconstitutional.</a:t>
            </a:r>
          </a:p>
          <a:p>
            <a:pPr>
              <a:lnSpc>
                <a:spcPct val="115000"/>
              </a:lnSpc>
              <a:spcAft>
                <a:spcPts val="1100"/>
              </a:spcAft>
              <a:buClr>
                <a:schemeClr val="dk1"/>
              </a:buClr>
              <a:buSzPct val="100000"/>
            </a:pPr>
            <a:r>
              <a:rPr lang="en-US" sz="1210">
                <a:solidFill>
                  <a:schemeClr val="dk1"/>
                </a:solidFill>
                <a:latin typeface="Calibri"/>
                <a:ea typeface="Calibri"/>
                <a:cs typeface="Calibri"/>
                <a:sym typeface="Calibri"/>
              </a:rPr>
              <a:t>Just because laws were changed, Rosa’s life was not easier. She received many threats and feared for her life. Many of the civil rights leader’s houses were bombed. In 1957  Rosa and her husband moved to Detroit, Michigan.</a:t>
            </a:r>
          </a:p>
        </p:txBody>
      </p:sp>
    </p:spTree>
    <p:extLst>
      <p:ext uri="{BB962C8B-B14F-4D97-AF65-F5344CB8AC3E}">
        <p14:creationId xmlns:p14="http://schemas.microsoft.com/office/powerpoint/2010/main" val="1804341633"/>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9" y="478972"/>
            <a:ext cx="6816633" cy="1734060"/>
          </a:xfrm>
          <a:prstGeom prst="rect">
            <a:avLst/>
          </a:prstGeom>
          <a:noFill/>
        </p:spPr>
        <p:txBody>
          <a:bodyPr wrap="square" lIns="101848" tIns="50925" rIns="101848" bIns="50925" rtlCol="0">
            <a:spAutoFit/>
          </a:bodyPr>
          <a:lstStyle/>
          <a:p>
            <a:pPr lvl="0"/>
            <a:r>
              <a:rPr lang="en-US" sz="1800" b="1" u="sng" dirty="0">
                <a:solidFill>
                  <a:prstClr val="black"/>
                </a:solidFill>
              </a:rPr>
              <a:t>Directions</a:t>
            </a:r>
            <a:endParaRPr lang="en-US" sz="1600" dirty="0"/>
          </a:p>
          <a:p>
            <a:r>
              <a:rPr lang="en-US" sz="1100" dirty="0"/>
              <a:t>The HSD Elementary assessments are neither scripted nor timed assessments.   They are a tool to inform instructional decision making. It is not the intent of these assessments to have students “guess and check” answers for the sake of finishing an assessment.</a:t>
            </a:r>
          </a:p>
          <a:p>
            <a:endParaRPr lang="en-US" sz="1100" dirty="0"/>
          </a:p>
          <a:p>
            <a:r>
              <a:rPr lang="en-US" sz="1100" dirty="0"/>
              <a:t>All students should “move toward” taking the assessments independently but many will need scaffolding strategies. If students </a:t>
            </a:r>
            <a:r>
              <a:rPr lang="en-US" sz="1100" b="1" dirty="0"/>
              <a:t>are not </a:t>
            </a:r>
            <a:r>
              <a:rPr lang="en-US" sz="1100" dirty="0"/>
              <a:t>reading at grade level and can’t read the text, </a:t>
            </a:r>
            <a:r>
              <a:rPr lang="en-US" sz="1100" b="1" dirty="0"/>
              <a:t>please read the stories </a:t>
            </a:r>
            <a:r>
              <a:rPr lang="en-US" sz="1100" dirty="0"/>
              <a:t>to the students and ask the questions.  Allow students to read the parts of the text that they can. Please note the level of  differentiation a student needed.</a:t>
            </a:r>
          </a:p>
        </p:txBody>
      </p:sp>
      <p:sp>
        <p:nvSpPr>
          <p:cNvPr id="6" name="Rectangle 5"/>
          <p:cNvSpPr/>
          <p:nvPr/>
        </p:nvSpPr>
        <p:spPr>
          <a:xfrm>
            <a:off x="5081435" y="20652"/>
            <a:ext cx="2660968"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7351" tIns="53675" rIns="107351" bIns="53675" rtlCol="0" anchor="t"/>
          <a:lstStyle/>
          <a:p>
            <a:r>
              <a:rPr lang="en-US" sz="1300" b="1" dirty="0">
                <a:solidFill>
                  <a:schemeClr val="tx1"/>
                </a:solidFill>
              </a:rPr>
              <a:t>Order at HSD Print Shop…</a:t>
            </a:r>
          </a:p>
          <a:p>
            <a:r>
              <a:rPr lang="en-US" sz="900" dirty="0">
                <a:solidFill>
                  <a:schemeClr val="tx1"/>
                </a:solidFill>
                <a:hlinkClick r:id="rId2"/>
              </a:rPr>
              <a:t>http://www.hsd.k12.or.us/Departments/PrintShop/WebSubmissionForms.aspx</a:t>
            </a:r>
            <a:endParaRPr lang="en-US" sz="900" dirty="0">
              <a:solidFill>
                <a:schemeClr val="tx1"/>
              </a:solidFill>
            </a:endParaRPr>
          </a:p>
          <a:p>
            <a:endParaRPr lang="en-US" sz="900" dirty="0">
              <a:solidFill>
                <a:schemeClr val="tx1"/>
              </a:solidFill>
            </a:endParaRPr>
          </a:p>
        </p:txBody>
      </p:sp>
      <p:sp>
        <p:nvSpPr>
          <p:cNvPr id="2" name="Rectangle 1"/>
          <p:cNvSpPr/>
          <p:nvPr/>
        </p:nvSpPr>
        <p:spPr>
          <a:xfrm>
            <a:off x="490584" y="1995714"/>
            <a:ext cx="6883400" cy="646331"/>
          </a:xfrm>
          <a:prstGeom prst="rect">
            <a:avLst/>
          </a:prstGeom>
        </p:spPr>
        <p:txBody>
          <a:bodyPr wrap="square" lIns="91433" tIns="45717" rIns="91433" bIns="45717">
            <a:spAutoFit/>
          </a:bodyPr>
          <a:lstStyle/>
          <a:p>
            <a:pPr algn="ctr"/>
            <a:r>
              <a:rPr lang="en-US" sz="1400" b="1" dirty="0"/>
              <a:t>About this Assessment</a:t>
            </a:r>
          </a:p>
          <a:p>
            <a:endParaRPr lang="en-US" sz="1100" b="1" dirty="0"/>
          </a:p>
          <a:p>
            <a:r>
              <a:rPr lang="en-US" sz="1100" b="1" dirty="0"/>
              <a:t>This assessment includes:  </a:t>
            </a:r>
            <a:r>
              <a:rPr lang="en-US" sz="1100" dirty="0"/>
              <a:t>Selected-Response, Constructed-Response, and a Performance Task.</a:t>
            </a:r>
          </a:p>
        </p:txBody>
      </p:sp>
      <p:graphicFrame>
        <p:nvGraphicFramePr>
          <p:cNvPr id="3" name="Table 2"/>
          <p:cNvGraphicFramePr>
            <a:graphicFrameLocks noGrp="1"/>
          </p:cNvGraphicFramePr>
          <p:nvPr>
            <p:extLst>
              <p:ext uri="{D42A27DB-BD31-4B8C-83A1-F6EECF244321}">
                <p14:modId xmlns:p14="http://schemas.microsoft.com/office/powerpoint/2010/main" val="2111133652"/>
              </p:ext>
            </p:extLst>
          </p:nvPr>
        </p:nvGraphicFramePr>
        <p:xfrm>
          <a:off x="543228" y="2711993"/>
          <a:ext cx="6467174" cy="1301206"/>
        </p:xfrm>
        <a:graphic>
          <a:graphicData uri="http://schemas.openxmlformats.org/drawingml/2006/table">
            <a:tbl>
              <a:tblPr firstRow="1" bandRow="1">
                <a:tableStyleId>{5940675A-B579-460E-94D1-54222C63F5DA}</a:tableStyleId>
              </a:tblPr>
              <a:tblGrid>
                <a:gridCol w="1818973"/>
                <a:gridCol w="2819399"/>
                <a:gridCol w="1828802"/>
              </a:tblGrid>
              <a:tr h="411480">
                <a:tc gridSpan="3">
                  <a:txBody>
                    <a:bodyPr/>
                    <a:lstStyle/>
                    <a:p>
                      <a:pPr algn="ctr"/>
                      <a:r>
                        <a:rPr lang="en-US" sz="1200" b="1" dirty="0" smtClean="0"/>
                        <a:t>Types of SBAC Constructed Response</a:t>
                      </a:r>
                      <a:r>
                        <a:rPr lang="en-US" sz="1200" b="1" baseline="0" dirty="0" smtClean="0"/>
                        <a:t> Rubrics in this Assessment</a:t>
                      </a:r>
                    </a:p>
                    <a:p>
                      <a:pPr algn="ctr"/>
                      <a:r>
                        <a:rPr lang="en-US" sz="900" b="1" baseline="0" dirty="0" smtClean="0">
                          <a:hlinkClick r:id="rId3"/>
                        </a:rPr>
                        <a:t>http://www.livebinders.com/play/play?id=774846</a:t>
                      </a:r>
                      <a:endParaRPr lang="en-US" sz="900" b="1" baseline="0" dirty="0" smtClean="0"/>
                    </a:p>
                  </a:txBody>
                  <a:tcPr anchor="ctr">
                    <a:solidFill>
                      <a:schemeClr val="bg1"/>
                    </a:solidFill>
                  </a:tcPr>
                </a:tc>
                <a:tc hMerge="1">
                  <a:txBody>
                    <a:bodyPr/>
                    <a:lstStyle/>
                    <a:p>
                      <a:endParaRPr lang="en-US"/>
                    </a:p>
                  </a:txBody>
                  <a:tcPr/>
                </a:tc>
                <a:tc hMerge="1">
                  <a:txBody>
                    <a:bodyPr/>
                    <a:lstStyle/>
                    <a:p>
                      <a:endParaRPr lang="en-US" dirty="0"/>
                    </a:p>
                  </a:txBody>
                  <a:tcPr/>
                </a:tc>
              </a:tr>
              <a:tr h="889726">
                <a:tc>
                  <a:txBody>
                    <a:bodyPr/>
                    <a:lstStyle/>
                    <a:p>
                      <a:pPr algn="l"/>
                      <a:r>
                        <a:rPr lang="en-US" sz="1000" b="1" dirty="0" smtClean="0"/>
                        <a:t>Reading</a:t>
                      </a:r>
                    </a:p>
                    <a:p>
                      <a:pPr marL="171450" indent="-171450" algn="l">
                        <a:buFont typeface="Arial" panose="020B0604020202020204" pitchFamily="34" charset="0"/>
                        <a:buChar char="•"/>
                      </a:pPr>
                      <a:r>
                        <a:rPr lang="en-US" sz="1000" b="0" dirty="0" smtClean="0"/>
                        <a:t>2 Point Short Response</a:t>
                      </a:r>
                    </a:p>
                    <a:p>
                      <a:pPr marL="171450" indent="-171450" algn="l">
                        <a:buFont typeface="Arial" panose="020B0604020202020204" pitchFamily="34" charset="0"/>
                        <a:buChar char="•"/>
                      </a:pPr>
                      <a:r>
                        <a:rPr lang="en-US" sz="1000" b="0" dirty="0" smtClean="0"/>
                        <a:t>2-3 Point Extended Response</a:t>
                      </a:r>
                    </a:p>
                  </a:txBody>
                  <a:tcPr>
                    <a:solidFill>
                      <a:schemeClr val="bg1"/>
                    </a:solidFill>
                  </a:tcPr>
                </a:tc>
                <a:tc>
                  <a:txBody>
                    <a:bodyPr/>
                    <a:lstStyle/>
                    <a:p>
                      <a:pPr algn="l"/>
                      <a:r>
                        <a:rPr lang="en-US" sz="1000" b="1" dirty="0" smtClean="0"/>
                        <a:t>Writing</a:t>
                      </a:r>
                    </a:p>
                    <a:p>
                      <a:pPr marL="171450" indent="-171450" algn="l">
                        <a:buFont typeface="Arial" panose="020B0604020202020204" pitchFamily="34" charset="0"/>
                        <a:buChar char="•"/>
                      </a:pPr>
                      <a:r>
                        <a:rPr lang="en-US" sz="1000" b="0" dirty="0" smtClean="0"/>
                        <a:t>4 Point Full Composition Rubric (Performance Task)</a:t>
                      </a:r>
                    </a:p>
                    <a:p>
                      <a:pPr marL="171450" indent="-171450" algn="l">
                        <a:buFont typeface="Arial" panose="020B0604020202020204" pitchFamily="34" charset="0"/>
                        <a:buChar char="•"/>
                      </a:pPr>
                      <a:r>
                        <a:rPr lang="en-US" sz="1000" b="0" dirty="0" smtClean="0"/>
                        <a:t>2-3 Point Brief</a:t>
                      </a:r>
                      <a:r>
                        <a:rPr lang="en-US" sz="1000" b="0" baseline="0" dirty="0" smtClean="0"/>
                        <a:t> Write (1-2 Paragraphs) Rubric</a:t>
                      </a:r>
                    </a:p>
                    <a:p>
                      <a:pPr marL="171450" indent="-171450" algn="l">
                        <a:buFont typeface="Arial" panose="020B0604020202020204" pitchFamily="34" charset="0"/>
                        <a:buChar char="•"/>
                      </a:pPr>
                      <a:r>
                        <a:rPr lang="en-US" sz="1000" b="0" baseline="0" dirty="0" smtClean="0"/>
                        <a:t>2-3 Point Write to Revise Rubrics as Needed</a:t>
                      </a:r>
                      <a:endParaRPr lang="en-US" sz="1000" b="0" dirty="0" smtClean="0"/>
                    </a:p>
                  </a:txBody>
                  <a:tcPr>
                    <a:solidFill>
                      <a:schemeClr val="bg1"/>
                    </a:solidFill>
                  </a:tcPr>
                </a:tc>
                <a:tc>
                  <a:txBody>
                    <a:bodyPr/>
                    <a:lstStyle/>
                    <a:p>
                      <a:pPr algn="l"/>
                      <a:r>
                        <a:rPr lang="en-US" sz="1000" b="1" dirty="0" smtClean="0"/>
                        <a:t>Research</a:t>
                      </a:r>
                    </a:p>
                    <a:p>
                      <a:pPr marL="171450" indent="-171450" algn="l">
                        <a:buFont typeface="Arial" panose="020B0604020202020204" pitchFamily="34" charset="0"/>
                        <a:buChar char="•"/>
                      </a:pPr>
                      <a:r>
                        <a:rPr lang="en-US" sz="1000" b="0" dirty="0" smtClean="0"/>
                        <a:t>2 Point Rubrics Measuring Research Skill Use</a:t>
                      </a:r>
                      <a:endParaRPr lang="en-US" sz="1000" b="0" dirty="0"/>
                    </a:p>
                  </a:txBody>
                  <a:tcP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12066820"/>
              </p:ext>
            </p:extLst>
          </p:nvPr>
        </p:nvGraphicFramePr>
        <p:xfrm>
          <a:off x="634277" y="4151086"/>
          <a:ext cx="6596016" cy="4554075"/>
        </p:xfrm>
        <a:graphic>
          <a:graphicData uri="http://schemas.openxmlformats.org/drawingml/2006/table">
            <a:tbl>
              <a:tblPr firstRow="1" bandRow="1">
                <a:tableStyleId>{5940675A-B579-460E-94D1-54222C63F5DA}</a:tableStyleId>
              </a:tblPr>
              <a:tblGrid>
                <a:gridCol w="3551701"/>
                <a:gridCol w="3044315"/>
              </a:tblGrid>
              <a:tr h="609600">
                <a:tc gridSpan="2">
                  <a:txBody>
                    <a:bodyPr/>
                    <a:lstStyle/>
                    <a:p>
                      <a:pPr algn="ctr"/>
                      <a:r>
                        <a:rPr lang="en-US" sz="1400" b="1" dirty="0" smtClean="0"/>
                        <a:t>Quarter 3</a:t>
                      </a:r>
                      <a:r>
                        <a:rPr lang="en-US" sz="1400" b="1" baseline="0" dirty="0" smtClean="0"/>
                        <a:t> </a:t>
                      </a:r>
                      <a:r>
                        <a:rPr lang="en-US" sz="1400" b="1" dirty="0" smtClean="0"/>
                        <a:t>Performance Task</a:t>
                      </a:r>
                    </a:p>
                    <a:p>
                      <a:pPr algn="ctr"/>
                      <a:r>
                        <a:rPr lang="en-US" sz="1000" b="1" baseline="0" dirty="0" smtClean="0">
                          <a:solidFill>
                            <a:schemeClr val="tx1"/>
                          </a:solidFill>
                        </a:rPr>
                        <a:t>The underlined sections are those scored on SBAC.   </a:t>
                      </a:r>
                    </a:p>
                    <a:p>
                      <a:pPr algn="ctr"/>
                      <a:r>
                        <a:rPr lang="en-US" sz="900" b="1" baseline="0" dirty="0" smtClean="0">
                          <a:solidFill>
                            <a:srgbClr val="002060"/>
                          </a:solidFill>
                        </a:rPr>
                        <a:t>Please take </a:t>
                      </a:r>
                      <a:r>
                        <a:rPr lang="en-US" sz="900" b="1" u="sng" baseline="0" dirty="0" smtClean="0">
                          <a:solidFill>
                            <a:srgbClr val="002060"/>
                          </a:solidFill>
                          <a:effectLst>
                            <a:outerShdw blurRad="38100" dist="38100" dir="2700000" algn="tl">
                              <a:srgbClr val="000000">
                                <a:alpha val="43137"/>
                              </a:srgbClr>
                            </a:outerShdw>
                          </a:effectLst>
                        </a:rPr>
                        <a:t>2 days</a:t>
                      </a:r>
                      <a:r>
                        <a:rPr lang="en-US" sz="900" b="1" u="none" baseline="0" dirty="0" smtClean="0">
                          <a:solidFill>
                            <a:srgbClr val="002060"/>
                          </a:solidFill>
                          <a:effectLst>
                            <a:outerShdw blurRad="38100" dist="38100" dir="2700000" algn="tl">
                              <a:srgbClr val="000000">
                                <a:alpha val="43137"/>
                              </a:srgbClr>
                            </a:outerShdw>
                          </a:effectLst>
                        </a:rPr>
                        <a:t> </a:t>
                      </a:r>
                      <a:r>
                        <a:rPr lang="en-US" sz="900" b="1" baseline="0" dirty="0" smtClean="0">
                          <a:solidFill>
                            <a:srgbClr val="002060"/>
                          </a:solidFill>
                        </a:rPr>
                        <a:t>to complete performance tasks.</a:t>
                      </a:r>
                      <a:endParaRPr lang="en-US" sz="900" b="1" dirty="0">
                        <a:solidFill>
                          <a:srgbClr val="002060"/>
                        </a:solidFill>
                      </a:endParaRPr>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n-US" sz="1200" b="1" u="sng" dirty="0" smtClean="0"/>
                        <a:t>Part 1</a:t>
                      </a:r>
                      <a:endParaRPr lang="en-US" sz="1200" b="1" u="sng" dirty="0"/>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u="sng" dirty="0" smtClean="0"/>
                        <a:t>Part 2</a:t>
                      </a:r>
                      <a:endParaRPr lang="en-US" sz="1200" b="1" u="sng" dirty="0"/>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70155">
                <a:tc>
                  <a:txBody>
                    <a:bodyPr/>
                    <a:lstStyle/>
                    <a:p>
                      <a:pPr>
                        <a:buFont typeface="Arial" pitchFamily="34" charset="0"/>
                        <a:buChar char="•"/>
                      </a:pPr>
                      <a:r>
                        <a:rPr lang="en-US" sz="1000" dirty="0" smtClean="0"/>
                        <a:t>     Classroom Activity if Desired/Needed</a:t>
                      </a:r>
                    </a:p>
                    <a:p>
                      <a:pPr>
                        <a:buFont typeface="Arial" pitchFamily="34" charset="0"/>
                        <a:buChar char="•"/>
                      </a:pPr>
                      <a:r>
                        <a:rPr lang="en-US" sz="1000" dirty="0" smtClean="0"/>
                        <a:t>     Read two</a:t>
                      </a:r>
                      <a:r>
                        <a:rPr lang="en-US" sz="1000" baseline="0" dirty="0" smtClean="0"/>
                        <a:t> paired passages.</a:t>
                      </a:r>
                    </a:p>
                    <a:p>
                      <a:pPr>
                        <a:buFont typeface="Arial" pitchFamily="34" charset="0"/>
                        <a:buChar char="•"/>
                      </a:pPr>
                      <a:r>
                        <a:rPr lang="en-US" sz="1000" baseline="0" dirty="0" smtClean="0"/>
                        <a:t>     Take notes while reading (note-taking).</a:t>
                      </a:r>
                    </a:p>
                    <a:p>
                      <a:pPr>
                        <a:buFont typeface="Arial" pitchFamily="34" charset="0"/>
                        <a:buChar char="•"/>
                      </a:pPr>
                      <a:r>
                        <a:rPr lang="en-US" sz="1000" baseline="0" dirty="0" smtClean="0"/>
                        <a:t>     </a:t>
                      </a:r>
                      <a:r>
                        <a:rPr lang="en-US" sz="1000" b="1" u="sng" baseline="0" dirty="0" smtClean="0">
                          <a:solidFill>
                            <a:schemeClr val="tx1"/>
                          </a:solidFill>
                        </a:rPr>
                        <a:t>Answer SR and CR research questions about sources </a:t>
                      </a:r>
                    </a:p>
                    <a:p>
                      <a:pPr>
                        <a:buFont typeface="Arial" pitchFamily="34" charset="0"/>
                        <a:buNone/>
                      </a:pPr>
                      <a:endParaRPr lang="en-US" sz="700" b="1" u="sng" baseline="0" dirty="0" smtClean="0">
                        <a:solidFill>
                          <a:srgbClr val="C00000"/>
                        </a:solidFill>
                      </a:endParaRPr>
                    </a:p>
                    <a:p>
                      <a:pPr>
                        <a:buFont typeface="Arial" pitchFamily="34" charset="0"/>
                        <a:buNone/>
                      </a:pPr>
                      <a:r>
                        <a:rPr lang="en-US" sz="1000" b="1" u="sng" baseline="0" dirty="0" smtClean="0">
                          <a:solidFill>
                            <a:srgbClr val="002060"/>
                          </a:solidFill>
                        </a:rPr>
                        <a:t>Components of Part 1</a:t>
                      </a:r>
                    </a:p>
                    <a:p>
                      <a:pPr marL="182361" indent="-182361"/>
                      <a:r>
                        <a:rPr lang="en-US" sz="900" b="1" u="sng" dirty="0" smtClean="0">
                          <a:solidFill>
                            <a:srgbClr val="002060"/>
                          </a:solidFill>
                        </a:rPr>
                        <a:t>Note-Taking</a:t>
                      </a:r>
                      <a:r>
                        <a:rPr lang="en-US" sz="900" b="1" dirty="0" smtClean="0">
                          <a:solidFill>
                            <a:srgbClr val="002060"/>
                          </a:solidFill>
                        </a:rPr>
                        <a:t>: </a:t>
                      </a:r>
                    </a:p>
                    <a:p>
                      <a:pPr marL="182361" indent="-182361"/>
                      <a:r>
                        <a:rPr lang="en-US" sz="900" b="1" dirty="0" smtClean="0">
                          <a:solidFill>
                            <a:srgbClr val="002060"/>
                          </a:solidFill>
                        </a:rPr>
                        <a:t>       </a:t>
                      </a:r>
                      <a:r>
                        <a:rPr lang="en-US" sz="900" dirty="0" smtClean="0"/>
                        <a:t>Students take notes as they read passages to gather information about their sources. Students are allowed to use their notes to later write a full composition (essay).  Note-taking strategies should  be taught as structured lessons throughout the school year in grades   K – 6.  </a:t>
                      </a:r>
                      <a:r>
                        <a:rPr lang="en-US" sz="900" b="1" dirty="0" smtClean="0">
                          <a:solidFill>
                            <a:schemeClr val="tx1"/>
                          </a:solidFill>
                          <a:effectLst>
                            <a:outerShdw blurRad="38100" dist="38100" dir="2700000" algn="tl">
                              <a:srgbClr val="000000">
                                <a:alpha val="43137"/>
                              </a:srgbClr>
                            </a:outerShdw>
                          </a:effectLst>
                        </a:rPr>
                        <a:t>A</a:t>
                      </a:r>
                      <a:r>
                        <a:rPr lang="en-US" sz="900" b="1" dirty="0" smtClean="0">
                          <a:solidFill>
                            <a:srgbClr val="C00000"/>
                          </a:solidFill>
                          <a:effectLst>
                            <a:outerShdw blurRad="38100" dist="38100" dir="2700000" algn="tl">
                              <a:srgbClr val="000000">
                                <a:alpha val="43137"/>
                              </a:srgbClr>
                            </a:outerShdw>
                          </a:effectLst>
                        </a:rPr>
                        <a:t> </a:t>
                      </a:r>
                      <a:r>
                        <a:rPr lang="en-US" sz="900" b="1" dirty="0" smtClean="0">
                          <a:solidFill>
                            <a:schemeClr val="tx1"/>
                          </a:solidFill>
                          <a:effectLst>
                            <a:outerShdw blurRad="38100" dist="38100" dir="2700000" algn="tl">
                              <a:srgbClr val="000000">
                                <a:alpha val="43137"/>
                              </a:srgbClr>
                            </a:outerShdw>
                          </a:effectLst>
                        </a:rPr>
                        <a:t>teacher’s note-taking form with directions and  a note-taking form for your students to use for this assessment  is provided, or you may use whatever formats you’ve had past success with</a:t>
                      </a:r>
                      <a:r>
                        <a:rPr lang="en-US" sz="900" dirty="0" smtClean="0"/>
                        <a:t>. Please have students practice using the note-taking page in this document </a:t>
                      </a:r>
                      <a:r>
                        <a:rPr lang="en-US" sz="900" b="1" u="sng" dirty="0" smtClean="0">
                          <a:effectLst>
                            <a:outerShdw blurRad="38100" dist="38100" dir="2700000" algn="tl">
                              <a:srgbClr val="000000">
                                <a:alpha val="43137"/>
                              </a:srgbClr>
                            </a:outerShdw>
                          </a:effectLst>
                        </a:rPr>
                        <a:t>before</a:t>
                      </a:r>
                      <a:r>
                        <a:rPr lang="en-US" sz="900" dirty="0" smtClean="0"/>
                        <a:t> the actual assessment if you choose to use it. </a:t>
                      </a:r>
                      <a:endParaRPr lang="en-US" sz="900" i="1" dirty="0" smtClean="0"/>
                    </a:p>
                    <a:p>
                      <a:pPr marL="182361" indent="-182361"/>
                      <a:r>
                        <a:rPr lang="en-US" sz="900" b="1" u="sng" dirty="0" smtClean="0">
                          <a:solidFill>
                            <a:srgbClr val="002060"/>
                          </a:solidFill>
                        </a:rPr>
                        <a:t>Research</a:t>
                      </a:r>
                      <a:r>
                        <a:rPr lang="en-US" sz="900" b="1" dirty="0" smtClean="0">
                          <a:solidFill>
                            <a:srgbClr val="002060"/>
                          </a:solidFill>
                        </a:rPr>
                        <a:t>: </a:t>
                      </a:r>
                    </a:p>
                    <a:p>
                      <a:pPr marL="182361" indent="-182361"/>
                      <a:r>
                        <a:rPr lang="en-US" sz="900" b="1" dirty="0" smtClean="0">
                          <a:solidFill>
                            <a:srgbClr val="002060"/>
                          </a:solidFill>
                        </a:rPr>
                        <a:t>       </a:t>
                      </a:r>
                      <a:r>
                        <a:rPr lang="en-US" sz="900" dirty="0" smtClean="0"/>
                        <a:t>In Part 1 of a performance task students answer constructed response  questions written to measure a  student’s ability to use </a:t>
                      </a:r>
                      <a:r>
                        <a:rPr lang="en-US" sz="900" b="1" u="sng" dirty="0" smtClean="0"/>
                        <a:t>research skills</a:t>
                      </a:r>
                      <a:r>
                        <a:rPr lang="en-US" sz="900" b="1" u="none" baseline="0" dirty="0" smtClean="0"/>
                        <a:t> </a:t>
                      </a:r>
                      <a:r>
                        <a:rPr lang="en-US" sz="900" b="0" u="none" baseline="0" dirty="0" smtClean="0"/>
                        <a:t>needed to complete a performance task.</a:t>
                      </a:r>
                      <a:r>
                        <a:rPr lang="en-US" sz="900" b="0" dirty="0" smtClean="0"/>
                        <a:t>  </a:t>
                      </a:r>
                      <a:r>
                        <a:rPr lang="en-US" sz="900" dirty="0" smtClean="0"/>
                        <a:t>These CR </a:t>
                      </a:r>
                      <a:r>
                        <a:rPr lang="en-US" sz="900" dirty="0" smtClean="0">
                          <a:solidFill>
                            <a:schemeClr val="tx1"/>
                          </a:solidFill>
                        </a:rPr>
                        <a:t>questions </a:t>
                      </a:r>
                      <a:r>
                        <a:rPr lang="en-US" sz="900" b="1" u="sng" dirty="0" smtClean="0">
                          <a:solidFill>
                            <a:schemeClr val="tx1"/>
                          </a:solidFill>
                        </a:rPr>
                        <a:t>are scored</a:t>
                      </a:r>
                      <a:r>
                        <a:rPr lang="en-US" sz="900" b="1" dirty="0" smtClean="0">
                          <a:solidFill>
                            <a:schemeClr val="tx1"/>
                          </a:solidFill>
                        </a:rPr>
                        <a:t> </a:t>
                      </a:r>
                      <a:r>
                        <a:rPr lang="en-US" sz="900" dirty="0" smtClean="0"/>
                        <a:t>using the SBAC Research Rubrics rather than reading</a:t>
                      </a:r>
                      <a:r>
                        <a:rPr lang="en-US" sz="900" baseline="0" dirty="0" smtClean="0"/>
                        <a:t> </a:t>
                      </a:r>
                      <a:r>
                        <a:rPr lang="en-US" sz="900" dirty="0" smtClean="0"/>
                        <a:t>response rubrics. </a:t>
                      </a:r>
                      <a:endParaRPr lang="en-US" sz="900" b="1" u="sng" baseline="0" dirty="0" smtClean="0">
                        <a:solidFill>
                          <a:srgbClr val="C00000"/>
                        </a:solidFill>
                      </a:endParaRPr>
                    </a:p>
                  </a:txBody>
                  <a:tcPr marL="97155" marR="97155">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itchFamily="34" charset="0"/>
                        <a:buChar char="•"/>
                      </a:pPr>
                      <a:r>
                        <a:rPr lang="en-US" sz="1000" dirty="0" smtClean="0"/>
                        <a:t> Class</a:t>
                      </a:r>
                      <a:r>
                        <a:rPr lang="en-US" sz="1000" baseline="0" dirty="0" smtClean="0"/>
                        <a:t> Activity</a:t>
                      </a:r>
                      <a:endParaRPr lang="en-US" sz="1000" dirty="0" smtClean="0"/>
                    </a:p>
                    <a:p>
                      <a:pPr>
                        <a:buFont typeface="Arial" pitchFamily="34" charset="0"/>
                        <a:buChar char="•"/>
                      </a:pPr>
                      <a:r>
                        <a:rPr lang="en-US" sz="1000" dirty="0" smtClean="0"/>
                        <a:t>     Plan your essay</a:t>
                      </a:r>
                      <a:r>
                        <a:rPr lang="en-US" sz="1000" baseline="0" dirty="0" smtClean="0"/>
                        <a:t> (brainstorming -pre-writing).</a:t>
                      </a:r>
                      <a:endParaRPr lang="en-US" sz="1000" b="1" u="sng" dirty="0" smtClean="0"/>
                    </a:p>
                    <a:p>
                      <a:pPr>
                        <a:buFont typeface="Arial" pitchFamily="34" charset="0"/>
                        <a:buChar char="•"/>
                      </a:pPr>
                      <a:r>
                        <a:rPr lang="en-US" sz="1000" baseline="0" dirty="0" smtClean="0"/>
                        <a:t>     </a:t>
                      </a:r>
                      <a:r>
                        <a:rPr lang="en-US" sz="1000" dirty="0" smtClean="0"/>
                        <a:t>Write,</a:t>
                      </a:r>
                      <a:r>
                        <a:rPr lang="en-US" sz="1000" baseline="0" dirty="0" smtClean="0"/>
                        <a:t> Revise and Edit (W.5)</a:t>
                      </a:r>
                    </a:p>
                    <a:p>
                      <a:pPr>
                        <a:buFont typeface="Arial" pitchFamily="34" charset="0"/>
                        <a:buChar char="•"/>
                      </a:pPr>
                      <a:r>
                        <a:rPr lang="en-US" sz="1000" b="1" u="none" dirty="0" smtClean="0"/>
                        <a:t>     </a:t>
                      </a:r>
                      <a:r>
                        <a:rPr lang="en-US" sz="1000" b="1" u="sng" dirty="0" smtClean="0">
                          <a:solidFill>
                            <a:schemeClr val="tx1"/>
                          </a:solidFill>
                        </a:rPr>
                        <a:t>Writing a Full Composition or Speech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n-US" sz="1000" b="1" u="sng" baseline="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n-US" sz="1000" b="1" u="sng" baseline="0" dirty="0" smtClean="0">
                          <a:solidFill>
                            <a:srgbClr val="002060"/>
                          </a:solidFill>
                        </a:rPr>
                        <a:t>Components of Part 2</a:t>
                      </a:r>
                    </a:p>
                    <a:p>
                      <a:pPr>
                        <a:buFont typeface="Arial" pitchFamily="34" charset="0"/>
                        <a:buNone/>
                      </a:pPr>
                      <a:r>
                        <a:rPr lang="en-US" sz="900" b="1" i="0" u="sng" dirty="0" smtClean="0">
                          <a:solidFill>
                            <a:srgbClr val="002060"/>
                          </a:solidFill>
                          <a:effectLst/>
                        </a:rPr>
                        <a:t>Planning</a:t>
                      </a:r>
                      <a:endParaRPr lang="en-US" sz="900" dirty="0" smtClean="0">
                        <a:solidFill>
                          <a:srgbClr val="C00000"/>
                        </a:solidFill>
                      </a:endParaRPr>
                    </a:p>
                    <a:p>
                      <a:pPr marL="171450" indent="0">
                        <a:buFont typeface="Arial" pitchFamily="34" charset="0"/>
                        <a:buNone/>
                      </a:pPr>
                      <a:r>
                        <a:rPr lang="en-US" sz="900" dirty="0" smtClean="0">
                          <a:solidFill>
                            <a:schemeClr val="tx1"/>
                          </a:solidFill>
                        </a:rPr>
                        <a:t>Students review notes and sources</a:t>
                      </a:r>
                      <a:r>
                        <a:rPr lang="en-US" sz="900" baseline="0" dirty="0" smtClean="0">
                          <a:solidFill>
                            <a:schemeClr val="tx1"/>
                          </a:solidFill>
                        </a:rPr>
                        <a:t> and plan their  composition.</a:t>
                      </a:r>
                      <a:endParaRPr lang="en-US" sz="900" dirty="0" smtClean="0">
                        <a:solidFill>
                          <a:srgbClr val="C00000"/>
                        </a:solidFill>
                      </a:endParaRPr>
                    </a:p>
                    <a:p>
                      <a:pPr>
                        <a:buFont typeface="Arial" pitchFamily="34" charset="0"/>
                        <a:buNone/>
                      </a:pPr>
                      <a:r>
                        <a:rPr lang="en-US" sz="900" b="1" u="sng" dirty="0" smtClean="0">
                          <a:solidFill>
                            <a:srgbClr val="002060"/>
                          </a:solidFill>
                        </a:rPr>
                        <a:t>Write, Revise and Edit</a:t>
                      </a:r>
                    </a:p>
                    <a:p>
                      <a:pPr>
                        <a:buFont typeface="Arial" pitchFamily="34" charset="0"/>
                        <a:buNone/>
                      </a:pPr>
                      <a:r>
                        <a:rPr lang="en-US" sz="900" b="0" u="none" baseline="0" dirty="0" smtClean="0">
                          <a:solidFill>
                            <a:srgbClr val="002060"/>
                          </a:solidFill>
                        </a:rPr>
                        <a:t>       </a:t>
                      </a:r>
                      <a:r>
                        <a:rPr lang="en-US" sz="900" b="0" u="none" dirty="0" smtClean="0">
                          <a:solidFill>
                            <a:schemeClr val="tx1"/>
                          </a:solidFill>
                        </a:rPr>
                        <a:t>Students</a:t>
                      </a:r>
                      <a:r>
                        <a:rPr lang="en-US" sz="900" b="0" u="none" baseline="0" dirty="0" smtClean="0">
                          <a:solidFill>
                            <a:schemeClr val="tx1"/>
                          </a:solidFill>
                        </a:rPr>
                        <a:t> draft, write, revise and edit their writing.</a:t>
                      </a:r>
                    </a:p>
                    <a:p>
                      <a:pPr marL="171450" indent="0">
                        <a:buFont typeface="Arial" pitchFamily="34" charset="0"/>
                        <a:buNone/>
                      </a:pPr>
                      <a:r>
                        <a:rPr lang="en-US" sz="900" b="0" u="none" baseline="0" dirty="0" smtClean="0">
                          <a:solidFill>
                            <a:schemeClr val="tx1"/>
                          </a:solidFill>
                        </a:rPr>
                        <a:t>Word processing tools should be available for spell    check (but no grammar check).</a:t>
                      </a:r>
                    </a:p>
                    <a:p>
                      <a:pPr marL="171450" indent="-171450">
                        <a:buFont typeface="Arial" pitchFamily="34" charset="0"/>
                        <a:buNone/>
                      </a:pPr>
                      <a:r>
                        <a:rPr lang="en-US" sz="900" b="1" u="sng" dirty="0" smtClean="0">
                          <a:solidFill>
                            <a:srgbClr val="002060"/>
                          </a:solidFill>
                        </a:rPr>
                        <a:t>Full Written Informational Composition</a:t>
                      </a:r>
                      <a:endParaRPr lang="en-US" sz="1200" b="1" dirty="0" smtClean="0">
                        <a:solidFill>
                          <a:srgbClr val="FF0000"/>
                        </a:solidFill>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effectLst/>
                          <a:latin typeface="Calibri,Bold"/>
                          <a:ea typeface="Calibri"/>
                          <a:cs typeface="Calibri,Bold"/>
                        </a:rPr>
                        <a:t>introduction </a:t>
                      </a:r>
                      <a:r>
                        <a:rPr lang="en-US" sz="900" dirty="0" smtClean="0">
                          <a:effectLst/>
                          <a:latin typeface="+mn-lt"/>
                          <a:ea typeface="Calibri"/>
                          <a:cs typeface="Calibri"/>
                        </a:rPr>
                        <a:t>(narrator and/or setting and characters)</a:t>
                      </a:r>
                      <a:endParaRPr lang="en-US" sz="900" dirty="0" smtClean="0">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effectLst/>
                          <a:latin typeface="Calibri,Bold"/>
                          <a:ea typeface="Calibri"/>
                          <a:cs typeface="Calibri,Bold"/>
                        </a:rPr>
                        <a:t>organization </a:t>
                      </a:r>
                      <a:r>
                        <a:rPr lang="en-US" sz="900" dirty="0" smtClean="0">
                          <a:effectLst/>
                          <a:latin typeface="+mn-lt"/>
                          <a:ea typeface="Calibri"/>
                          <a:cs typeface="Calibri"/>
                        </a:rPr>
                        <a:t>(event sequence)</a:t>
                      </a:r>
                      <a:endParaRPr lang="en-US" sz="900" dirty="0" smtClean="0">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effectLst/>
                          <a:latin typeface="Calibri,Bold"/>
                          <a:ea typeface="Calibri"/>
                          <a:cs typeface="Calibri,Bold"/>
                        </a:rPr>
                        <a:t>development </a:t>
                      </a:r>
                      <a:r>
                        <a:rPr lang="en-US" sz="900" dirty="0" smtClean="0">
                          <a:effectLst/>
                          <a:latin typeface="+mn-lt"/>
                          <a:ea typeface="Calibri"/>
                          <a:cs typeface="Calibri"/>
                        </a:rPr>
                        <a:t>(narrative techniques such as dialogue, pacing, description reflection, and multiple plot lines)</a:t>
                      </a:r>
                      <a:endParaRPr lang="en-US" sz="900" dirty="0" smtClean="0">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effectLst/>
                          <a:latin typeface="Calibri,Bold"/>
                          <a:ea typeface="Calibri"/>
                          <a:cs typeface="Calibri,Bold"/>
                        </a:rPr>
                        <a:t>transitions </a:t>
                      </a:r>
                      <a:r>
                        <a:rPr lang="en-US" sz="900" dirty="0" smtClean="0">
                          <a:effectLst/>
                          <a:latin typeface="+mn-lt"/>
                          <a:ea typeface="Calibri"/>
                          <a:cs typeface="Calibri"/>
                        </a:rPr>
                        <a:t>(to sequence events)</a:t>
                      </a:r>
                      <a:endParaRPr lang="en-US" sz="900" dirty="0" smtClean="0">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effectLst/>
                          <a:latin typeface="Calibri,Bold"/>
                          <a:ea typeface="Calibri"/>
                          <a:cs typeface="Calibri,Bold"/>
                        </a:rPr>
                        <a:t>conclusion</a:t>
                      </a:r>
                      <a:endParaRPr lang="en-US" sz="900" dirty="0" smtClean="0">
                        <a:effectLst/>
                        <a:latin typeface="+mn-lt"/>
                        <a:ea typeface="Calibri"/>
                        <a:cs typeface="Times New Roman"/>
                      </a:endParaRPr>
                    </a:p>
                    <a:p>
                      <a:pPr marL="171450" marR="0" lvl="0" indent="-171450">
                        <a:lnSpc>
                          <a:spcPct val="115000"/>
                        </a:lnSpc>
                        <a:spcBef>
                          <a:spcPts val="0"/>
                        </a:spcBef>
                        <a:spcAft>
                          <a:spcPts val="0"/>
                        </a:spcAft>
                        <a:buFont typeface="Arial" panose="020B0604020202020204" pitchFamily="34" charset="0"/>
                        <a:buChar char="•"/>
                      </a:pPr>
                      <a:r>
                        <a:rPr lang="en-US" sz="900" b="1" dirty="0" smtClean="0">
                          <a:solidFill>
                            <a:schemeClr val="tx1"/>
                          </a:solidFill>
                          <a:effectLst/>
                          <a:latin typeface="Calibri,Bold"/>
                          <a:ea typeface="Calibri"/>
                          <a:cs typeface="Calibri,Bold"/>
                        </a:rPr>
                        <a:t>C</a:t>
                      </a:r>
                      <a:r>
                        <a:rPr lang="en-US" sz="900" b="1" dirty="0" smtClean="0">
                          <a:effectLst/>
                          <a:latin typeface="Calibri,Bold"/>
                          <a:ea typeface="Calibri"/>
                          <a:cs typeface="Calibri,Bold"/>
                        </a:rPr>
                        <a:t>onventions of standard English</a:t>
                      </a:r>
                      <a:r>
                        <a:rPr lang="en-US" sz="900" dirty="0" smtClean="0">
                          <a:effectLst/>
                          <a:latin typeface="+mn-lt"/>
                          <a:ea typeface="Calibri"/>
                          <a:cs typeface="Calibri"/>
                        </a:rPr>
                        <a:t>. </a:t>
                      </a:r>
                      <a:endParaRPr lang="en-US" sz="900" dirty="0" smtClean="0">
                        <a:effectLst/>
                        <a:latin typeface="+mn-lt"/>
                        <a:ea typeface="Calibri"/>
                        <a:cs typeface="Times New Roman"/>
                      </a:endParaRPr>
                    </a:p>
                  </a:txBody>
                  <a:tcPr marL="97155" marR="97155">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693784" y="9068709"/>
            <a:ext cx="6477000" cy="527053"/>
          </a:xfrm>
          <a:prstGeom prst="rect">
            <a:avLst/>
          </a:prstGeom>
        </p:spPr>
        <p:txBody>
          <a:bodyPr wrap="square" lIns="91433" tIns="45717" rIns="91433" bIns="45717">
            <a:spAutoFit/>
          </a:bodyPr>
          <a:lstStyle/>
          <a:p>
            <a:r>
              <a:rPr lang="en-US" sz="900" b="1" dirty="0"/>
              <a:t>There are  NO Technology-enhanced Items/Tasks (TE) Note:  It is </a:t>
            </a:r>
            <a:r>
              <a:rPr lang="en-US" sz="900" b="1" i="1" u="sng" dirty="0"/>
              <a:t>highly recommended</a:t>
            </a:r>
            <a:r>
              <a:rPr lang="en-US" sz="900" b="1" i="1" dirty="0"/>
              <a:t> </a:t>
            </a:r>
            <a:r>
              <a:rPr lang="en-US" sz="900" b="1" dirty="0"/>
              <a:t>that students have experiences with the following types of tasks from various on-line instructional practice sites, as they are not on the HSD Elementary Assessments: </a:t>
            </a:r>
            <a:r>
              <a:rPr lang="en-US" sz="900" i="1" dirty="0"/>
              <a:t>reordering text, selecting and changing text, selecting text, and selecting from drop-down menu</a:t>
            </a:r>
          </a:p>
        </p:txBody>
      </p:sp>
    </p:spTree>
    <p:extLst>
      <p:ext uri="{BB962C8B-B14F-4D97-AF65-F5344CB8AC3E}">
        <p14:creationId xmlns:p14="http://schemas.microsoft.com/office/powerpoint/2010/main" val="1589738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14919</Words>
  <Application>Microsoft Office PowerPoint</Application>
  <PresentationFormat>Custom</PresentationFormat>
  <Paragraphs>1841</Paragraphs>
  <Slides>49</Slides>
  <Notes>9</Notes>
  <HiddenSlides>0</HiddenSlides>
  <MMClips>0</MMClips>
  <ScaleCrop>false</ScaleCrop>
  <HeadingPairs>
    <vt:vector size="4" baseType="variant">
      <vt:variant>
        <vt:lpstr>Theme</vt:lpstr>
      </vt:variant>
      <vt:variant>
        <vt:i4>3</vt:i4>
      </vt:variant>
      <vt:variant>
        <vt:lpstr>Slide Titles</vt:lpstr>
      </vt:variant>
      <vt:variant>
        <vt:i4>49</vt:i4>
      </vt:variant>
    </vt:vector>
  </HeadingPairs>
  <TitlesOfParts>
    <vt:vector size="52" baseType="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Susan Richmond</cp:lastModifiedBy>
  <cp:revision>102</cp:revision>
  <cp:lastPrinted>2015-07-10T19:16:22Z</cp:lastPrinted>
  <dcterms:modified xsi:type="dcterms:W3CDTF">2016-02-07T22:02:42Z</dcterms:modified>
</cp:coreProperties>
</file>