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71" r:id="rId2"/>
  </p:sldMasterIdLst>
  <p:notesMasterIdLst>
    <p:notesMasterId r:id="rId52"/>
  </p:notesMasterIdLst>
  <p:sldIdLst>
    <p:sldId id="457" r:id="rId3"/>
    <p:sldId id="458" r:id="rId4"/>
    <p:sldId id="530" r:id="rId5"/>
    <p:sldId id="518" r:id="rId6"/>
    <p:sldId id="519" r:id="rId7"/>
    <p:sldId id="520" r:id="rId8"/>
    <p:sldId id="521" r:id="rId9"/>
    <p:sldId id="522" r:id="rId10"/>
    <p:sldId id="523" r:id="rId11"/>
    <p:sldId id="524" r:id="rId12"/>
    <p:sldId id="465" r:id="rId13"/>
    <p:sldId id="471" r:id="rId14"/>
    <p:sldId id="532" r:id="rId15"/>
    <p:sldId id="525" r:id="rId16"/>
    <p:sldId id="526" r:id="rId17"/>
    <p:sldId id="531" r:id="rId18"/>
    <p:sldId id="528" r:id="rId19"/>
    <p:sldId id="529" r:id="rId20"/>
    <p:sldId id="478" r:id="rId21"/>
    <p:sldId id="479" r:id="rId22"/>
    <p:sldId id="480" r:id="rId23"/>
    <p:sldId id="481" r:id="rId24"/>
    <p:sldId id="482" r:id="rId25"/>
    <p:sldId id="513" r:id="rId26"/>
    <p:sldId id="517" r:id="rId27"/>
    <p:sldId id="508" r:id="rId28"/>
    <p:sldId id="485" r:id="rId29"/>
    <p:sldId id="486" r:id="rId30"/>
    <p:sldId id="487" r:id="rId31"/>
    <p:sldId id="488" r:id="rId32"/>
    <p:sldId id="489" r:id="rId33"/>
    <p:sldId id="490" r:id="rId34"/>
    <p:sldId id="491" r:id="rId35"/>
    <p:sldId id="492" r:id="rId36"/>
    <p:sldId id="493" r:id="rId37"/>
    <p:sldId id="494" r:id="rId38"/>
    <p:sldId id="495" r:id="rId39"/>
    <p:sldId id="496" r:id="rId40"/>
    <p:sldId id="497" r:id="rId41"/>
    <p:sldId id="498" r:id="rId42"/>
    <p:sldId id="499" r:id="rId43"/>
    <p:sldId id="500" r:id="rId44"/>
    <p:sldId id="501" r:id="rId45"/>
    <p:sldId id="502" r:id="rId46"/>
    <p:sldId id="503" r:id="rId47"/>
    <p:sldId id="405" r:id="rId48"/>
    <p:sldId id="406" r:id="rId49"/>
    <p:sldId id="514" r:id="rId50"/>
    <p:sldId id="516" r:id="rId5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ines, Sandra" initials="M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2F6"/>
    <a:srgbClr val="DCC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snapToGrid="0">
      <p:cViewPr varScale="1">
        <p:scale>
          <a:sx n="74" d="100"/>
          <a:sy n="74" d="100"/>
        </p:scale>
        <p:origin x="1866"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7EECBD4-6374-4D09-83CA-BB742E81D92D}" type="datetimeFigureOut">
              <a:rPr lang="en-US" smtClean="0"/>
              <a:t>2/10/2016</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0C87EFE-6709-45FA-A266-5BAE94F26645}" type="slidenum">
              <a:rPr lang="en-US" smtClean="0"/>
              <a:t>‹#›</a:t>
            </a:fld>
            <a:endParaRPr lang="en-US"/>
          </a:p>
        </p:txBody>
      </p:sp>
    </p:spTree>
    <p:extLst>
      <p:ext uri="{BB962C8B-B14F-4D97-AF65-F5344CB8AC3E}">
        <p14:creationId xmlns:p14="http://schemas.microsoft.com/office/powerpoint/2010/main" val="4035403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125" name="Shape 125"/>
          <p:cNvSpPr>
            <a:spLocks noGrp="1" noRot="1" noChangeAspect="1"/>
          </p:cNvSpPr>
          <p:nvPr>
            <p:ph type="sldImg" idx="2"/>
          </p:nvPr>
        </p:nvSpPr>
        <p:spPr>
          <a:xfrm>
            <a:off x="2162175" y="698500"/>
            <a:ext cx="26955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61282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130" name="Shape 130"/>
          <p:cNvSpPr>
            <a:spLocks noGrp="1" noRot="1" noChangeAspect="1"/>
          </p:cNvSpPr>
          <p:nvPr>
            <p:ph type="sldImg" idx="2"/>
          </p:nvPr>
        </p:nvSpPr>
        <p:spPr>
          <a:xfrm>
            <a:off x="2162175" y="698500"/>
            <a:ext cx="26955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262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9</a:t>
            </a:fld>
            <a:endParaRPr lang="en-US" dirty="0"/>
          </a:p>
        </p:txBody>
      </p:sp>
    </p:spTree>
    <p:extLst>
      <p:ext uri="{BB962C8B-B14F-4D97-AF65-F5344CB8AC3E}">
        <p14:creationId xmlns:p14="http://schemas.microsoft.com/office/powerpoint/2010/main" val="3523316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3990497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307048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3" name="Shape 193"/>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59187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C87EFE-6709-45FA-A266-5BAE94F26645}" type="slidenum">
              <a:rPr lang="en-US" smtClean="0"/>
              <a:t>20</a:t>
            </a:fld>
            <a:endParaRPr lang="en-US"/>
          </a:p>
        </p:txBody>
      </p:sp>
    </p:spTree>
    <p:extLst>
      <p:ext uri="{BB962C8B-B14F-4D97-AF65-F5344CB8AC3E}">
        <p14:creationId xmlns:p14="http://schemas.microsoft.com/office/powerpoint/2010/main" val="107448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C87EFE-6709-45FA-A266-5BAE94F26645}" type="slidenum">
              <a:rPr lang="en-US" smtClean="0"/>
              <a:t>28</a:t>
            </a:fld>
            <a:endParaRPr lang="en-US"/>
          </a:p>
        </p:txBody>
      </p:sp>
    </p:spTree>
    <p:extLst>
      <p:ext uri="{BB962C8B-B14F-4D97-AF65-F5344CB8AC3E}">
        <p14:creationId xmlns:p14="http://schemas.microsoft.com/office/powerpoint/2010/main" val="76124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49</a:t>
            </a:fld>
            <a:endParaRPr lang="en-US" dirty="0"/>
          </a:p>
        </p:txBody>
      </p:sp>
    </p:spTree>
    <p:extLst>
      <p:ext uri="{BB962C8B-B14F-4D97-AF65-F5344CB8AC3E}">
        <p14:creationId xmlns:p14="http://schemas.microsoft.com/office/powerpoint/2010/main" val="265161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3F28D-7383-4C55-818F-DC59F18F01EA}" type="datetime1">
              <a:rPr lang="en-US" smtClean="0"/>
              <a:t>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742781" y="9414476"/>
            <a:ext cx="1747838" cy="534987"/>
          </a:xfrm>
        </p:spPr>
        <p:txBody>
          <a:bodyPr/>
          <a:lstStyle/>
          <a:p>
            <a:fld id="{6A1496A5-62FE-4F4B-9218-925CE4CC2E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5CA627-0E59-4D98-84BE-2485FA5CE55D}" type="datetime1">
              <a:rPr lang="en-US" smtClean="0">
                <a:solidFill>
                  <a:prstClr val="black">
                    <a:tint val="75000"/>
                  </a:prstClr>
                </a:solidFill>
              </a:rPr>
              <a:t>2/10/2016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458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7A4E7-B821-453F-8806-9BCE2586E3BA}" type="datetime1">
              <a:rPr lang="en-US" smtClean="0">
                <a:solidFill>
                  <a:prstClr val="black">
                    <a:tint val="75000"/>
                  </a:prstClr>
                </a:solidFill>
              </a:rPr>
              <a:t>2/10/2016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5321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86F61-7086-4987-9A8D-9B9E33F866B6}"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3717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2B662-69B0-4C74-B9CC-13BCF399F2BF}"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723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B20F7-5288-440E-A67A-5D52DF334E78}"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4703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212CF-FC87-4B47-968B-FA7395D79A50}"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2163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79C754-0284-494A-852B-11AC5EE7FA6F}"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2628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B4CE88-5365-4927-81C7-524AE8063DAC}"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590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542375" y="9790642"/>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330666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582931" y="3124624"/>
            <a:ext cx="6606539" cy="2156035"/>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1165860" y="5699760"/>
            <a:ext cx="5440680" cy="2570480"/>
          </a:xfrm>
          <a:prstGeom prst="rect">
            <a:avLst/>
          </a:prstGeom>
          <a:noFill/>
          <a:ln>
            <a:noFill/>
          </a:ln>
        </p:spPr>
        <p:txBody>
          <a:bodyPr lIns="91425" tIns="91425" rIns="91425" bIns="91425" anchor="t" anchorCtr="0"/>
          <a:lstStyle>
            <a:lvl1pPr marL="0" marR="0" indent="0" algn="ctr" rtl="0">
              <a:spcBef>
                <a:spcPts val="704"/>
              </a:spcBef>
              <a:buClr>
                <a:srgbClr val="888888"/>
              </a:buClr>
              <a:buFont typeface="Arial"/>
              <a:buNone/>
              <a:defRPr/>
            </a:lvl1pPr>
            <a:lvl2pPr marL="502920" marR="0" indent="0" algn="ctr" rtl="0">
              <a:spcBef>
                <a:spcPts val="616"/>
              </a:spcBef>
              <a:buClr>
                <a:srgbClr val="888888"/>
              </a:buClr>
              <a:buFont typeface="Arial"/>
              <a:buNone/>
              <a:defRPr/>
            </a:lvl2pPr>
            <a:lvl3pPr marL="1005840" marR="0" indent="0" algn="ctr" rtl="0">
              <a:spcBef>
                <a:spcPts val="528"/>
              </a:spcBef>
              <a:buClr>
                <a:srgbClr val="888888"/>
              </a:buClr>
              <a:buFont typeface="Arial"/>
              <a:buNone/>
              <a:defRPr/>
            </a:lvl3pPr>
            <a:lvl4pPr marL="1508760" marR="0" indent="0" algn="ctr" rtl="0">
              <a:spcBef>
                <a:spcPts val="440"/>
              </a:spcBef>
              <a:buClr>
                <a:srgbClr val="888888"/>
              </a:buClr>
              <a:buFont typeface="Arial"/>
              <a:buNone/>
              <a:defRPr/>
            </a:lvl4pPr>
            <a:lvl5pPr marL="2011680" marR="0" indent="0" algn="ctr" rtl="0">
              <a:spcBef>
                <a:spcPts val="440"/>
              </a:spcBef>
              <a:buClr>
                <a:srgbClr val="888888"/>
              </a:buClr>
              <a:buFont typeface="Arial"/>
              <a:buNone/>
              <a:defRPr/>
            </a:lvl5pPr>
            <a:lvl6pPr marL="2514600" marR="0" indent="0" algn="ctr" rtl="0">
              <a:spcBef>
                <a:spcPts val="440"/>
              </a:spcBef>
              <a:buClr>
                <a:srgbClr val="888888"/>
              </a:buClr>
              <a:buFont typeface="Arial"/>
              <a:buNone/>
              <a:defRPr/>
            </a:lvl6pPr>
            <a:lvl7pPr marL="3017520" marR="0" indent="0" algn="ctr" rtl="0">
              <a:spcBef>
                <a:spcPts val="440"/>
              </a:spcBef>
              <a:buClr>
                <a:srgbClr val="888888"/>
              </a:buClr>
              <a:buFont typeface="Arial"/>
              <a:buNone/>
              <a:defRPr/>
            </a:lvl7pPr>
            <a:lvl8pPr marL="3520440" marR="0" indent="0" algn="ctr" rtl="0">
              <a:spcBef>
                <a:spcPts val="440"/>
              </a:spcBef>
              <a:buClr>
                <a:srgbClr val="888888"/>
              </a:buClr>
              <a:buFont typeface="Arial"/>
              <a:buNone/>
              <a:defRPr/>
            </a:lvl8pPr>
            <a:lvl9pPr marL="4023360" marR="0" indent="0" algn="ctr" rtl="0">
              <a:spcBef>
                <a:spcPts val="440"/>
              </a:spcBef>
              <a:buClr>
                <a:srgbClr val="888888"/>
              </a:buClr>
              <a:buFont typeface="Arial"/>
              <a:buNone/>
              <a:defRPr/>
            </a:lvl9pPr>
          </a:lstStyle>
          <a:p>
            <a:endParaRPr/>
          </a:p>
        </p:txBody>
      </p:sp>
      <p:sp>
        <p:nvSpPr>
          <p:cNvPr id="19" name="Shape 19"/>
          <p:cNvSpPr txBox="1">
            <a:spLocks noGrp="1"/>
          </p:cNvSpPr>
          <p:nvPr>
            <p:ph type="dt" idx="10"/>
          </p:nvPr>
        </p:nvSpPr>
        <p:spPr>
          <a:xfrm>
            <a:off x="388621" y="9322648"/>
            <a:ext cx="1813559" cy="535516"/>
          </a:xfrm>
          <a:prstGeom prst="rect">
            <a:avLst/>
          </a:prstGeom>
          <a:noFill/>
          <a:ln>
            <a:noFill/>
          </a:ln>
        </p:spPr>
        <p:txBody>
          <a:bodyPr lIns="91425" tIns="91425" rIns="91425" bIns="91425" anchor="ctr" anchorCtr="0"/>
          <a:lstStyle>
            <a:lvl1pPr marL="0" marR="0" indent="0" algn="l" rtl="0">
              <a:spcBef>
                <a:spcPts val="0"/>
              </a:spcBef>
              <a:defRPr/>
            </a:lvl1pPr>
            <a:lvl2pPr marL="502920" marR="0" indent="0" algn="l" rtl="0">
              <a:spcBef>
                <a:spcPts val="0"/>
              </a:spcBef>
              <a:defRPr/>
            </a:lvl2pPr>
            <a:lvl3pPr marL="1005840" marR="0" indent="0" algn="l" rtl="0">
              <a:spcBef>
                <a:spcPts val="0"/>
              </a:spcBef>
              <a:defRPr/>
            </a:lvl3pPr>
            <a:lvl4pPr marL="1508760" marR="0" indent="0" algn="l" rtl="0">
              <a:spcBef>
                <a:spcPts val="0"/>
              </a:spcBef>
              <a:defRPr/>
            </a:lvl4pPr>
            <a:lvl5pPr marL="2011680" marR="0" indent="0" algn="l" rtl="0">
              <a:spcBef>
                <a:spcPts val="0"/>
              </a:spcBef>
              <a:defRPr/>
            </a:lvl5pPr>
            <a:lvl6pPr marL="2514600" marR="0" indent="0" algn="l" rtl="0">
              <a:spcBef>
                <a:spcPts val="0"/>
              </a:spcBef>
              <a:defRPr/>
            </a:lvl6pPr>
            <a:lvl7pPr marL="3017520" marR="0" indent="0" algn="l" rtl="0">
              <a:spcBef>
                <a:spcPts val="0"/>
              </a:spcBef>
              <a:defRPr/>
            </a:lvl7pPr>
            <a:lvl8pPr marL="3520440" marR="0" indent="0" algn="l" rtl="0">
              <a:spcBef>
                <a:spcPts val="0"/>
              </a:spcBef>
              <a:defRPr/>
            </a:lvl8pPr>
            <a:lvl9pPr marL="4023360" marR="0" indent="0" algn="l" rtl="0">
              <a:spcBef>
                <a:spcPts val="0"/>
              </a:spcBef>
              <a:defRPr/>
            </a:lvl9pPr>
          </a:lstStyle>
          <a:p>
            <a:fld id="{E1CC1845-9A0F-462B-916E-5852A2848C7D}" type="datetime1">
              <a:rPr lang="en-US" smtClean="0"/>
              <a:t>2/10/2016</a:t>
            </a:fld>
            <a:endParaRPr/>
          </a:p>
        </p:txBody>
      </p:sp>
      <p:sp>
        <p:nvSpPr>
          <p:cNvPr id="20" name="Shape 20"/>
          <p:cNvSpPr txBox="1">
            <a:spLocks noGrp="1"/>
          </p:cNvSpPr>
          <p:nvPr>
            <p:ph type="ftr" idx="11"/>
          </p:nvPr>
        </p:nvSpPr>
        <p:spPr>
          <a:xfrm>
            <a:off x="2655570" y="9322648"/>
            <a:ext cx="2461260" cy="535516"/>
          </a:xfrm>
          <a:prstGeom prst="rect">
            <a:avLst/>
          </a:prstGeom>
          <a:noFill/>
          <a:ln>
            <a:noFill/>
          </a:ln>
        </p:spPr>
        <p:txBody>
          <a:bodyPr lIns="91425" tIns="91425" rIns="91425" bIns="91425" anchor="ctr" anchorCtr="0"/>
          <a:lstStyle>
            <a:lvl1pPr marL="0" marR="0" indent="0" algn="ctr" rtl="0">
              <a:spcBef>
                <a:spcPts val="0"/>
              </a:spcBef>
              <a:defRPr/>
            </a:lvl1pPr>
            <a:lvl2pPr marL="502920" marR="0" indent="0" algn="l" rtl="0">
              <a:spcBef>
                <a:spcPts val="0"/>
              </a:spcBef>
              <a:defRPr/>
            </a:lvl2pPr>
            <a:lvl3pPr marL="1005840" marR="0" indent="0" algn="l" rtl="0">
              <a:spcBef>
                <a:spcPts val="0"/>
              </a:spcBef>
              <a:defRPr/>
            </a:lvl3pPr>
            <a:lvl4pPr marL="1508760" marR="0" indent="0" algn="l" rtl="0">
              <a:spcBef>
                <a:spcPts val="0"/>
              </a:spcBef>
              <a:defRPr/>
            </a:lvl4pPr>
            <a:lvl5pPr marL="2011680" marR="0" indent="0" algn="l" rtl="0">
              <a:spcBef>
                <a:spcPts val="0"/>
              </a:spcBef>
              <a:defRPr/>
            </a:lvl5pPr>
            <a:lvl6pPr marL="2514600" marR="0" indent="0" algn="l" rtl="0">
              <a:spcBef>
                <a:spcPts val="0"/>
              </a:spcBef>
              <a:defRPr/>
            </a:lvl6pPr>
            <a:lvl7pPr marL="3017520" marR="0" indent="0" algn="l" rtl="0">
              <a:spcBef>
                <a:spcPts val="0"/>
              </a:spcBef>
              <a:defRPr/>
            </a:lvl7pPr>
            <a:lvl8pPr marL="3520440" marR="0" indent="0" algn="l" rtl="0">
              <a:spcBef>
                <a:spcPts val="0"/>
              </a:spcBef>
              <a:defRPr/>
            </a:lvl8pPr>
            <a:lvl9pPr marL="4023360" marR="0" indent="0" algn="l" rtl="0">
              <a:spcBef>
                <a:spcPts val="0"/>
              </a:spcBef>
              <a:defRPr/>
            </a:lvl9pPr>
          </a:lstStyle>
          <a:p>
            <a:endParaRPr dirty="0"/>
          </a:p>
        </p:txBody>
      </p:sp>
      <p:sp>
        <p:nvSpPr>
          <p:cNvPr id="21" name="Shape 21"/>
          <p:cNvSpPr txBox="1">
            <a:spLocks noGrp="1"/>
          </p:cNvSpPr>
          <p:nvPr>
            <p:ph type="sldNum" idx="12"/>
          </p:nvPr>
        </p:nvSpPr>
        <p:spPr>
          <a:xfrm>
            <a:off x="5570221" y="9322648"/>
            <a:ext cx="1813559" cy="535516"/>
          </a:xfrm>
          <a:prstGeom prst="rect">
            <a:avLst/>
          </a:prstGeom>
          <a:noFill/>
          <a:ln>
            <a:noFill/>
          </a:ln>
        </p:spPr>
        <p:txBody>
          <a:bodyPr lIns="91425" tIns="45700" rIns="91425" bIns="45700" anchor="ctr" anchorCtr="0">
            <a:noAutofit/>
          </a:bodyPr>
          <a:lstStyle>
            <a:lvl1pPr marL="0" marR="0" indent="0" algn="r" rtl="0">
              <a:spcBef>
                <a:spcPts val="0"/>
              </a:spcBef>
              <a:buNone/>
              <a:defRPr sz="132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9746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78BC0-430F-4A91-AA8F-9439D637F856}" type="datetime1">
              <a:rPr lang="en-US" smtClean="0"/>
              <a:t>2/10/2016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2038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C5FE46-6744-455A-A25D-F439A8EBB270}"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200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729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72ACC1-7EAB-4CBB-BD91-558E5EE252D6}"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625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4430E4-D61A-4600-802B-2CEB0C04A131}"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18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880558-1FFB-4F2B-945E-24EDA162FA05}" type="datetime1">
              <a:rPr lang="en-US" smtClean="0">
                <a:solidFill>
                  <a:prstClr val="black">
                    <a:tint val="75000"/>
                  </a:prstClr>
                </a:solidFill>
              </a:rPr>
              <a:t>2/10/2016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48043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497A8514-7473-42BC-8C79-8455710C0056}" type="datetime1">
              <a:rPr lang="en-US" smtClean="0"/>
              <a:t>2/10/2016</a:t>
            </a:fld>
            <a:endParaRPr lang="en-US"/>
          </a:p>
        </p:txBody>
      </p:sp>
      <p:sp>
        <p:nvSpPr>
          <p:cNvPr id="5" name="Footer Placeholder 4"/>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6A1496A5-62FE-4F4B-9218-925CE4CC2E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85" r:id="rId2"/>
    <p:sldLayoutId id="2147483686" r:id="rId3"/>
    <p:sldLayoutId id="2147483687"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7628844E-BD37-4F41-94C4-13DC0A0FCEE3}"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365339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XKTg_INHgp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XKTgINHgp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015853" y="1788900"/>
            <a:ext cx="5829300" cy="3940052"/>
            <a:chOff x="1006608" y="994880"/>
            <a:chExt cx="5486400" cy="3760959"/>
          </a:xfrm>
        </p:grpSpPr>
        <p:sp>
          <p:nvSpPr>
            <p:cNvPr id="17" name="TextBox 16"/>
            <p:cNvSpPr txBox="1"/>
            <p:nvPr/>
          </p:nvSpPr>
          <p:spPr>
            <a:xfrm>
              <a:off x="1006608" y="3164358"/>
              <a:ext cx="5486400" cy="1591481"/>
            </a:xfrm>
            <a:prstGeom prst="rect">
              <a:avLst/>
            </a:prstGeom>
            <a:noFill/>
            <a:ln>
              <a:noFill/>
            </a:ln>
          </p:spPr>
          <p:txBody>
            <a:bodyPr wrap="square" lIns="96661" tIns="48331" rIns="96661" bIns="48331" rtlCol="0">
              <a:spAutoFit/>
            </a:bodyPr>
            <a:lstStyle/>
            <a:p>
              <a:r>
                <a:rPr lang="es-ES" sz="3400" b="1" dirty="0">
                  <a:effectLst>
                    <a:outerShdw blurRad="38100" dist="38100" dir="2700000" algn="tl">
                      <a:srgbClr val="000000">
                        <a:alpha val="43137"/>
                      </a:srgbClr>
                    </a:outerShdw>
                  </a:effectLst>
                </a:rPr>
                <a:t>Instrucciones del maestro</a:t>
              </a:r>
            </a:p>
            <a:p>
              <a:r>
                <a:rPr lang="es-ES" sz="3400" b="1" dirty="0" smtClean="0">
                  <a:effectLst>
                    <a:outerShdw blurRad="38100" dist="38100" dir="2700000" algn="tl">
                      <a:srgbClr val="000000">
                        <a:alpha val="43137"/>
                      </a:srgbClr>
                    </a:outerShdw>
                  </a:effectLst>
                </a:rPr>
                <a:t>Pre-evaluación </a:t>
              </a:r>
              <a:r>
                <a:rPr lang="es-ES" sz="3400" b="1" dirty="0">
                  <a:effectLst>
                    <a:outerShdw blurRad="38100" dist="38100" dir="2700000" algn="tl">
                      <a:srgbClr val="000000">
                        <a:alpha val="43137"/>
                      </a:srgbClr>
                    </a:outerShdw>
                  </a:effectLst>
                </a:rPr>
                <a:t>Trimestre </a:t>
              </a:r>
              <a:r>
                <a:rPr lang="es-ES" sz="3400" b="1" dirty="0" smtClean="0">
                  <a:effectLst>
                    <a:outerShdw blurRad="38100" dist="38100" dir="2700000" algn="tl">
                      <a:srgbClr val="000000">
                        <a:alpha val="43137"/>
                      </a:srgbClr>
                    </a:outerShdw>
                  </a:effectLst>
                </a:rPr>
                <a:t>3</a:t>
              </a:r>
              <a:endParaRPr lang="es-ES" sz="3400" b="1" dirty="0">
                <a:effectLst>
                  <a:outerShdw blurRad="38100" dist="38100" dir="2700000" algn="tl">
                    <a:srgbClr val="000000">
                      <a:alpha val="43137"/>
                    </a:srgbClr>
                  </a:outerShdw>
                </a:effectLst>
              </a:endParaRP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2468477" y="994880"/>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8" name="Rectangle 17"/>
          <p:cNvSpPr/>
          <p:nvPr/>
        </p:nvSpPr>
        <p:spPr>
          <a:xfrm>
            <a:off x="840183" y="5787375"/>
            <a:ext cx="4160520" cy="2975030"/>
          </a:xfrm>
          <a:prstGeom prst="rect">
            <a:avLst/>
          </a:prstGeom>
        </p:spPr>
        <p:txBody>
          <a:bodyPr wrap="square" lIns="96378" tIns="48189" rIns="96378" bIns="48189">
            <a:spAutoFit/>
          </a:bodyPr>
          <a:lstStyle/>
          <a:p>
            <a:r>
              <a:rPr lang="es-ES_tradnl" sz="1400" b="1" u="sng" dirty="0">
                <a:effectLst>
                  <a:outerShdw blurRad="38100" dist="38100" dir="2700000" algn="tl">
                    <a:srgbClr val="000000">
                      <a:alpha val="43137"/>
                    </a:srgbClr>
                  </a:outerShdw>
                </a:effectLst>
              </a:rPr>
              <a:t>Lectura</a:t>
            </a:r>
            <a:endParaRPr lang="es-ES_tradnl" sz="1400" b="1" dirty="0">
              <a:effectLst>
                <a:outerShdw blurRad="38100" dist="38100" dir="2700000" algn="tl">
                  <a:srgbClr val="000000">
                    <a:alpha val="43137"/>
                  </a:srgbClr>
                </a:outerShdw>
              </a:effectLst>
            </a:endParaRPr>
          </a:p>
          <a:p>
            <a:r>
              <a:rPr lang="es-ES_tradnl" sz="1400" b="1" dirty="0"/>
              <a:t>12 </a:t>
            </a:r>
            <a:r>
              <a:rPr lang="es-ES_tradnl" sz="1600" b="1" dirty="0"/>
              <a:t>Preguntas de selección múltiple </a:t>
            </a:r>
            <a:endParaRPr lang="es-ES_tradnl" sz="1400" b="1" dirty="0"/>
          </a:p>
          <a:p>
            <a:r>
              <a:rPr lang="es-ES_tradnl" sz="1400" b="1" dirty="0"/>
              <a:t>  1 </a:t>
            </a:r>
            <a:r>
              <a:rPr lang="es-ES_tradnl" sz="1600" b="1" dirty="0"/>
              <a:t>R</a:t>
            </a:r>
            <a:r>
              <a:rPr lang="es-ES_tradnl" sz="1600" b="1" dirty="0" smtClean="0"/>
              <a:t>espuesta </a:t>
            </a:r>
            <a:r>
              <a:rPr lang="es-ES_tradnl" sz="1600" b="1" dirty="0"/>
              <a:t>construida</a:t>
            </a:r>
            <a:endParaRPr lang="es-ES_tradnl" sz="1400" b="1" dirty="0"/>
          </a:p>
          <a:p>
            <a:r>
              <a:rPr lang="es-ES_tradnl" sz="1400" b="1" u="sng" dirty="0">
                <a:effectLst>
                  <a:outerShdw blurRad="38100" dist="38100" dir="2700000" algn="tl">
                    <a:srgbClr val="000000">
                      <a:alpha val="43137"/>
                    </a:srgbClr>
                  </a:outerShdw>
                </a:effectLst>
              </a:rPr>
              <a:t>Investigación</a:t>
            </a:r>
          </a:p>
          <a:p>
            <a:r>
              <a:rPr lang="es-ES_tradnl" sz="1400" b="1" dirty="0"/>
              <a:t>  3 </a:t>
            </a:r>
            <a:r>
              <a:rPr lang="es-ES_tradnl" sz="1600" b="1" dirty="0"/>
              <a:t>Respuestas </a:t>
            </a:r>
            <a:r>
              <a:rPr lang="es-ES_tradnl" sz="1600" b="1" dirty="0" smtClean="0"/>
              <a:t>construidas </a:t>
            </a:r>
            <a:endParaRPr lang="es-ES_tradnl" sz="1600" b="1" dirty="0"/>
          </a:p>
          <a:p>
            <a:r>
              <a:rPr lang="es-ES_tradnl" sz="1400" b="1" u="sng" dirty="0">
                <a:effectLst>
                  <a:outerShdw blurRad="38100" dist="38100" dir="2700000" algn="tl">
                    <a:srgbClr val="000000">
                      <a:alpha val="43137"/>
                    </a:srgbClr>
                  </a:outerShdw>
                </a:effectLst>
              </a:rPr>
              <a:t>Escritura</a:t>
            </a:r>
          </a:p>
          <a:p>
            <a:r>
              <a:rPr lang="es-ES_tradnl" sz="1400" b="1" dirty="0"/>
              <a:t>  1 Composición completa (Tarea de </a:t>
            </a:r>
            <a:r>
              <a:rPr lang="es-ES_tradnl" sz="1400" b="1" dirty="0" smtClean="0"/>
              <a:t>rendimiento</a:t>
            </a:r>
            <a:r>
              <a:rPr lang="es-ES_tradnl" sz="1400" b="1" dirty="0"/>
              <a:t>)</a:t>
            </a:r>
          </a:p>
          <a:p>
            <a:r>
              <a:rPr lang="es-ES_tradnl" sz="1400" b="1" dirty="0"/>
              <a:t>  1 Escrito breve</a:t>
            </a:r>
          </a:p>
          <a:p>
            <a:r>
              <a:rPr lang="es-ES_tradnl" sz="1400" b="1" dirty="0"/>
              <a:t>  1 Escribir para revisar </a:t>
            </a:r>
          </a:p>
          <a:p>
            <a:r>
              <a:rPr lang="es-ES_tradnl" sz="1400" b="1" u="sng" dirty="0">
                <a:effectLst>
                  <a:outerShdw blurRad="38100" dist="38100" dir="2700000" algn="tl">
                    <a:srgbClr val="000000">
                      <a:alpha val="43137"/>
                    </a:srgbClr>
                  </a:outerShdw>
                </a:effectLst>
              </a:rPr>
              <a:t>Escritura con lenguaje integrado</a:t>
            </a:r>
          </a:p>
          <a:p>
            <a:r>
              <a:rPr lang="es-ES_tradnl" sz="1400" b="1" dirty="0"/>
              <a:t>  1 Lenguaje/Vocabulario</a:t>
            </a:r>
          </a:p>
          <a:p>
            <a:r>
              <a:rPr lang="es-ES_tradnl" sz="1400" b="1" dirty="0"/>
              <a:t>  1 Editar/Clarificar</a:t>
            </a:r>
          </a:p>
          <a:p>
            <a:endParaRPr lang="en-US" sz="1300" dirty="0"/>
          </a:p>
        </p:txBody>
      </p:sp>
      <p:grpSp>
        <p:nvGrpSpPr>
          <p:cNvPr id="2" name="Group 1"/>
          <p:cNvGrpSpPr/>
          <p:nvPr/>
        </p:nvGrpSpPr>
        <p:grpSpPr>
          <a:xfrm>
            <a:off x="4733221" y="5787375"/>
            <a:ext cx="2596662" cy="2745257"/>
            <a:chOff x="4720521" y="5379871"/>
            <a:chExt cx="2596662" cy="2745257"/>
          </a:xfrm>
        </p:grpSpPr>
        <p:sp>
          <p:nvSpPr>
            <p:cNvPr id="20" name="Rectangle 19"/>
            <p:cNvSpPr/>
            <p:nvPr/>
          </p:nvSpPr>
          <p:spPr>
            <a:xfrm>
              <a:off x="4726383" y="688040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Tarea de rendimiento al nivel de grado</a:t>
              </a:r>
            </a:p>
          </p:txBody>
        </p:sp>
        <p:sp>
          <p:nvSpPr>
            <p:cNvPr id="21" name="Rectangle 20"/>
            <p:cNvSpPr/>
            <p:nvPr/>
          </p:nvSpPr>
          <p:spPr>
            <a:xfrm>
              <a:off x="4720521" y="5379871"/>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Pasos secuenciales </a:t>
              </a:r>
              <a:r>
                <a:rPr lang="es-ES" b="1" u="sng" dirty="0">
                  <a:solidFill>
                    <a:schemeClr val="tx1"/>
                  </a:solidFill>
                  <a:effectLst>
                    <a:outerShdw blurRad="38100" dist="38100" dir="2700000" algn="tl">
                      <a:srgbClr val="000000">
                        <a:alpha val="43137"/>
                      </a:srgbClr>
                    </a:outerShdw>
                  </a:effectLst>
                </a:rPr>
                <a:t>hacia</a:t>
              </a:r>
              <a:r>
                <a:rPr lang="es-ES" b="1" dirty="0">
                  <a:solidFill>
                    <a:schemeClr val="tx1"/>
                  </a:solidFill>
                  <a:effectLst>
                    <a:outerShdw blurRad="38100" dist="38100" dir="2700000" algn="tl">
                      <a:srgbClr val="000000">
                        <a:alpha val="43137"/>
                      </a:srgbClr>
                    </a:outerShdw>
                  </a:effectLst>
                </a:rPr>
                <a:t> el dominio </a:t>
              </a:r>
              <a:r>
                <a:rPr lang="es-ES" b="1" dirty="0" smtClean="0">
                  <a:solidFill>
                    <a:schemeClr val="tx1"/>
                  </a:solidFill>
                  <a:effectLst>
                    <a:outerShdw blurRad="38100" dist="38100" dir="2700000" algn="tl">
                      <a:srgbClr val="000000">
                        <a:alpha val="43137"/>
                      </a:srgbClr>
                    </a:outerShdw>
                  </a:effectLst>
                </a:rPr>
                <a:t>del Estándar</a:t>
              </a:r>
              <a:endParaRPr lang="en-US" b="1" dirty="0">
                <a:solidFill>
                  <a:schemeClr val="tx1"/>
                </a:solidFill>
                <a:effectLst>
                  <a:outerShdw blurRad="38100" dist="38100" dir="2700000" algn="tl">
                    <a:srgbClr val="000000">
                      <a:alpha val="43137"/>
                    </a:srgbClr>
                  </a:outerShdw>
                </a:effectLst>
              </a:endParaRPr>
            </a:p>
          </p:txBody>
        </p:sp>
      </p:grpSp>
      <p:grpSp>
        <p:nvGrpSpPr>
          <p:cNvPr id="15" name="Group 14"/>
          <p:cNvGrpSpPr/>
          <p:nvPr/>
        </p:nvGrpSpPr>
        <p:grpSpPr>
          <a:xfrm>
            <a:off x="762000" y="1852238"/>
            <a:ext cx="2519342" cy="2243637"/>
            <a:chOff x="4836537" y="155905"/>
            <a:chExt cx="1888849" cy="2274224"/>
          </a:xfrm>
        </p:grpSpPr>
        <p:sp>
          <p:nvSpPr>
            <p:cNvPr id="24" name="Parallelogram 23"/>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25" name="Rectangle 24"/>
            <p:cNvSpPr/>
            <p:nvPr/>
          </p:nvSpPr>
          <p:spPr>
            <a:xfrm>
              <a:off x="5247022" y="155905"/>
              <a:ext cx="860754" cy="935918"/>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26"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27"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1870132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err="1"/>
              <a:t>CFAs</a:t>
            </a:r>
            <a:r>
              <a:rPr lang="es-419" sz="1183" dirty="0"/>
              <a:t> (</a:t>
            </a:r>
            <a:r>
              <a:rPr lang="es-419" sz="1183" b="1" i="1" u="sng" dirty="0" err="1"/>
              <a:t>C</a:t>
            </a:r>
            <a:r>
              <a:rPr lang="es-419" sz="1183" i="1" dirty="0" err="1"/>
              <a:t>ommon</a:t>
            </a:r>
            <a:r>
              <a:rPr lang="es-419" sz="1183" i="1" dirty="0"/>
              <a:t> </a:t>
            </a:r>
            <a:r>
              <a:rPr lang="es-419" sz="1183" b="1" i="1" u="sng" dirty="0" err="1"/>
              <a:t>F</a:t>
            </a:r>
            <a:r>
              <a:rPr lang="es-419" sz="1183" i="1" dirty="0" err="1"/>
              <a:t>ormative</a:t>
            </a:r>
            <a:r>
              <a:rPr lang="es-419" sz="1183" i="1" dirty="0"/>
              <a:t> </a:t>
            </a:r>
            <a:r>
              <a:rPr lang="es-419" sz="1183" b="1" i="1" u="sng" dirty="0" err="1" smtClean="0"/>
              <a:t>A</a:t>
            </a:r>
            <a:r>
              <a:rPr lang="es-419" sz="1183" i="1" dirty="0" err="1" smtClean="0"/>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a:t>a lo largo del camino</a:t>
            </a:r>
            <a:r>
              <a:rPr lang="es-419" sz="1183" dirty="0"/>
              <a:t>, </a:t>
            </a:r>
            <a:r>
              <a:rPr lang="es-419" sz="1183" dirty="0" smtClean="0"/>
              <a:t>se </a:t>
            </a:r>
            <a:r>
              <a:rPr lang="es-419" sz="1183" dirty="0"/>
              <a:t>evalúa en el salón de </a:t>
            </a:r>
            <a:r>
              <a:rPr lang="es-419" sz="1183" dirty="0" smtClean="0"/>
              <a:t>clases </a:t>
            </a:r>
            <a:r>
              <a:rPr lang="es-419" sz="1183" dirty="0"/>
              <a:t>durante la instrucción y la evaluación formativa. Por esta razón los </a:t>
            </a:r>
            <a:r>
              <a:rPr lang="es-419" sz="1183" dirty="0" err="1"/>
              <a:t>CFAs</a:t>
            </a:r>
            <a:r>
              <a:rPr lang="es-419" sz="1183" dirty="0"/>
              <a:t> no </a:t>
            </a:r>
            <a:r>
              <a:rPr lang="es-419" sz="1183" dirty="0" smtClean="0"/>
              <a:t>se </a:t>
            </a:r>
            <a:r>
              <a:rPr lang="es-419" sz="1183" dirty="0"/>
              <a:t>llaman post evaluaciones. Los </a:t>
            </a:r>
            <a:r>
              <a:rPr lang="es-419" sz="1183" dirty="0" err="1"/>
              <a:t>CFAs</a:t>
            </a:r>
            <a:r>
              <a:rPr lang="es-419" sz="1183" dirty="0"/>
              <a:t> miden el </a:t>
            </a:r>
            <a:r>
              <a:rPr lang="es-419" sz="1183" b="1" i="1" dirty="0"/>
              <a:t>objetivo final</a:t>
            </a:r>
            <a:r>
              <a:rPr lang="es-419" sz="1183" dirty="0"/>
              <a:t>, o el dominio del estándar. Sin embargo, sin las pre-evaluaciones, ¿cómo sabríamos en qué enfocar nuestra instrucción a través de cada trimestre?</a:t>
            </a:r>
          </a:p>
          <a:p>
            <a:endParaRPr lang="es-419" sz="789" dirty="0"/>
          </a:p>
          <a:p>
            <a:r>
              <a:rPr lang="es-419" sz="1183" b="1" u="sng" dirty="0"/>
              <a:t>Progresiones de aprendizaje: </a:t>
            </a:r>
            <a:r>
              <a:rPr lang="es-419" sz="1183" dirty="0"/>
              <a:t>son el conjunto pronosticado de destrezas necesarias para poder completar la demanda de la tarea requerida de cada estándar. Las progresiones de aprendizaje fueron alineadas a la </a:t>
            </a:r>
            <a:r>
              <a:rPr lang="es-419" sz="1183" b="1" i="1" u="sng" dirty="0" err="1" smtClean="0"/>
              <a:t>Cognitive</a:t>
            </a:r>
            <a:r>
              <a:rPr lang="es-419" sz="1183" b="1" i="1" u="sng" dirty="0" smtClean="0"/>
              <a:t> </a:t>
            </a:r>
            <a:r>
              <a:rPr lang="es-419" sz="1183" b="1" i="1" u="sng" dirty="0"/>
              <a:t>Rigor </a:t>
            </a:r>
            <a:r>
              <a:rPr lang="es-419" sz="1183" b="1" i="1" u="sng" dirty="0" err="1" smtClean="0"/>
              <a:t>Matrix</a:t>
            </a:r>
            <a:r>
              <a:rPr lang="es-419" sz="1183" b="1" i="1" u="sng" dirty="0"/>
              <a:t> </a:t>
            </a:r>
            <a:r>
              <a:rPr lang="es-419" sz="1183" i="1" dirty="0" smtClean="0"/>
              <a:t>de </a:t>
            </a:r>
            <a:r>
              <a:rPr lang="es-419" sz="1183" i="1" dirty="0" err="1" smtClean="0"/>
              <a:t>Hess</a:t>
            </a:r>
            <a:r>
              <a:rPr lang="es-419" sz="1183" i="1" dirty="0" smtClean="0"/>
              <a:t>. </a:t>
            </a:r>
            <a:endParaRPr lang="es-419" sz="1183" i="1" dirty="0"/>
          </a:p>
          <a:p>
            <a:endParaRPr lang="es-419" sz="789" dirty="0"/>
          </a:p>
          <a:p>
            <a:r>
              <a:rPr lang="es-419" sz="1183" dirty="0"/>
              <a:t>Las pre-evaluaciones miden el dominio del estudiante que </a:t>
            </a:r>
            <a:r>
              <a:rPr lang="es-419" sz="1183" dirty="0" smtClean="0"/>
              <a:t>se </a:t>
            </a:r>
            <a:r>
              <a:rPr lang="es-419" sz="1183" dirty="0"/>
              <a:t>indican en los recuadros morados (puntos de ajuste). Estos puntos son tareas que nos permiten ajustar la instrucción basado en el rendimiento. Por ejemplo, si un estudiante tiene dificultades en el primer punto de ajuste en color morado (DOK-1, Cf), el maestro tendrá que regresar a las tareas previas al DOK-1 Cf y desarrollar estratégicamente la  instrucción  para cerrar la brecha, </a:t>
            </a:r>
            <a:r>
              <a:rPr lang="es-419" sz="1183" dirty="0" smtClean="0"/>
              <a:t>moviéndose </a:t>
            </a:r>
            <a:r>
              <a:rPr lang="es-419" sz="1183" dirty="0"/>
              <a:t>continuamente hacia adelante hasta el final de la progresión de aprendizaje.</a:t>
            </a:r>
          </a:p>
          <a:p>
            <a:endParaRPr lang="es-419" sz="789" dirty="0"/>
          </a:p>
          <a:p>
            <a:r>
              <a:rPr lang="es-419" sz="1183" dirty="0"/>
              <a:t>Hay una lista de cotejo de las </a:t>
            </a:r>
            <a:r>
              <a:rPr lang="es-419" sz="1183" dirty="0" smtClean="0"/>
              <a:t>progresiones </a:t>
            </a:r>
            <a:r>
              <a:rPr lang="es-419" sz="1183" dirty="0"/>
              <a:t>de aprendizaje en lectura para cada estándar en cada grado, que </a:t>
            </a:r>
            <a:r>
              <a:rPr lang="es-419" sz="1183" dirty="0" smtClean="0"/>
              <a:t>se </a:t>
            </a:r>
            <a:r>
              <a:rPr lang="es-419" sz="1183" dirty="0"/>
              <a:t>puede utilizar para monitorear el progreso. Está disponible en: </a:t>
            </a:r>
          </a:p>
          <a:p>
            <a:endParaRPr lang="es-419" sz="1183" dirty="0">
              <a:hlinkClick r:id=""/>
            </a:endParaRPr>
          </a:p>
          <a:p>
            <a:pPr algn="ctr"/>
            <a:r>
              <a:rPr lang="es-419" sz="1183" dirty="0">
                <a:hlinkClick r:id=""/>
              </a:rPr>
              <a:t>http://sresource.homestead.com/Grade-2.html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a:t>
                      </a:r>
                      <a:r>
                        <a:rPr lang="es-419" sz="800" smtClean="0">
                          <a:solidFill>
                            <a:srgbClr val="000000"/>
                          </a:solidFill>
                          <a:effectLst/>
                          <a:latin typeface="+mn-lt"/>
                          <a:ea typeface="Times New Roman"/>
                          <a:cs typeface="Times New Roman"/>
                        </a:rPr>
                        <a:t>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a:t>
                      </a:r>
                      <a:r>
                        <a:rPr lang="es-419" sz="800" smtClean="0">
                          <a:solidFill>
                            <a:srgbClr val="000000"/>
                          </a:solidFill>
                          <a:effectLst/>
                          <a:latin typeface="+mn-lt"/>
                          <a:ea typeface="Times New Roman"/>
                          <a:cs typeface="Times New Roman"/>
                        </a:rPr>
                        <a:t>la secuencia </a:t>
                      </a:r>
                      <a:r>
                        <a:rPr lang="es-419" sz="800" dirty="0" smtClean="0">
                          <a:solidFill>
                            <a:srgbClr val="000000"/>
                          </a:solidFill>
                          <a:effectLst/>
                          <a:latin typeface="+mn-lt"/>
                          <a:ea typeface="Times New Roman"/>
                          <a:cs typeface="Times New Roman"/>
                        </a:rPr>
                        <a:t>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a:t>
                      </a:r>
                      <a:r>
                        <a:rPr lang="es-419" sz="800" b="1" smtClean="0">
                          <a:solidFill>
                            <a:srgbClr val="000000"/>
                          </a:solidFill>
                          <a:effectLst/>
                          <a:latin typeface="+mn-lt"/>
                          <a:ea typeface="Times New Roman"/>
                          <a:cs typeface="Times New Roman"/>
                        </a:rPr>
                        <a:t>la secuencia </a:t>
                      </a:r>
                      <a:r>
                        <a:rPr lang="es-419" sz="800" b="1" dirty="0" smtClean="0">
                          <a:solidFill>
                            <a:srgbClr val="000000"/>
                          </a:solidFill>
                          <a:effectLst/>
                          <a:latin typeface="+mn-lt"/>
                          <a:ea typeface="Times New Roman"/>
                          <a:cs typeface="Times New Roman"/>
                        </a:rPr>
                        <a:t>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a:t>
                      </a:r>
                      <a:r>
                        <a:rPr lang="es-419" sz="800" b="1" smtClean="0">
                          <a:solidFill>
                            <a:srgbClr val="000000"/>
                          </a:solidFill>
                          <a:effectLst/>
                          <a:latin typeface="+mn-lt"/>
                          <a:ea typeface="Times New Roman"/>
                          <a:cs typeface="Times New Roman"/>
                        </a:rPr>
                        <a:t>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1"/>
            <a:ext cx="7222664" cy="3185958"/>
            <a:chOff x="215458" y="1762005"/>
            <a:chExt cx="6894361" cy="3084340"/>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dirty="0">
                    <a:solidFill>
                      <a:schemeClr val="tx1"/>
                    </a:solidFill>
                  </a:rPr>
                  <a:t>para RL.2.1</a:t>
                </a: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2" name="Rounded Rectangle 11"/>
            <p:cNvSpPr/>
            <p:nvPr/>
          </p:nvSpPr>
          <p:spPr>
            <a:xfrm>
              <a:off x="3502521" y="4590615"/>
              <a:ext cx="1521322" cy="255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Durante 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Tree>
    <p:extLst>
      <p:ext uri="{BB962C8B-B14F-4D97-AF65-F5344CB8AC3E}">
        <p14:creationId xmlns:p14="http://schemas.microsoft.com/office/powerpoint/2010/main" val="2251284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11</a:t>
            </a:fld>
            <a:endParaRPr lang="en-US" dirty="0">
              <a:solidFill>
                <a:prstClr val="black">
                  <a:tint val="75000"/>
                </a:prstClr>
              </a:solidFill>
            </a:endParaRPr>
          </a:p>
        </p:txBody>
      </p:sp>
      <p:sp>
        <p:nvSpPr>
          <p:cNvPr id="2" name="Rectangle 1"/>
          <p:cNvSpPr/>
          <p:nvPr/>
        </p:nvSpPr>
        <p:spPr>
          <a:xfrm>
            <a:off x="323850" y="457200"/>
            <a:ext cx="7124700" cy="959088"/>
          </a:xfrm>
          <a:prstGeom prst="rect">
            <a:avLst/>
          </a:prstGeom>
        </p:spPr>
        <p:txBody>
          <a:bodyPr wrap="square" lIns="96371" tIns="48186" rIns="96371" bIns="48186">
            <a:spAutoFit/>
          </a:bodyPr>
          <a:lstStyle/>
          <a:p>
            <a:r>
              <a:rPr lang="en-US" sz="1400" b="1" dirty="0" smtClean="0">
                <a:solidFill>
                  <a:prstClr val="black"/>
                </a:solidFill>
              </a:rPr>
              <a:t>Quarter </a:t>
            </a:r>
            <a:r>
              <a:rPr lang="en-US" sz="1400" b="1" dirty="0" smtClean="0"/>
              <a:t>Three</a:t>
            </a:r>
            <a:r>
              <a:rPr lang="en-US" sz="1400" b="1" dirty="0" smtClean="0">
                <a:solidFill>
                  <a:prstClr val="black"/>
                </a:solidFill>
              </a:rPr>
              <a:t> </a:t>
            </a:r>
            <a:r>
              <a:rPr lang="en-US" sz="1400" dirty="0" smtClean="0">
                <a:solidFill>
                  <a:prstClr val="black"/>
                </a:solidFill>
              </a:rPr>
              <a:t>Reading </a:t>
            </a:r>
            <a:r>
              <a:rPr lang="en-US" sz="1400" dirty="0">
                <a:solidFill>
                  <a:prstClr val="black"/>
                </a:solidFill>
              </a:rPr>
              <a:t>Literature Learning Progressions.  </a:t>
            </a:r>
          </a:p>
          <a:p>
            <a:r>
              <a:rPr lang="en-US" sz="1400" dirty="0">
                <a:solidFill>
                  <a:prstClr val="black"/>
                </a:solidFill>
              </a:rPr>
              <a:t>The indicated boxes highlighted </a:t>
            </a:r>
            <a:r>
              <a:rPr lang="en-US" sz="1400" b="1" i="1" dirty="0">
                <a:solidFill>
                  <a:prstClr val="black"/>
                </a:solidFill>
              </a:rPr>
              <a:t>before the standard</a:t>
            </a:r>
            <a:r>
              <a:rPr lang="en-US" sz="1400" dirty="0">
                <a:solidFill>
                  <a:prstClr val="black"/>
                </a:solidFill>
              </a:rPr>
              <a:t>, are assessed on this pre-assessment. The standard itself is assessed on the Common Formative Assessment (CFA) at the end of each quarter.</a:t>
            </a:r>
          </a:p>
        </p:txBody>
      </p:sp>
      <p:graphicFrame>
        <p:nvGraphicFramePr>
          <p:cNvPr id="7" name="Table 6"/>
          <p:cNvGraphicFramePr>
            <a:graphicFrameLocks noGrp="1"/>
          </p:cNvGraphicFramePr>
          <p:nvPr>
            <p:extLst>
              <p:ext uri="{D42A27DB-BD31-4B8C-83A1-F6EECF244321}">
                <p14:modId xmlns:p14="http://schemas.microsoft.com/office/powerpoint/2010/main" val="4029113334"/>
              </p:ext>
            </p:extLst>
          </p:nvPr>
        </p:nvGraphicFramePr>
        <p:xfrm>
          <a:off x="190501" y="3276600"/>
          <a:ext cx="7391398" cy="1876425"/>
        </p:xfrm>
        <a:graphic>
          <a:graphicData uri="http://schemas.openxmlformats.org/drawingml/2006/table">
            <a:tbl>
              <a:tblPr firstRow="1" firstCol="1" bandRow="1"/>
              <a:tblGrid>
                <a:gridCol w="601370"/>
                <a:gridCol w="1035693"/>
                <a:gridCol w="634779"/>
                <a:gridCol w="701597"/>
                <a:gridCol w="701597"/>
                <a:gridCol w="735007"/>
                <a:gridCol w="601370"/>
                <a:gridCol w="634779"/>
                <a:gridCol w="810531"/>
                <a:gridCol w="934675"/>
              </a:tblGrid>
              <a:tr h="13459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AP</a:t>
                      </a:r>
                      <a:r>
                        <a:rPr lang="en-US" sz="800" dirty="0">
                          <a:solidFill>
                            <a:srgbClr val="000000"/>
                          </a:solidFill>
                          <a:effectLst/>
                          <a:latin typeface="Calibri"/>
                          <a:ea typeface="Times New Roman"/>
                          <a:cs typeface="Times New Roman"/>
                        </a:rPr>
                        <a:t>n</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AN</a:t>
                      </a:r>
                      <a:r>
                        <a:rPr lang="en-US" sz="800" dirty="0">
                          <a:solidFill>
                            <a:srgbClr val="000000"/>
                          </a:solidFill>
                          <a:effectLst/>
                          <a:latin typeface="Calibri"/>
                          <a:ea typeface="Times New Roman"/>
                          <a:cs typeface="Times New Roman"/>
                        </a:rPr>
                        <a:t>o</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a:t>
                      </a:r>
                      <a:r>
                        <a:rPr lang="en-US" sz="800" dirty="0">
                          <a:solidFill>
                            <a:srgbClr val="000000"/>
                          </a:solidFill>
                          <a:effectLst/>
                          <a:latin typeface="Calibri"/>
                          <a:ea typeface="Times New Roman"/>
                          <a:cs typeface="Times New Roman"/>
                        </a:rPr>
                        <a:t>p</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741826">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basic details or facts about the use of meaning, tone or beauty in a text (read and discussed in class).</a:t>
                      </a:r>
                      <a:endParaRPr lang="en-US" sz="800" dirty="0">
                        <a:effectLst/>
                        <a:latin typeface="Calibri"/>
                        <a:ea typeface="Calibri"/>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and Understand the meaning of the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tone, beauty/effectiveness, visual and multimedia features (such as features presented in graphic novels, multimedia presentations of fiction, folktale, myth or poem).</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 who, what, when, where or how questions about meaning, tone or beauty in a text (read and discussed in class).</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visual/multimedia elements contribute to the meaning and tone of the piece.</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a:t>
                      </a:r>
                      <a:r>
                        <a:rPr lang="en-US" sz="800" b="1" u="sng" dirty="0">
                          <a:solidFill>
                            <a:srgbClr val="000000"/>
                          </a:solidFill>
                          <a:effectLst/>
                          <a:latin typeface="Calibri"/>
                          <a:ea typeface="Times New Roman"/>
                          <a:cs typeface="Times New Roman"/>
                        </a:rPr>
                        <a:t>examples </a:t>
                      </a:r>
                      <a:r>
                        <a:rPr lang="en-US" sz="800" b="1" dirty="0">
                          <a:solidFill>
                            <a:srgbClr val="000000"/>
                          </a:solidFill>
                          <a:effectLst/>
                          <a:latin typeface="Calibri"/>
                          <a:ea typeface="Times New Roman"/>
                          <a:cs typeface="Times New Roman"/>
                        </a:rPr>
                        <a:t>of visual or multimedia elements that contribute meaning, tone or beauty to a specific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information from visual or multimedia features that </a:t>
                      </a:r>
                      <a:r>
                        <a:rPr lang="en-US" sz="800" u="sng" dirty="0">
                          <a:solidFill>
                            <a:srgbClr val="000000"/>
                          </a:solidFill>
                          <a:effectLst/>
                          <a:latin typeface="Calibri"/>
                          <a:ea typeface="Times New Roman"/>
                          <a:cs typeface="Times New Roman"/>
                        </a:rPr>
                        <a:t>specifically lends</a:t>
                      </a:r>
                      <a:r>
                        <a:rPr lang="en-US" sz="800" dirty="0">
                          <a:solidFill>
                            <a:srgbClr val="000000"/>
                          </a:solidFill>
                          <a:effectLst/>
                          <a:latin typeface="Calibri"/>
                          <a:ea typeface="Times New Roman"/>
                          <a:cs typeface="Times New Roman"/>
                        </a:rPr>
                        <a:t> an interpretation to the meaning, tone or beauty of a text.</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what specific visual or multimedia elements represent (meaning, beauty, tone, etc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Categorizes the identified visual or multimedia features represented in a novel, presentation, folktale, myth or poem (possible graphic).</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Cite evidence and develop a logical argument for how the categorized visual or multimedia elements add to the meaning, tone, and beauty of a </a:t>
                      </a:r>
                      <a:r>
                        <a:rPr lang="en-US" sz="800" b="1" dirty="0" smtClean="0">
                          <a:solidFill>
                            <a:srgbClr val="000000"/>
                          </a:solidFill>
                          <a:effectLst/>
                          <a:latin typeface="Calibri"/>
                          <a:ea typeface="Times New Roman"/>
                          <a:cs typeface="Times New Roman"/>
                        </a:rPr>
                        <a:t>text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 RESPONSE</a:t>
                      </a: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RL5.7</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Times New Roman"/>
                        </a:rPr>
                        <a:t>Analyze how visual and multimedia elements contribute to the meaning, tone, or beauty of a text (e.g., graphic novel, multimedia presentation of fiction, folktale, myth, and poem).</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72681933"/>
              </p:ext>
            </p:extLst>
          </p:nvPr>
        </p:nvGraphicFramePr>
        <p:xfrm>
          <a:off x="405449" y="1581150"/>
          <a:ext cx="6994524" cy="1543050"/>
        </p:xfrm>
        <a:graphic>
          <a:graphicData uri="http://schemas.openxmlformats.org/drawingml/2006/table">
            <a:tbl>
              <a:tblPr firstRow="1" firstCol="1" bandRow="1"/>
              <a:tblGrid>
                <a:gridCol w="883147"/>
                <a:gridCol w="1155203"/>
                <a:gridCol w="762000"/>
                <a:gridCol w="661586"/>
                <a:gridCol w="918473"/>
                <a:gridCol w="706518"/>
                <a:gridCol w="847821"/>
                <a:gridCol w="1059776"/>
              </a:tblGrid>
              <a:tr h="141353">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APg</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q</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t>
                      </a:r>
                      <a:r>
                        <a:rPr lang="en-US" sz="800">
                          <a:solidFill>
                            <a:srgbClr val="000000"/>
                          </a:solidFill>
                          <a:effectLst/>
                          <a:latin typeface="Calibri"/>
                          <a:ea typeface="Times New Roman"/>
                          <a:cs typeface="Times New Roman"/>
                        </a:rPr>
                        <a:t>A</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r>
              <a:tr h="1401697">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and uses </a:t>
                      </a:r>
                      <a:r>
                        <a:rPr lang="en-US" sz="800" b="1" u="sng">
                          <a:effectLst/>
                          <a:latin typeface="Calibri"/>
                          <a:ea typeface="Times New Roman"/>
                          <a:cs typeface="Times New Roman"/>
                        </a:rPr>
                        <a:t>Academic Standard Language</a:t>
                      </a:r>
                      <a:r>
                        <a:rPr lang="en-US" sz="800">
                          <a:effectLst/>
                          <a:latin typeface="Calibri"/>
                          <a:ea typeface="Times New Roman"/>
                          <a:cs typeface="Times New Roman"/>
                        </a:rPr>
                        <a:t> accurately: determine, words, phrases, text, figurative, metaphors, similes and language.</a:t>
                      </a:r>
                      <a:endParaRPr lang="en-US" sz="80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Selects correct figurative language, (metaphors or similes) when meaning is made clearly evident in the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none" strike="noStrike" dirty="0">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effectLst/>
                          <a:latin typeface="Calibri"/>
                          <a:ea typeface="Times New Roman"/>
                          <a:cs typeface="Times New Roman"/>
                        </a:rPr>
                        <a:t>L.5.5a </a:t>
                      </a:r>
                      <a:r>
                        <a:rPr lang="en-US" sz="800" dirty="0">
                          <a:effectLst/>
                          <a:latin typeface="Calibri"/>
                          <a:ea typeface="Times New Roman"/>
                          <a:cs typeface="Times New Roman"/>
                        </a:rPr>
                        <a:t>Interpret figurative language, including similes and metaphors, in context.</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Determines the meaning of figurative language using common Greek and Latin affixes and roots when appropriate (L.5.4b).</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L.5.5b Recognize and explain the meaning of common idioms, adages, and proverbs.</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clues and details within text passages in order to determine the meaning of words and phrases.</a:t>
                      </a:r>
                      <a:r>
                        <a:rPr lang="en-US" sz="800" b="1" dirty="0">
                          <a:effectLst/>
                          <a:latin typeface="Calibri"/>
                          <a:ea typeface="Calibri"/>
                          <a:cs typeface="Times New Roman"/>
                        </a:rPr>
                        <a:t>(L.5.4a</a:t>
                      </a:r>
                      <a:r>
                        <a:rPr lang="en-US" sz="800" b="1" dirty="0" smtClean="0">
                          <a:effectLst/>
                          <a:latin typeface="Calibri"/>
                          <a:ea typeface="Calibri"/>
                          <a:cs typeface="Times New Roman"/>
                        </a:rPr>
                        <a:t>).</a:t>
                      </a:r>
                    </a:p>
                    <a:p>
                      <a:pPr marL="0" marR="0" algn="l">
                        <a:lnSpc>
                          <a:spcPct val="100000"/>
                        </a:lnSpc>
                        <a:spcBef>
                          <a:spcPts val="0"/>
                        </a:spcBef>
                        <a:spcAft>
                          <a:spcPts val="0"/>
                        </a:spcAft>
                      </a:pPr>
                      <a:r>
                        <a:rPr lang="en-US" sz="800" b="0"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Identify examples of literary devices (metaphors and similes) within a text.</a:t>
                      </a:r>
                      <a:endParaRPr lang="en-US" sz="80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Interpret the meaning of literary devices (metaphors and similes) as they are used within a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a:t>
                      </a: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 </a:t>
                      </a:r>
                      <a:r>
                        <a:rPr lang="en-US" sz="800" b="1" dirty="0" smtClean="0">
                          <a:solidFill>
                            <a:schemeClr val="tx1"/>
                          </a:solidFill>
                          <a:effectLst/>
                          <a:latin typeface="Calibri"/>
                          <a:ea typeface="Calibri"/>
                          <a:cs typeface="Times New Roman"/>
                        </a:rPr>
                        <a:t>RESPONSE</a:t>
                      </a: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RL5.4</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Times New Roman"/>
                        </a:rPr>
                        <a:t>Determine the meaning of words and phrases as they are used in a text, including figurative language such as metaphors and similes.</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24541356"/>
              </p:ext>
            </p:extLst>
          </p:nvPr>
        </p:nvGraphicFramePr>
        <p:xfrm>
          <a:off x="388937" y="5190192"/>
          <a:ext cx="6994525" cy="1672411"/>
        </p:xfrm>
        <a:graphic>
          <a:graphicData uri="http://schemas.openxmlformats.org/drawingml/2006/table">
            <a:tbl>
              <a:tblPr firstRow="1" firstCol="1" bandRow="1"/>
              <a:tblGrid>
                <a:gridCol w="1147820"/>
                <a:gridCol w="968473"/>
                <a:gridCol w="789126"/>
                <a:gridCol w="932603"/>
                <a:gridCol w="1030840"/>
                <a:gridCol w="1066800"/>
                <a:gridCol w="1058863"/>
              </a:tblGrid>
              <a:tr h="14499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i</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152742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or locate basic information in stories of the same genre regarding events and specific details (read and discussed in class).</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and contrast, genre, mysteries, adventures, approaches, similar - theme and topic.</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Identify similarities of characters, setting, and event sequence in stories of the same genre.</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Answers basic questions about how stories with similar themes or topics (read and discussed in class) are introduced and conclude.</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different genre can approach themes and topics differently (mysteries approach the plot early, adventures approach exciting risks early on). </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events in stories of the same genre (introduction, development and conclusion).  Discuss how each story has a similar approach to a topic or theme based on the genre type.</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Make generalizations about how to recognize stories of the same genre (What story elements do you see in most mysteries?  Adventures?)</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703199"/>
              </p:ext>
            </p:extLst>
          </p:nvPr>
        </p:nvGraphicFramePr>
        <p:xfrm>
          <a:off x="405449" y="6974928"/>
          <a:ext cx="6994524" cy="1892847"/>
        </p:xfrm>
        <a:graphic>
          <a:graphicData uri="http://schemas.openxmlformats.org/drawingml/2006/table">
            <a:tbl>
              <a:tblPr firstRow="1" firstCol="1" bandRow="1"/>
              <a:tblGrid>
                <a:gridCol w="663954"/>
                <a:gridCol w="547308"/>
                <a:gridCol w="958092"/>
                <a:gridCol w="920332"/>
                <a:gridCol w="854594"/>
                <a:gridCol w="1183284"/>
                <a:gridCol w="1045235"/>
                <a:gridCol w="821725"/>
              </a:tblGrid>
              <a:tr h="134154">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a:t>
                      </a:r>
                      <a:r>
                        <a:rPr lang="en-US" sz="800" dirty="0" err="1">
                          <a:solidFill>
                            <a:srgbClr val="000000"/>
                          </a:solidFill>
                          <a:effectLst/>
                          <a:latin typeface="Calibri"/>
                          <a:ea typeface="Times New Roman"/>
                          <a:cs typeface="Times New Roman"/>
                        </a:rPr>
                        <a:t>p</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t</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ANz</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EVE</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SY</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CL</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a:t>
                      </a:r>
                      <a:r>
                        <a:rPr lang="en-US" sz="800">
                          <a:solidFill>
                            <a:srgbClr val="000000"/>
                          </a:solidFill>
                          <a:effectLst/>
                          <a:latin typeface="Calibri"/>
                          <a:ea typeface="Times New Roman"/>
                          <a:cs typeface="Times New Roman"/>
                        </a:rPr>
                        <a:t>U</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649007">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Categorize (list on a graphic) approaches to themes and topics noted in stories of the same genre.</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between genres by identifying characteristics.</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theme and topic approaches within the same genre.  Use a graphic organizer to note similarities and differences (Venn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Share results of comparing and contrasting how different genres approach a theme or topic.  Verify the reasonableness of the results during discussion or presentation.</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information within </a:t>
                      </a:r>
                      <a:r>
                        <a:rPr lang="en-US" sz="800" b="1" u="sng" dirty="0">
                          <a:solidFill>
                            <a:srgbClr val="000000"/>
                          </a:solidFill>
                          <a:effectLst/>
                          <a:latin typeface="Calibri"/>
                          <a:ea typeface="Times New Roman"/>
                          <a:cs typeface="Times New Roman"/>
                        </a:rPr>
                        <a:t>one text</a:t>
                      </a:r>
                      <a:r>
                        <a:rPr lang="en-US" sz="800" b="1" dirty="0">
                          <a:solidFill>
                            <a:srgbClr val="000000"/>
                          </a:solidFill>
                          <a:effectLst/>
                          <a:latin typeface="Calibri"/>
                          <a:ea typeface="Times New Roman"/>
                          <a:cs typeface="Times New Roman"/>
                        </a:rPr>
                        <a:t> about how it approaches a theme or topic.  What influence did genre play</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a:t>
                      </a: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 </a:t>
                      </a:r>
                      <a:r>
                        <a:rPr lang="en-US" sz="800" b="1" dirty="0" smtClean="0">
                          <a:solidFill>
                            <a:schemeClr val="tx1"/>
                          </a:solidFill>
                          <a:effectLst/>
                          <a:latin typeface="Calibri"/>
                          <a:ea typeface="Calibri"/>
                          <a:cs typeface="Times New Roman"/>
                        </a:rPr>
                        <a:t>RESPONSE</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Develop (write) the generalized results of how specific genres approach a theme or topic.  Apply this generalization to new texts (not read or discussed in class). Does the generalization apply to all?</a:t>
                      </a:r>
                      <a:endParaRPr lang="en-US" sz="800" dirty="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topics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 RESPONSE</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RL5.9</a:t>
                      </a:r>
                      <a:r>
                        <a:rPr lang="en-US" sz="800" dirty="0">
                          <a:effectLst/>
                          <a:latin typeface="Calibri"/>
                          <a:ea typeface="Times New Roman"/>
                          <a:cs typeface="Times New Roman"/>
                        </a:rPr>
                        <a:t> Compare</a:t>
                      </a:r>
                      <a:r>
                        <a:rPr lang="en-US" sz="800" dirty="0">
                          <a:effectLst/>
                          <a:latin typeface="Calibri"/>
                          <a:ea typeface="Calibri"/>
                          <a:cs typeface="Times New Roman"/>
                        </a:rPr>
                        <a:t> and contrast stories in the same genre (e.g., mysteries and adventure stories) on their approaches to similar themes and topics.</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3" name="TextBox 2"/>
          <p:cNvSpPr txBox="1"/>
          <p:nvPr/>
        </p:nvSpPr>
        <p:spPr>
          <a:xfrm>
            <a:off x="2362201" y="2841773"/>
            <a:ext cx="923924"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
        <p:nvSpPr>
          <p:cNvPr id="6" name="TextBox 5"/>
          <p:cNvSpPr txBox="1"/>
          <p:nvPr/>
        </p:nvSpPr>
        <p:spPr>
          <a:xfrm>
            <a:off x="5295900" y="6467475"/>
            <a:ext cx="981075"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5012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23850" y="380240"/>
            <a:ext cx="7124700" cy="959088"/>
          </a:xfrm>
          <a:prstGeom prst="rect">
            <a:avLst/>
          </a:prstGeom>
        </p:spPr>
        <p:txBody>
          <a:bodyPr wrap="square" lIns="96371" tIns="48186" rIns="96371" bIns="48186">
            <a:spAutoFit/>
          </a:bodyPr>
          <a:lstStyle/>
          <a:p>
            <a:r>
              <a:rPr lang="en-US" sz="1400" b="1" dirty="0"/>
              <a:t>Quarter </a:t>
            </a:r>
            <a:r>
              <a:rPr lang="en-US" sz="1400" b="1" dirty="0" smtClean="0"/>
              <a:t>Three </a:t>
            </a:r>
            <a:r>
              <a:rPr lang="en-US" sz="1400" dirty="0" smtClean="0"/>
              <a:t>Reading </a:t>
            </a:r>
            <a:r>
              <a:rPr lang="en-US" sz="1400" dirty="0"/>
              <a:t>Informational Learning Progressions.  </a:t>
            </a:r>
          </a:p>
          <a:p>
            <a:r>
              <a:rPr lang="en-US" sz="1400" dirty="0"/>
              <a:t>The indicated boxes highlighted </a:t>
            </a:r>
            <a:r>
              <a:rPr lang="en-US" sz="1400" b="1" i="1" dirty="0"/>
              <a:t>before the standard</a:t>
            </a:r>
            <a:r>
              <a:rPr lang="en-US" sz="1400" dirty="0"/>
              <a:t>, are assessed on this pre-assessment. The standard itself is assessed on the Common Formative Assessment (CFA) at the end of each quarter.</a:t>
            </a:r>
          </a:p>
        </p:txBody>
      </p:sp>
      <p:graphicFrame>
        <p:nvGraphicFramePr>
          <p:cNvPr id="2" name="Table 1"/>
          <p:cNvGraphicFramePr>
            <a:graphicFrameLocks noGrp="1"/>
          </p:cNvGraphicFramePr>
          <p:nvPr>
            <p:extLst>
              <p:ext uri="{D42A27DB-BD31-4B8C-83A1-F6EECF244321}">
                <p14:modId xmlns:p14="http://schemas.microsoft.com/office/powerpoint/2010/main" val="182675930"/>
              </p:ext>
            </p:extLst>
          </p:nvPr>
        </p:nvGraphicFramePr>
        <p:xfrm>
          <a:off x="388937" y="1447800"/>
          <a:ext cx="6994525" cy="1638300"/>
        </p:xfrm>
        <a:graphic>
          <a:graphicData uri="http://schemas.openxmlformats.org/drawingml/2006/table">
            <a:tbl>
              <a:tblPr firstRow="1" firstCol="1" bandRow="1"/>
              <a:tblGrid>
                <a:gridCol w="754062"/>
                <a:gridCol w="914400"/>
                <a:gridCol w="1143000"/>
                <a:gridCol w="936985"/>
                <a:gridCol w="1004738"/>
                <a:gridCol w="1120670"/>
                <a:gridCol w="1120670"/>
              </a:tblGrid>
              <a:tr h="15285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APg</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2D69B"/>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485443">
                <a:tc>
                  <a:txBody>
                    <a:bodyPr/>
                    <a:lstStyle/>
                    <a:p>
                      <a:pPr marL="0" marR="0" algn="l">
                        <a:lnSpc>
                          <a:spcPct val="100000"/>
                        </a:lnSpc>
                        <a:spcBef>
                          <a:spcPts val="0"/>
                        </a:spcBef>
                        <a:spcAft>
                          <a:spcPts val="0"/>
                        </a:spcAft>
                      </a:pPr>
                      <a:r>
                        <a:rPr lang="en-US" sz="800">
                          <a:effectLst/>
                          <a:latin typeface="Calibri"/>
                          <a:ea typeface="Times New Roman"/>
                          <a:cs typeface="Times New Roman"/>
                        </a:rPr>
                        <a:t>Locate domain-specific words and phrases studied or discussed in a text (basic recall of location).</a:t>
                      </a:r>
                      <a:endParaRPr lang="en-US" sz="80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and uses </a:t>
                      </a:r>
                      <a:r>
                        <a:rPr lang="en-US" sz="800" b="1" u="sng">
                          <a:effectLst/>
                          <a:latin typeface="Calibri"/>
                          <a:ea typeface="Times New Roman"/>
                          <a:cs typeface="Times New Roman"/>
                        </a:rPr>
                        <a:t>Academic Standard Language</a:t>
                      </a:r>
                      <a:r>
                        <a:rPr lang="en-US" sz="800">
                          <a:effectLst/>
                          <a:latin typeface="Calibri"/>
                          <a:ea typeface="Times New Roman"/>
                          <a:cs typeface="Times New Roman"/>
                        </a:rPr>
                        <a:t> accurately: determine, general, academic, domain, specific, words, phrases, relevant.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Select words and phrases when meaning or definition is clearly evident.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effectLst/>
                          <a:latin typeface="Calibri"/>
                          <a:ea typeface="Times New Roman"/>
                          <a:cs typeface="Times New Roman"/>
                        </a:rPr>
                        <a:t>L.5.6</a:t>
                      </a:r>
                      <a:r>
                        <a:rPr lang="en-US" sz="800" dirty="0">
                          <a:effectLst/>
                          <a:latin typeface="Calibri"/>
                          <a:ea typeface="Times New Roman"/>
                          <a:cs typeface="Times New Roman"/>
                        </a:rPr>
                        <a:t> Acquire and use accurately grade-appropriate general academic and domain-specific words and </a:t>
                      </a:r>
                      <a:r>
                        <a:rPr lang="en-US" sz="800" dirty="0" smtClean="0">
                          <a:effectLst/>
                          <a:latin typeface="Calibri"/>
                          <a:ea typeface="Times New Roman"/>
                          <a:cs typeface="Times New Roman"/>
                        </a:rPr>
                        <a:t>phrases</a:t>
                      </a:r>
                      <a:endParaRPr lang="en-US" sz="800" dirty="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L.5.4b</a:t>
                      </a:r>
                      <a:r>
                        <a:rPr lang="en-US" sz="800" b="1" dirty="0">
                          <a:effectLst/>
                          <a:latin typeface="Calibri"/>
                          <a:ea typeface="Times New Roman"/>
                          <a:cs typeface="Times New Roman"/>
                        </a:rPr>
                        <a:t> Use common, grade-appropriate Greek and Latin affixes and roots as clues to the meaning of a word (e.g., photograph, photosynthesis).</a:t>
                      </a:r>
                      <a:endParaRPr lang="en-US" sz="800" dirty="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L.5.5c</a:t>
                      </a:r>
                      <a:r>
                        <a:rPr lang="en-US" sz="800" b="1" dirty="0">
                          <a:solidFill>
                            <a:srgbClr val="000000"/>
                          </a:solidFill>
                          <a:effectLst/>
                          <a:latin typeface="Calibri"/>
                          <a:ea typeface="Times New Roman"/>
                          <a:cs typeface="Times New Roman"/>
                        </a:rPr>
                        <a:t> Use the relationship between particular words (e.g., synonyms, antonyms, homographs) to better understand each of the words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L.5.4a</a:t>
                      </a:r>
                      <a:r>
                        <a:rPr lang="en-US" sz="800" b="1" dirty="0">
                          <a:effectLst/>
                          <a:latin typeface="Calibri"/>
                          <a:ea typeface="Times New Roman"/>
                          <a:cs typeface="Times New Roman"/>
                        </a:rPr>
                        <a:t> Use context (e.g., cause/effect relationships and comparisons in text) as a clue to the meaning of a word or phrase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RI5.4</a:t>
                      </a:r>
                      <a:r>
                        <a:rPr lang="en-US" sz="800" dirty="0">
                          <a:effectLst/>
                          <a:latin typeface="Calibri"/>
                          <a:ea typeface="Times New Roman"/>
                          <a:cs typeface="Times New Roman"/>
                        </a:rPr>
                        <a:t> Determine</a:t>
                      </a:r>
                      <a:r>
                        <a:rPr lang="en-US" sz="800" dirty="0">
                          <a:effectLst/>
                          <a:latin typeface="Calibri"/>
                          <a:ea typeface="Calibri"/>
                          <a:cs typeface="Times New Roman"/>
                        </a:rPr>
                        <a:t> the meaning of general academic and domain-specific words and phrases in a text relevant to a </a:t>
                      </a:r>
                      <a:r>
                        <a:rPr lang="en-US" sz="800" i="1" dirty="0">
                          <a:effectLst/>
                          <a:latin typeface="Calibri"/>
                          <a:ea typeface="Calibri"/>
                          <a:cs typeface="Times New Roman"/>
                        </a:rPr>
                        <a:t>grade 5 topic or subject area</a:t>
                      </a:r>
                      <a:r>
                        <a:rPr lang="en-US" sz="800" dirty="0">
                          <a:effectLst/>
                          <a:latin typeface="Calibri"/>
                          <a:ea typeface="Calibri"/>
                          <a:cs typeface="Times New Roman"/>
                        </a:rPr>
                        <a:t>.</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34475462"/>
              </p:ext>
            </p:extLst>
          </p:nvPr>
        </p:nvGraphicFramePr>
        <p:xfrm>
          <a:off x="388937" y="3200400"/>
          <a:ext cx="6994527" cy="1952625"/>
        </p:xfrm>
        <a:graphic>
          <a:graphicData uri="http://schemas.openxmlformats.org/drawingml/2006/table">
            <a:tbl>
              <a:tblPr firstRow="1" firstCol="1" bandRow="1"/>
              <a:tblGrid>
                <a:gridCol w="601663"/>
                <a:gridCol w="685800"/>
                <a:gridCol w="685800"/>
                <a:gridCol w="685800"/>
                <a:gridCol w="914400"/>
                <a:gridCol w="990600"/>
                <a:gridCol w="717256"/>
                <a:gridCol w="837282"/>
                <a:gridCol w="875926"/>
              </a:tblGrid>
              <a:tr h="131886">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s</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820739">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about particular points in a text (read and discussed in class).</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Understands and using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accurately:   reasons, evidence, support and particular points.</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 </a:t>
                      </a:r>
                      <a:r>
                        <a:rPr lang="en-US" sz="800" b="1" u="sng">
                          <a:solidFill>
                            <a:srgbClr val="000000"/>
                          </a:solidFill>
                          <a:effectLst/>
                          <a:latin typeface="Calibri"/>
                          <a:ea typeface="Times New Roman"/>
                          <a:cs typeface="Times New Roman"/>
                        </a:rPr>
                        <a:t>basic questions</a:t>
                      </a:r>
                      <a:r>
                        <a:rPr lang="en-US" sz="800">
                          <a:solidFill>
                            <a:srgbClr val="000000"/>
                          </a:solidFill>
                          <a:effectLst/>
                          <a:latin typeface="Calibri"/>
                          <a:ea typeface="Times New Roman"/>
                          <a:cs typeface="Times New Roman"/>
                        </a:rPr>
                        <a:t> about particular points (important statements, beliefs, etc...an author makes) from a text read and discussed in class. </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r>
                        <a:rPr lang="en-US" sz="800">
                          <a:solidFill>
                            <a:srgbClr val="000000"/>
                          </a:solidFill>
                          <a:effectLst/>
                          <a:latin typeface="Calibri"/>
                          <a:ea typeface="Times New Roman"/>
                          <a:cs typeface="Times New Roman"/>
                        </a:rPr>
                        <a:t>: Understands that authors must support what they say with reasons and evidence.</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Locates a reason for a statement made by an author found explicitly in the text (continue with evidence</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a:t>
                      </a:r>
                      <a:r>
                        <a:rPr lang="en-US" sz="800" b="1" baseline="0" dirty="0" smtClean="0">
                          <a:solidFill>
                            <a:schemeClr val="tx1"/>
                          </a:solidFill>
                          <a:effectLst/>
                          <a:latin typeface="Calibri"/>
                          <a:ea typeface="Calibri"/>
                          <a:cs typeface="Times New Roman"/>
                        </a:rPr>
                        <a:t> </a:t>
                      </a:r>
                      <a:r>
                        <a:rPr lang="en-US" sz="800" b="1" dirty="0" smtClean="0">
                          <a:solidFill>
                            <a:schemeClr val="tx1"/>
                          </a:solidFill>
                          <a:effectLst/>
                          <a:latin typeface="Calibri"/>
                          <a:ea typeface="Calibri"/>
                          <a:cs typeface="Times New Roman"/>
                        </a:rPr>
                        <a:t>RESPONSE</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Within a text, identify a reason or evidence that supports a particular point (keep simple to practice) and explain why it supports the point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the connection between a list of particular points and each point’s supporting reason or evidence (use categorized lists or graphic organizers).</a:t>
                      </a:r>
                      <a:endParaRPr lang="en-US" sz="800" dirty="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 a text not read or discussed, connect particular points to their identifying reasons or evidence to demonstrate understanding of the value of source support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 RESPONSE </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RI5.8</a:t>
                      </a:r>
                      <a:r>
                        <a:rPr lang="en-US" sz="800" dirty="0">
                          <a:effectLst/>
                          <a:latin typeface="Calibri"/>
                          <a:ea typeface="Times New Roman"/>
                          <a:cs typeface="Times New Roman"/>
                        </a:rPr>
                        <a:t> Explain</a:t>
                      </a:r>
                      <a:r>
                        <a:rPr lang="en-US" sz="800" dirty="0">
                          <a:effectLst/>
                          <a:latin typeface="Calibri"/>
                          <a:ea typeface="Calibri"/>
                          <a:cs typeface="Times New Roman"/>
                        </a:rPr>
                        <a:t> how an author uses reasons and evidence to support particular points in a text, identifying which reasons and evidence support which point(s).</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5975710"/>
              </p:ext>
            </p:extLst>
          </p:nvPr>
        </p:nvGraphicFramePr>
        <p:xfrm>
          <a:off x="323850" y="5337048"/>
          <a:ext cx="6994525" cy="2663952"/>
        </p:xfrm>
        <a:graphic>
          <a:graphicData uri="http://schemas.openxmlformats.org/drawingml/2006/table">
            <a:tbl>
              <a:tblPr firstRow="1" firstCol="1" bandRow="1"/>
              <a:tblGrid>
                <a:gridCol w="550495"/>
                <a:gridCol w="647641"/>
                <a:gridCol w="615259"/>
                <a:gridCol w="540867"/>
                <a:gridCol w="609600"/>
                <a:gridCol w="609600"/>
                <a:gridCol w="838200"/>
                <a:gridCol w="533400"/>
                <a:gridCol w="495124"/>
                <a:gridCol w="800276"/>
                <a:gridCol w="754063"/>
              </a:tblGrid>
              <a:tr h="133011">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CK</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4 – SYU</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759537">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Recall basic facts about a topic or event from several texts (read and discussed in class).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Understand and use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accurately: </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Integrate, topic, knowledgeably and topic specific vocabulary related to the subject area.</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Answer specific who, what, when, where or how questions about the same topic or event from several texts read and discussed in class.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u="sng">
                          <a:solidFill>
                            <a:srgbClr val="000000"/>
                          </a:solidFill>
                          <a:effectLst/>
                          <a:latin typeface="Calibri"/>
                          <a:ea typeface="Times New Roman"/>
                          <a:cs typeface="Times New Roman"/>
                        </a:rPr>
                        <a:t>Concept Development</a:t>
                      </a:r>
                      <a:r>
                        <a:rPr lang="en-US" sz="800">
                          <a:solidFill>
                            <a:srgbClr val="000000"/>
                          </a:solidFill>
                          <a:effectLst/>
                          <a:latin typeface="Calibri"/>
                          <a:ea typeface="Times New Roman"/>
                          <a:cs typeface="Times New Roman"/>
                        </a:rPr>
                        <a:t>:</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Student understands that to obtain a complete idea of a topic they need to integrate information from several sources.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specific examples of information from several texts on the same topic following a teacher’s prompt.</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Make lists or categories (graphs) of similar information found in several texts about the same topic</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Using a provided prompt about a topic, student determines what is relevant or not to the prompt using several sources (planning, graphic organizers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A student provides an explanation of </a:t>
                      </a:r>
                      <a:r>
                        <a:rPr lang="en-US" sz="800" u="sng" dirty="0">
                          <a:solidFill>
                            <a:srgbClr val="000000"/>
                          </a:solidFill>
                          <a:effectLst/>
                          <a:latin typeface="Calibri"/>
                          <a:ea typeface="Times New Roman"/>
                          <a:cs typeface="Times New Roman"/>
                        </a:rPr>
                        <a:t>how ideas were selected</a:t>
                      </a:r>
                      <a:r>
                        <a:rPr lang="en-US" sz="800" dirty="0">
                          <a:solidFill>
                            <a:srgbClr val="000000"/>
                          </a:solidFill>
                          <a:effectLst/>
                          <a:latin typeface="Calibri"/>
                          <a:ea typeface="Times New Roman"/>
                          <a:cs typeface="Times New Roman"/>
                        </a:rPr>
                        <a:t> for relevance in a graphic organizer about a specific </a:t>
                      </a:r>
                      <a:r>
                        <a:rPr lang="en-US" sz="800" dirty="0" smtClean="0">
                          <a:solidFill>
                            <a:srgbClr val="000000"/>
                          </a:solidFill>
                          <a:effectLst/>
                          <a:latin typeface="Calibri"/>
                          <a:ea typeface="Times New Roman"/>
                          <a:cs typeface="Times New Roman"/>
                        </a:rPr>
                        <a:t>topic/prompt</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explains why </a:t>
                      </a:r>
                      <a:r>
                        <a:rPr lang="en-US" sz="800" u="sng" dirty="0">
                          <a:solidFill>
                            <a:srgbClr val="000000"/>
                          </a:solidFill>
                          <a:effectLst/>
                          <a:latin typeface="Calibri"/>
                          <a:ea typeface="Times New Roman"/>
                          <a:cs typeface="Times New Roman"/>
                        </a:rPr>
                        <a:t>topic concepts</a:t>
                      </a:r>
                      <a:r>
                        <a:rPr lang="en-US" sz="800" dirty="0">
                          <a:solidFill>
                            <a:srgbClr val="000000"/>
                          </a:solidFill>
                          <a:effectLst/>
                          <a:latin typeface="Calibri"/>
                          <a:ea typeface="Times New Roman"/>
                          <a:cs typeface="Times New Roman"/>
                        </a:rPr>
                        <a:t> are interrelated  across several texts justifying their selections of relevant information about a topic.</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Gather and organize topic specific information from multiple texts for a purpose (essay or speech) to speak knowledgeably about a topic</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chemeClr val="tx1"/>
                          </a:solidFill>
                          <a:effectLst/>
                          <a:latin typeface="Calibri"/>
                          <a:ea typeface="Calibri"/>
                          <a:cs typeface="Times New Roman"/>
                        </a:rPr>
                        <a:t>CONSTRUCTED RESPONSE</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u="sng" dirty="0">
                          <a:effectLst/>
                          <a:latin typeface="Calibri"/>
                          <a:ea typeface="Times New Roman"/>
                          <a:cs typeface="Times New Roman"/>
                        </a:rPr>
                        <a:t>RI5.9</a:t>
                      </a:r>
                      <a:r>
                        <a:rPr lang="en-US" sz="800" dirty="0">
                          <a:effectLst/>
                          <a:latin typeface="Calibri"/>
                          <a:ea typeface="Times New Roman"/>
                          <a:cs typeface="Times New Roman"/>
                        </a:rPr>
                        <a:t>  </a:t>
                      </a:r>
                      <a:r>
                        <a:rPr lang="en-US" sz="800" dirty="0">
                          <a:effectLst/>
                          <a:latin typeface="Calibri"/>
                          <a:ea typeface="Calibri"/>
                          <a:cs typeface="Times New Roman"/>
                        </a:rPr>
                        <a:t>Integrate information from several texts on the same topic in order to write or speak about the subject knowledgeably</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6" name="TextBox 5"/>
          <p:cNvSpPr txBox="1"/>
          <p:nvPr/>
        </p:nvSpPr>
        <p:spPr>
          <a:xfrm>
            <a:off x="3219450" y="2743200"/>
            <a:ext cx="904875"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
        <p:nvSpPr>
          <p:cNvPr id="7" name="TextBox 6"/>
          <p:cNvSpPr txBox="1"/>
          <p:nvPr/>
        </p:nvSpPr>
        <p:spPr>
          <a:xfrm>
            <a:off x="2552700" y="7734300"/>
            <a:ext cx="885825"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1621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nvPr>
        </p:nvGraphicFramePr>
        <p:xfrm>
          <a:off x="2285999" y="162938"/>
          <a:ext cx="5278123" cy="601982"/>
        </p:xfrm>
        <a:graphic>
          <a:graphicData uri="http://schemas.openxmlformats.org/drawingml/2006/table">
            <a:tbl>
              <a:tblPr firstRow="1" bandRow="1">
                <a:tableStyleId>{5940675A-B579-460E-94D1-54222C63F5DA}</a:tableStyleId>
              </a:tblPr>
              <a:tblGrid>
                <a:gridCol w="537020"/>
                <a:gridCol w="920601"/>
                <a:gridCol w="824706"/>
                <a:gridCol w="690453"/>
                <a:gridCol w="786348"/>
                <a:gridCol w="767169"/>
                <a:gridCol w="751826"/>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7" name="TextBox 26"/>
          <p:cNvSpPr txBox="1"/>
          <p:nvPr/>
        </p:nvSpPr>
        <p:spPr>
          <a:xfrm>
            <a:off x="163321" y="1317527"/>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s-419" sz="1400" b="1" u="sng" dirty="0" smtClean="0"/>
          </a:p>
          <a:p>
            <a:r>
              <a:rPr lang="es-419" sz="1400" dirty="0" smtClean="0"/>
              <a:t>¿Qué problemas o </a:t>
            </a:r>
            <a:r>
              <a:rPr lang="es-419" sz="1400" dirty="0"/>
              <a:t>preguntas </a:t>
            </a:r>
            <a:r>
              <a:rPr lang="es-419" sz="1400" dirty="0" smtClean="0"/>
              <a:t>establece </a:t>
            </a:r>
            <a:r>
              <a:rPr lang="es-419" sz="1400" dirty="0"/>
              <a:t>acerca </a:t>
            </a:r>
            <a:r>
              <a:rPr lang="es-419" sz="1400" dirty="0" smtClean="0"/>
              <a:t>de la </a:t>
            </a:r>
            <a:r>
              <a:rPr lang="es-419" sz="1400" u="sng" dirty="0" smtClean="0"/>
              <a:t>idea principal</a:t>
            </a:r>
            <a:r>
              <a:rPr lang="es-419" sz="1400" b="1" dirty="0" smtClean="0"/>
              <a:t>?</a:t>
            </a:r>
          </a:p>
          <a:p>
            <a:r>
              <a:rPr lang="es-419" sz="1400" dirty="0"/>
              <a:t>el autor </a:t>
            </a:r>
            <a:endParaRPr lang="es-419" sz="1400" b="1" dirty="0" smtClean="0"/>
          </a:p>
          <a:p>
            <a:r>
              <a:rPr lang="es-419" sz="1400" dirty="0" smtClean="0"/>
              <a:t>Escribe </a:t>
            </a:r>
            <a:r>
              <a:rPr lang="es-419" sz="1400" u="sng" dirty="0" smtClean="0"/>
              <a:t>un</a:t>
            </a:r>
            <a:r>
              <a:rPr lang="es-419" sz="1400" dirty="0" smtClean="0"/>
              <a:t> </a:t>
            </a:r>
            <a:r>
              <a:rPr lang="es-419" sz="1400" u="sng" dirty="0" smtClean="0"/>
              <a:t>problema</a:t>
            </a:r>
            <a:r>
              <a:rPr lang="es-419" sz="1400" dirty="0" smtClean="0"/>
              <a:t> o </a:t>
            </a:r>
            <a:r>
              <a:rPr lang="es-419" sz="1400" u="sng" dirty="0" smtClean="0"/>
              <a:t>pregunta</a:t>
            </a:r>
            <a:r>
              <a:rPr lang="es-419" sz="1400" dirty="0" smtClean="0"/>
              <a:t> nueva que el autor trae a la atención del lector acerca de la </a:t>
            </a:r>
            <a:r>
              <a:rPr lang="es-419" sz="1400" u="sng" dirty="0" smtClean="0"/>
              <a:t>idea principal.</a:t>
            </a:r>
          </a:p>
          <a:p>
            <a:r>
              <a:rPr lang="es-419" sz="1400" dirty="0" smtClean="0"/>
              <a:t>_____________________________________________________________________________</a:t>
            </a:r>
          </a:p>
          <a:p>
            <a:r>
              <a:rPr lang="es-419" sz="1400" dirty="0" smtClean="0"/>
              <a:t>_____________________________________________________________________________</a:t>
            </a:r>
          </a:p>
          <a:p>
            <a:endParaRPr lang="es-419" sz="1400" b="1" u="sng" dirty="0" smtClean="0"/>
          </a:p>
          <a:p>
            <a:r>
              <a:rPr lang="es-419" sz="1400" b="1" u="sng" dirty="0" smtClean="0"/>
              <a:t>Detalles clave </a:t>
            </a:r>
          </a:p>
          <a:p>
            <a:endParaRPr lang="es-419" sz="1400" b="1" u="sng" dirty="0" smtClean="0"/>
          </a:p>
          <a:p>
            <a:r>
              <a:rPr lang="es-419" sz="1400" dirty="0" smtClean="0"/>
              <a:t>¿Qué </a:t>
            </a:r>
            <a:r>
              <a:rPr lang="es-419" sz="1400" u="sng" dirty="0" smtClean="0"/>
              <a:t>detalles clave</a:t>
            </a:r>
            <a:r>
              <a:rPr lang="es-419" sz="1400" dirty="0" smtClean="0"/>
              <a:t> de la sección o párrafo </a:t>
            </a:r>
            <a:r>
              <a:rPr lang="es-419" sz="1400" b="1" i="1" dirty="0" smtClean="0"/>
              <a:t>explica más </a:t>
            </a:r>
            <a:r>
              <a:rPr lang="es-419" sz="1400" dirty="0" smtClean="0"/>
              <a:t>acerca del </a:t>
            </a:r>
            <a:r>
              <a:rPr lang="es-419" sz="1400" u="sng" dirty="0" smtClean="0"/>
              <a:t>problema</a:t>
            </a:r>
            <a:r>
              <a:rPr lang="es-419" sz="1400" dirty="0" smtClean="0"/>
              <a:t> o </a:t>
            </a:r>
            <a:r>
              <a:rPr lang="es-419" sz="1400" u="sng" dirty="0" smtClean="0"/>
              <a:t>pregunta</a:t>
            </a:r>
            <a:r>
              <a:rPr lang="es-419" sz="1400" dirty="0" smtClean="0"/>
              <a:t>? </a:t>
            </a:r>
          </a:p>
          <a:p>
            <a:r>
              <a:rPr lang="es-419" sz="1400" dirty="0" smtClean="0"/>
              <a:t>Escribe dos detalles clave que proporcionan una </a:t>
            </a:r>
            <a:r>
              <a:rPr lang="es-419" sz="1400" u="sng" dirty="0" smtClean="0"/>
              <a:t>respuesta</a:t>
            </a:r>
            <a:r>
              <a:rPr lang="es-419" sz="1400" dirty="0" smtClean="0"/>
              <a:t> o </a:t>
            </a:r>
            <a:r>
              <a:rPr lang="es-419" sz="1400" u="sng" dirty="0" smtClean="0"/>
              <a:t>solución</a:t>
            </a:r>
            <a:r>
              <a:rPr lang="es-419" sz="1400" dirty="0" smtClean="0"/>
              <a:t>.  Utiliza </a:t>
            </a:r>
            <a:r>
              <a:rPr lang="es-419" sz="1400" u="sng" dirty="0" smtClean="0"/>
              <a:t>citas </a:t>
            </a:r>
            <a:r>
              <a:rPr lang="es-419" sz="1400" dirty="0" smtClean="0"/>
              <a:t>del texto cuando sea posible.</a:t>
            </a:r>
          </a:p>
          <a:p>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a:t>
            </a:r>
          </a:p>
          <a:p>
            <a:pPr marL="175935" indent="-175935"/>
            <a:r>
              <a:rPr lang="es-419" sz="1400" dirty="0" smtClean="0"/>
              <a:t>      ________________________________________________________________________</a:t>
            </a:r>
          </a:p>
          <a:p>
            <a:pPr marL="175935" indent="-175935"/>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_________________________________________________________________________</a:t>
            </a:r>
          </a:p>
          <a:p>
            <a:pPr marL="175935" indent="-175935"/>
            <a:r>
              <a:rPr lang="es-419" sz="1400" dirty="0" smtClean="0"/>
              <a:t>      _________________________________________________________________________</a:t>
            </a:r>
          </a:p>
          <a:p>
            <a:endParaRPr lang="es-419" sz="1400" b="1" u="sng" dirty="0" smtClean="0"/>
          </a:p>
          <a:p>
            <a:r>
              <a:rPr lang="es-419" sz="1400" b="1" u="sng" dirty="0" smtClean="0"/>
              <a:t>Una y otra vez</a:t>
            </a:r>
          </a:p>
          <a:p>
            <a:r>
              <a:rPr lang="es-419" sz="1400" dirty="0" smtClean="0"/>
              <a:t>¿Qué palabras, frases o ideas el autor utiliza una y otra vez? Escríbelas aquí. Piensa por qué el autor las utiliza una y otra vez.</a:t>
            </a:r>
          </a:p>
          <a:p>
            <a:endParaRPr lang="es-419" sz="1400" dirty="0" smtClean="0"/>
          </a:p>
          <a:p>
            <a:endParaRPr lang="es-419" sz="1400"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r>
              <a:rPr lang="es-419" sz="1400" dirty="0" smtClean="0"/>
              <a:t>Escribe </a:t>
            </a:r>
            <a:r>
              <a:rPr lang="es-419" sz="1400" b="1" u="sng" dirty="0" smtClean="0"/>
              <a:t>una oración de conclusión </a:t>
            </a:r>
            <a:r>
              <a:rPr lang="es-419" sz="1400" dirty="0" smtClean="0"/>
              <a:t>que diga más acerca de la nueva </a:t>
            </a:r>
            <a:r>
              <a:rPr lang="es-419" sz="1400" u="sng" dirty="0" smtClean="0"/>
              <a:t>idea clave</a:t>
            </a:r>
            <a:r>
              <a:rPr lang="es-419" sz="1400" dirty="0" smtClean="0"/>
              <a:t> y de los detalles clave de la respuesta y solución.  Utiliza en tu resumen algunas de las palabras o ideas de ‘</a:t>
            </a:r>
            <a:r>
              <a:rPr lang="es-419" sz="1400" i="1" u="sng" dirty="0" smtClean="0"/>
              <a:t>una y otra vez</a:t>
            </a:r>
            <a:r>
              <a:rPr lang="es-419" sz="1400" dirty="0" smtClean="0"/>
              <a:t>’.</a:t>
            </a:r>
          </a:p>
          <a:p>
            <a:r>
              <a:rPr lang="es-419" sz="1400" dirty="0" smtClean="0"/>
              <a:t>____________________________________________________________________________</a:t>
            </a:r>
          </a:p>
          <a:p>
            <a:endParaRPr lang="es-419" sz="1400" dirty="0" smtClean="0"/>
          </a:p>
          <a:p>
            <a:r>
              <a:rPr lang="es-419" sz="1400" dirty="0" smtClean="0"/>
              <a:t>_____________________________________________________________________________</a:t>
            </a:r>
            <a:endParaRPr lang="es-419" sz="1400" dirty="0"/>
          </a:p>
        </p:txBody>
      </p:sp>
      <p:sp>
        <p:nvSpPr>
          <p:cNvPr id="28" name="TextBox 27"/>
          <p:cNvSpPr txBox="1"/>
          <p:nvPr/>
        </p:nvSpPr>
        <p:spPr>
          <a:xfrm>
            <a:off x="187767" y="460178"/>
            <a:ext cx="2098232" cy="564542"/>
          </a:xfrm>
          <a:prstGeom prst="rect">
            <a:avLst/>
          </a:prstGeom>
          <a:solidFill>
            <a:schemeClr val="bg2">
              <a:lumMod val="90000"/>
            </a:schemeClr>
          </a:solidFill>
        </p:spPr>
        <p:txBody>
          <a:bodyPr wrap="square" lIns="101881" tIns="50941" rIns="101881" bIns="50941" rtlCol="0">
            <a:spAutoFit/>
          </a:bodyPr>
          <a:lstStyle/>
          <a:p>
            <a:r>
              <a:rPr lang="es-419" sz="1600" b="1" dirty="0" smtClean="0"/>
              <a:t>Grado 5</a:t>
            </a:r>
          </a:p>
          <a:p>
            <a:r>
              <a:rPr lang="es-419" sz="1400" b="1" dirty="0" smtClean="0"/>
              <a:t>Notas: Guía del maestro</a:t>
            </a:r>
            <a:endParaRPr lang="es-419" sz="1400" b="1" dirty="0"/>
          </a:p>
        </p:txBody>
      </p:sp>
      <p:sp>
        <p:nvSpPr>
          <p:cNvPr id="29" name="TextBox 2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30" name="TextBox 29"/>
          <p:cNvSpPr txBox="1"/>
          <p:nvPr/>
        </p:nvSpPr>
        <p:spPr>
          <a:xfrm>
            <a:off x="187766" y="1006633"/>
            <a:ext cx="6908800" cy="331078"/>
          </a:xfrm>
          <a:prstGeom prst="rect">
            <a:avLst/>
          </a:prstGeom>
          <a:noFill/>
        </p:spPr>
        <p:txBody>
          <a:bodyPr wrap="square" lIns="99276" tIns="49638" rIns="99276" bIns="49638" rtlCol="0">
            <a:spAutoFit/>
          </a:bodyPr>
          <a:lstStyle/>
          <a:p>
            <a:r>
              <a:rPr lang="es-419" sz="1500" dirty="0" smtClean="0"/>
              <a:t>Nombre_________________     Pasaje _____________ Idea principal ______________</a:t>
            </a:r>
            <a:endParaRPr lang="es-419" sz="1500" dirty="0"/>
          </a:p>
        </p:txBody>
      </p:sp>
      <p:sp>
        <p:nvSpPr>
          <p:cNvPr id="32" name="Slide Number Placeholder 1"/>
          <p:cNvSpPr>
            <a:spLocks noGrp="1"/>
          </p:cNvSpPr>
          <p:nvPr>
            <p:ph type="sldNum" sz="quarter" idx="12"/>
          </p:nvPr>
        </p:nvSpPr>
        <p:spPr>
          <a:xfrm>
            <a:off x="5727526" y="9433936"/>
            <a:ext cx="1813560" cy="535517"/>
          </a:xfrm>
        </p:spPr>
        <p:txBody>
          <a:bodyPr/>
          <a:lstStyle/>
          <a:p>
            <a:r>
              <a:rPr lang="es-419" dirty="0" smtClean="0"/>
              <a:t>13</a:t>
            </a:r>
            <a:endParaRPr lang="es-419" dirty="0"/>
          </a:p>
        </p:txBody>
      </p:sp>
      <p:sp>
        <p:nvSpPr>
          <p:cNvPr id="9" name="TextBox 8"/>
          <p:cNvSpPr txBox="1"/>
          <p:nvPr/>
        </p:nvSpPr>
        <p:spPr>
          <a:xfrm>
            <a:off x="604520" y="7076254"/>
            <a:ext cx="6217920"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10" name="Rectangle 9"/>
          <p:cNvSpPr/>
          <p:nvPr/>
        </p:nvSpPr>
        <p:spPr>
          <a:xfrm>
            <a:off x="4231640" y="1476930"/>
            <a:ext cx="3195320" cy="263390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1100" b="1" dirty="0" smtClean="0"/>
              <a:t>Instruya a los estudiantes a releer y seleccionar un párrafo o sección del texto con </a:t>
            </a:r>
            <a:r>
              <a:rPr lang="es-419" sz="1100" b="1" u="sng" dirty="0">
                <a:solidFill>
                  <a:srgbClr val="C00000"/>
                </a:solidFill>
                <a:effectLst>
                  <a:outerShdw blurRad="38100" dist="38100" dir="2700000" algn="tl">
                    <a:srgbClr val="000000">
                      <a:alpha val="43137"/>
                    </a:srgbClr>
                  </a:outerShdw>
                </a:effectLst>
              </a:rPr>
              <a:t>problemas o </a:t>
            </a:r>
            <a:r>
              <a:rPr lang="es-419" sz="1100" b="1" u="sng" dirty="0" smtClean="0">
                <a:solidFill>
                  <a:srgbClr val="C00000"/>
                </a:solidFill>
                <a:effectLst>
                  <a:outerShdw blurRad="38100" dist="38100" dir="2700000" algn="tl">
                    <a:srgbClr val="000000">
                      <a:alpha val="43137"/>
                    </a:srgbClr>
                  </a:outerShdw>
                </a:effectLst>
              </a:rPr>
              <a:t>preguntas </a:t>
            </a:r>
            <a:r>
              <a:rPr lang="es-419" sz="1100" b="1" dirty="0" smtClean="0"/>
              <a:t>acerca del tema principal.</a:t>
            </a:r>
          </a:p>
          <a:p>
            <a:endParaRPr lang="es-419" sz="1100" b="1" dirty="0" smtClean="0"/>
          </a:p>
          <a:p>
            <a:r>
              <a:rPr lang="es-419" sz="1100" b="1" dirty="0" smtClean="0"/>
              <a:t>Pregunte:  − ¿La sección o párrafo que escogieron establece una nueva </a:t>
            </a:r>
            <a:r>
              <a:rPr lang="es-419" sz="1100" b="1" u="sng" dirty="0">
                <a:solidFill>
                  <a:srgbClr val="C00000"/>
                </a:solidFill>
                <a:effectLst>
                  <a:outerShdw blurRad="38100" dist="38100" dir="2700000" algn="tl">
                    <a:srgbClr val="000000">
                      <a:alpha val="43137"/>
                    </a:srgbClr>
                  </a:outerShdw>
                </a:effectLst>
              </a:rPr>
              <a:t>pregunta o problema </a:t>
            </a:r>
            <a:r>
              <a:rPr lang="es-419" sz="1100" b="1" dirty="0" smtClean="0"/>
              <a:t>acerca de la </a:t>
            </a:r>
            <a:r>
              <a:rPr lang="es-419" sz="1100" b="1" u="sng" dirty="0">
                <a:solidFill>
                  <a:srgbClr val="C00000"/>
                </a:solidFill>
                <a:effectLst>
                  <a:outerShdw blurRad="38100" dist="38100" dir="2700000" algn="tl">
                    <a:srgbClr val="000000">
                      <a:alpha val="43137"/>
                    </a:srgbClr>
                  </a:outerShdw>
                </a:effectLst>
              </a:rPr>
              <a:t>idea principal</a:t>
            </a:r>
            <a:r>
              <a:rPr lang="es-419" sz="1100" b="1" dirty="0" smtClean="0"/>
              <a:t>?  Esto es un </a:t>
            </a:r>
            <a:r>
              <a:rPr lang="es-419" sz="1100" b="1" u="sng" dirty="0">
                <a:solidFill>
                  <a:srgbClr val="C00000"/>
                </a:solidFill>
                <a:effectLst>
                  <a:outerShdw blurRad="38100" dist="38100" dir="2700000" algn="tl">
                    <a:srgbClr val="000000">
                      <a:alpha val="43137"/>
                    </a:srgbClr>
                  </a:outerShdw>
                </a:effectLst>
              </a:rPr>
              <a:t>detalle </a:t>
            </a:r>
            <a:r>
              <a:rPr lang="es-419" sz="1100" b="1" u="sng" dirty="0" smtClean="0">
                <a:solidFill>
                  <a:srgbClr val="C00000"/>
                </a:solidFill>
                <a:effectLst>
                  <a:outerShdw blurRad="38100" dist="38100" dir="2700000" algn="tl">
                    <a:srgbClr val="000000">
                      <a:alpha val="43137"/>
                    </a:srgbClr>
                  </a:outerShdw>
                </a:effectLst>
              </a:rPr>
              <a:t>clave </a:t>
            </a:r>
            <a:r>
              <a:rPr lang="es-419" sz="1100" b="1" dirty="0" smtClean="0"/>
              <a:t>que puede ayudar a resolver el problema o contestar la pregunta ( asegúrese de que los estudiantes pueden identificar el tema principal).  </a:t>
            </a:r>
          </a:p>
          <a:p>
            <a:endParaRPr lang="es-419" sz="1100" b="1" dirty="0" smtClean="0"/>
          </a:p>
          <a:p>
            <a:r>
              <a:rPr lang="es-419" sz="1100" b="1" dirty="0"/>
              <a:t>Pida a los estudiantes que escriban </a:t>
            </a:r>
            <a:r>
              <a:rPr lang="es-419" sz="1100" b="1" u="sng" dirty="0">
                <a:solidFill>
                  <a:srgbClr val="C00000"/>
                </a:solidFill>
                <a:effectLst>
                  <a:outerShdw blurRad="38100" dist="38100" dir="2700000" algn="tl">
                    <a:srgbClr val="000000">
                      <a:alpha val="43137"/>
                    </a:srgbClr>
                  </a:outerShdw>
                </a:effectLst>
              </a:rPr>
              <a:t>UNA</a:t>
            </a:r>
            <a:r>
              <a:rPr lang="es-419" sz="1100" b="1" dirty="0">
                <a:effectLst>
                  <a:outerShdw blurRad="38100" dist="38100" dir="2700000" algn="tl">
                    <a:srgbClr val="000000">
                      <a:alpha val="43137"/>
                    </a:srgbClr>
                  </a:outerShdw>
                </a:effectLst>
              </a:rPr>
              <a:t> </a:t>
            </a:r>
            <a:r>
              <a:rPr lang="es-419" sz="1100" b="1" dirty="0"/>
              <a:t>oración breve </a:t>
            </a:r>
            <a:r>
              <a:rPr lang="es-419" sz="1100" b="1" dirty="0" smtClean="0"/>
              <a:t>sobre el </a:t>
            </a:r>
            <a:r>
              <a:rPr lang="es-419" sz="1100" b="1" u="sng" dirty="0" smtClean="0">
                <a:solidFill>
                  <a:srgbClr val="C00000"/>
                </a:solidFill>
                <a:effectLst>
                  <a:outerShdw blurRad="38100" dist="38100" dir="2700000" algn="tl">
                    <a:srgbClr val="000000">
                      <a:alpha val="43137"/>
                    </a:srgbClr>
                  </a:outerShdw>
                </a:effectLst>
              </a:rPr>
              <a:t>problema</a:t>
            </a:r>
            <a:r>
              <a:rPr lang="es-419" sz="1100" b="1" dirty="0" smtClean="0"/>
              <a:t> nuevo o la </a:t>
            </a:r>
            <a:r>
              <a:rPr lang="es-419" sz="1100" b="1" u="sng" dirty="0">
                <a:solidFill>
                  <a:srgbClr val="C00000"/>
                </a:solidFill>
                <a:effectLst>
                  <a:outerShdw blurRad="38100" dist="38100" dir="2700000" algn="tl">
                    <a:srgbClr val="000000">
                      <a:alpha val="43137"/>
                    </a:srgbClr>
                  </a:outerShdw>
                </a:effectLst>
              </a:rPr>
              <a:t>pregunta </a:t>
            </a:r>
            <a:r>
              <a:rPr lang="es-419" sz="1100" b="1" dirty="0" smtClean="0"/>
              <a:t>nueva, que el autor trae a al atención del lector  acerca de la </a:t>
            </a:r>
            <a:r>
              <a:rPr lang="es-419" sz="1100" b="1" u="sng" dirty="0">
                <a:solidFill>
                  <a:srgbClr val="C00000"/>
                </a:solidFill>
                <a:effectLst>
                  <a:outerShdw blurRad="38100" dist="38100" dir="2700000" algn="tl">
                    <a:srgbClr val="000000">
                      <a:alpha val="43137"/>
                    </a:srgbClr>
                  </a:outerShdw>
                </a:effectLst>
              </a:rPr>
              <a:t>idea principal</a:t>
            </a:r>
            <a:r>
              <a:rPr lang="es-419" sz="1100" b="1" dirty="0" smtClean="0"/>
              <a:t>.</a:t>
            </a:r>
            <a:endParaRPr lang="es-419" sz="1100" b="1" dirty="0"/>
          </a:p>
        </p:txBody>
      </p:sp>
      <p:sp>
        <p:nvSpPr>
          <p:cNvPr id="11" name="Rectangle 10"/>
          <p:cNvSpPr/>
          <p:nvPr/>
        </p:nvSpPr>
        <p:spPr>
          <a:xfrm>
            <a:off x="7052814" y="290784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1</a:t>
            </a:r>
            <a:endParaRPr lang="es-419" b="1" dirty="0">
              <a:effectLst>
                <a:outerShdw blurRad="38100" dist="38100" dir="2700000" algn="tl">
                  <a:srgbClr val="000000">
                    <a:alpha val="43137"/>
                  </a:srgbClr>
                </a:outerShdw>
              </a:effectLst>
            </a:endParaRPr>
          </a:p>
        </p:txBody>
      </p:sp>
      <p:sp>
        <p:nvSpPr>
          <p:cNvPr id="12" name="Rectangle 11"/>
          <p:cNvSpPr/>
          <p:nvPr/>
        </p:nvSpPr>
        <p:spPr>
          <a:xfrm>
            <a:off x="3048000" y="4273508"/>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es-419" sz="1100" b="1" dirty="0" smtClean="0">
                <a:solidFill>
                  <a:prstClr val="black"/>
                </a:solidFill>
              </a:rPr>
              <a:t>Pida a los estudiantes que busquen </a:t>
            </a:r>
            <a:r>
              <a:rPr lang="es-419" sz="1100" b="1" u="sng" dirty="0" smtClean="0">
                <a:solidFill>
                  <a:srgbClr val="C00000"/>
                </a:solidFill>
                <a:effectLst>
                  <a:outerShdw blurRad="38100" dist="38100" dir="2700000" rotWithShape="0">
                    <a:srgbClr val="000000">
                      <a:alpha val="43137"/>
                    </a:srgbClr>
                  </a:outerShdw>
                </a:effectLst>
              </a:rPr>
              <a:t>detalles clave</a:t>
            </a:r>
            <a:r>
              <a:rPr lang="es-419" sz="1100" b="1" dirty="0" smtClean="0">
                <a:solidFill>
                  <a:prstClr val="black"/>
                </a:solidFill>
              </a:rPr>
              <a:t>  </a:t>
            </a:r>
            <a:r>
              <a:rPr lang="es-419" sz="1100" dirty="0" smtClean="0">
                <a:solidFill>
                  <a:prstClr val="black"/>
                </a:solidFill>
              </a:rPr>
              <a:t>que  expliquen más acerca del problema o la pregunta</a:t>
            </a:r>
            <a:endParaRPr lang="es-419" sz="1100" b="1" dirty="0" smtClean="0"/>
          </a:p>
          <a:p>
            <a:endParaRPr lang="es-419" sz="1100" b="1" dirty="0" smtClean="0"/>
          </a:p>
          <a:p>
            <a:r>
              <a:rPr lang="es-419" sz="1100" dirty="0" smtClean="0"/>
              <a:t>Explique que los </a:t>
            </a:r>
            <a:r>
              <a:rPr lang="es-419" sz="1100" b="1" dirty="0" smtClean="0">
                <a:solidFill>
                  <a:srgbClr val="C00000"/>
                </a:solidFill>
                <a:effectLst>
                  <a:outerShdw blurRad="38100" dist="38100" dir="2700000" algn="tl">
                    <a:srgbClr val="000000">
                      <a:alpha val="43137"/>
                    </a:srgbClr>
                  </a:outerShdw>
                </a:effectLst>
              </a:rPr>
              <a:t>“</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acerca de la </a:t>
            </a:r>
            <a:r>
              <a:rPr lang="es-419" sz="1100" b="1" u="sng" dirty="0" smtClean="0">
                <a:solidFill>
                  <a:srgbClr val="C00000"/>
                </a:solidFill>
                <a:effectLst>
                  <a:outerShdw blurRad="38100" dist="38100" dir="2700000" algn="tl">
                    <a:srgbClr val="000000">
                      <a:alpha val="43137"/>
                    </a:srgbClr>
                  </a:outerShdw>
                </a:effectLst>
              </a:rPr>
              <a:t>idea principal </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nos pueden ayudar a encontrar </a:t>
            </a:r>
            <a:r>
              <a:rPr lang="es-419" sz="1100" b="1" u="sng" dirty="0" smtClean="0">
                <a:solidFill>
                  <a:srgbClr val="C00000"/>
                </a:solidFill>
                <a:effectLst>
                  <a:outerShdw blurRad="38100" dist="38100" dir="2700000" algn="tl">
                    <a:srgbClr val="000000">
                      <a:alpha val="43137"/>
                    </a:srgbClr>
                  </a:outerShdw>
                </a:effectLst>
              </a:rPr>
              <a:t>respuestas </a:t>
            </a:r>
            <a:r>
              <a:rPr lang="es-419" sz="1100" b="1" dirty="0" smtClean="0"/>
              <a:t> a una </a:t>
            </a:r>
            <a:r>
              <a:rPr lang="es-419" sz="1100" b="1" u="sng" dirty="0" smtClean="0">
                <a:solidFill>
                  <a:srgbClr val="C00000"/>
                </a:solidFill>
                <a:effectLst>
                  <a:outerShdw blurRad="38100" dist="38100" dir="2700000" algn="tl">
                    <a:srgbClr val="000000">
                      <a:alpha val="43137"/>
                    </a:srgbClr>
                  </a:outerShdw>
                </a:effectLst>
              </a:rPr>
              <a:t>pregunta</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o la  </a:t>
            </a:r>
            <a:r>
              <a:rPr lang="es-419" sz="1100" b="1" u="sng" dirty="0" smtClean="0">
                <a:solidFill>
                  <a:srgbClr val="C00000"/>
                </a:solidFill>
                <a:effectLst>
                  <a:outerShdw blurRad="38100" dist="38100" dir="2700000" algn="tl">
                    <a:srgbClr val="000000">
                      <a:alpha val="43137"/>
                    </a:srgbClr>
                  </a:outerShdw>
                </a:effectLst>
              </a:rPr>
              <a:t>solución</a:t>
            </a:r>
            <a:r>
              <a:rPr lang="es-419" sz="1100" dirty="0" smtClean="0">
                <a:effectLst>
                  <a:outerShdw blurRad="38100" dist="38100" dir="2700000" algn="tl">
                    <a:srgbClr val="000000">
                      <a:alpha val="43137"/>
                    </a:srgbClr>
                  </a:outerShdw>
                </a:effectLst>
              </a:rPr>
              <a:t> </a:t>
            </a:r>
            <a:r>
              <a:rPr lang="es-419" sz="1100" dirty="0" smtClean="0"/>
              <a:t>a un </a:t>
            </a:r>
            <a:r>
              <a:rPr lang="es-419" sz="1100" b="1" u="sng" dirty="0" smtClean="0">
                <a:solidFill>
                  <a:srgbClr val="C00000"/>
                </a:solidFill>
                <a:effectLst>
                  <a:outerShdw blurRad="38100" dist="38100" dir="2700000" algn="tl">
                    <a:srgbClr val="000000">
                      <a:alpha val="43137"/>
                    </a:srgbClr>
                  </a:outerShdw>
                </a:effectLst>
              </a:rPr>
              <a:t>problema</a:t>
            </a:r>
            <a:r>
              <a:rPr lang="es-419" sz="1100" b="1" dirty="0" smtClean="0"/>
              <a:t>.</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Indique a los estudiantes que escriban 3 </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t> breves que proporcionen una </a:t>
            </a:r>
            <a:r>
              <a:rPr lang="es-419" sz="1100" b="1" u="sng" dirty="0" smtClean="0">
                <a:solidFill>
                  <a:srgbClr val="C00000"/>
                </a:solidFill>
                <a:effectLst>
                  <a:outerShdw blurRad="38100" dist="38100" dir="2700000" algn="tl">
                    <a:srgbClr val="000000">
                      <a:alpha val="43137"/>
                    </a:srgbClr>
                  </a:outerShdw>
                </a:effectLst>
              </a:rPr>
              <a:t>respuesta </a:t>
            </a:r>
            <a:r>
              <a:rPr lang="es-419" sz="1100" b="1" dirty="0" smtClean="0"/>
              <a:t>o </a:t>
            </a:r>
            <a:r>
              <a:rPr lang="es-419" sz="1100" b="1" u="sng" dirty="0" smtClean="0">
                <a:solidFill>
                  <a:srgbClr val="C00000"/>
                </a:solidFill>
                <a:effectLst>
                  <a:outerShdw blurRad="38100" dist="38100" dir="2700000" algn="tl">
                    <a:srgbClr val="000000">
                      <a:alpha val="43137"/>
                    </a:srgbClr>
                  </a:outerShdw>
                </a:effectLst>
              </a:rPr>
              <a:t>solución</a:t>
            </a:r>
            <a:r>
              <a:rPr lang="es-419" sz="1100" b="1" dirty="0" smtClean="0"/>
              <a:t>.</a:t>
            </a:r>
          </a:p>
          <a:p>
            <a:endParaRPr lang="es-419" sz="1100" b="1" dirty="0"/>
          </a:p>
        </p:txBody>
      </p:sp>
      <p:sp>
        <p:nvSpPr>
          <p:cNvPr id="13" name="Rectangle 12"/>
          <p:cNvSpPr/>
          <p:nvPr/>
        </p:nvSpPr>
        <p:spPr>
          <a:xfrm>
            <a:off x="5727526" y="458613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2</a:t>
            </a:r>
            <a:endParaRPr lang="es-419" b="1" dirty="0">
              <a:effectLst>
                <a:outerShdw blurRad="38100" dist="38100" dir="2700000" algn="tl">
                  <a:srgbClr val="000000">
                    <a:alpha val="43137"/>
                  </a:srgbClr>
                </a:outerShdw>
              </a:effectLst>
            </a:endParaRPr>
          </a:p>
        </p:txBody>
      </p:sp>
      <p:sp>
        <p:nvSpPr>
          <p:cNvPr id="14" name="TextBox 13"/>
          <p:cNvSpPr txBox="1"/>
          <p:nvPr/>
        </p:nvSpPr>
        <p:spPr>
          <a:xfrm>
            <a:off x="249437" y="3712518"/>
            <a:ext cx="2418080" cy="96465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419" sz="1400" b="1" dirty="0"/>
              <a:t>Recuerde que los estudiantes necesitarán tener una hoja para tomar notas por cada pasaje.</a:t>
            </a:r>
          </a:p>
        </p:txBody>
      </p:sp>
      <p:sp>
        <p:nvSpPr>
          <p:cNvPr id="15" name="Rectangle 14"/>
          <p:cNvSpPr/>
          <p:nvPr/>
        </p:nvSpPr>
        <p:spPr>
          <a:xfrm>
            <a:off x="288767" y="6343408"/>
            <a:ext cx="2893012" cy="1618242"/>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es-419" sz="1100" b="1" dirty="0" smtClean="0">
                <a:solidFill>
                  <a:prstClr val="black"/>
                </a:solidFill>
              </a:rPr>
              <a:t>Pida a los estudiantes que relean el párrafo o sección que escribieron, y que escriban en el recuadro las palabras e ideas que ellos ven </a:t>
            </a:r>
            <a:r>
              <a:rPr lang="es-419" sz="1100" b="1" u="sng" dirty="0" smtClean="0">
                <a:solidFill>
                  <a:srgbClr val="C00000"/>
                </a:solidFill>
                <a:effectLst>
                  <a:outerShdw blurRad="38100" dist="38100" dir="2700000" algn="tl">
                    <a:srgbClr val="000000">
                      <a:alpha val="43137"/>
                    </a:srgbClr>
                  </a:outerShdw>
                </a:effectLst>
              </a:rPr>
              <a:t>Una y otra vez</a:t>
            </a:r>
            <a:r>
              <a:rPr lang="es-419" sz="1100" b="1" dirty="0" smtClean="0">
                <a:solidFill>
                  <a:prstClr val="black"/>
                </a:solidFill>
              </a:rPr>
              <a:t>.</a:t>
            </a:r>
          </a:p>
          <a:p>
            <a:pPr lvl="0"/>
            <a:r>
              <a:rPr lang="es-419" sz="1100" b="1" dirty="0" smtClean="0">
                <a:solidFill>
                  <a:prstClr val="black"/>
                </a:solidFill>
              </a:rPr>
              <a:t> </a:t>
            </a:r>
          </a:p>
          <a:p>
            <a:pPr lvl="0"/>
            <a:r>
              <a:rPr lang="es-419" sz="1100" b="1" dirty="0" smtClean="0">
                <a:solidFill>
                  <a:prstClr val="black"/>
                </a:solidFill>
              </a:rPr>
              <a:t>Explique:  − </a:t>
            </a:r>
            <a:r>
              <a:rPr lang="es-419" sz="1100" b="1" i="1" dirty="0" smtClean="0">
                <a:solidFill>
                  <a:prstClr val="black"/>
                </a:solidFill>
              </a:rPr>
              <a:t>Cuando los autores utilizan las mismas palabras, frases o ideas </a:t>
            </a:r>
            <a:r>
              <a:rPr lang="es-419" sz="1100" b="1" i="1" u="sng" dirty="0" smtClean="0">
                <a:solidFill>
                  <a:srgbClr val="C00000"/>
                </a:solidFill>
                <a:effectLst>
                  <a:outerShdw blurRad="38100" dist="38100" dir="2700000" algn="tl">
                    <a:srgbClr val="000000">
                      <a:alpha val="43137"/>
                    </a:srgbClr>
                  </a:outerShdw>
                </a:effectLst>
              </a:rPr>
              <a:t>Una y otra vez</a:t>
            </a:r>
            <a:r>
              <a:rPr lang="es-419" sz="1100" b="1" i="1" dirty="0" smtClean="0">
                <a:solidFill>
                  <a:prstClr val="black"/>
                </a:solidFill>
                <a:effectLst>
                  <a:outerShdw blurRad="38100" dist="38100" dir="2700000" algn="tl">
                    <a:srgbClr val="000000">
                      <a:alpha val="43137"/>
                    </a:srgbClr>
                  </a:outerShdw>
                </a:effectLst>
              </a:rPr>
              <a:t>,</a:t>
            </a:r>
            <a:r>
              <a:rPr lang="es-419" sz="1100" b="1" i="1" u="sng" dirty="0" smtClean="0">
                <a:solidFill>
                  <a:prstClr val="black"/>
                </a:solidFill>
                <a:effectLst>
                  <a:outerShdw blurRad="38100" dist="38100" dir="2700000" algn="tl">
                    <a:srgbClr val="000000">
                      <a:alpha val="43137"/>
                    </a:srgbClr>
                  </a:outerShdw>
                </a:effectLst>
              </a:rPr>
              <a:t> </a:t>
            </a:r>
            <a:r>
              <a:rPr lang="es-419" sz="1100" b="1" i="1" dirty="0" smtClean="0">
                <a:solidFill>
                  <a:prstClr val="black"/>
                </a:solidFill>
              </a:rPr>
              <a:t>pregúntense ustedes mismos “¿por qué?”.  Esto significa que algo es importante.</a:t>
            </a:r>
            <a:endParaRPr lang="es-419" sz="1400" b="1" dirty="0">
              <a:solidFill>
                <a:prstClr val="black"/>
              </a:solidFill>
            </a:endParaRPr>
          </a:p>
        </p:txBody>
      </p:sp>
      <p:sp>
        <p:nvSpPr>
          <p:cNvPr id="16" name="Rectangle 15"/>
          <p:cNvSpPr/>
          <p:nvPr/>
        </p:nvSpPr>
        <p:spPr>
          <a:xfrm>
            <a:off x="2909004" y="688575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3</a:t>
            </a:r>
            <a:endParaRPr lang="es-419" b="1" dirty="0">
              <a:effectLst>
                <a:outerShdw blurRad="38100" dist="38100" dir="2700000" algn="tl">
                  <a:srgbClr val="000000">
                    <a:alpha val="43137"/>
                  </a:srgbClr>
                </a:outerShdw>
              </a:effectLst>
            </a:endParaRPr>
          </a:p>
        </p:txBody>
      </p:sp>
      <p:sp>
        <p:nvSpPr>
          <p:cNvPr id="17" name="Rectangle 16"/>
          <p:cNvSpPr/>
          <p:nvPr/>
        </p:nvSpPr>
        <p:spPr>
          <a:xfrm>
            <a:off x="3830044" y="6440604"/>
            <a:ext cx="3530600" cy="212607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1100" b="1" dirty="0"/>
              <a:t>Instruya a los estudiantes  a que observen las palabras o ideas </a:t>
            </a:r>
            <a:r>
              <a:rPr lang="es-419" sz="1100" b="1" i="1" dirty="0"/>
              <a:t>‘una y otra vez</a:t>
            </a:r>
            <a:r>
              <a:rPr lang="es-419" sz="1100" b="1" dirty="0"/>
              <a:t>’, y pregunte: −¿Ven ustedes algunas palabras o ideas ‘una y otra vez’ en </a:t>
            </a:r>
            <a:r>
              <a:rPr lang="es-419" sz="1100" b="1" dirty="0" smtClean="0"/>
              <a:t>las ideas </a:t>
            </a:r>
            <a:r>
              <a:rPr lang="es-419" sz="1100" b="1" dirty="0"/>
              <a:t>clave </a:t>
            </a:r>
            <a:r>
              <a:rPr lang="es-419" sz="1100" b="1" dirty="0" smtClean="0"/>
              <a:t>acerca de los problemas o soluciones?  </a:t>
            </a:r>
            <a:r>
              <a:rPr lang="es-419" sz="1100" b="1" dirty="0"/>
              <a:t>¿Pueden estas palabras ayudarles a escribir </a:t>
            </a:r>
            <a:r>
              <a:rPr lang="es-419" sz="1100" b="1" u="sng" dirty="0">
                <a:solidFill>
                  <a:srgbClr val="C00000"/>
                </a:solidFill>
                <a:effectLst>
                  <a:outerShdw blurRad="38100" dist="38100" dir="2700000" algn="tl">
                    <a:srgbClr val="000000">
                      <a:alpha val="43137"/>
                    </a:srgbClr>
                  </a:outerShdw>
                </a:effectLst>
              </a:rPr>
              <a:t>una oración de conclusión</a:t>
            </a:r>
            <a:r>
              <a:rPr lang="es-419" sz="1100" b="1" dirty="0"/>
              <a:t> que resuma </a:t>
            </a:r>
            <a:r>
              <a:rPr lang="es-419" sz="1100" b="1" u="sng" dirty="0">
                <a:solidFill>
                  <a:srgbClr val="C00000"/>
                </a:solidFill>
                <a:effectLst>
                  <a:outerShdw blurRad="38100" dist="38100" dir="2700000" algn="tl">
                    <a:srgbClr val="000000">
                      <a:alpha val="43137"/>
                    </a:srgbClr>
                  </a:outerShdw>
                </a:effectLst>
              </a:rPr>
              <a:t>el problema y la solución </a:t>
            </a:r>
            <a:r>
              <a:rPr lang="es-419" sz="1100" b="1" dirty="0" smtClean="0"/>
              <a:t>(o </a:t>
            </a:r>
            <a:r>
              <a:rPr lang="es-419" sz="1100" b="1" u="sng" dirty="0">
                <a:solidFill>
                  <a:srgbClr val="C00000"/>
                </a:solidFill>
                <a:effectLst>
                  <a:outerShdw blurRad="38100" dist="38100" dir="2700000" algn="tl">
                    <a:srgbClr val="000000">
                      <a:alpha val="43137"/>
                    </a:srgbClr>
                  </a:outerShdw>
                </a:effectLst>
              </a:rPr>
              <a:t>la pregunta y la respuesta</a:t>
            </a:r>
            <a:r>
              <a:rPr lang="es-419" sz="1100" b="1" dirty="0" smtClean="0"/>
              <a:t>)</a:t>
            </a:r>
            <a:endParaRPr lang="es-419" sz="1100" b="1" dirty="0"/>
          </a:p>
          <a:p>
            <a:endParaRPr lang="es-419" sz="1100" b="1" dirty="0"/>
          </a:p>
          <a:p>
            <a:r>
              <a:rPr lang="es-419" sz="1100" b="1" dirty="0"/>
              <a:t>Resumir es una parte importante de escribir conclusiones.  Es una estrategia </a:t>
            </a:r>
            <a:r>
              <a:rPr lang="es-419" sz="1100" b="1" u="sng" dirty="0"/>
              <a:t>sumamente importante</a:t>
            </a:r>
            <a:r>
              <a:rPr lang="es-419" sz="1100" b="1" dirty="0"/>
              <a:t> que los estudiantes deben aprender para poder utilizar las destrezas de investigación de manera efectiva. </a:t>
            </a:r>
          </a:p>
        </p:txBody>
      </p:sp>
      <p:sp>
        <p:nvSpPr>
          <p:cNvPr id="18" name="Rectangle 17"/>
          <p:cNvSpPr/>
          <p:nvPr/>
        </p:nvSpPr>
        <p:spPr>
          <a:xfrm>
            <a:off x="6933852" y="752648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4</a:t>
            </a:r>
            <a:endParaRPr lang="es-419" b="1" dirty="0">
              <a:effectLst>
                <a:outerShdw blurRad="38100" dist="38100" dir="2700000" algn="tl">
                  <a:srgbClr val="000000">
                    <a:alpha val="43137"/>
                  </a:srgbClr>
                </a:outerShdw>
              </a:effectLst>
            </a:endParaRPr>
          </a:p>
        </p:txBody>
      </p:sp>
      <p:sp>
        <p:nvSpPr>
          <p:cNvPr id="19" name="Rectangle 18"/>
          <p:cNvSpPr/>
          <p:nvPr/>
        </p:nvSpPr>
        <p:spPr>
          <a:xfrm>
            <a:off x="1458477" y="8664034"/>
            <a:ext cx="5699760" cy="1187355"/>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800" b="1" u="sng" dirty="0">
                <a:solidFill>
                  <a:srgbClr val="002060"/>
                </a:solidFill>
              </a:rPr>
              <a:t>Diferenciación:</a:t>
            </a:r>
          </a:p>
          <a:p>
            <a:r>
              <a:rPr lang="es-419" sz="700" b="1" dirty="0">
                <a:solidFill>
                  <a:srgbClr val="002060"/>
                </a:solidFill>
              </a:rPr>
              <a:t>Estudiantes que necesiten más páginas – imprima cuántas sean necesarias. Estudiantes que se beneficiarían del enriquecimiento  –  pueden seguir adelante con más secciones o párrafos.  Estudiantes que necesitan instrucción más directa  – enseñe cada parte en mini lecciones. Estos conceptos pueden enseñarse por separado: </a:t>
            </a:r>
          </a:p>
          <a:p>
            <a:pPr marL="285750" indent="-111125">
              <a:buFont typeface="Arial" panose="020B0604020202020204" pitchFamily="34" charset="0"/>
              <a:buChar char="•"/>
            </a:pPr>
            <a:r>
              <a:rPr lang="es-419" sz="700" b="1" dirty="0">
                <a:solidFill>
                  <a:srgbClr val="002060"/>
                </a:solidFill>
              </a:rPr>
              <a:t>Idea principal </a:t>
            </a:r>
          </a:p>
          <a:p>
            <a:pPr marL="285750" indent="-111125">
              <a:buFont typeface="Arial" panose="020B0604020202020204" pitchFamily="34" charset="0"/>
              <a:buChar char="•"/>
            </a:pPr>
            <a:r>
              <a:rPr lang="es-419" sz="700" b="1" dirty="0" smtClean="0">
                <a:solidFill>
                  <a:srgbClr val="002060"/>
                </a:solidFill>
              </a:rPr>
              <a:t>Problema/Solución ; Pregunta/Respuesta</a:t>
            </a:r>
            <a:endParaRPr lang="es-419" sz="700" b="1" dirty="0">
              <a:solidFill>
                <a:srgbClr val="002060"/>
              </a:solidFill>
            </a:endParaRPr>
          </a:p>
          <a:p>
            <a:pPr marL="285750" indent="-111125">
              <a:buFont typeface="Arial" panose="020B0604020202020204" pitchFamily="34" charset="0"/>
              <a:buChar char="•"/>
            </a:pPr>
            <a:r>
              <a:rPr lang="es-419" sz="700" b="1" dirty="0">
                <a:solidFill>
                  <a:srgbClr val="002060"/>
                </a:solidFill>
              </a:rPr>
              <a:t>Detalles clave </a:t>
            </a:r>
          </a:p>
          <a:p>
            <a:pPr marL="285750" indent="-111125">
              <a:buFont typeface="Arial" panose="020B0604020202020204" pitchFamily="34" charset="0"/>
              <a:buChar char="•"/>
            </a:pPr>
            <a:r>
              <a:rPr lang="es-419" sz="700" b="1" dirty="0">
                <a:solidFill>
                  <a:srgbClr val="002060"/>
                </a:solidFill>
              </a:rPr>
              <a:t>Una y otra vez</a:t>
            </a:r>
          </a:p>
          <a:p>
            <a:pPr marL="285750" indent="-111125">
              <a:buFont typeface="Arial" panose="020B0604020202020204" pitchFamily="34" charset="0"/>
              <a:buChar char="•"/>
            </a:pPr>
            <a:r>
              <a:rPr lang="es-419" sz="700" b="1" dirty="0">
                <a:solidFill>
                  <a:srgbClr val="002060"/>
                </a:solidFill>
              </a:rPr>
              <a:t>Conclusiones - </a:t>
            </a:r>
            <a:r>
              <a:rPr lang="es-419" sz="700" b="1" dirty="0" smtClean="0">
                <a:solidFill>
                  <a:srgbClr val="002060"/>
                </a:solidFill>
              </a:rPr>
              <a:t>Resume</a:t>
            </a:r>
            <a:endParaRPr lang="es-419" sz="700" b="1" dirty="0">
              <a:solidFill>
                <a:srgbClr val="002060"/>
              </a:solidFill>
            </a:endParaRPr>
          </a:p>
          <a:p>
            <a:r>
              <a:rPr lang="es-419" sz="700" b="1" dirty="0">
                <a:solidFill>
                  <a:srgbClr val="002060"/>
                </a:solidFill>
              </a:rPr>
              <a:t>Los estudiantes ELL pueden necesitar que cada parte sea enseñada usando una estructura del lenguaje (oración) que enfatice palabras de transición. </a:t>
            </a:r>
          </a:p>
        </p:txBody>
      </p:sp>
    </p:spTree>
    <p:extLst>
      <p:ext uri="{BB962C8B-B14F-4D97-AF65-F5344CB8AC3E}">
        <p14:creationId xmlns:p14="http://schemas.microsoft.com/office/powerpoint/2010/main" val="2429963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321" y="1317527"/>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s-419" sz="1400" b="1" u="sng" dirty="0" smtClean="0"/>
          </a:p>
          <a:p>
            <a:r>
              <a:rPr lang="es-419" sz="1400" dirty="0" smtClean="0"/>
              <a:t>¿Qué problemas o preguntas el </a:t>
            </a:r>
            <a:r>
              <a:rPr lang="es-419" sz="1400" dirty="0"/>
              <a:t>autor </a:t>
            </a:r>
            <a:r>
              <a:rPr lang="es-419" sz="1400" dirty="0" smtClean="0"/>
              <a:t>establece acerca de la </a:t>
            </a:r>
            <a:r>
              <a:rPr lang="es-419" sz="1400" u="sng" dirty="0" smtClean="0"/>
              <a:t>idea principal</a:t>
            </a:r>
            <a:r>
              <a:rPr lang="es-419" sz="1400" b="1" dirty="0" smtClean="0"/>
              <a:t>?</a:t>
            </a:r>
          </a:p>
          <a:p>
            <a:endParaRPr lang="es-419" sz="1400" b="1" dirty="0" smtClean="0"/>
          </a:p>
          <a:p>
            <a:r>
              <a:rPr lang="es-419" sz="1400" dirty="0" smtClean="0"/>
              <a:t>Escribe </a:t>
            </a:r>
            <a:r>
              <a:rPr lang="es-419" sz="1400" u="sng" dirty="0" smtClean="0"/>
              <a:t>un</a:t>
            </a:r>
            <a:r>
              <a:rPr lang="es-419" sz="1400" dirty="0" smtClean="0"/>
              <a:t> </a:t>
            </a:r>
            <a:r>
              <a:rPr lang="es-419" sz="1400" u="sng" dirty="0" smtClean="0"/>
              <a:t>problema</a:t>
            </a:r>
            <a:r>
              <a:rPr lang="es-419" sz="1400" dirty="0" smtClean="0"/>
              <a:t> o </a:t>
            </a:r>
            <a:r>
              <a:rPr lang="es-419" sz="1400" u="sng" dirty="0" smtClean="0"/>
              <a:t>pregunta</a:t>
            </a:r>
            <a:r>
              <a:rPr lang="es-419" sz="1400" dirty="0" smtClean="0"/>
              <a:t> nueva que el autor trae a la atención del lector acerca de la </a:t>
            </a:r>
            <a:r>
              <a:rPr lang="es-419" sz="1400" u="sng" dirty="0" smtClean="0"/>
              <a:t>idea principal.</a:t>
            </a:r>
          </a:p>
          <a:p>
            <a:r>
              <a:rPr lang="es-419" sz="1400" dirty="0" smtClean="0"/>
              <a:t>_____________________________________________________________________________</a:t>
            </a:r>
          </a:p>
          <a:p>
            <a:r>
              <a:rPr lang="es-419" sz="1400" dirty="0" smtClean="0"/>
              <a:t>_____________________________________________________________________________</a:t>
            </a:r>
          </a:p>
          <a:p>
            <a:endParaRPr lang="es-419" sz="1400" b="1" u="sng" dirty="0" smtClean="0"/>
          </a:p>
          <a:p>
            <a:r>
              <a:rPr lang="es-419" sz="1400" b="1" u="sng" dirty="0" smtClean="0"/>
              <a:t>Detalles clave </a:t>
            </a:r>
          </a:p>
          <a:p>
            <a:endParaRPr lang="es-419" sz="1400" b="1" u="sng" dirty="0" smtClean="0"/>
          </a:p>
          <a:p>
            <a:r>
              <a:rPr lang="es-419" sz="1400" dirty="0" smtClean="0"/>
              <a:t>¿Qué </a:t>
            </a:r>
            <a:r>
              <a:rPr lang="es-419" sz="1400" u="sng" dirty="0" smtClean="0"/>
              <a:t>detalles clave</a:t>
            </a:r>
            <a:r>
              <a:rPr lang="es-419" sz="1400" dirty="0" smtClean="0"/>
              <a:t> de la sección o párrafo </a:t>
            </a:r>
            <a:r>
              <a:rPr lang="es-419" sz="1400" b="1" i="1" dirty="0" smtClean="0"/>
              <a:t>explica más </a:t>
            </a:r>
            <a:r>
              <a:rPr lang="es-419" sz="1400" dirty="0" smtClean="0"/>
              <a:t>acerca del </a:t>
            </a:r>
            <a:r>
              <a:rPr lang="es-419" sz="1400" u="sng" dirty="0" smtClean="0"/>
              <a:t>problema</a:t>
            </a:r>
            <a:r>
              <a:rPr lang="es-419" sz="1400" dirty="0" smtClean="0"/>
              <a:t> o </a:t>
            </a:r>
            <a:r>
              <a:rPr lang="es-419" sz="1400" u="sng" dirty="0" smtClean="0"/>
              <a:t>pregunta</a:t>
            </a:r>
            <a:r>
              <a:rPr lang="es-419" sz="1400" dirty="0" smtClean="0"/>
              <a:t>? </a:t>
            </a:r>
          </a:p>
          <a:p>
            <a:r>
              <a:rPr lang="es-419" sz="1400" dirty="0" smtClean="0"/>
              <a:t>Escribe dos detalles clave que proporcionan una </a:t>
            </a:r>
            <a:r>
              <a:rPr lang="es-419" sz="1400" u="sng" dirty="0" smtClean="0"/>
              <a:t>respuesta</a:t>
            </a:r>
            <a:r>
              <a:rPr lang="es-419" sz="1400" dirty="0" smtClean="0"/>
              <a:t> o </a:t>
            </a:r>
            <a:r>
              <a:rPr lang="es-419" sz="1400" u="sng" dirty="0" smtClean="0"/>
              <a:t>solución</a:t>
            </a:r>
            <a:r>
              <a:rPr lang="es-419" sz="1400" dirty="0" smtClean="0"/>
              <a:t>.  Utiliza </a:t>
            </a:r>
            <a:r>
              <a:rPr lang="es-419" sz="1400" u="sng" dirty="0" smtClean="0"/>
              <a:t>citas </a:t>
            </a:r>
            <a:r>
              <a:rPr lang="es-419" sz="1400" dirty="0" smtClean="0"/>
              <a:t>del texto cuando sea posible.</a:t>
            </a:r>
          </a:p>
          <a:p>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a:t>
            </a:r>
          </a:p>
          <a:p>
            <a:pPr marL="175935" indent="-175935"/>
            <a:r>
              <a:rPr lang="es-419" sz="1400" dirty="0" smtClean="0"/>
              <a:t>      ________________________________________________________________________</a:t>
            </a:r>
          </a:p>
          <a:p>
            <a:pPr marL="175935" indent="-175935"/>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_________________________________________________________________________</a:t>
            </a:r>
          </a:p>
          <a:p>
            <a:pPr marL="175935" indent="-175935"/>
            <a:r>
              <a:rPr lang="es-419" sz="1400" dirty="0" smtClean="0"/>
              <a:t>      _________________________________________________________________________</a:t>
            </a:r>
          </a:p>
          <a:p>
            <a:endParaRPr lang="es-419" sz="1400" b="1" u="sng" dirty="0" smtClean="0"/>
          </a:p>
          <a:p>
            <a:r>
              <a:rPr lang="es-419" sz="1400" b="1" u="sng" dirty="0" smtClean="0"/>
              <a:t>Una y otra vez</a:t>
            </a:r>
          </a:p>
          <a:p>
            <a:r>
              <a:rPr lang="es-419" sz="1400" dirty="0" smtClean="0"/>
              <a:t>¿Qué palabras, frases o ideas utiliza el autor una y otra vez? Escríbelas aquí. Piensa por qué el autor las utiliza una y otra vez.</a:t>
            </a:r>
          </a:p>
          <a:p>
            <a:endParaRPr lang="es-419" sz="1400" dirty="0" smtClean="0"/>
          </a:p>
          <a:p>
            <a:endParaRPr lang="es-419" sz="1400"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r>
              <a:rPr lang="es-419" sz="1400" dirty="0" smtClean="0"/>
              <a:t>Escribe </a:t>
            </a:r>
            <a:r>
              <a:rPr lang="es-419" sz="1400" b="1" u="sng" dirty="0" smtClean="0"/>
              <a:t>una oración de conclusión </a:t>
            </a:r>
            <a:r>
              <a:rPr lang="es-419" sz="1400" dirty="0" smtClean="0"/>
              <a:t>que diga más acerca de la nueva </a:t>
            </a:r>
            <a:r>
              <a:rPr lang="es-419" sz="1400" u="sng" dirty="0" smtClean="0"/>
              <a:t>idea clave</a:t>
            </a:r>
            <a:r>
              <a:rPr lang="es-419" sz="1400" dirty="0" smtClean="0"/>
              <a:t> y de los detalles clave de la respuesta y solución.  Utiliza en tu resumen algunas de las palabras o ideas de ‘</a:t>
            </a:r>
            <a:r>
              <a:rPr lang="es-419" sz="1400" i="1" u="sng" dirty="0" smtClean="0"/>
              <a:t>una y otra vez</a:t>
            </a:r>
            <a:r>
              <a:rPr lang="es-419" sz="1400" dirty="0" smtClean="0"/>
              <a:t>’.</a:t>
            </a:r>
          </a:p>
          <a:p>
            <a:r>
              <a:rPr lang="es-419" sz="1400" dirty="0" smtClean="0"/>
              <a:t>____________________________________________________________________________</a:t>
            </a:r>
          </a:p>
          <a:p>
            <a:endParaRPr lang="es-419" sz="1400" dirty="0" smtClean="0"/>
          </a:p>
          <a:p>
            <a:r>
              <a:rPr lang="es-419" sz="1400" dirty="0" smtClean="0"/>
              <a:t>_____________________________________________________________________________</a:t>
            </a:r>
            <a:endParaRPr lang="es-419" sz="1400" dirty="0"/>
          </a:p>
        </p:txBody>
      </p:sp>
      <p:sp>
        <p:nvSpPr>
          <p:cNvPr id="8" name="TextBox 7"/>
          <p:cNvSpPr txBox="1"/>
          <p:nvPr/>
        </p:nvSpPr>
        <p:spPr>
          <a:xfrm>
            <a:off x="216199" y="290457"/>
            <a:ext cx="1993601" cy="595319"/>
          </a:xfrm>
          <a:prstGeom prst="rect">
            <a:avLst/>
          </a:prstGeom>
          <a:solidFill>
            <a:schemeClr val="bg2">
              <a:lumMod val="90000"/>
            </a:schemeClr>
          </a:solidFill>
        </p:spPr>
        <p:txBody>
          <a:bodyPr wrap="square" lIns="101881" tIns="50941" rIns="101881" bIns="50941" rtlCol="0">
            <a:spAutoFit/>
          </a:bodyPr>
          <a:lstStyle/>
          <a:p>
            <a:r>
              <a:rPr lang="es-419" sz="1600" b="1" dirty="0" smtClean="0"/>
              <a:t>Grado 5</a:t>
            </a:r>
          </a:p>
          <a:p>
            <a:r>
              <a:rPr lang="es-PY" sz="1600" b="1" dirty="0" smtClean="0"/>
              <a:t>Notas investigativas</a:t>
            </a:r>
            <a:endParaRPr lang="es-PY" sz="1600" b="1" dirty="0"/>
          </a:p>
        </p:txBody>
      </p:sp>
      <p:sp>
        <p:nvSpPr>
          <p:cNvPr id="9" name="TextBox 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10" name="TextBox 9"/>
          <p:cNvSpPr txBox="1"/>
          <p:nvPr/>
        </p:nvSpPr>
        <p:spPr>
          <a:xfrm>
            <a:off x="187766" y="1006633"/>
            <a:ext cx="6908800" cy="331078"/>
          </a:xfrm>
          <a:prstGeom prst="rect">
            <a:avLst/>
          </a:prstGeom>
          <a:noFill/>
        </p:spPr>
        <p:txBody>
          <a:bodyPr wrap="square" lIns="99276" tIns="49638" rIns="99276" bIns="49638" rtlCol="0">
            <a:spAutoFit/>
          </a:bodyPr>
          <a:lstStyle/>
          <a:p>
            <a:r>
              <a:rPr lang="es-419" sz="1500" dirty="0" smtClean="0"/>
              <a:t>Nombre_________________     Pasaje _____________ Idea principal ______________</a:t>
            </a:r>
            <a:endParaRPr lang="es-419" sz="1500" dirty="0"/>
          </a:p>
        </p:txBody>
      </p:sp>
      <p:graphicFrame>
        <p:nvGraphicFramePr>
          <p:cNvPr id="11" name="Table 10"/>
          <p:cNvGraphicFramePr>
            <a:graphicFrameLocks noGrp="1"/>
          </p:cNvGraphicFramePr>
          <p:nvPr>
            <p:extLst/>
          </p:nvPr>
        </p:nvGraphicFramePr>
        <p:xfrm>
          <a:off x="2209801" y="162938"/>
          <a:ext cx="5354322" cy="601982"/>
        </p:xfrm>
        <a:graphic>
          <a:graphicData uri="http://schemas.openxmlformats.org/drawingml/2006/table">
            <a:tbl>
              <a:tblPr firstRow="1" bandRow="1">
                <a:tableStyleId>{5940675A-B579-460E-94D1-54222C63F5DA}</a:tableStyleId>
              </a:tblPr>
              <a:tblGrid>
                <a:gridCol w="544773"/>
                <a:gridCol w="933892"/>
                <a:gridCol w="836612"/>
                <a:gridCol w="700421"/>
                <a:gridCol w="797700"/>
                <a:gridCol w="778244"/>
                <a:gridCol w="762680"/>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7" name="Slide Number Placeholder 1"/>
          <p:cNvSpPr>
            <a:spLocks noGrp="1"/>
          </p:cNvSpPr>
          <p:nvPr>
            <p:ph type="sldNum" sz="quarter" idx="12"/>
          </p:nvPr>
        </p:nvSpPr>
        <p:spPr>
          <a:xfrm>
            <a:off x="5727526" y="9433936"/>
            <a:ext cx="1813560" cy="535517"/>
          </a:xfrm>
        </p:spPr>
        <p:txBody>
          <a:bodyPr/>
          <a:lstStyle/>
          <a:p>
            <a:r>
              <a:rPr lang="en-US" dirty="0" smtClean="0"/>
              <a:t>13</a:t>
            </a:r>
            <a:endParaRPr lang="en-US" dirty="0"/>
          </a:p>
        </p:txBody>
      </p:sp>
    </p:spTree>
    <p:extLst>
      <p:ext uri="{BB962C8B-B14F-4D97-AF65-F5344CB8AC3E}">
        <p14:creationId xmlns:p14="http://schemas.microsoft.com/office/powerpoint/2010/main" val="3374094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15</a:t>
            </a:fld>
            <a:endParaRPr lang="en-US" dirty="0"/>
          </a:p>
        </p:txBody>
      </p:sp>
      <p:sp>
        <p:nvSpPr>
          <p:cNvPr id="3" name="TextBox 2"/>
          <p:cNvSpPr txBox="1"/>
          <p:nvPr/>
        </p:nvSpPr>
        <p:spPr>
          <a:xfrm>
            <a:off x="354961" y="370968"/>
            <a:ext cx="6979834" cy="8253665"/>
          </a:xfrm>
          <a:prstGeom prst="rect">
            <a:avLst/>
          </a:prstGeom>
          <a:noFill/>
        </p:spPr>
        <p:txBody>
          <a:bodyPr wrap="square" lIns="94546" tIns="47273" rIns="94546" bIns="47273" rtlCol="0">
            <a:spAutoFit/>
          </a:bodyPr>
          <a:lstStyle/>
          <a:p>
            <a:pPr algn="ctr"/>
            <a:r>
              <a:rPr lang="x-none" sz="1484" b="1" dirty="0"/>
              <a:t>Determinando textos a nivel de grado</a:t>
            </a:r>
          </a:p>
          <a:p>
            <a:pPr algn="ctr"/>
            <a:endParaRPr lang="x-none" sz="789" b="1" dirty="0"/>
          </a:p>
          <a:p>
            <a:r>
              <a:rPr lang="x-none" sz="1484" dirty="0"/>
              <a:t>El nivel de grado de un </a:t>
            </a:r>
            <a:r>
              <a:rPr lang="x-none" sz="1484"/>
              <a:t>texto </a:t>
            </a:r>
            <a:r>
              <a:rPr lang="x-none" sz="1484" smtClean="0"/>
              <a:t>se </a:t>
            </a:r>
            <a:r>
              <a:rPr lang="x-none" sz="1484" dirty="0"/>
              <a:t>determina utilizando una combinación tanto de las nuevas escalas cuantitativas como de las medidas cualitativas de los CCSS.</a:t>
            </a:r>
          </a:p>
          <a:p>
            <a:endParaRPr lang="x-none" sz="1484" dirty="0"/>
          </a:p>
          <a:p>
            <a:r>
              <a:rPr lang="x-none" sz="1484" b="1" dirty="0"/>
              <a:t>Ejemplo</a:t>
            </a:r>
            <a:r>
              <a:rPr lang="x-none" sz="1484" dirty="0"/>
              <a:t>:  Si el grado equivalente de un texto es </a:t>
            </a:r>
            <a:r>
              <a:rPr lang="x-none" sz="1763" b="1" dirty="0">
                <a:solidFill>
                  <a:srgbClr val="0070C0"/>
                </a:solidFill>
              </a:rPr>
              <a:t>6.8</a:t>
            </a:r>
            <a:r>
              <a:rPr lang="x-none" sz="1484" dirty="0"/>
              <a:t> y tiene una medida </a:t>
            </a:r>
            <a:r>
              <a:rPr lang="x-none" sz="1484" i="1" dirty="0"/>
              <a:t>lexile</a:t>
            </a:r>
            <a:r>
              <a:rPr lang="x-none" sz="1484" dirty="0"/>
              <a:t> de </a:t>
            </a:r>
            <a:r>
              <a:rPr lang="x-none" sz="1763" b="1" dirty="0">
                <a:solidFill>
                  <a:srgbClr val="0070C0"/>
                </a:solidFill>
              </a:rPr>
              <a:t>970</a:t>
            </a:r>
            <a:r>
              <a:rPr lang="x-none" sz="1484" dirty="0"/>
              <a:t>, los datos cuantitativos muestran que la ubicación </a:t>
            </a:r>
            <a:r>
              <a:rPr lang="x-none" sz="1484"/>
              <a:t>debe </a:t>
            </a:r>
            <a:r>
              <a:rPr lang="x-none" sz="1484" smtClean="0"/>
              <a:t>ser </a:t>
            </a:r>
            <a:r>
              <a:rPr lang="x-none" sz="1484" b="1" dirty="0"/>
              <a:t>entre los grados  4 y 8.</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b="1" dirty="0"/>
              <a:t>Cuatro medidas cualitativas</a:t>
            </a:r>
            <a:r>
              <a:rPr lang="x-none" sz="1484" dirty="0"/>
              <a:t> </a:t>
            </a:r>
            <a:r>
              <a:rPr lang="x-none" sz="1484"/>
              <a:t>pueden </a:t>
            </a:r>
            <a:r>
              <a:rPr lang="x-none" sz="1484" smtClean="0"/>
              <a:t>examinarse </a:t>
            </a:r>
            <a:r>
              <a:rPr lang="x-none" sz="1484" dirty="0"/>
              <a:t>desde la banda inferior de 4</a:t>
            </a:r>
            <a:r>
              <a:rPr lang="x-none" sz="1484" baseline="30000" dirty="0"/>
              <a:t>to</a:t>
            </a:r>
            <a:r>
              <a:rPr lang="x-none" sz="1484" dirty="0"/>
              <a:t> grado  hasta la banda superior de 8</a:t>
            </a:r>
            <a:r>
              <a:rPr lang="x-none" sz="1484" baseline="30000" dirty="0"/>
              <a:t>vo</a:t>
            </a:r>
            <a:r>
              <a:rPr lang="x-none" sz="1484" dirty="0"/>
              <a:t> grado para determinar la legibilidad a nivel de grado.</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dirty="0"/>
              <a:t>La combinación de la escala </a:t>
            </a:r>
            <a:r>
              <a:rPr lang="x-none" sz="1484" b="1" dirty="0"/>
              <a:t>cuantitativa</a:t>
            </a:r>
            <a:r>
              <a:rPr lang="x-none" sz="1484" dirty="0"/>
              <a:t> y las medidas </a:t>
            </a:r>
            <a:r>
              <a:rPr lang="x-none" sz="1484" b="1" dirty="0"/>
              <a:t>cualitativas</a:t>
            </a:r>
            <a:r>
              <a:rPr lang="x-none" sz="1484" dirty="0"/>
              <a:t>, para este texto en particular, muestra que el mejor nivel de legibilidad para este </a:t>
            </a:r>
            <a:r>
              <a:rPr lang="x-none" sz="1484"/>
              <a:t>texto </a:t>
            </a:r>
            <a:r>
              <a:rPr lang="x-none" sz="1484" smtClean="0"/>
              <a:t>sería </a:t>
            </a:r>
            <a:r>
              <a:rPr lang="x-none" sz="1484" dirty="0"/>
              <a:t>6</a:t>
            </a:r>
            <a:r>
              <a:rPr lang="x-none" sz="1484" baseline="30000" dirty="0"/>
              <a:t>to </a:t>
            </a:r>
            <a:r>
              <a:rPr lang="x-none" sz="1484" dirty="0"/>
              <a:t>grado.</a:t>
            </a:r>
          </a:p>
          <a:p>
            <a:endParaRPr lang="x-none" sz="1484" dirty="0"/>
          </a:p>
        </p:txBody>
      </p:sp>
      <p:graphicFrame>
        <p:nvGraphicFramePr>
          <p:cNvPr id="10" name="Table 9"/>
          <p:cNvGraphicFramePr>
            <a:graphicFrameLocks noGrp="1"/>
          </p:cNvGraphicFramePr>
          <p:nvPr>
            <p:extLst/>
          </p:nvPr>
        </p:nvGraphicFramePr>
        <p:xfrm>
          <a:off x="580359" y="1980280"/>
          <a:ext cx="5930479" cy="1883036"/>
        </p:xfrm>
        <a:graphic>
          <a:graphicData uri="http://schemas.openxmlformats.org/drawingml/2006/table">
            <a:tbl>
              <a:tblPr/>
              <a:tblGrid>
                <a:gridCol w="2095035"/>
                <a:gridCol w="1917388"/>
                <a:gridCol w="1918056"/>
              </a:tblGrid>
              <a:tr h="473837">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752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74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197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9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99811" y="2755452"/>
            <a:ext cx="3205665" cy="54449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graphicFrame>
        <p:nvGraphicFramePr>
          <p:cNvPr id="14" name="Table 13"/>
          <p:cNvGraphicFramePr>
            <a:graphicFrameLocks noGrp="1"/>
          </p:cNvGraphicFramePr>
          <p:nvPr>
            <p:extLst/>
          </p:nvPr>
        </p:nvGraphicFramePr>
        <p:xfrm>
          <a:off x="304871" y="4591927"/>
          <a:ext cx="6812038" cy="3072453"/>
        </p:xfrm>
        <a:graphic>
          <a:graphicData uri="http://schemas.openxmlformats.org/drawingml/2006/table">
            <a:tbl>
              <a:tblPr firstRow="1" bandRow="1">
                <a:tableStyleId>{5940675A-B579-460E-94D1-54222C63F5DA}</a:tableStyleId>
              </a:tblPr>
              <a:tblGrid>
                <a:gridCol w="1362408"/>
                <a:gridCol w="1430764"/>
                <a:gridCol w="1374193"/>
                <a:gridCol w="1041841"/>
                <a:gridCol w="851505"/>
                <a:gridCol w="751327"/>
              </a:tblGrid>
              <a:tr h="311139">
                <a:tc rowSpan="2">
                  <a:txBody>
                    <a:bodyPr/>
                    <a:lstStyle/>
                    <a:p>
                      <a:pPr algn="ctr"/>
                      <a:endParaRPr lang="x-none" sz="900" noProof="0" dirty="0" smtClean="0">
                        <a:solidFill>
                          <a:srgbClr val="002060"/>
                        </a:solidFill>
                      </a:endParaRPr>
                    </a:p>
                    <a:p>
                      <a:pPr algn="ctr"/>
                      <a:r>
                        <a:rPr lang="x-none" sz="900" b="1" u="sng" noProof="0" dirty="0" smtClean="0">
                          <a:solidFill>
                            <a:srgbClr val="002060"/>
                          </a:solidFill>
                          <a:effectLst>
                            <a:outerShdw blurRad="38100" dist="38100" dir="2700000" algn="tl">
                              <a:srgbClr val="000000">
                                <a:alpha val="43137"/>
                              </a:srgbClr>
                            </a:outerShdw>
                          </a:effectLst>
                        </a:rPr>
                        <a:t>4 factores cualitativos</a:t>
                      </a:r>
                      <a:endParaRPr lang="x-none" sz="900" b="1" u="sng" noProof="0" dirty="0">
                        <a:solidFill>
                          <a:srgbClr val="002060"/>
                        </a:solidFill>
                        <a:effectLst>
                          <a:outerShdw blurRad="38100" dist="38100" dir="2700000" algn="tl">
                            <a:srgbClr val="000000">
                              <a:alpha val="43137"/>
                            </a:srgbClr>
                          </a:outerShdw>
                        </a:effectLst>
                      </a:endParaRPr>
                    </a:p>
                  </a:txBody>
                  <a:tcPr marL="96170" marR="96170" marT="46671" marB="46671"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4404">
                <a:tc vMerge="1">
                  <a:txBody>
                    <a:bodyPr/>
                    <a:lstStyle/>
                    <a:p>
                      <a:endParaRPr lang="en-US" sz="1400" dirty="0"/>
                    </a:p>
                  </a:txBody>
                  <a:tcPr/>
                </a:tc>
                <a:tc>
                  <a:txBody>
                    <a:bodyPr/>
                    <a:lstStyle/>
                    <a:p>
                      <a:pPr algn="ctr"/>
                      <a:r>
                        <a:rPr lang="x-none" sz="900" b="1" noProof="0" dirty="0" smtClean="0">
                          <a:solidFill>
                            <a:srgbClr val="002060"/>
                          </a:solidFill>
                        </a:rPr>
                        <a:t>Principio del grado inferior  (banda)</a:t>
                      </a:r>
                      <a:endParaRPr lang="x-none" sz="900" b="1" noProof="0" dirty="0">
                        <a:solidFill>
                          <a:srgbClr val="002060"/>
                        </a:solidFill>
                      </a:endParaRPr>
                    </a:p>
                  </a:txBody>
                  <a:tcPr marL="96170" marR="96170" marT="46671" marB="46671" anchor="ctr">
                    <a:solidFill>
                      <a:schemeClr val="bg1">
                        <a:lumMod val="95000"/>
                      </a:schemeClr>
                    </a:solidFill>
                  </a:tcPr>
                </a:tc>
                <a:tc>
                  <a:txBody>
                    <a:bodyPr/>
                    <a:lstStyle/>
                    <a:p>
                      <a:pPr algn="ctr"/>
                      <a:r>
                        <a:rPr lang="x-none" sz="900" b="1" noProof="0" dirty="0" smtClean="0">
                          <a:solidFill>
                            <a:srgbClr val="002060"/>
                          </a:solidFill>
                        </a:rPr>
                        <a:t>Fin del grado inferior (banda) </a:t>
                      </a:r>
                      <a:endParaRPr lang="x-none" sz="900" b="1" noProof="0" dirty="0">
                        <a:solidFill>
                          <a:srgbClr val="002060"/>
                        </a:solidFill>
                      </a:endParaRPr>
                    </a:p>
                  </a:txBody>
                  <a:tcPr marL="96170" marR="96170" marT="46671" marB="46671" anchor="ctr">
                    <a:solidFill>
                      <a:schemeClr val="bg1">
                        <a:lumMod val="85000"/>
                      </a:schemeClr>
                    </a:solidFill>
                  </a:tcPr>
                </a:tc>
                <a:tc>
                  <a:txBody>
                    <a:bodyPr/>
                    <a:lstStyle/>
                    <a:p>
                      <a:pPr algn="ctr"/>
                      <a:r>
                        <a:rPr lang="x-none" sz="900" b="1" noProof="0" dirty="0" smtClean="0">
                          <a:solidFill>
                            <a:srgbClr val="002060"/>
                          </a:solidFill>
                        </a:rPr>
                        <a:t>Principio de un grado</a:t>
                      </a:r>
                      <a:r>
                        <a:rPr lang="x-none" sz="900" b="1" baseline="0" noProof="0" dirty="0" smtClean="0">
                          <a:solidFill>
                            <a:srgbClr val="002060"/>
                          </a:solidFill>
                        </a:rPr>
                        <a:t> </a:t>
                      </a:r>
                      <a:r>
                        <a:rPr lang="x-none" sz="900" b="1" noProof="0" dirty="0" smtClean="0">
                          <a:solidFill>
                            <a:srgbClr val="002060"/>
                          </a:solidFill>
                        </a:rPr>
                        <a:t>más alto (banda) hasta la mitad </a:t>
                      </a:r>
                      <a:endParaRPr lang="x-none" sz="900" b="1" noProof="0" dirty="0">
                        <a:solidFill>
                          <a:srgbClr val="002060"/>
                        </a:solidFill>
                      </a:endParaRPr>
                    </a:p>
                  </a:txBody>
                  <a:tcPr marL="96170" marR="96170" marT="46671" marB="46671" anchor="ctr">
                    <a:solidFill>
                      <a:schemeClr val="accent1">
                        <a:lumMod val="20000"/>
                        <a:lumOff val="80000"/>
                      </a:schemeClr>
                    </a:solidFill>
                  </a:tcPr>
                </a:tc>
                <a:tc>
                  <a:txBody>
                    <a:bodyPr/>
                    <a:lstStyle/>
                    <a:p>
                      <a:pPr algn="ctr"/>
                      <a:r>
                        <a:rPr lang="x-none" sz="900" b="1" noProof="0" dirty="0" smtClean="0">
                          <a:solidFill>
                            <a:srgbClr val="002060"/>
                          </a:solidFill>
                        </a:rPr>
                        <a:t>Fin de un   grado (banda) más alto</a:t>
                      </a:r>
                      <a:endParaRPr lang="x-none" sz="900" b="1" noProof="0" dirty="0">
                        <a:solidFill>
                          <a:srgbClr val="002060"/>
                        </a:solidFill>
                      </a:endParaRPr>
                    </a:p>
                  </a:txBody>
                  <a:tcPr marL="96170" marR="96170" marT="46671" marB="46671" anchor="ctr">
                    <a:solidFill>
                      <a:schemeClr val="accent1">
                        <a:lumMod val="40000"/>
                        <a:lumOff val="60000"/>
                      </a:schemeClr>
                    </a:solidFill>
                  </a:tcPr>
                </a:tc>
                <a:tc>
                  <a:txBody>
                    <a:bodyPr/>
                    <a:lstStyle/>
                    <a:p>
                      <a:pPr algn="ctr"/>
                      <a:r>
                        <a:rPr lang="x-none" sz="900" b="1" noProof="0" dirty="0" smtClean="0">
                          <a:solidFill>
                            <a:srgbClr val="002060"/>
                          </a:solidFill>
                        </a:rPr>
                        <a:t>No es adecuado</a:t>
                      </a:r>
                      <a:r>
                        <a:rPr lang="x-none" sz="900" b="1" baseline="0" noProof="0" dirty="0" smtClean="0">
                          <a:solidFill>
                            <a:srgbClr val="002060"/>
                          </a:solidFill>
                        </a:rPr>
                        <a:t> para banda</a:t>
                      </a:r>
                      <a:endParaRPr lang="x-none" sz="900" b="1" noProof="0" dirty="0">
                        <a:solidFill>
                          <a:srgbClr val="002060"/>
                        </a:solidFill>
                      </a:endParaRPr>
                    </a:p>
                  </a:txBody>
                  <a:tcPr marL="96170" marR="96170" marT="46671" marB="46671" anchor="ctr">
                    <a:solidFill>
                      <a:schemeClr val="accent6">
                        <a:lumMod val="20000"/>
                        <a:lumOff val="80000"/>
                      </a:schemeClr>
                    </a:solidFill>
                  </a:tcPr>
                </a:tc>
              </a:tr>
              <a:tr h="412657">
                <a:tc>
                  <a:txBody>
                    <a:bodyPr/>
                    <a:lstStyle/>
                    <a:p>
                      <a:r>
                        <a:rPr lang="x-none" sz="900" noProof="0" dirty="0" smtClean="0">
                          <a:solidFill>
                            <a:srgbClr val="002060"/>
                          </a:solidFill>
                        </a:rPr>
                        <a:t>Propósito/significado</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Estructura</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Claridad del lenguaje</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Lenguaje </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Ubicación general</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37758" y="5705397"/>
            <a:ext cx="4808497" cy="179257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sp>
        <p:nvSpPr>
          <p:cNvPr id="28" name="Rectangle 27"/>
          <p:cNvSpPr/>
          <p:nvPr/>
        </p:nvSpPr>
        <p:spPr>
          <a:xfrm>
            <a:off x="189452" y="8717497"/>
            <a:ext cx="6705600" cy="414857"/>
          </a:xfrm>
          <a:prstGeom prst="rect">
            <a:avLst/>
          </a:prstGeom>
        </p:spPr>
        <p:txBody>
          <a:bodyPr wrap="square">
            <a:spAutoFit/>
          </a:bodyPr>
          <a:lstStyle/>
          <a:p>
            <a:pPr algn="ctr"/>
            <a:r>
              <a:rPr lang="x-none" sz="1048" b="1" dirty="0">
                <a:solidFill>
                  <a:schemeClr val="tx2"/>
                </a:solidFill>
              </a:rPr>
              <a:t>Para ver más detalles sobre cada una de las medidas cualitativas, favor de ir a la diapositiva 6 de:</a:t>
            </a:r>
          </a:p>
          <a:p>
            <a:pPr algn="ctr"/>
            <a:r>
              <a:rPr lang="x-none" sz="1048" dirty="0"/>
              <a:t> </a:t>
            </a:r>
            <a:r>
              <a:rPr lang="x-none" sz="1048" b="1" dirty="0">
                <a:solidFill>
                  <a:srgbClr val="002060"/>
                </a:solidFill>
                <a:hlinkClick r:id="rId2"/>
              </a:rPr>
              <a:t>http</a:t>
            </a:r>
            <a:r>
              <a:rPr lang="x-none" sz="1048" b="1">
                <a:solidFill>
                  <a:srgbClr val="002060"/>
                </a:solidFill>
                <a:hlinkClick r:id="rId2"/>
              </a:rPr>
              <a:t>://</a:t>
            </a:r>
            <a:r>
              <a:rPr lang="x-none" sz="1048" b="1" smtClean="0">
                <a:solidFill>
                  <a:srgbClr val="002060"/>
                </a:solidFill>
                <a:hlinkClick r:id="rId2"/>
              </a:rPr>
              <a:t>www.corestandards.org/assets/Appendix_A.pdf</a:t>
            </a:r>
            <a:endParaRPr lang="x-none" sz="1048" dirty="0"/>
          </a:p>
        </p:txBody>
      </p:sp>
    </p:spTree>
    <p:extLst>
      <p:ext uri="{BB962C8B-B14F-4D97-AF65-F5344CB8AC3E}">
        <p14:creationId xmlns:p14="http://schemas.microsoft.com/office/powerpoint/2010/main" val="2902780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342768740"/>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es-419" sz="950" dirty="0"/>
              <a:t>Esta tarea de </a:t>
            </a:r>
            <a:r>
              <a:rPr lang="es-419" sz="950"/>
              <a:t>rendimiento </a:t>
            </a:r>
            <a:r>
              <a:rPr lang="es-419" sz="950" smtClean="0"/>
              <a:t>se </a:t>
            </a:r>
            <a:r>
              <a:rPr lang="es-419" sz="950" dirty="0"/>
              <a:t>basa en la escritura. Como una opción, </a:t>
            </a:r>
            <a:r>
              <a:rPr lang="es-419" sz="950"/>
              <a:t>si </a:t>
            </a:r>
            <a:r>
              <a:rPr lang="es-419" sz="950" smtClean="0"/>
              <a:t>desea </a:t>
            </a:r>
            <a:r>
              <a:rPr lang="es-419" sz="950"/>
              <a:t>dar </a:t>
            </a:r>
            <a:r>
              <a:rPr lang="es-419" sz="950" smtClean="0"/>
              <a:t>seguimiento </a:t>
            </a:r>
            <a:r>
              <a:rPr lang="es-419" sz="950" dirty="0"/>
              <a:t>al crecimiento ELP como </a:t>
            </a:r>
            <a:r>
              <a:rPr lang="es-419" sz="950"/>
              <a:t>un </a:t>
            </a:r>
            <a:r>
              <a:rPr lang="es-419" sz="950" smtClean="0"/>
              <a:t>segundo </a:t>
            </a:r>
            <a:r>
              <a:rPr lang="es-419" sz="950" dirty="0"/>
              <a:t>objetivo, los maestros pueden optar por evaluar ELP estándar 4 </a:t>
            </a:r>
            <a:r>
              <a:rPr lang="es-419" sz="950"/>
              <a:t>porque </a:t>
            </a:r>
            <a:r>
              <a:rPr lang="es-419" sz="950" smtClean="0"/>
              <a:t>se </a:t>
            </a:r>
            <a:r>
              <a:rPr lang="es-419" sz="950" dirty="0" smtClean="0"/>
              <a:t>alinea </a:t>
            </a:r>
            <a:r>
              <a:rPr lang="es-419" sz="950" dirty="0"/>
              <a:t>con esta tarea de rendimiento específica. La composición completa de su estudiante </a:t>
            </a:r>
            <a:r>
              <a:rPr lang="es-419" sz="950"/>
              <a:t>puede </a:t>
            </a:r>
            <a:r>
              <a:rPr lang="es-419" sz="950" smtClean="0"/>
              <a:t>ser </a:t>
            </a:r>
            <a:r>
              <a:rPr lang="es-419"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es-419" sz="950"/>
              <a:t>la </a:t>
            </a:r>
            <a:r>
              <a:rPr lang="es-419" sz="950" smtClean="0"/>
              <a:t>clase </a:t>
            </a:r>
            <a:r>
              <a:rPr lang="es-419" sz="950" dirty="0"/>
              <a:t>y el lenguaje. La meta de crecimiento ELP es proporcionar “</a:t>
            </a:r>
            <a:r>
              <a:rPr lang="es-419" sz="950"/>
              <a:t>la </a:t>
            </a:r>
            <a:r>
              <a:rPr lang="es-419" sz="950" smtClean="0"/>
              <a:t>enseñanza </a:t>
            </a:r>
            <a:r>
              <a:rPr lang="es-419" sz="950" dirty="0"/>
              <a:t>escalonada justa" para que los estudiantes demuestren su comprensión a fin de </a:t>
            </a:r>
            <a:r>
              <a:rPr lang="es-419" sz="950"/>
              <a:t>que </a:t>
            </a:r>
            <a:r>
              <a:rPr lang="es-419" sz="950" smtClean="0"/>
              <a:t>pasen </a:t>
            </a:r>
            <a:r>
              <a:rPr lang="es-419" sz="950" dirty="0"/>
              <a:t>de un nivel de competencia al siguiente.</a:t>
            </a:r>
          </a:p>
        </p:txBody>
      </p:sp>
      <p:graphicFrame>
        <p:nvGraphicFramePr>
          <p:cNvPr id="5" name="Table 4"/>
          <p:cNvGraphicFramePr>
            <a:graphicFrameLocks noGrp="1"/>
          </p:cNvGraphicFramePr>
          <p:nvPr>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072352"/>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…desarrollar una declaración  sobre temas conocidos,</a:t>
                      </a:r>
                      <a:r>
                        <a:rPr lang="es-419" sz="800" baseline="0" dirty="0" smtClean="0">
                          <a:solidFill>
                            <a:srgbClr val="000000"/>
                          </a:solidFill>
                          <a:effectLst/>
                          <a:latin typeface="+mn-lt"/>
                          <a:ea typeface="Times New Roman"/>
                          <a:cs typeface="Times New Roman"/>
                        </a:rPr>
                        <a:t> introduciendo el tema y proporcionando algunas razones o hechos para apoyar la declaración</a:t>
                      </a:r>
                      <a:r>
                        <a:rPr lang="es-419" sz="800" b="0" i="0" u="none" strike="noStrike" baseline="0" dirty="0" smtClean="0">
                          <a:solidFill>
                            <a:srgbClr val="000000"/>
                          </a:solidFill>
                          <a:effectLst/>
                          <a:latin typeface="+mn-lt"/>
                        </a:rPr>
                        <a:t>.</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es-419" sz="800" baseline="0" dirty="0" smtClean="0">
                          <a:solidFill>
                            <a:srgbClr val="000000"/>
                          </a:solidFill>
                          <a:effectLst/>
                          <a:latin typeface="+mn-lt"/>
                          <a:ea typeface="Times New Roman"/>
                          <a:cs typeface="Times New Roman"/>
                        </a:rPr>
                        <a:t> ordenados </a:t>
                      </a:r>
                      <a:r>
                        <a:rPr lang="es-419" sz="800" dirty="0" smtClean="0">
                          <a:solidFill>
                            <a:srgbClr val="000000"/>
                          </a:solidFill>
                          <a:effectLst/>
                          <a:latin typeface="+mn-lt"/>
                          <a:ea typeface="Times New Roman"/>
                          <a:cs typeface="Times New Roman"/>
                        </a:rPr>
                        <a:t>para apoyar la declaración  y proporcionar una declaración de conclusión.</a:t>
                      </a:r>
                      <a:endParaRPr lang="es-419" sz="80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1" name="Rectangle 10"/>
          <p:cNvSpPr/>
          <p:nvPr/>
        </p:nvSpPr>
        <p:spPr>
          <a:xfrm>
            <a:off x="3842741" y="968586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12" name="Slide Number Placeholder 3"/>
          <p:cNvSpPr>
            <a:spLocks noGrp="1"/>
          </p:cNvSpPr>
          <p:nvPr>
            <p:ph type="sldNum" sz="quarter" idx="12"/>
          </p:nvPr>
        </p:nvSpPr>
        <p:spPr>
          <a:xfrm>
            <a:off x="5730971" y="9429706"/>
            <a:ext cx="1813560" cy="535516"/>
          </a:xfrm>
        </p:spPr>
        <p:txBody>
          <a:bodyPr vert="horz" lIns="93679" tIns="46840" rIns="93679" bIns="46840" rtlCol="0" anchor="ctr"/>
          <a:lstStyle/>
          <a:p>
            <a:r>
              <a:rPr lang="en-US" dirty="0" smtClean="0"/>
              <a:t>17</a:t>
            </a:r>
            <a:endParaRPr lang="en-US" dirty="0"/>
          </a:p>
        </p:txBody>
      </p:sp>
    </p:spTree>
    <p:extLst>
      <p:ext uri="{BB962C8B-B14F-4D97-AF65-F5344CB8AC3E}">
        <p14:creationId xmlns:p14="http://schemas.microsoft.com/office/powerpoint/2010/main" val="2540894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Pre-evaluación</a:t>
                      </a:r>
                      <a:r>
                        <a:rPr lang="es-419" sz="1400" b="1" i="0" u="none" strike="noStrike" baseline="0" noProof="0" dirty="0" smtClean="0">
                          <a:solidFill>
                            <a:srgbClr val="000000"/>
                          </a:solidFill>
                          <a:latin typeface="Calibri"/>
                        </a:rPr>
                        <a:t> de Escrito informativo</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a:t>
                      </a:r>
                      <a:r>
                        <a:rPr lang="es-419" sz="1200" b="1" i="0" u="none" strike="noStrike" baseline="0" noProof="0" smtClean="0">
                          <a:solidFill>
                            <a:srgbClr val="000000"/>
                          </a:solidFill>
                          <a:latin typeface="Calibri"/>
                        </a:rPr>
                        <a:t>la clase</a:t>
                      </a:r>
                      <a:r>
                        <a:rPr lang="es-419" sz="1200" b="1" i="0" u="none" strike="noStrike" noProof="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Nombre del maestro: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Escuela:</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19" name="Slide Number Placeholder 2"/>
          <p:cNvSpPr>
            <a:spLocks noGrp="1"/>
          </p:cNvSpPr>
          <p:nvPr>
            <p:ph type="sldNum" sz="quarter" idx="12"/>
          </p:nvPr>
        </p:nvSpPr>
        <p:spPr>
          <a:xfrm>
            <a:off x="6520543" y="9459948"/>
            <a:ext cx="830217" cy="528017"/>
          </a:xfrm>
        </p:spPr>
        <p:txBody>
          <a:bodyPr/>
          <a:lstStyle/>
          <a:p>
            <a:r>
              <a:rPr lang="en-US" dirty="0" smtClean="0">
                <a:solidFill>
                  <a:prstClr val="black">
                    <a:tint val="75000"/>
                  </a:prstClr>
                </a:solidFill>
              </a:rPr>
              <a:t>18</a:t>
            </a:r>
            <a:endParaRPr lang="en-US" dirty="0">
              <a:solidFill>
                <a:prstClr val="black">
                  <a:tint val="75000"/>
                </a:prstClr>
              </a:solidFill>
            </a:endParaRPr>
          </a:p>
        </p:txBody>
      </p:sp>
    </p:spTree>
    <p:extLst>
      <p:ext uri="{BB962C8B-B14F-4D97-AF65-F5344CB8AC3E}">
        <p14:creationId xmlns:p14="http://schemas.microsoft.com/office/powerpoint/2010/main" val="2655946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608548548"/>
              </p:ext>
            </p:extLst>
          </p:nvPr>
        </p:nvGraphicFramePr>
        <p:xfrm>
          <a:off x="414973" y="1111578"/>
          <a:ext cx="6822440" cy="6045708"/>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500" b="1" noProof="0" dirty="0" smtClean="0">
                          <a:solidFill>
                            <a:schemeClr val="tx1"/>
                          </a:solidFill>
                          <a:effectLst/>
                        </a:rPr>
                        <a:t>Pre-evaluación Trimestre 3: Clave para la </a:t>
                      </a:r>
                      <a:r>
                        <a:rPr lang="es-GT" sz="1500" b="1" u="sng" noProof="0" dirty="0" smtClean="0">
                          <a:solidFill>
                            <a:schemeClr val="tx1"/>
                          </a:solidFill>
                          <a:effectLst/>
                        </a:rPr>
                        <a:t>Respuesta construida de investigación</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300" b="1" u="sng" noProof="0" dirty="0" smtClean="0">
                          <a:solidFill>
                            <a:schemeClr val="tx1"/>
                          </a:solidFill>
                        </a:rPr>
                        <a:t>Rúbricas para la Respuesta construida de investigación - Objetivo 2</a:t>
                      </a:r>
                    </a:p>
                    <a:p>
                      <a:pPr marL="0" marR="0" indent="0" algn="ctr" defTabSz="914318" rtl="0" eaLnBrk="1" fontAlgn="auto" latinLnBrk="0" hangingPunct="1">
                        <a:lnSpc>
                          <a:spcPct val="100000"/>
                        </a:lnSpc>
                        <a:spcBef>
                          <a:spcPts val="0"/>
                        </a:spcBef>
                        <a:spcAft>
                          <a:spcPts val="0"/>
                        </a:spcAft>
                        <a:buClrTx/>
                        <a:buSzTx/>
                        <a:buFontTx/>
                        <a:buNone/>
                        <a:tabLst/>
                        <a:defRPr/>
                      </a:pPr>
                      <a:r>
                        <a:rPr lang="es-GT" sz="1200" b="1" noProof="0" dirty="0" smtClean="0">
                          <a:solidFill>
                            <a:schemeClr val="tx1"/>
                          </a:solidFill>
                        </a:rPr>
                        <a:t>Localizar, seleccionar, interpretar e integrar la información.</a:t>
                      </a:r>
                    </a:p>
                  </a:txBody>
                  <a:tcPr marL="103632" marR="103632" marT="50292" marB="50292"/>
                </a:tc>
                <a:tc hMerge="1">
                  <a:txBody>
                    <a:bodyPr/>
                    <a:lstStyle/>
                    <a:p>
                      <a:endParaRPr lang="en-US"/>
                    </a:p>
                  </a:txBody>
                  <a:tcPr/>
                </a:tc>
              </a:tr>
              <a:tr h="493776">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400" b="1" dirty="0" smtClean="0">
                          <a:solidFill>
                            <a:schemeClr val="tx1"/>
                          </a:solidFill>
                        </a:rPr>
                        <a:t>Pregunta #7:  </a:t>
                      </a:r>
                      <a:r>
                        <a:rPr kumimoji="0" lang="es-ES" sz="1400" b="1" i="0" u="none" strike="noStrike" kern="1200" cap="none" spc="0" normalizeH="0" baseline="0" noProof="0" dirty="0" smtClean="0">
                          <a:ln>
                            <a:noFill/>
                          </a:ln>
                          <a:solidFill>
                            <a:schemeClr val="tx1"/>
                          </a:solidFill>
                          <a:effectLst/>
                          <a:uLnTx/>
                          <a:uFillTx/>
                          <a:latin typeface="+mn-lt"/>
                          <a:ea typeface="+mn-ea"/>
                          <a:cs typeface="+mn-cs"/>
                        </a:rPr>
                        <a:t>¿Cómo las ilustraciones en el relato, </a:t>
                      </a:r>
                      <a:r>
                        <a:rPr kumimoji="0" lang="es-ES" sz="1400" b="1" i="1" u="none" strike="noStrike" kern="1200" cap="none" spc="0" normalizeH="0" baseline="0" noProof="0" dirty="0" smtClean="0">
                          <a:ln>
                            <a:noFill/>
                          </a:ln>
                          <a:solidFill>
                            <a:schemeClr val="tx1"/>
                          </a:solidFill>
                          <a:effectLst/>
                          <a:uLnTx/>
                          <a:uFillTx/>
                          <a:latin typeface="+mn-lt"/>
                          <a:ea typeface="+mn-ea"/>
                          <a:cs typeface="+mn-cs"/>
                        </a:rPr>
                        <a:t>El ferrocarril clandestino</a:t>
                      </a:r>
                      <a:r>
                        <a:rPr kumimoji="0" lang="es-ES" sz="1400" b="1" i="0" u="none" strike="noStrike" kern="1200" cap="none" spc="0" normalizeH="0" baseline="0" noProof="0" dirty="0" smtClean="0">
                          <a:ln>
                            <a:noFill/>
                          </a:ln>
                          <a:solidFill>
                            <a:schemeClr val="tx1"/>
                          </a:solidFill>
                          <a:effectLst/>
                          <a:uLnTx/>
                          <a:uFillTx/>
                          <a:latin typeface="+mn-lt"/>
                          <a:ea typeface="+mn-ea"/>
                          <a:cs typeface="+mn-cs"/>
                        </a:rPr>
                        <a:t>, contribuyen al entendimiento del mensaje en el relato?</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400" b="1"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rPr>
                        <a:t>La respuesta da suficiente evidencia</a:t>
                      </a:r>
                      <a:r>
                        <a:rPr lang="es-GT" sz="1100" b="1" u="none" noProof="0" dirty="0" smtClean="0">
                          <a:solidFill>
                            <a:schemeClr val="tx1"/>
                          </a:solidFill>
                        </a:rPr>
                        <a:t> </a:t>
                      </a:r>
                      <a:r>
                        <a:rPr lang="es-GT" sz="1100" u="none" noProof="0" dirty="0" smtClean="0">
                          <a:solidFill>
                            <a:schemeClr val="tx1"/>
                          </a:solidFill>
                        </a:rPr>
                        <a:t>de la habilidad</a:t>
                      </a:r>
                      <a:r>
                        <a:rPr lang="es-GT" sz="1100" u="none" baseline="0" noProof="0" dirty="0" smtClean="0">
                          <a:solidFill>
                            <a:schemeClr val="tx1"/>
                          </a:solidFill>
                        </a:rPr>
                        <a:t> </a:t>
                      </a:r>
                      <a:r>
                        <a:rPr lang="es-GT" sz="1100" u="none" noProof="0" dirty="0" smtClean="0">
                          <a:solidFill>
                            <a:schemeClr val="tx1"/>
                          </a:solidFill>
                        </a:rPr>
                        <a:t>de localizar y seleccionar información que apoya lo que era obtener la libertad en el ferrocarril</a:t>
                      </a:r>
                      <a:r>
                        <a:rPr lang="es-GT" sz="1100" u="none" baseline="0" noProof="0" dirty="0" smtClean="0">
                          <a:solidFill>
                            <a:schemeClr val="tx1"/>
                          </a:solidFill>
                        </a:rPr>
                        <a:t> clandestino</a:t>
                      </a:r>
                      <a:r>
                        <a:rPr lang="es-GT" sz="1100" u="none" noProof="0" dirty="0" smtClean="0">
                          <a:solidFill>
                            <a:schemeClr val="tx1"/>
                          </a:solidFill>
                        </a:rPr>
                        <a:t>. El estudiante debe señalar que tanto la imagen de la Osa Mayor y la imagen del mapa ayudaron al lector a "ver" lo que el autor está hablando.</a:t>
                      </a:r>
                      <a:endParaRPr lang="es-GT" sz="900" b="1" i="0" u="sng" baseline="0" noProof="0" dirty="0" smtClean="0">
                        <a:solidFill>
                          <a:schemeClr val="tx1"/>
                        </a:solidFill>
                      </a:endParaRPr>
                    </a:p>
                    <a:p>
                      <a:pPr marL="0" marR="0" indent="0" algn="l" defTabSz="914318" rtl="0" eaLnBrk="1" fontAlgn="auto" latinLnBrk="0" hangingPunct="1">
                        <a:lnSpc>
                          <a:spcPct val="100000"/>
                        </a:lnSpc>
                        <a:spcBef>
                          <a:spcPts val="0"/>
                        </a:spcBef>
                        <a:spcAft>
                          <a:spcPts val="0"/>
                        </a:spcAft>
                        <a:buClrTx/>
                        <a:buSzTx/>
                        <a:buFontTx/>
                        <a:buNone/>
                        <a:tabLst/>
                        <a:defRPr/>
                      </a:pPr>
                      <a:r>
                        <a:rPr lang="es-GT" sz="1100" b="1" i="0" u="sng" baseline="0" noProof="0" dirty="0" smtClean="0">
                          <a:solidFill>
                            <a:schemeClr val="tx1"/>
                          </a:solidFill>
                        </a:rPr>
                        <a:t>La respuesta da suficiente evidencia</a:t>
                      </a:r>
                      <a:r>
                        <a:rPr lang="es-GT" sz="1100" b="1" i="0" u="none" noProof="0" dirty="0" smtClean="0">
                          <a:solidFill>
                            <a:schemeClr val="tx1"/>
                          </a:solidFill>
                        </a:rPr>
                        <a:t> </a:t>
                      </a:r>
                      <a:r>
                        <a:rPr lang="es-GT" sz="1100" u="none" noProof="0" dirty="0" smtClean="0">
                          <a:solidFill>
                            <a:schemeClr val="tx1"/>
                          </a:solidFill>
                        </a:rPr>
                        <a:t>de la habilidad</a:t>
                      </a:r>
                      <a:r>
                        <a:rPr lang="es-GT" sz="1100" u="none" baseline="0" noProof="0" dirty="0" smtClean="0">
                          <a:solidFill>
                            <a:schemeClr val="tx1"/>
                          </a:solidFill>
                        </a:rPr>
                        <a:t> </a:t>
                      </a:r>
                      <a:r>
                        <a:rPr lang="es-GT" sz="1100" u="none" noProof="0" dirty="0" smtClean="0">
                          <a:solidFill>
                            <a:schemeClr val="tx1"/>
                          </a:solidFill>
                        </a:rPr>
                        <a:t>de interpretar e integrar la información sobre cómo la imagen y el mapa muestran lo difícil que era viajar en el ferrocarril</a:t>
                      </a:r>
                      <a:r>
                        <a:rPr lang="es-GT" sz="1100" u="none" baseline="0" noProof="0" dirty="0" smtClean="0">
                          <a:solidFill>
                            <a:schemeClr val="tx1"/>
                          </a:solidFill>
                        </a:rPr>
                        <a:t> clandestino</a:t>
                      </a:r>
                      <a:r>
                        <a:rPr lang="es-GT" sz="1100" u="none" noProof="0" dirty="0" smtClean="0">
                          <a:solidFill>
                            <a:schemeClr val="tx1"/>
                          </a:solidFill>
                        </a:rPr>
                        <a:t>. El estudiante debe indicar que estas ilustraciones ayudaban a mostrar lo difícil que habría sido el viaje; el mapa mostrando hasta qué punto iban a pie, y la imagen que muestra lo poco que tenían para</a:t>
                      </a:r>
                      <a:r>
                        <a:rPr lang="es-GT" sz="1100" u="none" baseline="0" noProof="0" dirty="0" smtClean="0">
                          <a:solidFill>
                            <a:schemeClr val="tx1"/>
                          </a:solidFill>
                        </a:rPr>
                        <a:t> </a:t>
                      </a:r>
                      <a:r>
                        <a:rPr lang="es-GT" sz="1100" u="none" noProof="0" dirty="0" smtClean="0">
                          <a:solidFill>
                            <a:schemeClr val="tx1"/>
                          </a:solidFill>
                        </a:rPr>
                        <a:t>mirar en un cielo nocturno.</a:t>
                      </a:r>
                      <a:endParaRPr lang="es-GT" sz="1100" noProof="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GT" sz="14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GT" sz="2000" b="1" dirty="0" smtClean="0">
                          <a:solidFill>
                            <a:schemeClr val="tx1"/>
                          </a:solidFill>
                        </a:rPr>
                        <a:t>2</a:t>
                      </a:r>
                      <a:endParaRPr lang="es-GT" sz="2000" b="1" dirty="0">
                        <a:solidFill>
                          <a:schemeClr val="tx1"/>
                        </a:solidFill>
                      </a:endParaRPr>
                    </a:p>
                  </a:txBody>
                  <a:tcPr marL="103632" marR="103632" marT="50292" marB="50292" anchor="ctr"/>
                </a:tc>
                <a:tc>
                  <a:txBody>
                    <a:bodyPr/>
                    <a:lstStyle/>
                    <a:p>
                      <a:r>
                        <a:rPr lang="es-GT" sz="1000" b="0" i="1" dirty="0" smtClean="0">
                          <a:solidFill>
                            <a:schemeClr val="tx1"/>
                          </a:solidFill>
                        </a:rPr>
                        <a:t>El estudiante localiza y selecciona la información para apoyar que el mapa</a:t>
                      </a:r>
                      <a:r>
                        <a:rPr lang="es-GT" sz="1000" b="0" i="1" baseline="0" dirty="0" smtClean="0">
                          <a:solidFill>
                            <a:schemeClr val="tx1"/>
                          </a:solidFill>
                        </a:rPr>
                        <a:t> </a:t>
                      </a:r>
                      <a:r>
                        <a:rPr lang="es-GT" sz="1000" b="0" i="1" dirty="0" smtClean="0">
                          <a:solidFill>
                            <a:schemeClr val="tx1"/>
                          </a:solidFill>
                        </a:rPr>
                        <a:t>contribuye al mensaje de la libertad de la esclavitud y el estudiante interpreta e integra la información acerca de lo difícil que habría sido el viaje en el ferrocarril clandestino:</a:t>
                      </a:r>
                    </a:p>
                    <a:p>
                      <a:r>
                        <a:rPr lang="es-GT" sz="1000" b="0" i="0" baseline="0" dirty="0" smtClean="0">
                          <a:solidFill>
                            <a:schemeClr val="tx1"/>
                          </a:solidFill>
                        </a:rPr>
                        <a:t>En la historia escrita por Anna </a:t>
                      </a:r>
                      <a:r>
                        <a:rPr lang="es-GT" sz="1000" b="0" i="0" baseline="0" dirty="0" err="1" smtClean="0">
                          <a:solidFill>
                            <a:schemeClr val="tx1"/>
                          </a:solidFill>
                        </a:rPr>
                        <a:t>Freedom</a:t>
                      </a:r>
                      <a:r>
                        <a:rPr lang="es-GT" sz="1000" b="0" i="0" baseline="0" dirty="0" smtClean="0">
                          <a:solidFill>
                            <a:schemeClr val="tx1"/>
                          </a:solidFill>
                        </a:rPr>
                        <a:t>, el mapa muestra la ruta del que ella habló acerca de ir en el ferrocarril clandestino. Muestra cuánto tiempo tomó y los estados que ella tuvo que cruzar. Te ayuda a ver cuánto tiempo y lo difícil que habría sido el viaje para llegar a la libertad, sobre todo porque estaban caminando lejos. Además, la imagen mostró cómo se veía la Osa Mayor y me ayudó a ver lo que Anna hubiera estado mirando en el cielo para ayudarse a ir al Norte. Hubiera sido difícil seguir sólo las estrellas y de hacerlo por la noche. </a:t>
                      </a:r>
                    </a:p>
                  </a:txBody>
                  <a:tcPr marL="103632" marR="103632" marT="50292" marB="50292"/>
                </a:tc>
              </a:tr>
              <a:tr h="652272">
                <a:tc>
                  <a:txBody>
                    <a:bodyPr/>
                    <a:lstStyle/>
                    <a:p>
                      <a:pPr algn="ctr"/>
                      <a:r>
                        <a:rPr lang="es-GT" sz="2000" b="1" dirty="0" smtClean="0">
                          <a:solidFill>
                            <a:schemeClr val="tx1"/>
                          </a:solidFill>
                        </a:rPr>
                        <a:t>1</a:t>
                      </a:r>
                      <a:endParaRPr lang="es-GT"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GT" sz="1000" b="0" i="1" dirty="0" smtClean="0">
                          <a:solidFill>
                            <a:schemeClr val="tx1"/>
                          </a:solidFill>
                        </a:rPr>
                        <a:t>El estudiante localiza y selecciona algunos datos para apoyar que el mapa</a:t>
                      </a:r>
                      <a:r>
                        <a:rPr lang="es-GT" sz="1000" b="0" i="1" baseline="0" dirty="0" smtClean="0">
                          <a:solidFill>
                            <a:schemeClr val="tx1"/>
                          </a:solidFill>
                        </a:rPr>
                        <a:t> </a:t>
                      </a:r>
                      <a:r>
                        <a:rPr lang="es-GT" sz="1000" b="0" i="1" dirty="0" smtClean="0">
                          <a:solidFill>
                            <a:schemeClr val="tx1"/>
                          </a:solidFill>
                        </a:rPr>
                        <a:t>contribuye al mensaje de la libertad de la esclavitud y el estudiante interpreta e integra la información acerca de lo difícil que habría sido el viaje en el ferrocarril</a:t>
                      </a:r>
                      <a:r>
                        <a:rPr lang="es-GT" sz="1000" b="0" i="1" baseline="0" dirty="0" smtClean="0">
                          <a:solidFill>
                            <a:schemeClr val="tx1"/>
                          </a:solidFill>
                        </a:rPr>
                        <a:t> clandestino</a:t>
                      </a:r>
                      <a:r>
                        <a:rPr lang="es-GT" sz="1000" b="0" i="1" dirty="0" smtClean="0">
                          <a:solidFill>
                            <a:schemeClr val="tx1"/>
                          </a:solidFill>
                        </a:rPr>
                        <a:t>:</a:t>
                      </a:r>
                    </a:p>
                    <a:p>
                      <a:pPr marL="0" marR="0" lvl="0" indent="0" algn="l" defTabSz="1018809" rtl="0" eaLnBrk="1" fontAlgn="auto" latinLnBrk="0" hangingPunct="1">
                        <a:lnSpc>
                          <a:spcPct val="100000"/>
                        </a:lnSpc>
                        <a:spcBef>
                          <a:spcPts val="0"/>
                        </a:spcBef>
                        <a:spcAft>
                          <a:spcPts val="0"/>
                        </a:spcAft>
                        <a:buClrTx/>
                        <a:buSzTx/>
                        <a:buFontTx/>
                        <a:buNone/>
                        <a:tabLst/>
                        <a:defRPr/>
                      </a:pPr>
                      <a:r>
                        <a:rPr lang="es-GT" sz="1000" b="0" i="0" baseline="0" dirty="0" smtClean="0">
                          <a:solidFill>
                            <a:schemeClr val="tx1"/>
                          </a:solidFill>
                        </a:rPr>
                        <a:t>El mapa muestra el viaje en el ferrocarril clandestino. La imagen muestra la Osa Mayor que miraban para saber cómo ir al norte (</a:t>
                      </a:r>
                      <a:r>
                        <a:rPr lang="es-GT" sz="1000" b="0" i="1" baseline="0" dirty="0" smtClean="0">
                          <a:solidFill>
                            <a:schemeClr val="tx1"/>
                          </a:solidFill>
                        </a:rPr>
                        <a:t>sin indicación de cuán duro fue el viaje</a:t>
                      </a:r>
                      <a:r>
                        <a:rPr lang="es-GT" sz="1000" b="0" i="0" baseline="0" dirty="0" smtClean="0">
                          <a:solidFill>
                            <a:schemeClr val="tx1"/>
                          </a:solidFill>
                        </a:rPr>
                        <a:t>).</a:t>
                      </a:r>
                      <a:endParaRPr lang="es-GT" sz="1000" b="0" i="1" baseline="0" dirty="0" smtClean="0">
                        <a:solidFill>
                          <a:schemeClr val="tx1"/>
                        </a:solidFill>
                      </a:endParaRPr>
                    </a:p>
                  </a:txBody>
                  <a:tcPr marL="103632" marR="103632" marT="50292" marB="50292"/>
                </a:tc>
              </a:tr>
              <a:tr h="472440">
                <a:tc>
                  <a:txBody>
                    <a:bodyPr/>
                    <a:lstStyle/>
                    <a:p>
                      <a:pPr algn="ctr"/>
                      <a:r>
                        <a:rPr lang="es-GT" sz="2000" b="1" dirty="0" smtClean="0">
                          <a:solidFill>
                            <a:schemeClr val="tx1"/>
                          </a:solidFill>
                        </a:rPr>
                        <a:t>0</a:t>
                      </a:r>
                      <a:endParaRPr lang="es-GT" sz="2000" b="1" dirty="0">
                        <a:solidFill>
                          <a:schemeClr val="tx1"/>
                        </a:solidFill>
                      </a:endParaRPr>
                    </a:p>
                  </a:txBody>
                  <a:tcPr marL="103632" marR="103632" marT="50292" marB="50292" anchor="ctr"/>
                </a:tc>
                <a:tc>
                  <a:txBody>
                    <a:bodyPr/>
                    <a:lstStyle/>
                    <a:p>
                      <a:r>
                        <a:rPr lang="es-GT" sz="1000" i="1" dirty="0" smtClean="0">
                          <a:solidFill>
                            <a:schemeClr val="tx1"/>
                          </a:solidFill>
                        </a:rPr>
                        <a:t>El estudiante </a:t>
                      </a:r>
                      <a:r>
                        <a:rPr lang="es-GT" sz="1000" b="1" i="1" u="sng" dirty="0" smtClean="0">
                          <a:solidFill>
                            <a:schemeClr val="tx1"/>
                          </a:solidFill>
                        </a:rPr>
                        <a:t>no proporciona suficiente evidencia</a:t>
                      </a:r>
                      <a:r>
                        <a:rPr lang="es-GT" sz="1000" i="1" dirty="0" smtClean="0">
                          <a:solidFill>
                            <a:schemeClr val="tx1"/>
                          </a:solidFill>
                        </a:rPr>
                        <a:t> de la capacidad de localizar, seleccionar, interpretar e integrar la información.</a:t>
                      </a:r>
                    </a:p>
                    <a:p>
                      <a:r>
                        <a:rPr lang="es-GT" sz="1000" b="0" i="0" baseline="0" dirty="0" smtClean="0">
                          <a:solidFill>
                            <a:schemeClr val="tx1"/>
                          </a:solidFill>
                        </a:rPr>
                        <a:t>Había un mapa y una imagen de las estrellas. </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96121566"/>
              </p:ext>
            </p:extLst>
          </p:nvPr>
        </p:nvGraphicFramePr>
        <p:xfrm>
          <a:off x="5248275" y="7535522"/>
          <a:ext cx="1989138" cy="622261"/>
        </p:xfrm>
        <a:graphic>
          <a:graphicData uri="http://schemas.openxmlformats.org/drawingml/2006/table">
            <a:tbl>
              <a:tblPr firstRow="1" firstCol="1" bandRow="1"/>
              <a:tblGrid>
                <a:gridCol w="1989138"/>
              </a:tblGrid>
              <a:tr h="13458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Cita evidencia y desarrolla un argumento lógico sobre cómo los elementos visuales o multimedios clasificados añaden al significado, el tono, y la belleza de un texto.</a:t>
                      </a:r>
                      <a:endParaRPr lang="en-US" sz="800" b="1" dirty="0" smtClean="0">
                        <a:solidFill>
                          <a:srgbClr val="000000"/>
                        </a:solidFill>
                        <a:effectLst/>
                        <a:latin typeface="Calibri"/>
                        <a:ea typeface="Times New Roman"/>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8" name="TextBox 7"/>
          <p:cNvSpPr txBox="1"/>
          <p:nvPr/>
        </p:nvSpPr>
        <p:spPr>
          <a:xfrm>
            <a:off x="324851" y="119678"/>
            <a:ext cx="6732087" cy="861774"/>
          </a:xfrm>
          <a:prstGeom prst="rect">
            <a:avLst/>
          </a:prstGeom>
          <a:noFill/>
        </p:spPr>
        <p:txBody>
          <a:bodyPr wrap="square" rtlCol="0">
            <a:spAutoFit/>
          </a:bodyPr>
          <a:lstStyle/>
          <a:p>
            <a:pPr lvl="0" algn="just">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sz="1000" dirty="0">
              <a:solidFill>
                <a:prstClr val="black"/>
              </a:solidFill>
            </a:endParaRPr>
          </a:p>
        </p:txBody>
      </p:sp>
    </p:spTree>
    <p:extLst>
      <p:ext uri="{BB962C8B-B14F-4D97-AF65-F5344CB8AC3E}">
        <p14:creationId xmlns:p14="http://schemas.microsoft.com/office/powerpoint/2010/main" val="404723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82641" y="1482806"/>
            <a:ext cx="2519342" cy="2171921"/>
            <a:chOff x="4836537" y="228597"/>
            <a:chExt cx="1888849" cy="2201532"/>
          </a:xfrm>
        </p:grpSpPr>
        <p:sp>
          <p:nvSpPr>
            <p:cNvPr id="21" name="Parallelogram 20"/>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_tradnl" sz="1800" b="0" i="0" u="none" strike="noStrike" kern="0" cap="none" spc="0" normalizeH="0" baseline="0" dirty="0" smtClean="0">
                <a:ln>
                  <a:noFill/>
                </a:ln>
                <a:solidFill>
                  <a:prstClr val="white"/>
                </a:solidFill>
                <a:effectLst/>
                <a:uLnTx/>
                <a:uFillTx/>
                <a:latin typeface="Franklin Gothic Book"/>
                <a:ea typeface="+mn-ea"/>
                <a:cs typeface="+mn-cs"/>
              </a:endParaRPr>
            </a:p>
          </p:txBody>
        </p:sp>
        <p:sp>
          <p:nvSpPr>
            <p:cNvPr id="22" name="Rectangle 21"/>
            <p:cNvSpPr/>
            <p:nvPr/>
          </p:nvSpPr>
          <p:spPr>
            <a:xfrm>
              <a:off x="5273906" y="228597"/>
              <a:ext cx="860754" cy="935918"/>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5400" b="1" i="0" u="none" strike="noStrike" kern="0" cap="none" spc="0" normalizeH="0" baseline="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s-ES_tradnl" sz="5400" b="1" i="0" u="none" strike="noStrike" kern="0" cap="none" spc="0" normalizeH="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to</a:t>
              </a:r>
              <a:r>
                <a:rPr kumimoji="0" lang="es-ES_tradnl" sz="5400" b="1" i="0" u="none" strike="noStrike" kern="0" cap="none" spc="0" normalizeH="0" baseline="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23"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28"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25" name="Table 24"/>
          <p:cNvGraphicFramePr>
            <a:graphicFrameLocks noGrp="1"/>
          </p:cNvGraphicFramePr>
          <p:nvPr>
            <p:extLst>
              <p:ext uri="{D42A27DB-BD31-4B8C-83A1-F6EECF244321}">
                <p14:modId xmlns:p14="http://schemas.microsoft.com/office/powerpoint/2010/main" val="2612656705"/>
              </p:ext>
            </p:extLst>
          </p:nvPr>
        </p:nvGraphicFramePr>
        <p:xfrm>
          <a:off x="1209042" y="6441948"/>
          <a:ext cx="5705113" cy="23820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s-AR" sz="1200" b="1" noProof="0" dirty="0" smtClean="0">
                          <a:solidFill>
                            <a:schemeClr val="tx1"/>
                          </a:solidFill>
                        </a:rPr>
                        <a:t>Escritura narrativa</a:t>
                      </a:r>
                      <a:r>
                        <a:rPr lang="es-AR" sz="1200" b="1" baseline="0" noProof="0" dirty="0" smtClean="0">
                          <a:solidFill>
                            <a:schemeClr val="tx1"/>
                          </a:solidFill>
                        </a:rPr>
                        <a:t> y lenguaje</a:t>
                      </a:r>
                      <a:endParaRPr lang="es-AR"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AR" sz="1200" b="1" noProof="0" dirty="0" smtClean="0">
                          <a:solidFill>
                            <a:schemeClr val="tx1"/>
                          </a:solidFill>
                        </a:rPr>
                        <a:t>Objetivos</a:t>
                      </a:r>
                      <a:endParaRPr lang="es-AR"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AR" sz="1200" b="1" noProof="0" dirty="0" smtClean="0">
                          <a:solidFill>
                            <a:schemeClr val="tx1"/>
                          </a:solidFill>
                        </a:rPr>
                        <a:t>Estándares</a:t>
                      </a:r>
                      <a:endParaRPr lang="es-AR"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t>Escrito narrativo breve</a:t>
                      </a:r>
                      <a:endParaRPr lang="es-AR" sz="1200" b="1" noProof="0" dirty="0"/>
                    </a:p>
                  </a:txBody>
                  <a:tcPr marL="103632" marR="103632" marT="50292" marB="50292">
                    <a:solidFill>
                      <a:srgbClr val="FFFFCC"/>
                    </a:solidFill>
                  </a:tcPr>
                </a:tc>
                <a:tc>
                  <a:txBody>
                    <a:bodyPr/>
                    <a:lstStyle/>
                    <a:p>
                      <a:r>
                        <a:rPr lang="es-AR" sz="1200" b="1" noProof="0" dirty="0" smtClean="0">
                          <a:solidFill>
                            <a:schemeClr val="tx1"/>
                          </a:solidFill>
                        </a:rPr>
                        <a:t>W.3a,</a:t>
                      </a:r>
                      <a:r>
                        <a:rPr lang="es-AR" sz="1200" b="1" baseline="0" noProof="0" dirty="0" smtClean="0">
                          <a:solidFill>
                            <a:schemeClr val="tx1"/>
                          </a:solidFill>
                        </a:rPr>
                        <a:t> W.3b,  W.3c, W.3d</a:t>
                      </a:r>
                      <a:endParaRPr lang="es-AR" sz="1200" b="1" noProof="0"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t>Escribir-Revisar:</a:t>
                      </a:r>
                      <a:r>
                        <a:rPr lang="es-AR" sz="1200" b="1" baseline="0" noProof="0" dirty="0" smtClean="0"/>
                        <a:t> Escrito narrativo</a:t>
                      </a:r>
                      <a:endParaRPr lang="es-AR" sz="1200" b="1" noProof="0" dirty="0"/>
                    </a:p>
                  </a:txBody>
                  <a:tcPr marL="103632" marR="103632" marT="50292" marB="50292">
                    <a:solidFill>
                      <a:srgbClr val="FFFFCC"/>
                    </a:solidFill>
                  </a:tcPr>
                </a:tc>
                <a:tc>
                  <a:txBody>
                    <a:bodyPr/>
                    <a:lstStyle/>
                    <a:p>
                      <a:r>
                        <a:rPr lang="es-AR" sz="1200" b="1" noProof="0" dirty="0" smtClean="0">
                          <a:solidFill>
                            <a:schemeClr val="tx1"/>
                          </a:solidFill>
                        </a:rPr>
                        <a:t>W.3a,</a:t>
                      </a:r>
                      <a:r>
                        <a:rPr lang="es-AR" sz="1200" b="1" baseline="0" noProof="0" dirty="0" smtClean="0">
                          <a:solidFill>
                            <a:schemeClr val="tx1"/>
                          </a:solidFill>
                        </a:rPr>
                        <a:t> W.3b,  W.3c, W.3d</a:t>
                      </a:r>
                      <a:endParaRPr lang="es-AR" sz="1200" b="1" noProof="0"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Composición narrativa completa</a:t>
                      </a:r>
                      <a:endParaRPr lang="es-AR" sz="1200" b="1" noProof="0"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W-3a, W-3b, W-3c, W-3d, W-4,      W-5, W-8, W-9</a:t>
                      </a:r>
                      <a:endParaRPr lang="es-AR" sz="1200" b="1" noProof="0"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Uso</a:t>
                      </a:r>
                      <a:r>
                        <a:rPr lang="es-AR" sz="1200" b="1" baseline="0" noProof="0" dirty="0" smtClean="0">
                          <a:solidFill>
                            <a:schemeClr val="tx1"/>
                          </a:solidFill>
                        </a:rPr>
                        <a:t> del le</a:t>
                      </a:r>
                      <a:r>
                        <a:rPr lang="es-AR" sz="1200" b="1" noProof="0" dirty="0" smtClean="0">
                          <a:solidFill>
                            <a:schemeClr val="tx1"/>
                          </a:solidFill>
                        </a:rPr>
                        <a:t>nguaje-vocabulario</a:t>
                      </a:r>
                      <a:endParaRPr lang="es-AR" sz="1200" b="1" noProof="0"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L.3a   L.6</a:t>
                      </a:r>
                      <a:endParaRPr lang="es-AR" sz="1200" b="1" noProof="0"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Editar y</a:t>
                      </a:r>
                      <a:r>
                        <a:rPr lang="es-AR" sz="1200" b="1" baseline="0" noProof="0" dirty="0" smtClean="0">
                          <a:solidFill>
                            <a:schemeClr val="tx1"/>
                          </a:solidFill>
                        </a:rPr>
                        <a:t> c</a:t>
                      </a:r>
                      <a:r>
                        <a:rPr lang="es-AR" sz="1200" b="1" noProof="0" dirty="0" smtClean="0">
                          <a:solidFill>
                            <a:schemeClr val="tx1"/>
                          </a:solidFill>
                        </a:rPr>
                        <a:t>larificar</a:t>
                      </a:r>
                      <a:endParaRPr lang="es-AR" sz="1200" b="1" noProof="0"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L.5.1a</a:t>
                      </a:r>
                      <a:endParaRPr lang="es-AR" sz="1200" b="1" noProof="0"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3234014" cy="96465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ES_tradnl" sz="2800" b="1" dirty="0" smtClean="0">
                <a:solidFill>
                  <a:schemeClr val="tx2">
                    <a:lumMod val="60000"/>
                    <a:lumOff val="40000"/>
                  </a:schemeClr>
                </a:solidFill>
                <a:latin typeface="Bookman Old Style" pitchFamily="18" charset="0"/>
              </a:rPr>
              <a:t>Trimestre 3</a:t>
            </a:r>
          </a:p>
          <a:p>
            <a:r>
              <a:rPr lang="es-ES_tradnl" sz="2800" b="1" dirty="0" smtClean="0">
                <a:latin typeface="Bookman Old Style" pitchFamily="18" charset="0"/>
              </a:rPr>
              <a:t>Pre-evaluación  </a:t>
            </a:r>
            <a:endParaRPr lang="es-ES_tradnl" sz="2800" b="1" dirty="0">
              <a:latin typeface="Bookman Old Style" pitchFamily="18" charset="0"/>
            </a:endParaRPr>
          </a:p>
        </p:txBody>
      </p:sp>
      <p:sp>
        <p:nvSpPr>
          <p:cNvPr id="2" name="Rectangle 1"/>
          <p:cNvSpPr/>
          <p:nvPr/>
        </p:nvSpPr>
        <p:spPr>
          <a:xfrm>
            <a:off x="4756937" y="7042639"/>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4" name="Rectangle 23"/>
          <p:cNvSpPr/>
          <p:nvPr/>
        </p:nvSpPr>
        <p:spPr>
          <a:xfrm>
            <a:off x="4360652" y="7360376"/>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9" name="Rectangle 28"/>
          <p:cNvSpPr/>
          <p:nvPr/>
        </p:nvSpPr>
        <p:spPr>
          <a:xfrm>
            <a:off x="3834251" y="7808667"/>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30" name="TextBox 29"/>
          <p:cNvSpPr txBox="1"/>
          <p:nvPr/>
        </p:nvSpPr>
        <p:spPr>
          <a:xfrm>
            <a:off x="1143000" y="6067835"/>
            <a:ext cx="5836024" cy="256765"/>
          </a:xfrm>
          <a:prstGeom prst="rect">
            <a:avLst/>
          </a:prstGeom>
          <a:noFill/>
        </p:spPr>
        <p:txBody>
          <a:bodyPr wrap="square" lIns="101882" tIns="50941" rIns="101882" bIns="50941" rtlCol="0">
            <a:spAutoFit/>
          </a:bodyPr>
          <a:lstStyle/>
          <a:p>
            <a:pPr algn="ctr"/>
            <a:r>
              <a:rPr lang="es-ES_tradnl" sz="1000" b="1" i="1" dirty="0" smtClean="0">
                <a:latin typeface="Calibri" panose="020F0502020204030204" pitchFamily="34" charset="0"/>
              </a:rPr>
              <a:t>Nota:  Pueden haber más estándares por objetivo.  Sólo se listaron los estándares evaluados.</a:t>
            </a:r>
            <a:endParaRPr lang="es-ES_tradnl"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3948592533"/>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s-CO" sz="1200" b="1" noProof="0" dirty="0" smtClean="0">
                          <a:solidFill>
                            <a:schemeClr val="tx1"/>
                          </a:solidFill>
                        </a:rPr>
                        <a:t>Lectura: Texto</a:t>
                      </a:r>
                      <a:r>
                        <a:rPr lang="es-CO" sz="1200" b="1" baseline="0" noProof="0" dirty="0" smtClean="0">
                          <a:solidFill>
                            <a:schemeClr val="tx1"/>
                          </a:solidFill>
                        </a:rPr>
                        <a:t> literario</a:t>
                      </a:r>
                      <a:endParaRPr lang="es-CO"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CO" sz="1200" b="1" noProof="0" dirty="0" smtClean="0">
                          <a:solidFill>
                            <a:schemeClr val="tx1"/>
                          </a:solidFill>
                        </a:rPr>
                        <a:t>Objetivos</a:t>
                      </a:r>
                      <a:endParaRPr lang="es-CO"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CO" sz="1200" b="1" noProof="0" dirty="0" smtClean="0">
                          <a:solidFill>
                            <a:schemeClr val="tx1"/>
                          </a:solidFill>
                        </a:rPr>
                        <a:t>Estándares</a:t>
                      </a:r>
                      <a:endParaRPr lang="es-CO" sz="1200" b="1" noProof="0" dirty="0">
                        <a:solidFill>
                          <a:schemeClr val="tx1"/>
                        </a:solidFill>
                      </a:endParaRPr>
                    </a:p>
                  </a:txBody>
                  <a:tcPr marL="103632" marR="103632" marT="50292" marB="50292">
                    <a:solidFill>
                      <a:schemeClr val="bg1"/>
                    </a:solidFill>
                  </a:tcPr>
                </a:tc>
                <a:tc>
                  <a:txBody>
                    <a:bodyPr/>
                    <a:lstStyle/>
                    <a:p>
                      <a:pPr algn="ctr"/>
                      <a:r>
                        <a:rPr lang="es-CO" sz="1200" b="1" noProof="0" dirty="0" smtClean="0">
                          <a:solidFill>
                            <a:schemeClr val="tx1"/>
                          </a:solidFill>
                        </a:rPr>
                        <a:t>DOK</a:t>
                      </a:r>
                      <a:endParaRPr lang="es-CO" sz="1200" b="1" noProof="0"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CO" sz="1200" b="1" noProof="0" dirty="0" smtClean="0">
                          <a:solidFill>
                            <a:schemeClr val="tx1"/>
                          </a:solidFill>
                        </a:rPr>
                        <a:t>Significado de las palabras</a:t>
                      </a:r>
                      <a:endParaRPr lang="es-CO" sz="1200" b="1" noProof="0" dirty="0">
                        <a:solidFill>
                          <a:schemeClr val="tx1"/>
                        </a:solidFill>
                      </a:endParaRPr>
                    </a:p>
                  </a:txBody>
                  <a:tcPr marL="103632" marR="103632" marT="50292" marB="50292">
                    <a:solidFill>
                      <a:srgbClr val="FFFFCC"/>
                    </a:solidFill>
                  </a:tcPr>
                </a:tc>
                <a:tc>
                  <a:txBody>
                    <a:bodyPr/>
                    <a:lstStyle/>
                    <a:p>
                      <a:r>
                        <a:rPr lang="es-CO" sz="1200" b="1" noProof="0" dirty="0" smtClean="0">
                          <a:solidFill>
                            <a:schemeClr val="tx1"/>
                          </a:solidFill>
                        </a:rPr>
                        <a:t>RL.5.4</a:t>
                      </a:r>
                      <a:endParaRPr lang="es-CO" sz="1200" b="1" noProof="0" dirty="0">
                        <a:solidFill>
                          <a:schemeClr val="tx1"/>
                        </a:solidFill>
                      </a:endParaRPr>
                    </a:p>
                  </a:txBody>
                  <a:tcPr marL="103632" marR="103632" marT="50292" marB="50292">
                    <a:solidFill>
                      <a:srgbClr val="FFFFCC"/>
                    </a:solidFill>
                  </a:tcPr>
                </a:tc>
                <a:tc>
                  <a:txBody>
                    <a:bodyPr/>
                    <a:lstStyle/>
                    <a:p>
                      <a:pPr algn="ctr"/>
                      <a:r>
                        <a:rPr lang="es-CO" sz="1200" b="1" noProof="0" dirty="0" smtClean="0">
                          <a:solidFill>
                            <a:schemeClr val="tx1"/>
                          </a:solidFill>
                        </a:rPr>
                        <a:t>1-2</a:t>
                      </a:r>
                      <a:endParaRPr lang="es-CO" sz="1200" b="1" noProof="0"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CO" sz="1200" b="1" noProof="0" dirty="0" smtClean="0"/>
                        <a:t>Estructuras/Características del texto</a:t>
                      </a:r>
                      <a:endParaRPr lang="es-CO" sz="1200" b="1" noProof="0" dirty="0"/>
                    </a:p>
                  </a:txBody>
                  <a:tcPr marL="103632" marR="103632" marT="50292" marB="50292">
                    <a:solidFill>
                      <a:srgbClr val="FFFFCC"/>
                    </a:solidFill>
                  </a:tcPr>
                </a:tc>
                <a:tc>
                  <a:txBody>
                    <a:bodyPr/>
                    <a:lstStyle/>
                    <a:p>
                      <a:r>
                        <a:rPr lang="es-CO" sz="1200" b="1" noProof="0" dirty="0" smtClean="0">
                          <a:solidFill>
                            <a:schemeClr val="tx1"/>
                          </a:solidFill>
                        </a:rPr>
                        <a:t>RL.5.7</a:t>
                      </a:r>
                      <a:endParaRPr lang="es-CO" sz="1200" b="1" noProof="0" dirty="0">
                        <a:solidFill>
                          <a:schemeClr val="tx1"/>
                        </a:solidFill>
                      </a:endParaRPr>
                    </a:p>
                  </a:txBody>
                  <a:tcPr marL="103632" marR="103632" marT="50292" marB="50292">
                    <a:solidFill>
                      <a:srgbClr val="FFFFCC"/>
                    </a:solidFill>
                  </a:tcPr>
                </a:tc>
                <a:tc>
                  <a:txBody>
                    <a:bodyPr/>
                    <a:lstStyle/>
                    <a:p>
                      <a:pPr algn="ctr"/>
                      <a:r>
                        <a:rPr lang="es-CO" sz="1200" b="1" noProof="0" dirty="0" smtClean="0">
                          <a:solidFill>
                            <a:schemeClr val="tx1"/>
                          </a:solidFill>
                        </a:rPr>
                        <a:t>2</a:t>
                      </a:r>
                      <a:endParaRPr lang="es-CO"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CO" sz="1200" b="1" noProof="0" dirty="0" smtClean="0"/>
                        <a:t>Análisis dentro y</a:t>
                      </a:r>
                      <a:r>
                        <a:rPr lang="es-CO" sz="1200" b="1" baseline="0" noProof="0" dirty="0" smtClean="0"/>
                        <a:t> a través de textos</a:t>
                      </a:r>
                      <a:endParaRPr lang="es-CO" sz="1200" b="1" noProof="0" dirty="0"/>
                    </a:p>
                  </a:txBody>
                  <a:tcPr marL="103632" marR="103632" marT="50292" marB="50292">
                    <a:solidFill>
                      <a:srgbClr val="FFFFCC"/>
                    </a:solidFill>
                  </a:tcPr>
                </a:tc>
                <a:tc>
                  <a:txBody>
                    <a:bodyPr/>
                    <a:lstStyle/>
                    <a:p>
                      <a:r>
                        <a:rPr lang="es-CO" sz="1200" b="1" noProof="0" dirty="0" smtClean="0">
                          <a:solidFill>
                            <a:schemeClr val="tx1"/>
                          </a:solidFill>
                        </a:rPr>
                        <a:t>RL.5.9</a:t>
                      </a:r>
                      <a:endParaRPr lang="es-CO" sz="1200" b="1" noProof="0" dirty="0">
                        <a:solidFill>
                          <a:schemeClr val="tx1"/>
                        </a:solidFill>
                      </a:endParaRPr>
                    </a:p>
                  </a:txBody>
                  <a:tcPr marL="103632" marR="103632" marT="50292" marB="50292">
                    <a:solidFill>
                      <a:srgbClr val="FFFFCC"/>
                    </a:solidFill>
                  </a:tcPr>
                </a:tc>
                <a:tc>
                  <a:txBody>
                    <a:bodyPr/>
                    <a:lstStyle/>
                    <a:p>
                      <a:pPr algn="ctr"/>
                      <a:r>
                        <a:rPr lang="es-CO" sz="1200" b="1" noProof="0" dirty="0" smtClean="0">
                          <a:solidFill>
                            <a:schemeClr val="tx1"/>
                          </a:solidFill>
                        </a:rPr>
                        <a:t>4</a:t>
                      </a:r>
                      <a:endParaRPr lang="es-CO" sz="1200" b="1" noProof="0"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701182008"/>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s-UY" sz="1200" b="1" noProof="0" dirty="0" smtClean="0">
                          <a:solidFill>
                            <a:schemeClr val="tx1"/>
                          </a:solidFill>
                        </a:rPr>
                        <a:t>Lectura: Texto informativo</a:t>
                      </a:r>
                      <a:endParaRPr lang="es-UY"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UY" sz="1200" b="1" noProof="0" dirty="0" smtClean="0">
                          <a:solidFill>
                            <a:schemeClr val="tx1"/>
                          </a:solidFill>
                        </a:rPr>
                        <a:t>Objetivo</a:t>
                      </a:r>
                      <a:endParaRPr lang="es-UY"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UY" sz="1200" b="1" noProof="0" dirty="0" smtClean="0">
                          <a:solidFill>
                            <a:schemeClr val="tx1"/>
                          </a:solidFill>
                        </a:rPr>
                        <a:t>Estándares</a:t>
                      </a:r>
                      <a:endParaRPr lang="es-UY" sz="1200" b="1" noProof="0" dirty="0">
                        <a:solidFill>
                          <a:schemeClr val="tx1"/>
                        </a:solidFill>
                      </a:endParaRPr>
                    </a:p>
                  </a:txBody>
                  <a:tcPr marL="103632" marR="103632" marT="50292" marB="50292">
                    <a:solidFill>
                      <a:schemeClr val="bg1"/>
                    </a:solidFill>
                  </a:tcPr>
                </a:tc>
                <a:tc>
                  <a:txBody>
                    <a:bodyPr/>
                    <a:lstStyle/>
                    <a:p>
                      <a:pPr algn="ctr"/>
                      <a:r>
                        <a:rPr lang="es-UY" sz="1200" b="1" noProof="0" dirty="0" smtClean="0">
                          <a:solidFill>
                            <a:schemeClr val="tx1"/>
                          </a:solidFill>
                        </a:rPr>
                        <a:t>DOK</a:t>
                      </a:r>
                      <a:endParaRPr lang="es-UY" sz="1200" b="1" noProof="0"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s-UY" sz="1200" b="1" noProof="0" dirty="0" smtClean="0">
                          <a:solidFill>
                            <a:schemeClr val="tx1"/>
                          </a:solidFill>
                        </a:rPr>
                        <a:t>Significado de las palabras</a:t>
                      </a:r>
                      <a:endParaRPr lang="es-UY" sz="1200" b="1" noProof="0" dirty="0">
                        <a:solidFill>
                          <a:schemeClr val="tx1"/>
                        </a:solidFill>
                      </a:endParaRPr>
                    </a:p>
                  </a:txBody>
                  <a:tcPr marL="103632" marR="103632" marT="50292" marB="50292">
                    <a:solidFill>
                      <a:srgbClr val="FFFFCC"/>
                    </a:solidFill>
                  </a:tcPr>
                </a:tc>
                <a:tc>
                  <a:txBody>
                    <a:bodyPr/>
                    <a:lstStyle/>
                    <a:p>
                      <a:r>
                        <a:rPr lang="es-UY" sz="1200" b="1" noProof="0" dirty="0" smtClean="0">
                          <a:solidFill>
                            <a:schemeClr val="tx1"/>
                          </a:solidFill>
                        </a:rPr>
                        <a:t>RI.5.4</a:t>
                      </a:r>
                      <a:endParaRPr lang="es-UY" sz="1200" b="1" noProof="0" dirty="0">
                        <a:solidFill>
                          <a:schemeClr val="tx1"/>
                        </a:solidFill>
                      </a:endParaRPr>
                    </a:p>
                  </a:txBody>
                  <a:tcPr marL="103632" marR="103632" marT="50292" marB="50292">
                    <a:solidFill>
                      <a:srgbClr val="FFFFCC"/>
                    </a:solidFill>
                  </a:tcPr>
                </a:tc>
                <a:tc>
                  <a:txBody>
                    <a:bodyPr/>
                    <a:lstStyle/>
                    <a:p>
                      <a:pPr algn="ctr"/>
                      <a:r>
                        <a:rPr lang="es-UY" sz="1200" b="1" noProof="0" dirty="0" smtClean="0">
                          <a:solidFill>
                            <a:schemeClr val="tx1"/>
                          </a:solidFill>
                        </a:rPr>
                        <a:t>1-2</a:t>
                      </a:r>
                      <a:endParaRPr lang="es-UY"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s-UY" sz="1200" b="1" noProof="0" dirty="0" smtClean="0">
                          <a:solidFill>
                            <a:schemeClr val="tx1"/>
                          </a:solidFill>
                        </a:rPr>
                        <a:t>Razonamiento y evidencia</a:t>
                      </a:r>
                      <a:endParaRPr lang="es-UY" sz="1200" b="1" noProof="0" dirty="0">
                        <a:solidFill>
                          <a:schemeClr val="tx1"/>
                        </a:solidFill>
                      </a:endParaRPr>
                    </a:p>
                  </a:txBody>
                  <a:tcPr marL="103632" marR="103632" marT="50292" marB="50292">
                    <a:solidFill>
                      <a:srgbClr val="FFFFCC"/>
                    </a:solidFill>
                  </a:tcPr>
                </a:tc>
                <a:tc>
                  <a:txBody>
                    <a:bodyPr/>
                    <a:lstStyle/>
                    <a:p>
                      <a:r>
                        <a:rPr lang="es-UY" sz="1200" b="1" noProof="0" dirty="0" smtClean="0">
                          <a:solidFill>
                            <a:schemeClr val="tx1"/>
                          </a:solidFill>
                        </a:rPr>
                        <a:t>RI.5.8</a:t>
                      </a:r>
                      <a:endParaRPr lang="es-UY" sz="1200" b="1" noProof="0" dirty="0">
                        <a:solidFill>
                          <a:schemeClr val="tx1"/>
                        </a:solidFill>
                      </a:endParaRPr>
                    </a:p>
                  </a:txBody>
                  <a:tcPr marL="103632" marR="103632" marT="50292" marB="50292">
                    <a:solidFill>
                      <a:srgbClr val="FFFFCC"/>
                    </a:solidFill>
                  </a:tcPr>
                </a:tc>
                <a:tc>
                  <a:txBody>
                    <a:bodyPr/>
                    <a:lstStyle/>
                    <a:p>
                      <a:pPr algn="ctr"/>
                      <a:r>
                        <a:rPr lang="es-UY" sz="1200" b="1" noProof="0" dirty="0" smtClean="0">
                          <a:solidFill>
                            <a:schemeClr val="tx1"/>
                          </a:solidFill>
                        </a:rPr>
                        <a:t>3</a:t>
                      </a:r>
                      <a:endParaRPr lang="es-UY"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s-UY" sz="1200" b="1" noProof="0" dirty="0" smtClean="0"/>
                        <a:t>Análisis dentro y</a:t>
                      </a:r>
                      <a:r>
                        <a:rPr lang="es-UY" sz="1200" b="1" baseline="0" noProof="0" dirty="0" smtClean="0"/>
                        <a:t> a través de textos</a:t>
                      </a:r>
                      <a:endParaRPr lang="es-UY" sz="1200" b="1" noProof="0" dirty="0"/>
                    </a:p>
                  </a:txBody>
                  <a:tcPr marL="103632" marR="103632" marT="50292" marB="50292">
                    <a:solidFill>
                      <a:srgbClr val="FFFFCC"/>
                    </a:solidFill>
                  </a:tcPr>
                </a:tc>
                <a:tc>
                  <a:txBody>
                    <a:bodyPr/>
                    <a:lstStyle/>
                    <a:p>
                      <a:r>
                        <a:rPr lang="es-UY" sz="1200" b="1" noProof="0" dirty="0" smtClean="0">
                          <a:solidFill>
                            <a:schemeClr val="tx1"/>
                          </a:solidFill>
                        </a:rPr>
                        <a:t>RI.5.9</a:t>
                      </a:r>
                      <a:endParaRPr lang="es-UY" sz="1200" b="1" noProof="0" dirty="0">
                        <a:solidFill>
                          <a:schemeClr val="tx1"/>
                        </a:solidFill>
                      </a:endParaRPr>
                    </a:p>
                  </a:txBody>
                  <a:tcPr marL="103632" marR="103632" marT="50292" marB="50292">
                    <a:solidFill>
                      <a:srgbClr val="FFFFCC"/>
                    </a:solidFill>
                  </a:tcPr>
                </a:tc>
                <a:tc>
                  <a:txBody>
                    <a:bodyPr/>
                    <a:lstStyle/>
                    <a:p>
                      <a:pPr algn="ctr"/>
                      <a:r>
                        <a:rPr lang="es-UY" sz="1200" b="1" noProof="0" dirty="0" smtClean="0">
                          <a:solidFill>
                            <a:schemeClr val="tx1"/>
                          </a:solidFill>
                        </a:rPr>
                        <a:t>4</a:t>
                      </a:r>
                      <a:endParaRPr lang="es-UY" sz="1200" b="1" noProof="0"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4270118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4277772419"/>
              </p:ext>
            </p:extLst>
          </p:nvPr>
        </p:nvGraphicFramePr>
        <p:xfrm>
          <a:off x="580992" y="1497345"/>
          <a:ext cx="6822440" cy="5824728"/>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500" b="1" noProof="0" dirty="0" smtClean="0">
                          <a:solidFill>
                            <a:schemeClr val="tx1"/>
                          </a:solidFill>
                          <a:effectLst/>
                        </a:rPr>
                        <a:t>Pre-evaluación Trimestre 3: Clave para la </a:t>
                      </a:r>
                      <a:r>
                        <a:rPr lang="es-GT" sz="1500" b="1" u="sng" noProof="0" dirty="0" smtClean="0">
                          <a:solidFill>
                            <a:schemeClr val="tx1"/>
                          </a:solidFill>
                          <a:effectLst/>
                        </a:rPr>
                        <a:t>Respuesta construida de investigación</a:t>
                      </a:r>
                    </a:p>
                  </a:txBody>
                  <a:tcPr marL="103632" marR="103632" marT="50292" marB="50292"/>
                </a:tc>
                <a:tc hMerge="1">
                  <a:txBody>
                    <a:bodyPr/>
                    <a:lstStyle/>
                    <a:p>
                      <a:endParaRPr lang="en-US"/>
                    </a:p>
                  </a:txBody>
                  <a:tcPr/>
                </a:tc>
              </a:tr>
              <a:tr h="426720">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GT" sz="1300" b="1" i="0" u="sng" strike="noStrike" kern="1200" cap="none" spc="0" normalizeH="0" baseline="0" noProof="0" dirty="0" smtClean="0">
                          <a:ln>
                            <a:noFill/>
                          </a:ln>
                          <a:solidFill>
                            <a:schemeClr val="tx1"/>
                          </a:solidFill>
                          <a:effectLst/>
                          <a:uLnTx/>
                          <a:uFillTx/>
                          <a:latin typeface="+mn-lt"/>
                          <a:ea typeface="+mn-ea"/>
                          <a:cs typeface="+mn-cs"/>
                        </a:rPr>
                        <a:t>Rúbricas para la Respuesta construida de investigación - Objetivo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GT" sz="1200" b="1" i="0" u="none" strike="noStrike" kern="1200" cap="none" spc="0" normalizeH="0" baseline="0" noProof="0" dirty="0" smtClean="0">
                          <a:ln>
                            <a:noFill/>
                          </a:ln>
                          <a:solidFill>
                            <a:schemeClr val="tx1"/>
                          </a:solidFill>
                          <a:effectLst/>
                          <a:uLnTx/>
                          <a:uFillTx/>
                          <a:latin typeface="+mn-lt"/>
                          <a:ea typeface="+mn-ea"/>
                          <a:cs typeface="+mn-cs"/>
                        </a:rPr>
                        <a:t>evidencia de la habilidad para distinguir información </a:t>
                      </a:r>
                      <a:r>
                        <a:rPr kumimoji="0" lang="es-GT" sz="1200" b="1" i="0" u="sng" strike="noStrike" kern="1200" cap="none" spc="0" normalizeH="0" baseline="0" noProof="0" dirty="0" smtClean="0">
                          <a:ln>
                            <a:noFill/>
                          </a:ln>
                          <a:solidFill>
                            <a:schemeClr val="tx1"/>
                          </a:solidFill>
                          <a:effectLst/>
                          <a:uLnTx/>
                          <a:uFillTx/>
                          <a:latin typeface="+mn-lt"/>
                          <a:ea typeface="+mn-ea"/>
                          <a:cs typeface="+mn-cs"/>
                        </a:rPr>
                        <a:t>relevante</a:t>
                      </a:r>
                      <a:r>
                        <a:rPr kumimoji="0" lang="es-GT" sz="1200" b="1" i="0" u="none" strike="noStrike" kern="1200" cap="none" spc="0" normalizeH="0" baseline="0" noProof="0" dirty="0" smtClean="0">
                          <a:ln>
                            <a:noFill/>
                          </a:ln>
                          <a:solidFill>
                            <a:schemeClr val="tx1"/>
                          </a:solidFill>
                          <a:effectLst/>
                          <a:uLnTx/>
                          <a:uFillTx/>
                          <a:latin typeface="+mn-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400" b="1" noProof="0" dirty="0" smtClean="0">
                          <a:solidFill>
                            <a:schemeClr val="tx1"/>
                          </a:solidFill>
                        </a:rPr>
                        <a:t>Pregunta #8:  </a:t>
                      </a:r>
                      <a:r>
                        <a:rPr lang="es-ES" sz="1400" b="1" dirty="0" smtClean="0"/>
                        <a:t>¿Qué nos </a:t>
                      </a:r>
                      <a:r>
                        <a:rPr lang="es-ES" sz="1400" b="1" dirty="0" smtClean="0">
                          <a:solidFill>
                            <a:schemeClr val="tx1"/>
                          </a:solidFill>
                        </a:rPr>
                        <a:t>dicen ambos "</a:t>
                      </a:r>
                      <a:r>
                        <a:rPr lang="es-ES" sz="1400" b="1" dirty="0" err="1" smtClean="0">
                          <a:solidFill>
                            <a:schemeClr val="tx1"/>
                          </a:solidFill>
                        </a:rPr>
                        <a:t>Harriet</a:t>
                      </a:r>
                      <a:r>
                        <a:rPr lang="es-ES" sz="1400" b="1" dirty="0" smtClean="0">
                          <a:solidFill>
                            <a:schemeClr val="tx1"/>
                          </a:solidFill>
                        </a:rPr>
                        <a:t> </a:t>
                      </a:r>
                      <a:r>
                        <a:rPr lang="es-ES" sz="1400" b="1" dirty="0" err="1" smtClean="0">
                          <a:solidFill>
                            <a:schemeClr val="tx1"/>
                          </a:solidFill>
                        </a:rPr>
                        <a:t>Tubman</a:t>
                      </a:r>
                      <a:r>
                        <a:rPr lang="es-ES" sz="1400" b="1" dirty="0" smtClean="0">
                          <a:solidFill>
                            <a:schemeClr val="tx1"/>
                          </a:solidFill>
                        </a:rPr>
                        <a:t>" y </a:t>
                      </a:r>
                      <a:r>
                        <a:rPr lang="es-ES" sz="1400" b="1" i="1" dirty="0" smtClean="0">
                          <a:solidFill>
                            <a:schemeClr val="tx1"/>
                          </a:solidFill>
                        </a:rPr>
                        <a:t>El ferrocarril clandestino </a:t>
                      </a:r>
                      <a:r>
                        <a:rPr lang="es-ES" sz="1400" b="1" dirty="0" smtClean="0">
                          <a:solidFill>
                            <a:schemeClr val="tx1"/>
                          </a:solidFill>
                        </a:rPr>
                        <a:t>sobre la esclavitud? Cita evidencia de ambos textos para apoyar tu respuesta</a:t>
                      </a:r>
                      <a:r>
                        <a:rPr lang="en-US" sz="1400" b="1" baseline="0" dirty="0" smtClean="0">
                          <a:solidFill>
                            <a:schemeClr val="tx1"/>
                          </a:solidFill>
                        </a:rPr>
                        <a:t>.</a:t>
                      </a:r>
                      <a:endParaRPr lang="en-US" sz="1400" b="1" dirty="0" smtClean="0">
                        <a:solidFill>
                          <a:schemeClr val="tx1"/>
                        </a:solidFill>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600" b="1" noProof="0"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rPr>
                        <a:t>La respuesta da suficiente evidencia</a:t>
                      </a:r>
                      <a:r>
                        <a:rPr lang="es-GT" sz="1100" b="0" u="none" noProof="0" dirty="0" smtClean="0">
                          <a:solidFill>
                            <a:schemeClr val="tx1"/>
                          </a:solidFill>
                        </a:rPr>
                        <a:t> de la capacidad de distinguir entre información relevante e irrelevante. Una información relevante incluiría evidencia que apoya que la esclavitud es mala. El estudiante debe señalar que en el poema el autor dice que </a:t>
                      </a:r>
                      <a:r>
                        <a:rPr lang="es-GT" sz="1100" b="0" u="none" noProof="0" dirty="0" err="1" smtClean="0">
                          <a:solidFill>
                            <a:schemeClr val="tx1"/>
                          </a:solidFill>
                        </a:rPr>
                        <a:t>Harriet</a:t>
                      </a:r>
                      <a:r>
                        <a:rPr lang="es-GT" sz="1100" b="0" u="none" noProof="0" dirty="0" smtClean="0">
                          <a:solidFill>
                            <a:schemeClr val="tx1"/>
                          </a:solidFill>
                        </a:rPr>
                        <a:t> no vino a este mundo para ser una esclava, sugiriendo</a:t>
                      </a:r>
                      <a:r>
                        <a:rPr lang="es-GT" sz="1100" b="0" u="none" baseline="0" noProof="0" dirty="0" smtClean="0">
                          <a:solidFill>
                            <a:schemeClr val="tx1"/>
                          </a:solidFill>
                        </a:rPr>
                        <a:t> que eso es </a:t>
                      </a:r>
                      <a:r>
                        <a:rPr lang="es-GT" sz="1100" b="0" u="none" noProof="0" dirty="0" smtClean="0">
                          <a:solidFill>
                            <a:schemeClr val="tx1"/>
                          </a:solidFill>
                        </a:rPr>
                        <a:t>malo. Ella también dice que </a:t>
                      </a:r>
                      <a:r>
                        <a:rPr lang="es-GT" sz="1100" b="0" u="none" noProof="0" dirty="0" err="1" smtClean="0">
                          <a:solidFill>
                            <a:schemeClr val="tx1"/>
                          </a:solidFill>
                        </a:rPr>
                        <a:t>Harriet</a:t>
                      </a:r>
                      <a:r>
                        <a:rPr lang="es-GT" sz="1100" b="0" u="none" noProof="0" dirty="0" smtClean="0">
                          <a:solidFill>
                            <a:schemeClr val="tx1"/>
                          </a:solidFill>
                        </a:rPr>
                        <a:t> no va a “llevarse ninguna</a:t>
                      </a:r>
                      <a:r>
                        <a:rPr lang="es-GT" sz="1100" b="0" u="none" baseline="0" noProof="0" dirty="0" smtClean="0">
                          <a:solidFill>
                            <a:schemeClr val="tx1"/>
                          </a:solidFill>
                        </a:rPr>
                        <a:t> cosa</a:t>
                      </a:r>
                      <a:r>
                        <a:rPr lang="es-GT" sz="1100" b="0" u="none" noProof="0" dirty="0" smtClean="0">
                          <a:solidFill>
                            <a:schemeClr val="tx1"/>
                          </a:solidFill>
                        </a:rPr>
                        <a:t>", en referencia a</a:t>
                      </a:r>
                      <a:r>
                        <a:rPr lang="es-GT" sz="1100" b="0" u="none" baseline="0" noProof="0" dirty="0" smtClean="0">
                          <a:solidFill>
                            <a:schemeClr val="tx1"/>
                          </a:solidFill>
                        </a:rPr>
                        <a:t> que lo que </a:t>
                      </a:r>
                      <a:r>
                        <a:rPr lang="es-GT" sz="1100" b="0" u="none" noProof="0" dirty="0" smtClean="0">
                          <a:solidFill>
                            <a:schemeClr val="tx1"/>
                          </a:solidFill>
                        </a:rPr>
                        <a:t>ella estaba pasando con la esclavitud era malo. En el</a:t>
                      </a:r>
                      <a:r>
                        <a:rPr lang="es-GT" sz="1100" b="0" u="none" baseline="0" noProof="0" dirty="0" smtClean="0">
                          <a:solidFill>
                            <a:schemeClr val="tx1"/>
                          </a:solidFill>
                        </a:rPr>
                        <a:t> otro texto </a:t>
                      </a:r>
                      <a:r>
                        <a:rPr lang="es-GT" sz="1100" b="0" u="none" noProof="0" dirty="0" smtClean="0">
                          <a:solidFill>
                            <a:schemeClr val="tx1"/>
                          </a:solidFill>
                        </a:rPr>
                        <a:t>dice que el trabajo en los campos es un trabajo agotador (“para romperse la espalda”), que era una esclava de casa, y que ella estaba siendo vendida ... todas las cosas que indican que ella no tenía libertad. Una declaración final debe incluir que la esclavitud es</a:t>
                      </a:r>
                      <a:r>
                        <a:rPr lang="es-GT" sz="1100" b="0" u="none" baseline="0" noProof="0" dirty="0" smtClean="0">
                          <a:solidFill>
                            <a:schemeClr val="tx1"/>
                          </a:solidFill>
                        </a:rPr>
                        <a:t> mala</a:t>
                      </a:r>
                      <a:r>
                        <a:rPr lang="es-GT" sz="1100" b="0" u="none" noProof="0" dirty="0" smtClean="0">
                          <a:solidFill>
                            <a:schemeClr val="tx1"/>
                          </a:solidFill>
                        </a:rPr>
                        <a:t>.</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GT" sz="12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GT" sz="2000" b="1" noProof="0" dirty="0" smtClean="0">
                          <a:solidFill>
                            <a:schemeClr val="tx1"/>
                          </a:solidFill>
                        </a:rPr>
                        <a:t>2</a:t>
                      </a:r>
                      <a:endParaRPr lang="es-GT" sz="2000" b="1" noProof="0" dirty="0">
                        <a:solidFill>
                          <a:schemeClr val="tx1"/>
                        </a:solidFill>
                      </a:endParaRPr>
                    </a:p>
                  </a:txBody>
                  <a:tcPr marL="103632" marR="103632" marT="50292" marB="50292" anchor="ctr"/>
                </a:tc>
                <a:tc>
                  <a:txBody>
                    <a:bodyPr/>
                    <a:lstStyle/>
                    <a:p>
                      <a:r>
                        <a:rPr lang="es-GT" sz="1000" b="0" i="1" noProof="0" dirty="0" smtClean="0">
                          <a:solidFill>
                            <a:schemeClr val="tx1"/>
                          </a:solidFill>
                        </a:rPr>
                        <a:t>El estudiante es capaz de distinguir información relevante:</a:t>
                      </a:r>
                    </a:p>
                    <a:p>
                      <a:r>
                        <a:rPr lang="es-GT" sz="1100" b="0" i="0" baseline="0" noProof="0" dirty="0" smtClean="0">
                          <a:solidFill>
                            <a:schemeClr val="tx1"/>
                          </a:solidFill>
                        </a:rPr>
                        <a:t>Ambas historias me dijeron que la esclavitud no está bien. En la historia, se dijo que el trabajo en los campos es trabajo agotador y que era una esclava y que iba a ser vendida. Sé que eso no está bien, que las personas no deben ser propiedad de otra persona. En el poema dice que </a:t>
                      </a:r>
                      <a:r>
                        <a:rPr lang="es-GT" sz="1100" b="0" i="0" baseline="0" noProof="0" dirty="0" err="1" smtClean="0">
                          <a:solidFill>
                            <a:schemeClr val="tx1"/>
                          </a:solidFill>
                        </a:rPr>
                        <a:t>Harriet</a:t>
                      </a:r>
                      <a:r>
                        <a:rPr lang="es-GT" sz="1100" b="0" i="0" baseline="0" noProof="0" dirty="0" smtClean="0">
                          <a:solidFill>
                            <a:schemeClr val="tx1"/>
                          </a:solidFill>
                        </a:rPr>
                        <a:t> no vino a este mundo para ser una esclava. Yo sé que ella diría eso porque nadie quiere ser un esclavo. Así que ambas historias se refieren a cómo la esclavitud no está bien.</a:t>
                      </a:r>
                    </a:p>
                  </a:txBody>
                  <a:tcPr marL="103632" marR="103632" marT="50292" marB="50292"/>
                </a:tc>
              </a:tr>
              <a:tr h="771144">
                <a:tc>
                  <a:txBody>
                    <a:bodyPr/>
                    <a:lstStyle/>
                    <a:p>
                      <a:pPr algn="ctr"/>
                      <a:r>
                        <a:rPr lang="es-GT" sz="2000" b="1" noProof="0" dirty="0" smtClean="0">
                          <a:solidFill>
                            <a:schemeClr val="tx1"/>
                          </a:solidFill>
                        </a:rPr>
                        <a:t>1</a:t>
                      </a:r>
                      <a:endParaRPr lang="es-GT" sz="2000" b="1" noProof="0" dirty="0">
                        <a:solidFill>
                          <a:schemeClr val="tx1"/>
                        </a:solidFill>
                      </a:endParaRPr>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GT" sz="1000" b="0" i="1" noProof="0" dirty="0" smtClean="0">
                          <a:solidFill>
                            <a:schemeClr val="tx1"/>
                          </a:solidFill>
                        </a:rPr>
                        <a:t>El estudiante es capaz de distinguir alguna información relevante</a:t>
                      </a:r>
                      <a:r>
                        <a:rPr lang="es-GT" sz="1000" b="0" i="1" baseline="0" noProof="0" dirty="0" smtClean="0">
                          <a:solidFill>
                            <a:schemeClr val="tx1"/>
                          </a:solidFill>
                        </a:rPr>
                        <a:t>:</a:t>
                      </a:r>
                    </a:p>
                    <a:p>
                      <a:pPr marL="0" marR="0" indent="0" algn="l" defTabSz="1018824" rtl="0" eaLnBrk="1" fontAlgn="auto" latinLnBrk="0" hangingPunct="1">
                        <a:lnSpc>
                          <a:spcPct val="100000"/>
                        </a:lnSpc>
                        <a:spcBef>
                          <a:spcPts val="0"/>
                        </a:spcBef>
                        <a:spcAft>
                          <a:spcPts val="0"/>
                        </a:spcAft>
                        <a:buClrTx/>
                        <a:buSzTx/>
                        <a:buFontTx/>
                        <a:buNone/>
                        <a:tabLst/>
                        <a:defRPr/>
                      </a:pPr>
                      <a:r>
                        <a:rPr lang="es-GT" sz="1000" b="0" i="0" baseline="0" noProof="0" dirty="0" smtClean="0">
                          <a:solidFill>
                            <a:schemeClr val="tx1"/>
                          </a:solidFill>
                        </a:rPr>
                        <a:t>Ambas historias son acerca de la esclavitud y la forma en que está mal. En el poema dice que </a:t>
                      </a:r>
                      <a:r>
                        <a:rPr lang="es-GT" sz="1000" b="0" i="0" baseline="0" noProof="0" dirty="0" err="1" smtClean="0">
                          <a:solidFill>
                            <a:schemeClr val="tx1"/>
                          </a:solidFill>
                        </a:rPr>
                        <a:t>Harriet</a:t>
                      </a:r>
                      <a:r>
                        <a:rPr lang="es-GT" sz="1000" b="0" i="0" baseline="0" noProof="0" dirty="0" smtClean="0">
                          <a:solidFill>
                            <a:schemeClr val="tx1"/>
                          </a:solidFill>
                        </a:rPr>
                        <a:t> no vino a este mundo para ser una esclava porque sabe que está mal.</a:t>
                      </a:r>
                    </a:p>
                  </a:txBody>
                  <a:tcPr marL="103632" marR="103632" marT="50292" marB="50292"/>
                </a:tc>
              </a:tr>
              <a:tr h="472440">
                <a:tc>
                  <a:txBody>
                    <a:bodyPr/>
                    <a:lstStyle/>
                    <a:p>
                      <a:pPr algn="ctr"/>
                      <a:r>
                        <a:rPr lang="es-GT" sz="2000" b="1" noProof="0" dirty="0" smtClean="0">
                          <a:solidFill>
                            <a:schemeClr val="tx1"/>
                          </a:solidFill>
                        </a:rPr>
                        <a:t>0</a:t>
                      </a:r>
                      <a:endParaRPr lang="es-GT" sz="2000" b="1" noProof="0" dirty="0">
                        <a:solidFill>
                          <a:schemeClr val="tx1"/>
                        </a:solidFill>
                      </a:endParaRPr>
                    </a:p>
                  </a:txBody>
                  <a:tcPr marL="103632" marR="103632" marT="50292" marB="50292" anchor="ctr"/>
                </a:tc>
                <a:tc>
                  <a:txBody>
                    <a:bodyPr/>
                    <a:lstStyle/>
                    <a:p>
                      <a:r>
                        <a:rPr lang="es-GT" sz="1000" b="0" i="1" noProof="0" dirty="0" smtClean="0">
                          <a:solidFill>
                            <a:schemeClr val="tx1"/>
                          </a:solidFill>
                        </a:rPr>
                        <a:t>El estudiante no es capaz de distinguir información relevante</a:t>
                      </a:r>
                      <a:r>
                        <a:rPr lang="es-GT" sz="1000" b="0" i="1" baseline="0" noProof="0" dirty="0" smtClean="0">
                          <a:solidFill>
                            <a:schemeClr val="tx1"/>
                          </a:solidFill>
                        </a:rPr>
                        <a:t>:</a:t>
                      </a:r>
                    </a:p>
                    <a:p>
                      <a:r>
                        <a:rPr lang="es-GT" sz="1000" b="0" i="0" baseline="0" noProof="0" dirty="0" smtClean="0">
                          <a:solidFill>
                            <a:schemeClr val="tx1"/>
                          </a:solidFill>
                        </a:rPr>
                        <a:t>Las historias son acerca de </a:t>
                      </a:r>
                      <a:r>
                        <a:rPr lang="es-GT" sz="1000" b="0" i="0" baseline="0" noProof="0" dirty="0" err="1" smtClean="0">
                          <a:solidFill>
                            <a:schemeClr val="tx1"/>
                          </a:solidFill>
                        </a:rPr>
                        <a:t>Harriet</a:t>
                      </a:r>
                      <a:r>
                        <a:rPr lang="es-GT" sz="1000" b="0" i="0" baseline="0" noProof="0" dirty="0" smtClean="0">
                          <a:solidFill>
                            <a:schemeClr val="tx1"/>
                          </a:solidFill>
                        </a:rPr>
                        <a:t> </a:t>
                      </a:r>
                      <a:r>
                        <a:rPr lang="es-GT" sz="1000" b="0" i="0" baseline="0" noProof="0" dirty="0" err="1" smtClean="0">
                          <a:solidFill>
                            <a:schemeClr val="tx1"/>
                          </a:solidFill>
                        </a:rPr>
                        <a:t>Tubman</a:t>
                      </a:r>
                      <a:r>
                        <a:rPr lang="es-GT" sz="1000" b="0" i="0" baseline="0" noProof="0" dirty="0" smtClean="0">
                          <a:solidFill>
                            <a:schemeClr val="tx1"/>
                          </a:solidFill>
                        </a:rPr>
                        <a:t>.</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1321816"/>
              </p:ext>
            </p:extLst>
          </p:nvPr>
        </p:nvGraphicFramePr>
        <p:xfrm>
          <a:off x="5049171" y="7455484"/>
          <a:ext cx="2354261" cy="75069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RL.5.9        DOK </a:t>
                      </a:r>
                      <a:r>
                        <a:rPr lang="en-US" sz="800" b="1" dirty="0">
                          <a:solidFill>
                            <a:srgbClr val="000000"/>
                          </a:solidFill>
                          <a:effectLst/>
                          <a:latin typeface="Calibri"/>
                          <a:ea typeface="Times New Roman"/>
                          <a:cs typeface="Times New Roman"/>
                        </a:rPr>
                        <a:t>4 - SY</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Compara y contrasta  múltiples historias del mismo género utilizando evidencia recopilada, generalizaciones, cualquier gráfica utilizada, etc.... Concluye con una declaración o sección acerca de abordar temas y tópicos. </a:t>
                      </a:r>
                      <a:endParaRPr lang="en-US" sz="800" b="1" dirty="0" smtClean="0">
                        <a:solidFill>
                          <a:srgbClr val="000000"/>
                        </a:solidFill>
                        <a:effectLst/>
                        <a:latin typeface="Calibri"/>
                        <a:ea typeface="Times New Roman"/>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6" name="Rectangle 5"/>
          <p:cNvSpPr/>
          <p:nvPr/>
        </p:nvSpPr>
        <p:spPr>
          <a:xfrm>
            <a:off x="580992" y="541420"/>
            <a:ext cx="6814820" cy="861774"/>
          </a:xfrm>
          <a:prstGeom prst="rect">
            <a:avLst/>
          </a:prstGeom>
        </p:spPr>
        <p:txBody>
          <a:bodyPr wrap="square">
            <a:spAutoFit/>
          </a:bodyPr>
          <a:lstStyle/>
          <a:p>
            <a:pPr lvl="0" algn="just" defTabSz="1018809">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dirty="0">
              <a:solidFill>
                <a:prstClr val="black"/>
              </a:solidFill>
            </a:endParaRPr>
          </a:p>
        </p:txBody>
      </p:sp>
    </p:spTree>
    <p:extLst>
      <p:ext uri="{BB962C8B-B14F-4D97-AF65-F5344CB8AC3E}">
        <p14:creationId xmlns:p14="http://schemas.microsoft.com/office/powerpoint/2010/main" val="2606329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126768022"/>
              </p:ext>
            </p:extLst>
          </p:nvPr>
        </p:nvGraphicFramePr>
        <p:xfrm>
          <a:off x="486410" y="584910"/>
          <a:ext cx="6995160" cy="7620000"/>
        </p:xfrm>
        <a:graphic>
          <a:graphicData uri="http://schemas.openxmlformats.org/drawingml/2006/table">
            <a:tbl>
              <a:tblPr firstRow="1"/>
              <a:tblGrid>
                <a:gridCol w="738814"/>
                <a:gridCol w="6256346"/>
              </a:tblGrid>
              <a:tr h="6248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s-GT" sz="1000" b="0" i="1" baseline="0" dirty="0" smtClean="0">
                        <a:solidFill>
                          <a:srgbClr val="FFC000"/>
                        </a:solidFill>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GT" sz="1400" b="1" dirty="0" smtClean="0">
                          <a:solidFill>
                            <a:schemeClr val="tx1"/>
                          </a:solidFill>
                        </a:rPr>
                        <a:t>DOK-3 </a:t>
                      </a:r>
                    </a:p>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GT" sz="1400" b="1" dirty="0" smtClean="0">
                          <a:solidFill>
                            <a:schemeClr val="tx1"/>
                          </a:solidFill>
                        </a:rPr>
                        <a:t>Pre-evaluación Trimestre 3: Clave para la </a:t>
                      </a:r>
                      <a:r>
                        <a:rPr lang="es-GT" sz="1400" b="1" u="sng" dirty="0" smtClean="0">
                          <a:solidFill>
                            <a:schemeClr val="tx1"/>
                          </a:solidFill>
                        </a:rPr>
                        <a:t>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a:pPr>
                      <a:r>
                        <a:rPr lang="es-GT" sz="1400" b="1" dirty="0" smtClean="0">
                          <a:solidFill>
                            <a:schemeClr val="tx1"/>
                          </a:solidFill>
                          <a:latin typeface="+mn-lt"/>
                        </a:rPr>
                        <a:t>Estándar RI.5.8   Rúbrica para la Respuesta Construida – Lectura </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s-GT" sz="1400" b="1" dirty="0" smtClean="0">
                          <a:solidFill>
                            <a:schemeClr val="tx1"/>
                          </a:solidFill>
                          <a:latin typeface="+mn-lt"/>
                          <a:cs typeface="Helvetica" panose="020B0604020202020204" pitchFamily="34" charset="0"/>
                        </a:rPr>
                        <a:t>Pregunta #15: </a:t>
                      </a:r>
                      <a:r>
                        <a:rPr lang="es-GT" sz="1400" b="1" baseline="0" dirty="0" smtClean="0">
                          <a:solidFill>
                            <a:schemeClr val="tx1"/>
                          </a:solidFill>
                        </a:rPr>
                        <a:t>¿De qué manera el éxito de </a:t>
                      </a:r>
                      <a:r>
                        <a:rPr lang="es-GT" sz="1400" b="1" baseline="0" dirty="0" err="1" smtClean="0">
                          <a:solidFill>
                            <a:schemeClr val="tx1"/>
                          </a:solidFill>
                        </a:rPr>
                        <a:t>Booker</a:t>
                      </a:r>
                      <a:r>
                        <a:rPr lang="es-GT" sz="1400" b="1" baseline="0" dirty="0" smtClean="0">
                          <a:solidFill>
                            <a:schemeClr val="tx1"/>
                          </a:solidFill>
                        </a:rPr>
                        <a:t> en años posteriores, fue probablemente influenciado por sus primeros años? Apoya tu respuesta con detalles tanto de los primeros años y los años posteriores de su vida.</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defRPr sz="1800" b="0" i="0"/>
                      </a:pPr>
                      <a:r>
                        <a:rPr lang="es-GT" sz="1000" b="1" u="sng" noProof="0" dirty="0" smtClean="0">
                          <a:solidFill>
                            <a:schemeClr val="tx1"/>
                          </a:solidFill>
                        </a:rPr>
                        <a:t>Lenguaje del maestro y notas de</a:t>
                      </a:r>
                      <a:r>
                        <a:rPr lang="es-GT" sz="1000" b="1" u="sng" baseline="0" noProof="0" dirty="0" smtClean="0">
                          <a:solidFill>
                            <a:schemeClr val="tx1"/>
                          </a:solidFill>
                        </a:rPr>
                        <a:t> calificación</a:t>
                      </a:r>
                      <a:r>
                        <a:rPr lang="es-GT" sz="1000" b="1" u="none" noProof="0" dirty="0" smtClean="0">
                          <a:solidFill>
                            <a:schemeClr val="tx1"/>
                          </a:solidFill>
                        </a:rPr>
                        <a:t>:</a:t>
                      </a:r>
                      <a:endParaRPr lang="es-GT" sz="1000" b="1" noProof="0" dirty="0" smtClean="0">
                        <a:solidFill>
                          <a:schemeClr val="tx1"/>
                        </a:solidFill>
                      </a:endParaRPr>
                    </a:p>
                    <a:p>
                      <a:pPr lvl="0" algn="l">
                        <a:lnSpc>
                          <a:spcPct val="100000"/>
                        </a:lnSpc>
                        <a:spcBef>
                          <a:spcPts val="0"/>
                        </a:spcBef>
                        <a:spcAft>
                          <a:spcPts val="0"/>
                        </a:spcAft>
                        <a:defRPr sz="1800" b="0" i="0"/>
                      </a:pPr>
                      <a:r>
                        <a:rPr lang="es-GT" sz="1000" b="1" dirty="0" smtClean="0">
                          <a:solidFill>
                            <a:schemeClr val="tx1"/>
                          </a:solidFill>
                          <a:latin typeface="+mn-lt"/>
                        </a:rPr>
                        <a:t>Una evidencia suficiente </a:t>
                      </a:r>
                      <a:r>
                        <a:rPr lang="es-GT" sz="1000" b="0" dirty="0" smtClean="0">
                          <a:solidFill>
                            <a:schemeClr val="tx1"/>
                          </a:solidFill>
                          <a:latin typeface="+mn-lt"/>
                        </a:rPr>
                        <a:t>debe conectar los puntos importantes que el éxito posterior de </a:t>
                      </a:r>
                      <a:r>
                        <a:rPr lang="es-GT" sz="1000" b="0" dirty="0" err="1" smtClean="0">
                          <a:solidFill>
                            <a:schemeClr val="tx1"/>
                          </a:solidFill>
                          <a:latin typeface="+mn-lt"/>
                        </a:rPr>
                        <a:t>Booker</a:t>
                      </a:r>
                      <a:r>
                        <a:rPr lang="es-GT" sz="1000" b="0" dirty="0" smtClean="0">
                          <a:solidFill>
                            <a:schemeClr val="tx1"/>
                          </a:solidFill>
                          <a:latin typeface="+mn-lt"/>
                        </a:rPr>
                        <a:t> T. Washington fue influenciado por sus</a:t>
                      </a:r>
                      <a:r>
                        <a:rPr lang="es-GT" sz="1000" b="0" baseline="0" dirty="0" smtClean="0">
                          <a:solidFill>
                            <a:schemeClr val="tx1"/>
                          </a:solidFill>
                          <a:latin typeface="+mn-lt"/>
                        </a:rPr>
                        <a:t> primeros años de vida. </a:t>
                      </a:r>
                      <a:endParaRPr lang="es-GT" sz="1000" b="0" dirty="0" smtClean="0">
                        <a:solidFill>
                          <a:schemeClr val="tx1"/>
                        </a:solidFill>
                        <a:latin typeface="+mn-lt"/>
                      </a:endParaRPr>
                    </a:p>
                    <a:p>
                      <a:pPr lvl="0" algn="l">
                        <a:lnSpc>
                          <a:spcPct val="100000"/>
                        </a:lnSpc>
                        <a:spcBef>
                          <a:spcPts val="0"/>
                        </a:spcBef>
                        <a:spcAft>
                          <a:spcPts val="0"/>
                        </a:spcAft>
                        <a:defRPr sz="1800" b="0" i="0"/>
                      </a:pPr>
                      <a:r>
                        <a:rPr lang="es-GT" sz="1000" b="1" dirty="0" smtClean="0">
                          <a:solidFill>
                            <a:schemeClr val="tx1"/>
                          </a:solidFill>
                          <a:latin typeface="+mn-lt"/>
                        </a:rPr>
                        <a:t>Las identificaciones específicas </a:t>
                      </a:r>
                      <a:r>
                        <a:rPr lang="es-GT" sz="1000" b="0" dirty="0" smtClean="0">
                          <a:solidFill>
                            <a:schemeClr val="tx1"/>
                          </a:solidFill>
                          <a:latin typeface="+mn-lt"/>
                        </a:rPr>
                        <a:t>(detalles de apoyo) serían cualquier detalle que infiera</a:t>
                      </a:r>
                      <a:r>
                        <a:rPr lang="es-GT" sz="1000" b="0" baseline="0" dirty="0" smtClean="0">
                          <a:solidFill>
                            <a:schemeClr val="tx1"/>
                          </a:solidFill>
                          <a:latin typeface="+mn-lt"/>
                        </a:rPr>
                        <a:t> </a:t>
                      </a:r>
                      <a:r>
                        <a:rPr lang="es-GT" sz="1000" b="0" dirty="0" smtClean="0">
                          <a:solidFill>
                            <a:schemeClr val="tx1"/>
                          </a:solidFill>
                          <a:latin typeface="+mn-lt"/>
                        </a:rPr>
                        <a:t>cómo los</a:t>
                      </a:r>
                      <a:r>
                        <a:rPr lang="es-GT" sz="1000" b="0" baseline="0" dirty="0" smtClean="0">
                          <a:solidFill>
                            <a:schemeClr val="tx1"/>
                          </a:solidFill>
                          <a:latin typeface="+mn-lt"/>
                        </a:rPr>
                        <a:t> primeros años</a:t>
                      </a:r>
                      <a:r>
                        <a:rPr lang="es-GT" sz="1000" b="0" dirty="0" smtClean="0">
                          <a:solidFill>
                            <a:schemeClr val="tx1"/>
                          </a:solidFill>
                          <a:latin typeface="+mn-lt"/>
                        </a:rPr>
                        <a:t> de </a:t>
                      </a:r>
                      <a:r>
                        <a:rPr lang="es-GT" sz="1000" b="0" dirty="0" err="1" smtClean="0">
                          <a:solidFill>
                            <a:schemeClr val="tx1"/>
                          </a:solidFill>
                          <a:latin typeface="+mn-lt"/>
                        </a:rPr>
                        <a:t>Booker</a:t>
                      </a:r>
                      <a:r>
                        <a:rPr lang="es-GT" sz="1000" b="0" dirty="0" smtClean="0">
                          <a:solidFill>
                            <a:schemeClr val="tx1"/>
                          </a:solidFill>
                          <a:latin typeface="+mn-lt"/>
                        </a:rPr>
                        <a:t> pudieron haber contribuido al éxito que tuvo. Debido a que este es un DOK-3 hay muchas posibles respuestas que pueden ser aceptables si son apoyados con evidencias del texto. Ejemplos de cómo sus</a:t>
                      </a:r>
                      <a:r>
                        <a:rPr lang="es-GT" sz="1000" b="0" baseline="0" dirty="0" smtClean="0">
                          <a:solidFill>
                            <a:schemeClr val="tx1"/>
                          </a:solidFill>
                          <a:latin typeface="+mn-lt"/>
                        </a:rPr>
                        <a:t> primeros años de vida pudieron </a:t>
                      </a:r>
                      <a:r>
                        <a:rPr lang="es-GT" sz="1000" b="0" dirty="0" smtClean="0">
                          <a:solidFill>
                            <a:schemeClr val="tx1"/>
                          </a:solidFill>
                          <a:latin typeface="+mn-lt"/>
                        </a:rPr>
                        <a:t>haber dado forma a su éxito en los años posteriores podrían incluir (1) al haber nacido esclavo vio de primera mano lo difícil que era la vida de los esclavos por lo que en años posteriores, quería ayudar a otros en la misma situación (En 1881, la ley de Alabama aprobó $2,000 para el Colegio de </a:t>
                      </a:r>
                      <a:r>
                        <a:rPr lang="es-GT" sz="1000" b="0" dirty="0" err="1" smtClean="0">
                          <a:solidFill>
                            <a:schemeClr val="tx1"/>
                          </a:solidFill>
                          <a:latin typeface="+mn-lt"/>
                        </a:rPr>
                        <a:t>Tuskegee</a:t>
                      </a:r>
                      <a:r>
                        <a:rPr lang="es-GT" sz="1000" b="0" dirty="0" smtClean="0">
                          <a:solidFill>
                            <a:schemeClr val="tx1"/>
                          </a:solidFill>
                          <a:latin typeface="+mn-lt"/>
                        </a:rPr>
                        <a:t>), (2) </a:t>
                      </a:r>
                      <a:r>
                        <a:rPr lang="es-GT" sz="1000" b="0" dirty="0" err="1" smtClean="0">
                          <a:solidFill>
                            <a:schemeClr val="tx1"/>
                          </a:solidFill>
                          <a:latin typeface="+mn-lt"/>
                        </a:rPr>
                        <a:t>Booker</a:t>
                      </a:r>
                      <a:r>
                        <a:rPr lang="es-GT" sz="1000" b="0" dirty="0" smtClean="0">
                          <a:solidFill>
                            <a:schemeClr val="tx1"/>
                          </a:solidFill>
                          <a:latin typeface="+mn-lt"/>
                        </a:rPr>
                        <a:t> quería asistir a la escuela, pero no podía por lo que en años posteriores, apreció más la educación, (</a:t>
                      </a:r>
                      <a:r>
                        <a:rPr lang="es-GT" sz="1000" b="0" dirty="0" err="1" smtClean="0">
                          <a:solidFill>
                            <a:schemeClr val="tx1"/>
                          </a:solidFill>
                          <a:latin typeface="+mn-lt"/>
                        </a:rPr>
                        <a:t>Booker</a:t>
                      </a:r>
                      <a:r>
                        <a:rPr lang="es-GT" sz="1000" b="0" dirty="0" smtClean="0">
                          <a:solidFill>
                            <a:schemeClr val="tx1"/>
                          </a:solidFill>
                          <a:latin typeface="+mn-lt"/>
                        </a:rPr>
                        <a:t> T. Washington se graduó de Hampton en 1875 con una alta calificación), (3 ) trabajó duro desde muy joven por lo que en años posteriores se esperaba trabajo duro también, (Más tarde, el general Armstrong ofreció a Washington un trabajo enseñando en Hampton), (4) él entendía lo que era ser pobre, (5) fue apoyado por una la esposa de un minero de carbón para ir a la escuela una hora cada día y </a:t>
                      </a:r>
                      <a:r>
                        <a:rPr lang="es-GT" sz="1000" b="0" dirty="0" err="1" smtClean="0">
                          <a:solidFill>
                            <a:schemeClr val="tx1"/>
                          </a:solidFill>
                          <a:latin typeface="+mn-lt"/>
                        </a:rPr>
                        <a:t>Booker</a:t>
                      </a:r>
                      <a:r>
                        <a:rPr lang="es-GT" sz="1000" b="0" dirty="0" smtClean="0">
                          <a:solidFill>
                            <a:schemeClr val="tx1"/>
                          </a:solidFill>
                          <a:latin typeface="+mn-lt"/>
                        </a:rPr>
                        <a:t> sabía que la educación era posible, aunque difícil.</a:t>
                      </a:r>
                    </a:p>
                    <a:p>
                      <a:pPr lvl="0" algn="l">
                        <a:lnSpc>
                          <a:spcPct val="100000"/>
                        </a:lnSpc>
                        <a:spcBef>
                          <a:spcPts val="0"/>
                        </a:spcBef>
                        <a:spcAft>
                          <a:spcPts val="0"/>
                        </a:spcAft>
                        <a:defRPr sz="1800" b="0" i="0"/>
                      </a:pPr>
                      <a:r>
                        <a:rPr lang="es-GT" sz="1000" b="1" dirty="0" smtClean="0">
                          <a:solidFill>
                            <a:schemeClr val="tx1"/>
                          </a:solidFill>
                          <a:latin typeface="+mn-lt"/>
                        </a:rPr>
                        <a:t>Un</a:t>
                      </a:r>
                      <a:r>
                        <a:rPr lang="es-GT" sz="1000" b="1" baseline="0" dirty="0" smtClean="0">
                          <a:solidFill>
                            <a:schemeClr val="tx1"/>
                          </a:solidFill>
                          <a:latin typeface="+mn-lt"/>
                        </a:rPr>
                        <a:t> apoyo total </a:t>
                      </a:r>
                      <a:r>
                        <a:rPr lang="es-GT" sz="1000" b="0" baseline="0" dirty="0" smtClean="0">
                          <a:solidFill>
                            <a:schemeClr val="tx1"/>
                          </a:solidFill>
                          <a:latin typeface="+mn-lt"/>
                        </a:rPr>
                        <a:t>(otros detalles) </a:t>
                      </a:r>
                      <a:r>
                        <a:rPr lang="es-GT" sz="1000" b="0" dirty="0" smtClean="0">
                          <a:solidFill>
                            <a:schemeClr val="tx1"/>
                          </a:solidFill>
                          <a:latin typeface="+mn-lt"/>
                        </a:rPr>
                        <a:t>podría incluir cualquier detalle o ejemplos específicamente de los primeros años de </a:t>
                      </a:r>
                      <a:r>
                        <a:rPr lang="es-GT" sz="1000" b="0" dirty="0" err="1" smtClean="0">
                          <a:solidFill>
                            <a:schemeClr val="tx1"/>
                          </a:solidFill>
                          <a:latin typeface="+mn-lt"/>
                        </a:rPr>
                        <a:t>Booker</a:t>
                      </a:r>
                      <a:r>
                        <a:rPr lang="es-GT" sz="1000" b="0" dirty="0" smtClean="0">
                          <a:solidFill>
                            <a:schemeClr val="tx1"/>
                          </a:solidFill>
                          <a:latin typeface="+mn-lt"/>
                        </a:rPr>
                        <a:t> si apoyan  con ejemplos concretos de su éxito posterior.</a:t>
                      </a:r>
                      <a:endParaRPr lang="es-GT" sz="1000" b="0" i="1"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54446">
                <a:tc>
                  <a:txBody>
                    <a:bodyPr/>
                    <a:lstStyle/>
                    <a:p>
                      <a:pPr lvl="0" algn="ctr">
                        <a:lnSpc>
                          <a:spcPct val="100000"/>
                        </a:lnSpc>
                        <a:spcBef>
                          <a:spcPts val="0"/>
                        </a:spcBef>
                        <a:spcAft>
                          <a:spcPts val="0"/>
                        </a:spcAft>
                        <a:defRPr sz="1800" b="0" i="0"/>
                      </a:pPr>
                      <a:r>
                        <a:rPr lang="es-GT" sz="2000" b="1" dirty="0" smtClean="0">
                          <a:solidFill>
                            <a:schemeClr val="tx1"/>
                          </a:solidFill>
                          <a:latin typeface="+mn-lt"/>
                        </a:rPr>
                        <a:t>3</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 estudiante proporciona una respuesta competente indicando puntos importantes acerca de cómo el éxito de </a:t>
                      </a:r>
                      <a:r>
                        <a:rPr lang="es-GT" sz="1000" i="1" dirty="0" err="1" smtClean="0">
                          <a:solidFill>
                            <a:schemeClr val="tx1"/>
                          </a:solidFill>
                          <a:latin typeface="+mn-lt"/>
                        </a:rPr>
                        <a:t>Booker</a:t>
                      </a:r>
                      <a:r>
                        <a:rPr lang="es-GT" sz="1000" i="1" dirty="0" smtClean="0">
                          <a:solidFill>
                            <a:schemeClr val="tx1"/>
                          </a:solidFill>
                          <a:latin typeface="+mn-lt"/>
                        </a:rPr>
                        <a:t> en años posteriores fue influenciado por sus primeros años de vida. </a:t>
                      </a:r>
                    </a:p>
                    <a:p>
                      <a:pPr lvl="0" algn="l">
                        <a:lnSpc>
                          <a:spcPct val="100000"/>
                        </a:lnSpc>
                        <a:spcBef>
                          <a:spcPts val="0"/>
                        </a:spcBef>
                        <a:spcAft>
                          <a:spcPts val="0"/>
                        </a:spcAft>
                        <a:defRPr sz="1800" b="0" i="0"/>
                      </a:pPr>
                      <a:r>
                        <a:rPr lang="es-GT" sz="1100" i="0" baseline="0" dirty="0" err="1" smtClean="0">
                          <a:solidFill>
                            <a:schemeClr val="tx1"/>
                          </a:solidFill>
                          <a:latin typeface="+mn-lt"/>
                        </a:rPr>
                        <a:t>Booker</a:t>
                      </a:r>
                      <a:r>
                        <a:rPr lang="es-GT" sz="1100" i="0" baseline="0" dirty="0" smtClean="0">
                          <a:solidFill>
                            <a:schemeClr val="tx1"/>
                          </a:solidFill>
                          <a:latin typeface="+mn-lt"/>
                        </a:rPr>
                        <a:t> T. Washington tuvo una vida muy difícil en sus primeros años. Él nació esclavo y los esclavos no tenían derechos. En especial quería ir a la escuela, pero era en contra de la ley. Pero él nunca renunció a su sueño de ir a la escuela. ¡Se levantaba cada mañana a las 4am para practicar la lectura! Si se hubiera dado por vencido, </a:t>
                      </a:r>
                      <a:r>
                        <a:rPr lang="es-GT" sz="1100" i="0" baseline="0" dirty="0" err="1" smtClean="0">
                          <a:solidFill>
                            <a:schemeClr val="tx1"/>
                          </a:solidFill>
                          <a:latin typeface="+mn-lt"/>
                        </a:rPr>
                        <a:t>Booker</a:t>
                      </a:r>
                      <a:r>
                        <a:rPr lang="es-GT" sz="1100" i="0" baseline="0" dirty="0" smtClean="0">
                          <a:solidFill>
                            <a:schemeClr val="tx1"/>
                          </a:solidFill>
                          <a:latin typeface="+mn-lt"/>
                        </a:rPr>
                        <a:t> no habría tenido éxito en iniciar un colegio en años posteriores. En 1881 se abrió el Colegio </a:t>
                      </a:r>
                      <a:r>
                        <a:rPr lang="es-GT" sz="1100" i="0" baseline="0" dirty="0" err="1" smtClean="0">
                          <a:solidFill>
                            <a:schemeClr val="tx1"/>
                          </a:solidFill>
                          <a:latin typeface="+mn-lt"/>
                        </a:rPr>
                        <a:t>Tuskegee</a:t>
                      </a:r>
                      <a:r>
                        <a:rPr lang="es-GT" sz="1100" i="0" baseline="0" dirty="0" smtClean="0">
                          <a:solidFill>
                            <a:schemeClr val="tx1"/>
                          </a:solidFill>
                          <a:latin typeface="+mn-lt"/>
                        </a:rPr>
                        <a:t> y ¡estuvo a cargo! Desde que era un niño pequeño, </a:t>
                      </a:r>
                      <a:r>
                        <a:rPr lang="es-GT" sz="1100" i="0" baseline="0" dirty="0" err="1" smtClean="0">
                          <a:solidFill>
                            <a:schemeClr val="tx1"/>
                          </a:solidFill>
                          <a:latin typeface="+mn-lt"/>
                        </a:rPr>
                        <a:t>Booker</a:t>
                      </a:r>
                      <a:r>
                        <a:rPr lang="es-GT" sz="1100" i="0" baseline="0" dirty="0" smtClean="0">
                          <a:solidFill>
                            <a:schemeClr val="tx1"/>
                          </a:solidFill>
                          <a:latin typeface="+mn-lt"/>
                        </a:rPr>
                        <a:t> tuvo que trabajar duro. Ayudó a su padrastro en una fábrica de sal a la edad de 9. Él trabajó duro toda su vida. Él trabajó como criado en 1866 y tuvo muchos puestos de trabajo para mantenerse. Él trabajó como conserje en la universidad. Yo creo que si </a:t>
                      </a:r>
                      <a:r>
                        <a:rPr lang="es-GT" sz="1100" i="0" baseline="0" dirty="0" err="1" smtClean="0">
                          <a:solidFill>
                            <a:schemeClr val="tx1"/>
                          </a:solidFill>
                          <a:latin typeface="+mn-lt"/>
                        </a:rPr>
                        <a:t>Booker</a:t>
                      </a:r>
                      <a:r>
                        <a:rPr lang="es-GT" sz="1100" i="0" baseline="0" dirty="0" smtClean="0">
                          <a:solidFill>
                            <a:schemeClr val="tx1"/>
                          </a:solidFill>
                          <a:latin typeface="+mn-lt"/>
                        </a:rPr>
                        <a:t> no era un gran trabajador,  no habría mantenido el intento. En su vida posterior fue profesor y jefe del Colegio </a:t>
                      </a:r>
                      <a:r>
                        <a:rPr lang="es-GT" sz="1100" i="0" baseline="0" dirty="0" err="1" smtClean="0">
                          <a:solidFill>
                            <a:schemeClr val="tx1"/>
                          </a:solidFill>
                          <a:latin typeface="+mn-lt"/>
                        </a:rPr>
                        <a:t>Tuskegee</a:t>
                      </a:r>
                      <a:r>
                        <a:rPr lang="es-GT" sz="1100" i="0" baseline="0" dirty="0" smtClean="0">
                          <a:solidFill>
                            <a:schemeClr val="tx1"/>
                          </a:solidFill>
                          <a:latin typeface="+mn-lt"/>
                        </a:rPr>
                        <a:t>, ¡lo cual requiere mucho trabajo!</a:t>
                      </a:r>
                      <a:endParaRPr lang="es-GT" sz="1000" i="1"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lang="es-GT" sz="2000" b="1" dirty="0" smtClean="0">
                          <a:solidFill>
                            <a:schemeClr val="tx1"/>
                          </a:solidFill>
                          <a:latin typeface="+mn-lt"/>
                        </a:rPr>
                        <a:t>2</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 estudiante</a:t>
                      </a:r>
                      <a:r>
                        <a:rPr lang="es-GT" sz="1000" i="1" baseline="0" dirty="0" smtClean="0">
                          <a:solidFill>
                            <a:schemeClr val="tx1"/>
                          </a:solidFill>
                          <a:latin typeface="+mn-lt"/>
                        </a:rPr>
                        <a:t> proporciona</a:t>
                      </a:r>
                      <a:r>
                        <a:rPr lang="es-GT" sz="1000" i="1" dirty="0" smtClean="0">
                          <a:solidFill>
                            <a:schemeClr val="tx1"/>
                          </a:solidFill>
                          <a:latin typeface="+mn-lt"/>
                        </a:rPr>
                        <a:t> una respuesta parcial al señalar puntos importantes acerca de cómo el éxito de </a:t>
                      </a:r>
                      <a:r>
                        <a:rPr lang="es-GT" sz="1000" i="1" dirty="0" err="1" smtClean="0">
                          <a:solidFill>
                            <a:schemeClr val="tx1"/>
                          </a:solidFill>
                          <a:latin typeface="+mn-lt"/>
                        </a:rPr>
                        <a:t>Booker</a:t>
                      </a:r>
                      <a:r>
                        <a:rPr lang="es-GT" sz="1000" i="1" dirty="0" smtClean="0">
                          <a:solidFill>
                            <a:schemeClr val="tx1"/>
                          </a:solidFill>
                          <a:latin typeface="+mn-lt"/>
                        </a:rPr>
                        <a:t> en años posteriores fue influenciado por sus primeros años de vida, pero con pocos ejemplos del texto.</a:t>
                      </a:r>
                    </a:p>
                    <a:p>
                      <a:pPr lvl="0" algn="l">
                        <a:lnSpc>
                          <a:spcPct val="100000"/>
                        </a:lnSpc>
                        <a:spcBef>
                          <a:spcPts val="0"/>
                        </a:spcBef>
                        <a:spcAft>
                          <a:spcPts val="0"/>
                        </a:spcAft>
                        <a:defRPr sz="1800" b="0" i="0"/>
                      </a:pPr>
                      <a:r>
                        <a:rPr lang="es-GT" sz="1100" i="0" dirty="0" err="1" smtClean="0">
                          <a:solidFill>
                            <a:schemeClr val="tx1"/>
                          </a:solidFill>
                          <a:latin typeface="+mn-lt"/>
                        </a:rPr>
                        <a:t>Booker</a:t>
                      </a:r>
                      <a:r>
                        <a:rPr lang="es-GT" sz="1100" i="0" dirty="0" smtClean="0">
                          <a:solidFill>
                            <a:schemeClr val="tx1"/>
                          </a:solidFill>
                          <a:latin typeface="+mn-lt"/>
                        </a:rPr>
                        <a:t> fue un éxito en la vida. Fue y se convirtió en un maestro, aunque le</a:t>
                      </a:r>
                      <a:r>
                        <a:rPr lang="es-GT" sz="1100" i="0" baseline="0" dirty="0" smtClean="0">
                          <a:solidFill>
                            <a:schemeClr val="tx1"/>
                          </a:solidFill>
                          <a:latin typeface="+mn-lt"/>
                        </a:rPr>
                        <a:t> fue </a:t>
                      </a:r>
                      <a:r>
                        <a:rPr lang="es-GT" sz="1100" i="0" dirty="0" smtClean="0">
                          <a:solidFill>
                            <a:schemeClr val="tx1"/>
                          </a:solidFill>
                          <a:latin typeface="+mn-lt"/>
                        </a:rPr>
                        <a:t>difícil aprender porque no se le permitía ir a la escuela desde cuando era un niño pequeño. También estuvo a cargo de un colegio. Trabajó duro para aprender a leer y escribir por lo que él pudo</a:t>
                      </a:r>
                      <a:r>
                        <a:rPr lang="es-GT" sz="1100" i="0" baseline="0" dirty="0" smtClean="0">
                          <a:solidFill>
                            <a:schemeClr val="tx1"/>
                          </a:solidFill>
                          <a:latin typeface="+mn-lt"/>
                        </a:rPr>
                        <a:t> tener</a:t>
                      </a:r>
                      <a:r>
                        <a:rPr lang="es-GT" sz="1100" i="0" dirty="0" smtClean="0">
                          <a:solidFill>
                            <a:schemeClr val="tx1"/>
                          </a:solidFill>
                          <a:latin typeface="+mn-lt"/>
                        </a:rPr>
                        <a:t> éxito.</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lang="es-GT" sz="2000" b="1" dirty="0" smtClean="0">
                          <a:solidFill>
                            <a:schemeClr val="tx1"/>
                          </a:solidFill>
                          <a:latin typeface="+mn-lt"/>
                        </a:rPr>
                        <a:t>1</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dirty="0" smtClean="0">
                          <a:solidFill>
                            <a:schemeClr val="tx1"/>
                          </a:solidFill>
                          <a:latin typeface="+mn-lt"/>
                        </a:rPr>
                        <a:t>El estudiante</a:t>
                      </a:r>
                      <a:r>
                        <a:rPr lang="es-GT" sz="1000" i="1" baseline="0" dirty="0" smtClean="0">
                          <a:solidFill>
                            <a:schemeClr val="tx1"/>
                          </a:solidFill>
                          <a:latin typeface="+mn-lt"/>
                        </a:rPr>
                        <a:t> proporciona</a:t>
                      </a:r>
                      <a:r>
                        <a:rPr lang="es-GT" sz="1000" i="1" dirty="0" smtClean="0">
                          <a:solidFill>
                            <a:schemeClr val="tx1"/>
                          </a:solidFill>
                          <a:latin typeface="+mn-lt"/>
                        </a:rPr>
                        <a:t> una respuesta mínima al afirmar puntos importantes acerca de cómo el éxito de </a:t>
                      </a:r>
                      <a:r>
                        <a:rPr lang="es-GT" sz="1000" i="1" dirty="0" err="1" smtClean="0">
                          <a:solidFill>
                            <a:schemeClr val="tx1"/>
                          </a:solidFill>
                          <a:latin typeface="+mn-lt"/>
                        </a:rPr>
                        <a:t>Booker</a:t>
                      </a:r>
                      <a:r>
                        <a:rPr lang="es-GT" sz="1000" i="1" dirty="0" smtClean="0">
                          <a:solidFill>
                            <a:schemeClr val="tx1"/>
                          </a:solidFill>
                          <a:latin typeface="+mn-lt"/>
                        </a:rPr>
                        <a:t> en años posteriores fue influenciado por sus primeros años de vida, sin ejemplos del texto.</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i="0" baseline="0" dirty="0" err="1" smtClean="0">
                          <a:solidFill>
                            <a:schemeClr val="tx1"/>
                          </a:solidFill>
                          <a:latin typeface="+mn-lt"/>
                        </a:rPr>
                        <a:t>Booker</a:t>
                      </a:r>
                      <a:r>
                        <a:rPr lang="es-GT" sz="1100" i="0" baseline="0" dirty="0" smtClean="0">
                          <a:solidFill>
                            <a:schemeClr val="tx1"/>
                          </a:solidFill>
                          <a:latin typeface="+mn-lt"/>
                        </a:rPr>
                        <a:t> T. Washington era muy inteligente. Fue un maestro.  Trabajó muy duro.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lang="es-GT" sz="2000" b="1" dirty="0" smtClean="0">
                          <a:solidFill>
                            <a:schemeClr val="tx1"/>
                          </a:solidFill>
                          <a:latin typeface="+mn-lt"/>
                        </a:rPr>
                        <a:t>0</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 estudiante no responde específicamente a la pregunta.  </a:t>
                      </a:r>
                      <a:endParaRPr lang="es-GT" sz="1000" i="1" baseline="0" dirty="0" smtClean="0">
                        <a:solidFill>
                          <a:schemeClr val="tx1"/>
                        </a:solidFill>
                        <a:latin typeface="+mn-lt"/>
                      </a:endParaRPr>
                    </a:p>
                    <a:p>
                      <a:pPr lvl="0" algn="l">
                        <a:lnSpc>
                          <a:spcPct val="100000"/>
                        </a:lnSpc>
                        <a:spcBef>
                          <a:spcPts val="0"/>
                        </a:spcBef>
                        <a:spcAft>
                          <a:spcPts val="0"/>
                        </a:spcAft>
                        <a:defRPr sz="1800" b="0" i="0"/>
                      </a:pPr>
                      <a:r>
                        <a:rPr lang="es-GT" sz="1100" i="0" dirty="0" smtClean="0">
                          <a:solidFill>
                            <a:schemeClr val="tx1"/>
                          </a:solidFill>
                          <a:latin typeface="+mn-lt"/>
                        </a:rPr>
                        <a:t>Hace mucho tiempo a los esclavos no se les permitía ir a la escuela o leer o escribir.</a:t>
                      </a:r>
                      <a:r>
                        <a:rPr lang="es-GT" sz="1100" i="0" baseline="0" dirty="0" smtClean="0">
                          <a:solidFill>
                            <a:schemeClr val="tx1"/>
                          </a:solidFill>
                          <a:latin typeface="+mn-lt"/>
                        </a:rPr>
                        <a:t>  Eso es muy triste. </a:t>
                      </a:r>
                      <a:endParaRPr lang="es-GT" sz="1100" i="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23072614"/>
              </p:ext>
            </p:extLst>
          </p:nvPr>
        </p:nvGraphicFramePr>
        <p:xfrm>
          <a:off x="5506548" y="835098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RI.5.8</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APx</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3">
                        <a:lumMod val="60000"/>
                        <a:lumOff val="40000"/>
                      </a:schemeClr>
                    </a:solidFill>
                  </a:tcPr>
                </a:tc>
              </a:tr>
              <a:tr h="8539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En un texto no leído, ni discutido, conecta puntos particulares a las razones o evidencia que identificaron para  demostrar la comprensión del valor de la fuente de apoyo.</a:t>
                      </a:r>
                      <a:endParaRPr lang="en-US" sz="800" b="1" dirty="0" smtClean="0">
                        <a:solidFill>
                          <a:srgbClr val="000000"/>
                        </a:solidFill>
                        <a:effectLst/>
                        <a:latin typeface="Calibri"/>
                        <a:ea typeface="Times New Roman"/>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6" name="Rectangle 5"/>
          <p:cNvSpPr/>
          <p:nvPr/>
        </p:nvSpPr>
        <p:spPr>
          <a:xfrm>
            <a:off x="486410" y="264694"/>
            <a:ext cx="6814820" cy="861774"/>
          </a:xfrm>
          <a:prstGeom prst="rect">
            <a:avLst/>
          </a:prstGeom>
        </p:spPr>
        <p:txBody>
          <a:bodyPr wrap="square">
            <a:spAutoFit/>
          </a:bodyPr>
          <a:lstStyle/>
          <a:p>
            <a:pPr lvl="0" algn="just" defTabSz="1018809">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dirty="0">
              <a:solidFill>
                <a:prstClr val="black"/>
              </a:solidFill>
            </a:endParaRPr>
          </a:p>
        </p:txBody>
      </p:sp>
    </p:spTree>
    <p:extLst>
      <p:ext uri="{BB962C8B-B14F-4D97-AF65-F5344CB8AC3E}">
        <p14:creationId xmlns:p14="http://schemas.microsoft.com/office/powerpoint/2010/main" val="4081795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923787623"/>
              </p:ext>
            </p:extLst>
          </p:nvPr>
        </p:nvGraphicFramePr>
        <p:xfrm>
          <a:off x="509337" y="1202998"/>
          <a:ext cx="6822440" cy="7312152"/>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500" b="1" noProof="0" dirty="0" smtClean="0">
                          <a:solidFill>
                            <a:schemeClr val="tx1"/>
                          </a:solidFill>
                          <a:effectLst/>
                        </a:rPr>
                        <a:t>Pre-evaluación Trimestre 3: Clave para la </a:t>
                      </a:r>
                      <a:r>
                        <a:rPr lang="es-GT" sz="1500" b="1" u="sng" noProof="0" dirty="0" smtClean="0">
                          <a:solidFill>
                            <a:schemeClr val="tx1"/>
                          </a:solidFill>
                          <a:effectLst/>
                        </a:rPr>
                        <a:t>Respuesta construida de investigación</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GT" sz="1800" b="1" i="0" u="sng" strike="noStrike" kern="1200" cap="none" spc="0" normalizeH="0" baseline="0" noProof="0" dirty="0" smtClean="0">
                          <a:ln>
                            <a:noFill/>
                          </a:ln>
                          <a:solidFill>
                            <a:schemeClr val="tx1"/>
                          </a:solidFill>
                          <a:effectLst/>
                          <a:uLnTx/>
                          <a:uFillTx/>
                          <a:latin typeface="+mn-lt"/>
                          <a:ea typeface="+mn-ea"/>
                          <a:cs typeface="+mn-cs"/>
                        </a:rPr>
                        <a:t>Rúbricas para la Respuesta construida de investigación - Objetivo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GT" sz="1200" b="1" i="0" u="none" strike="noStrike" kern="1200" cap="none" spc="0" normalizeH="0" baseline="0" noProof="0" dirty="0" smtClean="0">
                          <a:ln>
                            <a:noFill/>
                          </a:ln>
                          <a:solidFill>
                            <a:schemeClr val="tx1"/>
                          </a:solidFill>
                          <a:effectLst/>
                          <a:uLnTx/>
                          <a:uFillTx/>
                          <a:latin typeface="+mn-lt"/>
                          <a:ea typeface="+mn-ea"/>
                          <a:cs typeface="+mn-cs"/>
                        </a:rPr>
                        <a:t>Habilidad para citar evidencia que apoye opiniones y/o ideas</a:t>
                      </a:r>
                      <a:endParaRPr kumimoji="0" lang="es-GT" sz="1200" b="1" i="0" u="none" strike="noStrike" kern="1200" cap="none" spc="0" normalizeH="0" baseline="0" noProof="0" dirty="0">
                        <a:ln>
                          <a:noFill/>
                        </a:ln>
                        <a:solidFill>
                          <a:schemeClr val="tx1"/>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0" marR="0" indent="0" algn="l" defTabSz="966612" rtl="0" eaLnBrk="1" fontAlgn="auto" latinLnBrk="0" hangingPunct="1">
                        <a:lnSpc>
                          <a:spcPct val="100000"/>
                        </a:lnSpc>
                        <a:spcBef>
                          <a:spcPts val="0"/>
                        </a:spcBef>
                        <a:spcAft>
                          <a:spcPts val="0"/>
                        </a:spcAft>
                        <a:buClrTx/>
                        <a:buSzTx/>
                        <a:buFont typeface="+mj-lt"/>
                        <a:buNone/>
                        <a:tabLst/>
                        <a:defRPr/>
                      </a:pPr>
                      <a:r>
                        <a:rPr lang="es-GT" sz="1400" b="1" noProof="0" dirty="0" smtClean="0">
                          <a:solidFill>
                            <a:schemeClr val="tx1"/>
                          </a:solidFill>
                        </a:rPr>
                        <a:t>Pregunta #16: ¿Qué contribuciones hicieron </a:t>
                      </a:r>
                      <a:r>
                        <a:rPr lang="es-GT" sz="1400" b="1" noProof="0" dirty="0" err="1" smtClean="0">
                          <a:solidFill>
                            <a:schemeClr val="tx1"/>
                          </a:solidFill>
                        </a:rPr>
                        <a:t>Sequoyah</a:t>
                      </a:r>
                      <a:r>
                        <a:rPr lang="es-GT" sz="1400" b="1" noProof="0" dirty="0" smtClean="0">
                          <a:solidFill>
                            <a:schemeClr val="tx1"/>
                          </a:solidFill>
                        </a:rPr>
                        <a:t> y </a:t>
                      </a:r>
                      <a:r>
                        <a:rPr lang="es-GT" sz="1400" b="1" noProof="0" dirty="0" err="1" smtClean="0">
                          <a:solidFill>
                            <a:schemeClr val="tx1"/>
                          </a:solidFill>
                        </a:rPr>
                        <a:t>Booker</a:t>
                      </a:r>
                      <a:r>
                        <a:rPr lang="es-GT" sz="1400" b="1" noProof="0" dirty="0" smtClean="0">
                          <a:solidFill>
                            <a:schemeClr val="tx1"/>
                          </a:solidFill>
                        </a:rPr>
                        <a:t> T. Washington para mejorar la vida de los demás? ¿Cómo fueron similares y diferente sus contribuciones? Utiliza</a:t>
                      </a:r>
                      <a:r>
                        <a:rPr lang="es-GT" sz="1400" b="1" baseline="0" noProof="0" dirty="0" smtClean="0">
                          <a:solidFill>
                            <a:schemeClr val="tx1"/>
                          </a:solidFill>
                        </a:rPr>
                        <a:t> evidencias</a:t>
                      </a:r>
                      <a:r>
                        <a:rPr lang="es-GT" sz="1400" b="1" noProof="0" dirty="0" smtClean="0">
                          <a:solidFill>
                            <a:schemeClr val="tx1"/>
                          </a:solidFill>
                        </a:rPr>
                        <a:t> de ambos textos.</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400" b="1" noProof="0"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r>
                        <a:rPr lang="es-GT" sz="1000" b="1" u="none" noProof="0" dirty="0" smtClean="0">
                          <a:solidFill>
                            <a:schemeClr val="tx1"/>
                          </a:solidFill>
                        </a:rPr>
                        <a:t>La respuesta da suficiente evidencia</a:t>
                      </a:r>
                      <a:r>
                        <a:rPr lang="es-GT" sz="1000" b="0" u="none" noProof="0" dirty="0" smtClean="0">
                          <a:solidFill>
                            <a:schemeClr val="tx1"/>
                          </a:solidFill>
                        </a:rPr>
                        <a:t> de la capacidad de citar evidencia para apoyar la opinión/idea acerca</a:t>
                      </a:r>
                      <a:r>
                        <a:rPr lang="es-GT" sz="1000" b="0" u="none" baseline="0" noProof="0" dirty="0" smtClean="0">
                          <a:solidFill>
                            <a:schemeClr val="tx1"/>
                          </a:solidFill>
                        </a:rPr>
                        <a:t> de </a:t>
                      </a:r>
                      <a:r>
                        <a:rPr lang="es-GT" sz="1000" b="0" u="none" noProof="0" dirty="0" smtClean="0">
                          <a:solidFill>
                            <a:schemeClr val="tx1"/>
                          </a:solidFill>
                        </a:rPr>
                        <a:t>lo que las contribuciones tanto de </a:t>
                      </a:r>
                      <a:r>
                        <a:rPr lang="es-GT" sz="1000" b="0" u="none" noProof="0" dirty="0" err="1" smtClean="0">
                          <a:solidFill>
                            <a:schemeClr val="tx1"/>
                          </a:solidFill>
                        </a:rPr>
                        <a:t>Sequoyah</a:t>
                      </a:r>
                      <a:r>
                        <a:rPr lang="es-GT" sz="1000" b="0" u="none" noProof="0" dirty="0" smtClean="0">
                          <a:solidFill>
                            <a:schemeClr val="tx1"/>
                          </a:solidFill>
                        </a:rPr>
                        <a:t> y </a:t>
                      </a:r>
                      <a:r>
                        <a:rPr lang="es-GT" sz="1000" b="0" u="none" noProof="0" dirty="0" err="1" smtClean="0">
                          <a:solidFill>
                            <a:schemeClr val="tx1"/>
                          </a:solidFill>
                        </a:rPr>
                        <a:t>Booker</a:t>
                      </a:r>
                      <a:r>
                        <a:rPr lang="es-GT" sz="1000" b="0" u="none" noProof="0" dirty="0" smtClean="0">
                          <a:solidFill>
                            <a:schemeClr val="tx1"/>
                          </a:solidFill>
                        </a:rPr>
                        <a:t> T. Washington hicieron a la educación y la forma en que eran similares o diferentes. Los estudiantes deben exponer opiniones/ideas definidas de las contribuciones de ambos hombres y la forma en que eran similares o diferentes. </a:t>
                      </a:r>
                    </a:p>
                    <a:p>
                      <a:r>
                        <a:rPr lang="es-GT" sz="1000" b="1" u="none" noProof="0" dirty="0" smtClean="0">
                          <a:solidFill>
                            <a:schemeClr val="tx1"/>
                          </a:solidFill>
                        </a:rPr>
                        <a:t>Evidencias suficientes </a:t>
                      </a:r>
                      <a:r>
                        <a:rPr lang="es-GT" sz="1000" b="0" u="none" noProof="0" dirty="0" smtClean="0">
                          <a:solidFill>
                            <a:schemeClr val="tx1"/>
                          </a:solidFill>
                        </a:rPr>
                        <a:t>para apoyar la opinión/idea declarada de </a:t>
                      </a:r>
                      <a:r>
                        <a:rPr lang="es-GT" sz="1000" b="0" u="none" noProof="0" dirty="0" err="1" smtClean="0">
                          <a:solidFill>
                            <a:schemeClr val="tx1"/>
                          </a:solidFill>
                        </a:rPr>
                        <a:t>Sequoyah</a:t>
                      </a:r>
                      <a:r>
                        <a:rPr lang="es-GT" sz="1000" b="0" u="none" noProof="0" dirty="0" smtClean="0">
                          <a:solidFill>
                            <a:schemeClr val="tx1"/>
                          </a:solidFill>
                        </a:rPr>
                        <a:t> podrían incluir que (1) inició un sistema de escritura, (2) pensó que era importante que el pueblo </a:t>
                      </a:r>
                      <a:r>
                        <a:rPr lang="es-GT" sz="1000" b="0" u="none" noProof="0" dirty="0" err="1" smtClean="0">
                          <a:solidFill>
                            <a:schemeClr val="tx1"/>
                          </a:solidFill>
                        </a:rPr>
                        <a:t>cheroqui</a:t>
                      </a:r>
                      <a:r>
                        <a:rPr lang="es-GT" sz="1000" b="0" u="none" noProof="0" dirty="0" smtClean="0">
                          <a:solidFill>
                            <a:schemeClr val="tx1"/>
                          </a:solidFill>
                        </a:rPr>
                        <a:t> (</a:t>
                      </a:r>
                      <a:r>
                        <a:rPr lang="es-GT" sz="1000" b="0" u="none" noProof="0" dirty="0" err="1" smtClean="0">
                          <a:solidFill>
                            <a:schemeClr val="tx1"/>
                          </a:solidFill>
                        </a:rPr>
                        <a:t>Cherokee</a:t>
                      </a:r>
                      <a:r>
                        <a:rPr lang="es-GT" sz="1000" b="0" u="none" noProof="0" dirty="0" smtClean="0">
                          <a:solidFill>
                            <a:schemeClr val="tx1"/>
                          </a:solidFill>
                        </a:rPr>
                        <a:t>) se comunicara en papel y que tuvieran su propio sistema de escritura y (3) los  </a:t>
                      </a:r>
                      <a:r>
                        <a:rPr lang="es-GT" sz="1000" b="0" u="none" noProof="0" dirty="0" err="1" smtClean="0">
                          <a:solidFill>
                            <a:schemeClr val="tx1"/>
                          </a:solidFill>
                        </a:rPr>
                        <a:t>cheroquis</a:t>
                      </a:r>
                      <a:r>
                        <a:rPr lang="es-GT" sz="1000" b="0" u="none" noProof="0" dirty="0" smtClean="0">
                          <a:solidFill>
                            <a:schemeClr val="tx1"/>
                          </a:solidFill>
                        </a:rPr>
                        <a:t> (</a:t>
                      </a:r>
                      <a:r>
                        <a:rPr lang="es-GT" sz="1000" b="0" u="none" noProof="0" dirty="0" err="1" smtClean="0">
                          <a:solidFill>
                            <a:schemeClr val="tx1"/>
                          </a:solidFill>
                        </a:rPr>
                        <a:t>Cherokees</a:t>
                      </a:r>
                      <a:r>
                        <a:rPr lang="es-GT" sz="1000" b="0" u="none" noProof="0" dirty="0" smtClean="0">
                          <a:solidFill>
                            <a:schemeClr val="tx1"/>
                          </a:solidFill>
                        </a:rPr>
                        <a:t>) fueron capaces de leer y escribir por él.  </a:t>
                      </a:r>
                    </a:p>
                    <a:p>
                      <a:r>
                        <a:rPr lang="es-GT" sz="1000" b="1" u="none" noProof="0" dirty="0" smtClean="0">
                          <a:solidFill>
                            <a:schemeClr val="tx1"/>
                          </a:solidFill>
                        </a:rPr>
                        <a:t>Evidencias suficientes </a:t>
                      </a:r>
                      <a:r>
                        <a:rPr lang="es-GT" sz="1000" b="0" u="none" noProof="0" dirty="0" smtClean="0">
                          <a:solidFill>
                            <a:schemeClr val="tx1"/>
                          </a:solidFill>
                        </a:rPr>
                        <a:t>para apoyar la opinión/idea declarada de </a:t>
                      </a:r>
                      <a:r>
                        <a:rPr lang="es-GT" sz="1000" b="0" u="none" noProof="0" dirty="0" err="1" smtClean="0">
                          <a:solidFill>
                            <a:schemeClr val="tx1"/>
                          </a:solidFill>
                        </a:rPr>
                        <a:t>Booker</a:t>
                      </a:r>
                      <a:r>
                        <a:rPr lang="es-GT" sz="1000" b="0" u="none" noProof="0" dirty="0" smtClean="0">
                          <a:solidFill>
                            <a:schemeClr val="tx1"/>
                          </a:solidFill>
                        </a:rPr>
                        <a:t> T. Washington podrían incluir que (1) él fue capaz de mejorar vidas porque él mismo aprendió a leer y escribir, (2) asistió a la universidad y se convirtió en un maestro y (3) muchos esclavos liberados pudieron asistir a una universidad donde él estaba a cargo. Similitudes y diferencias entre los dos hombres pueden ser cualquier declaración específico que sea apoyado por el texto.</a:t>
                      </a:r>
                      <a:endParaRPr lang="es-GT" sz="1000" b="0" u="none" baseline="0" noProof="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GT" sz="14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GT" sz="2000" b="1" noProof="0" dirty="0" smtClean="0">
                          <a:solidFill>
                            <a:schemeClr val="tx1"/>
                          </a:solidFill>
                        </a:rPr>
                        <a:t>2</a:t>
                      </a:r>
                      <a:endParaRPr lang="es-GT" sz="2000" b="1" noProof="0" dirty="0">
                        <a:solidFill>
                          <a:schemeClr val="tx1"/>
                        </a:solidFill>
                      </a:endParaRPr>
                    </a:p>
                  </a:txBody>
                  <a:tcPr marL="103632" marR="103632" marT="50292" marB="50292" anchor="ctr"/>
                </a:tc>
                <a:tc>
                  <a:txBody>
                    <a:bodyPr/>
                    <a:lstStyle/>
                    <a:p>
                      <a:r>
                        <a:rPr lang="es-GT" sz="1000" i="1" baseline="0" noProof="0" dirty="0" smtClean="0">
                          <a:solidFill>
                            <a:schemeClr val="tx1"/>
                          </a:solidFill>
                        </a:rPr>
                        <a:t>El estudiante establece las contribuciones tanto de </a:t>
                      </a:r>
                      <a:r>
                        <a:rPr lang="es-GT" sz="1000" i="1" baseline="0" noProof="0" dirty="0" err="1" smtClean="0">
                          <a:solidFill>
                            <a:schemeClr val="tx1"/>
                          </a:solidFill>
                        </a:rPr>
                        <a:t>Sequoyah</a:t>
                      </a:r>
                      <a:r>
                        <a:rPr lang="es-GT" sz="1000" i="1" baseline="0" noProof="0" dirty="0" smtClean="0">
                          <a:solidFill>
                            <a:schemeClr val="tx1"/>
                          </a:solidFill>
                        </a:rPr>
                        <a:t> y </a:t>
                      </a:r>
                      <a:r>
                        <a:rPr lang="es-GT" sz="1000" i="1" baseline="0" noProof="0" dirty="0" err="1" smtClean="0">
                          <a:solidFill>
                            <a:schemeClr val="tx1"/>
                          </a:solidFill>
                        </a:rPr>
                        <a:t>Booker</a:t>
                      </a:r>
                      <a:r>
                        <a:rPr lang="es-GT" sz="1000" i="1" baseline="0" noProof="0" dirty="0" smtClean="0">
                          <a:solidFill>
                            <a:schemeClr val="tx1"/>
                          </a:solidFill>
                        </a:rPr>
                        <a:t> T. Washington que mejoraron las vidas de otros con evidencias citadas en el texto.</a:t>
                      </a:r>
                    </a:p>
                    <a:p>
                      <a:r>
                        <a:rPr lang="es-GT" sz="1100" i="0" baseline="0" noProof="0" dirty="0" err="1" smtClean="0">
                          <a:solidFill>
                            <a:schemeClr val="tx1"/>
                          </a:solidFill>
                        </a:rPr>
                        <a:t>Sequoyah</a:t>
                      </a:r>
                      <a:r>
                        <a:rPr lang="es-GT" sz="1100" i="0" baseline="0" noProof="0" dirty="0" smtClean="0">
                          <a:solidFill>
                            <a:schemeClr val="tx1"/>
                          </a:solidFill>
                        </a:rPr>
                        <a:t> sentía que era muy importante que la gente </a:t>
                      </a:r>
                      <a:r>
                        <a:rPr lang="es-GT" sz="1100" i="0" baseline="0" noProof="0" dirty="0" err="1" smtClean="0">
                          <a:solidFill>
                            <a:schemeClr val="tx1"/>
                          </a:solidFill>
                        </a:rPr>
                        <a:t>cheroqui</a:t>
                      </a:r>
                      <a:r>
                        <a:rPr lang="es-GT" sz="1100" i="0" baseline="0" noProof="0" dirty="0" smtClean="0">
                          <a:solidFill>
                            <a:schemeClr val="tx1"/>
                          </a:solidFill>
                        </a:rPr>
                        <a:t> (</a:t>
                      </a:r>
                      <a:r>
                        <a:rPr lang="es-GT" sz="1100" i="0" baseline="0" noProof="0" dirty="0" err="1" smtClean="0">
                          <a:solidFill>
                            <a:schemeClr val="tx1"/>
                          </a:solidFill>
                        </a:rPr>
                        <a:t>Cherokee</a:t>
                      </a:r>
                      <a:r>
                        <a:rPr lang="es-GT" sz="1100" i="0" baseline="0" noProof="0" dirty="0" smtClean="0">
                          <a:solidFill>
                            <a:schemeClr val="tx1"/>
                          </a:solidFill>
                        </a:rPr>
                        <a:t>) se comunicara en papel y que tuvieran su propio sistema de escritura. Él creó un alfabeto </a:t>
                      </a:r>
                      <a:r>
                        <a:rPr lang="es-GT" sz="1100" i="0" baseline="0" noProof="0" dirty="0" err="1" smtClean="0">
                          <a:solidFill>
                            <a:schemeClr val="tx1"/>
                          </a:solidFill>
                        </a:rPr>
                        <a:t>cheroqui</a:t>
                      </a:r>
                      <a:r>
                        <a:rPr lang="es-GT" sz="1100" i="0" baseline="0" noProof="0" dirty="0" smtClean="0">
                          <a:solidFill>
                            <a:schemeClr val="tx1"/>
                          </a:solidFill>
                        </a:rPr>
                        <a:t> (</a:t>
                      </a:r>
                      <a:r>
                        <a:rPr lang="es-GT" sz="1100" i="0" baseline="0" noProof="0" dirty="0" err="1" smtClean="0">
                          <a:solidFill>
                            <a:schemeClr val="tx1"/>
                          </a:solidFill>
                        </a:rPr>
                        <a:t>Cherokee</a:t>
                      </a:r>
                      <a:r>
                        <a:rPr lang="es-GT" sz="1100" i="0" baseline="0" noProof="0" dirty="0" smtClean="0">
                          <a:solidFill>
                            <a:schemeClr val="tx1"/>
                          </a:solidFill>
                        </a:rPr>
                        <a:t>)   y le llevó 12 años. Él es la única persona sabida que ha hecho todo un alfabeto completamente solo. Gracias a él, los </a:t>
                      </a:r>
                      <a:r>
                        <a:rPr lang="es-GT" sz="1100" i="0" baseline="0" noProof="0" dirty="0" err="1" smtClean="0">
                          <a:solidFill>
                            <a:schemeClr val="tx1"/>
                          </a:solidFill>
                        </a:rPr>
                        <a:t>cheroquis</a:t>
                      </a:r>
                      <a:r>
                        <a:rPr lang="es-GT" sz="1100" i="0" baseline="0" noProof="0" dirty="0" smtClean="0">
                          <a:solidFill>
                            <a:schemeClr val="tx1"/>
                          </a:solidFill>
                        </a:rPr>
                        <a:t> (</a:t>
                      </a:r>
                      <a:r>
                        <a:rPr lang="es-GT" sz="1100" i="0" baseline="0" noProof="0" dirty="0" err="1" smtClean="0">
                          <a:solidFill>
                            <a:schemeClr val="tx1"/>
                          </a:solidFill>
                        </a:rPr>
                        <a:t>Cherokee</a:t>
                      </a:r>
                      <a:r>
                        <a:rPr lang="es-GT" sz="1100" i="0" baseline="0" noProof="0" dirty="0" smtClean="0">
                          <a:solidFill>
                            <a:schemeClr val="tx1"/>
                          </a:solidFill>
                        </a:rPr>
                        <a:t>) pudieron leer y escribir en su propio idioma. </a:t>
                      </a:r>
                      <a:r>
                        <a:rPr lang="es-GT" sz="1100" i="0" baseline="0" noProof="0" dirty="0" err="1" smtClean="0">
                          <a:solidFill>
                            <a:schemeClr val="tx1"/>
                          </a:solidFill>
                        </a:rPr>
                        <a:t>Booker</a:t>
                      </a:r>
                      <a:r>
                        <a:rPr lang="es-GT" sz="1100" i="0" baseline="0" noProof="0" dirty="0" smtClean="0">
                          <a:solidFill>
                            <a:schemeClr val="tx1"/>
                          </a:solidFill>
                        </a:rPr>
                        <a:t> T. Washington quería leer y escribir, pero no se le permitió aprender a porque era un esclavo. Él encontró maneras de aprender de todos modos. Estudió duro y después de la Guerra Civil recibió una beca para estudiar en una universidad. Pronto fue profesor y luego jefe de la universidad. Gracias a él, los esclavos recién liberados pudieron asistir a la universidad. Ambos hombres mejoraron las vidas de las personas, ya que ayudaron a otros a obtener una educación, pero de distintas maneras. </a:t>
                      </a:r>
                      <a:r>
                        <a:rPr lang="es-GT" sz="1100" i="0" baseline="0" noProof="0" dirty="0" err="1" smtClean="0">
                          <a:solidFill>
                            <a:schemeClr val="tx1"/>
                          </a:solidFill>
                        </a:rPr>
                        <a:t>Sequoyah</a:t>
                      </a:r>
                      <a:r>
                        <a:rPr lang="es-GT" sz="1100" i="0" baseline="0" noProof="0" dirty="0" smtClean="0">
                          <a:solidFill>
                            <a:schemeClr val="tx1"/>
                          </a:solidFill>
                        </a:rPr>
                        <a:t> inventó un alfabeto y </a:t>
                      </a:r>
                      <a:r>
                        <a:rPr lang="es-GT" sz="1100" i="0" baseline="0" noProof="0" dirty="0" err="1" smtClean="0">
                          <a:solidFill>
                            <a:schemeClr val="tx1"/>
                          </a:solidFill>
                        </a:rPr>
                        <a:t>Booker</a:t>
                      </a:r>
                      <a:r>
                        <a:rPr lang="es-GT" sz="1100" i="0" baseline="0" noProof="0" dirty="0" smtClean="0">
                          <a:solidFill>
                            <a:schemeClr val="tx1"/>
                          </a:solidFill>
                        </a:rPr>
                        <a:t> hizo posible que los esclavos liberados fueran a la escuela.</a:t>
                      </a:r>
                    </a:p>
                  </a:txBody>
                  <a:tcPr marL="103632" marR="103632" marT="50292" marB="50292"/>
                </a:tc>
              </a:tr>
              <a:tr h="755904">
                <a:tc>
                  <a:txBody>
                    <a:bodyPr/>
                    <a:lstStyle/>
                    <a:p>
                      <a:pPr algn="ctr"/>
                      <a:r>
                        <a:rPr lang="es-GT" sz="2000" b="1" noProof="0" dirty="0" smtClean="0">
                          <a:solidFill>
                            <a:schemeClr val="tx1"/>
                          </a:solidFill>
                        </a:rPr>
                        <a:t>1</a:t>
                      </a:r>
                      <a:endParaRPr lang="es-GT" sz="2000" b="1" noProof="0" dirty="0">
                        <a:solidFill>
                          <a:schemeClr val="tx1"/>
                        </a:solidFill>
                      </a:endParaRPr>
                    </a:p>
                  </a:txBody>
                  <a:tcPr marL="103632" marR="103632" marT="50292" marB="50292" anchor="ctr"/>
                </a:tc>
                <a:tc>
                  <a:txBody>
                    <a:bodyPr/>
                    <a:lstStyle/>
                    <a:p>
                      <a:r>
                        <a:rPr lang="es-GT" sz="1000" i="1" baseline="0" noProof="0" dirty="0" smtClean="0">
                          <a:solidFill>
                            <a:schemeClr val="tx1"/>
                          </a:solidFill>
                        </a:rPr>
                        <a:t>El estudiante establece de forma mínima o vaga las contribuciones tanto de </a:t>
                      </a:r>
                      <a:r>
                        <a:rPr lang="es-GT" sz="1000" i="1" baseline="0" noProof="0" dirty="0" err="1" smtClean="0">
                          <a:solidFill>
                            <a:schemeClr val="tx1"/>
                          </a:solidFill>
                        </a:rPr>
                        <a:t>Sequoyah</a:t>
                      </a:r>
                      <a:r>
                        <a:rPr lang="es-GT" sz="1000" i="1" baseline="0" noProof="0" dirty="0" smtClean="0">
                          <a:solidFill>
                            <a:schemeClr val="tx1"/>
                          </a:solidFill>
                        </a:rPr>
                        <a:t> y </a:t>
                      </a:r>
                      <a:r>
                        <a:rPr lang="es-GT" sz="1000" i="1" baseline="0" noProof="0" dirty="0" err="1" smtClean="0">
                          <a:solidFill>
                            <a:schemeClr val="tx1"/>
                          </a:solidFill>
                        </a:rPr>
                        <a:t>Booker</a:t>
                      </a:r>
                      <a:r>
                        <a:rPr lang="es-GT" sz="1000" i="1" baseline="0" noProof="0" dirty="0" smtClean="0">
                          <a:solidFill>
                            <a:schemeClr val="tx1"/>
                          </a:solidFill>
                        </a:rPr>
                        <a:t> T. Washington para mejorar las vidas de otros con evidencias mínimas o vagas citadas en el texto.</a:t>
                      </a:r>
                    </a:p>
                    <a:p>
                      <a:r>
                        <a:rPr lang="es-GT" sz="1100" i="0" baseline="0" noProof="0" dirty="0" err="1" smtClean="0">
                          <a:solidFill>
                            <a:schemeClr val="tx1"/>
                          </a:solidFill>
                        </a:rPr>
                        <a:t>Sequoyah</a:t>
                      </a:r>
                      <a:r>
                        <a:rPr lang="es-GT" sz="1100" i="0" baseline="0" noProof="0" dirty="0" smtClean="0">
                          <a:solidFill>
                            <a:schemeClr val="tx1"/>
                          </a:solidFill>
                        </a:rPr>
                        <a:t> y </a:t>
                      </a:r>
                      <a:r>
                        <a:rPr lang="es-GT" sz="1100" i="0" baseline="0" noProof="0" dirty="0" err="1" smtClean="0">
                          <a:solidFill>
                            <a:schemeClr val="tx1"/>
                          </a:solidFill>
                        </a:rPr>
                        <a:t>Booker</a:t>
                      </a:r>
                      <a:r>
                        <a:rPr lang="es-GT" sz="1100" i="0" baseline="0" noProof="0" dirty="0" smtClean="0">
                          <a:solidFill>
                            <a:schemeClr val="tx1"/>
                          </a:solidFill>
                        </a:rPr>
                        <a:t> T. Washington eran hombres que hicieron una diferencia en la vida de otras personas. Ambos ayudaron a que otros fueran capaces de leer y escribir mejor.</a:t>
                      </a:r>
                    </a:p>
                  </a:txBody>
                  <a:tcPr marL="103632" marR="103632" marT="50292" marB="50292"/>
                </a:tc>
              </a:tr>
              <a:tr h="393192">
                <a:tc>
                  <a:txBody>
                    <a:bodyPr/>
                    <a:lstStyle/>
                    <a:p>
                      <a:pPr algn="ctr"/>
                      <a:r>
                        <a:rPr lang="es-GT" sz="2000" b="1" noProof="0" dirty="0" smtClean="0">
                          <a:solidFill>
                            <a:schemeClr val="tx1"/>
                          </a:solidFill>
                        </a:rPr>
                        <a:t>0</a:t>
                      </a:r>
                      <a:endParaRPr lang="es-GT" sz="2000" b="1" noProof="0" dirty="0">
                        <a:solidFill>
                          <a:schemeClr val="tx1"/>
                        </a:solidFill>
                      </a:endParaRPr>
                    </a:p>
                  </a:txBody>
                  <a:tcPr marL="103632" marR="103632" marT="50292" marB="50292" anchor="ctr"/>
                </a:tc>
                <a:tc>
                  <a:txBody>
                    <a:bodyPr/>
                    <a:lstStyle/>
                    <a:p>
                      <a:r>
                        <a:rPr lang="es-GT" sz="1000" i="1" noProof="0" dirty="0" smtClean="0">
                          <a:solidFill>
                            <a:schemeClr val="tx1"/>
                          </a:solidFill>
                        </a:rPr>
                        <a:t>El estudiante no responde la pregunta. </a:t>
                      </a:r>
                    </a:p>
                    <a:p>
                      <a:r>
                        <a:rPr lang="es-GT" sz="1100" i="0" noProof="0" dirty="0" smtClean="0">
                          <a:solidFill>
                            <a:schemeClr val="tx1"/>
                          </a:solidFill>
                        </a:rPr>
                        <a:t>Me alegro de que había gente como </a:t>
                      </a:r>
                      <a:r>
                        <a:rPr lang="es-GT" sz="1100" i="0" noProof="0" dirty="0" err="1" smtClean="0">
                          <a:solidFill>
                            <a:schemeClr val="tx1"/>
                          </a:solidFill>
                        </a:rPr>
                        <a:t>Sequoyah</a:t>
                      </a:r>
                      <a:r>
                        <a:rPr lang="es-GT" sz="1100" i="0" noProof="0" dirty="0" smtClean="0">
                          <a:solidFill>
                            <a:schemeClr val="tx1"/>
                          </a:solidFill>
                        </a:rPr>
                        <a:t> y </a:t>
                      </a:r>
                      <a:r>
                        <a:rPr lang="es-GT" sz="1100" i="0" noProof="0" dirty="0" err="1" smtClean="0">
                          <a:solidFill>
                            <a:schemeClr val="tx1"/>
                          </a:solidFill>
                        </a:rPr>
                        <a:t>Booker</a:t>
                      </a:r>
                      <a:r>
                        <a:rPr lang="es-GT" sz="1100" i="0" noProof="0" dirty="0" smtClean="0">
                          <a:solidFill>
                            <a:schemeClr val="tx1"/>
                          </a:solidFill>
                        </a:rPr>
                        <a:t> T. Washington, ya que ayudaron a los demás.</a:t>
                      </a: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72195307"/>
              </p:ext>
            </p:extLst>
          </p:nvPr>
        </p:nvGraphicFramePr>
        <p:xfrm>
          <a:off x="5129916" y="8614596"/>
          <a:ext cx="2201861" cy="834263"/>
        </p:xfrm>
        <a:graphic>
          <a:graphicData uri="http://schemas.openxmlformats.org/drawingml/2006/table">
            <a:tbl>
              <a:tblPr firstRow="1" firstCol="1" bandRow="1"/>
              <a:tblGrid>
                <a:gridCol w="2201861"/>
              </a:tblGrid>
              <a:tr h="0">
                <a:tc>
                  <a:txBody>
                    <a:bodyPr/>
                    <a:lstStyle/>
                    <a:p>
                      <a:pPr marL="0" marR="0" algn="ctr">
                        <a:lnSpc>
                          <a:spcPct val="115000"/>
                        </a:lnSpc>
                        <a:spcBef>
                          <a:spcPts val="0"/>
                        </a:spcBef>
                        <a:spcAft>
                          <a:spcPts val="0"/>
                        </a:spcAft>
                      </a:pPr>
                      <a:r>
                        <a:rPr lang="en-US" sz="900" b="1" dirty="0" err="1" smtClean="0">
                          <a:solidFill>
                            <a:srgbClr val="000000"/>
                          </a:solidFill>
                          <a:effectLst/>
                          <a:latin typeface="Calibri"/>
                          <a:ea typeface="Times New Roman"/>
                          <a:cs typeface="Times New Roman"/>
                        </a:rPr>
                        <a:t>Hacia</a:t>
                      </a:r>
                      <a:r>
                        <a:rPr lang="en-US" sz="900" b="1" dirty="0" smtClean="0">
                          <a:solidFill>
                            <a:srgbClr val="000000"/>
                          </a:solidFill>
                          <a:effectLst/>
                          <a:latin typeface="Calibri"/>
                          <a:ea typeface="Times New Roman"/>
                          <a:cs typeface="Times New Roman"/>
                        </a:rPr>
                        <a:t> RI.5.9             DOK </a:t>
                      </a:r>
                      <a:r>
                        <a:rPr lang="en-US" sz="900" b="1" dirty="0">
                          <a:solidFill>
                            <a:srgbClr val="000000"/>
                          </a:solidFill>
                          <a:effectLst/>
                          <a:latin typeface="Calibri"/>
                          <a:ea typeface="Times New Roman"/>
                          <a:cs typeface="Times New Roman"/>
                        </a:rPr>
                        <a:t>4 - ANP</a:t>
                      </a:r>
                      <a:endParaRPr lang="en-US" sz="9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60000"/>
                        <a:lumOff val="40000"/>
                      </a:schemeClr>
                    </a:solidFill>
                  </a:tcPr>
                </a:tc>
              </a:tr>
              <a:tr h="336042">
                <a:tc>
                  <a:txBody>
                    <a:bodyPr/>
                    <a:lstStyle/>
                    <a:p>
                      <a:pPr marL="0" marR="0" algn="l">
                        <a:lnSpc>
                          <a:spcPct val="100000"/>
                        </a:lnSpc>
                        <a:spcBef>
                          <a:spcPts val="0"/>
                        </a:spcBef>
                        <a:spcAft>
                          <a:spcPts val="0"/>
                        </a:spcAft>
                      </a:pPr>
                      <a:r>
                        <a:rPr lang="es-CO" sz="900" b="1" i="1" dirty="0" smtClean="0">
                          <a:effectLst/>
                          <a:latin typeface="Calibri" panose="020F0502020204030204" pitchFamily="34" charset="0"/>
                          <a:ea typeface="Calibri" panose="020F0502020204030204" pitchFamily="34" charset="0"/>
                          <a:cs typeface="Times New Roman" panose="02020603050405020304" pitchFamily="18" charset="0"/>
                        </a:rPr>
                        <a:t>Recopila y organiza información específica de un tema con un propósito, utilizando múltiples textos (ensayo o discurso, para hablar con conocimiento/ bien informado sobre el tema.</a:t>
                      </a:r>
                      <a:r>
                        <a:rPr lang="en-US" sz="900" b="1" dirty="0" smtClean="0">
                          <a:solidFill>
                            <a:srgbClr val="000000"/>
                          </a:solidFill>
                          <a:effectLst/>
                          <a:latin typeface="Calibri"/>
                          <a:ea typeface="Times New Roman"/>
                          <a:cs typeface="Times New Roman"/>
                        </a:rPr>
                        <a:t>.</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5" name="Rectangle 4"/>
          <p:cNvSpPr/>
          <p:nvPr/>
        </p:nvSpPr>
        <p:spPr>
          <a:xfrm>
            <a:off x="509337" y="206472"/>
            <a:ext cx="6814820" cy="861774"/>
          </a:xfrm>
          <a:prstGeom prst="rect">
            <a:avLst/>
          </a:prstGeom>
        </p:spPr>
        <p:txBody>
          <a:bodyPr wrap="square">
            <a:spAutoFit/>
          </a:bodyPr>
          <a:lstStyle/>
          <a:p>
            <a:pPr lvl="0" algn="just" defTabSz="1018809">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dirty="0">
              <a:solidFill>
                <a:prstClr val="black"/>
              </a:solidFill>
            </a:endParaRPr>
          </a:p>
        </p:txBody>
      </p:sp>
    </p:spTree>
    <p:extLst>
      <p:ext uri="{BB962C8B-B14F-4D97-AF65-F5344CB8AC3E}">
        <p14:creationId xmlns:p14="http://schemas.microsoft.com/office/powerpoint/2010/main" val="2721120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614730206"/>
              </p:ext>
            </p:extLst>
          </p:nvPr>
        </p:nvGraphicFramePr>
        <p:xfrm>
          <a:off x="385434" y="251460"/>
          <a:ext cx="6822440" cy="9488424"/>
        </p:xfrm>
        <a:graphic>
          <a:graphicData uri="http://schemas.openxmlformats.org/drawingml/2006/table">
            <a:tbl>
              <a:tblPr firstRow="1" bandRow="1">
                <a:tableStyleId>{5940675A-B579-460E-94D1-54222C63F5DA}</a:tableStyleId>
              </a:tblPr>
              <a:tblGrid>
                <a:gridCol w="539750"/>
                <a:gridCol w="6282690"/>
              </a:tblGrid>
              <a:tr h="662940">
                <a:tc gridSpan="2">
                  <a:txBody>
                    <a:bodyPr/>
                    <a:lstStyle/>
                    <a:p>
                      <a:pPr lvl="0"/>
                      <a:r>
                        <a:rPr lang="es-GT" sz="1200" dirty="0" smtClean="0">
                          <a:solidFill>
                            <a:schemeClr val="tx1"/>
                          </a:solidFill>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a:t>
                      </a:r>
                      <a:r>
                        <a:rPr lang="es-GT" sz="1200" b="1" dirty="0" smtClean="0">
                          <a:solidFill>
                            <a:schemeClr val="tx1"/>
                          </a:solidFill>
                          <a:ea typeface="Calibri"/>
                          <a:cs typeface="Times New Roman"/>
                        </a:rPr>
                        <a:t>Rúbrica de Escrito Breve está evaluando el dominio de la escritura</a:t>
                      </a:r>
                      <a:r>
                        <a:rPr lang="es-GT" sz="1200" dirty="0" smtClean="0">
                          <a:solidFill>
                            <a:schemeClr val="tx1"/>
                          </a:solidFill>
                          <a:ea typeface="Calibri"/>
                          <a:cs typeface="Times New Roman"/>
                        </a:rPr>
                        <a:t> en un área específica, mientras que las rúbricas de lectura están evaluando la comprensión. </a:t>
                      </a:r>
                      <a:endParaRPr lang="es-GT" sz="1200" dirty="0">
                        <a:solidFill>
                          <a:schemeClr val="tx1"/>
                        </a:solidFill>
                        <a:ea typeface="Calibri"/>
                        <a:cs typeface="Times New Roman"/>
                      </a:endParaRP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GT" sz="1400" b="1" i="0" u="none" strike="noStrike" kern="1200" cap="none" spc="0" normalizeH="0" baseline="0" noProof="0" dirty="0" smtClean="0">
                          <a:ln>
                            <a:noFill/>
                          </a:ln>
                          <a:solidFill>
                            <a:schemeClr val="tx1"/>
                          </a:solidFill>
                          <a:effectLst/>
                          <a:uLnTx/>
                          <a:uFillTx/>
                          <a:latin typeface="+mn-lt"/>
                          <a:ea typeface="+mn-ea"/>
                          <a:cs typeface="+mn-cs"/>
                        </a:rPr>
                        <a:t>Pre-evaluación Trimestre 3: Clave para la </a:t>
                      </a:r>
                      <a:r>
                        <a:rPr kumimoji="0" lang="es-GT" sz="1400" b="1" i="0" u="sng" strike="noStrike" kern="1200" cap="none" spc="0" normalizeH="0" baseline="0" noProof="0" dirty="0" smtClean="0">
                          <a:ln>
                            <a:noFill/>
                          </a:ln>
                          <a:solidFill>
                            <a:schemeClr val="tx1"/>
                          </a:solidFill>
                          <a:effectLst/>
                          <a:uLnTx/>
                          <a:uFillTx/>
                          <a:latin typeface="+mn-lt"/>
                          <a:ea typeface="+mn-ea"/>
                          <a:cs typeface="+mn-cs"/>
                        </a:rPr>
                        <a:t>Respuesta construida del escrito breve</a:t>
                      </a:r>
                    </a:p>
                  </a:txBody>
                  <a:tcPr marL="103632" marR="103632" marT="50292" marB="50292"/>
                </a:tc>
                <a:tc hMerge="1">
                  <a:txBody>
                    <a:bodyPr/>
                    <a:lstStyle/>
                    <a:p>
                      <a:endParaRPr lang="en-US"/>
                    </a:p>
                  </a:txBody>
                  <a:tcPr/>
                </a:tc>
              </a:tr>
              <a:tr h="403860">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GT" sz="1200" b="1" i="0" u="sng" strike="noStrike" kern="1200" cap="none" spc="0" normalizeH="0" baseline="0" noProof="0" dirty="0" smtClean="0">
                          <a:ln>
                            <a:noFill/>
                          </a:ln>
                          <a:solidFill>
                            <a:schemeClr val="tx1"/>
                          </a:solidFill>
                          <a:effectLst/>
                          <a:uLnTx/>
                          <a:uFillTx/>
                          <a:latin typeface="+mn-lt"/>
                          <a:ea typeface="+mn-ea"/>
                          <a:cs typeface="+mn-cs"/>
                        </a:rPr>
                        <a:t>Organización:  Conclusión y palabras de transición </a:t>
                      </a:r>
                    </a:p>
                    <a:p>
                      <a:pPr marL="0" marR="0" lvl="0" indent="0" algn="ctr" defTabSz="966612" rtl="0" eaLnBrk="1" fontAlgn="auto" latinLnBrk="0" hangingPunct="1">
                        <a:lnSpc>
                          <a:spcPct val="100000"/>
                        </a:lnSpc>
                        <a:spcBef>
                          <a:spcPts val="0"/>
                        </a:spcBef>
                        <a:spcAft>
                          <a:spcPts val="0"/>
                        </a:spcAft>
                        <a:buClrTx/>
                        <a:buSzTx/>
                        <a:buFontTx/>
                        <a:buNone/>
                        <a:tabLst/>
                        <a:defRPr/>
                      </a:pPr>
                      <a:r>
                        <a:rPr lang="es-GT" sz="1100" dirty="0" smtClean="0">
                          <a:solidFill>
                            <a:schemeClr val="tx1"/>
                          </a:solidFill>
                          <a:latin typeface="+mn-lt"/>
                        </a:rPr>
                        <a:t>W.5.3c  Objetivo: 1a</a:t>
                      </a:r>
                      <a:br>
                        <a:rPr lang="es-GT" sz="1100" dirty="0" smtClean="0">
                          <a:solidFill>
                            <a:schemeClr val="tx1"/>
                          </a:solidFill>
                          <a:latin typeface="+mn-lt"/>
                        </a:rPr>
                      </a:br>
                      <a:r>
                        <a:rPr lang="es-GT" sz="1100" dirty="0" smtClean="0">
                          <a:solidFill>
                            <a:schemeClr val="tx1"/>
                          </a:solidFill>
                          <a:latin typeface="+mn-lt"/>
                        </a:rPr>
                        <a:t>Escribe un</a:t>
                      </a:r>
                      <a:r>
                        <a:rPr lang="es-GT" sz="1100" baseline="0" dirty="0" smtClean="0">
                          <a:solidFill>
                            <a:schemeClr val="tx1"/>
                          </a:solidFill>
                          <a:latin typeface="+mn-lt"/>
                        </a:rPr>
                        <a:t> breve texto</a:t>
                      </a:r>
                      <a:r>
                        <a:rPr kumimoji="0" lang="es-GT" sz="1100" b="0" i="1" u="none" strike="noStrike" kern="1200" cap="none" spc="0" normalizeH="0" baseline="0" noProof="0" dirty="0" smtClean="0">
                          <a:ln>
                            <a:noFill/>
                          </a:ln>
                          <a:solidFill>
                            <a:schemeClr val="tx1"/>
                          </a:solidFill>
                          <a:effectLst/>
                          <a:uLnTx/>
                          <a:uFillTx/>
                          <a:latin typeface="+mn-lt"/>
                          <a:ea typeface="+mn-ea"/>
                          <a:cs typeface="Helvetica" pitchFamily="34" charset="0"/>
                        </a:rPr>
                        <a:t>, W.3c </a:t>
                      </a:r>
                      <a:r>
                        <a:rPr kumimoji="0" lang="es-GT" sz="1100" b="1" i="1" u="none" strike="noStrike" kern="1200" cap="none" spc="0" normalizeH="0" baseline="0" noProof="0" dirty="0" smtClean="0">
                          <a:ln>
                            <a:noFill/>
                          </a:ln>
                          <a:solidFill>
                            <a:schemeClr val="tx1"/>
                          </a:solidFill>
                          <a:effectLst/>
                          <a:uLnTx/>
                          <a:uFillTx/>
                          <a:latin typeface="+mn-lt"/>
                          <a:ea typeface="+mn-ea"/>
                          <a:cs typeface="Helvetica" pitchFamily="34" charset="0"/>
                        </a:rPr>
                        <a:t> Adverbios de tiempo</a:t>
                      </a:r>
                      <a:r>
                        <a:rPr kumimoji="0" lang="es-GT" sz="1100" b="0" i="1" u="none" strike="noStrike" kern="1200" cap="none" spc="0" normalizeH="0" baseline="0" noProof="0" dirty="0" smtClean="0">
                          <a:ln>
                            <a:noFill/>
                          </a:ln>
                          <a:solidFill>
                            <a:schemeClr val="tx1"/>
                          </a:solidFill>
                          <a:effectLst/>
                          <a:uLnTx/>
                          <a:uFillTx/>
                          <a:latin typeface="+mn-lt"/>
                          <a:ea typeface="+mn-ea"/>
                          <a:cs typeface="Helvetica" pitchFamily="34" charset="0"/>
                        </a:rPr>
                        <a:t>, Escritura objetivo 1a</a:t>
                      </a:r>
                    </a:p>
                  </a:txBody>
                  <a:tcPr marL="103632" marR="103632" marT="50292" marB="50292"/>
                </a:tc>
                <a:tc hMerge="1">
                  <a:txBody>
                    <a:bodyPr/>
                    <a:lstStyle/>
                    <a:p>
                      <a:endParaRPr lang="en-US"/>
                    </a:p>
                  </a:txBody>
                  <a:tcPr/>
                </a:tc>
              </a:tr>
              <a:tr h="690372">
                <a:tc gridSpan="2">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GT" sz="1400" b="1" dirty="0" smtClean="0">
                          <a:solidFill>
                            <a:schemeClr val="tx1"/>
                          </a:solidFill>
                        </a:rPr>
                        <a:t>Pregunta </a:t>
                      </a:r>
                      <a:r>
                        <a:rPr lang="es-GT" sz="1400" b="1" baseline="0" dirty="0" smtClean="0">
                          <a:solidFill>
                            <a:schemeClr val="tx1"/>
                          </a:solidFill>
                        </a:rPr>
                        <a:t>#1</a:t>
                      </a:r>
                      <a:r>
                        <a:rPr lang="es-GT" sz="1400" b="1" dirty="0" smtClean="0">
                          <a:solidFill>
                            <a:schemeClr val="tx1"/>
                          </a:solidFill>
                        </a:rPr>
                        <a:t>7: </a:t>
                      </a:r>
                      <a:r>
                        <a:rPr lang="es-GT" sz="1400" b="1" dirty="0" smtClean="0">
                          <a:solidFill>
                            <a:schemeClr val="tx1"/>
                          </a:solidFill>
                          <a:latin typeface="Helvetica" pitchFamily="34" charset="0"/>
                        </a:rPr>
                        <a:t> </a:t>
                      </a:r>
                      <a:r>
                        <a:rPr lang="es-ES" sz="1400" b="1" dirty="0" smtClean="0">
                          <a:solidFill>
                            <a:schemeClr val="tx1"/>
                          </a:solidFill>
                        </a:rPr>
                        <a:t>En uno o dos párrafos, escribe un final para la narrativa que sigue naturalmente a los acontecimientos o experiencias de la narrativa.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GT" sz="900" b="0" i="1" u="none" strike="noStrike" kern="1200" cap="none" spc="0" normalizeH="0" baseline="0" noProof="0" dirty="0" smtClean="0">
                          <a:ln>
                            <a:noFill/>
                          </a:ln>
                          <a:solidFill>
                            <a:schemeClr val="tx1"/>
                          </a:solidFill>
                          <a:effectLst/>
                          <a:uLnTx/>
                          <a:uFillTx/>
                          <a:latin typeface="+mn-lt"/>
                          <a:ea typeface="+mn-ea"/>
                          <a:cs typeface="Helvetica" pitchFamily="34" charset="0"/>
                        </a:rPr>
                        <a:t>Escrito breve, Organización, W.5.3c, Escribir una conclusión, Adverbios de tiempo Target 1a</a:t>
                      </a:r>
                      <a:endParaRPr kumimoji="0" lang="es-GT" sz="1200" b="1" i="0" u="none" strike="noStrike" kern="1200" cap="none" spc="0" normalizeH="0" baseline="0" noProof="0" dirty="0" smtClean="0">
                        <a:ln>
                          <a:noFill/>
                        </a:ln>
                        <a:solidFill>
                          <a:schemeClr val="tx1"/>
                        </a:solidFill>
                        <a:effectLst/>
                        <a:uLnTx/>
                        <a:uFillTx/>
                        <a:latin typeface="+mn-lt"/>
                        <a:ea typeface="+mn-ea"/>
                        <a:cs typeface="+mn-cs"/>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s-GT" sz="800" b="1" i="0" kern="120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GT" sz="1050" b="0" i="0" u="none" kern="1200" dirty="0" smtClean="0">
                          <a:solidFill>
                            <a:schemeClr val="tx1"/>
                          </a:solidFill>
                          <a:effectLst/>
                          <a:latin typeface="+mn-lt"/>
                          <a:ea typeface="Times New Roman"/>
                          <a:cs typeface="Times New Roman"/>
                        </a:rPr>
                        <a:t>      </a:t>
                      </a:r>
                      <a:r>
                        <a:rPr lang="es-GT" sz="1400" b="1" i="0" u="none" kern="1200" dirty="0" smtClean="0">
                          <a:solidFill>
                            <a:schemeClr val="tx1"/>
                          </a:solidFill>
                          <a:effectLst/>
                          <a:latin typeface="+mn-lt"/>
                          <a:ea typeface="Times New Roman"/>
                          <a:cs typeface="Times New Roman"/>
                        </a:rPr>
                        <a:t>Los libros nuevos</a:t>
                      </a:r>
                    </a:p>
                    <a:p>
                      <a:pPr marL="0" marR="0" indent="0" algn="ctr" defTabSz="1018809" rtl="0" eaLnBrk="1" fontAlgn="auto" latinLnBrk="0" hangingPunct="1">
                        <a:lnSpc>
                          <a:spcPct val="100000"/>
                        </a:lnSpc>
                        <a:spcBef>
                          <a:spcPts val="0"/>
                        </a:spcBef>
                        <a:spcAft>
                          <a:spcPts val="0"/>
                        </a:spcAft>
                        <a:buClrTx/>
                        <a:buSzTx/>
                        <a:buFont typeface="+mj-lt"/>
                        <a:buNone/>
                        <a:tabLst/>
                        <a:defRPr/>
                      </a:pPr>
                      <a:endParaRPr lang="es-GT" sz="700" b="1" i="0" u="sng"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GT" sz="1000" b="0" i="0" kern="1200" dirty="0" smtClean="0">
                          <a:solidFill>
                            <a:schemeClr val="tx1"/>
                          </a:solidFill>
                          <a:effectLst/>
                          <a:latin typeface="+mn-lt"/>
                          <a:ea typeface="Times New Roman"/>
                          <a:cs typeface="Times New Roman"/>
                        </a:rPr>
                        <a:t>Un agricultor decidió enviar a sus cuatro hijos a la escuela. Él dio a cada hijo un libro para la escuela. Al día siguiente, preguntó a sus hijos sobre lo que habían hecho con sus libros nuevos en la escuela. El hijo mayor le dijo que él estudió mucho su libro para poder seguir bien en la escuela.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10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4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GT" sz="1000" b="0" i="0" kern="1200" dirty="0" smtClean="0">
                          <a:solidFill>
                            <a:schemeClr val="tx1"/>
                          </a:solidFill>
                          <a:effectLst/>
                          <a:latin typeface="+mn-lt"/>
                          <a:ea typeface="Times New Roman"/>
                          <a:cs typeface="Times New Roman"/>
                        </a:rPr>
                        <a:t>El segundo hijo le dijo a su padre que él vendió su libro para que pudiera comprar más. El tercer hijo le dijo a su padre que regaló su libro a un niño </a:t>
                      </a:r>
                      <a:r>
                        <a:rPr lang="es-GT" sz="1000" b="0" i="0" strike="noStrike" kern="1200" dirty="0" smtClean="0">
                          <a:solidFill>
                            <a:schemeClr val="tx1"/>
                          </a:solidFill>
                          <a:effectLst/>
                          <a:latin typeface="+mn-lt"/>
                          <a:ea typeface="Times New Roman"/>
                          <a:cs typeface="Times New Roman"/>
                        </a:rPr>
                        <a:t>que </a:t>
                      </a:r>
                      <a:r>
                        <a:rPr lang="es-GT" sz="1000" b="0" i="0" kern="1200" dirty="0" smtClean="0">
                          <a:solidFill>
                            <a:schemeClr val="tx1"/>
                          </a:solidFill>
                          <a:effectLst/>
                          <a:latin typeface="+mn-lt"/>
                          <a:ea typeface="Times New Roman"/>
                          <a:cs typeface="Times New Roman"/>
                        </a:rPr>
                        <a:t>no tenía ninguno.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10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GT" sz="1000" b="0" i="0" kern="1200" dirty="0" smtClean="0">
                          <a:solidFill>
                            <a:schemeClr val="tx1"/>
                          </a:solidFill>
                          <a:effectLst/>
                          <a:latin typeface="+mn-lt"/>
                          <a:ea typeface="Times New Roman"/>
                          <a:cs typeface="Times New Roman"/>
                        </a:rPr>
                        <a:t>El hijo menor dijo a su padre que él compartió su libro con otro estudiante en la escuela ese día. El padre dijo a sus hijos que uno de ellos utilizó su libro </a:t>
                      </a:r>
                      <a:r>
                        <a:rPr lang="es-GT" sz="1000" b="0" i="0" kern="1200" dirty="0" err="1" smtClean="0">
                          <a:solidFill>
                            <a:schemeClr val="tx1"/>
                          </a:solidFill>
                          <a:effectLst/>
                          <a:latin typeface="+mn-lt"/>
                          <a:ea typeface="Times New Roman"/>
                          <a:cs typeface="Times New Roman"/>
                        </a:rPr>
                        <a:t>nueveo</a:t>
                      </a:r>
                      <a:r>
                        <a:rPr lang="es-GT" sz="1000" b="0" i="0" kern="1200" dirty="0" smtClean="0">
                          <a:solidFill>
                            <a:schemeClr val="tx1"/>
                          </a:solidFill>
                          <a:effectLst/>
                          <a:latin typeface="+mn-lt"/>
                          <a:ea typeface="Times New Roman"/>
                          <a:cs typeface="Times New Roman"/>
                        </a:rPr>
                        <a:t> de la mejor manera.</a:t>
                      </a:r>
                      <a:r>
                        <a:rPr lang="es-GT" sz="1000" b="1" i="0" kern="1200" dirty="0" smtClean="0">
                          <a:solidFill>
                            <a:schemeClr val="tx1"/>
                          </a:solidFill>
                          <a:effectLst/>
                          <a:latin typeface="+mn-lt"/>
                          <a:ea typeface="Times New Roman"/>
                          <a:cs typeface="Times New Roman"/>
                        </a:rPr>
                        <a:t>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600" b="1" noProof="0"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s-GT" sz="1100" b="1" u="sng" noProof="0" dirty="0" smtClean="0">
                          <a:solidFill>
                            <a:schemeClr val="tx1"/>
                          </a:solidFill>
                        </a:rPr>
                        <a:t>Lenguaje del maestro y notas de</a:t>
                      </a:r>
                      <a:r>
                        <a:rPr lang="es-GT" sz="1100" b="1" u="sng" baseline="0" noProof="0" dirty="0" smtClean="0">
                          <a:solidFill>
                            <a:schemeClr val="tx1"/>
                          </a:solidFill>
                        </a:rPr>
                        <a:t> calificación</a:t>
                      </a:r>
                      <a:r>
                        <a:rPr lang="es-GT" sz="1100" b="1" u="none" noProof="0" dirty="0" smtClean="0">
                          <a:solidFill>
                            <a:schemeClr val="tx1"/>
                          </a:solidFill>
                        </a:rPr>
                        <a:t>:</a:t>
                      </a:r>
                      <a:endParaRPr lang="es-GT" sz="1100" b="1" noProof="0" dirty="0" smtClean="0">
                        <a:solidFill>
                          <a:schemeClr val="tx1"/>
                        </a:solidFill>
                      </a:endParaRPr>
                    </a:p>
                    <a:p>
                      <a:pPr lvl="0" algn="l">
                        <a:defRPr sz="1800" b="0" i="0"/>
                      </a:pPr>
                      <a:r>
                        <a:rPr lang="es-GT" sz="1100" b="1" u="none" dirty="0" smtClean="0">
                          <a:solidFill>
                            <a:schemeClr val="tx1"/>
                          </a:solidFill>
                        </a:rPr>
                        <a:t>La respuesta de los estudiantes </a:t>
                      </a:r>
                      <a:r>
                        <a:rPr lang="es-GT" sz="1100" b="0" u="none" dirty="0" smtClean="0">
                          <a:solidFill>
                            <a:schemeClr val="tx1"/>
                          </a:solidFill>
                        </a:rPr>
                        <a:t>debe proporcionar una conclusión (1-2 párrafos) que lógicamente sigue y apoya la información anterior sobre los acontecimientos y experiencias de los personajes de la historia. La conclusión debe tener una declaración que explica lo que sucedió después de que los cuatro hijos hablaron</a:t>
                      </a:r>
                      <a:r>
                        <a:rPr lang="es-GT" sz="1100" b="0" u="none" baseline="0" dirty="0" smtClean="0">
                          <a:solidFill>
                            <a:schemeClr val="tx1"/>
                          </a:solidFill>
                        </a:rPr>
                        <a:t> </a:t>
                      </a:r>
                      <a:r>
                        <a:rPr lang="es-GT" sz="1100" b="0" u="none" dirty="0" smtClean="0">
                          <a:solidFill>
                            <a:schemeClr val="tx1"/>
                          </a:solidFill>
                        </a:rPr>
                        <a:t>con su padre, lo que hicieron con sus nuevos libros. Los estudiantes deben usar palabras de transición para significar cambios de eventos de principio a fin.</a:t>
                      </a:r>
                      <a:endParaRPr lang="es-GT" sz="1100" b="0" u="none"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GT" sz="12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GT" sz="2000" b="1" dirty="0" smtClean="0">
                          <a:solidFill>
                            <a:schemeClr val="tx1"/>
                          </a:solidFill>
                        </a:rPr>
                        <a:t>2</a:t>
                      </a:r>
                      <a:endParaRPr lang="es-GT"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desde el "cuerpo/desarrollo del cuento" hacia la conclusión y proporciona un final satisfactorio para la narrativa que sigue naturalmente los acontecimientos o experiencias en la historia.</a:t>
                      </a:r>
                    </a:p>
                    <a:p>
                      <a:pPr marL="0" marR="0" lvl="0" indent="0" algn="l" defTabSz="1018809" rtl="0" eaLnBrk="1" fontAlgn="auto" latinLnBrk="0" hangingPunct="1">
                        <a:lnSpc>
                          <a:spcPct val="100000"/>
                        </a:lnSpc>
                        <a:spcBef>
                          <a:spcPts val="0"/>
                        </a:spcBef>
                        <a:spcAft>
                          <a:spcPts val="0"/>
                        </a:spcAft>
                        <a:buClrTx/>
                        <a:buSzTx/>
                        <a:buFontTx/>
                        <a:buNone/>
                        <a:tabLst/>
                        <a:defRPr/>
                      </a:pPr>
                      <a:r>
                        <a:rPr lang="es-GT" sz="1100" b="0" i="0" u="none" strike="noStrike" baseline="0" dirty="0" smtClean="0">
                          <a:solidFill>
                            <a:schemeClr val="tx1"/>
                          </a:solidFill>
                          <a:latin typeface="+mn-lt"/>
                        </a:rPr>
                        <a:t>Todos los niños estaban esperando a que el agricultor dijera algo acerca de los libros. Esperaron y esperaron. Ellos empezaron a ponerse un poco nerviosos acerca de lo que su padre estaba pensando. </a:t>
                      </a:r>
                      <a:r>
                        <a:rPr lang="es-GT" sz="1100" b="1" i="0" u="none" strike="noStrike" baseline="0" dirty="0" smtClean="0">
                          <a:solidFill>
                            <a:schemeClr val="tx1"/>
                          </a:solidFill>
                          <a:latin typeface="+mn-lt"/>
                        </a:rPr>
                        <a:t>Finalmente</a:t>
                      </a:r>
                      <a:r>
                        <a:rPr lang="es-GT" sz="1100" b="0" i="0" u="none" strike="noStrike" baseline="0" dirty="0" smtClean="0">
                          <a:solidFill>
                            <a:schemeClr val="tx1"/>
                          </a:solidFill>
                          <a:latin typeface="+mn-lt"/>
                        </a:rPr>
                        <a:t> el agricultor dijo: "Uno de ustedes utilizan su libro de la mejor manera. ¡Y fuiste tú!” Señaló al hijo mayor. “Estudiaste mucho tu libro para que pudieras continuar haciendo bien en la escuela. ¡Eso fue muy inteligente! Estabas pensando en el futuro. Estoy muy orgulloso de ti.” Le dio a su hijo mayor un gran abrazo. “¡</a:t>
                      </a:r>
                      <a:r>
                        <a:rPr lang="es-GT" sz="1100" b="1" i="0" u="none" strike="noStrike" baseline="0" dirty="0" smtClean="0">
                          <a:solidFill>
                            <a:schemeClr val="tx1"/>
                          </a:solidFill>
                          <a:latin typeface="+mn-lt"/>
                        </a:rPr>
                        <a:t>Ahora</a:t>
                      </a:r>
                      <a:r>
                        <a:rPr lang="es-GT" sz="1100" b="0" i="0" u="none" strike="noStrike" baseline="0" dirty="0" smtClean="0">
                          <a:solidFill>
                            <a:schemeClr val="tx1"/>
                          </a:solidFill>
                          <a:latin typeface="+mn-lt"/>
                        </a:rPr>
                        <a:t> el próximo año todos podemos aprender de ti!" Todos abrazaron al hijo mayor, y </a:t>
                      </a:r>
                      <a:r>
                        <a:rPr lang="es-GT" sz="1100" b="1" i="0" u="none" strike="noStrike" baseline="0" dirty="0" smtClean="0">
                          <a:solidFill>
                            <a:schemeClr val="tx1"/>
                          </a:solidFill>
                          <a:latin typeface="+mn-lt"/>
                        </a:rPr>
                        <a:t>después</a:t>
                      </a:r>
                      <a:r>
                        <a:rPr lang="es-GT" sz="1100" b="0" i="0" u="none" strike="noStrike" baseline="0" dirty="0" smtClean="0">
                          <a:solidFill>
                            <a:schemeClr val="tx1"/>
                          </a:solidFill>
                          <a:latin typeface="+mn-lt"/>
                        </a:rPr>
                        <a:t> todos decidieron estudiar más de sus propios libros para que ellos también pudieran tener un buen futuro. </a:t>
                      </a:r>
                    </a:p>
                  </a:txBody>
                  <a:tcPr marL="103632" marR="103632" marT="50292" marB="50292"/>
                </a:tc>
              </a:tr>
              <a:tr h="315468">
                <a:tc>
                  <a:txBody>
                    <a:bodyPr/>
                    <a:lstStyle/>
                    <a:p>
                      <a:pPr algn="ctr"/>
                      <a:r>
                        <a:rPr lang="es-GT" sz="2000" b="1" dirty="0" smtClean="0">
                          <a:solidFill>
                            <a:schemeClr val="tx1"/>
                          </a:solidFill>
                        </a:rPr>
                        <a:t>1</a:t>
                      </a:r>
                      <a:endParaRPr lang="es-GT"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limitada del "cuerpo /desarrollo del cuento" hacia la conclusión y proporciona un final general o parcial a la narrativa que puede proporcionar un cierre y/o un tanto lógico de los acontecimientos o experiencias en la historia.</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schemeClr val="tx1"/>
                          </a:solidFill>
                          <a:effectLst/>
                          <a:uLnTx/>
                          <a:uFillTx/>
                          <a:latin typeface="+mn-lt"/>
                          <a:ea typeface="+mn-ea"/>
                          <a:cs typeface="+mn-cs"/>
                        </a:rPr>
                        <a:t>Los niños miraron a su padre. "Me pregunto lo que está pensando”, pensaron todos. </a:t>
                      </a:r>
                      <a:r>
                        <a:rPr kumimoji="0" lang="es-GT" sz="1100" b="1" i="0" u="none" strike="noStrike" kern="1200" cap="none" spc="0" normalizeH="0" baseline="0" noProof="0" dirty="0" smtClean="0">
                          <a:ln>
                            <a:noFill/>
                          </a:ln>
                          <a:solidFill>
                            <a:schemeClr val="tx1"/>
                          </a:solidFill>
                          <a:effectLst/>
                          <a:uLnTx/>
                          <a:uFillTx/>
                          <a:latin typeface="+mn-lt"/>
                          <a:ea typeface="+mn-ea"/>
                          <a:cs typeface="+mn-cs"/>
                        </a:rPr>
                        <a:t>Después</a:t>
                      </a:r>
                      <a:r>
                        <a:rPr kumimoji="0" lang="es-GT" sz="1100" b="0" i="0" u="none" strike="noStrike" kern="1200" cap="none" spc="0" normalizeH="0" baseline="0" noProof="0" dirty="0" smtClean="0">
                          <a:ln>
                            <a:noFill/>
                          </a:ln>
                          <a:solidFill>
                            <a:schemeClr val="tx1"/>
                          </a:solidFill>
                          <a:effectLst/>
                          <a:uLnTx/>
                          <a:uFillTx/>
                          <a:latin typeface="+mn-lt"/>
                          <a:ea typeface="+mn-ea"/>
                          <a:cs typeface="+mn-cs"/>
                        </a:rPr>
                        <a:t> el padre miró a los niños y dijo: "Así que todos utilizaron sus libros de la mejor manera que pudieron. </a:t>
                      </a:r>
                      <a:r>
                        <a:rPr kumimoji="0" lang="es-GT" sz="1100" b="1" i="0" u="none" strike="noStrike" kern="1200" cap="none" spc="0" normalizeH="0" baseline="0" noProof="0" dirty="0" smtClean="0">
                          <a:ln>
                            <a:noFill/>
                          </a:ln>
                          <a:solidFill>
                            <a:schemeClr val="tx1"/>
                          </a:solidFill>
                          <a:effectLst/>
                          <a:uLnTx/>
                          <a:uFillTx/>
                          <a:latin typeface="+mn-lt"/>
                          <a:ea typeface="+mn-ea"/>
                          <a:cs typeface="+mn-cs"/>
                        </a:rPr>
                        <a:t>Así que </a:t>
                      </a:r>
                      <a:r>
                        <a:rPr kumimoji="0" lang="es-GT" sz="1100" b="0" i="0" u="none" strike="noStrike" kern="1200" cap="none" spc="0" normalizeH="0" baseline="0" noProof="0" dirty="0" smtClean="0">
                          <a:ln>
                            <a:noFill/>
                          </a:ln>
                          <a:solidFill>
                            <a:schemeClr val="tx1"/>
                          </a:solidFill>
                          <a:effectLst/>
                          <a:uLnTx/>
                          <a:uFillTx/>
                          <a:latin typeface="+mn-lt"/>
                          <a:ea typeface="+mn-ea"/>
                          <a:cs typeface="+mn-cs"/>
                        </a:rPr>
                        <a:t>la próxima vez vamos a ver cómo les va en la escuela y tal vez podemos por algunos helados después.”</a:t>
                      </a:r>
                    </a:p>
                  </a:txBody>
                  <a:tcPr marL="103632" marR="103632" marT="50292" marB="50292"/>
                </a:tc>
              </a:tr>
              <a:tr h="472440">
                <a:tc>
                  <a:txBody>
                    <a:bodyPr/>
                    <a:lstStyle/>
                    <a:p>
                      <a:pPr algn="ctr"/>
                      <a:r>
                        <a:rPr lang="es-GT" sz="2000" b="1" dirty="0" smtClean="0">
                          <a:solidFill>
                            <a:schemeClr val="tx1"/>
                          </a:solidFill>
                        </a:rPr>
                        <a:t>0</a:t>
                      </a:r>
                      <a:endParaRPr lang="es-GT" sz="2000" b="1" dirty="0">
                        <a:solidFill>
                          <a:schemeClr val="tx1"/>
                        </a:solidFill>
                      </a:endParaRPr>
                    </a:p>
                  </a:txBody>
                  <a:tcPr marL="103632" marR="103632" marT="50292" marB="50292" anchor="ctr"/>
                </a:tc>
                <a:tc>
                  <a:txBody>
                    <a:bodyPr/>
                    <a:lstStyle/>
                    <a:p>
                      <a:r>
                        <a:rPr lang="es-GT" sz="1000" b="0" i="1" baseline="0" dirty="0" smtClean="0">
                          <a:solidFill>
                            <a:schemeClr val="tx1"/>
                          </a:solidFill>
                        </a:rPr>
                        <a:t>La respuesta no completa la narrativa de forma lógica.  </a:t>
                      </a:r>
                    </a:p>
                    <a:p>
                      <a:r>
                        <a:rPr lang="es-GT" sz="1100" b="0" i="0" baseline="0" dirty="0" smtClean="0">
                          <a:solidFill>
                            <a:schemeClr val="tx1"/>
                          </a:solidFill>
                        </a:rPr>
                        <a:t>El hijo más joven saltaba arriba y abajo y quería ir a jugar. Tenía sólo seis años de edad y realmente todavía no se preocupaba mucho por el libro. Es por eso que decidió ir a jugar en los columpios en su patio.</a:t>
                      </a:r>
                    </a:p>
                  </a:txBody>
                  <a:tcPr marL="103632" marR="103632" marT="50292" marB="50292"/>
                </a:tc>
              </a:tr>
            </a:tbl>
          </a:graphicData>
        </a:graphic>
      </p:graphicFrame>
    </p:spTree>
    <p:extLst>
      <p:ext uri="{BB962C8B-B14F-4D97-AF65-F5344CB8AC3E}">
        <p14:creationId xmlns:p14="http://schemas.microsoft.com/office/powerpoint/2010/main" val="1003857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8179958"/>
              </p:ext>
            </p:extLst>
          </p:nvPr>
        </p:nvGraphicFramePr>
        <p:xfrm>
          <a:off x="240630" y="176462"/>
          <a:ext cx="7346263" cy="3798780"/>
        </p:xfrm>
        <a:graphic>
          <a:graphicData uri="http://schemas.openxmlformats.org/drawingml/2006/table">
            <a:tbl>
              <a:tblPr firstRow="1" bandRow="1">
                <a:tableStyleId>{5940675A-B579-460E-94D1-54222C63F5DA}</a:tableStyleId>
              </a:tblPr>
              <a:tblGrid>
                <a:gridCol w="666093"/>
                <a:gridCol w="1125791"/>
                <a:gridCol w="1477601"/>
                <a:gridCol w="1342719"/>
                <a:gridCol w="1400134"/>
                <a:gridCol w="1333925"/>
              </a:tblGrid>
              <a:tr h="508078">
                <a:tc gridSpan="6">
                  <a:txBody>
                    <a:bodyPr/>
                    <a:lstStyle/>
                    <a:p>
                      <a:r>
                        <a:rPr lang="en-US" sz="900" b="1" dirty="0" smtClean="0"/>
                        <a:t>W.5.3</a:t>
                      </a:r>
                      <a:r>
                        <a:rPr lang="en-US" sz="900" baseline="0" dirty="0" smtClean="0"/>
                        <a:t> </a:t>
                      </a:r>
                      <a:r>
                        <a:rPr lang="en-US" sz="900" dirty="0" smtClean="0"/>
                        <a:t>Write narratives to develop real or imagined experiences or events using effective technique, descriptive details, and clear event sequences.</a:t>
                      </a:r>
                    </a:p>
                    <a:p>
                      <a:r>
                        <a:rPr lang="en-US" sz="900" b="1" dirty="0" smtClean="0"/>
                        <a:t>W.5.3.a</a:t>
                      </a:r>
                      <a:r>
                        <a:rPr lang="en-US" sz="900" baseline="0" dirty="0" smtClean="0"/>
                        <a:t> </a:t>
                      </a:r>
                      <a:r>
                        <a:rPr lang="en-US" sz="900" dirty="0" smtClean="0"/>
                        <a:t>Orient the reader by establishing a situation and introducing a narrator and/or characters; organize an event sequence that unfolds naturally.</a:t>
                      </a:r>
                    </a:p>
                    <a:p>
                      <a:r>
                        <a:rPr lang="en-US" sz="900" b="1" dirty="0" smtClean="0"/>
                        <a:t>W.5.3.b</a:t>
                      </a:r>
                      <a:r>
                        <a:rPr lang="en-US" sz="900" baseline="0" dirty="0" smtClean="0"/>
                        <a:t> </a:t>
                      </a:r>
                      <a:r>
                        <a:rPr lang="en-US" sz="900" dirty="0" smtClean="0"/>
                        <a:t>Use narrative techniques, such as dialogue, description, and pacing, to develop experiences and events or show the responses of characters to situations.</a:t>
                      </a:r>
                    </a:p>
                    <a:p>
                      <a:r>
                        <a:rPr lang="en-US" sz="900" b="1" dirty="0" smtClean="0"/>
                        <a:t>W.5.3.c</a:t>
                      </a:r>
                      <a:r>
                        <a:rPr lang="en-US" sz="900" b="1" baseline="0" dirty="0" smtClean="0"/>
                        <a:t> </a:t>
                      </a:r>
                      <a:r>
                        <a:rPr lang="en-US" sz="900" dirty="0" smtClean="0"/>
                        <a:t>Use a variety of transitional words, phrases, and clauses to manage the sequence of events.</a:t>
                      </a:r>
                    </a:p>
                    <a:p>
                      <a:r>
                        <a:rPr lang="en-US" sz="900" b="1" dirty="0" smtClean="0"/>
                        <a:t>W.5.3.d</a:t>
                      </a:r>
                      <a:r>
                        <a:rPr lang="en-US" sz="900" baseline="0" dirty="0" smtClean="0"/>
                        <a:t> </a:t>
                      </a:r>
                      <a:r>
                        <a:rPr lang="en-US" sz="900" dirty="0" smtClean="0"/>
                        <a:t>Use concrete words and phrases and sensory details to convey experiences and events precisely.</a:t>
                      </a:r>
                    </a:p>
                    <a:p>
                      <a:r>
                        <a:rPr lang="en-US" sz="900" b="1" dirty="0" smtClean="0"/>
                        <a:t>W.5.3.e</a:t>
                      </a:r>
                      <a:r>
                        <a:rPr lang="en-US" sz="900" baseline="0" dirty="0" smtClean="0"/>
                        <a:t> </a:t>
                      </a:r>
                      <a:r>
                        <a:rPr lang="en-US" sz="900" dirty="0" smtClean="0"/>
                        <a:t>Provide a conclusion that follows from the narrated experiences or events</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Narrative</a:t>
                      </a:r>
                      <a:r>
                        <a:rPr lang="en-US" sz="1300" kern="1200" dirty="0" smtClean="0">
                          <a:effectLst/>
                        </a:rPr>
                        <a:t> </a:t>
                      </a:r>
                      <a:r>
                        <a:rPr lang="en-US" sz="1300" kern="1200" dirty="0">
                          <a:effectLst/>
                        </a:rPr>
                        <a:t>Full Composition </a:t>
                      </a:r>
                      <a:r>
                        <a:rPr lang="en-US" sz="1300" kern="1200" dirty="0" smtClean="0">
                          <a:effectLst/>
                        </a:rPr>
                        <a:t>Performance Task Score </a:t>
                      </a:r>
                      <a:r>
                        <a:rPr lang="en-US" sz="1300" b="1" kern="1200" dirty="0" smtClean="0">
                          <a:effectLst/>
                        </a:rPr>
                        <a:t>“4” Student </a:t>
                      </a:r>
                      <a:r>
                        <a:rPr lang="en-US" sz="1300" kern="1200" dirty="0" smtClean="0">
                          <a:effectLst/>
                        </a:rPr>
                        <a:t>Sample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673576">
                <a:tc>
                  <a:txBody>
                    <a:bodyPr/>
                    <a:lstStyle/>
                    <a:p>
                      <a:pPr marL="0" marR="0" algn="ctr">
                        <a:lnSpc>
                          <a:spcPct val="100000"/>
                        </a:lnSpc>
                        <a:spcBef>
                          <a:spcPts val="0"/>
                        </a:spcBef>
                        <a:spcAft>
                          <a:spcPts val="0"/>
                        </a:spcAft>
                      </a:pPr>
                      <a:r>
                        <a:rPr lang="en-US" sz="1600" b="1" kern="1200" dirty="0" smtClean="0">
                          <a:solidFill>
                            <a:schemeClr val="tx1"/>
                          </a:solidFill>
                          <a:effectLst>
                            <a:outerShdw blurRad="38100" dist="38100" dir="2700000" algn="tl">
                              <a:srgbClr val="000000">
                                <a:alpha val="43137"/>
                              </a:srgbClr>
                            </a:outerShdw>
                          </a:effectLst>
                        </a:rPr>
                        <a:t>4</a:t>
                      </a:r>
                    </a:p>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a:t>
                      </a:r>
                      <a:r>
                        <a:rPr lang="en-US" sz="900" baseline="0" dirty="0" smtClean="0">
                          <a:solidFill>
                            <a:schemeClr val="tx1"/>
                          </a:solidFill>
                          <a:effectLst/>
                        </a:rPr>
                        <a:t> establishes a setting and character. The focus is clearly maintained throughout the story.  The narrator’s point of view is clearly expressed.</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a:t>
                      </a:r>
                      <a:r>
                        <a:rPr lang="en-US" sz="900" dirty="0" smtClean="0">
                          <a:solidFill>
                            <a:schemeClr val="tx1"/>
                          </a:solidFill>
                          <a:effectLst/>
                        </a:rPr>
                        <a:t>has</a:t>
                      </a:r>
                      <a:r>
                        <a:rPr lang="en-US" sz="900" baseline="0" dirty="0" smtClean="0">
                          <a:solidFill>
                            <a:schemeClr val="tx1"/>
                          </a:solidFill>
                          <a:effectLst/>
                        </a:rPr>
                        <a:t> a beginning, middle and an ending in sequential order that moves forward with </a:t>
                      </a:r>
                      <a:r>
                        <a:rPr lang="en-US" sz="900" b="1" baseline="0" dirty="0" smtClean="0">
                          <a:solidFill>
                            <a:schemeClr val="tx1"/>
                          </a:solidFill>
                          <a:effectLst/>
                        </a:rPr>
                        <a:t>transitional words </a:t>
                      </a:r>
                      <a:r>
                        <a:rPr lang="en-US" sz="900" baseline="0" dirty="0" smtClean="0">
                          <a:solidFill>
                            <a:schemeClr val="tx1"/>
                          </a:solidFill>
                          <a:effectLst/>
                        </a:rPr>
                        <a:t>and in a logical order of events.  The opening and conclusion create unity.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 elaborates</a:t>
                      </a:r>
                      <a:r>
                        <a:rPr lang="en-US" sz="900" baseline="0" dirty="0" smtClean="0">
                          <a:solidFill>
                            <a:schemeClr val="tx1"/>
                          </a:solidFill>
                          <a:effectLst/>
                        </a:rPr>
                        <a:t> with details from passages about overcoming a challenge. The student uses narrative techniques of dialogue and description  to advance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student’s voice is knowledgeable about the information.  The student </a:t>
                      </a:r>
                      <a:r>
                        <a:rPr lang="en-US" sz="900" baseline="0" dirty="0" smtClean="0">
                          <a:solidFill>
                            <a:schemeClr val="tx1"/>
                          </a:solidFill>
                          <a:effectLst/>
                        </a:rPr>
                        <a:t>uses sensory language (vicious, mercilessly, elated, slinking) . Concrete and expressive vocabulary makes the story effective  </a:t>
                      </a:r>
                    </a:p>
                    <a:p>
                      <a:pPr marL="0" marR="0">
                        <a:lnSpc>
                          <a:spcPct val="100000"/>
                        </a:lnSpc>
                        <a:spcBef>
                          <a:spcPts val="0"/>
                        </a:spcBef>
                        <a:spcAft>
                          <a:spcPts val="0"/>
                        </a:spcAft>
                      </a:pPr>
                      <a:r>
                        <a:rPr lang="en-US" sz="900" baseline="0" dirty="0" smtClean="0">
                          <a:solidFill>
                            <a:schemeClr val="tx1"/>
                          </a:solidFill>
                          <a:effectLst/>
                        </a:rPr>
                        <a:t>( sauntered right out in the open, mocking, and expressive dialogue).</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9" name="Rectangle 8"/>
          <p:cNvSpPr/>
          <p:nvPr/>
        </p:nvSpPr>
        <p:spPr>
          <a:xfrm>
            <a:off x="140368" y="3788999"/>
            <a:ext cx="7543799" cy="6001643"/>
          </a:xfrm>
          <a:prstGeom prst="rect">
            <a:avLst/>
          </a:prstGeom>
        </p:spPr>
        <p:txBody>
          <a:bodyPr wrap="square">
            <a:spAutoFit/>
          </a:bodyPr>
          <a:lstStyle/>
          <a:p>
            <a:pPr algn="ctr"/>
            <a:endParaRPr lang="en-US" sz="1200" b="1" dirty="0" smtClean="0"/>
          </a:p>
          <a:p>
            <a:pPr algn="ctr"/>
            <a:r>
              <a:rPr lang="en-US" sz="1200" b="1" dirty="0" smtClean="0"/>
              <a:t>Thomas the Little Cat</a:t>
            </a:r>
          </a:p>
          <a:p>
            <a:endParaRPr lang="en-US" sz="900" dirty="0"/>
          </a:p>
          <a:p>
            <a:r>
              <a:rPr lang="en-US" sz="900" dirty="0" smtClean="0"/>
              <a:t>Thomas </a:t>
            </a:r>
            <a:r>
              <a:rPr lang="en-US" sz="900" dirty="0"/>
              <a:t>was a little cat that wanted to be a big cat.   He always had to hide and run from the bigger cats who continually bullied him on the block.  The worst offender was a giant yellow tabby named Cynthia!  She was a monster, with the longest claws Thomas had ever seen.  </a:t>
            </a:r>
          </a:p>
          <a:p>
            <a:r>
              <a:rPr lang="en-US" sz="900" dirty="0"/>
              <a:t> </a:t>
            </a:r>
          </a:p>
          <a:p>
            <a:r>
              <a:rPr lang="en-US" sz="900" b="1" dirty="0"/>
              <a:t>Once </a:t>
            </a:r>
            <a:r>
              <a:rPr lang="en-US" sz="900" dirty="0"/>
              <a:t>Cynthia had purposely hid behind the red rose bushes in front of his house and waited for him to walk past.  </a:t>
            </a:r>
            <a:r>
              <a:rPr lang="en-US" sz="900" b="1" dirty="0"/>
              <a:t>When </a:t>
            </a:r>
            <a:r>
              <a:rPr lang="en-US" sz="900" dirty="0"/>
              <a:t>he did she jumped on top of him and clawed him mercilessly.  He was battered from head to toe and if a cat could have a black eye then Thomas probably had one!  </a:t>
            </a:r>
          </a:p>
          <a:p>
            <a:r>
              <a:rPr lang="en-US" sz="900" dirty="0"/>
              <a:t> </a:t>
            </a:r>
          </a:p>
          <a:p>
            <a:r>
              <a:rPr lang="en-US" sz="900" dirty="0"/>
              <a:t>Most of the other cats on the block weren’t as bad as Cynthia but they followed her and did whatever she did just to impress her.   All but one old grayed whiskered cat that is, Mr. Harvey.  Mr. Harvey may not have been fast and mean anymore like he was in his younger days, but he made up for it by being wise.  </a:t>
            </a:r>
          </a:p>
          <a:p>
            <a:r>
              <a:rPr lang="en-US" sz="900" dirty="0"/>
              <a:t> </a:t>
            </a:r>
          </a:p>
          <a:p>
            <a:r>
              <a:rPr lang="en-US" sz="900" b="1" dirty="0"/>
              <a:t>When </a:t>
            </a:r>
            <a:r>
              <a:rPr lang="en-US" sz="900" dirty="0"/>
              <a:t>Mr. Harvey learned what Thomas had to endure day after day he decided to put a stop to the bullying.  He had a plan. </a:t>
            </a:r>
            <a:r>
              <a:rPr lang="en-US" sz="900" b="1" dirty="0"/>
              <a:t>He waited </a:t>
            </a:r>
            <a:r>
              <a:rPr lang="en-US" sz="900" dirty="0"/>
              <a:t>until everything was quiet on the block one afternoon and </a:t>
            </a:r>
            <a:r>
              <a:rPr lang="en-US" sz="900" dirty="0" smtClean="0"/>
              <a:t>t</a:t>
            </a:r>
            <a:r>
              <a:rPr lang="en-US" sz="900" b="1" dirty="0" smtClean="0"/>
              <a:t>hen </a:t>
            </a:r>
            <a:r>
              <a:rPr lang="en-US" sz="900" dirty="0" smtClean="0"/>
              <a:t>approached </a:t>
            </a:r>
            <a:r>
              <a:rPr lang="en-US" sz="900" dirty="0"/>
              <a:t>Thomas’ house.  He quietly meowed for Thomas, being extra careful not to scare him off.  When Thomas saw it was Mr. Harvey he was happy.  He felt like he at least had one friend on the block.</a:t>
            </a:r>
          </a:p>
          <a:p>
            <a:r>
              <a:rPr lang="en-US" sz="900" dirty="0"/>
              <a:t> </a:t>
            </a:r>
          </a:p>
          <a:p>
            <a:r>
              <a:rPr lang="en-US" sz="900" dirty="0"/>
              <a:t>Mr. Harvey and Thomas talked for a long time about the plan to stop the bullying.  Thomas was elated.  Surely it would work, but they wouldn’t find out until the next day.</a:t>
            </a:r>
          </a:p>
          <a:p>
            <a:r>
              <a:rPr lang="en-US" sz="900" dirty="0"/>
              <a:t> </a:t>
            </a:r>
          </a:p>
          <a:p>
            <a:r>
              <a:rPr lang="en-US" sz="900" dirty="0"/>
              <a:t>Bright and early </a:t>
            </a:r>
            <a:r>
              <a:rPr lang="en-US" sz="900" b="1" dirty="0"/>
              <a:t>the next morning </a:t>
            </a:r>
            <a:r>
              <a:rPr lang="en-US" sz="900" dirty="0"/>
              <a:t>they were ready to put their plan into action. Thomas walked out in the broad daylight and instead of slinking around the bushes and hiding behind trees as he would normally do, he sauntered right out into the open where Cynthia and all of the other cats could easily spot him.</a:t>
            </a:r>
          </a:p>
          <a:p>
            <a:r>
              <a:rPr lang="en-US" sz="900" dirty="0"/>
              <a:t> </a:t>
            </a:r>
          </a:p>
          <a:p>
            <a:r>
              <a:rPr lang="en-US" sz="900" dirty="0"/>
              <a:t>Sure enough Cynthia and all of the other cats started to approach Thomas.  Cynthia was of course, in the lead.  Thomas almost chickened out because she looked so ferocious, but he didn’t!   He stuck to the plan.  I</a:t>
            </a:r>
            <a:r>
              <a:rPr lang="en-US" sz="900" b="1" dirty="0"/>
              <a:t>mmediately </a:t>
            </a:r>
            <a:r>
              <a:rPr lang="en-US" sz="900" dirty="0"/>
              <a:t>Cynthia started mocking him saying, “You’d better run little Thomas.  I’m much bigger and stronger than you!”  The other cats laughed.  </a:t>
            </a:r>
          </a:p>
          <a:p>
            <a:r>
              <a:rPr lang="en-US" sz="900" dirty="0"/>
              <a:t> </a:t>
            </a:r>
          </a:p>
          <a:p>
            <a:r>
              <a:rPr lang="en-US" sz="900" dirty="0"/>
              <a:t>But instead of running, Thomas just sat and opened his mouth as wide as he could possibly open it</a:t>
            </a:r>
            <a:r>
              <a:rPr lang="en-US" sz="900" dirty="0" smtClean="0"/>
              <a:t>. “</a:t>
            </a:r>
            <a:r>
              <a:rPr lang="en-US" sz="900" dirty="0"/>
              <a:t>What’s the matter Thomas,” she said, “Are you hoping a bird will fly into your mouth for breakfast</a:t>
            </a:r>
            <a:r>
              <a:rPr lang="en-US" sz="900" dirty="0" smtClean="0"/>
              <a:t>?” At </a:t>
            </a:r>
            <a:r>
              <a:rPr lang="en-US" sz="900" dirty="0"/>
              <a:t>that all of the cats roared in delight.  </a:t>
            </a:r>
          </a:p>
          <a:p>
            <a:r>
              <a:rPr lang="en-US" sz="900" dirty="0"/>
              <a:t> </a:t>
            </a:r>
          </a:p>
          <a:p>
            <a:r>
              <a:rPr lang="en-US" sz="900" b="1" dirty="0" smtClean="0"/>
              <a:t>Then,  </a:t>
            </a:r>
            <a:r>
              <a:rPr lang="en-US" sz="900" dirty="0" smtClean="0"/>
              <a:t>suddenly </a:t>
            </a:r>
            <a:r>
              <a:rPr lang="en-US" sz="900" dirty="0"/>
              <a:t>a huge sound came from Thomas’ mouth.  Instead of a meow it sounded like a lion’s </a:t>
            </a:r>
            <a:r>
              <a:rPr lang="en-US" sz="900" dirty="0" smtClean="0"/>
              <a:t>roar. The </a:t>
            </a:r>
            <a:r>
              <a:rPr lang="en-US" sz="900" dirty="0"/>
              <a:t>trees almost seemed to shake.  The sound was so loud all of the other cats covered their ears with their paws.  </a:t>
            </a:r>
            <a:r>
              <a:rPr lang="en-US" sz="900" b="1" dirty="0"/>
              <a:t>Again, </a:t>
            </a:r>
            <a:r>
              <a:rPr lang="en-US" sz="900" dirty="0"/>
              <a:t>Thomas opened his mouth and out came a loud, scary roar but this time not only was it loud, but birds flew out of the trees in fright.</a:t>
            </a:r>
          </a:p>
          <a:p>
            <a:r>
              <a:rPr lang="en-US" sz="900" dirty="0"/>
              <a:t> </a:t>
            </a:r>
          </a:p>
          <a:p>
            <a:r>
              <a:rPr lang="en-US" sz="900" dirty="0"/>
              <a:t>The other cats ran away but Cynthia was so frightened she couldn’t move.  Her ears were down and her tail was tucked.  Her fur stood straight up!  Thomas walked stealthily toward her.  And step by step he spoke to her saying, “Each time your friends continue to bully me I will be forced to let out my powerful roar. “  Cynthia shook her head, stepped backward, turned and ran as fast as she could.</a:t>
            </a:r>
          </a:p>
          <a:p>
            <a:r>
              <a:rPr lang="en-US" sz="900" dirty="0"/>
              <a:t> </a:t>
            </a:r>
          </a:p>
          <a:p>
            <a:r>
              <a:rPr lang="en-US" sz="900" b="1" dirty="0"/>
              <a:t>After that </a:t>
            </a:r>
            <a:r>
              <a:rPr lang="en-US" sz="900" dirty="0"/>
              <a:t>Cynthia and the other cats never bothered her again, Mr. Harvey became Thomas’ hero and best friend, and Thomas could go wherever he pleased without worrying about being bullied.  His reputation grew on the block and beyond!  The small cat with the big roar was famous.  </a:t>
            </a:r>
          </a:p>
          <a:p>
            <a:r>
              <a:rPr lang="en-US" sz="900" dirty="0"/>
              <a:t> </a:t>
            </a:r>
          </a:p>
          <a:p>
            <a:r>
              <a:rPr lang="en-US" sz="900" b="1" dirty="0"/>
              <a:t>So</a:t>
            </a:r>
            <a:r>
              <a:rPr lang="en-US" sz="900" dirty="0"/>
              <a:t> what was the plan?  How had Mr. Harvey and Thomas pulled it off?  Well, that remains a secret, even to this day, but if you go and look inside Mr. Harvey’s garage near his house you’ll find an old but workable chainsaw.</a:t>
            </a:r>
          </a:p>
        </p:txBody>
      </p:sp>
    </p:spTree>
    <p:extLst>
      <p:ext uri="{BB962C8B-B14F-4D97-AF65-F5344CB8AC3E}">
        <p14:creationId xmlns:p14="http://schemas.microsoft.com/office/powerpoint/2010/main" val="69340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72353917"/>
              </p:ext>
            </p:extLst>
          </p:nvPr>
        </p:nvGraphicFramePr>
        <p:xfrm>
          <a:off x="335881" y="180834"/>
          <a:ext cx="7189470" cy="9677541"/>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u="none" baseline="0" dirty="0" smtClean="0">
                          <a:solidFill>
                            <a:schemeClr val="tx1"/>
                          </a:solidFill>
                          <a:effectLst/>
                          <a:latin typeface="+mn-lt"/>
                        </a:rPr>
                        <a:t>Grado 5: Pre-Evaluación Trimestre 3</a:t>
                      </a:r>
                    </a:p>
                    <a:p>
                      <a:pPr marL="0" marR="0" indent="0" algn="ctr" defTabSz="966612" rtl="0" eaLnBrk="1" fontAlgn="auto" latinLnBrk="0" hangingPunct="1">
                        <a:lnSpc>
                          <a:spcPct val="100000"/>
                        </a:lnSpc>
                        <a:spcBef>
                          <a:spcPts val="0"/>
                        </a:spcBef>
                        <a:spcAft>
                          <a:spcPts val="0"/>
                        </a:spcAft>
                        <a:buClrTx/>
                        <a:buSzTx/>
                        <a:buFontTx/>
                        <a:buNone/>
                        <a:tabLst/>
                        <a:defRPr/>
                      </a:pPr>
                      <a:r>
                        <a:rPr lang="es-GT" sz="1400" b="1" u="none" baseline="0" dirty="0" smtClean="0">
                          <a:solidFill>
                            <a:schemeClr val="tx1"/>
                          </a:solidFill>
                          <a:effectLst/>
                          <a:latin typeface="+mn-lt"/>
                        </a:rPr>
                        <a:t>Clave para las respuestas de selección múltiple</a:t>
                      </a:r>
                    </a:p>
                  </a:txBody>
                  <a:tcPr marL="97155" marR="97155" marT="47897" marB="47897" anchor="ctr">
                    <a:solidFill>
                      <a:schemeClr val="bg1"/>
                    </a:solidFill>
                  </a:tcPr>
                </a:tc>
                <a:tc>
                  <a:txBody>
                    <a:bodyPr/>
                    <a:lstStyle/>
                    <a:p>
                      <a:pPr algn="ct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0" indent="0">
                        <a:buNone/>
                      </a:pPr>
                      <a:r>
                        <a:rPr lang="es-GT" sz="1200" b="1" i="0" u="sng" dirty="0" smtClean="0">
                          <a:solidFill>
                            <a:schemeClr val="tx1"/>
                          </a:solidFill>
                          <a:effectLst>
                            <a:outerShdw blurRad="38100" dist="38100" dir="2700000" algn="tl">
                              <a:srgbClr val="000000">
                                <a:alpha val="43137"/>
                              </a:srgbClr>
                            </a:outerShdw>
                          </a:effectLst>
                          <a:latin typeface="+mj-lt"/>
                        </a:rPr>
                        <a:t>Pregunta 1</a:t>
                      </a:r>
                      <a:r>
                        <a:rPr lang="es-GT" sz="1200" b="0" i="0" u="none" baseline="0" dirty="0" smtClean="0">
                          <a:solidFill>
                            <a:schemeClr val="tx1"/>
                          </a:solidFill>
                          <a:effectLst/>
                          <a:latin typeface="+mj-lt"/>
                        </a:rPr>
                        <a:t> </a:t>
                      </a:r>
                      <a:r>
                        <a:rPr lang="es-GT" sz="1200" b="0" dirty="0" smtClean="0">
                          <a:solidFill>
                            <a:schemeClr val="tx1"/>
                          </a:solidFill>
                          <a:latin typeface="+mj-lt"/>
                          <a:cs typeface="Helvetica" pitchFamily="34" charset="0"/>
                        </a:rPr>
                        <a:t>¿Qué detalles en el texto, </a:t>
                      </a:r>
                      <a:r>
                        <a:rPr lang="es-GT" sz="1200" b="1" dirty="0" smtClean="0">
                          <a:solidFill>
                            <a:schemeClr val="tx1"/>
                          </a:solidFill>
                          <a:latin typeface="+mj-lt"/>
                          <a:cs typeface="Helvetica" pitchFamily="34" charset="0"/>
                        </a:rPr>
                        <a:t>"El ferrocarril clandestino"</a:t>
                      </a:r>
                      <a:r>
                        <a:rPr lang="es-GT" sz="1200" b="0" dirty="0" smtClean="0">
                          <a:solidFill>
                            <a:schemeClr val="tx1"/>
                          </a:solidFill>
                          <a:latin typeface="+mj-lt"/>
                          <a:cs typeface="Helvetica" pitchFamily="34" charset="0"/>
                        </a:rPr>
                        <a:t>, te ayuda a saber lo que la palabra, </a:t>
                      </a:r>
                      <a:r>
                        <a:rPr lang="es-GT" sz="1200" b="0" i="1" dirty="0" smtClean="0">
                          <a:solidFill>
                            <a:schemeClr val="tx1"/>
                          </a:solidFill>
                          <a:latin typeface="+mj-lt"/>
                          <a:cs typeface="Helvetica" pitchFamily="34" charset="0"/>
                        </a:rPr>
                        <a:t>sacamos</a:t>
                      </a:r>
                      <a:r>
                        <a:rPr lang="es-GT" sz="1200" b="0" dirty="0" smtClean="0">
                          <a:solidFill>
                            <a:schemeClr val="tx1"/>
                          </a:solidFill>
                          <a:latin typeface="+mj-lt"/>
                          <a:cs typeface="Helvetica" pitchFamily="34" charset="0"/>
                        </a:rPr>
                        <a:t> significa?  </a:t>
                      </a:r>
                      <a:r>
                        <a:rPr lang="es-GT" sz="1100" b="0" dirty="0" smtClean="0">
                          <a:solidFill>
                            <a:schemeClr val="tx1"/>
                          </a:solidFill>
                          <a:latin typeface="+mj-lt"/>
                          <a:cs typeface="Helvetica" pitchFamily="34" charset="0"/>
                        </a:rPr>
                        <a:t>Hacia</a:t>
                      </a:r>
                      <a:r>
                        <a:rPr lang="es-GT" sz="1200" b="0" dirty="0" smtClean="0">
                          <a:solidFill>
                            <a:schemeClr val="tx1"/>
                          </a:solidFill>
                          <a:latin typeface="+mj-lt"/>
                          <a:cs typeface="Helvetica" pitchFamily="34" charset="0"/>
                        </a:rPr>
                        <a:t> </a:t>
                      </a:r>
                      <a:r>
                        <a:rPr kumimoji="0" lang="es-GT" sz="1200" b="0" i="0" u="none" strike="noStrike" kern="1200" cap="none" spc="0" normalizeH="0" baseline="0" noProof="0" dirty="0" smtClean="0">
                          <a:ln>
                            <a:noFill/>
                          </a:ln>
                          <a:solidFill>
                            <a:schemeClr val="tx1"/>
                          </a:solidFill>
                          <a:effectLst/>
                          <a:uLnTx/>
                          <a:uFillTx/>
                          <a:latin typeface="+mn-lt"/>
                          <a:cs typeface="Helvetica" pitchFamily="34" charset="0"/>
                        </a:rPr>
                        <a:t>RL.</a:t>
                      </a:r>
                      <a:r>
                        <a:rPr lang="es-GT" sz="1200" b="0" i="0" u="none" baseline="0" dirty="0" smtClean="0">
                          <a:solidFill>
                            <a:schemeClr val="tx1"/>
                          </a:solidFill>
                          <a:effectLst/>
                          <a:latin typeface="+mn-lt"/>
                        </a:rPr>
                        <a:t>5.4 DOK-2 </a:t>
                      </a:r>
                      <a:r>
                        <a:rPr lang="es-GT" sz="1200" b="0" i="0" u="none" baseline="0" dirty="0" err="1" smtClean="0">
                          <a:solidFill>
                            <a:schemeClr val="tx1"/>
                          </a:solidFill>
                          <a:effectLst/>
                          <a:latin typeface="+mn-lt"/>
                        </a:rPr>
                        <a:t>APn</a:t>
                      </a:r>
                      <a:endParaRPr lang="es-GT" sz="12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C</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60325" indent="-60325">
                        <a:tabLst>
                          <a:tab pos="60325" algn="l"/>
                        </a:tabLst>
                      </a:pPr>
                      <a:r>
                        <a:rPr lang="es-GT" sz="1200" b="1" i="0" u="sng" dirty="0" smtClean="0">
                          <a:solidFill>
                            <a:schemeClr val="tx1"/>
                          </a:solidFill>
                          <a:effectLst>
                            <a:outerShdw blurRad="38100" dist="38100" dir="2700000" algn="tl">
                              <a:srgbClr val="000000">
                                <a:alpha val="43137"/>
                              </a:srgbClr>
                            </a:outerShdw>
                          </a:effectLst>
                          <a:latin typeface="+mn-lt"/>
                        </a:rPr>
                        <a:t>Pregunta</a:t>
                      </a:r>
                      <a:r>
                        <a:rPr lang="es-GT" sz="1200" b="1" i="0" u="sng" baseline="0" dirty="0" smtClean="0">
                          <a:solidFill>
                            <a:schemeClr val="tx1"/>
                          </a:solidFill>
                          <a:effectLst>
                            <a:outerShdw blurRad="38100" dist="38100" dir="2700000" algn="tl">
                              <a:srgbClr val="000000">
                                <a:alpha val="43137"/>
                              </a:srgbClr>
                            </a:outerShdw>
                          </a:effectLst>
                          <a:latin typeface="+mn-lt"/>
                        </a:rPr>
                        <a:t> 2 </a:t>
                      </a:r>
                      <a:r>
                        <a:rPr lang="es-GT" sz="1200" b="0" dirty="0" smtClean="0">
                          <a:solidFill>
                            <a:schemeClr val="tx1"/>
                          </a:solidFill>
                          <a:latin typeface="+mn-lt"/>
                          <a:cs typeface="Helvetica" pitchFamily="34" charset="0"/>
                        </a:rPr>
                        <a:t>¿Por qué el autor utiliza el término "</a:t>
                      </a:r>
                      <a:r>
                        <a:rPr lang="es-GT" sz="1200" b="0" i="1" dirty="0" smtClean="0">
                          <a:solidFill>
                            <a:schemeClr val="tx1"/>
                          </a:solidFill>
                          <a:latin typeface="+mn-lt"/>
                          <a:cs typeface="Helvetica" pitchFamily="34" charset="0"/>
                        </a:rPr>
                        <a:t>para romperse la espalda</a:t>
                      </a:r>
                      <a:r>
                        <a:rPr lang="es-GT" sz="1200" b="0" dirty="0" smtClean="0">
                          <a:solidFill>
                            <a:schemeClr val="tx1"/>
                          </a:solidFill>
                          <a:latin typeface="+mn-lt"/>
                          <a:cs typeface="Helvetica" pitchFamily="34" charset="0"/>
                        </a:rPr>
                        <a:t>" en su pieza </a:t>
                      </a:r>
                      <a:r>
                        <a:rPr lang="es-GT" sz="1200" b="1" dirty="0" smtClean="0">
                          <a:solidFill>
                            <a:schemeClr val="tx1"/>
                          </a:solidFill>
                          <a:latin typeface="+mn-lt"/>
                          <a:cs typeface="Helvetica" pitchFamily="34" charset="0"/>
                        </a:rPr>
                        <a:t>"El ferrocarril clandestino"</a:t>
                      </a:r>
                      <a:r>
                        <a:rPr lang="es-GT" sz="1200" b="0" dirty="0" smtClean="0">
                          <a:solidFill>
                            <a:schemeClr val="tx1"/>
                          </a:solidFill>
                          <a:latin typeface="+mn-lt"/>
                          <a:cs typeface="Helvetica" pitchFamily="34" charset="0"/>
                        </a:rPr>
                        <a:t>?  </a:t>
                      </a:r>
                      <a:r>
                        <a:rPr lang="es-GT" sz="1100" b="0" dirty="0" smtClean="0">
                          <a:solidFill>
                            <a:schemeClr val="tx1"/>
                          </a:solidFill>
                          <a:latin typeface="+mn-lt"/>
                          <a:cs typeface="Helvetica" pitchFamily="34" charset="0"/>
                        </a:rPr>
                        <a:t>Hacia</a:t>
                      </a:r>
                      <a:r>
                        <a:rPr lang="es-GT" sz="1200" b="0" dirty="0" smtClean="0">
                          <a:solidFill>
                            <a:schemeClr val="tx1"/>
                          </a:solidFill>
                          <a:latin typeface="+mn-lt"/>
                          <a:cs typeface="Helvetica" pitchFamily="34" charset="0"/>
                        </a:rPr>
                        <a:t> </a:t>
                      </a:r>
                      <a:r>
                        <a:rPr lang="es-GT" sz="1100" b="0" i="0" u="none" dirty="0" smtClean="0">
                          <a:solidFill>
                            <a:schemeClr val="tx1"/>
                          </a:solidFill>
                          <a:effectLst/>
                          <a:latin typeface="+mn-lt"/>
                        </a:rPr>
                        <a:t>RL.5.4 DOK-3</a:t>
                      </a:r>
                      <a:r>
                        <a:rPr lang="es-GT" sz="1100" b="0" i="0" u="none" baseline="0" dirty="0" smtClean="0">
                          <a:solidFill>
                            <a:schemeClr val="tx1"/>
                          </a:solidFill>
                          <a:effectLst/>
                          <a:latin typeface="+mn-lt"/>
                        </a:rPr>
                        <a:t> ANA</a:t>
                      </a:r>
                      <a:endParaRPr lang="es-GT"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B</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57150" marR="0" lvl="0" indent="-57150" algn="l" defTabSz="1018809" rtl="0" eaLnBrk="1" fontAlgn="auto" latinLnBrk="0" hangingPunct="1">
                        <a:lnSpc>
                          <a:spcPct val="100000"/>
                        </a:lnSpc>
                        <a:spcBef>
                          <a:spcPts val="0"/>
                        </a:spcBef>
                        <a:spcAft>
                          <a:spcPts val="0"/>
                        </a:spcAft>
                        <a:buClrTx/>
                        <a:buSzTx/>
                        <a:buFontTx/>
                        <a:buNone/>
                        <a:tabLst>
                          <a:tab pos="0" algn="l"/>
                        </a:tabLst>
                        <a:defRPr/>
                      </a:pPr>
                      <a:r>
                        <a:rPr lang="es-GT" sz="1200" b="1" i="0" u="sng" dirty="0" smtClean="0">
                          <a:solidFill>
                            <a:schemeClr val="tx1"/>
                          </a:solidFill>
                          <a:effectLst>
                            <a:outerShdw blurRad="38100" dist="38100" dir="2700000" algn="tl">
                              <a:srgbClr val="000000">
                                <a:alpha val="43137"/>
                              </a:srgbClr>
                            </a:outerShdw>
                          </a:effectLst>
                          <a:latin typeface="+mn-lt"/>
                        </a:rPr>
                        <a:t>Pregunta</a:t>
                      </a:r>
                      <a:r>
                        <a:rPr lang="es-GT" sz="1200" b="1" i="0" u="sng" baseline="0" dirty="0" smtClean="0">
                          <a:solidFill>
                            <a:schemeClr val="tx1"/>
                          </a:solidFill>
                          <a:effectLst>
                            <a:outerShdw blurRad="38100" dist="38100" dir="2700000" algn="tl">
                              <a:srgbClr val="000000">
                                <a:alpha val="43137"/>
                              </a:srgbClr>
                            </a:outerShdw>
                          </a:effectLst>
                          <a:latin typeface="+mn-lt"/>
                        </a:rPr>
                        <a:t> 3</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i="0" dirty="0" smtClean="0">
                          <a:solidFill>
                            <a:schemeClr val="tx1"/>
                          </a:solidFill>
                          <a:latin typeface="+mn-lt"/>
                          <a:cs typeface="Helvetica" pitchFamily="34" charset="0"/>
                        </a:rPr>
                        <a:t> </a:t>
                      </a:r>
                      <a:r>
                        <a:rPr lang="es-GT" sz="1200" b="0" dirty="0" smtClean="0">
                          <a:solidFill>
                            <a:schemeClr val="tx1"/>
                          </a:solidFill>
                          <a:latin typeface="+mn-lt"/>
                          <a:cs typeface="Helvetica" pitchFamily="34" charset="0"/>
                        </a:rPr>
                        <a:t>¿Cómo contribuye el mapa de la historia, </a:t>
                      </a:r>
                      <a:r>
                        <a:rPr lang="es-GT" sz="1200" b="1" dirty="0" smtClean="0">
                          <a:solidFill>
                            <a:schemeClr val="tx1"/>
                          </a:solidFill>
                          <a:latin typeface="+mn-lt"/>
                          <a:cs typeface="Helvetica" pitchFamily="34" charset="0"/>
                        </a:rPr>
                        <a:t>"El ferrocarril clandestino"</a:t>
                      </a:r>
                      <a:r>
                        <a:rPr lang="es-GT" sz="1200" b="0" dirty="0" smtClean="0">
                          <a:solidFill>
                            <a:schemeClr val="tx1"/>
                          </a:solidFill>
                          <a:latin typeface="+mn-lt"/>
                          <a:cs typeface="Helvetica" pitchFamily="34" charset="0"/>
                        </a:rPr>
                        <a:t>, al significado en la historia? </a:t>
                      </a:r>
                      <a:r>
                        <a:rPr lang="es-GT" sz="1100" b="0" dirty="0" smtClean="0">
                          <a:solidFill>
                            <a:schemeClr val="tx1"/>
                          </a:solidFill>
                          <a:latin typeface="+mn-lt"/>
                          <a:cs typeface="Helvetica" pitchFamily="34" charset="0"/>
                        </a:rPr>
                        <a:t>Hacia </a:t>
                      </a:r>
                      <a:r>
                        <a:rPr lang="es-GT" sz="1100" b="0" i="0" u="none" baseline="0" dirty="0" smtClean="0">
                          <a:solidFill>
                            <a:schemeClr val="tx1"/>
                          </a:solidFill>
                          <a:effectLst/>
                          <a:latin typeface="+mn-lt"/>
                        </a:rPr>
                        <a:t>RL.5.7 DOK-2 Cl</a:t>
                      </a:r>
                      <a:endParaRPr lang="es-GT"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D</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57150" marR="0" lvl="0" indent="-57150" algn="l" defTabSz="1018809" rtl="0" eaLnBrk="1" fontAlgn="auto" latinLnBrk="0" hangingPunct="1">
                        <a:lnSpc>
                          <a:spcPct val="100000"/>
                        </a:lnSpc>
                        <a:spcBef>
                          <a:spcPts val="0"/>
                        </a:spcBef>
                        <a:spcAft>
                          <a:spcPts val="0"/>
                        </a:spcAft>
                        <a:buClrTx/>
                        <a:buSzTx/>
                        <a:buFontTx/>
                        <a:buNone/>
                        <a:tabLst>
                          <a:tab pos="57150" algn="l"/>
                        </a:tabLst>
                        <a:defRPr/>
                      </a:pPr>
                      <a:r>
                        <a:rPr lang="es-GT" sz="1200" b="1" i="0" u="sng" dirty="0" smtClean="0">
                          <a:solidFill>
                            <a:schemeClr val="tx1"/>
                          </a:solidFill>
                          <a:effectLst>
                            <a:outerShdw blurRad="38100" dist="38100" dir="2700000" algn="tl">
                              <a:srgbClr val="000000">
                                <a:alpha val="43137"/>
                              </a:srgbClr>
                            </a:outerShdw>
                          </a:effectLst>
                          <a:latin typeface="+mn-lt"/>
                        </a:rPr>
                        <a:t>Pregunta</a:t>
                      </a:r>
                      <a:r>
                        <a:rPr lang="es-GT" sz="1200" b="1" i="0" u="sng" baseline="0" dirty="0" smtClean="0">
                          <a:solidFill>
                            <a:schemeClr val="tx1"/>
                          </a:solidFill>
                          <a:effectLst>
                            <a:outerShdw blurRad="38100" dist="38100" dir="2700000" algn="tl">
                              <a:srgbClr val="000000">
                                <a:alpha val="43137"/>
                              </a:srgbClr>
                            </a:outerShdw>
                          </a:effectLst>
                          <a:latin typeface="+mn-lt"/>
                        </a:rPr>
                        <a:t> </a:t>
                      </a:r>
                      <a:r>
                        <a:rPr lang="es-GT" sz="1200" b="1" i="0" u="sng" dirty="0" smtClean="0">
                          <a:solidFill>
                            <a:schemeClr val="tx1"/>
                          </a:solidFill>
                          <a:effectLst>
                            <a:outerShdw blurRad="38100" dist="38100" dir="2700000" algn="tl">
                              <a:srgbClr val="000000">
                                <a:alpha val="43137"/>
                              </a:srgbClr>
                            </a:outerShdw>
                          </a:effectLst>
                          <a:latin typeface="+mn-lt"/>
                        </a:rPr>
                        <a:t>4</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i="0" u="none" dirty="0" smtClean="0">
                          <a:solidFill>
                            <a:schemeClr val="tx1"/>
                          </a:solidFill>
                          <a:effectLst/>
                          <a:latin typeface="+mn-lt"/>
                          <a:cs typeface="Helvetica" pitchFamily="34" charset="0"/>
                        </a:rPr>
                        <a:t>¿De</a:t>
                      </a:r>
                      <a:r>
                        <a:rPr lang="es-GT" sz="1200" b="0" i="0" u="none" baseline="0" dirty="0" smtClean="0">
                          <a:solidFill>
                            <a:schemeClr val="tx1"/>
                          </a:solidFill>
                          <a:effectLst/>
                          <a:latin typeface="+mn-lt"/>
                          <a:cs typeface="Helvetica" pitchFamily="34" charset="0"/>
                        </a:rPr>
                        <a:t> qué manera la </a:t>
                      </a:r>
                      <a:r>
                        <a:rPr lang="es-GT" sz="1200" b="0" dirty="0" smtClean="0">
                          <a:solidFill>
                            <a:schemeClr val="tx1"/>
                          </a:solidFill>
                          <a:latin typeface="+mn-lt"/>
                          <a:cs typeface="Helvetica" pitchFamily="34" charset="0"/>
                        </a:rPr>
                        <a:t>ilustración de </a:t>
                      </a:r>
                      <a:r>
                        <a:rPr lang="es-GT" sz="1200" b="1" dirty="0" smtClean="0">
                          <a:solidFill>
                            <a:schemeClr val="tx1"/>
                          </a:solidFill>
                          <a:latin typeface="+mn-lt"/>
                          <a:cs typeface="Helvetica" pitchFamily="34" charset="0"/>
                        </a:rPr>
                        <a:t>"El ferrocarril clandestino"</a:t>
                      </a:r>
                      <a:r>
                        <a:rPr lang="es-GT" sz="1200" b="0" dirty="0" smtClean="0">
                          <a:solidFill>
                            <a:schemeClr val="tx1"/>
                          </a:solidFill>
                          <a:latin typeface="+mn-lt"/>
                          <a:cs typeface="Helvetica" pitchFamily="34" charset="0"/>
                        </a:rPr>
                        <a:t> muestra el significado del camino hacia la libertad?  </a:t>
                      </a:r>
                      <a:r>
                        <a:rPr lang="es-GT" sz="1100" b="0" dirty="0" smtClean="0">
                          <a:solidFill>
                            <a:schemeClr val="tx1"/>
                          </a:solidFill>
                          <a:latin typeface="+mn-lt"/>
                          <a:cs typeface="Helvetica" pitchFamily="34" charset="0"/>
                        </a:rPr>
                        <a:t>Hacia R</a:t>
                      </a:r>
                      <a:r>
                        <a:rPr lang="es-GT" sz="1100" b="0" i="0" u="none" baseline="0" dirty="0" smtClean="0">
                          <a:solidFill>
                            <a:schemeClr val="tx1"/>
                          </a:solidFill>
                          <a:effectLst/>
                          <a:latin typeface="+mn-lt"/>
                        </a:rPr>
                        <a:t>L.5.7 DOK-1 Ano</a:t>
                      </a:r>
                      <a:endParaRPr lang="es-GT" sz="1100" b="0" i="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A</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indent="0">
                        <a:buNone/>
                      </a:pPr>
                      <a:r>
                        <a:rPr lang="es-GT" sz="1200" b="1" i="0" u="sng" dirty="0" smtClean="0">
                          <a:solidFill>
                            <a:schemeClr val="tx1"/>
                          </a:solidFill>
                          <a:effectLst>
                            <a:outerShdw blurRad="38100" dist="38100" dir="2700000" algn="tl">
                              <a:srgbClr val="000000">
                                <a:alpha val="43137"/>
                              </a:srgbClr>
                            </a:outerShdw>
                          </a:effectLst>
                          <a:latin typeface="+mn-lt"/>
                        </a:rPr>
                        <a:t>Pregunta 5</a:t>
                      </a:r>
                      <a:r>
                        <a:rPr lang="es-GT" sz="1100" b="0" i="0" u="none" baseline="0" dirty="0" smtClean="0">
                          <a:solidFill>
                            <a:schemeClr val="tx1"/>
                          </a:solidFill>
                          <a:effectLst/>
                          <a:latin typeface="+mn-lt"/>
                        </a:rPr>
                        <a:t> </a:t>
                      </a:r>
                      <a:r>
                        <a:rPr lang="es-GT" sz="1200" b="0" dirty="0" smtClean="0">
                          <a:solidFill>
                            <a:schemeClr val="tx1"/>
                          </a:solidFill>
                          <a:latin typeface="+mn-lt"/>
                          <a:cs typeface="Helvetica" pitchFamily="34" charset="0"/>
                        </a:rPr>
                        <a:t>¿Qué cosa destacaron </a:t>
                      </a:r>
                      <a:r>
                        <a:rPr lang="es-GT" sz="1200" b="1" dirty="0" smtClean="0">
                          <a:solidFill>
                            <a:schemeClr val="tx1"/>
                          </a:solidFill>
                          <a:latin typeface="+mn-lt"/>
                          <a:cs typeface="Helvetica" pitchFamily="34" charset="0"/>
                        </a:rPr>
                        <a:t>"</a:t>
                      </a:r>
                      <a:r>
                        <a:rPr lang="es-GT" sz="1200" b="1" dirty="0" err="1" smtClean="0">
                          <a:solidFill>
                            <a:schemeClr val="tx1"/>
                          </a:solidFill>
                          <a:latin typeface="+mn-lt"/>
                          <a:cs typeface="Helvetica" pitchFamily="34" charset="0"/>
                        </a:rPr>
                        <a:t>Harriet</a:t>
                      </a:r>
                      <a:r>
                        <a:rPr lang="es-GT" sz="1200" b="1" dirty="0" smtClean="0">
                          <a:solidFill>
                            <a:schemeClr val="tx1"/>
                          </a:solidFill>
                          <a:latin typeface="+mn-lt"/>
                          <a:cs typeface="Helvetica" pitchFamily="34" charset="0"/>
                        </a:rPr>
                        <a:t> </a:t>
                      </a:r>
                      <a:r>
                        <a:rPr lang="es-GT" sz="1200" b="1" dirty="0" err="1" smtClean="0">
                          <a:solidFill>
                            <a:schemeClr val="tx1"/>
                          </a:solidFill>
                          <a:latin typeface="+mn-lt"/>
                          <a:cs typeface="Helvetica" pitchFamily="34" charset="0"/>
                        </a:rPr>
                        <a:t>Tubman</a:t>
                      </a:r>
                      <a:r>
                        <a:rPr lang="es-GT" sz="1200" b="1" dirty="0" smtClean="0">
                          <a:solidFill>
                            <a:schemeClr val="tx1"/>
                          </a:solidFill>
                          <a:latin typeface="+mn-lt"/>
                          <a:cs typeface="Helvetica" pitchFamily="34" charset="0"/>
                        </a:rPr>
                        <a:t>" </a:t>
                      </a:r>
                      <a:r>
                        <a:rPr lang="es-GT" sz="1200" b="0" dirty="0" smtClean="0">
                          <a:solidFill>
                            <a:schemeClr val="tx1"/>
                          </a:solidFill>
                          <a:latin typeface="+mn-lt"/>
                          <a:cs typeface="Helvetica" pitchFamily="34" charset="0"/>
                        </a:rPr>
                        <a:t>y </a:t>
                      </a:r>
                      <a:r>
                        <a:rPr lang="es-GT" sz="1200" b="1" dirty="0" smtClean="0">
                          <a:solidFill>
                            <a:schemeClr val="tx1"/>
                          </a:solidFill>
                          <a:latin typeface="+mn-lt"/>
                          <a:cs typeface="Helvetica" pitchFamily="34" charset="0"/>
                        </a:rPr>
                        <a:t>"El ferrocarril clandestino" </a:t>
                      </a:r>
                      <a:r>
                        <a:rPr lang="es-GT" sz="1200" b="0" dirty="0" smtClean="0">
                          <a:solidFill>
                            <a:schemeClr val="tx1"/>
                          </a:solidFill>
                          <a:latin typeface="+mn-lt"/>
                          <a:cs typeface="Helvetica" pitchFamily="34" charset="0"/>
                        </a:rPr>
                        <a:t>sobre la esclavitud?</a:t>
                      </a:r>
                    </a:p>
                    <a:p>
                      <a:pPr marL="0" marR="0" indent="0" algn="l" defTabSz="966612" rtl="0" eaLnBrk="1" fontAlgn="auto" latinLnBrk="0" hangingPunct="1">
                        <a:lnSpc>
                          <a:spcPct val="100000"/>
                        </a:lnSpc>
                        <a:spcBef>
                          <a:spcPts val="0"/>
                        </a:spcBef>
                        <a:spcAft>
                          <a:spcPts val="0"/>
                        </a:spcAft>
                        <a:buClrTx/>
                        <a:buSzTx/>
                        <a:buFontTx/>
                        <a:buNone/>
                        <a:tabLst/>
                        <a:defRPr/>
                      </a:pPr>
                      <a:r>
                        <a:rPr lang="es-GT" sz="1100" b="0" i="0" u="none" baseline="0" dirty="0" smtClean="0">
                          <a:solidFill>
                            <a:schemeClr val="tx1"/>
                          </a:solidFill>
                          <a:effectLst/>
                          <a:latin typeface="+mn-lt"/>
                        </a:rPr>
                        <a:t>Hacia</a:t>
                      </a:r>
                      <a:r>
                        <a:rPr lang="es-GT" sz="1100" b="0" i="0" u="none" dirty="0" smtClean="0">
                          <a:solidFill>
                            <a:schemeClr val="tx1"/>
                          </a:solidFill>
                          <a:effectLst/>
                          <a:latin typeface="+mn-lt"/>
                        </a:rPr>
                        <a:t> RL.5.9 DOK-3 </a:t>
                      </a:r>
                      <a:r>
                        <a:rPr lang="es-GT" sz="1100" b="0" i="0" u="none" dirty="0" err="1" smtClean="0">
                          <a:solidFill>
                            <a:schemeClr val="tx1"/>
                          </a:solidFill>
                          <a:effectLst/>
                          <a:latin typeface="+mn-lt"/>
                        </a:rPr>
                        <a:t>Anz</a:t>
                      </a:r>
                      <a:endParaRPr lang="es-GT" sz="1100" b="0" i="0" u="none"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C</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6</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itchFamily="34" charset="0"/>
                        </a:rPr>
                        <a:t>¿Cómo el poema </a:t>
                      </a:r>
                      <a:r>
                        <a:rPr lang="es-GT" sz="1200" b="1" dirty="0" smtClean="0">
                          <a:solidFill>
                            <a:schemeClr val="tx1"/>
                          </a:solidFill>
                          <a:latin typeface="+mn-lt"/>
                          <a:cs typeface="Helvetica" pitchFamily="34" charset="0"/>
                        </a:rPr>
                        <a:t>"</a:t>
                      </a:r>
                      <a:r>
                        <a:rPr lang="es-GT" sz="1200" b="1" dirty="0" err="1" smtClean="0">
                          <a:solidFill>
                            <a:schemeClr val="tx1"/>
                          </a:solidFill>
                          <a:latin typeface="+mn-lt"/>
                          <a:cs typeface="Helvetica" pitchFamily="34" charset="0"/>
                        </a:rPr>
                        <a:t>Harriet</a:t>
                      </a:r>
                      <a:r>
                        <a:rPr lang="es-GT" sz="1200" b="1" dirty="0" smtClean="0">
                          <a:solidFill>
                            <a:schemeClr val="tx1"/>
                          </a:solidFill>
                          <a:latin typeface="+mn-lt"/>
                          <a:cs typeface="Helvetica" pitchFamily="34" charset="0"/>
                        </a:rPr>
                        <a:t> </a:t>
                      </a:r>
                      <a:r>
                        <a:rPr lang="es-GT" sz="1200" b="1" dirty="0" err="1" smtClean="0">
                          <a:solidFill>
                            <a:schemeClr val="tx1"/>
                          </a:solidFill>
                          <a:latin typeface="+mn-lt"/>
                          <a:cs typeface="Helvetica" pitchFamily="34" charset="0"/>
                        </a:rPr>
                        <a:t>Tubman</a:t>
                      </a:r>
                      <a:r>
                        <a:rPr lang="es-GT" sz="1200" b="1" dirty="0" smtClean="0">
                          <a:solidFill>
                            <a:schemeClr val="tx1"/>
                          </a:solidFill>
                          <a:latin typeface="+mn-lt"/>
                          <a:cs typeface="Helvetica" pitchFamily="34" charset="0"/>
                        </a:rPr>
                        <a:t>" </a:t>
                      </a:r>
                      <a:r>
                        <a:rPr lang="es-GT" sz="1200" b="0" dirty="0" smtClean="0">
                          <a:solidFill>
                            <a:schemeClr val="tx1"/>
                          </a:solidFill>
                          <a:latin typeface="+mn-lt"/>
                          <a:cs typeface="Helvetica" pitchFamily="34" charset="0"/>
                        </a:rPr>
                        <a:t>nos muestra los sentimientos de ella acerca de la esclavitud?  </a:t>
                      </a:r>
                      <a:r>
                        <a:rPr lang="es-GT" sz="1100" b="0" dirty="0" smtClean="0">
                          <a:solidFill>
                            <a:schemeClr val="tx1"/>
                          </a:solidFill>
                          <a:latin typeface="+mn-lt"/>
                          <a:cs typeface="Helvetica" pitchFamily="34" charset="0"/>
                        </a:rPr>
                        <a:t>Hacia</a:t>
                      </a:r>
                      <a:r>
                        <a:rPr lang="es-GT" sz="1200" b="0" dirty="0" smtClean="0">
                          <a:solidFill>
                            <a:schemeClr val="tx1"/>
                          </a:solidFill>
                          <a:latin typeface="+mn-lt"/>
                          <a:cs typeface="Helvetica" pitchFamily="34" charset="0"/>
                        </a:rPr>
                        <a:t> </a:t>
                      </a:r>
                      <a:r>
                        <a:rPr lang="es-GT" sz="1100" b="0" i="0" u="none" dirty="0" smtClean="0">
                          <a:solidFill>
                            <a:schemeClr val="tx1"/>
                          </a:solidFill>
                          <a:effectLst/>
                          <a:latin typeface="+mn-lt"/>
                        </a:rPr>
                        <a:t>RL.5.9 DOK-3  SYH </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B</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7</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i="0" u="none" baseline="0" dirty="0" smtClean="0">
                          <a:solidFill>
                            <a:schemeClr val="tx1"/>
                          </a:solidFill>
                          <a:effectLst>
                            <a:outerShdw blurRad="38100" dist="38100" dir="2700000" algn="tl">
                              <a:srgbClr val="000000">
                                <a:alpha val="43137"/>
                              </a:srgbClr>
                            </a:outerShdw>
                          </a:effectLst>
                          <a:latin typeface="+mn-lt"/>
                        </a:rPr>
                        <a:t>  </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i="0" u="none"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literario</a:t>
                      </a:r>
                      <a:r>
                        <a:rPr lang="es-GT" sz="1200" b="0" u="none" baseline="0" dirty="0" smtClean="0">
                          <a:solidFill>
                            <a:schemeClr val="tx1"/>
                          </a:solidFill>
                          <a:effectLst/>
                          <a:latin typeface="+mn-lt"/>
                        </a:rPr>
                        <a:t> </a:t>
                      </a:r>
                      <a:r>
                        <a:rPr lang="es-GT" sz="1100" b="0" i="1" u="none" baseline="0" dirty="0" smtClean="0">
                          <a:solidFill>
                            <a:schemeClr val="tx1"/>
                          </a:solidFill>
                          <a:effectLst/>
                          <a:latin typeface="+mn-lt"/>
                        </a:rPr>
                        <a:t> Hacia  RL.5.7 DOK3 – EVC</a:t>
                      </a:r>
                      <a:endParaRPr lang="es-GT" sz="1100" b="0"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2</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s-GT" sz="1200" b="1" i="0" u="sng" dirty="0" smtClean="0">
                          <a:solidFill>
                            <a:schemeClr val="tx1"/>
                          </a:solidFill>
                          <a:effectLst>
                            <a:outerShdw blurRad="38100" dist="38100" dir="2700000" algn="tl">
                              <a:srgbClr val="000000">
                                <a:alpha val="43137"/>
                              </a:srgbClr>
                            </a:outerShdw>
                          </a:effectLst>
                          <a:latin typeface="+mn-lt"/>
                        </a:rPr>
                        <a:t>Pregunta 8</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literario</a:t>
                      </a:r>
                      <a:r>
                        <a:rPr lang="es-GT" sz="1200" b="0" u="none" baseline="0" dirty="0" smtClean="0">
                          <a:solidFill>
                            <a:schemeClr val="tx1"/>
                          </a:solidFill>
                          <a:effectLst/>
                          <a:latin typeface="+mn-lt"/>
                        </a:rPr>
                        <a:t> </a:t>
                      </a:r>
                      <a:r>
                        <a:rPr lang="es-GT" sz="1100" b="0" i="1" u="none" baseline="0" dirty="0" smtClean="0">
                          <a:solidFill>
                            <a:schemeClr val="tx1"/>
                          </a:solidFill>
                          <a:effectLst/>
                          <a:latin typeface="+mn-lt"/>
                        </a:rPr>
                        <a:t>  Hacia  RL.5.9 DOK 4 – SYU</a:t>
                      </a:r>
                      <a:endParaRPr lang="es-GT" sz="12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2</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9</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anose="020B0604020202020204" pitchFamily="34" charset="0"/>
                        </a:rPr>
                        <a:t>¿Cuál es un sinónimo de la palabra </a:t>
                      </a:r>
                      <a:r>
                        <a:rPr lang="es-GT" sz="1200" b="0" u="sng" dirty="0" smtClean="0">
                          <a:solidFill>
                            <a:schemeClr val="tx1"/>
                          </a:solidFill>
                          <a:latin typeface="+mn-lt"/>
                          <a:cs typeface="Helvetica" panose="020B0604020202020204" pitchFamily="34" charset="0"/>
                        </a:rPr>
                        <a:t>método</a:t>
                      </a:r>
                      <a:r>
                        <a:rPr lang="es-GT" sz="1200" b="0" dirty="0" smtClean="0">
                          <a:solidFill>
                            <a:schemeClr val="tx1"/>
                          </a:solidFill>
                          <a:latin typeface="+mn-lt"/>
                          <a:cs typeface="Helvetica" panose="020B0604020202020204" pitchFamily="34" charset="0"/>
                        </a:rPr>
                        <a:t> utilizado en el texto "</a:t>
                      </a:r>
                      <a:r>
                        <a:rPr lang="es-GT" sz="1200" b="0" dirty="0" err="1" smtClean="0">
                          <a:solidFill>
                            <a:schemeClr val="tx1"/>
                          </a:solidFill>
                          <a:latin typeface="+mn-lt"/>
                          <a:cs typeface="Helvetica" panose="020B0604020202020204" pitchFamily="34" charset="0"/>
                        </a:rPr>
                        <a:t>Sequoyah</a:t>
                      </a:r>
                      <a:r>
                        <a:rPr lang="es-GT" sz="1200" b="0" dirty="0" smtClean="0">
                          <a:solidFill>
                            <a:schemeClr val="tx1"/>
                          </a:solidFill>
                          <a:latin typeface="+mn-lt"/>
                          <a:cs typeface="Helvetica" panose="020B0604020202020204" pitchFamily="34" charset="0"/>
                        </a:rPr>
                        <a:t>"?</a:t>
                      </a:r>
                    </a:p>
                    <a:p>
                      <a:pPr marL="0" marR="0" indent="0" algn="l" defTabSz="966612" rtl="0" eaLnBrk="1" fontAlgn="auto" latinLnBrk="0" hangingPunct="1">
                        <a:lnSpc>
                          <a:spcPct val="100000"/>
                        </a:lnSpc>
                        <a:spcBef>
                          <a:spcPts val="0"/>
                        </a:spcBef>
                        <a:spcAft>
                          <a:spcPts val="0"/>
                        </a:spcAft>
                        <a:buClrTx/>
                        <a:buSzTx/>
                        <a:buFontTx/>
                        <a:buNone/>
                        <a:tabLst/>
                        <a:defRPr/>
                      </a:pPr>
                      <a:r>
                        <a:rPr lang="es-GT" sz="1100" b="1" i="1" baseline="0" dirty="0" smtClean="0">
                          <a:solidFill>
                            <a:schemeClr val="tx1"/>
                          </a:solidFill>
                          <a:latin typeface="Helvetica" panose="020B0604020202020204" pitchFamily="34" charset="0"/>
                          <a:cs typeface="Helvetica" panose="020B0604020202020204" pitchFamily="34" charset="0"/>
                        </a:rPr>
                        <a:t> </a:t>
                      </a:r>
                      <a:r>
                        <a:rPr lang="es-GT" sz="1100" b="0" i="0" u="none" baseline="0" dirty="0" smtClean="0">
                          <a:solidFill>
                            <a:schemeClr val="tx1"/>
                          </a:solidFill>
                          <a:effectLst/>
                          <a:latin typeface="+mn-lt"/>
                          <a:cs typeface="+mn-cs"/>
                        </a:rPr>
                        <a:t>Hacia</a:t>
                      </a:r>
                      <a:r>
                        <a:rPr lang="es-GT" sz="1100" b="0" i="0" u="none" dirty="0" smtClean="0">
                          <a:solidFill>
                            <a:schemeClr val="tx1"/>
                          </a:solidFill>
                          <a:effectLst/>
                          <a:latin typeface="+mn-lt"/>
                        </a:rPr>
                        <a:t> </a:t>
                      </a:r>
                      <a:r>
                        <a:rPr lang="es-GT" sz="1100" b="0" i="0" u="none" baseline="0" dirty="0" smtClean="0">
                          <a:solidFill>
                            <a:schemeClr val="tx1"/>
                          </a:solidFill>
                          <a:effectLst/>
                          <a:latin typeface="+mn-lt"/>
                        </a:rPr>
                        <a:t>RI.5.4 DOK-1 </a:t>
                      </a:r>
                      <a:r>
                        <a:rPr lang="es-GT" sz="1100" b="0" i="0" u="none" baseline="0" dirty="0" err="1" smtClean="0">
                          <a:solidFill>
                            <a:schemeClr val="tx1"/>
                          </a:solidFill>
                          <a:effectLst/>
                          <a:latin typeface="+mn-lt"/>
                        </a:rPr>
                        <a:t>APg</a:t>
                      </a:r>
                      <a:endParaRPr lang="es-GT" sz="11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A</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10</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dirty="0" smtClean="0">
                          <a:solidFill>
                            <a:schemeClr val="tx1"/>
                          </a:solidFill>
                          <a:latin typeface="+mn-lt"/>
                          <a:cs typeface="Helvetica" pitchFamily="34" charset="0"/>
                        </a:rPr>
                        <a:t>En esta oración del texto “</a:t>
                      </a:r>
                      <a:r>
                        <a:rPr lang="es-GT" sz="1200" b="1" dirty="0" err="1" smtClean="0">
                          <a:solidFill>
                            <a:schemeClr val="tx1"/>
                          </a:solidFill>
                          <a:latin typeface="+mn-lt"/>
                          <a:cs typeface="Helvetica" pitchFamily="34" charset="0"/>
                        </a:rPr>
                        <a:t>Sequoyah</a:t>
                      </a:r>
                      <a:r>
                        <a:rPr lang="es-GT" sz="1200" b="1" dirty="0" smtClean="0">
                          <a:solidFill>
                            <a:schemeClr val="tx1"/>
                          </a:solidFill>
                          <a:latin typeface="+mn-lt"/>
                          <a:cs typeface="Helvetica" pitchFamily="34" charset="0"/>
                        </a:rPr>
                        <a:t>”</a:t>
                      </a:r>
                      <a:r>
                        <a:rPr lang="es-GT" sz="1200" b="0" dirty="0" smtClean="0">
                          <a:solidFill>
                            <a:schemeClr val="tx1"/>
                          </a:solidFill>
                          <a:latin typeface="+mn-lt"/>
                          <a:cs typeface="Helvetica" pitchFamily="34" charset="0"/>
                        </a:rPr>
                        <a:t>, </a:t>
                      </a:r>
                      <a:r>
                        <a:rPr lang="es-GT" sz="1200" b="0" i="1" dirty="0" smtClean="0">
                          <a:solidFill>
                            <a:schemeClr val="tx1"/>
                          </a:solidFill>
                          <a:latin typeface="+mn-lt"/>
                          <a:cs typeface="Helvetica" pitchFamily="34" charset="0"/>
                        </a:rPr>
                        <a:t>“A menudo utilizaban estas </a:t>
                      </a:r>
                      <a:r>
                        <a:rPr lang="es-GT" sz="1200" b="1" i="1" dirty="0" smtClean="0">
                          <a:solidFill>
                            <a:schemeClr val="tx1"/>
                          </a:solidFill>
                          <a:latin typeface="+mn-lt"/>
                          <a:cs typeface="Helvetica" panose="020B0604020202020204" pitchFamily="34" charset="0"/>
                        </a:rPr>
                        <a:t>“</a:t>
                      </a:r>
                      <a:r>
                        <a:rPr lang="es-GT" sz="1200" b="1" i="1" u="sng" dirty="0" smtClean="0">
                          <a:solidFill>
                            <a:schemeClr val="tx1"/>
                          </a:solidFill>
                          <a:latin typeface="+mn-lt"/>
                          <a:cs typeface="Helvetica" panose="020B0604020202020204" pitchFamily="34" charset="0"/>
                        </a:rPr>
                        <a:t>hojas que hablan”</a:t>
                      </a:r>
                      <a:r>
                        <a:rPr lang="es-GT" sz="1200" b="0" i="1" dirty="0" smtClean="0">
                          <a:solidFill>
                            <a:schemeClr val="tx1"/>
                          </a:solidFill>
                          <a:latin typeface="+mn-lt"/>
                          <a:cs typeface="Helvetica" panose="020B0604020202020204" pitchFamily="34" charset="0"/>
                        </a:rPr>
                        <a:t>, como algunos nativos americanos lo llamaban, para comunicarse.” </a:t>
                      </a:r>
                      <a:r>
                        <a:rPr lang="es-GT" sz="1200" b="1" dirty="0" smtClean="0">
                          <a:solidFill>
                            <a:schemeClr val="tx1"/>
                          </a:solidFill>
                          <a:latin typeface="+mn-lt"/>
                          <a:cs typeface="Helvetica" pitchFamily="34" charset="0"/>
                        </a:rPr>
                        <a:t>¿Por qué los </a:t>
                      </a:r>
                      <a:r>
                        <a:rPr lang="es-GT" sz="1200" b="1" dirty="0" err="1" smtClean="0">
                          <a:solidFill>
                            <a:schemeClr val="tx1"/>
                          </a:solidFill>
                          <a:latin typeface="+mn-lt"/>
                          <a:cs typeface="Helvetica" pitchFamily="34" charset="0"/>
                        </a:rPr>
                        <a:t>Cherokee</a:t>
                      </a:r>
                      <a:r>
                        <a:rPr lang="es-GT" sz="1200" b="1" dirty="0" smtClean="0">
                          <a:solidFill>
                            <a:schemeClr val="tx1"/>
                          </a:solidFill>
                          <a:latin typeface="+mn-lt"/>
                          <a:cs typeface="Helvetica" pitchFamily="34" charset="0"/>
                        </a:rPr>
                        <a:t> probablemente utilizan la frase </a:t>
                      </a:r>
                      <a:r>
                        <a:rPr lang="es-GT" sz="1200" b="1" u="sng" dirty="0" smtClean="0">
                          <a:solidFill>
                            <a:schemeClr val="tx1"/>
                          </a:solidFill>
                          <a:latin typeface="+mn-lt"/>
                          <a:cs typeface="Helvetica" pitchFamily="34" charset="0"/>
                        </a:rPr>
                        <a:t>hojas que hablan</a:t>
                      </a:r>
                      <a:r>
                        <a:rPr lang="es-GT" sz="1200" b="1" dirty="0" smtClean="0">
                          <a:solidFill>
                            <a:schemeClr val="tx1"/>
                          </a:solidFill>
                          <a:latin typeface="+mn-lt"/>
                          <a:cs typeface="Helvetica" pitchFamily="34" charset="0"/>
                        </a:rPr>
                        <a:t>?</a:t>
                      </a:r>
                      <a:r>
                        <a:rPr lang="es-GT" sz="1200" b="0" i="0" u="none" baseline="0" dirty="0" smtClean="0">
                          <a:solidFill>
                            <a:schemeClr val="tx1"/>
                          </a:solidFill>
                          <a:effectLst/>
                          <a:latin typeface="+mn-lt"/>
                          <a:cs typeface="+mn-cs"/>
                        </a:rPr>
                        <a:t>   </a:t>
                      </a:r>
                      <a:r>
                        <a:rPr lang="es-GT" sz="1100" b="0" i="0" u="none" baseline="0" dirty="0" smtClean="0">
                          <a:solidFill>
                            <a:schemeClr val="tx1"/>
                          </a:solidFill>
                          <a:effectLst/>
                          <a:latin typeface="+mn-lt"/>
                          <a:cs typeface="+mn-cs"/>
                        </a:rPr>
                        <a:t>Hacia</a:t>
                      </a:r>
                      <a:r>
                        <a:rPr lang="es-GT" sz="1100" b="0" i="0" u="none" baseline="0" dirty="0" smtClean="0">
                          <a:solidFill>
                            <a:schemeClr val="tx1"/>
                          </a:solidFill>
                          <a:effectLst/>
                          <a:latin typeface="+mn-lt"/>
                        </a:rPr>
                        <a:t> </a:t>
                      </a:r>
                      <a:r>
                        <a:rPr lang="es-GT" sz="1100" b="0" i="0" u="none" dirty="0" smtClean="0">
                          <a:solidFill>
                            <a:schemeClr val="tx1"/>
                          </a:solidFill>
                          <a:effectLst/>
                          <a:latin typeface="+mn-lt"/>
                        </a:rPr>
                        <a:t>RI.5.4 DOK-2 </a:t>
                      </a:r>
                      <a:r>
                        <a:rPr lang="es-GT" sz="1100" b="0" i="0" u="none" dirty="0" err="1" smtClean="0">
                          <a:solidFill>
                            <a:schemeClr val="tx1"/>
                          </a:solidFill>
                          <a:effectLst/>
                          <a:latin typeface="+mn-lt"/>
                        </a:rPr>
                        <a:t>Apn</a:t>
                      </a:r>
                      <a:endParaRPr lang="es-GT"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B</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11</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i="0" dirty="0" smtClean="0">
                          <a:solidFill>
                            <a:schemeClr val="tx1"/>
                          </a:solidFill>
                          <a:latin typeface="+mn-lt"/>
                          <a:cs typeface="Helvetica" pitchFamily="34" charset="0"/>
                        </a:rPr>
                        <a:t> </a:t>
                      </a:r>
                      <a:r>
                        <a:rPr lang="es-GT" sz="1200" b="0" dirty="0" smtClean="0">
                          <a:solidFill>
                            <a:schemeClr val="tx1"/>
                          </a:solidFill>
                          <a:latin typeface="+mn-lt"/>
                          <a:cs typeface="Helvetica" panose="020B0604020202020204" pitchFamily="34" charset="0"/>
                        </a:rPr>
                        <a:t>En el texto "</a:t>
                      </a:r>
                      <a:r>
                        <a:rPr lang="es-GT" sz="1200" b="0" dirty="0" err="1" smtClean="0">
                          <a:solidFill>
                            <a:schemeClr val="tx1"/>
                          </a:solidFill>
                          <a:latin typeface="+mn-lt"/>
                          <a:cs typeface="Helvetica" panose="020B0604020202020204" pitchFamily="34" charset="0"/>
                        </a:rPr>
                        <a:t>Booker</a:t>
                      </a:r>
                      <a:r>
                        <a:rPr lang="es-GT" sz="1200" b="0" dirty="0" smtClean="0">
                          <a:solidFill>
                            <a:schemeClr val="tx1"/>
                          </a:solidFill>
                          <a:latin typeface="+mn-lt"/>
                          <a:cs typeface="Helvetica" panose="020B0604020202020204" pitchFamily="34" charset="0"/>
                        </a:rPr>
                        <a:t> T. Washington" ¿Cuál sería la razón por la cual el autor declara: “</a:t>
                      </a:r>
                      <a:r>
                        <a:rPr lang="es-GT" sz="1200" b="0" i="1" dirty="0" smtClean="0">
                          <a:solidFill>
                            <a:schemeClr val="tx1"/>
                          </a:solidFill>
                          <a:latin typeface="+mn-lt"/>
                          <a:cs typeface="Helvetica" panose="020B0604020202020204" pitchFamily="34" charset="0"/>
                        </a:rPr>
                        <a:t>Nacido el 5 de abril de 1856, la vida de </a:t>
                      </a:r>
                      <a:r>
                        <a:rPr lang="es-GT" sz="1200" b="0" i="1" dirty="0" err="1" smtClean="0">
                          <a:solidFill>
                            <a:schemeClr val="tx1"/>
                          </a:solidFill>
                          <a:latin typeface="+mn-lt"/>
                          <a:cs typeface="Helvetica" panose="020B0604020202020204" pitchFamily="34" charset="0"/>
                        </a:rPr>
                        <a:t>Booker</a:t>
                      </a:r>
                      <a:r>
                        <a:rPr lang="es-GT" sz="1200" b="0" i="1" dirty="0" smtClean="0">
                          <a:solidFill>
                            <a:schemeClr val="tx1"/>
                          </a:solidFill>
                          <a:latin typeface="+mn-lt"/>
                          <a:cs typeface="Helvetica" panose="020B0604020202020204" pitchFamily="34" charset="0"/>
                        </a:rPr>
                        <a:t> tuvo pocas promesas al principio</a:t>
                      </a:r>
                      <a:r>
                        <a:rPr lang="es-GT" sz="1200" b="0" dirty="0" smtClean="0">
                          <a:solidFill>
                            <a:schemeClr val="tx1"/>
                          </a:solidFill>
                          <a:latin typeface="+mn-lt"/>
                        </a:rPr>
                        <a:t>.</a:t>
                      </a:r>
                      <a:r>
                        <a:rPr lang="es-GT" sz="1200" b="0" i="1" dirty="0" smtClean="0">
                          <a:solidFill>
                            <a:schemeClr val="tx1"/>
                          </a:solidFill>
                          <a:latin typeface="+mn-lt"/>
                          <a:cs typeface="Helvetica" panose="020B0604020202020204" pitchFamily="34" charset="0"/>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100" b="0" i="0" baseline="0" dirty="0" smtClean="0">
                          <a:solidFill>
                            <a:schemeClr val="tx1"/>
                          </a:solidFill>
                          <a:latin typeface="+mn-lt"/>
                          <a:cs typeface="Helvetica" pitchFamily="34" charset="0"/>
                        </a:rPr>
                        <a:t>Hacia R</a:t>
                      </a:r>
                      <a:r>
                        <a:rPr lang="es-GT" sz="1100" b="0" i="0" u="none" baseline="0" dirty="0" smtClean="0">
                          <a:solidFill>
                            <a:schemeClr val="tx1"/>
                          </a:solidFill>
                          <a:effectLst/>
                          <a:latin typeface="+mn-lt"/>
                        </a:rPr>
                        <a:t>I.5.8 DOK-2 Cl</a:t>
                      </a:r>
                      <a:endParaRPr lang="es-GT"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C</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12</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anose="020B0604020202020204" pitchFamily="34" charset="0"/>
                        </a:rPr>
                        <a:t>¿Por qué </a:t>
                      </a:r>
                      <a:r>
                        <a:rPr lang="es-GT" sz="1200" b="0" dirty="0" err="1" smtClean="0">
                          <a:solidFill>
                            <a:schemeClr val="tx1"/>
                          </a:solidFill>
                          <a:latin typeface="+mn-lt"/>
                          <a:cs typeface="Helvetica" panose="020B0604020202020204" pitchFamily="34" charset="0"/>
                        </a:rPr>
                        <a:t>Sequoyah</a:t>
                      </a:r>
                      <a:r>
                        <a:rPr lang="es-GT" sz="1200" b="0" dirty="0" smtClean="0">
                          <a:solidFill>
                            <a:schemeClr val="tx1"/>
                          </a:solidFill>
                          <a:latin typeface="+mn-lt"/>
                          <a:cs typeface="Helvetica" panose="020B0604020202020204" pitchFamily="34" charset="0"/>
                        </a:rPr>
                        <a:t> decidió probar un </a:t>
                      </a:r>
                      <a:r>
                        <a:rPr lang="es-GT" sz="1200" b="0" i="1" u="sng" dirty="0" smtClean="0">
                          <a:solidFill>
                            <a:schemeClr val="tx1"/>
                          </a:solidFill>
                          <a:latin typeface="+mn-lt"/>
                          <a:cs typeface="Helvetica" panose="020B0604020202020204" pitchFamily="34" charset="0"/>
                        </a:rPr>
                        <a:t>método diferente</a:t>
                      </a:r>
                      <a:r>
                        <a:rPr lang="es-GT" sz="1200" b="0" i="1" dirty="0" smtClean="0">
                          <a:solidFill>
                            <a:schemeClr val="tx1"/>
                          </a:solidFill>
                          <a:latin typeface="+mn-lt"/>
                          <a:cs typeface="Helvetica" panose="020B0604020202020204" pitchFamily="34" charset="0"/>
                        </a:rPr>
                        <a:t> </a:t>
                      </a:r>
                      <a:r>
                        <a:rPr lang="es-GT" sz="1200" b="0" dirty="0" smtClean="0">
                          <a:solidFill>
                            <a:schemeClr val="tx1"/>
                          </a:solidFill>
                          <a:latin typeface="+mn-lt"/>
                          <a:cs typeface="Helvetica" panose="020B0604020202020204" pitchFamily="34" charset="0"/>
                        </a:rPr>
                        <a:t>a su sistema de escritura?  </a:t>
                      </a:r>
                      <a:r>
                        <a:rPr lang="es-GT" sz="1100" b="0" i="0" baseline="0" dirty="0" smtClean="0">
                          <a:solidFill>
                            <a:schemeClr val="tx1"/>
                          </a:solidFill>
                          <a:latin typeface="+mn-lt"/>
                          <a:cs typeface="Helvetica" panose="020B0604020202020204" pitchFamily="34" charset="0"/>
                        </a:rPr>
                        <a:t>Hacia</a:t>
                      </a:r>
                      <a:r>
                        <a:rPr lang="es-GT" sz="1200" b="0" i="0" dirty="0" smtClean="0">
                          <a:solidFill>
                            <a:schemeClr val="tx1"/>
                          </a:solidFill>
                          <a:latin typeface="+mn-lt"/>
                          <a:cs typeface="Helvetica" pitchFamily="34" charset="0"/>
                        </a:rPr>
                        <a:t>  </a:t>
                      </a:r>
                      <a:r>
                        <a:rPr lang="es-GT" sz="1200" b="0" i="0" u="none" baseline="0" dirty="0" smtClean="0">
                          <a:solidFill>
                            <a:schemeClr val="tx1"/>
                          </a:solidFill>
                          <a:effectLst/>
                          <a:latin typeface="+mn-lt"/>
                        </a:rPr>
                        <a:t>RI.5.8 DOK-2 </a:t>
                      </a:r>
                      <a:r>
                        <a:rPr lang="es-GT" sz="1200" b="0" i="0" u="none" baseline="0" dirty="0" err="1" smtClean="0">
                          <a:solidFill>
                            <a:schemeClr val="tx1"/>
                          </a:solidFill>
                          <a:effectLst/>
                          <a:latin typeface="+mn-lt"/>
                        </a:rPr>
                        <a:t>ANs</a:t>
                      </a:r>
                      <a:endParaRPr lang="es-GT" sz="1200" b="0" i="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s-GT" sz="1200" b="1" i="0" dirty="0" smtClean="0">
                          <a:effectLst>
                            <a:outerShdw blurRad="38100" dist="38100" dir="2700000" algn="tl">
                              <a:srgbClr val="000000">
                                <a:alpha val="43137"/>
                              </a:srgbClr>
                            </a:outerShdw>
                          </a:effectLst>
                          <a:latin typeface="+mn-lt"/>
                        </a:rPr>
                        <a:t>A</a:t>
                      </a:r>
                      <a:endParaRPr lang="es-GT"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13</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anose="020B0604020202020204" pitchFamily="34" charset="0"/>
                        </a:rPr>
                        <a:t>¿Cómo son similares los logros de la vida de </a:t>
                      </a:r>
                      <a:r>
                        <a:rPr lang="es-GT" sz="1200" b="0" dirty="0" err="1" smtClean="0">
                          <a:solidFill>
                            <a:schemeClr val="tx1"/>
                          </a:solidFill>
                          <a:latin typeface="+mn-lt"/>
                          <a:cs typeface="Helvetica" panose="020B0604020202020204" pitchFamily="34" charset="0"/>
                        </a:rPr>
                        <a:t>Sequoyah</a:t>
                      </a:r>
                      <a:r>
                        <a:rPr lang="es-GT" sz="1200" b="0" dirty="0" smtClean="0">
                          <a:solidFill>
                            <a:schemeClr val="tx1"/>
                          </a:solidFill>
                          <a:latin typeface="+mn-lt"/>
                          <a:cs typeface="Helvetica" panose="020B0604020202020204" pitchFamily="34" charset="0"/>
                        </a:rPr>
                        <a:t> y la vida de </a:t>
                      </a:r>
                      <a:r>
                        <a:rPr lang="es-GT" sz="1200" b="0" dirty="0" err="1" smtClean="0">
                          <a:solidFill>
                            <a:schemeClr val="tx1"/>
                          </a:solidFill>
                          <a:latin typeface="+mn-lt"/>
                          <a:cs typeface="Helvetica" panose="020B0604020202020204" pitchFamily="34" charset="0"/>
                        </a:rPr>
                        <a:t>Booker</a:t>
                      </a:r>
                      <a:r>
                        <a:rPr lang="es-GT" sz="1200" b="0" dirty="0" smtClean="0">
                          <a:solidFill>
                            <a:schemeClr val="tx1"/>
                          </a:solidFill>
                          <a:latin typeface="+mn-lt"/>
                          <a:cs typeface="Helvetica" panose="020B0604020202020204" pitchFamily="34" charset="0"/>
                        </a:rPr>
                        <a:t> T. Washington?</a:t>
                      </a:r>
                    </a:p>
                    <a:p>
                      <a:pPr marL="0" marR="0" indent="0" algn="l" defTabSz="966612" rtl="0" eaLnBrk="1" fontAlgn="auto" latinLnBrk="0" hangingPunct="1">
                        <a:lnSpc>
                          <a:spcPct val="100000"/>
                        </a:lnSpc>
                        <a:spcBef>
                          <a:spcPts val="0"/>
                        </a:spcBef>
                        <a:spcAft>
                          <a:spcPts val="0"/>
                        </a:spcAft>
                        <a:buClrTx/>
                        <a:buSzTx/>
                        <a:buFontTx/>
                        <a:buNone/>
                        <a:tabLst/>
                        <a:defRPr/>
                      </a:pPr>
                      <a:r>
                        <a:rPr lang="es-GT" sz="1200" b="0" i="0" u="none" dirty="0" err="1" smtClean="0">
                          <a:solidFill>
                            <a:schemeClr val="tx1"/>
                          </a:solidFill>
                          <a:effectLst/>
                          <a:latin typeface="+mn-lt"/>
                        </a:rPr>
                        <a:t>Needs</a:t>
                      </a:r>
                      <a:r>
                        <a:rPr lang="es-GT" sz="1200" b="0" i="0" u="none" dirty="0" smtClean="0">
                          <a:solidFill>
                            <a:schemeClr val="tx1"/>
                          </a:solidFill>
                          <a:effectLst/>
                          <a:latin typeface="+mn-lt"/>
                        </a:rPr>
                        <a:t> “Hacia…”</a:t>
                      </a:r>
                    </a:p>
                  </a:txBody>
                  <a:tcPr marL="97155" marR="97155" marT="47897" marB="47897" anchor="ctr">
                    <a:solidFill>
                      <a:schemeClr val="bg1">
                        <a:lumMod val="85000"/>
                      </a:schemeClr>
                    </a:solidFill>
                  </a:tcPr>
                </a:tc>
                <a:tc>
                  <a:txBody>
                    <a:bodyPr/>
                    <a:lstStyle/>
                    <a:p>
                      <a:pPr algn="ctr"/>
                      <a:r>
                        <a:rPr lang="es-GT" sz="1200" b="1" i="0" dirty="0" smtClean="0">
                          <a:effectLst>
                            <a:outerShdw blurRad="38100" dist="38100" dir="2700000" algn="tl">
                              <a:srgbClr val="000000">
                                <a:alpha val="43137"/>
                              </a:srgbClr>
                            </a:outerShdw>
                          </a:effectLst>
                          <a:latin typeface="+mn-lt"/>
                        </a:rPr>
                        <a:t>D</a:t>
                      </a:r>
                      <a:endParaRPr lang="es-GT"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Pregunta14</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0" i="0" u="none" baseline="0" dirty="0" smtClean="0">
                          <a:solidFill>
                            <a:schemeClr val="tx1"/>
                          </a:solidFill>
                          <a:effectLst/>
                          <a:latin typeface="+mn-lt"/>
                          <a:cs typeface="Helvetica" panose="020B0604020202020204" pitchFamily="34" charset="0"/>
                        </a:rPr>
                        <a:t> </a:t>
                      </a:r>
                      <a:r>
                        <a:rPr lang="es-GT" sz="1200" b="0" dirty="0" smtClean="0">
                          <a:solidFill>
                            <a:schemeClr val="tx1"/>
                          </a:solidFill>
                          <a:latin typeface="+mn-lt"/>
                          <a:cs typeface="Helvetica" panose="020B0604020202020204" pitchFamily="34" charset="0"/>
                        </a:rPr>
                        <a:t>¿Cuáles serían las dos razones más relevantes al explicar por qué </a:t>
                      </a:r>
                      <a:r>
                        <a:rPr lang="es-GT" sz="1200" b="0" dirty="0" err="1" smtClean="0">
                          <a:solidFill>
                            <a:schemeClr val="tx1"/>
                          </a:solidFill>
                          <a:latin typeface="+mn-lt"/>
                          <a:cs typeface="Helvetica" panose="020B0604020202020204" pitchFamily="34" charset="0"/>
                        </a:rPr>
                        <a:t>Sequoyah</a:t>
                      </a:r>
                      <a:r>
                        <a:rPr lang="es-GT" sz="1200" b="0" dirty="0" smtClean="0">
                          <a:solidFill>
                            <a:schemeClr val="tx1"/>
                          </a:solidFill>
                          <a:latin typeface="+mn-lt"/>
                          <a:cs typeface="Helvetica" panose="020B0604020202020204" pitchFamily="34" charset="0"/>
                        </a:rPr>
                        <a:t> y </a:t>
                      </a:r>
                      <a:r>
                        <a:rPr lang="es-GT" sz="1200" b="0" dirty="0" err="1" smtClean="0">
                          <a:solidFill>
                            <a:schemeClr val="tx1"/>
                          </a:solidFill>
                          <a:latin typeface="+mn-lt"/>
                          <a:cs typeface="Helvetica" panose="020B0604020202020204" pitchFamily="34" charset="0"/>
                        </a:rPr>
                        <a:t>Booker</a:t>
                      </a:r>
                      <a:r>
                        <a:rPr lang="es-GT" sz="1200" b="0" dirty="0" smtClean="0">
                          <a:solidFill>
                            <a:schemeClr val="tx1"/>
                          </a:solidFill>
                          <a:latin typeface="+mn-lt"/>
                          <a:cs typeface="Helvetica" panose="020B0604020202020204" pitchFamily="34" charset="0"/>
                        </a:rPr>
                        <a:t> fueron exitosos?  </a:t>
                      </a:r>
                      <a:r>
                        <a:rPr lang="es-GT" sz="1100" b="0" dirty="0" smtClean="0">
                          <a:solidFill>
                            <a:schemeClr val="tx1"/>
                          </a:solidFill>
                          <a:latin typeface="+mn-lt"/>
                          <a:cs typeface="Helvetica" panose="020B0604020202020204" pitchFamily="34" charset="0"/>
                        </a:rPr>
                        <a:t>Hacia</a:t>
                      </a:r>
                      <a:r>
                        <a:rPr lang="es-GT" sz="1200" b="0" i="0" dirty="0" smtClean="0">
                          <a:solidFill>
                            <a:schemeClr val="tx1"/>
                          </a:solidFill>
                          <a:latin typeface="+mn-lt"/>
                          <a:cs typeface="Helvetica" pitchFamily="34" charset="0"/>
                        </a:rPr>
                        <a:t> </a:t>
                      </a:r>
                      <a:r>
                        <a:rPr lang="es-GT" sz="1200" b="0" i="0" u="none" dirty="0" smtClean="0">
                          <a:solidFill>
                            <a:schemeClr val="tx1"/>
                          </a:solidFill>
                          <a:effectLst/>
                          <a:latin typeface="+mn-lt"/>
                        </a:rPr>
                        <a:t>RI.5.9 DOK-2 </a:t>
                      </a:r>
                      <a:r>
                        <a:rPr lang="es-GT" sz="1200" b="0" i="0" u="none" dirty="0" err="1" smtClean="0">
                          <a:solidFill>
                            <a:schemeClr val="tx1"/>
                          </a:solidFill>
                          <a:effectLst/>
                          <a:latin typeface="+mn-lt"/>
                        </a:rPr>
                        <a:t>ANs</a:t>
                      </a:r>
                      <a:r>
                        <a:rPr lang="es-GT" sz="1200" b="0" i="0" u="none" dirty="0" smtClean="0">
                          <a:solidFill>
                            <a:schemeClr val="tx1"/>
                          </a:solidFill>
                          <a:effectLst/>
                          <a:latin typeface="+mn-lt"/>
                        </a:rPr>
                        <a:t>  (ambas</a:t>
                      </a:r>
                      <a:r>
                        <a:rPr lang="es-GT" sz="1200" b="0" i="0" u="none" baseline="0" dirty="0" smtClean="0">
                          <a:solidFill>
                            <a:schemeClr val="tx1"/>
                          </a:solidFill>
                          <a:effectLst/>
                          <a:latin typeface="+mn-lt"/>
                        </a:rPr>
                        <a:t> respuestas deben ser correctas)</a:t>
                      </a:r>
                      <a:endParaRPr lang="es-GT" sz="12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GT" sz="1200" b="1" i="0" dirty="0" smtClean="0">
                          <a:effectLst>
                            <a:outerShdw blurRad="38100" dist="38100" dir="2700000" algn="tl">
                              <a:srgbClr val="000000">
                                <a:alpha val="43137"/>
                              </a:srgbClr>
                            </a:outerShdw>
                          </a:effectLst>
                          <a:latin typeface="+mn-lt"/>
                        </a:rPr>
                        <a:t>A,C</a:t>
                      </a:r>
                      <a:endParaRPr lang="es-GT"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15</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informativo</a:t>
                      </a:r>
                      <a:r>
                        <a:rPr lang="es-GT" sz="1200" b="0" u="none" baseline="0" dirty="0" smtClean="0">
                          <a:solidFill>
                            <a:schemeClr val="tx1"/>
                          </a:solidFill>
                          <a:effectLst/>
                          <a:latin typeface="+mn-lt"/>
                        </a:rPr>
                        <a:t> </a:t>
                      </a:r>
                      <a:r>
                        <a:rPr lang="es-GT" sz="1100" b="0" i="1" u="none" baseline="0" dirty="0" smtClean="0">
                          <a:solidFill>
                            <a:schemeClr val="tx1"/>
                          </a:solidFill>
                          <a:effectLst/>
                          <a:latin typeface="+mn-lt"/>
                        </a:rPr>
                        <a:t>Hacia  RI.5.8 DOK3 - </a:t>
                      </a:r>
                      <a:r>
                        <a:rPr lang="es-GT" sz="1100" b="0" i="1" u="none" baseline="0" dirty="0" err="1" smtClean="0">
                          <a:solidFill>
                            <a:schemeClr val="tx1"/>
                          </a:solidFill>
                          <a:effectLst/>
                          <a:latin typeface="+mn-lt"/>
                        </a:rPr>
                        <a:t>APx</a:t>
                      </a:r>
                      <a:endParaRPr lang="es-GT" sz="12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3</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16</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informativo</a:t>
                      </a:r>
                      <a:r>
                        <a:rPr lang="es-GT" sz="1200" b="0" u="none" baseline="0" dirty="0" smtClean="0">
                          <a:solidFill>
                            <a:schemeClr val="tx1"/>
                          </a:solidFill>
                          <a:effectLst/>
                          <a:latin typeface="+mn-lt"/>
                        </a:rPr>
                        <a:t> </a:t>
                      </a:r>
                      <a:r>
                        <a:rPr lang="es-GT" sz="1100" b="0" i="1" u="none" baseline="0" dirty="0" smtClean="0">
                          <a:solidFill>
                            <a:schemeClr val="tx1"/>
                          </a:solidFill>
                          <a:effectLst/>
                          <a:latin typeface="+mn-lt"/>
                        </a:rPr>
                        <a:t>Hacia</a:t>
                      </a:r>
                      <a:r>
                        <a:rPr lang="es-GT" sz="1200" b="0" i="1" u="none" dirty="0" smtClean="0">
                          <a:solidFill>
                            <a:schemeClr val="tx1"/>
                          </a:solidFill>
                          <a:effectLst/>
                          <a:latin typeface="+mn-lt"/>
                        </a:rPr>
                        <a:t> RI.5.9 DOK4 - ANP</a:t>
                      </a:r>
                      <a:endParaRPr lang="es-GT" sz="12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2</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Escribir y Revisar</a:t>
                      </a:r>
                    </a:p>
                  </a:txBody>
                  <a:tcPr marL="97155" marR="97155" marT="47897" marB="47897" anchor="ctr">
                    <a:solidFill>
                      <a:schemeClr val="bg1">
                        <a:lumMod val="85000"/>
                      </a:schemeClr>
                    </a:solidFill>
                  </a:tcPr>
                </a:tc>
                <a:tc>
                  <a:txBody>
                    <a:bodyPr/>
                    <a:lstStyle/>
                    <a:p>
                      <a:pPr algn="ct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a:t>
                      </a:r>
                      <a:r>
                        <a:rPr lang="es-GT" sz="1200" b="1" i="0" u="sng" baseline="0" dirty="0" smtClean="0">
                          <a:solidFill>
                            <a:schemeClr val="tx1"/>
                          </a:solidFill>
                          <a:effectLst>
                            <a:outerShdw blurRad="38100" dist="38100" dir="2700000" algn="tl">
                              <a:srgbClr val="000000">
                                <a:alpha val="43137"/>
                              </a:srgbClr>
                            </a:outerShdw>
                          </a:effectLst>
                          <a:latin typeface="+mn-lt"/>
                        </a:rPr>
                        <a:t> </a:t>
                      </a:r>
                      <a:r>
                        <a:rPr lang="es-GT" sz="1200" b="1" i="0" u="sng" dirty="0" smtClean="0">
                          <a:solidFill>
                            <a:schemeClr val="tx1"/>
                          </a:solidFill>
                          <a:effectLst>
                            <a:outerShdw blurRad="38100" dist="38100" dir="2700000" algn="tl">
                              <a:srgbClr val="000000">
                                <a:alpha val="43137"/>
                              </a:srgbClr>
                            </a:outerShdw>
                          </a:effectLst>
                          <a:latin typeface="+mn-lt"/>
                        </a:rPr>
                        <a:t>17</a:t>
                      </a:r>
                      <a:r>
                        <a:rPr lang="es-GT" sz="1200" b="1" i="0" u="none" dirty="0" smtClean="0">
                          <a:solidFill>
                            <a:schemeClr val="tx1"/>
                          </a:solidFill>
                          <a:effectLst>
                            <a:outerShdw blurRad="38100" dist="38100" dir="2700000" algn="tl">
                              <a:srgbClr val="000000">
                                <a:alpha val="43137"/>
                              </a:srgbClr>
                            </a:outerShdw>
                          </a:effectLst>
                          <a:latin typeface="+mn-lt"/>
                        </a:rPr>
                        <a:t>  </a:t>
                      </a:r>
                      <a:r>
                        <a:rPr lang="es-GT" sz="1200" b="1" i="0" u="none" baseline="0" dirty="0" smtClean="0">
                          <a:solidFill>
                            <a:schemeClr val="tx1"/>
                          </a:solidFill>
                          <a:effectLst>
                            <a:outerShdw blurRad="38100" dist="38100" dir="2700000" algn="tl">
                              <a:srgbClr val="000000">
                                <a:alpha val="43137"/>
                              </a:srgbClr>
                            </a:outerShdw>
                          </a:effectLst>
                          <a:latin typeface="+mn-lt"/>
                        </a:rPr>
                        <a:t> </a:t>
                      </a:r>
                      <a:r>
                        <a:rPr lang="es-GT" sz="1200" b="0" i="0" u="sng" baseline="0" dirty="0" smtClean="0">
                          <a:solidFill>
                            <a:schemeClr val="tx1"/>
                          </a:solidFill>
                          <a:effectLst/>
                          <a:latin typeface="+mn-lt"/>
                        </a:rPr>
                        <a:t>Escrito breve.</a:t>
                      </a:r>
                      <a:r>
                        <a:rPr lang="es-GT" sz="1200" b="0" i="0" u="none" baseline="0" dirty="0" smtClean="0">
                          <a:solidFill>
                            <a:schemeClr val="tx1"/>
                          </a:solidFill>
                          <a:effectLst/>
                          <a:latin typeface="+mn-lt"/>
                        </a:rPr>
                        <a:t> </a:t>
                      </a:r>
                      <a:r>
                        <a:rPr lang="es-GT" sz="1200" b="0" dirty="0" smtClean="0">
                          <a:solidFill>
                            <a:schemeClr val="tx1"/>
                          </a:solidFill>
                        </a:rPr>
                        <a:t>En uno o dos párrafos, escribe un final para el relato (historia narrativa) que sigue naturalmente los acontecimientos o experiencias en el relato.  (</a:t>
                      </a:r>
                      <a:r>
                        <a:rPr lang="es-GT" sz="1200" b="0" dirty="0" err="1" smtClean="0">
                          <a:solidFill>
                            <a:schemeClr val="tx1"/>
                          </a:solidFill>
                        </a:rPr>
                        <a:t>Needs</a:t>
                      </a:r>
                      <a:r>
                        <a:rPr lang="es-GT" sz="1200" b="0" baseline="0" dirty="0" smtClean="0">
                          <a:solidFill>
                            <a:schemeClr val="tx1"/>
                          </a:solidFill>
                        </a:rPr>
                        <a:t> W.5….)</a:t>
                      </a:r>
                      <a:endParaRPr lang="es-GT" sz="1100" b="0" i="0" u="sng" dirty="0" smtClean="0">
                        <a:solidFill>
                          <a:schemeClr val="tx1"/>
                        </a:solidFill>
                        <a:effectLst/>
                        <a:latin typeface="+mn-lt"/>
                      </a:endParaRP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2</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0908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18</a:t>
                      </a:r>
                      <a:r>
                        <a:rPr lang="es-GT" sz="1200" b="0" i="0"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anose="020B0604020202020204" pitchFamily="34" charset="0"/>
                        </a:rPr>
                        <a:t>El escritor quiere añadir diálogo al párrafo. ¿Qué línea de diálogo mejor se adaptaría a partir de la última frase?  </a:t>
                      </a:r>
                      <a:r>
                        <a:rPr lang="es-GT" sz="1100" b="0" u="none" dirty="0" smtClean="0">
                          <a:solidFill>
                            <a:schemeClr val="tx1"/>
                          </a:solidFill>
                          <a:latin typeface="+mn-lt"/>
                          <a:cs typeface="Helvetica" panose="020B0604020202020204" pitchFamily="34" charset="0"/>
                        </a:rPr>
                        <a:t>W.5.3b  Revisar un texto</a:t>
                      </a: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D</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19</a:t>
                      </a:r>
                      <a:r>
                        <a:rPr lang="es-GT" sz="1100" b="1" i="0" u="none" baseline="0" dirty="0" smtClean="0">
                          <a:solidFill>
                            <a:schemeClr val="tx1"/>
                          </a:solidFill>
                          <a:effectLst/>
                          <a:latin typeface="+mn-lt"/>
                          <a:cs typeface="Helvetica" pitchFamily="34" charset="0"/>
                        </a:rPr>
                        <a:t>  </a:t>
                      </a:r>
                      <a:r>
                        <a:rPr lang="es-GT" sz="1200" b="0" dirty="0" smtClean="0">
                          <a:solidFill>
                            <a:schemeClr val="tx1"/>
                          </a:solidFill>
                        </a:rPr>
                        <a:t>Elige las dos palabras que mejor reemplazarían las dos palabras subrayadas</a:t>
                      </a:r>
                      <a:r>
                        <a:rPr lang="es-GT" sz="1100" b="1" dirty="0" smtClean="0">
                          <a:solidFill>
                            <a:schemeClr val="tx1"/>
                          </a:solidFill>
                        </a:rPr>
                        <a:t>.</a:t>
                      </a:r>
                    </a:p>
                    <a:p>
                      <a:pPr marL="0" marR="0" lvl="0" indent="0" algn="l" defTabSz="1018809" rtl="0" eaLnBrk="1" fontAlgn="auto" latinLnBrk="0" hangingPunct="1">
                        <a:lnSpc>
                          <a:spcPct val="100000"/>
                        </a:lnSpc>
                        <a:spcBef>
                          <a:spcPts val="0"/>
                        </a:spcBef>
                        <a:spcAft>
                          <a:spcPts val="0"/>
                        </a:spcAft>
                        <a:buClrTx/>
                        <a:buSzTx/>
                        <a:buFontTx/>
                        <a:buNone/>
                        <a:tabLst/>
                        <a:defRPr/>
                      </a:pPr>
                      <a:r>
                        <a:rPr lang="es-GT" sz="1100" b="0" i="0" u="none" baseline="0" dirty="0" smtClean="0">
                          <a:solidFill>
                            <a:schemeClr val="tx1"/>
                          </a:solidFill>
                          <a:effectLst/>
                          <a:latin typeface="+mn-lt"/>
                          <a:cs typeface="Helvetica" pitchFamily="34" charset="0"/>
                        </a:rPr>
                        <a:t>L.5.3a,  L.5.6 Uso de lenguaje</a:t>
                      </a:r>
                    </a:p>
                  </a:txBody>
                  <a:tcPr marL="97155" marR="97155" marT="47897" marB="47897" anchor="ctr">
                    <a:solidFill>
                      <a:schemeClr val="bg2"/>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B</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76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200" b="1" i="0" u="sng" dirty="0" smtClean="0">
                          <a:solidFill>
                            <a:schemeClr val="tx1"/>
                          </a:solidFill>
                          <a:effectLst>
                            <a:outerShdw blurRad="38100" dist="38100" dir="2700000" algn="tl">
                              <a:srgbClr val="000000">
                                <a:alpha val="43137"/>
                              </a:srgbClr>
                            </a:outerShdw>
                          </a:effectLst>
                          <a:latin typeface="+mn-lt"/>
                        </a:rPr>
                        <a:t>Pregunta 20</a:t>
                      </a:r>
                      <a:r>
                        <a:rPr lang="es-GT" sz="1200" b="0" i="0"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anose="020B0604020202020204" pitchFamily="34" charset="0"/>
                        </a:rPr>
                        <a:t>Elige la forma correcta de editar los errores de uso de la gramática. </a:t>
                      </a:r>
                      <a:r>
                        <a:rPr lang="es-GT" sz="1100" b="0" u="none" dirty="0" smtClean="0">
                          <a:solidFill>
                            <a:schemeClr val="tx1"/>
                          </a:solidFill>
                          <a:latin typeface="+mn-lt"/>
                          <a:cs typeface="Helvetica" panose="020B0604020202020204" pitchFamily="34" charset="0"/>
                        </a:rPr>
                        <a:t>L.5.1a</a:t>
                      </a:r>
                    </a:p>
                  </a:txBody>
                  <a:tcPr marL="97155" marR="97155" marT="47897" marB="47897" anchor="ctr">
                    <a:solidFill>
                      <a:schemeClr val="bg1">
                        <a:lumMod val="85000"/>
                      </a:schemeClr>
                    </a:solidFill>
                  </a:tcPr>
                </a:tc>
                <a:tc>
                  <a:txBody>
                    <a:bodyPr/>
                    <a:lstStyle/>
                    <a:p>
                      <a:pPr algn="ctr"/>
                      <a:r>
                        <a:rPr lang="es-GT" sz="1200" b="1" i="0" dirty="0" smtClean="0">
                          <a:solidFill>
                            <a:schemeClr val="tx1"/>
                          </a:solidFill>
                          <a:effectLst>
                            <a:outerShdw blurRad="38100" dist="38100" dir="2700000" algn="tl">
                              <a:srgbClr val="000000">
                                <a:alpha val="43137"/>
                              </a:srgbClr>
                            </a:outerShdw>
                          </a:effectLst>
                          <a:latin typeface="+mn-lt"/>
                        </a:rPr>
                        <a:t>C</a:t>
                      </a:r>
                      <a:endParaRPr lang="es-GT"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681176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pSp>
        <p:nvGrpSpPr>
          <p:cNvPr id="5" name="Group 19"/>
          <p:cNvGrpSpPr/>
          <p:nvPr/>
        </p:nvGrpSpPr>
        <p:grpSpPr>
          <a:xfrm>
            <a:off x="835909" y="2354820"/>
            <a:ext cx="5829300" cy="4579381"/>
            <a:chOff x="786738" y="880449"/>
            <a:chExt cx="5486400" cy="4371227"/>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s-GT" sz="3400" b="1" dirty="0" smtClean="0">
                  <a:effectLst>
                    <a:outerShdw blurRad="38100" dist="38100" dir="2700000" algn="tl">
                      <a:srgbClr val="000000">
                        <a:alpha val="43137"/>
                      </a:srgbClr>
                    </a:outerShdw>
                  </a:effectLst>
                </a:rPr>
                <a:t>Copia del Estudiante</a:t>
              </a:r>
            </a:p>
            <a:p>
              <a:r>
                <a:rPr lang="es-GT" sz="3400" b="1" smtClean="0">
                  <a:effectLst>
                    <a:outerShdw blurRad="38100" dist="38100" dir="2700000" algn="tl">
                      <a:srgbClr val="000000">
                        <a:alpha val="43137"/>
                      </a:srgbClr>
                    </a:outerShdw>
                  </a:effectLst>
                </a:rPr>
                <a:t>Pre-evaluación </a:t>
              </a:r>
              <a:r>
                <a:rPr lang="es-GT" sz="3400" b="1" dirty="0" smtClean="0">
                  <a:effectLst>
                    <a:outerShdw blurRad="38100" dist="38100" dir="2700000" algn="tl">
                      <a:srgbClr val="000000">
                        <a:alpha val="43137"/>
                      </a:srgbClr>
                    </a:outerShdw>
                  </a:effectLst>
                </a:rPr>
                <a:t>Trimestre 3</a:t>
              </a:r>
            </a:p>
            <a:p>
              <a:endParaRPr lang="es-GT" sz="3400" b="1" dirty="0" smtClean="0">
                <a:effectLst>
                  <a:outerShdw blurRad="38100" dist="38100" dir="2700000" algn="tl">
                    <a:srgbClr val="000000">
                      <a:alpha val="43137"/>
                    </a:srgbClr>
                  </a:outerShdw>
                </a:effectLst>
              </a:endParaRPr>
            </a:p>
            <a:p>
              <a:r>
                <a:rPr lang="es-GT" sz="3400" b="1" dirty="0" smtClean="0">
                  <a:effectLst>
                    <a:outerShdw blurRad="38100" dist="38100" dir="2700000" algn="tl">
                      <a:srgbClr val="000000">
                        <a:alpha val="43137"/>
                      </a:srgbClr>
                    </a:outerShdw>
                  </a:effectLst>
                </a:rPr>
                <a:t>Nombre___________________</a:t>
              </a:r>
              <a:endParaRPr lang="es-GT" sz="3400" b="1" dirty="0">
                <a:effectLst>
                  <a:outerShdw blurRad="38100" dist="38100" dir="2700000" algn="tl">
                    <a:srgbClr val="000000">
                      <a:alpha val="43137"/>
                    </a:srgbClr>
                  </a:outerShdw>
                </a:effectLst>
              </a:endParaRPr>
            </a:p>
          </p:txBody>
        </p:sp>
        <p:sp>
          <p:nvSpPr>
            <p:cNvPr id="9" name="Rectangle 8"/>
            <p:cNvSpPr/>
            <p:nvPr/>
          </p:nvSpPr>
          <p:spPr>
            <a:xfrm>
              <a:off x="2420997" y="880449"/>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4" name="Group 13"/>
          <p:cNvGrpSpPr/>
          <p:nvPr/>
        </p:nvGrpSpPr>
        <p:grpSpPr>
          <a:xfrm>
            <a:off x="838584" y="2514600"/>
            <a:ext cx="2285616" cy="2498676"/>
            <a:chOff x="4836537" y="228597"/>
            <a:chExt cx="1888849" cy="2201532"/>
          </a:xfrm>
        </p:grpSpPr>
        <p:sp>
          <p:nvSpPr>
            <p:cNvPr id="15" name="Parallelogram 14"/>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6" name="Rectangle 15"/>
            <p:cNvSpPr/>
            <p:nvPr/>
          </p:nvSpPr>
          <p:spPr>
            <a:xfrm>
              <a:off x="5229894" y="228597"/>
              <a:ext cx="948774"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7"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18"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1911263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0999" y="904875"/>
            <a:ext cx="7229475" cy="4898623"/>
          </a:xfrm>
          <a:prstGeom prst="rect">
            <a:avLst/>
          </a:prstGeom>
          <a:noFill/>
        </p:spPr>
        <p:txBody>
          <a:bodyPr wrap="square" lIns="96367" tIns="48184" rIns="96367" bIns="48184" rtlCol="0">
            <a:spAutoFit/>
          </a:bodyPr>
          <a:lstStyle/>
          <a:p>
            <a:r>
              <a:rPr lang="es-GT" sz="1400" b="1" dirty="0" smtClean="0"/>
              <a:t>Lee las instrucciones.  </a:t>
            </a:r>
          </a:p>
          <a:p>
            <a:endParaRPr lang="es-GT" sz="1200" u="sng" dirty="0" smtClean="0"/>
          </a:p>
          <a:p>
            <a:r>
              <a:rPr lang="es-GT" sz="1200" b="1" u="sng" dirty="0" smtClean="0"/>
              <a:t>Parte 1</a:t>
            </a:r>
          </a:p>
          <a:p>
            <a:r>
              <a:rPr lang="es-GT" sz="1200" dirty="0" smtClean="0"/>
              <a:t>Vas a leer varias fuentes de textos literarios e informativos acerca de personas que han superado retos increíbles en sus vidas. </a:t>
            </a:r>
          </a:p>
          <a:p>
            <a:r>
              <a:rPr lang="es-GT" sz="1200" dirty="0" smtClean="0"/>
              <a:t>Al leer, toma notas sobre estas fuentes. </a:t>
            </a:r>
          </a:p>
          <a:p>
            <a:r>
              <a:rPr lang="es-MX" sz="1200" dirty="0"/>
              <a:t>Luego,  responderás varias preguntas de investigación acerca de estas fuentes.</a:t>
            </a:r>
          </a:p>
          <a:p>
            <a:endParaRPr lang="es-GT" sz="1200" dirty="0" smtClean="0"/>
          </a:p>
          <a:p>
            <a:pPr>
              <a:defRPr/>
            </a:pPr>
            <a:r>
              <a:rPr lang="es-GT" sz="1200" dirty="0" smtClean="0"/>
              <a:t>Esto te ayudará a escribir y planificar un escrito narrativo de ficción. Vas a escribir un escrito narrativo sobre un personaje que supera un reto increíble. Utiliza detalles de los  textos que has leído para incorporarlos en tu narrativa . 	</a:t>
            </a:r>
          </a:p>
          <a:p>
            <a:pPr marL="359702" indent="-359702">
              <a:defRPr/>
            </a:pPr>
            <a:endParaRPr lang="es-GT" sz="1200" b="1" dirty="0" smtClean="0"/>
          </a:p>
          <a:p>
            <a:r>
              <a:rPr lang="es-GT" sz="1200" b="1" dirty="0" smtClean="0"/>
              <a:t>Pasos a seguir:</a:t>
            </a:r>
          </a:p>
          <a:p>
            <a:r>
              <a:rPr lang="es-GT" sz="1200" dirty="0" smtClean="0"/>
              <a:t>Con el fin de ayudar te planificar y escribir  tu escrito, vas a hacer todo lo siguiente: </a:t>
            </a:r>
          </a:p>
          <a:p>
            <a:pPr marL="228600" indent="-228600">
              <a:buAutoNum type="arabicPeriod"/>
            </a:pPr>
            <a:r>
              <a:rPr lang="es-GT" sz="1200" dirty="0" smtClean="0"/>
              <a:t>Leer los textos literarios e informativos. </a:t>
            </a:r>
          </a:p>
          <a:p>
            <a:pPr marL="228600" indent="-228600">
              <a:buAutoNum type="arabicPeriod"/>
            </a:pPr>
            <a:r>
              <a:rPr lang="es-GT" sz="1200" dirty="0" smtClean="0"/>
              <a:t>Contestar varias preguntas sobre las fuentes. </a:t>
            </a:r>
          </a:p>
          <a:p>
            <a:pPr marL="228600" indent="-228600">
              <a:buAutoNum type="arabicPeriod"/>
            </a:pPr>
            <a:r>
              <a:rPr lang="es-GT" sz="1200" dirty="0" smtClean="0"/>
              <a:t>Planificar tu escrito.</a:t>
            </a:r>
          </a:p>
          <a:p>
            <a:endParaRPr lang="es-GT" sz="1200" b="1" dirty="0" smtClean="0"/>
          </a:p>
          <a:p>
            <a:r>
              <a:rPr lang="es-GT" sz="1200" b="1" dirty="0" smtClean="0"/>
              <a:t>Instrucciones para iniciar:</a:t>
            </a:r>
          </a:p>
          <a:p>
            <a:r>
              <a:rPr lang="es-GT" sz="1200" dirty="0" smtClean="0"/>
              <a:t>Ahora vas a leer varios textos literarios e informativos. </a:t>
            </a:r>
            <a:r>
              <a:rPr lang="es-419" sz="1200" dirty="0"/>
              <a:t>Toma notas porque es posible que quieras consultar tus notas mientras planificas </a:t>
            </a:r>
            <a:r>
              <a:rPr lang="es-419" sz="1200" dirty="0" smtClean="0"/>
              <a:t> tu escrito narrativo</a:t>
            </a:r>
            <a:r>
              <a:rPr lang="es-GT" sz="1200" dirty="0" smtClean="0"/>
              <a:t>. Puedes referirte a cualquiera de las fuentes cada vez que quieras.</a:t>
            </a:r>
            <a:r>
              <a:rPr lang="es-GT" sz="1200" b="1" dirty="0" smtClean="0"/>
              <a:t> </a:t>
            </a:r>
          </a:p>
          <a:p>
            <a:endParaRPr lang="es-GT" sz="1200" b="1" dirty="0" smtClean="0"/>
          </a:p>
          <a:p>
            <a:r>
              <a:rPr lang="es-GT" sz="1200" b="1" dirty="0" smtClean="0"/>
              <a:t>Preguntas</a:t>
            </a:r>
          </a:p>
          <a:p>
            <a:r>
              <a:rPr lang="es-GT" sz="1200" dirty="0" smtClean="0"/>
              <a:t>Responde a las preguntas. Tus respuestas a estas preguntas serán calificadas. Además, te ayudarán a pensar acerca de las fuentes que has leído, las cuales te ayudarán a planificar tu escrito narrativo.</a:t>
            </a:r>
            <a:endParaRPr lang="es-GT" sz="1200" dirty="0"/>
          </a:p>
        </p:txBody>
      </p:sp>
    </p:spTree>
    <p:extLst>
      <p:ext uri="{BB962C8B-B14F-4D97-AF65-F5344CB8AC3E}">
        <p14:creationId xmlns:p14="http://schemas.microsoft.com/office/powerpoint/2010/main" val="7348960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8268" y="1447800"/>
            <a:ext cx="4377732" cy="6155531"/>
          </a:xfrm>
          <a:prstGeom prst="rect">
            <a:avLst/>
          </a:prstGeom>
        </p:spPr>
        <p:txBody>
          <a:bodyPr wrap="square">
            <a:spAutoFit/>
          </a:bodyPr>
          <a:lstStyle/>
          <a:p>
            <a:pPr algn="ctr"/>
            <a:r>
              <a:rPr lang="en-US" sz="1600" b="1" dirty="0"/>
              <a:t>Harriet Tubman</a:t>
            </a:r>
            <a:r>
              <a:rPr lang="en-US" sz="1400" dirty="0"/>
              <a:t/>
            </a:r>
            <a:br>
              <a:rPr lang="en-US" sz="1400" dirty="0"/>
            </a:br>
            <a:r>
              <a:rPr lang="en-US" sz="1400" dirty="0" err="1" smtClean="0"/>
              <a:t>Por</a:t>
            </a:r>
            <a:r>
              <a:rPr lang="en-US" sz="1400" dirty="0" smtClean="0"/>
              <a:t>: </a:t>
            </a:r>
            <a:r>
              <a:rPr lang="en-US" sz="1400" dirty="0"/>
              <a:t>Eloise Greenfield</a:t>
            </a:r>
            <a:br>
              <a:rPr lang="en-US" sz="1400" dirty="0"/>
            </a:br>
            <a:r>
              <a:rPr lang="en-US" sz="1400" dirty="0"/>
              <a:t/>
            </a:r>
            <a:br>
              <a:rPr lang="en-US" sz="1400" dirty="0"/>
            </a:br>
            <a:r>
              <a:rPr lang="es-ES" sz="1400" dirty="0" err="1"/>
              <a:t>Harriet</a:t>
            </a:r>
            <a:r>
              <a:rPr lang="es-ES" sz="1400" dirty="0"/>
              <a:t> </a:t>
            </a:r>
            <a:r>
              <a:rPr lang="es-ES" sz="1400" dirty="0" err="1"/>
              <a:t>Tubman</a:t>
            </a:r>
            <a:r>
              <a:rPr lang="es-ES" sz="1400" dirty="0"/>
              <a:t> no </a:t>
            </a:r>
            <a:r>
              <a:rPr lang="es-ES" sz="1400" dirty="0" smtClean="0"/>
              <a:t>se llevó </a:t>
            </a:r>
            <a:r>
              <a:rPr lang="es-ES" sz="1400" dirty="0"/>
              <a:t>ninguna </a:t>
            </a:r>
            <a:r>
              <a:rPr lang="es-ES" sz="1400" dirty="0" smtClean="0"/>
              <a:t>cosa                              y tampoco le tenía miedo </a:t>
            </a:r>
            <a:r>
              <a:rPr lang="es-ES" sz="1400" dirty="0"/>
              <a:t>a</a:t>
            </a:r>
            <a:r>
              <a:rPr lang="es-ES" sz="1400" dirty="0" smtClean="0"/>
              <a:t> nada.  </a:t>
            </a:r>
          </a:p>
          <a:p>
            <a:pPr algn="ctr"/>
            <a:r>
              <a:rPr lang="es-ES" sz="1400" dirty="0" smtClean="0"/>
              <a:t>Ella </a:t>
            </a:r>
            <a:r>
              <a:rPr lang="es-ES" sz="1400" dirty="0"/>
              <a:t>no vino a este mundo para ser </a:t>
            </a:r>
            <a:r>
              <a:rPr lang="es-ES" sz="1400" dirty="0" smtClean="0"/>
              <a:t>esclava </a:t>
            </a:r>
          </a:p>
          <a:p>
            <a:pPr algn="ctr"/>
            <a:r>
              <a:rPr lang="es-ES" sz="1400" dirty="0"/>
              <a:t>n</a:t>
            </a:r>
            <a:r>
              <a:rPr lang="es-ES" sz="1400" dirty="0" smtClean="0"/>
              <a:t>i para permanecer como esclava.</a:t>
            </a:r>
            <a:r>
              <a:rPr lang="en-US" sz="1400" dirty="0"/>
              <a:t/>
            </a:r>
            <a:br>
              <a:rPr lang="en-US" sz="1400" dirty="0"/>
            </a:br>
            <a:r>
              <a:rPr lang="en-US" sz="1400" dirty="0"/>
              <a:t/>
            </a:r>
            <a:br>
              <a:rPr lang="en-US" sz="1400" dirty="0"/>
            </a:br>
            <a:r>
              <a:rPr lang="es-ES" sz="1400" dirty="0" smtClean="0"/>
              <a:t>¡Adiós! </a:t>
            </a:r>
            <a:r>
              <a:rPr lang="es-ES" sz="1400" dirty="0"/>
              <a:t>—</a:t>
            </a:r>
            <a:r>
              <a:rPr lang="es-ES" sz="1400" dirty="0" smtClean="0"/>
              <a:t>cantó </a:t>
            </a:r>
            <a:r>
              <a:rPr lang="es-ES" sz="1400" dirty="0"/>
              <a:t>a sus amigos una </a:t>
            </a:r>
            <a:r>
              <a:rPr lang="es-ES" sz="1400" dirty="0" smtClean="0"/>
              <a:t>noche</a:t>
            </a:r>
            <a:endParaRPr lang="es-ES" sz="1400" dirty="0"/>
          </a:p>
          <a:p>
            <a:pPr algn="ctr"/>
            <a:r>
              <a:rPr lang="es-ES" sz="1400" dirty="0"/>
              <a:t>a</a:t>
            </a:r>
            <a:r>
              <a:rPr lang="es-ES" sz="1400" dirty="0" smtClean="0"/>
              <a:t>unque estaba </a:t>
            </a:r>
            <a:r>
              <a:rPr lang="es-ES" sz="1400" dirty="0"/>
              <a:t>muy triste por </a:t>
            </a:r>
            <a:r>
              <a:rPr lang="es-ES" sz="1400" dirty="0" smtClean="0"/>
              <a:t>dejarlos.</a:t>
            </a:r>
            <a:endParaRPr lang="es-ES" sz="1400" dirty="0"/>
          </a:p>
          <a:p>
            <a:pPr algn="ctr"/>
            <a:r>
              <a:rPr lang="es-ES" sz="1400" dirty="0" smtClean="0"/>
              <a:t>Se </a:t>
            </a:r>
            <a:r>
              <a:rPr lang="es-ES" sz="1400" dirty="0"/>
              <a:t>escapó </a:t>
            </a:r>
            <a:r>
              <a:rPr lang="es-ES" sz="1400" dirty="0" smtClean="0"/>
              <a:t>durante una noche caliente </a:t>
            </a:r>
            <a:r>
              <a:rPr lang="es-ES" sz="1400" dirty="0"/>
              <a:t>y </a:t>
            </a:r>
            <a:r>
              <a:rPr lang="es-ES" sz="1400" dirty="0" smtClean="0"/>
              <a:t>oscura</a:t>
            </a:r>
            <a:endParaRPr lang="es-ES" sz="1400" dirty="0"/>
          </a:p>
          <a:p>
            <a:pPr algn="ctr"/>
            <a:r>
              <a:rPr lang="es-ES" sz="1400" dirty="0" smtClean="0"/>
              <a:t>corriendo </a:t>
            </a:r>
            <a:r>
              <a:rPr lang="es-ES" sz="1400" dirty="0"/>
              <a:t>en  busca de su libertad</a:t>
            </a:r>
            <a:r>
              <a:rPr lang="es-ES" sz="1400" dirty="0" smtClean="0"/>
              <a:t>.</a:t>
            </a:r>
          </a:p>
          <a:p>
            <a:pPr algn="ctr"/>
            <a:r>
              <a:rPr lang="en-US" sz="1400" dirty="0"/>
              <a:t/>
            </a:r>
            <a:br>
              <a:rPr lang="en-US" sz="1400" dirty="0"/>
            </a:br>
            <a:r>
              <a:rPr lang="es-ES" sz="1400" dirty="0"/>
              <a:t>Ella corrió hacia el bosque </a:t>
            </a:r>
            <a:r>
              <a:rPr lang="es-ES" sz="1400" dirty="0" smtClean="0"/>
              <a:t>y </a:t>
            </a:r>
            <a:r>
              <a:rPr lang="es-ES" sz="1400" dirty="0"/>
              <a:t>corrió </a:t>
            </a:r>
            <a:r>
              <a:rPr lang="es-ES" sz="1400" dirty="0" smtClean="0"/>
              <a:t>atravesando </a:t>
            </a:r>
            <a:r>
              <a:rPr lang="es-ES" sz="1400" dirty="0"/>
              <a:t>el bosque </a:t>
            </a:r>
            <a:r>
              <a:rPr lang="es-ES" sz="1400" dirty="0" smtClean="0"/>
              <a:t>con </a:t>
            </a:r>
            <a:r>
              <a:rPr lang="es-ES" sz="1400" dirty="0"/>
              <a:t>el </a:t>
            </a:r>
            <a:r>
              <a:rPr lang="es-ES" sz="1400" dirty="0" smtClean="0"/>
              <a:t>cazador </a:t>
            </a:r>
            <a:r>
              <a:rPr lang="es-ES" sz="1400" dirty="0"/>
              <a:t>de esclavos justo detrás de ella.</a:t>
            </a:r>
          </a:p>
          <a:p>
            <a:pPr algn="ctr"/>
            <a:r>
              <a:rPr lang="es-ES" sz="1400" dirty="0"/>
              <a:t>Y ella siguió adelante hasta </a:t>
            </a:r>
            <a:r>
              <a:rPr lang="es-ES" sz="1400" dirty="0" smtClean="0"/>
              <a:t>que </a:t>
            </a:r>
            <a:r>
              <a:rPr lang="es-ES" sz="1400" dirty="0"/>
              <a:t>llegó al n</a:t>
            </a:r>
            <a:r>
              <a:rPr lang="es-ES" sz="1400" dirty="0" smtClean="0"/>
              <a:t>orte          </a:t>
            </a:r>
          </a:p>
          <a:p>
            <a:pPr algn="ctr"/>
            <a:r>
              <a:rPr lang="es-ES" sz="1400" dirty="0" smtClean="0"/>
              <a:t>donde esos </a:t>
            </a:r>
            <a:r>
              <a:rPr lang="es-ES" sz="1400" dirty="0"/>
              <a:t>hombres malvados no </a:t>
            </a:r>
            <a:r>
              <a:rPr lang="es-ES" sz="1400" dirty="0" smtClean="0"/>
              <a:t>podrían </a:t>
            </a:r>
            <a:r>
              <a:rPr lang="es-ES" sz="1400" dirty="0"/>
              <a:t>encontrarla.</a:t>
            </a:r>
            <a:r>
              <a:rPr lang="en-US" sz="1400" dirty="0"/>
              <a:t/>
            </a:r>
            <a:br>
              <a:rPr lang="en-US" sz="1400" dirty="0"/>
            </a:br>
            <a:r>
              <a:rPr lang="en-US" sz="1400" dirty="0"/>
              <a:t/>
            </a:r>
            <a:br>
              <a:rPr lang="en-US" sz="1400" dirty="0"/>
            </a:br>
            <a:r>
              <a:rPr lang="es-ES" sz="1400" dirty="0"/>
              <a:t>Diecinueve veces </a:t>
            </a:r>
            <a:r>
              <a:rPr lang="es-ES" sz="1400" dirty="0" smtClean="0"/>
              <a:t>regresó </a:t>
            </a:r>
            <a:r>
              <a:rPr lang="es-ES" sz="1400" dirty="0"/>
              <a:t>al Sur</a:t>
            </a:r>
          </a:p>
          <a:p>
            <a:pPr algn="ctr"/>
            <a:r>
              <a:rPr lang="es-ES" sz="1400" dirty="0"/>
              <a:t>para </a:t>
            </a:r>
            <a:r>
              <a:rPr lang="es-ES" sz="1400" dirty="0" smtClean="0"/>
              <a:t>regresar por otros trescientos.</a:t>
            </a:r>
            <a:endParaRPr lang="es-ES" sz="1400" dirty="0"/>
          </a:p>
          <a:p>
            <a:pPr algn="ctr"/>
            <a:r>
              <a:rPr lang="es-ES" sz="1400" dirty="0"/>
              <a:t>Ella corrió por su libertad diecinueve veces</a:t>
            </a:r>
          </a:p>
          <a:p>
            <a:pPr algn="ctr"/>
            <a:r>
              <a:rPr lang="es-ES" sz="1400" dirty="0"/>
              <a:t>para salvar </a:t>
            </a:r>
            <a:r>
              <a:rPr lang="es-ES" sz="1400" dirty="0" smtClean="0"/>
              <a:t>hermanas </a:t>
            </a:r>
            <a:r>
              <a:rPr lang="es-ES" sz="1400" dirty="0"/>
              <a:t>y hermanos negros</a:t>
            </a:r>
            <a:r>
              <a:rPr lang="es-ES" sz="1400" dirty="0" smtClean="0"/>
              <a:t>.</a:t>
            </a:r>
          </a:p>
          <a:p>
            <a:pPr algn="ctr"/>
            <a:r>
              <a:rPr lang="en-US" sz="1400" dirty="0"/>
              <a:t/>
            </a:r>
            <a:br>
              <a:rPr lang="en-US" sz="1400" dirty="0"/>
            </a:br>
            <a:r>
              <a:rPr lang="es-ES" sz="1400" dirty="0" err="1"/>
              <a:t>Harriet</a:t>
            </a:r>
            <a:r>
              <a:rPr lang="es-ES" sz="1400" dirty="0"/>
              <a:t> </a:t>
            </a:r>
            <a:r>
              <a:rPr lang="es-ES" sz="1400" dirty="0" err="1"/>
              <a:t>Tubman</a:t>
            </a:r>
            <a:r>
              <a:rPr lang="es-ES" sz="1400" dirty="0"/>
              <a:t> no </a:t>
            </a:r>
            <a:r>
              <a:rPr lang="es-ES" sz="1400" dirty="0" smtClean="0"/>
              <a:t>se llevó </a:t>
            </a:r>
            <a:r>
              <a:rPr lang="es-ES" sz="1400" dirty="0"/>
              <a:t>ninguna cosa. </a:t>
            </a:r>
          </a:p>
          <a:p>
            <a:pPr algn="ctr"/>
            <a:r>
              <a:rPr lang="es-ES" sz="1400" dirty="0" smtClean="0"/>
              <a:t>y tampoco tenía </a:t>
            </a:r>
            <a:r>
              <a:rPr lang="es-ES" sz="1400" dirty="0"/>
              <a:t>miedo de </a:t>
            </a:r>
            <a:r>
              <a:rPr lang="es-ES" sz="1400" dirty="0" smtClean="0"/>
              <a:t>nada.  </a:t>
            </a:r>
            <a:endParaRPr lang="es-ES" sz="1400" dirty="0"/>
          </a:p>
          <a:p>
            <a:pPr algn="ctr"/>
            <a:r>
              <a:rPr lang="es-ES" sz="1400" dirty="0"/>
              <a:t>Ella no vino a este mundo para </a:t>
            </a:r>
            <a:r>
              <a:rPr lang="es-ES" sz="1400" dirty="0" smtClean="0"/>
              <a:t>ser </a:t>
            </a:r>
            <a:r>
              <a:rPr lang="es-ES" sz="1400" dirty="0"/>
              <a:t>esclava </a:t>
            </a:r>
          </a:p>
          <a:p>
            <a:pPr algn="ctr"/>
            <a:r>
              <a:rPr lang="es-ES" sz="1400" dirty="0" smtClean="0"/>
              <a:t>ni permaneció como esclava</a:t>
            </a:r>
          </a:p>
          <a:p>
            <a:pPr algn="ctr"/>
            <a:r>
              <a:rPr lang="es-ES" sz="1400" dirty="0" smtClean="0"/>
              <a:t>ni permaneció como </a:t>
            </a:r>
            <a:r>
              <a:rPr lang="es-ES" sz="1400" dirty="0"/>
              <a:t>esclava.</a:t>
            </a:r>
            <a:endParaRPr lang="en-US" sz="1400" dirty="0"/>
          </a:p>
        </p:txBody>
      </p:sp>
      <p:sp>
        <p:nvSpPr>
          <p:cNvPr id="7" name="TextBox 6"/>
          <p:cNvSpPr txBox="1"/>
          <p:nvPr/>
        </p:nvSpPr>
        <p:spPr>
          <a:xfrm>
            <a:off x="5385213" y="255657"/>
            <a:ext cx="2039341" cy="830997"/>
          </a:xfrm>
          <a:prstGeom prst="rect">
            <a:avLst/>
          </a:prstGeom>
          <a:noFill/>
          <a:ln>
            <a:solidFill>
              <a:schemeClr val="tx1"/>
            </a:solidFill>
          </a:ln>
        </p:spPr>
        <p:txBody>
          <a:bodyPr wrap="none" rtlCol="0">
            <a:spAutoFit/>
          </a:bodyPr>
          <a:lstStyle/>
          <a:p>
            <a:pPr lvl="0"/>
            <a:r>
              <a:rPr lang="es-ES_tradnl" sz="800" dirty="0" smtClean="0">
                <a:solidFill>
                  <a:prstClr val="black"/>
                </a:solidFill>
              </a:rPr>
              <a:t>Equivalencia de grado: 5.2</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970L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16.67</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3.73</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145</a:t>
            </a:r>
          </a:p>
          <a:p>
            <a:pPr lvl="0"/>
            <a:r>
              <a:rPr lang="es-ES" sz="800" dirty="0" smtClean="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28626955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11441"/>
            <a:ext cx="7010400" cy="7571303"/>
          </a:xfrm>
          <a:prstGeom prst="rect">
            <a:avLst/>
          </a:prstGeom>
          <a:noFill/>
        </p:spPr>
        <p:txBody>
          <a:bodyPr wrap="square" rtlCol="0">
            <a:spAutoFit/>
          </a:bodyPr>
          <a:lstStyle/>
          <a:p>
            <a:pPr algn="ctr"/>
            <a:endParaRPr lang="es-GT" sz="1300" b="1" dirty="0" smtClean="0"/>
          </a:p>
          <a:p>
            <a:pPr algn="ctr"/>
            <a:r>
              <a:rPr lang="es-GT" sz="1800" b="1" dirty="0" smtClean="0"/>
              <a:t>El ferrocarril clandestino </a:t>
            </a:r>
            <a:endParaRPr lang="es-GT" sz="1600" b="1" dirty="0" smtClean="0"/>
          </a:p>
          <a:p>
            <a:pPr algn="ctr"/>
            <a:r>
              <a:rPr lang="es-GT" sz="1300" b="1" dirty="0" smtClean="0"/>
              <a:t>Contado por Anna K. </a:t>
            </a:r>
            <a:r>
              <a:rPr lang="es-GT" sz="1300" b="1" dirty="0" err="1" smtClean="0"/>
              <a:t>Freedom</a:t>
            </a:r>
            <a:endParaRPr lang="es-GT" sz="1300" b="1" dirty="0" smtClean="0"/>
          </a:p>
          <a:p>
            <a:pPr algn="ctr"/>
            <a:r>
              <a:rPr lang="es-GT" sz="1300" i="1" dirty="0" smtClean="0"/>
              <a:t>Un relato personal de ficción escrito por </a:t>
            </a:r>
            <a:r>
              <a:rPr lang="es-GT" sz="1300" i="1" dirty="0" err="1" smtClean="0"/>
              <a:t>Lane</a:t>
            </a:r>
            <a:r>
              <a:rPr lang="es-GT" sz="1300" i="1" dirty="0" smtClean="0"/>
              <a:t> </a:t>
            </a:r>
            <a:r>
              <a:rPr lang="es-GT" sz="1300" i="1" dirty="0" err="1" smtClean="0"/>
              <a:t>Calhoun</a:t>
            </a:r>
            <a:endParaRPr lang="es-GT" sz="1300" i="1" dirty="0" smtClean="0"/>
          </a:p>
          <a:p>
            <a:endParaRPr lang="es-GT" sz="1300" dirty="0" smtClean="0"/>
          </a:p>
          <a:p>
            <a:r>
              <a:rPr lang="es-GT" sz="1300" dirty="0" smtClean="0"/>
              <a:t>Mi nombre es Anna K. Roberts y nací como esclava en 1816 en Maryland. </a:t>
            </a:r>
          </a:p>
          <a:p>
            <a:r>
              <a:rPr lang="es-GT" sz="1300" dirty="0" smtClean="0"/>
              <a:t>Desde que tenía seis años he trabajado como una esclava de casa. </a:t>
            </a:r>
          </a:p>
          <a:p>
            <a:r>
              <a:rPr lang="es-GT" sz="1300" dirty="0" smtClean="0"/>
              <a:t>Tuve suerte porque no tuve que trabajar en los campos como la </a:t>
            </a:r>
          </a:p>
          <a:p>
            <a:r>
              <a:rPr lang="es-GT" sz="1300" dirty="0" smtClean="0"/>
              <a:t>mayoría de los otros esclavos. Trabajar en los campos es un trabajo </a:t>
            </a:r>
          </a:p>
          <a:p>
            <a:r>
              <a:rPr lang="es-GT" sz="1300" dirty="0"/>
              <a:t>m</a:t>
            </a:r>
            <a:r>
              <a:rPr lang="es-GT" sz="1300" dirty="0" smtClean="0"/>
              <a:t>uy pesado para la espalda.</a:t>
            </a:r>
            <a:r>
              <a:rPr lang="es-GT" sz="1000" dirty="0"/>
              <a:t> </a:t>
            </a:r>
            <a:endParaRPr lang="es-GT" sz="1000" strike="sngStrike" dirty="0"/>
          </a:p>
          <a:p>
            <a:endParaRPr lang="es-GT" sz="1300" dirty="0" smtClean="0"/>
          </a:p>
          <a:p>
            <a:r>
              <a:rPr lang="es-GT" sz="1300" dirty="0" smtClean="0"/>
              <a:t>Yo era propiedad de la familia Roberts y vivía en su plantación. </a:t>
            </a:r>
          </a:p>
          <a:p>
            <a:r>
              <a:rPr lang="es-GT" sz="1300" dirty="0" smtClean="0"/>
              <a:t>Cuando tenía 14 años, me enteré de que me venderían a otra familia. </a:t>
            </a:r>
          </a:p>
          <a:p>
            <a:r>
              <a:rPr lang="es-GT" sz="1300" dirty="0"/>
              <a:t>Y</a:t>
            </a:r>
            <a:r>
              <a:rPr lang="es-GT" sz="1300" dirty="0" smtClean="0"/>
              <a:t>a habían vendido a mi madre y yo estaba sola en el mundo.</a:t>
            </a:r>
          </a:p>
          <a:p>
            <a:endParaRPr lang="es-GT" sz="1300" dirty="0" smtClean="0"/>
          </a:p>
          <a:p>
            <a:r>
              <a:rPr lang="es-GT" sz="1300" dirty="0" smtClean="0"/>
              <a:t>Decidí huir. Había rumores de una mujer a quien llamaban Moisés y que ayudaba a los esclavos que querían huir. </a:t>
            </a:r>
            <a:r>
              <a:rPr lang="es-GT" sz="1300" dirty="0"/>
              <a:t>E</a:t>
            </a:r>
            <a:r>
              <a:rPr lang="es-GT" sz="1300" dirty="0" smtClean="0"/>
              <a:t>lla fue esclava una vez también, pero encontró la manera de escapar. Una amiga, una señora blanca, me ayudó a contactar a Moisés. Yo tenía mucho miedo de ser capturada.</a:t>
            </a:r>
          </a:p>
          <a:p>
            <a:endParaRPr lang="es-GT" sz="1300" dirty="0" smtClean="0"/>
          </a:p>
          <a:p>
            <a:r>
              <a:rPr lang="es-GT" sz="1300" dirty="0" smtClean="0"/>
              <a:t>Así fue cómo me enteré del ferrocarril clandestino y de la mujer a quien la gente llamaba Moisés. Su verdadero nombre era </a:t>
            </a:r>
            <a:r>
              <a:rPr lang="es-GT" sz="1300" dirty="0" err="1" smtClean="0"/>
              <a:t>Harriet</a:t>
            </a:r>
            <a:r>
              <a:rPr lang="es-GT" sz="1300" dirty="0" smtClean="0"/>
              <a:t> </a:t>
            </a:r>
            <a:r>
              <a:rPr lang="es-GT" sz="1300" dirty="0" err="1" smtClean="0"/>
              <a:t>Tubman</a:t>
            </a:r>
            <a:r>
              <a:rPr lang="es-GT" sz="1300" dirty="0" smtClean="0"/>
              <a:t>. </a:t>
            </a:r>
            <a:r>
              <a:rPr lang="es-GT" sz="1300" dirty="0" err="1" smtClean="0"/>
              <a:t>Harriet</a:t>
            </a:r>
            <a:r>
              <a:rPr lang="es-GT" sz="1300" dirty="0" smtClean="0"/>
              <a:t> había escapado a través del ferrocarril clandestino y ahora ayudaba a otros esclavos a escapar también. Ella ayudó a tantos esclavos a escapar, que los dueños de esclavos estaban ofreciendo una recompensa de $40,000 por su captura. Pensé que </a:t>
            </a:r>
            <a:r>
              <a:rPr lang="es-GT" sz="1300" dirty="0" err="1" smtClean="0"/>
              <a:t>Harriet</a:t>
            </a:r>
            <a:r>
              <a:rPr lang="es-GT" sz="1300" dirty="0" smtClean="0"/>
              <a:t> tenía que ser muy astuta e inteligente.</a:t>
            </a:r>
          </a:p>
          <a:p>
            <a:endParaRPr lang="es-GT" sz="1300" dirty="0" smtClean="0"/>
          </a:p>
          <a:p>
            <a:r>
              <a:rPr lang="es-GT" sz="1300" dirty="0" smtClean="0"/>
              <a:t>Una noche, una mujer vino a mí y me llevó hacia el norte. Yo ni siquiera sabía su nombre. Ella me trajo algo de ropa y una bolsa con pan seco y carne de res. ¡Ella dijo que Moisés la había enviado! La mujer y yo caminamos 10 millas a una "estación", donde me encontré a otros esclavos.</a:t>
            </a:r>
          </a:p>
          <a:p>
            <a:endParaRPr lang="es-GT" sz="1300" dirty="0" smtClean="0"/>
          </a:p>
          <a:p>
            <a:r>
              <a:rPr lang="es-GT" sz="1300" dirty="0" smtClean="0"/>
              <a:t>Luego, ella se fue y nos dijo a todos que esperáramos allí por un mensaje. La estación era un lugar para quedarse. Aprendí que el ferrocarril clandestino en realidad no significaba un ferrocarril. Clandestino significaba "oculto" y ferrocarril significaba "en el camino”.  Así que estábamos escondidos en el camino por la gente que quería ayudarnos a ser libres.</a:t>
            </a:r>
          </a:p>
          <a:p>
            <a:endParaRPr lang="es-GT" sz="1300" dirty="0" smtClean="0"/>
          </a:p>
          <a:p>
            <a:r>
              <a:rPr lang="es-GT" sz="1300" dirty="0" smtClean="0"/>
              <a:t>Teníamos que caminar de 10 a 20 millas entre algunas estaciones y siempre yendo hacia el norte. Para ir al norte, aprendí de otros esclavos cómo seguir a </a:t>
            </a:r>
            <a:r>
              <a:rPr lang="es-GT" sz="1300" dirty="0" err="1" smtClean="0"/>
              <a:t>Polaris</a:t>
            </a:r>
            <a:r>
              <a:rPr lang="es-GT" sz="1300" dirty="0" smtClean="0"/>
              <a:t>, la Estrella del </a:t>
            </a:r>
            <a:r>
              <a:rPr lang="es-GT" sz="1300" dirty="0"/>
              <a:t>N</a:t>
            </a:r>
            <a:r>
              <a:rPr lang="es-GT" sz="1300" dirty="0" smtClean="0"/>
              <a:t>orte, y a las dos estrellas de la Osa Mayor, con borde de vertido, que  siempre apuntan directamente al norte.</a:t>
            </a:r>
            <a:endParaRPr lang="es-GT" sz="1300" dirty="0"/>
          </a:p>
        </p:txBody>
      </p:sp>
      <p:pic>
        <p:nvPicPr>
          <p:cNvPr id="7" name="Picture 6" descr="C:\Users\Rick Richmond\Desktop\big dipper.PNG"/>
          <p:cNvPicPr/>
          <p:nvPr/>
        </p:nvPicPr>
        <p:blipFill>
          <a:blip r:embed="rId2" cstate="print"/>
          <a:srcRect/>
          <a:stretch>
            <a:fillRect/>
          </a:stretch>
        </p:blipFill>
        <p:spPr bwMode="auto">
          <a:xfrm>
            <a:off x="5334000" y="1926104"/>
            <a:ext cx="1861185" cy="15240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5385213" y="255657"/>
            <a:ext cx="2039341" cy="830997"/>
          </a:xfrm>
          <a:prstGeom prst="rect">
            <a:avLst/>
          </a:prstGeom>
          <a:noFill/>
          <a:ln>
            <a:solidFill>
              <a:schemeClr val="tx1"/>
            </a:solidFill>
          </a:ln>
        </p:spPr>
        <p:txBody>
          <a:bodyPr wrap="none" rtlCol="0">
            <a:spAutoFit/>
          </a:bodyPr>
          <a:lstStyle/>
          <a:p>
            <a:pPr lvl="0"/>
            <a:r>
              <a:rPr lang="es-ES_tradnl" sz="800" dirty="0" smtClean="0">
                <a:solidFill>
                  <a:prstClr val="black"/>
                </a:solidFill>
              </a:rPr>
              <a:t>Equivalencia de grado: 4.8</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770L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12.47</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3.70</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561</a:t>
            </a:r>
          </a:p>
          <a:p>
            <a:r>
              <a:rPr lang="es-ES" sz="800" dirty="0">
                <a:solidFill>
                  <a:prstClr val="black"/>
                </a:solidFill>
              </a:rPr>
              <a:t>Nota: Basado en el texto original en </a:t>
            </a:r>
            <a:r>
              <a:rPr lang="es-ES" sz="800" dirty="0" smtClean="0">
                <a:solidFill>
                  <a:prstClr val="black"/>
                </a:solidFill>
              </a:rPr>
              <a:t>inglés</a:t>
            </a:r>
            <a:endParaRPr lang="es-ES_tradnl" sz="800" dirty="0">
              <a:solidFill>
                <a:prstClr val="black"/>
              </a:solidFill>
            </a:endParaRPr>
          </a:p>
        </p:txBody>
      </p:sp>
    </p:spTree>
    <p:extLst>
      <p:ext uri="{BB962C8B-B14F-4D97-AF65-F5344CB8AC3E}">
        <p14:creationId xmlns:p14="http://schemas.microsoft.com/office/powerpoint/2010/main" val="336887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8" y="347201"/>
            <a:ext cx="2824832" cy="13098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3679" tIns="46840" rIns="93679" bIns="46840"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268615" y="838200"/>
          <a:ext cx="5289348" cy="6435418"/>
        </p:xfrm>
        <a:graphic>
          <a:graphicData uri="http://schemas.openxmlformats.org/drawingml/2006/table">
            <a:tbl>
              <a:tblPr firstRow="1" bandRow="1">
                <a:tableStyleId>{5940675A-B579-460E-94D1-54222C63F5DA}</a:tableStyleId>
              </a:tblPr>
              <a:tblGrid>
                <a:gridCol w="2686653"/>
                <a:gridCol w="2602695"/>
              </a:tblGrid>
              <a:tr h="1336412">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err="1" smtClean="0">
                          <a:ln>
                            <a:noFill/>
                          </a:ln>
                          <a:solidFill>
                            <a:prstClr val="black"/>
                          </a:solidFill>
                          <a:effectLst/>
                          <a:uLnTx/>
                          <a:uFillTx/>
                          <a:latin typeface="Lucida Handwriting" panose="03010101010101010101" pitchFamily="66" charset="0"/>
                          <a:ea typeface="+mn-ea"/>
                          <a:cs typeface="+mn-cs"/>
                        </a:rPr>
                        <a:t>Renae</a:t>
                      </a:r>
                      <a:r>
                        <a:rPr kumimoji="0" lang="es-419" sz="1200" b="1" i="0" u="none" strike="noStrike" kern="1200" cap="none" spc="0" normalizeH="0" baseline="0" noProof="0" smtClean="0">
                          <a:ln>
                            <a:noFill/>
                          </a:ln>
                          <a:solidFill>
                            <a:prstClr val="black"/>
                          </a:solidFill>
                          <a:effectLst/>
                          <a:uLnTx/>
                          <a:uFillTx/>
                          <a:latin typeface="Lucida Handwriting" panose="03010101010101010101" pitchFamily="66" charset="0"/>
                          <a:ea typeface="+mn-ea"/>
                          <a:cs typeface="+mn-cs"/>
                        </a:rPr>
                        <a:t> Iversen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200" b="0" noProof="0" dirty="0">
                        <a:solidFill>
                          <a:srgbClr val="FF0000"/>
                        </a:solidFill>
                        <a:latin typeface="Lucida Handwriting" panose="03010101010101010101" pitchFamily="66" charset="0"/>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79509" y="-14602"/>
            <a:ext cx="335832" cy="3259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9048" tIns="49523" rIns="99048" bIns="49523" numCol="1" anchor="t" anchorCtr="0" compatLnSpc="1">
            <a:prstTxWarp prst="textNoShape">
              <a:avLst/>
            </a:prstTxWarp>
          </a:bodyPr>
          <a:lstStyle/>
          <a:p>
            <a:endParaRPr lang="en-US" sz="1847"/>
          </a:p>
        </p:txBody>
      </p:sp>
      <p:graphicFrame>
        <p:nvGraphicFramePr>
          <p:cNvPr id="6" name="Table 5"/>
          <p:cNvGraphicFramePr>
            <a:graphicFrameLocks noGrp="1"/>
          </p:cNvGraphicFramePr>
          <p:nvPr>
            <p:extLst/>
          </p:nvPr>
        </p:nvGraphicFramePr>
        <p:xfrm>
          <a:off x="476995" y="8479428"/>
          <a:ext cx="7088229" cy="774459"/>
        </p:xfrm>
        <a:graphic>
          <a:graphicData uri="http://schemas.openxmlformats.org/drawingml/2006/table">
            <a:tbl>
              <a:tblPr firstRow="1" bandRow="1">
                <a:tableStyleId>{2D5ABB26-0587-4C30-8999-92F81FD0307C}</a:tableStyleId>
              </a:tblPr>
              <a:tblGrid>
                <a:gridCol w="7088229"/>
              </a:tblGrid>
              <a:tr h="774459">
                <a:tc>
                  <a:txBody>
                    <a:bodyPr/>
                    <a:lstStyle/>
                    <a:p>
                      <a:pPr algn="ctr"/>
                      <a:endParaRPr lang="en-US" sz="1500" b="1" i="1" dirty="0" smtClean="0"/>
                    </a:p>
                    <a:p>
                      <a:pPr algn="ctr"/>
                      <a:r>
                        <a:rPr lang="en-US" sz="1200" b="1" i="1" dirty="0" smtClean="0"/>
                        <a:t>Gracias a </a:t>
                      </a:r>
                      <a:r>
                        <a:rPr lang="en-US" sz="1200" b="1" i="1" dirty="0" err="1" smtClean="0"/>
                        <a:t>todos</a:t>
                      </a:r>
                      <a:r>
                        <a:rPr lang="en-US" sz="1200" b="1" i="1" dirty="0" smtClean="0"/>
                        <a:t> los que </a:t>
                      </a:r>
                      <a:r>
                        <a:rPr lang="en-US" sz="1200" b="1" i="1" dirty="0" err="1" smtClean="0"/>
                        <a:t>participaron</a:t>
                      </a:r>
                      <a:r>
                        <a:rPr lang="en-US" sz="1200" b="1" i="1" dirty="0" smtClean="0"/>
                        <a:t> </a:t>
                      </a:r>
                      <a:r>
                        <a:rPr lang="en-US" sz="1200" b="1" i="1" dirty="0" err="1" smtClean="0"/>
                        <a:t>en</a:t>
                      </a:r>
                      <a:r>
                        <a:rPr lang="en-US" sz="1200" b="1" i="1" dirty="0" smtClean="0"/>
                        <a:t> la </a:t>
                      </a:r>
                      <a:r>
                        <a:rPr lang="en-US" sz="1200" b="1" i="1" dirty="0" err="1" smtClean="0"/>
                        <a:t>traducción</a:t>
                      </a:r>
                      <a:r>
                        <a:rPr lang="en-US" sz="1200" b="1" i="1" dirty="0" smtClean="0"/>
                        <a:t> de </a:t>
                      </a:r>
                      <a:r>
                        <a:rPr lang="en-US" sz="1200" b="1" i="1" dirty="0" err="1" smtClean="0"/>
                        <a:t>esta</a:t>
                      </a:r>
                      <a:r>
                        <a:rPr lang="en-US" sz="1200" b="1" i="1" dirty="0" smtClean="0"/>
                        <a:t> </a:t>
                      </a:r>
                      <a:r>
                        <a:rPr lang="en-US" sz="1200" b="1" i="1" dirty="0" err="1" smtClean="0"/>
                        <a:t>evaluación</a:t>
                      </a:r>
                      <a:r>
                        <a:rPr lang="en-US" sz="12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1" dirty="0" err="1" smtClean="0"/>
                        <a:t>bajo</a:t>
                      </a:r>
                      <a:r>
                        <a:rPr lang="en-US" sz="1200" b="1" i="1" dirty="0" smtClean="0"/>
                        <a:t> la </a:t>
                      </a:r>
                      <a:r>
                        <a:rPr lang="en-US" sz="1200" b="1" i="1" dirty="0" err="1" smtClean="0"/>
                        <a:t>coordinación</a:t>
                      </a:r>
                      <a:r>
                        <a:rPr lang="en-US" sz="12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3899" marR="103899" marT="51949" marB="51949"/>
                </a:tc>
              </a:tr>
            </a:tbl>
          </a:graphicData>
        </a:graphic>
      </p:graphicFrame>
      <p:sp>
        <p:nvSpPr>
          <p:cNvPr id="2" name="Rectangle 1"/>
          <p:cNvSpPr/>
          <p:nvPr/>
        </p:nvSpPr>
        <p:spPr>
          <a:xfrm>
            <a:off x="754050" y="7648431"/>
            <a:ext cx="6216058" cy="830997"/>
          </a:xfrm>
          <a:prstGeom prst="rect">
            <a:avLst/>
          </a:prstGeom>
        </p:spPr>
        <p:txBody>
          <a:bodyPr wrap="square">
            <a:spAutoFit/>
          </a:bodyPr>
          <a:lstStyle/>
          <a:p>
            <a:pPr algn="ctr" defTabSz="957925">
              <a:defRPr/>
            </a:pPr>
            <a:r>
              <a:rPr lang="en-US" sz="1200" dirty="0">
                <a:solidFill>
                  <a:prstClr val="black"/>
                </a:solidFill>
              </a:rPr>
              <a:t>Las </a:t>
            </a:r>
            <a:r>
              <a:rPr lang="en-US" sz="1200" dirty="0" err="1">
                <a:solidFill>
                  <a:prstClr val="black"/>
                </a:solidFill>
              </a:rPr>
              <a:t>actividades</a:t>
            </a:r>
            <a:r>
              <a:rPr lang="en-US" sz="1200" dirty="0">
                <a:solidFill>
                  <a:prstClr val="black"/>
                </a:solidFill>
              </a:rPr>
              <a:t> para la </a:t>
            </a:r>
            <a:r>
              <a:rPr lang="en-US" sz="1200" dirty="0" err="1">
                <a:solidFill>
                  <a:prstClr val="black"/>
                </a:solidFill>
              </a:rPr>
              <a:t>tarea</a:t>
            </a:r>
            <a:r>
              <a:rPr lang="en-US" sz="1200" dirty="0">
                <a:solidFill>
                  <a:prstClr val="black"/>
                </a:solidFill>
              </a:rPr>
              <a:t> de </a:t>
            </a:r>
            <a:r>
              <a:rPr lang="en-US" sz="1200" dirty="0" err="1">
                <a:solidFill>
                  <a:prstClr val="black"/>
                </a:solidFill>
              </a:rPr>
              <a:t>rendimiento</a:t>
            </a:r>
            <a:r>
              <a:rPr lang="en-US" sz="1200" dirty="0">
                <a:solidFill>
                  <a:prstClr val="black"/>
                </a:solidFill>
              </a:rPr>
              <a:t> </a:t>
            </a:r>
            <a:r>
              <a:rPr lang="en-US" sz="1200" dirty="0" err="1">
                <a:solidFill>
                  <a:prstClr val="black"/>
                </a:solidFill>
              </a:rPr>
              <a:t>en</a:t>
            </a:r>
            <a:r>
              <a:rPr lang="en-US" sz="1200" dirty="0">
                <a:solidFill>
                  <a:prstClr val="black"/>
                </a:solidFill>
              </a:rPr>
              <a:t> las </a:t>
            </a:r>
            <a:r>
              <a:rPr lang="en-US" sz="1200" dirty="0" err="1" smtClean="0">
                <a:solidFill>
                  <a:prstClr val="black"/>
                </a:solidFill>
              </a:rPr>
              <a:t>clases</a:t>
            </a:r>
            <a:r>
              <a:rPr lang="en-US" sz="1200" dirty="0" smtClean="0">
                <a:solidFill>
                  <a:prstClr val="black"/>
                </a:solidFill>
              </a:rPr>
              <a:t> </a:t>
            </a:r>
            <a:r>
              <a:rPr lang="en-US" sz="1200" dirty="0">
                <a:solidFill>
                  <a:prstClr val="black"/>
                </a:solidFill>
              </a:rPr>
              <a:t>de K − 6 </a:t>
            </a:r>
            <a:r>
              <a:rPr lang="en-US" sz="1200" dirty="0" err="1">
                <a:solidFill>
                  <a:prstClr val="black"/>
                </a:solidFill>
              </a:rPr>
              <a:t>fueron</a:t>
            </a:r>
            <a:r>
              <a:rPr lang="en-US" sz="1200" dirty="0">
                <a:solidFill>
                  <a:prstClr val="black"/>
                </a:solidFill>
              </a:rPr>
              <a:t> </a:t>
            </a:r>
            <a:r>
              <a:rPr lang="en-US" sz="1200" dirty="0" err="1">
                <a:solidFill>
                  <a:prstClr val="black"/>
                </a:solidFill>
              </a:rPr>
              <a:t>escritas</a:t>
            </a:r>
            <a:r>
              <a:rPr lang="en-US" sz="1200" dirty="0">
                <a:solidFill>
                  <a:prstClr val="black"/>
                </a:solidFill>
              </a:rPr>
              <a:t> </a:t>
            </a:r>
            <a:r>
              <a:rPr lang="en-US" sz="1200" dirty="0" err="1">
                <a:solidFill>
                  <a:prstClr val="black"/>
                </a:solidFill>
              </a:rPr>
              <a:t>por</a:t>
            </a:r>
            <a:r>
              <a:rPr lang="en-US" sz="1200" dirty="0">
                <a:solidFill>
                  <a:prstClr val="black"/>
                </a:solidFill>
              </a:rPr>
              <a:t> :                                                                                                                                                                                                                                                                                                                                                                                                                                                                                                                                                                                                                                                                                                                                                                                                                                                                                                                                                                                                                                                                                                                                                                                                                                                                                                                                                                                                                                                                                                                                                                                                                                                                                                                                                                                                                                                                                                                                                                                                                                                                                                                                                                                                                                                                                                                                                                                                                                                                                                                                                                                                                                                                                                                                                                                                                                                                                                                                                                                                                                                                                                                                              Jamie Lentz, Gina McLain, Hayley </a:t>
            </a:r>
            <a:r>
              <a:rPr lang="en-US" sz="1200" dirty="0" err="1">
                <a:solidFill>
                  <a:prstClr val="black"/>
                </a:solidFill>
              </a:rPr>
              <a:t>Heider</a:t>
            </a:r>
            <a:r>
              <a:rPr lang="en-US" sz="1200" dirty="0">
                <a:solidFill>
                  <a:prstClr val="black"/>
                </a:solidFill>
              </a:rPr>
              <a:t>, Anna Wooley, Gretchen </a:t>
            </a:r>
            <a:r>
              <a:rPr lang="en-US" sz="1200" dirty="0" err="1" smtClean="0">
                <a:solidFill>
                  <a:prstClr val="black"/>
                </a:solidFill>
              </a:rPr>
              <a:t>Erlandsen</a:t>
            </a:r>
            <a:r>
              <a:rPr lang="en-US" sz="1200" dirty="0">
                <a:solidFill>
                  <a:prstClr val="black"/>
                </a:solidFill>
              </a:rPr>
              <a:t>, Deborah </a:t>
            </a:r>
            <a:r>
              <a:rPr lang="en-US" sz="1200" dirty="0" err="1">
                <a:solidFill>
                  <a:prstClr val="black"/>
                </a:solidFill>
              </a:rPr>
              <a:t>Deplanche</a:t>
            </a:r>
            <a:r>
              <a:rPr lang="en-US" sz="1200" dirty="0">
                <a:solidFill>
                  <a:prstClr val="black"/>
                </a:solidFill>
              </a:rPr>
              <a:t>, Connie </a:t>
            </a:r>
            <a:r>
              <a:rPr lang="en-US" sz="1200" dirty="0" err="1">
                <a:solidFill>
                  <a:prstClr val="black"/>
                </a:solidFill>
              </a:rPr>
              <a:t>Briceno</a:t>
            </a:r>
            <a:r>
              <a:rPr lang="en-US" sz="1200" dirty="0">
                <a:solidFill>
                  <a:prstClr val="black"/>
                </a:solidFill>
              </a:rPr>
              <a:t>, Judy Ramer, Carrie Ellis, Sandra Maines, </a:t>
            </a:r>
            <a:r>
              <a:rPr lang="en-US" sz="1200" dirty="0" err="1">
                <a:solidFill>
                  <a:prstClr val="black"/>
                </a:solidFill>
              </a:rPr>
              <a:t>Renae</a:t>
            </a:r>
            <a:r>
              <a:rPr lang="en-US" sz="1200" dirty="0">
                <a:solidFill>
                  <a:prstClr val="black"/>
                </a:solidFill>
              </a:rPr>
              <a:t> </a:t>
            </a:r>
            <a:r>
              <a:rPr lang="en-US" sz="1200" dirty="0" err="1" smtClean="0">
                <a:solidFill>
                  <a:prstClr val="black"/>
                </a:solidFill>
              </a:rPr>
              <a:t>Iversen</a:t>
            </a:r>
            <a:r>
              <a:rPr lang="en-US" sz="1200" dirty="0">
                <a:solidFill>
                  <a:prstClr val="black"/>
                </a:solidFill>
              </a:rPr>
              <a:t>, Anne Berg, </a:t>
            </a:r>
            <a:r>
              <a:rPr lang="en-US" sz="1200" dirty="0" err="1">
                <a:solidFill>
                  <a:prstClr val="black"/>
                </a:solidFill>
              </a:rPr>
              <a:t>Aliceson</a:t>
            </a:r>
            <a:r>
              <a:rPr lang="en-US" sz="1200" dirty="0">
                <a:solidFill>
                  <a:prstClr val="black"/>
                </a:solidFill>
              </a:rPr>
              <a:t> Brandt and </a:t>
            </a:r>
            <a:r>
              <a:rPr lang="en-US" sz="1200" dirty="0" err="1">
                <a:solidFill>
                  <a:prstClr val="black"/>
                </a:solidFill>
              </a:rPr>
              <a:t>Ko</a:t>
            </a:r>
            <a:r>
              <a:rPr lang="en-US" sz="1200" dirty="0">
                <a:solidFill>
                  <a:prstClr val="black"/>
                </a:solidFill>
              </a:rPr>
              <a:t> Kagawa.</a:t>
            </a:r>
          </a:p>
        </p:txBody>
      </p:sp>
    </p:spTree>
    <p:extLst>
      <p:ext uri="{BB962C8B-B14F-4D97-AF65-F5344CB8AC3E}">
        <p14:creationId xmlns:p14="http://schemas.microsoft.com/office/powerpoint/2010/main" val="2122987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6477000" cy="3693319"/>
          </a:xfrm>
          <a:prstGeom prst="rect">
            <a:avLst/>
          </a:prstGeom>
          <a:noFill/>
        </p:spPr>
        <p:txBody>
          <a:bodyPr wrap="square" rtlCol="0">
            <a:spAutoFit/>
          </a:bodyPr>
          <a:lstStyle/>
          <a:p>
            <a:r>
              <a:rPr lang="es-GT" sz="1300" b="1" dirty="0" smtClean="0"/>
              <a:t>Ferrocarril clandestino </a:t>
            </a:r>
            <a:r>
              <a:rPr lang="es-GT" sz="1300" i="1" dirty="0" smtClean="0"/>
              <a:t>continuación…</a:t>
            </a:r>
          </a:p>
          <a:p>
            <a:endParaRPr lang="es-GT" sz="1300" b="1" dirty="0" smtClean="0"/>
          </a:p>
          <a:p>
            <a:r>
              <a:rPr lang="es-GT" sz="1300" dirty="0" smtClean="0"/>
              <a:t>Nos daban instrucciones hacia dónde ir después, entre en cada estación. Noche tras noche, seguíamos la Osa Mayor. Seguimos la Estrella del Norte a través de Delaware y en Pensilvania. Finalmente, llegamos a Filadelfia.  </a:t>
            </a:r>
            <a:r>
              <a:rPr lang="es-GT" sz="1300" dirty="0"/>
              <a:t>L</a:t>
            </a:r>
            <a:r>
              <a:rPr lang="es-GT" sz="1300" dirty="0" smtClean="0"/>
              <a:t>os cuáqueros me ayudaron a encontrar trabajo. Los cuáqueros eran un grupo de personas que creían que la esclavitud era moralmente incorrecta.</a:t>
            </a:r>
          </a:p>
          <a:p>
            <a:r>
              <a:rPr lang="es-GT" sz="1300" dirty="0" smtClean="0"/>
              <a:t> </a:t>
            </a:r>
          </a:p>
          <a:p>
            <a:r>
              <a:rPr lang="es-GT" sz="1300" dirty="0" smtClean="0"/>
              <a:t>Lo primero que hice fue cambiar mi nombre a </a:t>
            </a:r>
            <a:r>
              <a:rPr lang="es-GT" sz="1300" dirty="0"/>
              <a:t>¡</a:t>
            </a:r>
            <a:r>
              <a:rPr lang="es-GT" sz="1300" dirty="0" smtClean="0"/>
              <a:t>Anna K. </a:t>
            </a:r>
            <a:r>
              <a:rPr lang="es-GT" sz="1300" dirty="0" err="1" smtClean="0"/>
              <a:t>Freedom</a:t>
            </a:r>
            <a:r>
              <a:rPr lang="es-GT" sz="1300" dirty="0" smtClean="0"/>
              <a:t>! ¡Ya no era una esclava de los Roberts! Trabajé duro y gané dinero extra para ayudar al ferrocarril clandestino. Yo tenía amigos en la plantación, los cuales yo sabía que les gustaría escapar, pero sobre todo quería que mi madre viniera a Filadelfia.</a:t>
            </a:r>
          </a:p>
          <a:p>
            <a:endParaRPr lang="es-GT" sz="1300" dirty="0" smtClean="0"/>
          </a:p>
          <a:p>
            <a:r>
              <a:rPr lang="es-GT" sz="1300" dirty="0" smtClean="0"/>
              <a:t>Después de dos años, regresé a </a:t>
            </a:r>
            <a:r>
              <a:rPr lang="es-GT" sz="1300" dirty="0"/>
              <a:t>Maryland junto con </a:t>
            </a:r>
            <a:r>
              <a:rPr lang="es-GT" sz="1300" dirty="0" err="1"/>
              <a:t>Harriet</a:t>
            </a:r>
            <a:r>
              <a:rPr lang="es-GT" sz="1300" dirty="0"/>
              <a:t> </a:t>
            </a:r>
            <a:r>
              <a:rPr lang="es-GT" sz="1300" dirty="0" err="1"/>
              <a:t>Tubman</a:t>
            </a:r>
            <a:r>
              <a:rPr lang="es-GT" sz="1300" dirty="0"/>
              <a:t> </a:t>
            </a:r>
            <a:r>
              <a:rPr lang="es-GT" sz="1300" dirty="0" smtClean="0"/>
              <a:t>durante una noche cuando el cielo brillaba. Rescatamos a tres amigos y a mi madre de la esclavitud. Jamás había sido tan feliz. Mi madre y yo lloramos y nos abrazamos y agradecimos a Dios una y otra vez. </a:t>
            </a:r>
            <a:r>
              <a:rPr lang="es-GT" sz="1300" dirty="0" err="1" smtClean="0"/>
              <a:t>Harriet</a:t>
            </a:r>
            <a:r>
              <a:rPr lang="es-GT" sz="1300" dirty="0" smtClean="0"/>
              <a:t> "Moisés" </a:t>
            </a:r>
            <a:r>
              <a:rPr lang="es-GT" sz="1300" dirty="0" err="1" smtClean="0"/>
              <a:t>Tubman</a:t>
            </a:r>
            <a:r>
              <a:rPr lang="es-GT" sz="1300" dirty="0" smtClean="0"/>
              <a:t> no sólo era mi heroína, sino que ella y yo nos hicimos amigas. Ella hizo más de 19 viajes al sur y ayudó a más de 300 esclavos a obtener su libertad.</a:t>
            </a:r>
            <a:endParaRPr lang="es-GT" sz="1300" dirty="0"/>
          </a:p>
        </p:txBody>
      </p:sp>
      <p:sp>
        <p:nvSpPr>
          <p:cNvPr id="3" name="Text Box 2"/>
          <p:cNvSpPr txBox="1">
            <a:spLocks noChangeArrowheads="1"/>
          </p:cNvSpPr>
          <p:nvPr/>
        </p:nvSpPr>
        <p:spPr bwMode="auto">
          <a:xfrm>
            <a:off x="1900097" y="7771412"/>
            <a:ext cx="3152140" cy="569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fontAlgn="base">
              <a:spcBef>
                <a:spcPct val="0"/>
              </a:spcBef>
              <a:spcAft>
                <a:spcPct val="0"/>
              </a:spcAft>
            </a:pPr>
            <a:r>
              <a:rPr lang="es-EC" altLang="en-US" sz="1200" b="1" dirty="0" smtClean="0">
                <a:latin typeface="Calibri" pitchFamily="34" charset="0"/>
                <a:cs typeface="Arial" pitchFamily="34" charset="0"/>
              </a:rPr>
              <a:t>La ruta de </a:t>
            </a:r>
            <a:r>
              <a:rPr lang="es-EC" altLang="en-US" sz="1200" b="1" dirty="0" err="1" smtClean="0">
                <a:latin typeface="Calibri" pitchFamily="34" charset="0"/>
                <a:cs typeface="Arial" pitchFamily="34" charset="0"/>
              </a:rPr>
              <a:t>Harriet</a:t>
            </a:r>
            <a:r>
              <a:rPr lang="es-EC" altLang="en-US" sz="1200" b="1" dirty="0" smtClean="0">
                <a:latin typeface="Calibri" pitchFamily="34" charset="0"/>
                <a:cs typeface="Arial" pitchFamily="34" charset="0"/>
              </a:rPr>
              <a:t> hacia la libertad</a:t>
            </a:r>
          </a:p>
          <a:p>
            <a:pPr lvl="0" defTabSz="914400" fontAlgn="base">
              <a:spcBef>
                <a:spcPct val="0"/>
              </a:spcBef>
              <a:spcAft>
                <a:spcPct val="0"/>
              </a:spcAft>
            </a:pPr>
            <a:r>
              <a:rPr kumimoji="0" lang="es-EC" altLang="en-US" sz="1200" b="1" i="0" u="none" strike="noStrike" cap="none" normalizeH="0" baseline="0" dirty="0" err="1" smtClean="0">
                <a:ln>
                  <a:noFill/>
                </a:ln>
                <a:effectLst/>
                <a:latin typeface="Calibri" pitchFamily="34" charset="0"/>
                <a:cs typeface="Arial" pitchFamily="34" charset="0"/>
              </a:rPr>
              <a:t>Bucktown</a:t>
            </a:r>
            <a:r>
              <a:rPr kumimoji="0" lang="es-EC" altLang="en-US" sz="1200" b="1" i="0" u="none" strike="noStrike" cap="none" normalizeH="0" baseline="0" dirty="0" smtClean="0">
                <a:ln>
                  <a:noFill/>
                </a:ln>
                <a:effectLst/>
                <a:latin typeface="Calibri" pitchFamily="34" charset="0"/>
                <a:cs typeface="Arial" pitchFamily="34" charset="0"/>
              </a:rPr>
              <a:t>, Maryland </a:t>
            </a:r>
            <a:r>
              <a:rPr lang="es-EC" altLang="en-US" sz="1200" b="1" dirty="0" smtClean="0">
                <a:latin typeface="Calibri" pitchFamily="34" charset="0"/>
                <a:cs typeface="Arial" pitchFamily="34" charset="0"/>
              </a:rPr>
              <a:t>a </a:t>
            </a:r>
            <a:r>
              <a:rPr kumimoji="0" lang="es-EC" altLang="en-US" sz="1200" b="1" i="0" u="none" strike="noStrike" cap="none" normalizeH="0" baseline="0" dirty="0" smtClean="0">
                <a:ln>
                  <a:noFill/>
                </a:ln>
                <a:effectLst/>
                <a:latin typeface="Calibri" pitchFamily="34" charset="0"/>
                <a:cs typeface="Arial" pitchFamily="34" charset="0"/>
              </a:rPr>
              <a:t>Filadelfia,</a:t>
            </a:r>
            <a:r>
              <a:rPr kumimoji="0" lang="es-EC" altLang="en-US" sz="1200" b="1" i="0" u="none" strike="noStrike" cap="none" normalizeH="0" dirty="0" smtClean="0">
                <a:ln>
                  <a:noFill/>
                </a:ln>
                <a:effectLst/>
                <a:latin typeface="Calibri" pitchFamily="34" charset="0"/>
                <a:cs typeface="Arial" pitchFamily="34" charset="0"/>
              </a:rPr>
              <a:t> </a:t>
            </a:r>
            <a:r>
              <a:rPr kumimoji="0" lang="es-EC" altLang="en-US" sz="1200" b="1" i="0" u="none" strike="noStrike" cap="none" normalizeH="0" baseline="0" dirty="0" smtClean="0">
                <a:ln>
                  <a:noFill/>
                </a:ln>
                <a:effectLst/>
                <a:latin typeface="Calibri" pitchFamily="34" charset="0"/>
                <a:cs typeface="Arial" pitchFamily="34" charset="0"/>
              </a:rPr>
              <a:t>Pennsylvania</a:t>
            </a:r>
            <a:r>
              <a:rPr kumimoji="0" lang="es-EC" altLang="en-US" sz="1200" b="1" i="0" u="none" strike="noStrike" cap="none" normalizeH="0" dirty="0" smtClean="0">
                <a:ln>
                  <a:noFill/>
                </a:ln>
                <a:effectLst/>
                <a:latin typeface="Calibri" pitchFamily="34" charset="0"/>
                <a:cs typeface="Arial" pitchFamily="34" charset="0"/>
              </a:rPr>
              <a:t> </a:t>
            </a:r>
            <a:r>
              <a:rPr lang="es-EC" altLang="en-US" sz="1200" b="1" dirty="0">
                <a:latin typeface="Calibri" pitchFamily="34" charset="0"/>
                <a:cs typeface="Arial" pitchFamily="34" charset="0"/>
              </a:rPr>
              <a:t>a</a:t>
            </a:r>
            <a:r>
              <a:rPr kumimoji="0" lang="es-EC" altLang="en-US" sz="1200" b="1" i="0" u="none" strike="noStrike" cap="none" normalizeH="0" baseline="0" dirty="0" smtClean="0">
                <a:ln>
                  <a:noFill/>
                </a:ln>
                <a:effectLst/>
                <a:latin typeface="Calibri" pitchFamily="34" charset="0"/>
                <a:cs typeface="Arial" pitchFamily="34" charset="0"/>
              </a:rPr>
              <a:t>proximadamente 130 milla</a:t>
            </a:r>
            <a:r>
              <a:rPr kumimoji="0" lang="en-US" altLang="en-US" sz="1200" b="1" i="0" u="none" strike="noStrike" cap="none" normalizeH="0" baseline="0" dirty="0" smtClean="0">
                <a:ln>
                  <a:noFill/>
                </a:ln>
                <a:solidFill>
                  <a:schemeClr val="tx1"/>
                </a:solidFill>
                <a:effectLst/>
                <a:latin typeface="Calibri" pitchFamily="34" charset="0"/>
                <a:cs typeface="Arial" pitchFamily="34" charset="0"/>
              </a:rPr>
              <a:t>s</a:t>
            </a:r>
            <a:endParaRPr kumimoji="0" lang="en-US" altLang="en-US" sz="1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2" cstate="print">
            <a:grayscl/>
          </a:blip>
          <a:srcRect b="11131"/>
          <a:stretch>
            <a:fillRect/>
          </a:stretch>
        </p:blipFill>
        <p:spPr bwMode="auto">
          <a:xfrm>
            <a:off x="1900097" y="4613193"/>
            <a:ext cx="3152140" cy="2971800"/>
          </a:xfrm>
          <a:prstGeom prst="rect">
            <a:avLst/>
          </a:prstGeom>
          <a:ln w="12700">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41301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5775" y="934291"/>
            <a:ext cx="6801850" cy="2565089"/>
          </a:xfrm>
          <a:prstGeom prst="rect">
            <a:avLst/>
          </a:prstGeom>
        </p:spPr>
        <p:txBody>
          <a:bodyPr wrap="square" lIns="101881" tIns="50941" rIns="101881" bIns="50941">
            <a:spAutoFit/>
          </a:bodyPr>
          <a:lstStyle/>
          <a:p>
            <a:pPr marL="403136" indent="-342900">
              <a:buAutoNum type="arabicPeriod"/>
            </a:pPr>
            <a:r>
              <a:rPr lang="es-GT" sz="1600" b="1" dirty="0" smtClean="0">
                <a:latin typeface="Helvetica" pitchFamily="34" charset="0"/>
                <a:cs typeface="Helvetica" pitchFamily="34" charset="0"/>
              </a:rPr>
              <a:t>¿Qué detalles en el pasaje, </a:t>
            </a:r>
            <a:r>
              <a:rPr lang="es-GT" sz="1600" b="1" i="1" dirty="0" smtClean="0">
                <a:latin typeface="Helvetica" pitchFamily="34" charset="0"/>
                <a:cs typeface="Helvetica" pitchFamily="34" charset="0"/>
              </a:rPr>
              <a:t>El ferrocarril clandestino</a:t>
            </a:r>
            <a:r>
              <a:rPr lang="es-GT" sz="1600" b="1" dirty="0" smtClean="0">
                <a:latin typeface="Helvetica" pitchFamily="34" charset="0"/>
                <a:cs typeface="Helvetica" pitchFamily="34" charset="0"/>
              </a:rPr>
              <a:t>, te ayuda a saber lo que la palabra, </a:t>
            </a:r>
            <a:r>
              <a:rPr lang="es-GT" sz="1600" b="1" i="1" dirty="0" smtClean="0">
                <a:latin typeface="Helvetica" pitchFamily="34" charset="0"/>
                <a:cs typeface="Helvetica" pitchFamily="34" charset="0"/>
              </a:rPr>
              <a:t>rescatamos,</a:t>
            </a:r>
            <a:r>
              <a:rPr lang="es-GT" sz="1600" b="1" dirty="0" smtClean="0">
                <a:latin typeface="Helvetica" pitchFamily="34" charset="0"/>
                <a:cs typeface="Helvetica" pitchFamily="34" charset="0"/>
              </a:rPr>
              <a:t> significa?</a:t>
            </a:r>
          </a:p>
          <a:p>
            <a:pPr marL="403136" indent="-342900">
              <a:buAutoNum type="arabicPeriod"/>
            </a:pPr>
            <a:endParaRPr lang="es-GT" sz="1600" dirty="0" smtClean="0">
              <a:latin typeface="Helvetica" pitchFamily="34" charset="0"/>
              <a:cs typeface="Helvetica" pitchFamily="34" charset="0"/>
            </a:endParaRPr>
          </a:p>
          <a:p>
            <a:pPr marL="839959" indent="-358070">
              <a:buFont typeface="+mj-lt"/>
              <a:buAutoNum type="alphaUcPeriod"/>
            </a:pPr>
            <a:r>
              <a:rPr lang="es-GT" sz="1600" dirty="0" smtClean="0">
                <a:latin typeface="Helvetica" pitchFamily="34" charset="0"/>
                <a:cs typeface="Helvetica" pitchFamily="34" charset="0"/>
              </a:rPr>
              <a:t>“Trabajé duro y gané dinero extra”.</a:t>
            </a:r>
          </a:p>
          <a:p>
            <a:pPr marL="839959" indent="-358070">
              <a:buFont typeface="+mj-lt"/>
              <a:buAutoNum type="alphaUcPeriod"/>
            </a:pPr>
            <a:endParaRPr lang="es-GT" sz="1600" dirty="0" smtClean="0">
              <a:latin typeface="Helvetica" pitchFamily="34" charset="0"/>
              <a:cs typeface="Helvetica" pitchFamily="34" charset="0"/>
            </a:endParaRPr>
          </a:p>
          <a:p>
            <a:pPr marL="839959" indent="-358070">
              <a:buFont typeface="+mj-lt"/>
              <a:buAutoNum type="alphaUcPeriod"/>
            </a:pPr>
            <a:r>
              <a:rPr lang="es-GT" sz="1600" dirty="0" smtClean="0">
                <a:latin typeface="Helvetica" pitchFamily="34" charset="0"/>
                <a:cs typeface="Helvetica" pitchFamily="34" charset="0"/>
              </a:rPr>
              <a:t>“Yo regresé…durante una noche cuando el cielo brillaba.” </a:t>
            </a:r>
          </a:p>
          <a:p>
            <a:pPr marL="839959" indent="-358070">
              <a:buFont typeface="+mj-lt"/>
              <a:buAutoNum type="alphaUcPeriod"/>
            </a:pPr>
            <a:endParaRPr lang="es-GT" sz="1600" dirty="0" smtClean="0">
              <a:latin typeface="Helvetica" pitchFamily="34" charset="0"/>
              <a:cs typeface="Helvetica" pitchFamily="34" charset="0"/>
            </a:endParaRPr>
          </a:p>
          <a:p>
            <a:pPr marL="839959" indent="-358070">
              <a:buFont typeface="+mj-lt"/>
              <a:buAutoNum type="alphaUcPeriod"/>
            </a:pPr>
            <a:r>
              <a:rPr lang="es-GT" sz="1600" dirty="0" smtClean="0">
                <a:latin typeface="Helvetica" pitchFamily="34" charset="0"/>
                <a:cs typeface="Helvetica" pitchFamily="34" charset="0"/>
              </a:rPr>
              <a:t>“…</a:t>
            </a:r>
            <a:r>
              <a:rPr lang="es-GT" sz="1600" dirty="0" smtClean="0"/>
              <a:t> </a:t>
            </a:r>
            <a:r>
              <a:rPr lang="es-GT" sz="1600" dirty="0" smtClean="0">
                <a:latin typeface="Helvetica" panose="020B0604020202020204" pitchFamily="34" charset="0"/>
                <a:cs typeface="Helvetica" panose="020B0604020202020204" pitchFamily="34" charset="0"/>
              </a:rPr>
              <a:t>mi madre de la esclavitud.”</a:t>
            </a:r>
          </a:p>
          <a:p>
            <a:pPr marL="839959" indent="-358070">
              <a:buFont typeface="+mj-lt"/>
              <a:buAutoNum type="alphaUcPeriod"/>
            </a:pPr>
            <a:endParaRPr lang="es-GT" sz="1600" dirty="0" smtClean="0">
              <a:latin typeface="Helvetica" panose="020B0604020202020204" pitchFamily="34" charset="0"/>
              <a:cs typeface="Helvetica" panose="020B0604020202020204" pitchFamily="34" charset="0"/>
            </a:endParaRPr>
          </a:p>
          <a:p>
            <a:pPr marL="839959" indent="-358070">
              <a:buFont typeface="+mj-lt"/>
              <a:buAutoNum type="alphaUcPeriod"/>
            </a:pPr>
            <a:r>
              <a:rPr lang="es-GT" sz="1600" dirty="0" smtClean="0">
                <a:latin typeface="Helvetica" panose="020B0604020202020204" pitchFamily="34" charset="0"/>
                <a:cs typeface="Helvetica" panose="020B0604020202020204" pitchFamily="34" charset="0"/>
              </a:rPr>
              <a:t>“Jamás había sido tan feliz.”</a:t>
            </a:r>
            <a:endParaRPr lang="es-GT"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68903" y="17017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72191" y="26690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68903" y="31230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68903" y="21842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85775" y="5172068"/>
            <a:ext cx="6800850" cy="3303753"/>
          </a:xfrm>
          <a:prstGeom prst="rect">
            <a:avLst/>
          </a:prstGeom>
        </p:spPr>
        <p:txBody>
          <a:bodyPr wrap="square" lIns="101881" tIns="50941" rIns="101881" bIns="50941">
            <a:spAutoFit/>
          </a:bodyPr>
          <a:lstStyle/>
          <a:p>
            <a:pPr marL="341313" indent="-341313"/>
            <a:r>
              <a:rPr lang="en-US" sz="1600" b="1" dirty="0" smtClean="0">
                <a:latin typeface="Helvetica" pitchFamily="34" charset="0"/>
                <a:cs typeface="Helvetica" pitchFamily="34" charset="0"/>
              </a:rPr>
              <a:t>2. </a:t>
            </a:r>
            <a:r>
              <a:rPr lang="es-ES" sz="1600" b="1" dirty="0" smtClean="0">
                <a:latin typeface="Helvetica" pitchFamily="34" charset="0"/>
                <a:cs typeface="Helvetica" pitchFamily="34" charset="0"/>
              </a:rPr>
              <a:t>¿Por qué el autor utiliza la frase “muy pesado" en su pieza, </a:t>
            </a:r>
            <a:r>
              <a:rPr lang="es-ES" sz="1600" b="1" i="1" dirty="0" smtClean="0">
                <a:latin typeface="Helvetica" pitchFamily="34" charset="0"/>
                <a:cs typeface="Helvetica" pitchFamily="34" charset="0"/>
              </a:rPr>
              <a:t>El ferrocarril clandestino</a:t>
            </a:r>
            <a:r>
              <a:rPr lang="es-ES" sz="1600" b="1" dirty="0" smtClean="0">
                <a:latin typeface="Helvetica" pitchFamily="34" charset="0"/>
                <a:cs typeface="Helvetica" pitchFamily="34" charset="0"/>
              </a:rPr>
              <a:t>?</a:t>
            </a:r>
          </a:p>
          <a:p>
            <a:pPr marL="341313" indent="-341313"/>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Para señalar que el trabajo de campo se realiza sólo con </a:t>
            </a:r>
            <a:r>
              <a:rPr lang="es-ES" sz="1600" dirty="0" smtClean="0">
                <a:latin typeface="Helvetica" pitchFamily="34" charset="0"/>
                <a:cs typeface="Helvetica" pitchFamily="34" charset="0"/>
              </a:rPr>
              <a:t>pesas</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Para mostrar lo difícil que era el trabajo </a:t>
            </a:r>
            <a:r>
              <a:rPr lang="es-ES" sz="1600" dirty="0" smtClean="0">
                <a:latin typeface="Helvetica" pitchFamily="34" charset="0"/>
                <a:cs typeface="Helvetica" pitchFamily="34" charset="0"/>
              </a:rPr>
              <a:t>de </a:t>
            </a:r>
            <a:r>
              <a:rPr lang="es-ES" sz="1600" dirty="0">
                <a:latin typeface="Helvetica" pitchFamily="34" charset="0"/>
                <a:cs typeface="Helvetica" pitchFamily="34" charset="0"/>
              </a:rPr>
              <a:t>campo para un esclavo</a:t>
            </a:r>
            <a:r>
              <a:rPr lang="en-US" sz="1600" dirty="0" smtClean="0">
                <a:latin typeface="Helvetica" pitchFamily="34" charset="0"/>
                <a:cs typeface="Helvetica" pitchFamily="34" charset="0"/>
              </a:rPr>
              <a:t>. </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Para decir que </a:t>
            </a:r>
            <a:r>
              <a:rPr lang="es-ES" sz="1600" dirty="0" smtClean="0">
                <a:latin typeface="Helvetica" pitchFamily="34" charset="0"/>
                <a:cs typeface="Helvetica" pitchFamily="34" charset="0"/>
              </a:rPr>
              <a:t>pesaba mucho el trabajo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Para demostrar lo fuerte </a:t>
            </a:r>
            <a:r>
              <a:rPr lang="es-ES" sz="1600" dirty="0" smtClean="0">
                <a:latin typeface="Helvetica" pitchFamily="34" charset="0"/>
                <a:cs typeface="Helvetica" pitchFamily="34" charset="0"/>
              </a:rPr>
              <a:t>que debe </a:t>
            </a:r>
            <a:r>
              <a:rPr lang="es-ES" sz="1600" dirty="0">
                <a:latin typeface="Helvetica" pitchFamily="34" charset="0"/>
                <a:cs typeface="Helvetica" pitchFamily="34" charset="0"/>
              </a:rPr>
              <a:t>ser alguien cuando se trabaja en el campo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07706024"/>
              </p:ext>
            </p:extLst>
          </p:nvPr>
        </p:nvGraphicFramePr>
        <p:xfrm>
          <a:off x="5621232" y="36576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RL.5.4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APn</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Utiliza claves del contexto y detalles dentro de los pasajes del texto con el fin de determinar el significado de palabras y frases. (L.5.4a).</a:t>
                      </a:r>
                      <a:endParaRPr lang="en-US" sz="800" b="1" dirty="0" smtClean="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40159324"/>
              </p:ext>
            </p:extLst>
          </p:nvPr>
        </p:nvGraphicFramePr>
        <p:xfrm>
          <a:off x="5519584" y="84582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RL.5.4</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3 - AN</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Interpret the meaning of literary devices (metaphors and similes) as they are used within a text</a:t>
                      </a:r>
                      <a:r>
                        <a:rPr lang="en-US" sz="800" b="1" dirty="0" smtClean="0">
                          <a:solidFill>
                            <a:srgbClr val="000000"/>
                          </a:solidFill>
                          <a:effectLst/>
                          <a:latin typeface="Calibri"/>
                          <a:ea typeface="Times New Roman"/>
                          <a:cs typeface="Times New Roman"/>
                        </a:rPr>
                        <a:t>.</a:t>
                      </a: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20" name="Oval 19"/>
          <p:cNvSpPr/>
          <p:nvPr/>
        </p:nvSpPr>
        <p:spPr>
          <a:xfrm>
            <a:off x="668903" y="59538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668903" y="66754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68903" y="73971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68903" y="78792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4958493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8510" y="940111"/>
            <a:ext cx="6916690" cy="2811311"/>
          </a:xfrm>
          <a:prstGeom prst="rect">
            <a:avLst/>
          </a:prstGeom>
        </p:spPr>
        <p:txBody>
          <a:bodyPr wrap="square" lIns="101881" tIns="50941" rIns="101881" bIns="50941">
            <a:spAutoFit/>
          </a:bodyPr>
          <a:lstStyle/>
          <a:p>
            <a:pPr marL="358070" indent="-297834"/>
            <a:r>
              <a:rPr lang="en-US" sz="1600" b="1" dirty="0" smtClean="0">
                <a:latin typeface="Helvetica" pitchFamily="34" charset="0"/>
                <a:cs typeface="Helvetica" pitchFamily="34" charset="0"/>
              </a:rPr>
              <a:t>3. </a:t>
            </a:r>
            <a:r>
              <a:rPr lang="es-ES" sz="1600" b="1" dirty="0">
                <a:latin typeface="Helvetica" pitchFamily="34" charset="0"/>
                <a:cs typeface="Helvetica" pitchFamily="34" charset="0"/>
              </a:rPr>
              <a:t>¿Cómo contribuye el mapa de la historia, </a:t>
            </a:r>
            <a:r>
              <a:rPr lang="es-ES" sz="1600" b="1" i="1" dirty="0">
                <a:latin typeface="Helvetica" pitchFamily="34" charset="0"/>
                <a:cs typeface="Helvetica" pitchFamily="34" charset="0"/>
              </a:rPr>
              <a:t>E</a:t>
            </a:r>
            <a:r>
              <a:rPr lang="es-ES" sz="1600" b="1" i="1" dirty="0" smtClean="0">
                <a:latin typeface="Helvetica" pitchFamily="34" charset="0"/>
                <a:cs typeface="Helvetica" pitchFamily="34" charset="0"/>
              </a:rPr>
              <a:t>l </a:t>
            </a:r>
            <a:r>
              <a:rPr lang="es-ES" sz="1600" b="1" i="1" dirty="0">
                <a:latin typeface="Helvetica" pitchFamily="34" charset="0"/>
                <a:cs typeface="Helvetica" pitchFamily="34" charset="0"/>
              </a:rPr>
              <a:t>ferrocarril </a:t>
            </a:r>
            <a:r>
              <a:rPr lang="es-ES" sz="1600" b="1" i="1" dirty="0" smtClean="0">
                <a:latin typeface="Helvetica" pitchFamily="34" charset="0"/>
                <a:cs typeface="Helvetica" pitchFamily="34" charset="0"/>
              </a:rPr>
              <a:t>clandestino</a:t>
            </a:r>
            <a:r>
              <a:rPr lang="es-ES" sz="1600" b="1" dirty="0" smtClean="0">
                <a:latin typeface="Helvetica" pitchFamily="34" charset="0"/>
                <a:cs typeface="Helvetica" pitchFamily="34" charset="0"/>
              </a:rPr>
              <a:t>, </a:t>
            </a:r>
            <a:r>
              <a:rPr lang="es-ES" sz="1600" b="1" dirty="0">
                <a:latin typeface="Helvetica" pitchFamily="34" charset="0"/>
                <a:cs typeface="Helvetica" pitchFamily="34" charset="0"/>
              </a:rPr>
              <a:t>al significado en la historia</a:t>
            </a:r>
            <a:r>
              <a:rPr lang="es-ES" sz="1600" b="1" dirty="0" smtClean="0">
                <a:latin typeface="Helvetica" pitchFamily="34" charset="0"/>
                <a:cs typeface="Helvetica" pitchFamily="34" charset="0"/>
              </a:rPr>
              <a:t>?</a:t>
            </a:r>
          </a:p>
          <a:p>
            <a:pPr marL="358070" indent="-297834"/>
            <a:r>
              <a:rPr lang="en-US" sz="1600" b="1"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Muestra cómo </a:t>
            </a:r>
            <a:r>
              <a:rPr lang="es-ES" sz="1600" dirty="0" smtClean="0">
                <a:latin typeface="Helvetica" pitchFamily="34" charset="0"/>
                <a:cs typeface="Helvetica" pitchFamily="34" charset="0"/>
              </a:rPr>
              <a:t>era </a:t>
            </a:r>
            <a:r>
              <a:rPr lang="es-ES" sz="1600" dirty="0">
                <a:latin typeface="Helvetica" pitchFamily="34" charset="0"/>
                <a:cs typeface="Helvetica" pitchFamily="34" charset="0"/>
              </a:rPr>
              <a:t>el país en ese tiempo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Muestra por cuales estados los esclavos tenían que viajar</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Muestra la imagen de cómo se ve la Osa Mayor</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Esto demuestra cuán lejos tenían que viajar a pie para obtener la libertad</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38175" y="17021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38175" y="2692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38175" y="3154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38175" y="22355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85775" y="5201736"/>
            <a:ext cx="6916690" cy="3549974"/>
          </a:xfrm>
          <a:prstGeom prst="rect">
            <a:avLst/>
          </a:prstGeom>
        </p:spPr>
        <p:txBody>
          <a:bodyPr wrap="square" lIns="101881" tIns="50941" rIns="101881" bIns="50941">
            <a:spAutoFit/>
          </a:bodyPr>
          <a:lstStyle/>
          <a:p>
            <a:pPr marL="350838" indent="-234950"/>
            <a:r>
              <a:rPr lang="en-US" sz="1600" b="1" dirty="0" smtClean="0">
                <a:latin typeface="Helvetica" pitchFamily="34" charset="0"/>
                <a:cs typeface="Helvetica" pitchFamily="34" charset="0"/>
              </a:rPr>
              <a:t>4. </a:t>
            </a:r>
            <a:r>
              <a:rPr lang="es-ES" sz="1600" b="1" dirty="0" smtClean="0">
                <a:latin typeface="Helvetica" pitchFamily="34" charset="0"/>
                <a:cs typeface="Helvetica" pitchFamily="34" charset="0"/>
              </a:rPr>
              <a:t>¿De qué manera muestra la ilustración, </a:t>
            </a:r>
            <a:r>
              <a:rPr lang="es-ES" sz="1600" b="1" dirty="0">
                <a:latin typeface="Helvetica" pitchFamily="34" charset="0"/>
                <a:cs typeface="Helvetica" pitchFamily="34" charset="0"/>
              </a:rPr>
              <a:t>de </a:t>
            </a:r>
            <a:r>
              <a:rPr lang="es-ES" sz="1600" b="1" i="1" dirty="0" smtClean="0">
                <a:latin typeface="Helvetica" pitchFamily="34" charset="0"/>
                <a:cs typeface="Helvetica" pitchFamily="34" charset="0"/>
              </a:rPr>
              <a:t>El </a:t>
            </a:r>
            <a:r>
              <a:rPr lang="es-ES" sz="1600" b="1" i="1" dirty="0">
                <a:latin typeface="Helvetica" pitchFamily="34" charset="0"/>
                <a:cs typeface="Helvetica" pitchFamily="34" charset="0"/>
              </a:rPr>
              <a:t>ferrocarril </a:t>
            </a:r>
            <a:r>
              <a:rPr lang="es-ES" sz="1600" b="1" i="1" dirty="0" smtClean="0">
                <a:latin typeface="Helvetica" pitchFamily="34" charset="0"/>
                <a:cs typeface="Helvetica" pitchFamily="34" charset="0"/>
              </a:rPr>
              <a:t>clandestino,</a:t>
            </a:r>
            <a:r>
              <a:rPr lang="es-ES" sz="1600" b="1" dirty="0" smtClean="0">
                <a:latin typeface="Helvetica" pitchFamily="34" charset="0"/>
                <a:cs typeface="Helvetica" pitchFamily="34" charset="0"/>
              </a:rPr>
              <a:t> el </a:t>
            </a:r>
            <a:r>
              <a:rPr lang="es-ES" sz="1600" b="1" dirty="0">
                <a:latin typeface="Helvetica" pitchFamily="34" charset="0"/>
                <a:cs typeface="Helvetica" pitchFamily="34" charset="0"/>
              </a:rPr>
              <a:t>significado del camino hacia la libertad</a:t>
            </a:r>
            <a:r>
              <a:rPr lang="es-ES" sz="1600" b="1" dirty="0" smtClean="0">
                <a:latin typeface="Helvetica" pitchFamily="34" charset="0"/>
                <a:cs typeface="Helvetica" pitchFamily="34" charset="0"/>
              </a:rPr>
              <a:t>?</a:t>
            </a:r>
          </a:p>
          <a:p>
            <a:pPr marL="350838" indent="-234950"/>
            <a:endParaRPr lang="en-US" sz="1600" b="1" dirty="0">
              <a:latin typeface="Helvetica" pitchFamily="34" charset="0"/>
              <a:cs typeface="Helvetica" pitchFamily="34" charset="0"/>
            </a:endParaRPr>
          </a:p>
          <a:p>
            <a:pPr marL="744538" indent="-339725">
              <a:buFont typeface="+mj-lt"/>
              <a:buAutoNum type="alphaUcPeriod"/>
            </a:pPr>
            <a:r>
              <a:rPr lang="es-ES" sz="1600" dirty="0">
                <a:latin typeface="Helvetica" pitchFamily="34" charset="0"/>
                <a:cs typeface="Helvetica" pitchFamily="34" charset="0"/>
              </a:rPr>
              <a:t>Muestra que las estrellas eran una guía para la libertad de los </a:t>
            </a:r>
            <a:r>
              <a:rPr lang="es-ES" sz="1600" dirty="0" smtClean="0">
                <a:latin typeface="Helvetica" pitchFamily="34" charset="0"/>
                <a:cs typeface="Helvetica" pitchFamily="34" charset="0"/>
              </a:rPr>
              <a:t>  esclavos</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744538" indent="-339725">
              <a:buFont typeface="+mj-lt"/>
              <a:buAutoNum type="alphaUcPeriod"/>
            </a:pPr>
            <a:endParaRPr lang="en-US" sz="1600" dirty="0">
              <a:latin typeface="Helvetica" pitchFamily="34" charset="0"/>
              <a:cs typeface="Helvetica" pitchFamily="34" charset="0"/>
            </a:endParaRPr>
          </a:p>
          <a:p>
            <a:pPr marL="744538" indent="-339725">
              <a:buFont typeface="+mj-lt"/>
              <a:buAutoNum type="alphaUcPeriod"/>
            </a:pPr>
            <a:r>
              <a:rPr lang="es-ES" sz="1600" dirty="0">
                <a:latin typeface="Helvetica" pitchFamily="34" charset="0"/>
                <a:cs typeface="Helvetica" pitchFamily="34" charset="0"/>
              </a:rPr>
              <a:t>Muestra lo que veían los esclavos en la noche, mientras </a:t>
            </a:r>
            <a:r>
              <a:rPr lang="es-ES" sz="1600" dirty="0" smtClean="0">
                <a:latin typeface="Helvetica" pitchFamily="34" charset="0"/>
                <a:cs typeface="Helvetica" pitchFamily="34" charset="0"/>
              </a:rPr>
              <a:t>estaban </a:t>
            </a:r>
            <a:r>
              <a:rPr lang="es-ES" sz="1600" dirty="0">
                <a:latin typeface="Helvetica" pitchFamily="34" charset="0"/>
                <a:cs typeface="Helvetica" pitchFamily="34" charset="0"/>
              </a:rPr>
              <a:t>en los campos</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44538" indent="-339725">
              <a:buFont typeface="+mj-lt"/>
              <a:buAutoNum type="alphaUcPeriod"/>
            </a:pPr>
            <a:endParaRPr lang="en-US" sz="1600" dirty="0">
              <a:latin typeface="Helvetica" pitchFamily="34" charset="0"/>
              <a:cs typeface="Helvetica" pitchFamily="34" charset="0"/>
            </a:endParaRPr>
          </a:p>
          <a:p>
            <a:pPr marL="744538" indent="-339725">
              <a:buFont typeface="+mj-lt"/>
              <a:buAutoNum type="alphaUcPeriod"/>
            </a:pPr>
            <a:r>
              <a:rPr lang="es-ES" sz="1600" dirty="0">
                <a:latin typeface="Helvetica" pitchFamily="34" charset="0"/>
                <a:cs typeface="Helvetica" pitchFamily="34" charset="0"/>
              </a:rPr>
              <a:t>Muestra lo que los esclavos pensaban en la noche</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44538" indent="-339725">
              <a:buFont typeface="+mj-lt"/>
              <a:buAutoNum type="alphaUcPeriod"/>
            </a:pPr>
            <a:endParaRPr lang="en-US" sz="1600" dirty="0">
              <a:latin typeface="Helvetica" pitchFamily="34" charset="0"/>
              <a:cs typeface="Helvetica" pitchFamily="34" charset="0"/>
            </a:endParaRPr>
          </a:p>
          <a:p>
            <a:pPr marL="744538" indent="-339725">
              <a:buFont typeface="+mj-lt"/>
              <a:buAutoNum type="alphaUcPeriod"/>
            </a:pPr>
            <a:r>
              <a:rPr lang="es-ES" sz="1600" dirty="0">
                <a:latin typeface="Helvetica" pitchFamily="34" charset="0"/>
                <a:cs typeface="Helvetica" pitchFamily="34" charset="0"/>
              </a:rPr>
              <a:t>Muestra </a:t>
            </a:r>
            <a:r>
              <a:rPr lang="es-ES" sz="1600" dirty="0" smtClean="0">
                <a:latin typeface="Helvetica" pitchFamily="34" charset="0"/>
                <a:cs typeface="Helvetica" pitchFamily="34" charset="0"/>
              </a:rPr>
              <a:t>el camino </a:t>
            </a:r>
            <a:r>
              <a:rPr lang="es-ES" sz="1600" dirty="0">
                <a:latin typeface="Helvetica" pitchFamily="34" charset="0"/>
                <a:cs typeface="Helvetica" pitchFamily="34" charset="0"/>
              </a:rPr>
              <a:t>que los esclavos tomaron para obtener la </a:t>
            </a:r>
            <a:r>
              <a:rPr lang="es-ES" sz="1600" dirty="0" smtClean="0">
                <a:latin typeface="Helvetica" pitchFamily="34" charset="0"/>
                <a:cs typeface="Helvetica" pitchFamily="34" charset="0"/>
              </a:rPr>
              <a:t>libertad</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0236"/>
            <a:endParaRPr lang="en-US" sz="1600" b="1" dirty="0">
              <a:latin typeface="Helvetica" pitchFamily="34" charset="0"/>
              <a:cs typeface="Helvetic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96450525"/>
              </p:ext>
            </p:extLst>
          </p:nvPr>
        </p:nvGraphicFramePr>
        <p:xfrm>
          <a:off x="5621232" y="36576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Localiza </a:t>
                      </a:r>
                      <a:r>
                        <a:rPr lang="es-CO" sz="800" b="1" i="1" u="sng" dirty="0" smtClean="0">
                          <a:effectLst/>
                          <a:latin typeface="Calibri" panose="020F0502020204030204" pitchFamily="34" charset="0"/>
                          <a:ea typeface="Calibri" panose="020F0502020204030204" pitchFamily="34" charset="0"/>
                          <a:cs typeface="Times New Roman" panose="02020603050405020304" pitchFamily="18" charset="0"/>
                        </a:rPr>
                        <a:t>ejemplos</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 de elementos visuales o multimedios que contribuyen al significado, tono o belleza de un texto específico</a:t>
                      </a:r>
                      <a:endParaRPr lang="en-US" sz="800" b="1" dirty="0" smtClean="0">
                        <a:solidFill>
                          <a:srgbClr val="000000"/>
                        </a:solidFill>
                        <a:effectLst/>
                        <a:latin typeface="Calibri"/>
                        <a:ea typeface="Times New Roman"/>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1438636"/>
              </p:ext>
            </p:extLst>
          </p:nvPr>
        </p:nvGraphicFramePr>
        <p:xfrm>
          <a:off x="5519584" y="8458200"/>
          <a:ext cx="1600200" cy="682752"/>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1 - AN</a:t>
                      </a:r>
                      <a:r>
                        <a:rPr lang="en-US" sz="800" dirty="0">
                          <a:solidFill>
                            <a:srgbClr val="000000"/>
                          </a:solidFill>
                          <a:effectLst/>
                          <a:latin typeface="Calibri"/>
                          <a:ea typeface="Times New Roman"/>
                          <a:cs typeface="Times New Roman"/>
                        </a:rPr>
                        <a:t>o</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15000"/>
                        </a:lnSpc>
                        <a:spcBef>
                          <a:spcPts val="0"/>
                        </a:spcBef>
                        <a:spcAft>
                          <a:spcPts val="1000"/>
                        </a:spcAf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Identifica lo que representan los elementos visuales o multimedios específicos (significado,  belleza, tono, etc...).</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16" name="Oval 15"/>
          <p:cNvSpPr/>
          <p:nvPr/>
        </p:nvSpPr>
        <p:spPr>
          <a:xfrm>
            <a:off x="638175" y="59606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638175" y="67117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638175" y="74629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638175" y="79391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343688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8510" y="940111"/>
            <a:ext cx="6916690" cy="2565089"/>
          </a:xfrm>
          <a:prstGeom prst="rect">
            <a:avLst/>
          </a:prstGeom>
        </p:spPr>
        <p:txBody>
          <a:bodyPr wrap="square" lIns="101881" tIns="50941" rIns="101881" bIns="50941">
            <a:spAutoFit/>
          </a:bodyPr>
          <a:lstStyle/>
          <a:p>
            <a:pPr marL="403136" indent="-342900">
              <a:buAutoNum type="arabicPeriod" startAt="5"/>
            </a:pPr>
            <a:r>
              <a:rPr lang="es-ES" sz="1600" b="1" dirty="0">
                <a:latin typeface="Helvetica" pitchFamily="34" charset="0"/>
                <a:cs typeface="Helvetica" pitchFamily="34" charset="0"/>
              </a:rPr>
              <a:t>¿</a:t>
            </a:r>
            <a:r>
              <a:rPr lang="es-ES" sz="1600" b="1" dirty="0" smtClean="0">
                <a:latin typeface="Helvetica" pitchFamily="34" charset="0"/>
                <a:cs typeface="Helvetica" pitchFamily="34" charset="0"/>
              </a:rPr>
              <a:t>Qué destacaron ambos “</a:t>
            </a:r>
            <a:r>
              <a:rPr lang="es-ES" sz="1600" b="1" dirty="0" err="1" smtClean="0">
                <a:latin typeface="Helvetica" pitchFamily="34" charset="0"/>
                <a:cs typeface="Helvetica" pitchFamily="34" charset="0"/>
              </a:rPr>
              <a:t>Harriet</a:t>
            </a:r>
            <a:r>
              <a:rPr lang="es-ES" sz="1600" b="1" dirty="0" smtClean="0">
                <a:latin typeface="Helvetica" pitchFamily="34" charset="0"/>
                <a:cs typeface="Helvetica" pitchFamily="34" charset="0"/>
              </a:rPr>
              <a:t> </a:t>
            </a:r>
            <a:r>
              <a:rPr lang="es-ES" sz="1600" b="1" dirty="0" err="1" smtClean="0">
                <a:latin typeface="Helvetica" pitchFamily="34" charset="0"/>
                <a:cs typeface="Helvetica" pitchFamily="34" charset="0"/>
              </a:rPr>
              <a:t>Tubman</a:t>
            </a:r>
            <a:r>
              <a:rPr lang="es-ES" sz="1600" b="1" dirty="0" smtClean="0">
                <a:latin typeface="Helvetica" pitchFamily="34" charset="0"/>
                <a:cs typeface="Helvetica" pitchFamily="34" charset="0"/>
              </a:rPr>
              <a:t>” </a:t>
            </a:r>
            <a:r>
              <a:rPr lang="es-ES" sz="1600" b="1" dirty="0">
                <a:latin typeface="Helvetica" pitchFamily="34" charset="0"/>
                <a:cs typeface="Helvetica" pitchFamily="34" charset="0"/>
              </a:rPr>
              <a:t>y </a:t>
            </a:r>
            <a:r>
              <a:rPr lang="es-ES" sz="1600" b="1" i="1" dirty="0" smtClean="0">
                <a:latin typeface="Helvetica" pitchFamily="34" charset="0"/>
                <a:cs typeface="Helvetica" pitchFamily="34" charset="0"/>
              </a:rPr>
              <a:t>El </a:t>
            </a:r>
            <a:r>
              <a:rPr lang="es-ES" sz="1600" b="1" i="1" dirty="0">
                <a:latin typeface="Helvetica" pitchFamily="34" charset="0"/>
                <a:cs typeface="Helvetica" pitchFamily="34" charset="0"/>
              </a:rPr>
              <a:t>ferrocarril </a:t>
            </a:r>
            <a:r>
              <a:rPr lang="es-ES" sz="1600" b="1" i="1" dirty="0" smtClean="0">
                <a:latin typeface="Helvetica" pitchFamily="34" charset="0"/>
                <a:cs typeface="Helvetica" pitchFamily="34" charset="0"/>
              </a:rPr>
              <a:t>clandestino </a:t>
            </a:r>
            <a:r>
              <a:rPr lang="es-ES" sz="1600" b="1" dirty="0">
                <a:latin typeface="Helvetica" pitchFamily="34" charset="0"/>
                <a:cs typeface="Helvetica" pitchFamily="34" charset="0"/>
              </a:rPr>
              <a:t>sobre la esclavitud</a:t>
            </a:r>
            <a:r>
              <a:rPr lang="es-ES" sz="1600" b="1" dirty="0" smtClean="0">
                <a:latin typeface="Helvetica" pitchFamily="34" charset="0"/>
                <a:cs typeface="Helvetica" pitchFamily="34" charset="0"/>
              </a:rPr>
              <a:t>?</a:t>
            </a:r>
          </a:p>
          <a:p>
            <a:pPr marL="403136" indent="-342900">
              <a:buAutoNum type="arabicPeriod" startAt="5"/>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Ambos escribieron acerca de </a:t>
            </a:r>
            <a:r>
              <a:rPr lang="es-ES" sz="1600" dirty="0" err="1">
                <a:latin typeface="Helvetica" pitchFamily="34" charset="0"/>
                <a:cs typeface="Helvetica" pitchFamily="34" charset="0"/>
              </a:rPr>
              <a:t>Harriet</a:t>
            </a:r>
            <a:r>
              <a:rPr lang="es-ES" sz="1600" dirty="0">
                <a:latin typeface="Helvetica" pitchFamily="34" charset="0"/>
                <a:cs typeface="Helvetica" pitchFamily="34" charset="0"/>
              </a:rPr>
              <a:t> </a:t>
            </a:r>
            <a:r>
              <a:rPr lang="es-ES" sz="1600" dirty="0" err="1">
                <a:latin typeface="Helvetica" pitchFamily="34" charset="0"/>
                <a:cs typeface="Helvetica" pitchFamily="34" charset="0"/>
              </a:rPr>
              <a:t>Tubman</a:t>
            </a:r>
            <a:r>
              <a:rPr lang="es-ES" sz="1600" dirty="0">
                <a:latin typeface="Helvetica" pitchFamily="34" charset="0"/>
                <a:cs typeface="Helvetica" pitchFamily="34" charset="0"/>
              </a:rPr>
              <a:t> y lo que ella </a:t>
            </a:r>
            <a:r>
              <a:rPr lang="es-ES" sz="1600" dirty="0" smtClean="0">
                <a:latin typeface="Helvetica" pitchFamily="34" charset="0"/>
                <a:cs typeface="Helvetica" pitchFamily="34" charset="0"/>
              </a:rPr>
              <a:t>hizo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Ambos hablaron sobre la esclavitud y e</a:t>
            </a:r>
            <a:r>
              <a:rPr lang="es-ES" sz="1600" dirty="0" smtClean="0">
                <a:latin typeface="Helvetica" pitchFamily="34" charset="0"/>
                <a:cs typeface="Helvetica" pitchFamily="34" charset="0"/>
              </a:rPr>
              <a:t>l </a:t>
            </a:r>
            <a:r>
              <a:rPr lang="es-ES" sz="1600" dirty="0">
                <a:latin typeface="Helvetica" pitchFamily="34" charset="0"/>
                <a:cs typeface="Helvetica" pitchFamily="34" charset="0"/>
              </a:rPr>
              <a:t>F</a:t>
            </a:r>
            <a:r>
              <a:rPr lang="es-ES" sz="1600" dirty="0" smtClean="0">
                <a:latin typeface="Helvetica" pitchFamily="34" charset="0"/>
                <a:cs typeface="Helvetica" pitchFamily="34" charset="0"/>
              </a:rPr>
              <a:t>errocarril </a:t>
            </a:r>
            <a:r>
              <a:rPr lang="es-ES" sz="1600" dirty="0">
                <a:latin typeface="Helvetica" pitchFamily="34" charset="0"/>
                <a:cs typeface="Helvetica" pitchFamily="34" charset="0"/>
              </a:rPr>
              <a:t>clandestino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Ambos mostraron que la esclavitud significaba </a:t>
            </a:r>
            <a:r>
              <a:rPr lang="es-ES" sz="1600" dirty="0" smtClean="0">
                <a:latin typeface="Helvetica" pitchFamily="34" charset="0"/>
                <a:cs typeface="Helvetica" pitchFamily="34" charset="0"/>
              </a:rPr>
              <a:t>sin </a:t>
            </a:r>
            <a:r>
              <a:rPr lang="es-ES" sz="1600" dirty="0">
                <a:latin typeface="Helvetica" pitchFamily="34" charset="0"/>
                <a:cs typeface="Helvetica" pitchFamily="34" charset="0"/>
              </a:rPr>
              <a:t>libertad</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s-ES" sz="1600" dirty="0">
                <a:latin typeface="Helvetica" pitchFamily="34" charset="0"/>
                <a:cs typeface="Helvetica" pitchFamily="34" charset="0"/>
              </a:rPr>
              <a:t>Ambos son artículos sobre la historia de los </a:t>
            </a:r>
            <a:r>
              <a:rPr lang="es-ES" sz="1600" dirty="0" smtClean="0">
                <a:latin typeface="Helvetica" pitchFamily="34" charset="0"/>
                <a:cs typeface="Helvetica" pitchFamily="34" charset="0"/>
              </a:rPr>
              <a:t>Estados </a:t>
            </a:r>
            <a:r>
              <a:rPr lang="es-ES" sz="1600" dirty="0">
                <a:latin typeface="Helvetica" pitchFamily="34" charset="0"/>
                <a:cs typeface="Helvetica" pitchFamily="34" charset="0"/>
              </a:rPr>
              <a:t>Unidos. </a:t>
            </a:r>
            <a:endParaRPr lang="en-US"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27985" y="17429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26865" y="27228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26865" y="31654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27985" y="22107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85775" y="5116343"/>
            <a:ext cx="7151005" cy="2565089"/>
          </a:xfrm>
          <a:prstGeom prst="rect">
            <a:avLst/>
          </a:prstGeom>
        </p:spPr>
        <p:txBody>
          <a:bodyPr wrap="square" lIns="101881" tIns="50941" rIns="101881" bIns="50941">
            <a:spAutoFit/>
          </a:bodyPr>
          <a:lstStyle/>
          <a:p>
            <a:pPr marL="403136" indent="-342900">
              <a:buAutoNum type="arabicPeriod" startAt="6"/>
            </a:pPr>
            <a:r>
              <a:rPr lang="es-ES" sz="1600" b="1" dirty="0">
                <a:latin typeface="Helvetica" pitchFamily="34" charset="0"/>
                <a:cs typeface="Helvetica" pitchFamily="34" charset="0"/>
              </a:rPr>
              <a:t>¿Cómo el poema "</a:t>
            </a:r>
            <a:r>
              <a:rPr lang="es-ES" sz="1600" b="1" dirty="0" err="1">
                <a:latin typeface="Helvetica" pitchFamily="34" charset="0"/>
                <a:cs typeface="Helvetica" pitchFamily="34" charset="0"/>
              </a:rPr>
              <a:t>Harriet</a:t>
            </a:r>
            <a:r>
              <a:rPr lang="es-ES" sz="1600" b="1" dirty="0">
                <a:latin typeface="Helvetica" pitchFamily="34" charset="0"/>
                <a:cs typeface="Helvetica" pitchFamily="34" charset="0"/>
              </a:rPr>
              <a:t> </a:t>
            </a:r>
            <a:r>
              <a:rPr lang="es-ES" sz="1600" b="1" dirty="0" err="1">
                <a:latin typeface="Helvetica" pitchFamily="34" charset="0"/>
                <a:cs typeface="Helvetica" pitchFamily="34" charset="0"/>
              </a:rPr>
              <a:t>Tubman</a:t>
            </a:r>
            <a:r>
              <a:rPr lang="es-ES" sz="1600" b="1" dirty="0">
                <a:latin typeface="Helvetica" pitchFamily="34" charset="0"/>
                <a:cs typeface="Helvetica" pitchFamily="34" charset="0"/>
              </a:rPr>
              <a:t>" nos muestra </a:t>
            </a:r>
            <a:r>
              <a:rPr lang="es-ES" sz="1600" b="1" dirty="0" smtClean="0">
                <a:latin typeface="Helvetica" pitchFamily="34" charset="0"/>
                <a:cs typeface="Helvetica" pitchFamily="34" charset="0"/>
              </a:rPr>
              <a:t>los sentimientos de ella </a:t>
            </a:r>
            <a:r>
              <a:rPr lang="es-ES" sz="1600" b="1" dirty="0">
                <a:latin typeface="Helvetica" pitchFamily="34" charset="0"/>
                <a:cs typeface="Helvetica" pitchFamily="34" charset="0"/>
              </a:rPr>
              <a:t>acerca de la esclavitud</a:t>
            </a:r>
            <a:r>
              <a:rPr lang="es-ES" sz="1600" b="1" dirty="0" smtClean="0">
                <a:latin typeface="Helvetica" pitchFamily="34" charset="0"/>
                <a:cs typeface="Helvetica" pitchFamily="34" charset="0"/>
              </a:rPr>
              <a:t>?</a:t>
            </a:r>
          </a:p>
          <a:p>
            <a:pPr marL="403136" indent="-342900">
              <a:buAutoNum type="arabicPeriod" startAt="6"/>
            </a:pPr>
            <a:endParaRPr lang="en-US" sz="1600" b="1" dirty="0">
              <a:latin typeface="Helvetica" pitchFamily="34" charset="0"/>
              <a:cs typeface="Helvetica" pitchFamily="34" charset="0"/>
            </a:endParaRPr>
          </a:p>
          <a:p>
            <a:pPr marL="401638" indent="512763">
              <a:buFont typeface="+mj-lt"/>
              <a:buAutoNum type="alphaUcPeriod"/>
            </a:pPr>
            <a:r>
              <a:rPr lang="es-ES" sz="1600" dirty="0">
                <a:latin typeface="Helvetica" pitchFamily="34" charset="0"/>
                <a:cs typeface="Helvetica" pitchFamily="34" charset="0"/>
              </a:rPr>
              <a:t>Nos mostró que ella no le tenía miedo a nada</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s-ES" sz="1600" dirty="0">
                <a:latin typeface="Helvetica" pitchFamily="34" charset="0"/>
                <a:cs typeface="Helvetica" pitchFamily="34" charset="0"/>
              </a:rPr>
              <a:t>Decía que de ser una </a:t>
            </a:r>
            <a:r>
              <a:rPr lang="es-ES" sz="1600" dirty="0" smtClean="0">
                <a:latin typeface="Helvetica" pitchFamily="34" charset="0"/>
                <a:cs typeface="Helvetica" pitchFamily="34" charset="0"/>
              </a:rPr>
              <a:t>esclava, </a:t>
            </a:r>
            <a:r>
              <a:rPr lang="es-ES" sz="1600" dirty="0">
                <a:latin typeface="Helvetica" pitchFamily="34" charset="0"/>
                <a:cs typeface="Helvetica" pitchFamily="34" charset="0"/>
              </a:rPr>
              <a:t>significaba no tener su libertad</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s-ES" sz="1600" dirty="0">
                <a:latin typeface="Helvetica" pitchFamily="34" charset="0"/>
                <a:cs typeface="Helvetica" pitchFamily="34" charset="0"/>
              </a:rPr>
              <a:t>Decía que estaba triste por </a:t>
            </a:r>
            <a:r>
              <a:rPr lang="es-ES" sz="1600" dirty="0" smtClean="0">
                <a:latin typeface="Helvetica" pitchFamily="34" charset="0"/>
                <a:cs typeface="Helvetica" pitchFamily="34" charset="0"/>
              </a:rPr>
              <a:t>haber dejado a </a:t>
            </a:r>
            <a:r>
              <a:rPr lang="es-ES" sz="1600" dirty="0">
                <a:latin typeface="Helvetica" pitchFamily="34" charset="0"/>
                <a:cs typeface="Helvetica" pitchFamily="34" charset="0"/>
              </a:rPr>
              <a:t>sus amigos</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s-ES" sz="1600" dirty="0">
                <a:latin typeface="Helvetica" pitchFamily="34" charset="0"/>
                <a:cs typeface="Helvetica" pitchFamily="34" charset="0"/>
              </a:rPr>
              <a:t>Nos mostró que ella siguió su camino hasta que llegó al norte</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30" name="Oval 29"/>
          <p:cNvSpPr/>
          <p:nvPr/>
        </p:nvSpPr>
        <p:spPr>
          <a:xfrm>
            <a:off x="626865" y="73146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26865" y="63739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26865" y="68602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32925" y="58876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28137831"/>
              </p:ext>
            </p:extLst>
          </p:nvPr>
        </p:nvGraphicFramePr>
        <p:xfrm>
          <a:off x="5621232" y="3810000"/>
          <a:ext cx="1637760" cy="731520"/>
        </p:xfrm>
        <a:graphic>
          <a:graphicData uri="http://schemas.openxmlformats.org/drawingml/2006/table">
            <a:tbl>
              <a:tblPr firstRow="1" firstCol="1" bandRow="1"/>
              <a:tblGrid>
                <a:gridCol w="1637760"/>
              </a:tblGrid>
              <a:tr h="8382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RL.5.9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ANz</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Compara y contrasta acercamientos a temas y tópicos dentro del mismo género. Utiliza  un organizador gráfico para ver las semejanzas y diferencias (</a:t>
                      </a:r>
                      <a:r>
                        <a:rPr lang="es-CO" sz="800" b="1" i="1" dirty="0" err="1" smtClean="0">
                          <a:effectLst/>
                          <a:latin typeface="Calibri" panose="020F0502020204030204" pitchFamily="34" charset="0"/>
                          <a:ea typeface="Calibri" panose="020F0502020204030204" pitchFamily="34" charset="0"/>
                          <a:cs typeface="Times New Roman" panose="02020603050405020304" pitchFamily="18" charset="0"/>
                        </a:rPr>
                        <a:t>Venn</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800" b="1" dirty="0" smtClean="0">
                        <a:solidFill>
                          <a:srgbClr val="000000"/>
                        </a:solidFill>
                        <a:effectLst/>
                        <a:latin typeface="Calibri"/>
                        <a:ea typeface="Times New Roman"/>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10865948"/>
              </p:ext>
            </p:extLst>
          </p:nvPr>
        </p:nvGraphicFramePr>
        <p:xfrm>
          <a:off x="5600160" y="8534400"/>
          <a:ext cx="1600200" cy="609600"/>
        </p:xfrm>
        <a:graphic>
          <a:graphicData uri="http://schemas.openxmlformats.org/drawingml/2006/table">
            <a:tbl>
              <a:tblPr firstRow="1" firstCol="1" bandRow="1"/>
              <a:tblGrid>
                <a:gridCol w="1600200"/>
              </a:tblGrid>
              <a:tr h="93345">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RL.5.9      DOK </a:t>
                      </a:r>
                      <a:r>
                        <a:rPr lang="en-US" sz="800" b="1" dirty="0">
                          <a:solidFill>
                            <a:srgbClr val="000000"/>
                          </a:solidFill>
                          <a:effectLst/>
                          <a:latin typeface="Calibri"/>
                          <a:ea typeface="Times New Roman"/>
                          <a:cs typeface="Times New Roman"/>
                        </a:rPr>
                        <a:t>3 - SY</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Sintetiza la información en </a:t>
                      </a:r>
                      <a:r>
                        <a:rPr lang="es-CO" sz="800" b="1" i="1" u="sng" dirty="0" smtClean="0">
                          <a:effectLst/>
                          <a:latin typeface="Calibri" panose="020F0502020204030204" pitchFamily="34" charset="0"/>
                          <a:ea typeface="Calibri" panose="020F0502020204030204" pitchFamily="34" charset="0"/>
                          <a:cs typeface="Times New Roman" panose="02020603050405020304" pitchFamily="18" charset="0"/>
                        </a:rPr>
                        <a:t>un texto </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sobre la forma en que aborda  un tema o tópico. ¿Qué influencia tuvo el género?</a:t>
                      </a:r>
                      <a:endParaRPr lang="en-US" sz="800" b="1" dirty="0" smtClean="0">
                        <a:solidFill>
                          <a:srgbClr val="000000"/>
                        </a:solidFill>
                        <a:effectLst/>
                        <a:latin typeface="Calibri"/>
                        <a:ea typeface="Times New Roman"/>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29234372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2199768999"/>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342900" marR="0" lvl="0" indent="-342900" algn="l" defTabSz="966612" rtl="0" eaLnBrk="1" fontAlgn="auto" latinLnBrk="0" hangingPunct="1">
                        <a:lnSpc>
                          <a:spcPct val="100000"/>
                        </a:lnSpc>
                        <a:spcBef>
                          <a:spcPts val="0"/>
                        </a:spcBef>
                        <a:spcAft>
                          <a:spcPts val="0"/>
                        </a:spcAft>
                        <a:buClrTx/>
                        <a:buSzTx/>
                        <a:buFontTx/>
                        <a:buAutoNum type="arabicPeriod" startAt="7"/>
                        <a:tabLst/>
                        <a:defRPr/>
                      </a:pPr>
                      <a:r>
                        <a:rPr kumimoji="0" lang="es-ES" sz="1600" b="1" i="0" u="none" strike="noStrike" kern="1200" cap="none" spc="0" normalizeH="0" baseline="0" noProof="0" dirty="0" smtClean="0">
                          <a:ln>
                            <a:noFill/>
                          </a:ln>
                          <a:solidFill>
                            <a:prstClr val="black"/>
                          </a:solidFill>
                          <a:effectLst/>
                          <a:uLnTx/>
                          <a:uFillTx/>
                          <a:latin typeface="+mn-lt"/>
                          <a:ea typeface="+mn-ea"/>
                          <a:cs typeface="+mn-cs"/>
                        </a:rPr>
                        <a:t>¿</a:t>
                      </a:r>
                      <a:r>
                        <a:rPr kumimoji="0" lang="es-ES" sz="1600" b="1" i="0" u="none" strike="noStrike" kern="1200" cap="none" spc="0" normalizeH="0" baseline="0" noProof="0" dirty="0" smtClean="0">
                          <a:ln>
                            <a:noFill/>
                          </a:ln>
                          <a:solidFill>
                            <a:schemeClr val="tx1"/>
                          </a:solidFill>
                          <a:effectLst/>
                          <a:uLnTx/>
                          <a:uFillTx/>
                          <a:latin typeface="+mn-lt"/>
                          <a:ea typeface="+mn-ea"/>
                          <a:cs typeface="+mn-cs"/>
                        </a:rPr>
                        <a:t>Cómo las ilustraciones en el relato, </a:t>
                      </a:r>
                      <a:r>
                        <a:rPr kumimoji="0" lang="es-ES" sz="1600" b="1" i="1" u="none" strike="noStrike" kern="1200" cap="none" spc="0" normalizeH="0" baseline="0" noProof="0" dirty="0" smtClean="0">
                          <a:ln>
                            <a:noFill/>
                          </a:ln>
                          <a:solidFill>
                            <a:schemeClr val="tx1"/>
                          </a:solidFill>
                          <a:effectLst/>
                          <a:uLnTx/>
                          <a:uFillTx/>
                          <a:latin typeface="+mn-lt"/>
                          <a:ea typeface="+mn-ea"/>
                          <a:cs typeface="+mn-cs"/>
                        </a:rPr>
                        <a:t>El ferrocarril clandestino</a:t>
                      </a:r>
                      <a:r>
                        <a:rPr kumimoji="0" lang="es-ES" sz="1600" b="1" i="0" u="none" strike="noStrike" kern="1200" cap="none" spc="0" normalizeH="0" baseline="0" noProof="0" dirty="0" smtClean="0">
                          <a:ln>
                            <a:noFill/>
                          </a:ln>
                          <a:solidFill>
                            <a:schemeClr val="tx1"/>
                          </a:solidFill>
                          <a:effectLst/>
                          <a:uLnTx/>
                          <a:uFillTx/>
                          <a:latin typeface="+mn-lt"/>
                          <a:ea typeface="+mn-ea"/>
                          <a:cs typeface="+mn-cs"/>
                        </a:rPr>
                        <a:t>, contribuyen al entendimiento del mensaje en el relato?</a:t>
                      </a: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8547877"/>
              </p:ext>
            </p:extLst>
          </p:nvPr>
        </p:nvGraphicFramePr>
        <p:xfrm>
          <a:off x="423862" y="4876800"/>
          <a:ext cx="7043738" cy="3745260"/>
        </p:xfrm>
        <a:graphic>
          <a:graphicData uri="http://schemas.openxmlformats.org/drawingml/2006/table">
            <a:tbl>
              <a:tblPr firstRow="1" bandRow="1">
                <a:tableStyleId>{5940675A-B579-460E-94D1-54222C63F5DA}</a:tableStyleId>
              </a:tblPr>
              <a:tblGrid>
                <a:gridCol w="7043738"/>
              </a:tblGrid>
              <a:tr h="380112">
                <a:tc>
                  <a:txBody>
                    <a:bodyPr/>
                    <a:lstStyle/>
                    <a:p>
                      <a:pPr marL="231775" marR="0" indent="-231775" algn="l" defTabSz="966612" rtl="0" eaLnBrk="1" fontAlgn="auto" latinLnBrk="0" hangingPunct="1">
                        <a:lnSpc>
                          <a:spcPct val="100000"/>
                        </a:lnSpc>
                        <a:spcBef>
                          <a:spcPts val="0"/>
                        </a:spcBef>
                        <a:spcAft>
                          <a:spcPts val="0"/>
                        </a:spcAft>
                        <a:buClrTx/>
                        <a:buSzTx/>
                        <a:buFontTx/>
                        <a:buNone/>
                        <a:tabLst/>
                        <a:defRPr/>
                      </a:pPr>
                      <a:r>
                        <a:rPr lang="en-US" sz="1600" b="1" dirty="0" smtClean="0"/>
                        <a:t>8. </a:t>
                      </a:r>
                      <a:r>
                        <a:rPr lang="es-ES" sz="1600" b="1" dirty="0" smtClean="0"/>
                        <a:t>¿Qué nos </a:t>
                      </a:r>
                      <a:r>
                        <a:rPr lang="es-ES" sz="1600" b="1" dirty="0" smtClean="0">
                          <a:solidFill>
                            <a:schemeClr val="tx1"/>
                          </a:solidFill>
                        </a:rPr>
                        <a:t>dicen ambos "</a:t>
                      </a:r>
                      <a:r>
                        <a:rPr lang="es-ES" sz="1600" b="1" dirty="0" err="1" smtClean="0">
                          <a:solidFill>
                            <a:schemeClr val="tx1"/>
                          </a:solidFill>
                        </a:rPr>
                        <a:t>Harriet</a:t>
                      </a:r>
                      <a:r>
                        <a:rPr lang="es-ES" sz="1600" b="1" dirty="0" smtClean="0">
                          <a:solidFill>
                            <a:schemeClr val="tx1"/>
                          </a:solidFill>
                        </a:rPr>
                        <a:t> </a:t>
                      </a:r>
                      <a:r>
                        <a:rPr lang="es-ES" sz="1600" b="1" dirty="0" err="1" smtClean="0">
                          <a:solidFill>
                            <a:schemeClr val="tx1"/>
                          </a:solidFill>
                        </a:rPr>
                        <a:t>Tubman</a:t>
                      </a:r>
                      <a:r>
                        <a:rPr lang="es-ES" sz="1600" b="1" dirty="0" smtClean="0">
                          <a:solidFill>
                            <a:schemeClr val="tx1"/>
                          </a:solidFill>
                        </a:rPr>
                        <a:t>" y </a:t>
                      </a:r>
                      <a:r>
                        <a:rPr lang="es-ES" sz="1600" b="1" i="1" dirty="0" smtClean="0">
                          <a:solidFill>
                            <a:schemeClr val="tx1"/>
                          </a:solidFill>
                        </a:rPr>
                        <a:t>El ferrocarril clandestino </a:t>
                      </a:r>
                      <a:r>
                        <a:rPr lang="es-ES" sz="1600" b="1" dirty="0" smtClean="0">
                          <a:solidFill>
                            <a:schemeClr val="tx1"/>
                          </a:solidFill>
                        </a:rPr>
                        <a:t>sobre la esclavitud? Cita evidencia de ambos textos para apoyar tu respuesta</a:t>
                      </a:r>
                      <a:r>
                        <a:rPr lang="en-US" sz="1600" b="1" baseline="0" dirty="0" smtClean="0">
                          <a:solidFill>
                            <a:schemeClr val="tx1"/>
                          </a:solidFill>
                        </a:rPr>
                        <a:t>.</a:t>
                      </a:r>
                      <a:endParaRPr lang="en-US" sz="1600" b="1"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692189457"/>
              </p:ext>
            </p:extLst>
          </p:nvPr>
        </p:nvGraphicFramePr>
        <p:xfrm>
          <a:off x="5486400" y="40386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Cita evidencia y desarrolla un argumento lógico sobre cómo los elementos visuales o multimedios clasificados añaden al significado, el tono, y la belleza de un texto.</a:t>
                      </a:r>
                      <a:endParaRPr lang="en-US" sz="800" b="1" dirty="0" smtClean="0">
                        <a:solidFill>
                          <a:srgbClr val="000000"/>
                        </a:solidFill>
                        <a:effectLst/>
                        <a:latin typeface="Calibri"/>
                        <a:ea typeface="Times New Roman"/>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93167400"/>
              </p:ext>
            </p:extLst>
          </p:nvPr>
        </p:nvGraphicFramePr>
        <p:xfrm>
          <a:off x="381000" y="8763000"/>
          <a:ext cx="2354261" cy="75069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RL.5.9        DOK </a:t>
                      </a:r>
                      <a:r>
                        <a:rPr lang="en-US" sz="800" b="1" dirty="0">
                          <a:solidFill>
                            <a:srgbClr val="000000"/>
                          </a:solidFill>
                          <a:effectLst/>
                          <a:latin typeface="Calibri"/>
                          <a:ea typeface="Times New Roman"/>
                          <a:cs typeface="Times New Roman"/>
                        </a:rPr>
                        <a:t>4 - SY</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Compara y contrasta  múltiples historias del mismo género utilizando evidencia recopilada, generalizaciones, cualquier gráfica utilizada, etc.... Concluye con una declaración o sección acerca de abordar temas y tópicos. </a:t>
                      </a:r>
                      <a:endParaRPr lang="en-US" sz="800" b="1" dirty="0" smtClean="0">
                        <a:solidFill>
                          <a:srgbClr val="000000"/>
                        </a:solidFill>
                        <a:effectLst/>
                        <a:latin typeface="Calibri"/>
                        <a:ea typeface="Times New Roman"/>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8821809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4350" y="1165287"/>
            <a:ext cx="6800850" cy="7130014"/>
          </a:xfrm>
          <a:prstGeom prst="rect">
            <a:avLst/>
          </a:prstGeom>
        </p:spPr>
        <p:txBody>
          <a:bodyPr wrap="square" lIns="96378" tIns="48189" rIns="96378" bIns="48189">
            <a:spAutoFit/>
          </a:bodyPr>
          <a:lstStyle/>
          <a:p>
            <a:pPr algn="ctr"/>
            <a:r>
              <a:rPr lang="es-PA" sz="1800" b="1" dirty="0" err="1" smtClean="0"/>
              <a:t>Sequoyah</a:t>
            </a:r>
            <a:endParaRPr lang="es-PA" sz="1800" b="1" dirty="0" smtClean="0"/>
          </a:p>
          <a:p>
            <a:pPr algn="ctr"/>
            <a:r>
              <a:rPr lang="es-PA" sz="1000" i="1" dirty="0" smtClean="0"/>
              <a:t>Por: Elizabeth </a:t>
            </a:r>
            <a:r>
              <a:rPr lang="es-PA" sz="1000" i="1" dirty="0" err="1" smtClean="0"/>
              <a:t>Yeo</a:t>
            </a:r>
            <a:endParaRPr lang="es-PA" sz="1000" i="1" dirty="0" smtClean="0"/>
          </a:p>
          <a:p>
            <a:r>
              <a:rPr lang="es-PA" sz="1300" dirty="0" smtClean="0"/>
              <a:t> </a:t>
            </a:r>
          </a:p>
          <a:p>
            <a:r>
              <a:rPr lang="es-PA" sz="1300" dirty="0" smtClean="0"/>
              <a:t>Imagina a un hombre que no sabe leer ni escribir. Ahora imagina ese mismo hombre creando un alfabeto nuevo de la nada. Suena casi imposible ¿no? Sin embargo, eso es exactamente lo que un hombre hizo, un hombre llamado </a:t>
            </a:r>
            <a:r>
              <a:rPr lang="es-PA" sz="1300" dirty="0" err="1" smtClean="0"/>
              <a:t>Sequoyah</a:t>
            </a:r>
            <a:r>
              <a:rPr lang="es-PA" sz="1300" dirty="0" smtClean="0"/>
              <a:t>.</a:t>
            </a:r>
          </a:p>
          <a:p>
            <a:endParaRPr lang="es-PA" sz="1300" dirty="0" smtClean="0"/>
          </a:p>
          <a:p>
            <a:r>
              <a:rPr lang="es-PA" sz="1300" dirty="0" smtClean="0"/>
              <a:t>Nació alrededor de 1770 en Tennessee, </a:t>
            </a:r>
            <a:r>
              <a:rPr lang="es-PA" sz="1300" dirty="0" err="1" smtClean="0"/>
              <a:t>Sequoyah</a:t>
            </a:r>
            <a:r>
              <a:rPr lang="es-PA" sz="1300" dirty="0" smtClean="0"/>
              <a:t> era un </a:t>
            </a:r>
            <a:r>
              <a:rPr lang="es-PA" sz="1300" dirty="0" err="1" smtClean="0"/>
              <a:t>cheroqui</a:t>
            </a:r>
            <a:r>
              <a:rPr lang="es-PA" sz="1300" dirty="0" smtClean="0"/>
              <a:t> (</a:t>
            </a:r>
            <a:r>
              <a:rPr lang="es-PA" sz="1300" i="1" dirty="0" err="1" smtClean="0"/>
              <a:t>Cherokee</a:t>
            </a:r>
            <a:r>
              <a:rPr lang="es-PA" sz="1300" dirty="0" smtClean="0"/>
              <a:t>). Al igual que otros nativos norteamericanos de esa época, él no sabía leer ni escribir. No pudo más que notar cómo los blancos se escribían los unos a los otros en hojas de papel. A menudo utilizaban estas </a:t>
            </a:r>
            <a:r>
              <a:rPr lang="es-PA" sz="1300" b="1" dirty="0" smtClean="0"/>
              <a:t>“</a:t>
            </a:r>
            <a:r>
              <a:rPr lang="es-PA" sz="1300" b="1" u="sng" dirty="0" smtClean="0"/>
              <a:t>hojas que hablan</a:t>
            </a:r>
            <a:r>
              <a:rPr lang="es-PA" sz="1300" b="1" dirty="0" smtClean="0"/>
              <a:t>”</a:t>
            </a:r>
            <a:r>
              <a:rPr lang="es-PA" sz="1300" dirty="0" smtClean="0"/>
              <a:t>, como algunos nativos norteamericanos lo conocían, para comunicarse.</a:t>
            </a:r>
          </a:p>
          <a:p>
            <a:endParaRPr lang="es-PA" sz="1300" dirty="0" smtClean="0"/>
          </a:p>
          <a:p>
            <a:r>
              <a:rPr lang="es-PA" sz="1300" dirty="0" smtClean="0"/>
              <a:t>En aquel entonces, la tribu </a:t>
            </a:r>
            <a:r>
              <a:rPr lang="es-PA" sz="1300" dirty="0" err="1" smtClean="0"/>
              <a:t>cheroqui</a:t>
            </a:r>
            <a:r>
              <a:rPr lang="es-PA" sz="1300" dirty="0" smtClean="0"/>
              <a:t> no tenía ninguna manera de escribir palabras en su propio idioma. </a:t>
            </a:r>
            <a:r>
              <a:rPr lang="es-PA" sz="1300" dirty="0" err="1" smtClean="0"/>
              <a:t>Sequoyah</a:t>
            </a:r>
            <a:r>
              <a:rPr lang="es-PA" sz="1300" dirty="0" smtClean="0"/>
              <a:t> creía que era importante tener un sistema de escritura para los </a:t>
            </a:r>
            <a:r>
              <a:rPr lang="es-PA" sz="1300" dirty="0" err="1" smtClean="0"/>
              <a:t>cheroqui</a:t>
            </a:r>
            <a:r>
              <a:rPr lang="es-PA" sz="1300" dirty="0" smtClean="0"/>
              <a:t>. Así que, en 1809, él se propuso a crear un alfabeto que los </a:t>
            </a:r>
            <a:r>
              <a:rPr lang="es-PA" sz="1300" dirty="0" err="1" smtClean="0"/>
              <a:t>cheroqui</a:t>
            </a:r>
            <a:r>
              <a:rPr lang="es-PA" sz="1300" dirty="0" smtClean="0"/>
              <a:t> pudieran utilizar para hacer precisamente eso.</a:t>
            </a:r>
          </a:p>
          <a:p>
            <a:endParaRPr lang="es-PA" sz="1300" dirty="0" smtClean="0"/>
          </a:p>
          <a:p>
            <a:r>
              <a:rPr lang="es-PA" sz="1300" dirty="0" err="1" smtClean="0"/>
              <a:t>Sequoyah</a:t>
            </a:r>
            <a:r>
              <a:rPr lang="es-PA" sz="1300" dirty="0" smtClean="0"/>
              <a:t> comenzó haciendo dibujos, cada uno representando una palabra o una idea diferente. Pronto se dio cuenta de que escribir oraciones utilizando dibujos sería demasiado difícil. Habían demasiadas palabras. Nadie sería capaz de recordar tantos dibujos. </a:t>
            </a:r>
          </a:p>
          <a:p>
            <a:endParaRPr lang="es-PA" sz="1300" dirty="0" smtClean="0"/>
          </a:p>
          <a:p>
            <a:r>
              <a:rPr lang="es-PA" sz="1300" dirty="0" err="1" smtClean="0"/>
              <a:t>Sequoyah</a:t>
            </a:r>
            <a:r>
              <a:rPr lang="es-PA" sz="1300" dirty="0" smtClean="0"/>
              <a:t> decidió tratar un </a:t>
            </a:r>
            <a:r>
              <a:rPr lang="es-PA" sz="1300" b="1" u="sng" dirty="0" smtClean="0"/>
              <a:t>método</a:t>
            </a:r>
            <a:r>
              <a:rPr lang="es-PA" sz="1300" dirty="0" smtClean="0"/>
              <a:t> diferente. Comenzó a desarrollar símbolos para representar los sonidos o las sílabas que componían las palabras. Doce años más tarde, completó un sistema de escritura con 86 símbolos diferentes. Cada uno significaba diferentes sílabas en el idioma </a:t>
            </a:r>
            <a:r>
              <a:rPr lang="es-PA" sz="1300" dirty="0" err="1" smtClean="0"/>
              <a:t>cheroqui</a:t>
            </a:r>
            <a:r>
              <a:rPr lang="es-PA" sz="1300" dirty="0" smtClean="0"/>
              <a:t>. Los símbolos podían ser fácilmente puestos juntos para formar palabras. Pronto, miles de </a:t>
            </a:r>
            <a:r>
              <a:rPr lang="es-PA" sz="1300" dirty="0" err="1" smtClean="0"/>
              <a:t>cheroquis</a:t>
            </a:r>
            <a:r>
              <a:rPr lang="es-PA" sz="1300" dirty="0" smtClean="0"/>
              <a:t> fueron capaces de leer y escribir en su propio idioma.</a:t>
            </a:r>
          </a:p>
          <a:p>
            <a:endParaRPr lang="es-PA" sz="1300" dirty="0" smtClean="0"/>
          </a:p>
          <a:p>
            <a:r>
              <a:rPr lang="es-PA" sz="1300" dirty="0" smtClean="0"/>
              <a:t>Su logro, sin ayuda alguna, marca el único ejemplo conocido de un individuo que ha creado un sistema totalmente nuevo de escritura. Hoy, su legado sigue vivo en los corazones y las mentes de su querida gente </a:t>
            </a:r>
            <a:r>
              <a:rPr lang="es-PA" sz="1300" dirty="0" err="1" smtClean="0"/>
              <a:t>cheroqui</a:t>
            </a:r>
            <a:r>
              <a:rPr lang="es-PA" sz="1300" dirty="0" smtClean="0"/>
              <a:t>. </a:t>
            </a:r>
          </a:p>
          <a:p>
            <a:endParaRPr lang="es-PA" sz="1300" dirty="0" smtClean="0"/>
          </a:p>
          <a:p>
            <a:r>
              <a:rPr lang="es-PA" sz="1300" dirty="0" smtClean="0"/>
              <a:t>En 1925 el Consejo </a:t>
            </a:r>
            <a:r>
              <a:rPr lang="es-PA" sz="1300" dirty="0"/>
              <a:t>G</a:t>
            </a:r>
            <a:r>
              <a:rPr lang="es-PA" sz="1300" dirty="0" smtClean="0"/>
              <a:t>eneral de la Nación </a:t>
            </a:r>
            <a:r>
              <a:rPr lang="es-PA" sz="1300" dirty="0" err="1"/>
              <a:t>C</a:t>
            </a:r>
            <a:r>
              <a:rPr lang="es-PA" sz="1300" dirty="0" err="1" smtClean="0"/>
              <a:t>hiroqui</a:t>
            </a:r>
            <a:r>
              <a:rPr lang="es-PA" sz="1300" dirty="0" smtClean="0"/>
              <a:t> (</a:t>
            </a:r>
            <a:r>
              <a:rPr lang="es-PA" sz="1300" i="1" dirty="0" smtClean="0"/>
              <a:t>General Council of </a:t>
            </a:r>
            <a:r>
              <a:rPr lang="es-PA" sz="1300" i="1" dirty="0" err="1" smtClean="0"/>
              <a:t>the</a:t>
            </a:r>
            <a:r>
              <a:rPr lang="es-PA" sz="1300" i="1" dirty="0" smtClean="0"/>
              <a:t> </a:t>
            </a:r>
            <a:r>
              <a:rPr lang="es-PA" sz="1300" i="1" dirty="0" err="1" smtClean="0"/>
              <a:t>Cherokee</a:t>
            </a:r>
            <a:r>
              <a:rPr lang="es-PA" sz="1300" dirty="0" smtClean="0"/>
              <a:t>) votó para hacer oficial el alfabeto.</a:t>
            </a:r>
          </a:p>
          <a:p>
            <a:endParaRPr lang="en-US" sz="1300" dirty="0"/>
          </a:p>
          <a:p>
            <a:endParaRPr lang="en-US" sz="1300" dirty="0"/>
          </a:p>
        </p:txBody>
      </p:sp>
      <p:sp>
        <p:nvSpPr>
          <p:cNvPr id="5" name="TextBox 4"/>
          <p:cNvSpPr txBox="1"/>
          <p:nvPr/>
        </p:nvSpPr>
        <p:spPr>
          <a:xfrm>
            <a:off x="5385213" y="255657"/>
            <a:ext cx="2039341" cy="830997"/>
          </a:xfrm>
          <a:prstGeom prst="rect">
            <a:avLst/>
          </a:prstGeom>
          <a:noFill/>
          <a:ln>
            <a:solidFill>
              <a:schemeClr val="tx1"/>
            </a:solidFill>
          </a:ln>
        </p:spPr>
        <p:txBody>
          <a:bodyPr wrap="none" rtlCol="0">
            <a:spAutoFit/>
          </a:bodyPr>
          <a:lstStyle/>
          <a:p>
            <a:pPr lvl="0"/>
            <a:r>
              <a:rPr lang="es-ES_tradnl" sz="800" dirty="0" smtClean="0">
                <a:solidFill>
                  <a:prstClr val="black"/>
                </a:solidFill>
              </a:rPr>
              <a:t>Equivalencia de grado: 7.6</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790L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12.54</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3.66</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301</a:t>
            </a:r>
          </a:p>
          <a:p>
            <a:r>
              <a:rPr lang="es-ES" sz="800" dirty="0">
                <a:solidFill>
                  <a:prstClr val="black"/>
                </a:solidFill>
              </a:rPr>
              <a:t>Nota: Basado en el texto original en </a:t>
            </a:r>
            <a:r>
              <a:rPr lang="es-ES" sz="800" dirty="0" smtClean="0">
                <a:solidFill>
                  <a:prstClr val="black"/>
                </a:solidFill>
              </a:rPr>
              <a:t>inglés</a:t>
            </a:r>
            <a:endParaRPr lang="es-ES_tradnl" sz="800" dirty="0">
              <a:solidFill>
                <a:prstClr val="black"/>
              </a:solidFill>
            </a:endParaRPr>
          </a:p>
        </p:txBody>
      </p:sp>
    </p:spTree>
    <p:extLst>
      <p:ext uri="{BB962C8B-B14F-4D97-AF65-F5344CB8AC3E}">
        <p14:creationId xmlns:p14="http://schemas.microsoft.com/office/powerpoint/2010/main" val="19824828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 name="TextBox 1"/>
          <p:cNvSpPr txBox="1"/>
          <p:nvPr/>
        </p:nvSpPr>
        <p:spPr>
          <a:xfrm>
            <a:off x="647700" y="1335405"/>
            <a:ext cx="6477000" cy="7063472"/>
          </a:xfrm>
          <a:prstGeom prst="rect">
            <a:avLst/>
          </a:prstGeom>
          <a:noFill/>
        </p:spPr>
        <p:txBody>
          <a:bodyPr wrap="square" rtlCol="0">
            <a:spAutoFit/>
          </a:bodyPr>
          <a:lstStyle/>
          <a:p>
            <a:pPr algn="ctr"/>
            <a:r>
              <a:rPr lang="es-GT" sz="1300" b="1" dirty="0" err="1" smtClean="0"/>
              <a:t>Booker</a:t>
            </a:r>
            <a:r>
              <a:rPr lang="es-GT" sz="1300" b="1" dirty="0" smtClean="0"/>
              <a:t> T. Washington</a:t>
            </a:r>
          </a:p>
          <a:p>
            <a:pPr algn="ctr"/>
            <a:r>
              <a:rPr lang="es-GT" sz="1100" b="1" dirty="0" smtClean="0"/>
              <a:t>Elizabeth </a:t>
            </a:r>
            <a:r>
              <a:rPr lang="es-GT" sz="1100" b="1" dirty="0" err="1" smtClean="0"/>
              <a:t>Yeo</a:t>
            </a:r>
            <a:endParaRPr lang="es-GT" sz="1100" b="1" dirty="0" smtClean="0"/>
          </a:p>
          <a:p>
            <a:endParaRPr lang="es-GT" sz="1300" dirty="0" smtClean="0"/>
          </a:p>
          <a:p>
            <a:endParaRPr lang="es-GT" sz="1300" dirty="0" smtClean="0"/>
          </a:p>
          <a:p>
            <a:endParaRPr lang="es-GT" sz="1300" dirty="0" smtClean="0"/>
          </a:p>
          <a:p>
            <a:r>
              <a:rPr lang="es-GT" sz="1300" dirty="0" smtClean="0"/>
              <a:t>Nacido en Virginia a mediados o finales de la década de 1850, </a:t>
            </a:r>
            <a:r>
              <a:rPr lang="es-GT" sz="1300" dirty="0" err="1" smtClean="0"/>
              <a:t>Booker</a:t>
            </a:r>
            <a:r>
              <a:rPr lang="es-GT" sz="1300" dirty="0" smtClean="0"/>
              <a:t> T. Washington se inscribió en una escuela y se convirtió en un maestro. En 1881, fundó la universidad </a:t>
            </a:r>
            <a:r>
              <a:rPr lang="es-GT" sz="1300" dirty="0" err="1" smtClean="0"/>
              <a:t>Tuskegee</a:t>
            </a:r>
            <a:r>
              <a:rPr lang="es-GT" sz="1300" dirty="0" smtClean="0"/>
              <a:t> con el fin de capacitar a los afroamericanos en la agricultura. </a:t>
            </a:r>
          </a:p>
          <a:p>
            <a:endParaRPr lang="es-GT" sz="1300" dirty="0" smtClean="0"/>
          </a:p>
          <a:p>
            <a:r>
              <a:rPr lang="es-GT" sz="1300" b="1" u="sng" dirty="0" smtClean="0"/>
              <a:t>Primeros años de vida</a:t>
            </a:r>
          </a:p>
          <a:p>
            <a:r>
              <a:rPr lang="es-GT" sz="1300" dirty="0" smtClean="0"/>
              <a:t>Nacido el 5 de abril de 1856, la vida de </a:t>
            </a:r>
            <a:r>
              <a:rPr lang="es-GT" sz="1300" dirty="0" err="1" smtClean="0"/>
              <a:t>Booker</a:t>
            </a:r>
            <a:r>
              <a:rPr lang="es-GT" sz="1300" dirty="0" smtClean="0"/>
              <a:t> tuvo pocas esperanzas al principio. En Virginia, al igual que en la mayoría de los estados antes de la Guerra Civil, el hijo de un esclavo se convertía en un esclavo. La madre de </a:t>
            </a:r>
            <a:r>
              <a:rPr lang="es-GT" sz="1300" dirty="0" err="1" smtClean="0"/>
              <a:t>Booker</a:t>
            </a:r>
            <a:r>
              <a:rPr lang="es-GT" sz="1300" dirty="0" smtClean="0"/>
              <a:t> trabajó como cocinera. </a:t>
            </a:r>
            <a:r>
              <a:rPr lang="es-GT" sz="1300" dirty="0" err="1" smtClean="0"/>
              <a:t>Booker</a:t>
            </a:r>
            <a:r>
              <a:rPr lang="es-GT" sz="1300" dirty="0" smtClean="0"/>
              <a:t> nunca conoció a su padre. </a:t>
            </a:r>
            <a:r>
              <a:rPr lang="es-GT" sz="1300" dirty="0" err="1" smtClean="0"/>
              <a:t>Booker</a:t>
            </a:r>
            <a:r>
              <a:rPr lang="es-GT" sz="1300" dirty="0" smtClean="0"/>
              <a:t> y su madre vivían en una cabaña de madera de una sola habitación con una gran chimenea. </a:t>
            </a:r>
          </a:p>
          <a:p>
            <a:endParaRPr lang="es-GT" sz="1300" dirty="0" smtClean="0"/>
          </a:p>
          <a:p>
            <a:r>
              <a:rPr lang="es-GT" sz="1300" dirty="0" smtClean="0"/>
              <a:t>A una edad temprana, </a:t>
            </a:r>
            <a:r>
              <a:rPr lang="es-GT" sz="1300" dirty="0" err="1" smtClean="0"/>
              <a:t>Booker</a:t>
            </a:r>
            <a:r>
              <a:rPr lang="es-GT" sz="1300" dirty="0" smtClean="0"/>
              <a:t> llevó sacos de grano al molino. Era un trabajo duro para un niño pequeño. Ellos vivían cerca de una escuela pequeña. Al mirar adentro, vio a niños de su edad sentados en pupitres (escritorios) y leyendo libros. Quería ir a la escuela, pero era en contra la ley enseñar a los esclavos a leer y escribir. </a:t>
            </a:r>
          </a:p>
          <a:p>
            <a:endParaRPr lang="es-GT" sz="1300" dirty="0" smtClean="0"/>
          </a:p>
          <a:p>
            <a:r>
              <a:rPr lang="es-GT" sz="1300" dirty="0" smtClean="0"/>
              <a:t>Después de la Guerra Civil, su madre se mudó a Virginia Occidental (West Virginia). Allí, ella se casó con Washington </a:t>
            </a:r>
            <a:r>
              <a:rPr lang="es-GT" sz="1300" dirty="0" err="1" smtClean="0"/>
              <a:t>Ferguson</a:t>
            </a:r>
            <a:r>
              <a:rPr lang="es-GT" sz="1300" dirty="0" smtClean="0"/>
              <a:t>. La familia era muy pobre. </a:t>
            </a:r>
            <a:r>
              <a:rPr lang="es-GT" sz="1300" dirty="0" err="1" smtClean="0"/>
              <a:t>Booker</a:t>
            </a:r>
            <a:r>
              <a:rPr lang="es-GT" sz="1300" dirty="0" smtClean="0"/>
              <a:t>, a los 9 años de edad, fue a trabajar en una fábrica de sal con su padrastro en vez de ir a la escuela.</a:t>
            </a:r>
          </a:p>
          <a:p>
            <a:endParaRPr lang="es-GT" sz="1300" dirty="0" smtClean="0"/>
          </a:p>
          <a:p>
            <a:r>
              <a:rPr lang="es-GT" sz="1300" dirty="0" smtClean="0"/>
              <a:t>La madre de </a:t>
            </a:r>
            <a:r>
              <a:rPr lang="es-GT" sz="1300" dirty="0" err="1" smtClean="0"/>
              <a:t>Booker</a:t>
            </a:r>
            <a:r>
              <a:rPr lang="es-GT" sz="1300" dirty="0" smtClean="0"/>
              <a:t> sabía que quería aprender y le consiguió un libro para leer. Aprendió el abecedario y a leer y escribir palabras básicas. Debido a que todavía estaba trabajando, él se levantaba casi todas las mañanas a las 4 de la mañana para practicar la lectura. Durante esta misma época, </a:t>
            </a:r>
            <a:r>
              <a:rPr lang="es-GT" sz="1300" dirty="0" err="1" smtClean="0"/>
              <a:t>Booker</a:t>
            </a:r>
            <a:r>
              <a:rPr lang="es-GT" sz="1300" dirty="0" smtClean="0"/>
              <a:t> tomó el primer nombre de su padrastro como su apellido, Washington.</a:t>
            </a:r>
          </a:p>
          <a:p>
            <a:endParaRPr lang="es-GT" sz="1300" dirty="0" smtClean="0"/>
          </a:p>
          <a:p>
            <a:r>
              <a:rPr lang="es-GT" sz="1300" dirty="0" smtClean="0"/>
              <a:t>En 1866, </a:t>
            </a:r>
            <a:r>
              <a:rPr lang="es-GT" sz="1300" dirty="0" err="1" smtClean="0"/>
              <a:t>Booker</a:t>
            </a:r>
            <a:r>
              <a:rPr lang="es-GT" sz="1300" dirty="0" smtClean="0"/>
              <a:t> T. Washington consiguió un trabajo como criado doméstico en el hogar de un minero de carbón. La esposa del minero de carbón se dio cuenta de que </a:t>
            </a:r>
            <a:r>
              <a:rPr lang="es-GT" sz="1300" dirty="0" err="1" smtClean="0"/>
              <a:t>Booker</a:t>
            </a:r>
            <a:r>
              <a:rPr lang="es-GT" sz="1300" dirty="0" smtClean="0"/>
              <a:t> era inteligente y honesto. Ella quería ayudarlo. Durante los dos años que trabajó para ella, ella le permitió ir a la escuela durante una hora al día durante los meses de invierno.</a:t>
            </a:r>
            <a:endParaRPr lang="es-GT" sz="1300" dirty="0"/>
          </a:p>
        </p:txBody>
      </p:sp>
      <p:sp>
        <p:nvSpPr>
          <p:cNvPr id="7" name="TextBox 6"/>
          <p:cNvSpPr txBox="1"/>
          <p:nvPr/>
        </p:nvSpPr>
        <p:spPr>
          <a:xfrm>
            <a:off x="5385213" y="255657"/>
            <a:ext cx="2039341" cy="830997"/>
          </a:xfrm>
          <a:prstGeom prst="rect">
            <a:avLst/>
          </a:prstGeom>
          <a:noFill/>
          <a:ln>
            <a:solidFill>
              <a:schemeClr val="tx1"/>
            </a:solidFill>
          </a:ln>
        </p:spPr>
        <p:txBody>
          <a:bodyPr wrap="none" rtlCol="0">
            <a:spAutoFit/>
          </a:bodyPr>
          <a:lstStyle/>
          <a:p>
            <a:pPr lvl="0"/>
            <a:r>
              <a:rPr lang="es-ES_tradnl" sz="800" dirty="0" smtClean="0">
                <a:solidFill>
                  <a:prstClr val="black"/>
                </a:solidFill>
              </a:rPr>
              <a:t>Equivalencia de grado: 7.1</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860L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13.60</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3.63</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544</a:t>
            </a:r>
          </a:p>
          <a:p>
            <a:r>
              <a:rPr lang="es-ES" sz="800" dirty="0">
                <a:solidFill>
                  <a:prstClr val="black"/>
                </a:solidFill>
              </a:rPr>
              <a:t>Nota: Basado en el texto original en </a:t>
            </a:r>
            <a:r>
              <a:rPr lang="es-ES" sz="800" dirty="0" smtClean="0">
                <a:solidFill>
                  <a:prstClr val="black"/>
                </a:solidFill>
              </a:rPr>
              <a:t>inglés</a:t>
            </a:r>
            <a:endParaRPr lang="es-ES_tradnl" sz="800" dirty="0">
              <a:solidFill>
                <a:prstClr val="black"/>
              </a:solidFill>
            </a:endParaRPr>
          </a:p>
        </p:txBody>
      </p:sp>
    </p:spTree>
    <p:extLst>
      <p:ext uri="{BB962C8B-B14F-4D97-AF65-F5344CB8AC3E}">
        <p14:creationId xmlns:p14="http://schemas.microsoft.com/office/powerpoint/2010/main" val="1039632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 name="TextBox 1"/>
          <p:cNvSpPr txBox="1"/>
          <p:nvPr/>
        </p:nvSpPr>
        <p:spPr>
          <a:xfrm>
            <a:off x="647700" y="685800"/>
            <a:ext cx="6477000" cy="6894195"/>
          </a:xfrm>
          <a:prstGeom prst="rect">
            <a:avLst/>
          </a:prstGeom>
          <a:noFill/>
        </p:spPr>
        <p:txBody>
          <a:bodyPr wrap="square" rtlCol="0">
            <a:spAutoFit/>
          </a:bodyPr>
          <a:lstStyle/>
          <a:p>
            <a:r>
              <a:rPr lang="es-GT" sz="1300" dirty="0" err="1" smtClean="0"/>
              <a:t>Booker</a:t>
            </a:r>
            <a:r>
              <a:rPr lang="es-GT" sz="1300" dirty="0" smtClean="0"/>
              <a:t> T. Washington </a:t>
            </a:r>
            <a:r>
              <a:rPr lang="es-GT" sz="1100" i="1" dirty="0" smtClean="0"/>
              <a:t>continuación…</a:t>
            </a:r>
            <a:endParaRPr lang="es-GT" sz="1300" i="1" dirty="0" smtClean="0"/>
          </a:p>
          <a:p>
            <a:endParaRPr lang="es-GT" sz="1300" dirty="0" smtClean="0"/>
          </a:p>
          <a:p>
            <a:endParaRPr lang="es-GT" sz="1300" dirty="0" smtClean="0"/>
          </a:p>
          <a:p>
            <a:r>
              <a:rPr lang="es-GT" sz="1300" b="1" u="sng" dirty="0" smtClean="0"/>
              <a:t>Educación</a:t>
            </a:r>
          </a:p>
          <a:p>
            <a:r>
              <a:rPr lang="es-GT" sz="1300" dirty="0" smtClean="0"/>
              <a:t>Después de la Guerra Civil y la liberación de los esclavos, el sueño de </a:t>
            </a:r>
            <a:r>
              <a:rPr lang="es-GT" sz="1300" dirty="0" err="1" smtClean="0"/>
              <a:t>Booker</a:t>
            </a:r>
            <a:r>
              <a:rPr lang="es-GT" sz="1300" dirty="0" smtClean="0"/>
              <a:t> de tener una educación podría hacerse realidad. En 1872, </a:t>
            </a:r>
            <a:r>
              <a:rPr lang="es-GT" sz="1300" dirty="0" err="1" smtClean="0"/>
              <a:t>Booker</a:t>
            </a:r>
            <a:r>
              <a:rPr lang="es-GT" sz="1300" dirty="0" smtClean="0"/>
              <a:t> T. Washington se fue de casa y caminó 500 millas hacia el la Universidad de Agricultura de Hampton, en Virginia. En el proceso, él tuvo trabajos ocasionales para poder mantenerse. </a:t>
            </a:r>
          </a:p>
          <a:p>
            <a:endParaRPr lang="es-GT" sz="1300" dirty="0" smtClean="0"/>
          </a:p>
          <a:p>
            <a:r>
              <a:rPr lang="es-GT" sz="1300" dirty="0" smtClean="0"/>
              <a:t>Él pudo asistir a la escuela y comenzó a trabajar como conserje para ayudar a pagar los costos. El fundador de la escuela pronto le ofreció una beca. El fundador sentía que era importante apoyar a los esclavos recién liberados, ayudándoles a obtener una educación. Pronto se convirtió en el mentor de Washington.</a:t>
            </a:r>
          </a:p>
          <a:p>
            <a:endParaRPr lang="es-GT" sz="1300" dirty="0" smtClean="0"/>
          </a:p>
          <a:p>
            <a:r>
              <a:rPr lang="es-GT" sz="1300" b="1" u="sng" dirty="0" smtClean="0"/>
              <a:t>Legado</a:t>
            </a:r>
          </a:p>
          <a:p>
            <a:r>
              <a:rPr lang="es-GT" sz="1300" dirty="0" err="1" smtClean="0"/>
              <a:t>Booker</a:t>
            </a:r>
            <a:r>
              <a:rPr lang="es-GT" sz="1300" dirty="0" smtClean="0"/>
              <a:t> T. Washington se graduó de Hampton en 1875 con altas calificaciones. En 1879, se le pidió que hablara en una graduación de Hampton. Más tarde, el General Armstrong ofreció a Washington un trabajo de profesor en la Universidad Hampton. </a:t>
            </a:r>
          </a:p>
          <a:p>
            <a:endParaRPr lang="es-GT" sz="1300" dirty="0" smtClean="0"/>
          </a:p>
          <a:p>
            <a:r>
              <a:rPr lang="es-GT" sz="1300" dirty="0" smtClean="0"/>
              <a:t>En 1881, la ley de Alabama aprobó $2,000 para la universidad </a:t>
            </a:r>
            <a:r>
              <a:rPr lang="es-GT" sz="1300" dirty="0" err="1" smtClean="0"/>
              <a:t>Tuskegee</a:t>
            </a:r>
            <a:r>
              <a:rPr lang="es-GT" sz="1300" dirty="0" smtClean="0"/>
              <a:t>. Se le pidió al General Armstrong  que contratara a un hombre blanco para dirigir la escuela, pero en su lugar, él contrató a </a:t>
            </a:r>
            <a:r>
              <a:rPr lang="es-GT" sz="1300" dirty="0" err="1" smtClean="0"/>
              <a:t>Booker</a:t>
            </a:r>
            <a:r>
              <a:rPr lang="es-GT" sz="1300" dirty="0" smtClean="0"/>
              <a:t> T. Washington. </a:t>
            </a:r>
          </a:p>
          <a:p>
            <a:endParaRPr lang="es-GT" sz="1300" dirty="0" smtClean="0"/>
          </a:p>
          <a:p>
            <a:r>
              <a:rPr lang="es-GT" sz="1300" dirty="0" smtClean="0"/>
              <a:t>Las clases se llevaron a cabo por primera vez en una antigua iglesia, mientras que Washington viajó por todo el campo, hablando de la escuela y recaudando fondos. </a:t>
            </a:r>
          </a:p>
          <a:p>
            <a:endParaRPr lang="es-GT" sz="1300" dirty="0" smtClean="0"/>
          </a:p>
          <a:p>
            <a:r>
              <a:rPr lang="es-GT" sz="1300" dirty="0" smtClean="0"/>
              <a:t>Bajo el liderazgo de </a:t>
            </a:r>
            <a:r>
              <a:rPr lang="es-GT" sz="1300" dirty="0" err="1" smtClean="0"/>
              <a:t>Booker</a:t>
            </a:r>
            <a:r>
              <a:rPr lang="es-GT" sz="1300" dirty="0" smtClean="0"/>
              <a:t> T. Washington, </a:t>
            </a:r>
            <a:r>
              <a:rPr lang="es-GT" sz="1300" dirty="0" err="1" smtClean="0"/>
              <a:t>Tuskegee</a:t>
            </a:r>
            <a:r>
              <a:rPr lang="es-GT" sz="1300" dirty="0" smtClean="0"/>
              <a:t> se convirtió en una universidad de liderazgo en el país. En 1901, el presidente Theodore Roosevelt invitó a </a:t>
            </a:r>
            <a:r>
              <a:rPr lang="es-GT" sz="1300" dirty="0" err="1" smtClean="0"/>
              <a:t>Booker</a:t>
            </a:r>
            <a:r>
              <a:rPr lang="es-GT" sz="1300" dirty="0" smtClean="0"/>
              <a:t> T. Washington a la Casa Blanca. Él fue el primer afroamericano en ser invitado a la Casa Blanca. </a:t>
            </a:r>
          </a:p>
          <a:p>
            <a:endParaRPr lang="es-GT" sz="1300" dirty="0" smtClean="0"/>
          </a:p>
          <a:p>
            <a:r>
              <a:rPr lang="es-GT" sz="1300" dirty="0" err="1" smtClean="0"/>
              <a:t>Booker</a:t>
            </a:r>
            <a:r>
              <a:rPr lang="es-GT" sz="1300" dirty="0" smtClean="0"/>
              <a:t> T. Washington seguía siendo el director del Instituto </a:t>
            </a:r>
            <a:r>
              <a:rPr lang="es-GT" sz="1300" dirty="0" err="1" smtClean="0"/>
              <a:t>Tuskegee</a:t>
            </a:r>
            <a:r>
              <a:rPr lang="es-GT" sz="1300" dirty="0" smtClean="0"/>
              <a:t> hasta su muerte el 14 de noviembre de 1915, a la edad de 59 años.</a:t>
            </a:r>
          </a:p>
          <a:p>
            <a:endParaRPr lang="es-GT" sz="1300" dirty="0" smtClean="0"/>
          </a:p>
          <a:p>
            <a:endParaRPr lang="es-GT" sz="1300" dirty="0"/>
          </a:p>
        </p:txBody>
      </p:sp>
    </p:spTree>
    <p:extLst>
      <p:ext uri="{BB962C8B-B14F-4D97-AF65-F5344CB8AC3E}">
        <p14:creationId xmlns:p14="http://schemas.microsoft.com/office/powerpoint/2010/main" val="416612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68811" y="776422"/>
            <a:ext cx="6196193" cy="3796196"/>
          </a:xfrm>
          <a:prstGeom prst="rect">
            <a:avLst/>
          </a:prstGeom>
        </p:spPr>
        <p:txBody>
          <a:bodyPr wrap="square" lIns="101881" tIns="50941" rIns="101881" bIns="50941">
            <a:spAutoFit/>
          </a:bodyPr>
          <a:lstStyle/>
          <a:p>
            <a:pPr lvl="0"/>
            <a:r>
              <a:rPr lang="en-US" sz="1600" dirty="0">
                <a:latin typeface="Helvetica" panose="020B0604020202020204" pitchFamily="34" charset="0"/>
                <a:cs typeface="Helvetica" panose="020B0604020202020204" pitchFamily="34" charset="0"/>
              </a:rPr>
              <a:t> </a:t>
            </a:r>
            <a:endParaRPr lang="es-ES_tradnl" sz="1600" dirty="0" smtClean="0">
              <a:latin typeface="Helvetica" panose="020B0604020202020204" pitchFamily="34" charset="0"/>
              <a:cs typeface="Helvetica" panose="020B0604020202020204" pitchFamily="34" charset="0"/>
            </a:endParaRPr>
          </a:p>
          <a:p>
            <a:pPr marL="342900" indent="-342900">
              <a:buAutoNum type="arabicPeriod" startAt="9"/>
            </a:pPr>
            <a:r>
              <a:rPr lang="es-ES_tradnl" sz="1600" b="1" dirty="0" smtClean="0">
                <a:latin typeface="Helvetica" panose="020B0604020202020204" pitchFamily="34" charset="0"/>
                <a:cs typeface="Helvetica" panose="020B0604020202020204" pitchFamily="34" charset="0"/>
              </a:rPr>
              <a:t>Lee la frase del texto </a:t>
            </a:r>
            <a:r>
              <a:rPr lang="es-ES_tradnl" sz="1600" b="1" i="1" dirty="0" err="1" smtClean="0">
                <a:latin typeface="Helvetica" panose="020B0604020202020204" pitchFamily="34" charset="0"/>
                <a:cs typeface="Helvetica" panose="020B0604020202020204" pitchFamily="34" charset="0"/>
              </a:rPr>
              <a:t>Sequoyah</a:t>
            </a:r>
            <a:r>
              <a:rPr lang="es-ES_tradnl" sz="1600" b="1" dirty="0" smtClean="0">
                <a:latin typeface="Helvetica" panose="020B0604020202020204" pitchFamily="34" charset="0"/>
                <a:cs typeface="Helvetica" panose="020B0604020202020204" pitchFamily="34" charset="0"/>
              </a:rPr>
              <a:t>. </a:t>
            </a:r>
            <a:r>
              <a:rPr lang="es-ES_tradnl" sz="1600" dirty="0" smtClean="0">
                <a:latin typeface="Helvetica" panose="020B0604020202020204" pitchFamily="34" charset="0"/>
                <a:cs typeface="Helvetica" panose="020B0604020202020204" pitchFamily="34" charset="0"/>
              </a:rPr>
              <a:t>“</a:t>
            </a:r>
            <a:r>
              <a:rPr lang="es-ES_tradnl" sz="1600" dirty="0" err="1" smtClean="0">
                <a:latin typeface="Helvetica" panose="020B0604020202020204" pitchFamily="34" charset="0"/>
                <a:cs typeface="Helvetica" panose="020B0604020202020204" pitchFamily="34" charset="0"/>
              </a:rPr>
              <a:t>Sequoyah</a:t>
            </a:r>
            <a:r>
              <a:rPr lang="es-ES_tradnl" sz="1600" dirty="0" smtClean="0">
                <a:latin typeface="Helvetica" panose="020B0604020202020204" pitchFamily="34" charset="0"/>
                <a:cs typeface="Helvetica" panose="020B0604020202020204" pitchFamily="34" charset="0"/>
              </a:rPr>
              <a:t> decidió tratar un</a:t>
            </a:r>
            <a:r>
              <a:rPr lang="es-ES_tradnl" sz="1600" b="1" dirty="0" smtClean="0">
                <a:latin typeface="Helvetica" panose="020B0604020202020204" pitchFamily="34" charset="0"/>
                <a:cs typeface="Helvetica" panose="020B0604020202020204" pitchFamily="34" charset="0"/>
              </a:rPr>
              <a:t> </a:t>
            </a:r>
            <a:r>
              <a:rPr lang="es-ES_tradnl" sz="1600" b="1" u="sng" dirty="0" smtClean="0">
                <a:latin typeface="Helvetica" panose="020B0604020202020204" pitchFamily="34" charset="0"/>
                <a:cs typeface="Helvetica" panose="020B0604020202020204" pitchFamily="34" charset="0"/>
              </a:rPr>
              <a:t>método</a:t>
            </a:r>
            <a:r>
              <a:rPr lang="es-ES_tradnl" sz="1600" b="1" dirty="0" smtClean="0">
                <a:latin typeface="Helvetica" panose="020B0604020202020204" pitchFamily="34" charset="0"/>
                <a:cs typeface="Helvetica" panose="020B0604020202020204" pitchFamily="34" charset="0"/>
              </a:rPr>
              <a:t> </a:t>
            </a:r>
            <a:r>
              <a:rPr lang="es-ES_tradnl" sz="1600" dirty="0" smtClean="0">
                <a:latin typeface="Helvetica" panose="020B0604020202020204" pitchFamily="34" charset="0"/>
                <a:cs typeface="Helvetica" panose="020B0604020202020204" pitchFamily="34" charset="0"/>
              </a:rPr>
              <a:t>diferente.” </a:t>
            </a:r>
          </a:p>
          <a:p>
            <a:pPr marL="342900" indent="-342900">
              <a:buAutoNum type="arabicPeriod" startAt="9"/>
            </a:pPr>
            <a:endParaRPr lang="es-ES_tradnl" sz="1600" b="1" dirty="0" smtClean="0">
              <a:latin typeface="Helvetica" panose="020B0604020202020204" pitchFamily="34" charset="0"/>
              <a:cs typeface="Helvetica" panose="020B0604020202020204" pitchFamily="34" charset="0"/>
            </a:endParaRPr>
          </a:p>
          <a:p>
            <a:pPr marL="347663" indent="-58738"/>
            <a:r>
              <a:rPr lang="es-ES_tradnl" sz="1600" b="1" dirty="0" smtClean="0">
                <a:latin typeface="Helvetica" panose="020B0604020202020204" pitchFamily="34" charset="0"/>
                <a:cs typeface="Helvetica" panose="020B0604020202020204" pitchFamily="34" charset="0"/>
              </a:rPr>
              <a:t> ¿Cuál es un sinónimo de la palabra </a:t>
            </a:r>
            <a:r>
              <a:rPr lang="es-ES_tradnl" sz="1600" b="1" u="sng" dirty="0" smtClean="0">
                <a:latin typeface="Helvetica" panose="020B0604020202020204" pitchFamily="34" charset="0"/>
                <a:cs typeface="Helvetica" panose="020B0604020202020204" pitchFamily="34" charset="0"/>
              </a:rPr>
              <a:t>método</a:t>
            </a:r>
            <a:r>
              <a:rPr lang="es-ES_tradnl" sz="1600" b="1" dirty="0" smtClean="0">
                <a:latin typeface="Helvetica" panose="020B0604020202020204" pitchFamily="34" charset="0"/>
                <a:cs typeface="Helvetica" panose="020B0604020202020204" pitchFamily="34" charset="0"/>
              </a:rPr>
              <a:t> utilizado en el texto </a:t>
            </a:r>
            <a:r>
              <a:rPr lang="es-ES_tradnl" sz="1600" b="1" i="1" dirty="0" err="1" smtClean="0">
                <a:latin typeface="Helvetica" panose="020B0604020202020204" pitchFamily="34" charset="0"/>
                <a:cs typeface="Helvetica" panose="020B0604020202020204" pitchFamily="34" charset="0"/>
              </a:rPr>
              <a:t>Sequoyah</a:t>
            </a:r>
            <a:r>
              <a:rPr lang="es-ES_tradnl" sz="1600" b="1" dirty="0" smtClean="0">
                <a:latin typeface="Helvetica" panose="020B0604020202020204" pitchFamily="34" charset="0"/>
                <a:cs typeface="Helvetica" panose="020B0604020202020204" pitchFamily="34" charset="0"/>
              </a:rPr>
              <a:t>?</a:t>
            </a:r>
          </a:p>
          <a:p>
            <a:pPr marL="347663" indent="-58738"/>
            <a:endParaRPr lang="es-ES_tradnl"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ES_tradnl" sz="1600" dirty="0">
                <a:latin typeface="Helvetica" panose="020B0604020202020204" pitchFamily="34" charset="0"/>
                <a:cs typeface="Helvetica" panose="020B0604020202020204" pitchFamily="34" charset="0"/>
              </a:rPr>
              <a:t>e</a:t>
            </a:r>
            <a:r>
              <a:rPr lang="es-ES_tradnl" sz="1600" dirty="0" smtClean="0">
                <a:latin typeface="Helvetica" panose="020B0604020202020204" pitchFamily="34" charset="0"/>
                <a:cs typeface="Helvetica" panose="020B0604020202020204" pitchFamily="34" charset="0"/>
              </a:rPr>
              <a:t>strategia</a:t>
            </a:r>
          </a:p>
          <a:p>
            <a:pPr marL="870821" lvl="1" indent="-361417">
              <a:buFont typeface="+mj-lt"/>
              <a:buAutoNum type="alphaUcPeriod"/>
            </a:pPr>
            <a:endParaRPr lang="es-ES_tradnl"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ES_tradnl" sz="1600" dirty="0" smtClean="0">
                <a:latin typeface="Helvetica" panose="020B0604020202020204" pitchFamily="34" charset="0"/>
                <a:cs typeface="Helvetica" panose="020B0604020202020204" pitchFamily="34" charset="0"/>
              </a:rPr>
              <a:t>alfabeto</a:t>
            </a:r>
          </a:p>
          <a:p>
            <a:pPr marL="870821" lvl="1" indent="-361417">
              <a:buFont typeface="+mj-lt"/>
              <a:buAutoNum type="alphaUcPeriod"/>
            </a:pPr>
            <a:endParaRPr lang="es-ES_tradnl"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ES_tradnl" sz="1600" dirty="0">
                <a:latin typeface="Helvetica" panose="020B0604020202020204" pitchFamily="34" charset="0"/>
                <a:cs typeface="Helvetica" panose="020B0604020202020204" pitchFamily="34" charset="0"/>
              </a:rPr>
              <a:t>a</a:t>
            </a:r>
            <a:r>
              <a:rPr lang="es-ES_tradnl" sz="1600" dirty="0" smtClean="0">
                <a:latin typeface="Helvetica" panose="020B0604020202020204" pitchFamily="34" charset="0"/>
                <a:cs typeface="Helvetica" panose="020B0604020202020204" pitchFamily="34" charset="0"/>
              </a:rPr>
              <a:t>vanzar</a:t>
            </a:r>
          </a:p>
          <a:p>
            <a:pPr marL="870821" lvl="1" indent="-361417">
              <a:buFont typeface="+mj-lt"/>
              <a:buAutoNum type="alphaUcPeriod"/>
            </a:pPr>
            <a:endParaRPr lang="es-ES_tradnl"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ES_tradnl" sz="1600" dirty="0" smtClean="0">
                <a:latin typeface="Helvetica" panose="020B0604020202020204" pitchFamily="34" charset="0"/>
                <a:cs typeface="Helvetica" panose="020B0604020202020204" pitchFamily="34" charset="0"/>
              </a:rPr>
              <a:t>sílaba</a:t>
            </a:r>
          </a:p>
          <a:p>
            <a:pPr marL="361417" indent="-361417">
              <a:buFont typeface="+mj-lt"/>
              <a:buAutoNum type="alphaUcPeriod" startAt="4"/>
            </a:pPr>
            <a:endParaRPr lang="en-US" sz="1600" dirty="0">
              <a:latin typeface="Helvetica" panose="020B0604020202020204" pitchFamily="34" charset="0"/>
              <a:cs typeface="Helvetica" panose="020B0604020202020204" pitchFamily="34" charset="0"/>
            </a:endParaRPr>
          </a:p>
        </p:txBody>
      </p:sp>
      <p:cxnSp>
        <p:nvCxnSpPr>
          <p:cNvPr id="10" name="Straight Connector 9"/>
          <p:cNvCxnSpPr/>
          <p:nvPr/>
        </p:nvCxnSpPr>
        <p:spPr>
          <a:xfrm>
            <a:off x="611890"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62413" y="35005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2" name="Oval 11"/>
          <p:cNvSpPr/>
          <p:nvPr/>
        </p:nvSpPr>
        <p:spPr>
          <a:xfrm>
            <a:off x="962413" y="25547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3" name="Oval 12"/>
          <p:cNvSpPr/>
          <p:nvPr/>
        </p:nvSpPr>
        <p:spPr>
          <a:xfrm>
            <a:off x="962413" y="30166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4" name="Oval 13"/>
          <p:cNvSpPr/>
          <p:nvPr/>
        </p:nvSpPr>
        <p:spPr>
          <a:xfrm>
            <a:off x="962413" y="39635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29" name="Rectangle 28"/>
          <p:cNvSpPr/>
          <p:nvPr/>
        </p:nvSpPr>
        <p:spPr>
          <a:xfrm>
            <a:off x="864122" y="5214681"/>
            <a:ext cx="6462353" cy="4781081"/>
          </a:xfrm>
          <a:prstGeom prst="rect">
            <a:avLst/>
          </a:prstGeom>
        </p:spPr>
        <p:txBody>
          <a:bodyPr wrap="square" lIns="101881" tIns="50941" rIns="101881" bIns="50941">
            <a:spAutoFit/>
          </a:bodyPr>
          <a:lstStyle/>
          <a:p>
            <a:pPr marL="457200" lvl="0" indent="-398463"/>
            <a:r>
              <a:rPr lang="es-ES_tradnl" sz="1600" b="1" dirty="0" smtClean="0">
                <a:latin typeface="Helvetica" pitchFamily="34" charset="0"/>
                <a:cs typeface="Helvetica" pitchFamily="34" charset="0"/>
              </a:rPr>
              <a:t>10.  </a:t>
            </a:r>
            <a:r>
              <a:rPr lang="es-ES_tradnl" sz="1600" b="1" dirty="0" smtClean="0">
                <a:solidFill>
                  <a:prstClr val="black"/>
                </a:solidFill>
                <a:latin typeface="Helvetica" pitchFamily="34" charset="0"/>
                <a:cs typeface="Helvetica" pitchFamily="34" charset="0"/>
              </a:rPr>
              <a:t>En esta oración de </a:t>
            </a:r>
            <a:r>
              <a:rPr lang="es-ES_tradnl" sz="1600" b="1" i="1" dirty="0" err="1" smtClean="0">
                <a:latin typeface="Helvetica" pitchFamily="34" charset="0"/>
                <a:cs typeface="Helvetica" pitchFamily="34" charset="0"/>
              </a:rPr>
              <a:t>Sequoyah</a:t>
            </a:r>
            <a:r>
              <a:rPr lang="es-ES_tradnl" sz="1600" b="1" dirty="0" smtClean="0">
                <a:solidFill>
                  <a:prstClr val="black"/>
                </a:solidFill>
                <a:latin typeface="Helvetica" pitchFamily="34" charset="0"/>
                <a:cs typeface="Helvetica" pitchFamily="34" charset="0"/>
              </a:rPr>
              <a:t>,</a:t>
            </a:r>
            <a:r>
              <a:rPr lang="es-ES_tradnl" sz="1600" dirty="0" smtClean="0">
                <a:solidFill>
                  <a:prstClr val="black"/>
                </a:solidFill>
                <a:latin typeface="Helvetica" pitchFamily="34" charset="0"/>
                <a:cs typeface="Helvetica" pitchFamily="34" charset="0"/>
              </a:rPr>
              <a:t> </a:t>
            </a:r>
            <a:r>
              <a:rPr lang="es-ES_tradnl" sz="1600" i="1" dirty="0" smtClean="0">
                <a:solidFill>
                  <a:prstClr val="black"/>
                </a:solidFill>
                <a:latin typeface="Helvetica" pitchFamily="34" charset="0"/>
                <a:cs typeface="Helvetica" pitchFamily="34" charset="0"/>
              </a:rPr>
              <a:t>“</a:t>
            </a:r>
            <a:r>
              <a:rPr lang="es-ES_tradnl" sz="1600" i="1" dirty="0" smtClean="0">
                <a:latin typeface="Helvetica" panose="020B0604020202020204" pitchFamily="34" charset="0"/>
                <a:cs typeface="Helvetica" panose="020B0604020202020204" pitchFamily="34" charset="0"/>
              </a:rPr>
              <a:t>A menudo utilizaban estas </a:t>
            </a:r>
            <a:r>
              <a:rPr lang="es-ES_tradnl" sz="1600" b="1" i="1" u="sng" dirty="0" smtClean="0">
                <a:latin typeface="Helvetica" panose="020B0604020202020204" pitchFamily="34" charset="0"/>
                <a:cs typeface="Helvetica" panose="020B0604020202020204" pitchFamily="34" charset="0"/>
              </a:rPr>
              <a:t>hojas que hablan</a:t>
            </a:r>
            <a:r>
              <a:rPr lang="es-ES_tradnl" sz="1600" b="1" i="1" dirty="0" smtClean="0">
                <a:latin typeface="Helvetica" panose="020B0604020202020204" pitchFamily="34" charset="0"/>
                <a:cs typeface="Helvetica" panose="020B0604020202020204" pitchFamily="34" charset="0"/>
              </a:rPr>
              <a:t>, </a:t>
            </a:r>
            <a:r>
              <a:rPr lang="es-ES_tradnl" sz="1600" i="1" dirty="0" smtClean="0">
                <a:latin typeface="Helvetica" panose="020B0604020202020204" pitchFamily="34" charset="0"/>
                <a:cs typeface="Helvetica" panose="020B0604020202020204" pitchFamily="34" charset="0"/>
              </a:rPr>
              <a:t>como algunos nativos norteamericanos lo conocían, para comunicarse.</a:t>
            </a:r>
            <a:r>
              <a:rPr lang="es-ES_tradnl" sz="1600" i="1" dirty="0" smtClean="0">
                <a:solidFill>
                  <a:prstClr val="black"/>
                </a:solidFill>
                <a:latin typeface="Helvetica" pitchFamily="34" charset="0"/>
                <a:cs typeface="Helvetica" pitchFamily="34" charset="0"/>
              </a:rPr>
              <a:t>” </a:t>
            </a:r>
            <a:r>
              <a:rPr lang="es-ES_tradnl" sz="1600" b="1" dirty="0" smtClean="0">
                <a:solidFill>
                  <a:prstClr val="black"/>
                </a:solidFill>
                <a:latin typeface="Helvetica" pitchFamily="34" charset="0"/>
                <a:cs typeface="Helvetica" pitchFamily="34" charset="0"/>
              </a:rPr>
              <a:t>¿Por qué los </a:t>
            </a:r>
            <a:r>
              <a:rPr lang="es-ES_tradnl" sz="1600" b="1" dirty="0" err="1" smtClean="0">
                <a:solidFill>
                  <a:prstClr val="black"/>
                </a:solidFill>
                <a:latin typeface="Helvetica" pitchFamily="34" charset="0"/>
                <a:cs typeface="Helvetica" pitchFamily="34" charset="0"/>
              </a:rPr>
              <a:t>cheroqui</a:t>
            </a:r>
            <a:r>
              <a:rPr lang="es-ES_tradnl" sz="1600" b="1" dirty="0" smtClean="0">
                <a:solidFill>
                  <a:prstClr val="black"/>
                </a:solidFill>
                <a:latin typeface="Helvetica" pitchFamily="34" charset="0"/>
                <a:cs typeface="Helvetica" pitchFamily="34" charset="0"/>
              </a:rPr>
              <a:t> probablemente utilizan la frase </a:t>
            </a:r>
            <a:r>
              <a:rPr lang="es-ES_tradnl" sz="1600" b="1" u="sng" dirty="0" smtClean="0">
                <a:solidFill>
                  <a:prstClr val="black"/>
                </a:solidFill>
                <a:latin typeface="Helvetica" pitchFamily="34" charset="0"/>
                <a:cs typeface="Helvetica" pitchFamily="34" charset="0"/>
              </a:rPr>
              <a:t>hojas que hablan</a:t>
            </a:r>
            <a:r>
              <a:rPr lang="es-ES_tradnl" sz="1600" b="1" dirty="0" smtClean="0">
                <a:solidFill>
                  <a:prstClr val="black"/>
                </a:solidFill>
                <a:latin typeface="Helvetica" pitchFamily="34" charset="0"/>
                <a:cs typeface="Helvetica" pitchFamily="34" charset="0"/>
              </a:rPr>
              <a:t>?</a:t>
            </a:r>
          </a:p>
          <a:p>
            <a:pPr marL="282575" lvl="0" indent="-223838"/>
            <a:endParaRPr lang="es-ES_tradnl" sz="1600" dirty="0" smtClean="0">
              <a:solidFill>
                <a:prstClr val="black"/>
              </a:solidFill>
              <a:latin typeface="Helvetica" pitchFamily="34" charset="0"/>
              <a:cs typeface="Helvetica" pitchFamily="34" charset="0"/>
            </a:endParaRPr>
          </a:p>
          <a:p>
            <a:pPr marL="742950" lvl="0" indent="-346075">
              <a:buFont typeface="+mj-lt"/>
              <a:buAutoNum type="alphaUcPeriod"/>
            </a:pPr>
            <a:r>
              <a:rPr lang="es-ES_tradnl" sz="1600" dirty="0" smtClean="0">
                <a:solidFill>
                  <a:prstClr val="black"/>
                </a:solidFill>
                <a:latin typeface="Helvetica" pitchFamily="34" charset="0"/>
                <a:cs typeface="Helvetica" pitchFamily="34" charset="0"/>
              </a:rPr>
              <a:t> Los indígenas </a:t>
            </a:r>
            <a:r>
              <a:rPr lang="es-ES_tradnl" sz="1600" dirty="0" err="1" smtClean="0">
                <a:solidFill>
                  <a:prstClr val="black"/>
                </a:solidFill>
                <a:latin typeface="Helvetica" pitchFamily="34" charset="0"/>
                <a:cs typeface="Helvetica" pitchFamily="34" charset="0"/>
              </a:rPr>
              <a:t>cheroqui</a:t>
            </a:r>
            <a:r>
              <a:rPr lang="es-ES_tradnl" sz="1600" dirty="0" smtClean="0">
                <a:solidFill>
                  <a:prstClr val="black"/>
                </a:solidFill>
                <a:latin typeface="Helvetica" pitchFamily="34" charset="0"/>
                <a:cs typeface="Helvetica" pitchFamily="34" charset="0"/>
              </a:rPr>
              <a:t> notaron que los hombres blancos escribían en las hojas.</a:t>
            </a:r>
          </a:p>
          <a:p>
            <a:pPr marL="742950" lvl="0" indent="-346075">
              <a:buFont typeface="+mj-lt"/>
              <a:buAutoNum type="alphaUcPeriod"/>
            </a:pPr>
            <a:endParaRPr lang="es-ES_tradnl" sz="1600" dirty="0" smtClean="0">
              <a:solidFill>
                <a:prstClr val="black"/>
              </a:solidFill>
              <a:latin typeface="Helvetica" pitchFamily="34" charset="0"/>
              <a:cs typeface="Helvetica" pitchFamily="34" charset="0"/>
            </a:endParaRPr>
          </a:p>
          <a:p>
            <a:pPr marL="742950" lvl="0" indent="-346075">
              <a:buFont typeface="+mj-lt"/>
              <a:buAutoNum type="alphaUcPeriod"/>
            </a:pPr>
            <a:r>
              <a:rPr lang="es-ES_tradnl" sz="1600" dirty="0" smtClean="0">
                <a:solidFill>
                  <a:prstClr val="black"/>
                </a:solidFill>
                <a:latin typeface="Helvetica" pitchFamily="34" charset="0"/>
                <a:cs typeface="Helvetica" pitchFamily="34" charset="0"/>
              </a:rPr>
              <a:t>Los indígenas </a:t>
            </a:r>
            <a:r>
              <a:rPr lang="es-ES_tradnl" sz="1600" dirty="0" err="1" smtClean="0">
                <a:solidFill>
                  <a:prstClr val="black"/>
                </a:solidFill>
                <a:latin typeface="Helvetica" pitchFamily="34" charset="0"/>
                <a:cs typeface="Helvetica" pitchFamily="34" charset="0"/>
              </a:rPr>
              <a:t>cheroqui</a:t>
            </a:r>
            <a:r>
              <a:rPr lang="es-ES_tradnl" sz="1600" dirty="0" smtClean="0">
                <a:solidFill>
                  <a:prstClr val="black"/>
                </a:solidFill>
                <a:latin typeface="Helvetica" pitchFamily="34" charset="0"/>
                <a:cs typeface="Helvetica" pitchFamily="34" charset="0"/>
              </a:rPr>
              <a:t> compararon las hojas con el papel que los hombres blancos utilizaban para comunicarse y escribir.</a:t>
            </a:r>
          </a:p>
          <a:p>
            <a:pPr marL="742950" lvl="0" indent="-346075"/>
            <a:endParaRPr lang="es-ES_tradnl" sz="1600" dirty="0" smtClean="0">
              <a:solidFill>
                <a:prstClr val="black"/>
              </a:solidFill>
              <a:latin typeface="Helvetica" pitchFamily="34" charset="0"/>
              <a:cs typeface="Helvetica" pitchFamily="34" charset="0"/>
            </a:endParaRPr>
          </a:p>
          <a:p>
            <a:pPr marL="742950" lvl="0" indent="-346075">
              <a:buFont typeface="+mj-lt"/>
              <a:buAutoNum type="alphaUcPeriod" startAt="3"/>
            </a:pPr>
            <a:r>
              <a:rPr lang="es-ES_tradnl" sz="1600" dirty="0" smtClean="0">
                <a:solidFill>
                  <a:prstClr val="black"/>
                </a:solidFill>
                <a:latin typeface="Helvetica" pitchFamily="34" charset="0"/>
                <a:cs typeface="Helvetica" pitchFamily="34" charset="0"/>
              </a:rPr>
              <a:t> "Las hojas que hablan" era otra manera de decir "comunicarse".</a:t>
            </a:r>
          </a:p>
          <a:p>
            <a:pPr marL="742950" lvl="0" indent="-346075">
              <a:buFont typeface="+mj-lt"/>
              <a:buAutoNum type="alphaUcPeriod" startAt="3"/>
            </a:pPr>
            <a:endParaRPr lang="es-ES_tradnl" sz="1600" dirty="0" smtClean="0">
              <a:solidFill>
                <a:prstClr val="black"/>
              </a:solidFill>
              <a:latin typeface="Helvetica" pitchFamily="34" charset="0"/>
              <a:cs typeface="Helvetica" pitchFamily="34" charset="0"/>
            </a:endParaRPr>
          </a:p>
          <a:p>
            <a:pPr marL="742950" lvl="0" indent="-346075">
              <a:buFont typeface="+mj-lt"/>
              <a:buAutoNum type="alphaUcPeriod" startAt="3"/>
            </a:pPr>
            <a:r>
              <a:rPr lang="es-ES_tradnl" sz="1600" dirty="0" smtClean="0">
                <a:latin typeface="Helvetica" pitchFamily="34" charset="0"/>
                <a:cs typeface="Helvetica" pitchFamily="34" charset="0"/>
              </a:rPr>
              <a:t>Cuando los hombres blancos se quedaban sin papel, escribían en las hojas.</a:t>
            </a:r>
          </a:p>
          <a:p>
            <a:pPr marL="400050" lvl="0"/>
            <a:endParaRPr lang="en-US" sz="1600" dirty="0">
              <a:solidFill>
                <a:prstClr val="black"/>
              </a:solidFill>
              <a:latin typeface="Helvetica" pitchFamily="34" charset="0"/>
              <a:cs typeface="Helvetica" pitchFamily="34" charset="0"/>
            </a:endParaRPr>
          </a:p>
          <a:p>
            <a:pPr marL="400050" lvl="0"/>
            <a:endParaRPr lang="en-US" sz="1600" dirty="0">
              <a:solidFill>
                <a:prstClr val="black"/>
              </a:solidFill>
              <a:latin typeface="Helvetica" pitchFamily="34" charset="0"/>
              <a:cs typeface="Helvetica" pitchFamily="34" charset="0"/>
            </a:endParaRPr>
          </a:p>
        </p:txBody>
      </p:sp>
      <p:sp>
        <p:nvSpPr>
          <p:cNvPr id="30" name="Oval 29"/>
          <p:cNvSpPr/>
          <p:nvPr/>
        </p:nvSpPr>
        <p:spPr>
          <a:xfrm>
            <a:off x="962413" y="81574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62413" y="64820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962413" y="71813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962413" y="88940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54362875"/>
              </p:ext>
            </p:extLst>
          </p:nvPr>
        </p:nvGraphicFramePr>
        <p:xfrm>
          <a:off x="5542722" y="3963018"/>
          <a:ext cx="1637760" cy="73152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RI.5.4       DOK </a:t>
                      </a:r>
                      <a:r>
                        <a:rPr lang="en-US" sz="800" b="1" dirty="0">
                          <a:solidFill>
                            <a:srgbClr val="000000"/>
                          </a:solidFill>
                          <a:effectLst/>
                          <a:latin typeface="Calibri"/>
                          <a:ea typeface="Times New Roman"/>
                          <a:cs typeface="Times New Roman"/>
                        </a:rPr>
                        <a:t>1</a:t>
                      </a:r>
                      <a:r>
                        <a:rPr lang="en-US" sz="800" b="1" dirty="0" smtClean="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 </a:t>
                      </a:r>
                      <a:r>
                        <a:rPr lang="en-US" sz="800" b="1" dirty="0" err="1" smtClean="0">
                          <a:solidFill>
                            <a:srgbClr val="000000"/>
                          </a:solidFill>
                          <a:effectLst/>
                          <a:latin typeface="Calibri"/>
                          <a:ea typeface="Times New Roman"/>
                          <a:cs typeface="Times New Roman"/>
                        </a:rPr>
                        <a:t>APg</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s-CO" sz="800" b="1" i="1" u="sng" dirty="0" smtClean="0">
                          <a:effectLst/>
                          <a:latin typeface="Calibri" panose="020F0502020204030204" pitchFamily="34" charset="0"/>
                          <a:ea typeface="Calibri" panose="020F0502020204030204" pitchFamily="34" charset="0"/>
                          <a:cs typeface="Times New Roman" panose="02020603050405020304" pitchFamily="18" charset="0"/>
                        </a:rPr>
                        <a:t>L.5.5c</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Usa la relación entre determinadas palabras (ejemplo: sinónimos, antónimos, homógrafos) para comprender mejor el significado de cada una de ellas.</a:t>
                      </a:r>
                      <a:endParaRPr lang="en-US" sz="800" b="1" dirty="0" smtClean="0">
                        <a:solidFill>
                          <a:srgbClr val="000000"/>
                        </a:solidFill>
                        <a:effectLst/>
                        <a:latin typeface="+mn-lt"/>
                        <a:ea typeface="Times New Roman"/>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43664234"/>
              </p:ext>
            </p:extLst>
          </p:nvPr>
        </p:nvGraphicFramePr>
        <p:xfrm>
          <a:off x="64022" y="9264915"/>
          <a:ext cx="1600200" cy="73152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baseline="0" dirty="0" err="1" smtClean="0">
                          <a:solidFill>
                            <a:srgbClr val="000000"/>
                          </a:solidFill>
                          <a:effectLst/>
                          <a:latin typeface="Calibri"/>
                          <a:ea typeface="Times New Roman"/>
                          <a:cs typeface="Times New Roman"/>
                        </a:rPr>
                        <a:t>Hacia</a:t>
                      </a:r>
                      <a:r>
                        <a:rPr lang="en-US" sz="800" b="1" baseline="0" dirty="0" smtClean="0">
                          <a:solidFill>
                            <a:srgbClr val="000000"/>
                          </a:solidFill>
                          <a:effectLst/>
                          <a:latin typeface="Calibri"/>
                          <a:ea typeface="Times New Roman"/>
                          <a:cs typeface="Times New Roman"/>
                        </a:rPr>
                        <a:t> RI.5.4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APn</a:t>
                      </a:r>
                      <a:endParaRPr lang="en-US" sz="800" dirty="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s-CO" sz="800" b="1" i="1" u="sng" dirty="0" smtClean="0">
                          <a:effectLst/>
                          <a:latin typeface="Calibri" panose="020F0502020204030204" pitchFamily="34" charset="0"/>
                          <a:ea typeface="Calibri" panose="020F0502020204030204" pitchFamily="34" charset="0"/>
                          <a:cs typeface="Times New Roman" panose="02020603050405020304" pitchFamily="18" charset="0"/>
                        </a:rPr>
                        <a:t>L.5.4a</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Usa el contexto (ejemplo: relaciones entre causa/efecto y comparaciones en un texto) como clave para entender el significado de una palabra o frase.</a:t>
                      </a:r>
                      <a:endParaRPr lang="en-US" sz="800" b="1" dirty="0" smtClean="0">
                        <a:effectLst/>
                        <a:latin typeface="Calibri"/>
                        <a:ea typeface="Times New Roman"/>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6371496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08215" y="5632208"/>
            <a:ext cx="6837086" cy="3303753"/>
          </a:xfrm>
          <a:prstGeom prst="rect">
            <a:avLst/>
          </a:prstGeom>
        </p:spPr>
        <p:txBody>
          <a:bodyPr wrap="square" lIns="101881" tIns="50941" rIns="101881" bIns="50941">
            <a:spAutoFit/>
          </a:bodyPr>
          <a:lstStyle/>
          <a:p>
            <a:pPr marL="341313" indent="-341313"/>
            <a:r>
              <a:rPr lang="es-GT" sz="1600" b="1" dirty="0" smtClean="0">
                <a:latin typeface="Helvetica" panose="020B0604020202020204" pitchFamily="34" charset="0"/>
                <a:cs typeface="Helvetica" panose="020B0604020202020204" pitchFamily="34" charset="0"/>
              </a:rPr>
              <a:t>12. ¿Por qué </a:t>
            </a:r>
            <a:r>
              <a:rPr lang="es-GT" sz="1600" b="1" dirty="0" err="1" smtClean="0">
                <a:latin typeface="Helvetica" panose="020B0604020202020204" pitchFamily="34" charset="0"/>
                <a:cs typeface="Helvetica" panose="020B0604020202020204" pitchFamily="34" charset="0"/>
              </a:rPr>
              <a:t>Sequoyah</a:t>
            </a:r>
            <a:r>
              <a:rPr lang="es-GT" sz="1600" b="1" dirty="0" smtClean="0">
                <a:latin typeface="Helvetica" panose="020B0604020202020204" pitchFamily="34" charset="0"/>
                <a:cs typeface="Helvetica" panose="020B0604020202020204" pitchFamily="34" charset="0"/>
              </a:rPr>
              <a:t> decidió tratar un </a:t>
            </a:r>
            <a:r>
              <a:rPr lang="es-GT" sz="1600" b="1" i="1" u="sng" dirty="0" smtClean="0">
                <a:latin typeface="Helvetica" panose="020B0604020202020204" pitchFamily="34" charset="0"/>
                <a:cs typeface="Helvetica" panose="020B0604020202020204" pitchFamily="34" charset="0"/>
              </a:rPr>
              <a:t>método diferente</a:t>
            </a:r>
            <a:r>
              <a:rPr lang="es-GT" sz="1600" b="1" i="1" dirty="0" smtClean="0">
                <a:latin typeface="Helvetica" panose="020B0604020202020204" pitchFamily="34" charset="0"/>
                <a:cs typeface="Helvetica" panose="020B0604020202020204" pitchFamily="34" charset="0"/>
              </a:rPr>
              <a:t> </a:t>
            </a:r>
            <a:r>
              <a:rPr lang="es-GT" sz="1600" b="1" dirty="0" smtClean="0">
                <a:latin typeface="Helvetica" panose="020B0604020202020204" pitchFamily="34" charset="0"/>
                <a:cs typeface="Helvetica" panose="020B0604020202020204" pitchFamily="34" charset="0"/>
              </a:rPr>
              <a:t>con su sistema de escritura? </a:t>
            </a:r>
            <a:endParaRPr lang="es-GT" sz="1600" b="1" strike="sngStrike" dirty="0" smtClean="0">
              <a:latin typeface="Helvetica" panose="020B0604020202020204" pitchFamily="34" charset="0"/>
              <a:cs typeface="Helvetica" panose="020B0604020202020204" pitchFamily="34" charset="0"/>
            </a:endParaRPr>
          </a:p>
          <a:p>
            <a:pPr marL="796925" indent="-796925"/>
            <a:r>
              <a:rPr lang="es-GT" sz="1600" b="1" dirty="0" smtClean="0">
                <a:latin typeface="Helvetica" panose="020B0604020202020204" pitchFamily="34" charset="0"/>
                <a:cs typeface="Helvetica" panose="020B0604020202020204" pitchFamily="34" charset="0"/>
              </a:rPr>
              <a:t>       </a:t>
            </a:r>
            <a:endParaRPr lang="es-GT" sz="1600" dirty="0" smtClean="0">
              <a:latin typeface="Helvetica" panose="020B0604020202020204" pitchFamily="34" charset="0"/>
              <a:cs typeface="Helvetica" panose="020B0604020202020204" pitchFamily="34" charset="0"/>
            </a:endParaRPr>
          </a:p>
          <a:p>
            <a:pPr marL="870821" lvl="1" indent="-361417">
              <a:buAutoNum type="alphaUcPeriod"/>
            </a:pPr>
            <a:r>
              <a:rPr lang="es-GT" sz="1600" dirty="0" smtClean="0">
                <a:latin typeface="Helvetica" panose="020B0604020202020204" pitchFamily="34" charset="0"/>
                <a:cs typeface="Helvetica" panose="020B0604020202020204" pitchFamily="34" charset="0"/>
              </a:rPr>
              <a:t>Se dio cuenta de que escribir oraciones utilizando imágenes sería demasiado difícil.</a:t>
            </a:r>
          </a:p>
          <a:p>
            <a:pPr marL="870821" lvl="1" indent="-361417">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AutoNum type="alphaUcPeriod"/>
            </a:pPr>
            <a:r>
              <a:rPr lang="es-GT" sz="1600" dirty="0" smtClean="0">
                <a:latin typeface="Helvetica" panose="020B0604020202020204" pitchFamily="34" charset="0"/>
                <a:cs typeface="Helvetica" panose="020B0604020202020204" pitchFamily="34" charset="0"/>
              </a:rPr>
              <a:t>Cada imagen representaba una palabra diferente.</a:t>
            </a:r>
          </a:p>
          <a:p>
            <a:pPr marL="870821" lvl="1" indent="-361417">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GT" sz="1600" dirty="0" smtClean="0">
                <a:latin typeface="Helvetica" panose="020B0604020202020204" pitchFamily="34" charset="0"/>
                <a:cs typeface="Helvetica" panose="020B0604020202020204" pitchFamily="34" charset="0"/>
              </a:rPr>
              <a:t>Se dio cuenta de que a las personas no les gustaría las imágenes.</a:t>
            </a:r>
          </a:p>
          <a:p>
            <a:pPr marL="870821" lvl="1" indent="-361417">
              <a:buFont typeface="+mj-lt"/>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GT" sz="1600" dirty="0" smtClean="0">
                <a:latin typeface="Helvetica" panose="020B0604020202020204" pitchFamily="34" charset="0"/>
                <a:cs typeface="Helvetica" panose="020B0604020202020204" pitchFamily="34" charset="0"/>
              </a:rPr>
              <a:t>Al igual que otros indígenas norteamericanos de esa época, no sabía leer ni escribir.</a:t>
            </a:r>
            <a:endParaRPr lang="es-GT" sz="1600" dirty="0">
              <a:latin typeface="Helvetica" panose="020B0604020202020204" pitchFamily="34" charset="0"/>
              <a:cs typeface="Helvetica" panose="020B0604020202020204" pitchFamily="34" charset="0"/>
            </a:endParaRPr>
          </a:p>
        </p:txBody>
      </p:sp>
      <p:sp>
        <p:nvSpPr>
          <p:cNvPr id="16" name="Rectangle 15"/>
          <p:cNvSpPr/>
          <p:nvPr/>
        </p:nvSpPr>
        <p:spPr>
          <a:xfrm>
            <a:off x="403308" y="782163"/>
            <a:ext cx="6814820" cy="3796196"/>
          </a:xfrm>
          <a:prstGeom prst="rect">
            <a:avLst/>
          </a:prstGeom>
        </p:spPr>
        <p:txBody>
          <a:bodyPr wrap="square" lIns="101881" tIns="50941" rIns="101881" bIns="50941">
            <a:spAutoFit/>
          </a:bodyPr>
          <a:lstStyle/>
          <a:p>
            <a:pPr marL="342900" indent="-342900">
              <a:buAutoNum type="arabicPeriod" startAt="11"/>
            </a:pPr>
            <a:r>
              <a:rPr lang="es-GT" sz="1600" b="1" dirty="0" smtClean="0">
                <a:latin typeface="Helvetica" panose="020B0604020202020204" pitchFamily="34" charset="0"/>
                <a:cs typeface="Helvetica" panose="020B0604020202020204" pitchFamily="34" charset="0"/>
              </a:rPr>
              <a:t>En el texto </a:t>
            </a:r>
            <a:r>
              <a:rPr lang="es-GT" sz="1600" b="1" i="1" dirty="0" err="1" smtClean="0">
                <a:latin typeface="Helvetica" panose="020B0604020202020204" pitchFamily="34" charset="0"/>
                <a:cs typeface="Helvetica" panose="020B0604020202020204" pitchFamily="34" charset="0"/>
              </a:rPr>
              <a:t>Booker</a:t>
            </a:r>
            <a:r>
              <a:rPr lang="es-GT" sz="1600" b="1" i="1" dirty="0" smtClean="0">
                <a:latin typeface="Helvetica" panose="020B0604020202020204" pitchFamily="34" charset="0"/>
                <a:cs typeface="Helvetica" panose="020B0604020202020204" pitchFamily="34" charset="0"/>
              </a:rPr>
              <a:t> T. Washington </a:t>
            </a:r>
            <a:r>
              <a:rPr lang="es-GT" sz="1600" b="1" dirty="0" smtClean="0">
                <a:latin typeface="Helvetica" panose="020B0604020202020204" pitchFamily="34" charset="0"/>
                <a:cs typeface="Helvetica" panose="020B0604020202020204" pitchFamily="34" charset="0"/>
              </a:rPr>
              <a:t>¿Cuál sería la razón por la cual el autor declara:</a:t>
            </a:r>
            <a:r>
              <a:rPr lang="es-GT" sz="1600" dirty="0" smtClean="0">
                <a:latin typeface="Helvetica" panose="020B0604020202020204" pitchFamily="34" charset="0"/>
                <a:cs typeface="Helvetica" panose="020B0604020202020204" pitchFamily="34" charset="0"/>
              </a:rPr>
              <a:t> “</a:t>
            </a:r>
            <a:r>
              <a:rPr lang="es-GT" sz="1600" i="1" dirty="0" smtClean="0">
                <a:latin typeface="Helvetica" panose="020B0604020202020204" pitchFamily="34" charset="0"/>
                <a:cs typeface="Helvetica" panose="020B0604020202020204" pitchFamily="34" charset="0"/>
              </a:rPr>
              <a:t>Nacido el 5 de abril de 1856, la vida de </a:t>
            </a:r>
            <a:r>
              <a:rPr lang="es-GT" sz="1600" i="1" dirty="0" err="1" smtClean="0">
                <a:latin typeface="Helvetica" panose="020B0604020202020204" pitchFamily="34" charset="0"/>
                <a:cs typeface="Helvetica" panose="020B0604020202020204" pitchFamily="34" charset="0"/>
              </a:rPr>
              <a:t>Booker</a:t>
            </a:r>
            <a:r>
              <a:rPr lang="es-GT" sz="1600" i="1" dirty="0" smtClean="0">
                <a:latin typeface="Helvetica" panose="020B0604020202020204" pitchFamily="34" charset="0"/>
                <a:cs typeface="Helvetica" panose="020B0604020202020204" pitchFamily="34" charset="0"/>
              </a:rPr>
              <a:t> tuvo pocas esperanzas al principio</a:t>
            </a:r>
            <a:r>
              <a:rPr lang="es-GT" sz="1600" dirty="0" smtClean="0"/>
              <a:t>.</a:t>
            </a:r>
            <a:r>
              <a:rPr lang="es-GT" sz="1600" i="1" dirty="0" smtClean="0">
                <a:latin typeface="Helvetica" panose="020B0604020202020204" pitchFamily="34" charset="0"/>
                <a:cs typeface="Helvetica" panose="020B0604020202020204" pitchFamily="34" charset="0"/>
              </a:rPr>
              <a:t>”?</a:t>
            </a:r>
          </a:p>
          <a:p>
            <a:pPr marL="342900" indent="-342900">
              <a:buAutoNum type="arabicPeriod" startAt="11"/>
            </a:pPr>
            <a:endParaRPr lang="es-GT" sz="1600" i="1" u="sng" dirty="0" smtClean="0">
              <a:latin typeface="Helvetica" panose="020B0604020202020204" pitchFamily="34" charset="0"/>
              <a:cs typeface="Helvetica" panose="020B0604020202020204" pitchFamily="34" charset="0"/>
            </a:endParaRPr>
          </a:p>
          <a:p>
            <a:pPr marL="870821" lvl="1" indent="-361417">
              <a:buAutoNum type="alphaUcPeriod"/>
            </a:pPr>
            <a:r>
              <a:rPr lang="es-GT" sz="1600" dirty="0" smtClean="0">
                <a:latin typeface="Helvetica" panose="020B0604020202020204" pitchFamily="34" charset="0"/>
                <a:cs typeface="Helvetica" panose="020B0604020202020204" pitchFamily="34" charset="0"/>
              </a:rPr>
              <a:t>La familia de </a:t>
            </a:r>
            <a:r>
              <a:rPr lang="es-GT" sz="1600" dirty="0" err="1" smtClean="0">
                <a:latin typeface="Helvetica" panose="020B0604020202020204" pitchFamily="34" charset="0"/>
                <a:cs typeface="Helvetica" panose="020B0604020202020204" pitchFamily="34" charset="0"/>
              </a:rPr>
              <a:t>Booker</a:t>
            </a:r>
            <a:r>
              <a:rPr lang="es-GT" sz="1600" dirty="0" smtClean="0">
                <a:latin typeface="Helvetica" panose="020B0604020202020204" pitchFamily="34" charset="0"/>
                <a:cs typeface="Helvetica" panose="020B0604020202020204" pitchFamily="34" charset="0"/>
              </a:rPr>
              <a:t> era muy pobre.</a:t>
            </a:r>
          </a:p>
          <a:p>
            <a:pPr marL="870821" lvl="1" indent="-361417">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AutoNum type="alphaUcPeriod"/>
            </a:pPr>
            <a:r>
              <a:rPr lang="es-GT" sz="1600" dirty="0" smtClean="0">
                <a:latin typeface="Helvetica" panose="020B0604020202020204" pitchFamily="34" charset="0"/>
                <a:cs typeface="Helvetica" panose="020B0604020202020204" pitchFamily="34" charset="0"/>
              </a:rPr>
              <a:t>La madre de </a:t>
            </a:r>
            <a:r>
              <a:rPr lang="es-GT" sz="1600" dirty="0" err="1" smtClean="0">
                <a:latin typeface="Helvetica" panose="020B0604020202020204" pitchFamily="34" charset="0"/>
                <a:cs typeface="Helvetica" panose="020B0604020202020204" pitchFamily="34" charset="0"/>
              </a:rPr>
              <a:t>Booker</a:t>
            </a:r>
            <a:r>
              <a:rPr lang="es-GT" sz="1600" dirty="0" smtClean="0">
                <a:latin typeface="Helvetica" panose="020B0604020202020204" pitchFamily="34" charset="0"/>
                <a:cs typeface="Helvetica" panose="020B0604020202020204" pitchFamily="34" charset="0"/>
              </a:rPr>
              <a:t> trabajó como cocinera.</a:t>
            </a:r>
          </a:p>
          <a:p>
            <a:pPr marL="870821" lvl="1" indent="-361417">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AutoNum type="alphaUcPeriod"/>
            </a:pPr>
            <a:r>
              <a:rPr lang="es-GT" sz="1600" dirty="0" smtClean="0">
                <a:latin typeface="Helvetica" panose="020B0604020202020204" pitchFamily="34" charset="0"/>
                <a:cs typeface="Helvetica" panose="020B0604020202020204" pitchFamily="34" charset="0"/>
              </a:rPr>
              <a:t>La madre de </a:t>
            </a:r>
            <a:r>
              <a:rPr lang="es-GT" sz="1600" dirty="0" err="1" smtClean="0">
                <a:latin typeface="Helvetica" panose="020B0604020202020204" pitchFamily="34" charset="0"/>
                <a:cs typeface="Helvetica" panose="020B0604020202020204" pitchFamily="34" charset="0"/>
              </a:rPr>
              <a:t>Booker</a:t>
            </a:r>
            <a:r>
              <a:rPr lang="es-GT" sz="1600" dirty="0" smtClean="0">
                <a:latin typeface="Helvetica" panose="020B0604020202020204" pitchFamily="34" charset="0"/>
                <a:cs typeface="Helvetica" panose="020B0604020202020204" pitchFamily="34" charset="0"/>
              </a:rPr>
              <a:t> era una esclava, y el hijo de un esclavo era también un esclavo.</a:t>
            </a:r>
          </a:p>
          <a:p>
            <a:pPr marL="870821" lvl="1" indent="-361417">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AutoNum type="alphaUcPeriod"/>
            </a:pPr>
            <a:r>
              <a:rPr lang="es-GT" sz="1600" dirty="0" err="1" smtClean="0">
                <a:latin typeface="Helvetica" panose="020B0604020202020204" pitchFamily="34" charset="0"/>
                <a:cs typeface="Helvetica" panose="020B0604020202020204" pitchFamily="34" charset="0"/>
              </a:rPr>
              <a:t>Booker</a:t>
            </a:r>
            <a:r>
              <a:rPr lang="es-GT" sz="1600" dirty="0" smtClean="0">
                <a:latin typeface="Helvetica" panose="020B0604020202020204" pitchFamily="34" charset="0"/>
                <a:cs typeface="Helvetica" panose="020B0604020202020204" pitchFamily="34" charset="0"/>
              </a:rPr>
              <a:t> tuvo que ir a trabajar a </a:t>
            </a:r>
            <a:r>
              <a:rPr lang="es-GT" sz="1600" strike="sngStrike" dirty="0" smtClean="0">
                <a:latin typeface="Helvetica" panose="020B0604020202020204" pitchFamily="34" charset="0"/>
                <a:cs typeface="Helvetica" panose="020B0604020202020204" pitchFamily="34" charset="0"/>
              </a:rPr>
              <a:t>una edad</a:t>
            </a:r>
            <a:r>
              <a:rPr lang="es-GT" sz="1600" dirty="0" smtClean="0">
                <a:latin typeface="Helvetica" panose="020B0604020202020204" pitchFamily="34" charset="0"/>
                <a:cs typeface="Helvetica" panose="020B0604020202020204" pitchFamily="34" charset="0"/>
              </a:rPr>
              <a:t> temprana edad en lugar de ir a la escuela.</a:t>
            </a:r>
          </a:p>
          <a:p>
            <a:pPr marL="870821" lvl="1" indent="-361417">
              <a:buAutoNum type="alphaUcPeriod"/>
            </a:pPr>
            <a:endParaRPr lang="es-GT" sz="1600" dirty="0" smtClean="0">
              <a:latin typeface="Helvetica" panose="020B0604020202020204" pitchFamily="34" charset="0"/>
              <a:cs typeface="Helvetica" panose="020B0604020202020204" pitchFamily="34" charset="0"/>
            </a:endParaRPr>
          </a:p>
          <a:p>
            <a:pPr marL="870821" lvl="1" indent="-361417">
              <a:buAutoNum type="alphaUcPeriod"/>
            </a:pPr>
            <a:endParaRPr lang="es-GT" sz="1600" dirty="0">
              <a:latin typeface="Helvetica" panose="020B0604020202020204" pitchFamily="34" charset="0"/>
              <a:cs typeface="Helvetica" panose="020B0604020202020204" pitchFamily="34" charset="0"/>
            </a:endParaRPr>
          </a:p>
        </p:txBody>
      </p:sp>
      <p:cxnSp>
        <p:nvCxnSpPr>
          <p:cNvPr id="10" name="Straight Connector 9"/>
          <p:cNvCxnSpPr/>
          <p:nvPr/>
        </p:nvCxnSpPr>
        <p:spPr>
          <a:xfrm>
            <a:off x="569466" y="5354096"/>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50156" y="35186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51585" y="18058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50156" y="23109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50156" y="27901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650156" y="76295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50156" y="71389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50156" y="64193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50156" y="83527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63176161"/>
              </p:ext>
            </p:extLst>
          </p:nvPr>
        </p:nvGraphicFramePr>
        <p:xfrm>
          <a:off x="5565843" y="45720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RI.5.8  DOK </a:t>
                      </a:r>
                      <a:r>
                        <a:rPr lang="en-US" sz="800" b="1" dirty="0">
                          <a:solidFill>
                            <a:srgbClr val="000000"/>
                          </a:solidFill>
                          <a:effectLst/>
                          <a:latin typeface="Calibri"/>
                          <a:ea typeface="Times New Roman"/>
                          <a:cs typeface="Times New Roman"/>
                        </a:rPr>
                        <a:t>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114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Localiza una razón para una declaración hecha por un autor, encontrada explícitamente en el texto (continua con la evidencia).</a:t>
                      </a:r>
                      <a:endParaRPr lang="en-US" sz="800" b="1" dirty="0" smtClean="0">
                        <a:solidFill>
                          <a:srgbClr val="000000"/>
                        </a:solidFill>
                        <a:effectLst/>
                        <a:latin typeface="Calibri"/>
                        <a:ea typeface="Times New Roman"/>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1745656"/>
              </p:ext>
            </p:extLst>
          </p:nvPr>
        </p:nvGraphicFramePr>
        <p:xfrm>
          <a:off x="5334000" y="8998794"/>
          <a:ext cx="1600200" cy="73152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RI.5.8</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2 - AN</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Dentro de un texto, identifica una razón o evidencia que apoya un punto en particular (mantenerlo simple para  practicar) y explica por qué apoya el punto.</a:t>
                      </a:r>
                      <a:endParaRPr lang="en-US" sz="800" b="1" dirty="0" smtClean="0">
                        <a:solidFill>
                          <a:srgbClr val="000000"/>
                        </a:solidFill>
                        <a:effectLst/>
                        <a:latin typeface="Calibri"/>
                        <a:ea typeface="Times New Roman"/>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2155756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
        <p:nvSpPr>
          <p:cNvPr id="5" name="TextBox 4"/>
          <p:cNvSpPr txBox="1"/>
          <p:nvPr/>
        </p:nvSpPr>
        <p:spPr>
          <a:xfrm>
            <a:off x="518160" y="304800"/>
            <a:ext cx="6873240" cy="7751120"/>
          </a:xfrm>
          <a:prstGeom prst="rect">
            <a:avLst/>
          </a:prstGeom>
          <a:noFill/>
        </p:spPr>
        <p:txBody>
          <a:bodyPr wrap="square" lIns="101880" tIns="50939" rIns="101880" bIns="50939" rtlCol="0">
            <a:spAutoFit/>
          </a:bodyPr>
          <a:lstStyle/>
          <a:p>
            <a:endParaRPr lang="es-GT" sz="1400" b="1" u="sng" dirty="0" smtClean="0"/>
          </a:p>
          <a:p>
            <a:pPr algn="ctr"/>
            <a:r>
              <a:rPr lang="es-GT" sz="1600" b="1" dirty="0" smtClean="0"/>
              <a:t>Tarea de </a:t>
            </a:r>
            <a:r>
              <a:rPr lang="es-GT" sz="1600" b="1" dirty="0"/>
              <a:t>r</a:t>
            </a:r>
            <a:r>
              <a:rPr lang="es-GT" sz="1600" b="1" dirty="0" smtClean="0"/>
              <a:t>endimiento  - Opcional </a:t>
            </a:r>
          </a:p>
          <a:p>
            <a:pPr algn="ctr"/>
            <a:endParaRPr lang="es-GT" sz="1400" b="1" u="sng" dirty="0" smtClean="0"/>
          </a:p>
          <a:p>
            <a:r>
              <a:rPr lang="es-GT" sz="1100" dirty="0" smtClean="0"/>
              <a:t>Esta es una pre-evaluación para medir la tarea de escribir un </a:t>
            </a:r>
            <a:r>
              <a:rPr lang="es-GT" sz="1100" b="1" dirty="0" smtClean="0"/>
              <a:t>artículo narrativo</a:t>
            </a:r>
            <a:r>
              <a:rPr lang="es-GT" sz="1100" dirty="0" smtClean="0"/>
              <a:t>. Las composiciones completas son siempre parte de una tarea de rendimiento. Una tarea de rendimiento completa tendría: </a:t>
            </a:r>
          </a:p>
          <a:p>
            <a:endParaRPr lang="es-GT" sz="1100" dirty="0" smtClean="0"/>
          </a:p>
          <a:p>
            <a:r>
              <a:rPr lang="es-GT" sz="1400" dirty="0" smtClean="0"/>
              <a:t>Actividad para toda la clase (30 minutos)</a:t>
            </a:r>
          </a:p>
          <a:p>
            <a:endParaRPr lang="es-GT" sz="1100" dirty="0" smtClean="0"/>
          </a:p>
          <a:p>
            <a:r>
              <a:rPr lang="es-GT" sz="1100" b="1" i="1" dirty="0" smtClean="0"/>
              <a:t>Parte 1</a:t>
            </a:r>
          </a:p>
          <a:p>
            <a:r>
              <a:rPr lang="es-GT" sz="1100" dirty="0" smtClean="0"/>
              <a:t>(Trabajo independiente - 35 minutos)</a:t>
            </a:r>
          </a:p>
          <a:p>
            <a:pPr marL="571500" indent="-179388">
              <a:buFont typeface="Arial" panose="020B0604020202020204" pitchFamily="34" charset="0"/>
              <a:buChar char="•"/>
              <a:tabLst>
                <a:tab pos="457200" algn="l"/>
              </a:tabLst>
            </a:pPr>
            <a:r>
              <a:rPr lang="es-GT" sz="1100" dirty="0" smtClean="0"/>
              <a:t>Pasajes o cualquier otra fuente de lectura </a:t>
            </a:r>
          </a:p>
          <a:p>
            <a:pPr marL="571500" indent="-179388">
              <a:buFont typeface="Arial" panose="020B0604020202020204" pitchFamily="34" charset="0"/>
              <a:buChar char="•"/>
              <a:tabLst>
                <a:tab pos="457200" algn="l"/>
              </a:tabLst>
            </a:pPr>
            <a:r>
              <a:rPr lang="es-GT" sz="1100" dirty="0" smtClean="0"/>
              <a:t>3 preguntas de investigación </a:t>
            </a:r>
          </a:p>
          <a:p>
            <a:pPr marL="571500" indent="-179388">
              <a:buFont typeface="Arial" panose="020B0604020202020204" pitchFamily="34" charset="0"/>
              <a:buChar char="•"/>
              <a:tabLst>
                <a:tab pos="457200" algn="l"/>
              </a:tabLst>
            </a:pPr>
            <a:r>
              <a:rPr lang="es-GT" sz="1100" dirty="0" smtClean="0"/>
              <a:t>Podrían haber otras preguntas de respuestas construidas.</a:t>
            </a:r>
          </a:p>
          <a:p>
            <a:r>
              <a:rPr lang="es-GT" sz="1100" b="1" i="1" dirty="0" smtClean="0"/>
              <a:t>Parte 2</a:t>
            </a:r>
          </a:p>
          <a:p>
            <a:pPr marL="180587" indent="-180587">
              <a:buFont typeface="Arial" panose="020B0604020202020204" pitchFamily="34" charset="0"/>
              <a:buChar char="•"/>
            </a:pPr>
            <a:r>
              <a:rPr lang="es-GT" sz="1100" dirty="0" smtClean="0"/>
              <a:t>Una composición completa (70 minutos)</a:t>
            </a:r>
          </a:p>
          <a:p>
            <a:endParaRPr lang="es-GT" sz="1100" dirty="0" smtClean="0"/>
          </a:p>
          <a:p>
            <a:r>
              <a:rPr lang="es-GT" sz="1100" dirty="0" smtClean="0"/>
              <a:t>Los estudiantes deben tener acceso a recursos para revisar la ortografía, pero no para revisar la gramática. Los estudiantes pueden hacer referencia a sus pasajes, tomar notas, las 3 preguntas de investigación y cualquier otra pregunta de respuesta construida, tantas veces como lo deseen. </a:t>
            </a:r>
          </a:p>
          <a:p>
            <a:endParaRPr lang="es-GT" sz="1100" dirty="0" smtClean="0"/>
          </a:p>
          <a:p>
            <a:r>
              <a:rPr lang="es-GT" sz="1400" u="sng" dirty="0" smtClean="0"/>
              <a:t>Instrucciones</a:t>
            </a:r>
          </a:p>
          <a:p>
            <a:r>
              <a:rPr lang="es-GT" sz="1050" b="1" dirty="0" smtClean="0"/>
              <a:t>30 minutos</a:t>
            </a:r>
          </a:p>
          <a:p>
            <a:pPr marL="240782" indent="-240782">
              <a:buAutoNum type="arabicPeriod"/>
            </a:pPr>
            <a:r>
              <a:rPr lang="es-GT" sz="1100" dirty="0" smtClean="0"/>
              <a:t>Es posible que desee tener una actividad de 30 minutos para toda la clase. El propósito de una actividad </a:t>
            </a:r>
            <a:r>
              <a:rPr lang="es-GT" sz="1100" b="1" dirty="0" smtClean="0"/>
              <a:t>PT</a:t>
            </a:r>
            <a:r>
              <a:rPr lang="es-GT" sz="1100" dirty="0" smtClean="0"/>
              <a:t> (</a:t>
            </a:r>
            <a:r>
              <a:rPr lang="es-GT" sz="1100" i="1" dirty="0" smtClean="0"/>
              <a:t>Performance </a:t>
            </a:r>
            <a:r>
              <a:rPr lang="es-GT" sz="1100" i="1" dirty="0" err="1" smtClean="0"/>
              <a:t>Task</a:t>
            </a:r>
            <a:r>
              <a:rPr lang="es-GT" sz="1100" i="1" dirty="0" smtClean="0"/>
              <a:t> </a:t>
            </a:r>
            <a:r>
              <a:rPr lang="es-GT" sz="1100" dirty="0" smtClean="0"/>
              <a:t>- </a:t>
            </a:r>
            <a:r>
              <a:rPr lang="es-GT" sz="1100" b="1" dirty="0" smtClean="0"/>
              <a:t>Tarea de Rendimiento</a:t>
            </a:r>
            <a:r>
              <a:rPr lang="es-GT" sz="1100" dirty="0" smtClean="0"/>
              <a:t>) es asegurar que todos los estudiantes estén familiarizados con los conceptos del tema, y que conocen y entienden términos clave (vocabulario) que están en el nivel más alto de su nivel de grado (palabras que normalmente no saben o que no son familiares dentro de su trasfondo o cultura). ¡La actividad en el salón </a:t>
            </a:r>
            <a:r>
              <a:rPr lang="es-GT" sz="1100" b="1" dirty="0" smtClean="0"/>
              <a:t>NO</a:t>
            </a:r>
            <a:r>
              <a:rPr lang="es-GT" sz="1100" dirty="0" smtClean="0"/>
              <a:t> pre-enseña ningún contenido a ser evaluado!</a:t>
            </a:r>
          </a:p>
          <a:p>
            <a:r>
              <a:rPr lang="es-GT" sz="1050" b="1" dirty="0" smtClean="0"/>
              <a:t>35 minutos</a:t>
            </a:r>
          </a:p>
          <a:p>
            <a:pPr marL="240782" indent="-240782">
              <a:buAutoNum type="arabicPeriod" startAt="2"/>
            </a:pPr>
            <a:r>
              <a:rPr lang="es-GT" sz="1100" dirty="0" smtClean="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es-GT" sz="1100" dirty="0" smtClean="0"/>
              <a:t>Los estudiantes contestan las  3 preguntas de investigación o cualquier otra pregunta de respuesta construida. Los estudiantes deben hacer referencia a estas respuestas cuando estén escribiendo su artículo narrativo.</a:t>
            </a:r>
          </a:p>
          <a:p>
            <a:r>
              <a:rPr lang="es-GT" sz="1050" b="1" dirty="0" smtClean="0"/>
              <a:t>15 minutos de receso</a:t>
            </a:r>
          </a:p>
          <a:p>
            <a:r>
              <a:rPr lang="es-GT" sz="1050" b="1" dirty="0" smtClean="0"/>
              <a:t>70 minutos</a:t>
            </a:r>
          </a:p>
          <a:p>
            <a:pPr marL="228600" indent="-228600"/>
            <a:r>
              <a:rPr lang="es-GT" sz="1100" dirty="0" smtClean="0"/>
              <a:t>4.     Los estudiantes escriben su composición completa (artículo narrativo).</a:t>
            </a:r>
          </a:p>
          <a:p>
            <a:endParaRPr lang="es-GT" sz="1100" dirty="0" smtClean="0"/>
          </a:p>
          <a:p>
            <a:r>
              <a:rPr lang="es-GT" sz="1100" b="1" u="sng" dirty="0" smtClean="0"/>
              <a:t>CALIFICACIÓN</a:t>
            </a:r>
          </a:p>
          <a:p>
            <a:r>
              <a:rPr lang="es-GT" sz="1100" dirty="0" smtClean="0"/>
              <a:t>Se provee una rúbrica informativa.  Los estudiantes reciben 3 puntajes:</a:t>
            </a:r>
          </a:p>
          <a:p>
            <a:pPr marL="240782" indent="-240782">
              <a:buAutoNum type="arabicPeriod"/>
            </a:pPr>
            <a:r>
              <a:rPr lang="es-GT" sz="1100" dirty="0" smtClean="0"/>
              <a:t>Organización y propósito</a:t>
            </a:r>
          </a:p>
          <a:p>
            <a:pPr marL="240782" indent="-240782">
              <a:buAutoNum type="arabicPeriod"/>
            </a:pPr>
            <a:r>
              <a:rPr lang="es-GT" sz="1100" dirty="0" smtClean="0"/>
              <a:t>Evidencia y elaboración</a:t>
            </a:r>
          </a:p>
          <a:p>
            <a:pPr marL="240782" indent="-240782">
              <a:buAutoNum type="arabicPeriod"/>
            </a:pPr>
            <a:r>
              <a:rPr lang="es-GT" sz="1100" dirty="0" smtClean="0"/>
              <a:t>Convenciones</a:t>
            </a:r>
          </a:p>
          <a:p>
            <a:pPr marL="242270" indent="-242270">
              <a:buAutoNum type="arabicPeriod"/>
            </a:pPr>
            <a:endParaRPr lang="es-GT" sz="1100" dirty="0"/>
          </a:p>
        </p:txBody>
      </p:sp>
    </p:spTree>
    <p:extLst>
      <p:ext uri="{BB962C8B-B14F-4D97-AF65-F5344CB8AC3E}">
        <p14:creationId xmlns:p14="http://schemas.microsoft.com/office/powerpoint/2010/main" val="38596424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21014" y="5181600"/>
            <a:ext cx="6465586" cy="3549974"/>
          </a:xfrm>
          <a:prstGeom prst="rect">
            <a:avLst/>
          </a:prstGeom>
        </p:spPr>
        <p:txBody>
          <a:bodyPr wrap="square" lIns="101881" tIns="50941" rIns="101881" bIns="50941">
            <a:spAutoFit/>
          </a:bodyPr>
          <a:lstStyle/>
          <a:p>
            <a:pPr marL="401638" indent="-401638"/>
            <a:r>
              <a:rPr lang="en-US" sz="1600" b="1" dirty="0" smtClean="0">
                <a:latin typeface="Helvetica" panose="020B0604020202020204" pitchFamily="34" charset="0"/>
                <a:cs typeface="Helvetica" panose="020B0604020202020204" pitchFamily="34" charset="0"/>
              </a:rPr>
              <a:t>14. </a:t>
            </a:r>
            <a:r>
              <a:rPr lang="es-ES" sz="1600" b="1" dirty="0" smtClean="0">
                <a:latin typeface="Helvetica" panose="020B0604020202020204" pitchFamily="34" charset="0"/>
                <a:cs typeface="Helvetica" panose="020B0604020202020204" pitchFamily="34" charset="0"/>
              </a:rPr>
              <a:t>¿Cuáles serían las dos razones más </a:t>
            </a:r>
            <a:r>
              <a:rPr lang="es-ES" sz="1600" b="1" dirty="0">
                <a:latin typeface="Helvetica" panose="020B0604020202020204" pitchFamily="34" charset="0"/>
                <a:cs typeface="Helvetica" panose="020B0604020202020204" pitchFamily="34" charset="0"/>
              </a:rPr>
              <a:t>relevantes al </a:t>
            </a:r>
            <a:r>
              <a:rPr lang="es-ES" sz="1600" b="1" dirty="0" smtClean="0">
                <a:latin typeface="Helvetica" panose="020B0604020202020204" pitchFamily="34" charset="0"/>
                <a:cs typeface="Helvetica" panose="020B0604020202020204" pitchFamily="34" charset="0"/>
              </a:rPr>
              <a:t>explicar </a:t>
            </a:r>
            <a:r>
              <a:rPr lang="es-ES" sz="1600" b="1" dirty="0">
                <a:latin typeface="Helvetica" panose="020B0604020202020204" pitchFamily="34" charset="0"/>
                <a:cs typeface="Helvetica" panose="020B0604020202020204" pitchFamily="34" charset="0"/>
              </a:rPr>
              <a:t>por qué </a:t>
            </a:r>
            <a:r>
              <a:rPr lang="es-ES" sz="1600" b="1" dirty="0" err="1">
                <a:latin typeface="Helvetica" panose="020B0604020202020204" pitchFamily="34" charset="0"/>
                <a:cs typeface="Helvetica" panose="020B0604020202020204" pitchFamily="34" charset="0"/>
              </a:rPr>
              <a:t>Sequoyah</a:t>
            </a:r>
            <a:r>
              <a:rPr lang="es-ES" sz="1600" b="1" dirty="0">
                <a:latin typeface="Helvetica" panose="020B0604020202020204" pitchFamily="34" charset="0"/>
                <a:cs typeface="Helvetica" panose="020B0604020202020204" pitchFamily="34" charset="0"/>
              </a:rPr>
              <a:t> y </a:t>
            </a:r>
            <a:r>
              <a:rPr lang="es-ES" sz="1600" b="1" dirty="0" err="1">
                <a:latin typeface="Helvetica" panose="020B0604020202020204" pitchFamily="34" charset="0"/>
                <a:cs typeface="Helvetica" panose="020B0604020202020204" pitchFamily="34" charset="0"/>
              </a:rPr>
              <a:t>Booker</a:t>
            </a:r>
            <a:r>
              <a:rPr lang="es-ES" sz="1600" b="1" dirty="0">
                <a:latin typeface="Helvetica" panose="020B0604020202020204" pitchFamily="34" charset="0"/>
                <a:cs typeface="Helvetica" panose="020B0604020202020204" pitchFamily="34" charset="0"/>
              </a:rPr>
              <a:t> fueron exitosos</a:t>
            </a:r>
            <a:r>
              <a:rPr lang="es-ES" sz="1600" b="1" dirty="0" smtClean="0">
                <a:latin typeface="Helvetica" panose="020B0604020202020204" pitchFamily="34" charset="0"/>
                <a:cs typeface="Helvetica" panose="020B0604020202020204" pitchFamily="34" charset="0"/>
              </a:rPr>
              <a:t>?</a:t>
            </a:r>
          </a:p>
          <a:p>
            <a:pPr marL="401638" indent="-401638"/>
            <a:endParaRPr lang="en-US" sz="1600" b="1"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Aunque ambos tenían obstáculos, ambos perseveraron</a:t>
            </a:r>
            <a:r>
              <a:rPr lang="en-US" sz="1600" dirty="0" smtClean="0">
                <a:latin typeface="Helvetica" panose="020B0604020202020204" pitchFamily="34" charset="0"/>
                <a:cs typeface="Helvetica" panose="020B0604020202020204" pitchFamily="34" charset="0"/>
              </a:rPr>
              <a:t>.</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Ambos fueron a la escuela y estudiaron otros </a:t>
            </a:r>
            <a:r>
              <a:rPr lang="es-ES" sz="1600" dirty="0" smtClean="0">
                <a:latin typeface="Helvetica" panose="020B0604020202020204" pitchFamily="34" charset="0"/>
                <a:cs typeface="Helvetica" panose="020B0604020202020204" pitchFamily="34" charset="0"/>
              </a:rPr>
              <a:t>sistemas de alfabetización.  </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Ambos trabajaron </a:t>
            </a:r>
            <a:r>
              <a:rPr lang="es-ES" sz="1600" dirty="0" smtClean="0">
                <a:latin typeface="Helvetica" panose="020B0604020202020204" pitchFamily="34" charset="0"/>
                <a:cs typeface="Helvetica" panose="020B0604020202020204" pitchFamily="34" charset="0"/>
              </a:rPr>
              <a:t>continuamente en aprender y en querer hacer más.  </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Ambos crearon su propio sistema </a:t>
            </a:r>
            <a:r>
              <a:rPr lang="es-ES" sz="1600" dirty="0" smtClean="0">
                <a:latin typeface="Helvetica" panose="020B0604020202020204" pitchFamily="34" charset="0"/>
                <a:cs typeface="Helvetica" panose="020B0604020202020204" pitchFamily="34" charset="0"/>
              </a:rPr>
              <a:t>de alfabetización. </a:t>
            </a:r>
            <a:endParaRPr lang="en-US" sz="1600" dirty="0">
              <a:latin typeface="Helvetica" panose="020B0604020202020204" pitchFamily="34" charset="0"/>
              <a:cs typeface="Helvetica" panose="020B0604020202020204" pitchFamily="34" charset="0"/>
            </a:endParaRPr>
          </a:p>
          <a:p>
            <a:pPr lvl="0"/>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p:txBody>
      </p:sp>
      <p:sp>
        <p:nvSpPr>
          <p:cNvPr id="16" name="Rectangle 15"/>
          <p:cNvSpPr/>
          <p:nvPr/>
        </p:nvSpPr>
        <p:spPr>
          <a:xfrm>
            <a:off x="638175" y="1163945"/>
            <a:ext cx="6562185" cy="3549974"/>
          </a:xfrm>
          <a:prstGeom prst="rect">
            <a:avLst/>
          </a:prstGeom>
        </p:spPr>
        <p:txBody>
          <a:bodyPr wrap="square" lIns="101881" tIns="50941" rIns="101881" bIns="50941">
            <a:spAutoFit/>
          </a:bodyPr>
          <a:lstStyle/>
          <a:p>
            <a:pPr marL="366437" indent="-366437"/>
            <a:r>
              <a:rPr lang="en-US" sz="1600" b="1" dirty="0" smtClean="0">
                <a:latin typeface="Helvetica" panose="020B0604020202020204" pitchFamily="34" charset="0"/>
                <a:cs typeface="Helvetica" panose="020B0604020202020204" pitchFamily="34" charset="0"/>
              </a:rPr>
              <a:t>13. </a:t>
            </a:r>
            <a:r>
              <a:rPr lang="es-ES" sz="1600" b="1" dirty="0">
                <a:latin typeface="Helvetica" panose="020B0604020202020204" pitchFamily="34" charset="0"/>
                <a:cs typeface="Helvetica" panose="020B0604020202020204" pitchFamily="34" charset="0"/>
              </a:rPr>
              <a:t>¿Cómo son similares los logros </a:t>
            </a:r>
            <a:r>
              <a:rPr lang="es-ES" sz="1600" b="1" dirty="0" smtClean="0">
                <a:latin typeface="Helvetica" panose="020B0604020202020204" pitchFamily="34" charset="0"/>
                <a:cs typeface="Helvetica" panose="020B0604020202020204" pitchFamily="34" charset="0"/>
              </a:rPr>
              <a:t>en las vidas </a:t>
            </a:r>
            <a:r>
              <a:rPr lang="es-ES" sz="1600" b="1" dirty="0">
                <a:latin typeface="Helvetica" panose="020B0604020202020204" pitchFamily="34" charset="0"/>
                <a:cs typeface="Helvetica" panose="020B0604020202020204" pitchFamily="34" charset="0"/>
              </a:rPr>
              <a:t>de </a:t>
            </a:r>
            <a:r>
              <a:rPr lang="es-ES" sz="1600" b="1" dirty="0" err="1">
                <a:latin typeface="Helvetica" panose="020B0604020202020204" pitchFamily="34" charset="0"/>
                <a:cs typeface="Helvetica" panose="020B0604020202020204" pitchFamily="34" charset="0"/>
              </a:rPr>
              <a:t>Sequoyah</a:t>
            </a:r>
            <a:r>
              <a:rPr lang="es-ES" sz="1600" b="1" dirty="0">
                <a:latin typeface="Helvetica" panose="020B0604020202020204" pitchFamily="34" charset="0"/>
                <a:cs typeface="Helvetica" panose="020B0604020202020204" pitchFamily="34" charset="0"/>
              </a:rPr>
              <a:t> y </a:t>
            </a:r>
            <a:r>
              <a:rPr lang="es-ES" sz="1600" b="1" dirty="0" smtClean="0">
                <a:latin typeface="Helvetica" panose="020B0604020202020204" pitchFamily="34" charset="0"/>
                <a:cs typeface="Helvetica" panose="020B0604020202020204" pitchFamily="34" charset="0"/>
              </a:rPr>
              <a:t> </a:t>
            </a:r>
            <a:r>
              <a:rPr lang="es-ES" sz="1600" b="1" dirty="0" err="1">
                <a:latin typeface="Helvetica" panose="020B0604020202020204" pitchFamily="34" charset="0"/>
                <a:cs typeface="Helvetica" panose="020B0604020202020204" pitchFamily="34" charset="0"/>
              </a:rPr>
              <a:t>Booker</a:t>
            </a:r>
            <a:r>
              <a:rPr lang="es-ES" sz="1600" b="1" dirty="0">
                <a:latin typeface="Helvetica" panose="020B0604020202020204" pitchFamily="34" charset="0"/>
                <a:cs typeface="Helvetica" panose="020B0604020202020204" pitchFamily="34" charset="0"/>
              </a:rPr>
              <a:t> T. Washington</a:t>
            </a:r>
            <a:r>
              <a:rPr lang="es-ES" sz="1600" b="1" dirty="0" smtClean="0">
                <a:latin typeface="Helvetica" panose="020B0604020202020204" pitchFamily="34" charset="0"/>
                <a:cs typeface="Helvetica" panose="020B0604020202020204" pitchFamily="34" charset="0"/>
              </a:rPr>
              <a:t>?</a:t>
            </a:r>
          </a:p>
          <a:p>
            <a:pPr marL="366437" indent="-366437"/>
            <a:endParaRPr lang="en-US" sz="1600" b="1"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Ambos </a:t>
            </a:r>
            <a:r>
              <a:rPr lang="es-ES" sz="1600" dirty="0" smtClean="0">
                <a:latin typeface="Helvetica" panose="020B0604020202020204" pitchFamily="34" charset="0"/>
                <a:cs typeface="Helvetica" panose="020B0604020202020204" pitchFamily="34" charset="0"/>
              </a:rPr>
              <a:t>disfrutaron </a:t>
            </a:r>
            <a:r>
              <a:rPr lang="es-ES" sz="1600" dirty="0">
                <a:latin typeface="Helvetica" panose="020B0604020202020204" pitchFamily="34" charset="0"/>
                <a:cs typeface="Helvetica" panose="020B0604020202020204" pitchFamily="34" charset="0"/>
              </a:rPr>
              <a:t>trabajar </a:t>
            </a:r>
            <a:r>
              <a:rPr lang="es-ES" sz="1600" dirty="0" smtClean="0">
                <a:latin typeface="Helvetica" panose="020B0604020202020204" pitchFamily="34" charset="0"/>
                <a:cs typeface="Helvetica" panose="020B0604020202020204" pitchFamily="34" charset="0"/>
              </a:rPr>
              <a:t>a una edad temprana</a:t>
            </a:r>
            <a:r>
              <a:rPr lang="en-US" sz="1600" dirty="0" smtClean="0">
                <a:latin typeface="Helvetica" panose="020B0604020202020204" pitchFamily="34" charset="0"/>
                <a:cs typeface="Helvetica" panose="020B0604020202020204" pitchFamily="34" charset="0"/>
              </a:rPr>
              <a:t>.</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Ambos fueron capaces de aprender a leer y escribir</a:t>
            </a:r>
            <a:r>
              <a:rPr lang="en-US" sz="1600" dirty="0" smtClean="0">
                <a:latin typeface="Helvetica" panose="020B0604020202020204" pitchFamily="34" charset="0"/>
                <a:cs typeface="Helvetica" panose="020B0604020202020204" pitchFamily="34" charset="0"/>
              </a:rPr>
              <a:t>.</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err="1">
                <a:latin typeface="Helvetica" panose="020B0604020202020204" pitchFamily="34" charset="0"/>
                <a:cs typeface="Helvetica" panose="020B0604020202020204" pitchFamily="34" charset="0"/>
              </a:rPr>
              <a:t>Sequoyah</a:t>
            </a:r>
            <a:r>
              <a:rPr lang="es-ES" sz="1600" dirty="0">
                <a:latin typeface="Helvetica" panose="020B0604020202020204" pitchFamily="34" charset="0"/>
                <a:cs typeface="Helvetica" panose="020B0604020202020204" pitchFamily="34" charset="0"/>
              </a:rPr>
              <a:t> y </a:t>
            </a:r>
            <a:r>
              <a:rPr lang="es-ES" sz="1600" dirty="0" err="1">
                <a:latin typeface="Helvetica" panose="020B0604020202020204" pitchFamily="34" charset="0"/>
                <a:cs typeface="Helvetica" panose="020B0604020202020204" pitchFamily="34" charset="0"/>
              </a:rPr>
              <a:t>Booker</a:t>
            </a:r>
            <a:r>
              <a:rPr lang="es-ES" sz="1600" dirty="0">
                <a:latin typeface="Helvetica" panose="020B0604020202020204" pitchFamily="34" charset="0"/>
                <a:cs typeface="Helvetica" panose="020B0604020202020204" pitchFamily="34" charset="0"/>
              </a:rPr>
              <a:t> no pudieron </a:t>
            </a:r>
            <a:r>
              <a:rPr lang="es-ES" sz="1600" dirty="0" smtClean="0">
                <a:latin typeface="Helvetica" panose="020B0604020202020204" pitchFamily="34" charset="0"/>
                <a:cs typeface="Helvetica" panose="020B0604020202020204" pitchFamily="34" charset="0"/>
              </a:rPr>
              <a:t>asistir a </a:t>
            </a:r>
            <a:r>
              <a:rPr lang="es-ES" sz="1600" dirty="0">
                <a:latin typeface="Helvetica" panose="020B0604020202020204" pitchFamily="34" charset="0"/>
                <a:cs typeface="Helvetica" panose="020B0604020202020204" pitchFamily="34" charset="0"/>
              </a:rPr>
              <a:t>la escuela</a:t>
            </a:r>
            <a:r>
              <a:rPr lang="en-US" sz="1600" dirty="0" smtClean="0">
                <a:latin typeface="Helvetica" panose="020B0604020202020204" pitchFamily="34" charset="0"/>
                <a:cs typeface="Helvetica" panose="020B0604020202020204" pitchFamily="34" charset="0"/>
              </a:rPr>
              <a:t>.</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s-ES" sz="1600" dirty="0">
                <a:latin typeface="Helvetica" panose="020B0604020202020204" pitchFamily="34" charset="0"/>
                <a:cs typeface="Helvetica" panose="020B0604020202020204" pitchFamily="34" charset="0"/>
              </a:rPr>
              <a:t>Ambos hombres fueron capaces de ayudar a </a:t>
            </a:r>
            <a:r>
              <a:rPr lang="es-ES" sz="1600" dirty="0" smtClean="0">
                <a:latin typeface="Helvetica" panose="020B0604020202020204" pitchFamily="34" charset="0"/>
                <a:cs typeface="Helvetica" panose="020B0604020202020204" pitchFamily="34" charset="0"/>
              </a:rPr>
              <a:t>la gente </a:t>
            </a:r>
            <a:r>
              <a:rPr lang="es-ES" sz="1600" dirty="0">
                <a:latin typeface="Helvetica" panose="020B0604020202020204" pitchFamily="34" charset="0"/>
                <a:cs typeface="Helvetica" panose="020B0604020202020204" pitchFamily="34" charset="0"/>
              </a:rPr>
              <a:t>con las mismas experiencias que </a:t>
            </a:r>
            <a:r>
              <a:rPr lang="es-ES" sz="1600" dirty="0" smtClean="0">
                <a:latin typeface="Helvetica" panose="020B0604020202020204" pitchFamily="34" charset="0"/>
                <a:cs typeface="Helvetica" panose="020B0604020202020204" pitchFamily="34" charset="0"/>
              </a:rPr>
              <a:t>ellos habían </a:t>
            </a:r>
            <a:r>
              <a:rPr lang="es-ES" sz="1600" dirty="0">
                <a:latin typeface="Helvetica" panose="020B0604020202020204" pitchFamily="34" charset="0"/>
                <a:cs typeface="Helvetica" panose="020B0604020202020204" pitchFamily="34" charset="0"/>
              </a:rPr>
              <a:t>tenido</a:t>
            </a:r>
            <a:r>
              <a:rPr lang="en-US" sz="1600" dirty="0" smtClean="0">
                <a:latin typeface="Helvetica" panose="020B0604020202020204" pitchFamily="34" charset="0"/>
                <a:cs typeface="Helvetica" panose="020B0604020202020204" pitchFamily="34" charset="0"/>
              </a:rPr>
              <a:t>.</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lvl="0"/>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p:txBody>
      </p:sp>
      <p:cxnSp>
        <p:nvCxnSpPr>
          <p:cNvPr id="10" name="Straight Connector 9"/>
          <p:cNvCxnSpPr/>
          <p:nvPr/>
        </p:nvCxnSpPr>
        <p:spPr>
          <a:xfrm>
            <a:off x="485775"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29960" y="34270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29960" y="24427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30630" y="29389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56516" y="19528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56516" y="71774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56516" y="5969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49130" y="64807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29960" y="79432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67130141"/>
              </p:ext>
            </p:extLst>
          </p:nvPr>
        </p:nvGraphicFramePr>
        <p:xfrm>
          <a:off x="5536707" y="4114800"/>
          <a:ext cx="1637760" cy="5334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RI.5.9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114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Hace listas o clasifica (grafica) información similar encontrada en varios textos sobre el mismo tema.</a:t>
                      </a:r>
                      <a:endParaRPr lang="en-US" sz="800" b="1" dirty="0" smtClean="0">
                        <a:solidFill>
                          <a:srgbClr val="000000"/>
                        </a:solidFill>
                        <a:effectLst/>
                        <a:latin typeface="Calibri"/>
                        <a:ea typeface="Times New Roman"/>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51642480"/>
              </p:ext>
            </p:extLst>
          </p:nvPr>
        </p:nvGraphicFramePr>
        <p:xfrm>
          <a:off x="5622354" y="8458200"/>
          <a:ext cx="1600200" cy="85344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RI.5.9    DOK </a:t>
                      </a:r>
                      <a:r>
                        <a:rPr lang="en-US" sz="800" b="1" dirty="0">
                          <a:solidFill>
                            <a:srgbClr val="000000"/>
                          </a:solidFill>
                          <a:effectLst/>
                          <a:latin typeface="Calibri"/>
                          <a:ea typeface="Times New Roman"/>
                          <a:cs typeface="Times New Roman"/>
                        </a:rPr>
                        <a:t>2 - ANs</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Utilizando una pregunta proporcionada sobre un tema, el estudiante determina qué es o no relevante a la pregunta, usando varias fuentes (planificación, organizadores gráficos)</a:t>
                      </a:r>
                      <a:endParaRPr lang="en-US" sz="800" b="1" dirty="0" smtClean="0">
                        <a:solidFill>
                          <a:srgbClr val="000000"/>
                        </a:solidFill>
                        <a:effectLst/>
                        <a:latin typeface="Calibri"/>
                        <a:ea typeface="Times New Roman"/>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378937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649873862"/>
              </p:ext>
            </p:extLst>
          </p:nvPr>
        </p:nvGraphicFramePr>
        <p:xfrm>
          <a:off x="228600" y="288840"/>
          <a:ext cx="7239000" cy="3673560"/>
        </p:xfrm>
        <a:graphic>
          <a:graphicData uri="http://schemas.openxmlformats.org/drawingml/2006/table">
            <a:tbl>
              <a:tblPr firstRow="1" bandRow="1">
                <a:tableStyleId>{5940675A-B579-460E-94D1-54222C63F5DA}</a:tableStyleId>
              </a:tblPr>
              <a:tblGrid>
                <a:gridCol w="7239000"/>
              </a:tblGrid>
              <a:tr h="709887">
                <a:tc>
                  <a:txBody>
                    <a:bodyPr/>
                    <a:lstStyle/>
                    <a:p>
                      <a:pPr marL="396875" marR="0" indent="-342900" algn="l" defTabSz="1018824" rtl="0" eaLnBrk="1" fontAlgn="auto" latinLnBrk="0" hangingPunct="1">
                        <a:lnSpc>
                          <a:spcPct val="100000"/>
                        </a:lnSpc>
                        <a:spcBef>
                          <a:spcPts val="0"/>
                        </a:spcBef>
                        <a:spcAft>
                          <a:spcPts val="0"/>
                        </a:spcAft>
                        <a:buClrTx/>
                        <a:buSzTx/>
                        <a:buFontTx/>
                        <a:buAutoNum type="arabicPeriod" startAt="15"/>
                        <a:tabLst/>
                        <a:defRPr/>
                      </a:pPr>
                      <a:r>
                        <a:rPr lang="es-ES" sz="1600" b="1" baseline="0" dirty="0" smtClean="0"/>
                        <a:t>¿</a:t>
                      </a:r>
                      <a:r>
                        <a:rPr lang="es-ES" sz="1600" b="1" baseline="0" dirty="0" smtClean="0">
                          <a:solidFill>
                            <a:schemeClr val="tx1"/>
                          </a:solidFill>
                        </a:rPr>
                        <a:t>De qué manera el éxito de </a:t>
                      </a:r>
                      <a:r>
                        <a:rPr lang="es-ES" sz="1600" b="1" baseline="0" dirty="0" err="1" smtClean="0">
                          <a:solidFill>
                            <a:schemeClr val="tx1"/>
                          </a:solidFill>
                        </a:rPr>
                        <a:t>Booker</a:t>
                      </a:r>
                      <a:r>
                        <a:rPr lang="es-ES" sz="1600" b="1" baseline="0" dirty="0" smtClean="0">
                          <a:solidFill>
                            <a:schemeClr val="tx1"/>
                          </a:solidFill>
                        </a:rPr>
                        <a:t> en años posteriores, fue probablemente influenciado por sus primeros años? Apoya tu respuesta con detalles tanto de los primeros años y los años posteriores de su vida</a:t>
                      </a:r>
                      <a:r>
                        <a:rPr lang="en-US" sz="1600" b="1" baseline="0" dirty="0" smtClean="0">
                          <a:solidFill>
                            <a:schemeClr val="tx1"/>
                          </a:solidFill>
                        </a:rPr>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8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50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26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40730726"/>
              </p:ext>
            </p:extLst>
          </p:nvPr>
        </p:nvGraphicFramePr>
        <p:xfrm>
          <a:off x="423862" y="4876800"/>
          <a:ext cx="7043738" cy="3989100"/>
        </p:xfrm>
        <a:graphic>
          <a:graphicData uri="http://schemas.openxmlformats.org/drawingml/2006/table">
            <a:tbl>
              <a:tblPr firstRow="1" bandRow="1">
                <a:tableStyleId>{5940675A-B579-460E-94D1-54222C63F5DA}</a:tableStyleId>
              </a:tblPr>
              <a:tblGrid>
                <a:gridCol w="7043738"/>
              </a:tblGrid>
              <a:tr h="380112">
                <a:tc>
                  <a:txBody>
                    <a:bodyPr/>
                    <a:lstStyle/>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n-US" sz="1600" b="1" dirty="0" smtClean="0"/>
                        <a:t>16. </a:t>
                      </a:r>
                      <a:r>
                        <a:rPr lang="es-ES" sz="1600" b="1" dirty="0" smtClean="0">
                          <a:solidFill>
                            <a:schemeClr val="tx1"/>
                          </a:solidFill>
                        </a:rPr>
                        <a:t>¿Qué contribuciones hicieron </a:t>
                      </a:r>
                      <a:r>
                        <a:rPr lang="es-ES" sz="1600" b="1" dirty="0" err="1" smtClean="0">
                          <a:solidFill>
                            <a:schemeClr val="tx1"/>
                          </a:solidFill>
                        </a:rPr>
                        <a:t>Sequoyah</a:t>
                      </a:r>
                      <a:r>
                        <a:rPr lang="es-ES" sz="1600" b="1" dirty="0" smtClean="0">
                          <a:solidFill>
                            <a:schemeClr val="tx1"/>
                          </a:solidFill>
                        </a:rPr>
                        <a:t> y </a:t>
                      </a:r>
                      <a:r>
                        <a:rPr lang="es-ES" sz="1600" b="1" dirty="0" err="1" smtClean="0">
                          <a:solidFill>
                            <a:schemeClr val="tx1"/>
                          </a:solidFill>
                        </a:rPr>
                        <a:t>Booker</a:t>
                      </a:r>
                      <a:r>
                        <a:rPr lang="es-ES" sz="1600" b="1" dirty="0" smtClean="0">
                          <a:solidFill>
                            <a:schemeClr val="tx1"/>
                          </a:solidFill>
                        </a:rPr>
                        <a:t> T. Washington para mejorar la vida de los demás? ¿Cómo fueron similares y diferente sus contribuciones? Utiliza</a:t>
                      </a:r>
                      <a:r>
                        <a:rPr lang="es-ES" sz="1600" b="1" baseline="0" dirty="0" smtClean="0">
                          <a:solidFill>
                            <a:schemeClr val="tx1"/>
                          </a:solidFill>
                        </a:rPr>
                        <a:t> evidencias</a:t>
                      </a:r>
                      <a:r>
                        <a:rPr lang="es-ES" sz="1600" b="1" dirty="0" smtClean="0">
                          <a:solidFill>
                            <a:schemeClr val="tx1"/>
                          </a:solidFill>
                        </a:rPr>
                        <a:t> de ambos textos</a:t>
                      </a:r>
                      <a:r>
                        <a:rPr lang="en-US" sz="1600" b="1" dirty="0" smtClean="0">
                          <a:solidFill>
                            <a:schemeClr val="tx1"/>
                          </a:solidFill>
                        </a:rPr>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533400"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821912075"/>
              </p:ext>
            </p:extLst>
          </p:nvPr>
        </p:nvGraphicFramePr>
        <p:xfrm>
          <a:off x="5486400" y="4025939"/>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RI.5.8</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APx</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3">
                        <a:lumMod val="60000"/>
                        <a:lumOff val="40000"/>
                      </a:schemeClr>
                    </a:solidFill>
                  </a:tcPr>
                </a:tc>
              </a:tr>
              <a:tr h="85390">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En un texto no leído, ni discutido, conecta puntos particulares a las razones o evidencia que identificaron para  demostrar la comprensión del valor de la fuente de apoyo.</a:t>
                      </a:r>
                      <a:endParaRPr lang="en-US" sz="800" b="1" dirty="0" smtClean="0">
                        <a:solidFill>
                          <a:srgbClr val="000000"/>
                        </a:solidFill>
                        <a:effectLst/>
                        <a:latin typeface="Calibri"/>
                        <a:ea typeface="Times New Roman"/>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57361397"/>
              </p:ext>
            </p:extLst>
          </p:nvPr>
        </p:nvGraphicFramePr>
        <p:xfrm>
          <a:off x="465139" y="8915400"/>
          <a:ext cx="2354261" cy="640080"/>
        </p:xfrm>
        <a:graphic>
          <a:graphicData uri="http://schemas.openxmlformats.org/drawingml/2006/table">
            <a:tbl>
              <a:tblPr firstRow="1" firstCol="1" bandRow="1"/>
              <a:tblGrid>
                <a:gridCol w="2354261"/>
              </a:tblGrid>
              <a:tr h="15240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RI.5.9     DOK </a:t>
                      </a:r>
                      <a:r>
                        <a:rPr lang="en-US" sz="800" b="1" dirty="0">
                          <a:solidFill>
                            <a:srgbClr val="000000"/>
                          </a:solidFill>
                          <a:effectLst/>
                          <a:latin typeface="Calibri"/>
                          <a:ea typeface="Times New Roman"/>
                          <a:cs typeface="Times New Roman"/>
                        </a:rPr>
                        <a:t>4 - ANP</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60000"/>
                        <a:lumOff val="40000"/>
                      </a:schemeClr>
                    </a:solidFill>
                  </a:tcPr>
                </a:tc>
              </a:tr>
              <a:tr h="336042">
                <a:tc>
                  <a:txBody>
                    <a:bodyPr/>
                    <a:lstStyle/>
                    <a:p>
                      <a:pPr marL="0" marR="0" algn="l">
                        <a:lnSpc>
                          <a:spcPct val="100000"/>
                        </a:lnSpc>
                        <a:spcBef>
                          <a:spcPts val="0"/>
                        </a:spcBef>
                        <a:spcAft>
                          <a:spcPts val="0"/>
                        </a:spcAft>
                      </a:pP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Recopila y organiza información específica de un tema con un propósito, utilizando múltiples textos (ensayo o discurso, para hablar con conocimiento/ bien informado sobre el tema.</a:t>
                      </a:r>
                      <a:endParaRPr lang="en-US" sz="800" b="1" dirty="0" smtClean="0">
                        <a:solidFill>
                          <a:srgbClr val="000000"/>
                        </a:solidFill>
                        <a:effectLst/>
                        <a:latin typeface="Calibri"/>
                        <a:ea typeface="Times New Roman"/>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30892180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835190297"/>
              </p:ext>
            </p:extLst>
          </p:nvPr>
        </p:nvGraphicFramePr>
        <p:xfrm>
          <a:off x="321028" y="609600"/>
          <a:ext cx="7043738" cy="6960890"/>
        </p:xfrm>
        <a:graphic>
          <a:graphicData uri="http://schemas.openxmlformats.org/drawingml/2006/table">
            <a:tbl>
              <a:tblPr firstRow="1" bandRow="1">
                <a:tableStyleId>{5940675A-B579-460E-94D1-54222C63F5DA}</a:tableStyleId>
              </a:tblPr>
              <a:tblGrid>
                <a:gridCol w="7043738"/>
              </a:tblGrid>
              <a:tr h="973907">
                <a:tc>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s-GT" sz="1600" b="1" dirty="0" smtClean="0">
                          <a:solidFill>
                            <a:schemeClr val="tx1"/>
                          </a:solidFill>
                        </a:rPr>
                        <a:t>En uno o dos párrafos, escribe un final para la narrativa que sigue naturalmente a los acontecimientos o experiencias de</a:t>
                      </a:r>
                      <a:r>
                        <a:rPr lang="es-GT" sz="1600" b="1" baseline="0" dirty="0" smtClean="0">
                          <a:solidFill>
                            <a:schemeClr val="tx1"/>
                          </a:solidFill>
                        </a:rPr>
                        <a:t> la narrativa</a:t>
                      </a:r>
                      <a:r>
                        <a:rPr lang="es-GT" sz="1600" b="1" dirty="0" smtClean="0">
                          <a:solidFill>
                            <a:schemeClr val="tx1"/>
                          </a:solidFill>
                        </a:rPr>
                        <a:t>.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GT" sz="1000" b="0" i="1" u="none" strike="noStrike" kern="1200" cap="none" spc="0" normalizeH="0" baseline="0" noProof="0" dirty="0" smtClean="0">
                          <a:ln>
                            <a:noFill/>
                          </a:ln>
                          <a:solidFill>
                            <a:schemeClr val="tx1"/>
                          </a:solidFill>
                          <a:effectLst/>
                          <a:uLnTx/>
                          <a:uFillTx/>
                          <a:latin typeface="+mn-lt"/>
                          <a:ea typeface="+mn-ea"/>
                          <a:cs typeface="Helvetica" pitchFamily="34" charset="0"/>
                        </a:rPr>
                        <a:t>Escrito breve, Organización, W.5.3c, Escribir una conclusión – Adverbios de tiempo, Objetivo 1a</a:t>
                      </a:r>
                      <a:endParaRPr kumimoji="0" lang="es-GT" sz="1400" b="1" i="0" u="none" strike="noStrike" kern="1200" cap="none" spc="0" normalizeH="0" baseline="0" noProof="0" dirty="0" smtClean="0">
                        <a:ln>
                          <a:noFill/>
                        </a:ln>
                        <a:solidFill>
                          <a:schemeClr val="tx1"/>
                        </a:solidFill>
                        <a:effectLst/>
                        <a:uLnTx/>
                        <a:uFillTx/>
                        <a:latin typeface="+mn-lt"/>
                        <a:ea typeface="+mn-ea"/>
                        <a:cs typeface="+mn-cs"/>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s-GT" sz="1400" b="1" i="0" kern="120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GT" sz="1400" b="0" i="0" kern="1200" dirty="0" smtClean="0">
                          <a:solidFill>
                            <a:schemeClr val="tx1"/>
                          </a:solidFill>
                          <a:effectLst/>
                          <a:latin typeface="+mn-lt"/>
                          <a:ea typeface="Times New Roman"/>
                          <a:cs typeface="Times New Roman"/>
                        </a:rPr>
                        <a:t>      </a:t>
                      </a:r>
                      <a:r>
                        <a:rPr lang="es-GT" sz="1400" b="1" i="0" u="sng" kern="1200" dirty="0" smtClean="0">
                          <a:solidFill>
                            <a:schemeClr val="tx1"/>
                          </a:solidFill>
                          <a:effectLst/>
                          <a:latin typeface="+mn-lt"/>
                          <a:ea typeface="Times New Roman"/>
                          <a:cs typeface="Times New Roman"/>
                        </a:rPr>
                        <a:t>Los libros nuevos</a:t>
                      </a:r>
                    </a:p>
                    <a:p>
                      <a:pPr marL="0" marR="0" indent="0" algn="ctr" defTabSz="1018809" rtl="0" eaLnBrk="1" fontAlgn="auto" latinLnBrk="0" hangingPunct="1">
                        <a:lnSpc>
                          <a:spcPct val="100000"/>
                        </a:lnSpc>
                        <a:spcBef>
                          <a:spcPts val="0"/>
                        </a:spcBef>
                        <a:spcAft>
                          <a:spcPts val="0"/>
                        </a:spcAft>
                        <a:buClrTx/>
                        <a:buSzTx/>
                        <a:buFont typeface="+mj-lt"/>
                        <a:buNone/>
                        <a:tabLst/>
                        <a:defRPr/>
                      </a:pPr>
                      <a:endParaRPr lang="es-GT" sz="800" b="1" i="0" u="sng"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GT" sz="1400" b="0" i="0" kern="1200" dirty="0" smtClean="0">
                          <a:solidFill>
                            <a:schemeClr val="tx1"/>
                          </a:solidFill>
                          <a:effectLst/>
                          <a:latin typeface="+mn-lt"/>
                          <a:ea typeface="Times New Roman"/>
                          <a:cs typeface="Times New Roman"/>
                        </a:rPr>
                        <a:t>Un agricultor decidió enviar a sus cuatro hijos a la escuela. Él dio a cada hijo un libro para la escuela. Al día siguiente, preguntó a sus hijos sobre lo que habían hecho con sus libros nuevos en la escuela. El hijo mayor le dijo que él estudió mucho su libro para poder seguir haciendo bien en la escuela.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14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8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GT" sz="1400" b="0" i="0" kern="1200" dirty="0" smtClean="0">
                          <a:solidFill>
                            <a:schemeClr val="tx1"/>
                          </a:solidFill>
                          <a:effectLst/>
                          <a:latin typeface="+mn-lt"/>
                          <a:ea typeface="Times New Roman"/>
                          <a:cs typeface="Times New Roman"/>
                        </a:rPr>
                        <a:t>El segundo hijo le dijo a su padre que él vendió su libro para que pudiera comprar más. El tercer hijo le dijo a su padre que regaló su libro a un niño q</a:t>
                      </a:r>
                      <a:r>
                        <a:rPr lang="es-GT" sz="1400" b="0" i="0" strike="noStrike" kern="1200" dirty="0" smtClean="0">
                          <a:solidFill>
                            <a:schemeClr val="tx1"/>
                          </a:solidFill>
                          <a:effectLst/>
                          <a:latin typeface="+mn-lt"/>
                          <a:ea typeface="Times New Roman"/>
                          <a:cs typeface="Times New Roman"/>
                        </a:rPr>
                        <a:t>ue </a:t>
                      </a:r>
                      <a:r>
                        <a:rPr lang="es-GT" sz="1400" b="0" i="0" kern="1200" dirty="0" smtClean="0">
                          <a:solidFill>
                            <a:schemeClr val="tx1"/>
                          </a:solidFill>
                          <a:effectLst/>
                          <a:latin typeface="+mn-lt"/>
                          <a:ea typeface="Times New Roman"/>
                          <a:cs typeface="Times New Roman"/>
                        </a:rPr>
                        <a:t>no tenía uno.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14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GT" sz="1400" b="0" i="0" kern="1200" dirty="0" smtClean="0">
                          <a:solidFill>
                            <a:schemeClr val="tx1"/>
                          </a:solidFill>
                          <a:effectLst/>
                          <a:latin typeface="+mn-lt"/>
                          <a:ea typeface="Times New Roman"/>
                          <a:cs typeface="Times New Roman"/>
                        </a:rPr>
                        <a:t>El hijo menor dijo a su padre que él compartió su libro con otro estudiante en la escuela ese día. El padre le dijo a sus hijos que uno de ellos utilizó su libro nuevo de la mejor manera.</a:t>
                      </a:r>
                      <a:r>
                        <a:rPr lang="es-GT" sz="1400" b="1" i="0" kern="1200" dirty="0" smtClean="0">
                          <a:solidFill>
                            <a:schemeClr val="tx1"/>
                          </a:solidFill>
                          <a:effectLst/>
                          <a:latin typeface="+mn-lt"/>
                          <a:ea typeface="Times New Roman"/>
                          <a:cs typeface="Times New Roman"/>
                        </a:rPr>
                        <a:t>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GT" sz="1400" b="1" i="0" kern="1200" dirty="0" smtClean="0">
                        <a:solidFill>
                          <a:srgbClr val="000000"/>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smtClean="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GT"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4159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2280" y="391954"/>
            <a:ext cx="6564320" cy="4770537"/>
          </a:xfrm>
          <a:prstGeom prst="rect">
            <a:avLst/>
          </a:prstGeom>
          <a:noFill/>
        </p:spPr>
        <p:txBody>
          <a:bodyPr wrap="square" rtlCol="0">
            <a:spAutoFit/>
          </a:bodyPr>
          <a:lstStyle/>
          <a:p>
            <a:pPr marL="400050" indent="-400050"/>
            <a:r>
              <a:rPr lang="es-GT" sz="1400" b="1" dirty="0" smtClean="0">
                <a:latin typeface="Helvetica" panose="020B0604020202020204" pitchFamily="34" charset="0"/>
                <a:cs typeface="Helvetica" panose="020B0604020202020204" pitchFamily="34" charset="0"/>
              </a:rPr>
              <a:t>18. Un estudiante está revisando este borrador. Lee el borrador del párrafo y luego completa la siguiente pregunta.</a:t>
            </a:r>
          </a:p>
          <a:p>
            <a:pPr lvl="0" algn="r">
              <a:defRPr/>
            </a:pPr>
            <a:r>
              <a:rPr lang="es-GT" sz="1000" i="1" dirty="0" smtClean="0">
                <a:latin typeface="Helvetica" pitchFamily="34" charset="0"/>
                <a:cs typeface="Helvetica" pitchFamily="34" charset="0"/>
              </a:rPr>
              <a:t>Revisar un texto, W.5.3b Elaboración de diálogo, Escritura Objetivo 1b</a:t>
            </a:r>
          </a:p>
          <a:p>
            <a:endParaRPr lang="es-GT" sz="1400" dirty="0" smtClean="0">
              <a:latin typeface="Helvetica" panose="020B0604020202020204" pitchFamily="34" charset="0"/>
              <a:cs typeface="Helvetica" panose="020B0604020202020204" pitchFamily="34" charset="0"/>
            </a:endParaRPr>
          </a:p>
          <a:p>
            <a:r>
              <a:rPr lang="es-GT" sz="1400" dirty="0" smtClean="0">
                <a:latin typeface="Helvetica" panose="020B0604020202020204" pitchFamily="34" charset="0"/>
                <a:cs typeface="Helvetica" panose="020B0604020202020204" pitchFamily="34" charset="0"/>
              </a:rPr>
              <a:t>Había estado corriendo milla tras milla, siempre siguiendo la Estrella del Norte y la Osa Mayor. ¿Cuánto tiempo más correría hasta que llegue a una estación donde estaría seguro y pueda descansar? Oyó un fuerte chasquido que venía detrás de él. Él se agachó detrás de un árbol y vio que sólo  era un mapache solitario.</a:t>
            </a:r>
          </a:p>
          <a:p>
            <a:endParaRPr lang="es-GT" sz="1400" b="1" dirty="0" smtClean="0">
              <a:latin typeface="Helvetica" panose="020B0604020202020204" pitchFamily="34" charset="0"/>
              <a:cs typeface="Helvetica" panose="020B0604020202020204" pitchFamily="34" charset="0"/>
            </a:endParaRPr>
          </a:p>
          <a:p>
            <a:r>
              <a:rPr lang="es-GT" sz="1400" b="1" dirty="0" smtClean="0">
                <a:latin typeface="Helvetica" panose="020B0604020202020204" pitchFamily="34" charset="0"/>
                <a:cs typeface="Helvetica" panose="020B0604020202020204" pitchFamily="34" charset="0"/>
              </a:rPr>
              <a:t>El escritor quiere añadir diálogo al párrafo. ¿Qué línea de diálogo sería la mejor después de la última oración?</a:t>
            </a:r>
          </a:p>
          <a:p>
            <a:endParaRPr lang="es-GT" sz="1400" dirty="0" smtClean="0">
              <a:latin typeface="Helvetica" panose="020B0604020202020204" pitchFamily="34" charset="0"/>
              <a:cs typeface="Helvetica" panose="020B0604020202020204" pitchFamily="34" charset="0"/>
            </a:endParaRPr>
          </a:p>
          <a:p>
            <a:pPr marL="400050"/>
            <a:r>
              <a:rPr lang="es-GT" sz="1400" dirty="0" smtClean="0">
                <a:latin typeface="Helvetica" panose="020B0604020202020204" pitchFamily="34" charset="0"/>
                <a:cs typeface="Helvetica" panose="020B0604020202020204" pitchFamily="34" charset="0"/>
              </a:rPr>
              <a:t>A.    Gritó lo más fuerte que pudo desde sus pulmones— ¡LARGO!</a:t>
            </a:r>
          </a:p>
          <a:p>
            <a:pPr marL="400050">
              <a:buAutoNum type="alphaUcPeriod"/>
            </a:pPr>
            <a:endParaRPr lang="es-GT" sz="1400" dirty="0" smtClean="0">
              <a:latin typeface="Helvetica" panose="020B0604020202020204" pitchFamily="34" charset="0"/>
              <a:cs typeface="Helvetica" panose="020B0604020202020204" pitchFamily="34" charset="0"/>
            </a:endParaRPr>
          </a:p>
          <a:p>
            <a:pPr marL="742950" indent="-342900">
              <a:buAutoNum type="alphaUcPeriod" startAt="2"/>
            </a:pPr>
            <a:r>
              <a:rPr lang="es-GT" sz="1400" dirty="0" smtClean="0">
                <a:latin typeface="Helvetica" panose="020B0604020202020204" pitchFamily="34" charset="0"/>
                <a:cs typeface="Helvetica" panose="020B0604020202020204" pitchFamily="34" charset="0"/>
              </a:rPr>
              <a:t>Él no dijo nada.</a:t>
            </a:r>
          </a:p>
          <a:p>
            <a:pPr marL="400050"/>
            <a:endParaRPr lang="es-GT" sz="1400" dirty="0" smtClean="0">
              <a:latin typeface="Helvetica" panose="020B0604020202020204" pitchFamily="34" charset="0"/>
              <a:cs typeface="Helvetica" panose="020B0604020202020204" pitchFamily="34" charset="0"/>
            </a:endParaRPr>
          </a:p>
          <a:p>
            <a:pPr marL="400050"/>
            <a:r>
              <a:rPr lang="es-GT" sz="1400" dirty="0" smtClean="0">
                <a:latin typeface="Helvetica" panose="020B0604020202020204" pitchFamily="34" charset="0"/>
                <a:cs typeface="Helvetica" panose="020B0604020202020204" pitchFamily="34" charset="0"/>
              </a:rPr>
              <a:t>C.    Entonces el mapache lo miró y le dijo— ¡Vete!</a:t>
            </a:r>
          </a:p>
          <a:p>
            <a:pPr marL="400050"/>
            <a:endParaRPr lang="es-GT" sz="1400" dirty="0" smtClean="0">
              <a:latin typeface="Helvetica" panose="020B0604020202020204" pitchFamily="34" charset="0"/>
              <a:cs typeface="Helvetica" panose="020B0604020202020204" pitchFamily="34" charset="0"/>
            </a:endParaRPr>
          </a:p>
          <a:p>
            <a:pPr marL="746125" indent="-346075"/>
            <a:r>
              <a:rPr lang="es-GT" sz="1400" dirty="0" smtClean="0">
                <a:latin typeface="Helvetica" panose="020B0604020202020204" pitchFamily="34" charset="0"/>
                <a:cs typeface="Helvetica" panose="020B0604020202020204" pitchFamily="34" charset="0"/>
              </a:rPr>
              <a:t>D.   Sólo eres tú amiguito —él susurró—. ¡Pensé que de seguro alguien me estaba persiguiendo!”</a:t>
            </a:r>
          </a:p>
          <a:p>
            <a:pPr marL="746125" indent="-346075"/>
            <a:endParaRPr lang="es-GT" sz="1400" dirty="0">
              <a:solidFill>
                <a:srgbClr val="FF0000"/>
              </a:solidFill>
              <a:latin typeface="Helvetica" panose="020B0604020202020204" pitchFamily="34" charset="0"/>
              <a:cs typeface="Helvetica" panose="020B0604020202020204" pitchFamily="34" charset="0"/>
            </a:endParaRPr>
          </a:p>
        </p:txBody>
      </p:sp>
      <p:sp>
        <p:nvSpPr>
          <p:cNvPr id="31" name="Oval 30"/>
          <p:cNvSpPr/>
          <p:nvPr/>
        </p:nvSpPr>
        <p:spPr>
          <a:xfrm>
            <a:off x="685800" y="31489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85800" y="36165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85800" y="39884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85800" y="44029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 name="Rectangle 2"/>
          <p:cNvSpPr/>
          <p:nvPr/>
        </p:nvSpPr>
        <p:spPr>
          <a:xfrm>
            <a:off x="457200" y="1143000"/>
            <a:ext cx="6629400" cy="1192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6934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80389" y="381000"/>
            <a:ext cx="6437124" cy="4313858"/>
          </a:xfrm>
          <a:prstGeom prst="rect">
            <a:avLst/>
          </a:prstGeom>
          <a:noFill/>
        </p:spPr>
        <p:txBody>
          <a:bodyPr wrap="square" lIns="96378" tIns="48189" rIns="96378" bIns="48189" rtlCol="0">
            <a:spAutoFit/>
          </a:bodyPr>
          <a:lstStyle/>
          <a:p>
            <a:pPr marL="486909" indent="-486909"/>
            <a:r>
              <a:rPr lang="es-GT" sz="1600" b="1" dirty="0" smtClean="0">
                <a:latin typeface="Helvetica" pitchFamily="34" charset="0"/>
                <a:cs typeface="Helvetica" panose="020B0604020202020204" pitchFamily="34" charset="0"/>
              </a:rPr>
              <a:t>       </a:t>
            </a:r>
          </a:p>
          <a:p>
            <a:pPr marL="342900" indent="-342900">
              <a:buAutoNum type="arabicPeriod" startAt="19"/>
            </a:pPr>
            <a:r>
              <a:rPr lang="es-GT" sz="1600" b="1" dirty="0" smtClean="0"/>
              <a:t>Un estudiante quiere escribir de nuevo una oración del texto </a:t>
            </a:r>
            <a:r>
              <a:rPr lang="es-GT" sz="1600" b="1" dirty="0" err="1" smtClean="0"/>
              <a:t>Sequoyah</a:t>
            </a:r>
            <a:r>
              <a:rPr lang="es-GT" sz="1600" b="1" dirty="0" smtClean="0"/>
              <a:t> para que sea más apropiada para su clase.  </a:t>
            </a:r>
          </a:p>
          <a:p>
            <a:pPr algn="r"/>
            <a:r>
              <a:rPr lang="es-GT" sz="1000" i="1" dirty="0" smtClean="0"/>
              <a:t>Lenguaje y vocabulario, L.5.3a Audiencia, Escritura- Objetivo 8</a:t>
            </a:r>
          </a:p>
          <a:p>
            <a:endParaRPr lang="es-GT" sz="1600" dirty="0" smtClean="0"/>
          </a:p>
          <a:p>
            <a:r>
              <a:rPr lang="es-GT" sz="1600" dirty="0" smtClean="0"/>
              <a:t>“Doce años más tarde, completó un </a:t>
            </a:r>
            <a:r>
              <a:rPr lang="es-GT" sz="1600" b="1" u="sng" dirty="0" smtClean="0"/>
              <a:t>sistema</a:t>
            </a:r>
            <a:r>
              <a:rPr lang="es-GT" sz="1600" b="1" dirty="0" smtClean="0"/>
              <a:t> </a:t>
            </a:r>
            <a:r>
              <a:rPr lang="es-GT" sz="1600" dirty="0" smtClean="0"/>
              <a:t>de escritura con 86 </a:t>
            </a:r>
            <a:r>
              <a:rPr lang="es-GT" sz="1600" b="1" u="sng" dirty="0" smtClean="0"/>
              <a:t>símbolos</a:t>
            </a:r>
            <a:r>
              <a:rPr lang="es-GT" sz="1600" dirty="0" smtClean="0"/>
              <a:t> diferentes.”</a:t>
            </a:r>
          </a:p>
          <a:p>
            <a:endParaRPr lang="es-GT" sz="800" dirty="0" smtClean="0"/>
          </a:p>
          <a:p>
            <a:r>
              <a:rPr lang="es-GT" sz="1600" b="1" dirty="0" smtClean="0"/>
              <a:t>Elige las dos palabras que mejor reemplazarían las dos palabras subrayadas.</a:t>
            </a:r>
          </a:p>
          <a:p>
            <a:endParaRPr lang="es-GT" sz="1600" b="1" dirty="0" smtClean="0">
              <a:latin typeface="Helvetica" pitchFamily="34" charset="0"/>
              <a:cs typeface="Helvetica" panose="020B0604020202020204" pitchFamily="34" charset="0"/>
            </a:endParaRPr>
          </a:p>
          <a:p>
            <a:pPr marL="781397" indent="-361417">
              <a:buFont typeface="+mj-lt"/>
              <a:buAutoNum type="alphaUcPeriod"/>
            </a:pPr>
            <a:r>
              <a:rPr lang="es-GT" sz="1600" dirty="0" smtClean="0">
                <a:latin typeface="Helvetica" pitchFamily="34" charset="0"/>
                <a:cs typeface="Helvetica" panose="020B0604020202020204" pitchFamily="34" charset="0"/>
              </a:rPr>
              <a:t>modo, reglas</a:t>
            </a:r>
          </a:p>
          <a:p>
            <a:pPr marL="781397" indent="-361417">
              <a:buFont typeface="+mj-lt"/>
              <a:buAutoNum type="alphaUcPeriod"/>
            </a:pPr>
            <a:endParaRPr lang="es-GT" sz="1600" dirty="0" smtClean="0">
              <a:latin typeface="Helvetica" pitchFamily="34" charset="0"/>
              <a:cs typeface="Helvetica" panose="020B0604020202020204" pitchFamily="34" charset="0"/>
            </a:endParaRPr>
          </a:p>
          <a:p>
            <a:pPr marL="781397" indent="-361417">
              <a:buFont typeface="+mj-lt"/>
              <a:buAutoNum type="alphaUcPeriod"/>
            </a:pPr>
            <a:r>
              <a:rPr lang="es-GT" sz="1600" dirty="0" smtClean="0">
                <a:latin typeface="Helvetica" pitchFamily="34" charset="0"/>
                <a:cs typeface="Helvetica" panose="020B0604020202020204" pitchFamily="34" charset="0"/>
              </a:rPr>
              <a:t>método, signos</a:t>
            </a:r>
          </a:p>
          <a:p>
            <a:pPr marL="660924" indent="-240944"/>
            <a:endParaRPr lang="es-GT" sz="1600" dirty="0" smtClean="0">
              <a:latin typeface="Helvetica" pitchFamily="34" charset="0"/>
              <a:cs typeface="Helvetica" panose="020B0604020202020204" pitchFamily="34" charset="0"/>
            </a:endParaRPr>
          </a:p>
          <a:p>
            <a:pPr marL="781397" indent="-361417">
              <a:buFont typeface="+mj-lt"/>
              <a:buAutoNum type="alphaUcPeriod" startAt="3"/>
            </a:pPr>
            <a:r>
              <a:rPr lang="es-GT" sz="1600" dirty="0" smtClean="0">
                <a:latin typeface="Helvetica" pitchFamily="34" charset="0"/>
                <a:cs typeface="Helvetica" panose="020B0604020202020204" pitchFamily="34" charset="0"/>
              </a:rPr>
              <a:t>rutina, partes</a:t>
            </a:r>
          </a:p>
          <a:p>
            <a:pPr marL="660924" indent="-240944">
              <a:buFont typeface="+mj-lt"/>
              <a:buAutoNum type="alphaUcPeriod" startAt="3"/>
            </a:pPr>
            <a:endParaRPr lang="es-GT" sz="1600" dirty="0" smtClean="0">
              <a:latin typeface="Helvetica" pitchFamily="34" charset="0"/>
              <a:cs typeface="Helvetica" panose="020B0604020202020204" pitchFamily="34" charset="0"/>
            </a:endParaRPr>
          </a:p>
          <a:p>
            <a:pPr marL="781397" indent="-361417">
              <a:buFont typeface="+mj-lt"/>
              <a:buAutoNum type="alphaUcPeriod" startAt="3"/>
            </a:pPr>
            <a:r>
              <a:rPr lang="es-GT" sz="1600" dirty="0" smtClean="0">
                <a:latin typeface="Helvetica" pitchFamily="34" charset="0"/>
                <a:cs typeface="Helvetica" panose="020B0604020202020204" pitchFamily="34" charset="0"/>
              </a:rPr>
              <a:t>diferente, cosas</a:t>
            </a:r>
            <a:endParaRPr lang="es-GT" sz="1600" dirty="0">
              <a:latin typeface="Helvetica" pitchFamily="34" charset="0"/>
              <a:cs typeface="Helvetica" panose="020B0604020202020204" pitchFamily="34" charset="0"/>
            </a:endParaRPr>
          </a:p>
        </p:txBody>
      </p:sp>
      <p:sp>
        <p:nvSpPr>
          <p:cNvPr id="12" name="TextBox 11"/>
          <p:cNvSpPr txBox="1"/>
          <p:nvPr/>
        </p:nvSpPr>
        <p:spPr>
          <a:xfrm>
            <a:off x="671962" y="5281135"/>
            <a:ext cx="6585713" cy="3298195"/>
          </a:xfrm>
          <a:prstGeom prst="rect">
            <a:avLst/>
          </a:prstGeom>
          <a:noFill/>
        </p:spPr>
        <p:txBody>
          <a:bodyPr wrap="square" lIns="96378" tIns="48189" rIns="96378" bIns="48189" rtlCol="0">
            <a:spAutoFit/>
          </a:bodyPr>
          <a:lstStyle/>
          <a:p>
            <a:r>
              <a:rPr lang="es-GT" sz="1600" b="1" dirty="0" smtClean="0">
                <a:latin typeface="Helvetica" panose="020B0604020202020204" pitchFamily="34" charset="0"/>
                <a:cs typeface="Helvetica" panose="020B0604020202020204" pitchFamily="34" charset="0"/>
              </a:rPr>
              <a:t>20. Lee la oración y la pregunta que sigue. </a:t>
            </a:r>
            <a:endParaRPr lang="es-GT" sz="1400" dirty="0" smtClean="0">
              <a:latin typeface="Helvetica" panose="020B0604020202020204" pitchFamily="34" charset="0"/>
              <a:cs typeface="Helvetica" panose="020B0604020202020204" pitchFamily="34" charset="0"/>
            </a:endParaRPr>
          </a:p>
          <a:p>
            <a:pPr algn="r"/>
            <a:r>
              <a:rPr lang="es-GT" sz="1000" i="1" dirty="0" smtClean="0">
                <a:latin typeface="Helvetica" panose="020B0604020202020204" pitchFamily="34" charset="0"/>
                <a:cs typeface="Helvetica" panose="020B0604020202020204" pitchFamily="34" charset="0"/>
              </a:rPr>
              <a:t>Editar y clarificar L.5.1a, </a:t>
            </a:r>
            <a:r>
              <a:rPr lang="es-GT" sz="1000" i="1" dirty="0">
                <a:latin typeface="Helvetica" panose="020B0604020202020204" pitchFamily="34" charset="0"/>
                <a:cs typeface="Helvetica" panose="020B0604020202020204" pitchFamily="34" charset="0"/>
              </a:rPr>
              <a:t>C</a:t>
            </a:r>
            <a:r>
              <a:rPr lang="es-GT" sz="1000" i="1" dirty="0" smtClean="0">
                <a:latin typeface="Helvetica" panose="020B0604020202020204" pitchFamily="34" charset="0"/>
                <a:cs typeface="Helvetica" panose="020B0604020202020204" pitchFamily="34" charset="0"/>
              </a:rPr>
              <a:t>onjunción correlativa del orden del habla - Objetivo 9 </a:t>
            </a:r>
          </a:p>
          <a:p>
            <a:endParaRPr lang="es-GT" sz="1400" i="1" dirty="0" smtClean="0">
              <a:latin typeface="Helvetica" panose="020B0604020202020204" pitchFamily="34" charset="0"/>
              <a:cs typeface="Helvetica" panose="020B0604020202020204" pitchFamily="34" charset="0"/>
            </a:endParaRPr>
          </a:p>
          <a:p>
            <a:pPr lvl="0" defTabSz="914400" fontAlgn="base">
              <a:spcBef>
                <a:spcPct val="0"/>
              </a:spcBef>
              <a:spcAft>
                <a:spcPct val="0"/>
              </a:spcAft>
            </a:pPr>
            <a:r>
              <a:rPr lang="es-GT" altLang="en-US" sz="1400" dirty="0" smtClean="0">
                <a:latin typeface="Arial" pitchFamily="34" charset="0"/>
                <a:cs typeface="Arial" pitchFamily="34" charset="0"/>
              </a:rPr>
              <a:t>Por el mal tiempo, el plan de </a:t>
            </a:r>
            <a:r>
              <a:rPr lang="es-GT" altLang="en-US" sz="1400" dirty="0" err="1" smtClean="0">
                <a:latin typeface="Arial" pitchFamily="34" charset="0"/>
                <a:cs typeface="Arial" pitchFamily="34" charset="0"/>
              </a:rPr>
              <a:t>Harriet</a:t>
            </a:r>
            <a:r>
              <a:rPr lang="es-GT" altLang="en-US" sz="1400" dirty="0" smtClean="0">
                <a:latin typeface="Arial" pitchFamily="34" charset="0"/>
                <a:cs typeface="Arial" pitchFamily="34" charset="0"/>
              </a:rPr>
              <a:t> podría _______ retrasado_______ cancelado. </a:t>
            </a:r>
          </a:p>
          <a:p>
            <a:endParaRPr lang="es-GT" sz="1400" dirty="0" smtClean="0">
              <a:latin typeface="Helvetica" panose="020B0604020202020204" pitchFamily="34" charset="0"/>
              <a:cs typeface="Helvetica" panose="020B0604020202020204" pitchFamily="34" charset="0"/>
            </a:endParaRPr>
          </a:p>
          <a:p>
            <a:r>
              <a:rPr lang="es-GT" sz="1400" b="1" dirty="0" smtClean="0">
                <a:latin typeface="Helvetica" panose="020B0604020202020204" pitchFamily="34" charset="0"/>
                <a:cs typeface="Helvetica" panose="020B0604020202020204" pitchFamily="34" charset="0"/>
              </a:rPr>
              <a:t>Elige la forma correcta de editar los errores de uso de la gramática.</a:t>
            </a:r>
          </a:p>
          <a:p>
            <a:pPr marL="344488" indent="344488"/>
            <a:endParaRPr lang="es-GT" sz="1400" b="1" dirty="0" smtClean="0">
              <a:latin typeface="Helvetica" panose="020B0604020202020204" pitchFamily="34" charset="0"/>
              <a:cs typeface="Helvetica" panose="020B0604020202020204" pitchFamily="34" charset="0"/>
            </a:endParaRPr>
          </a:p>
          <a:p>
            <a:pPr marL="344488" indent="344488">
              <a:buAutoNum type="alphaUcPeriod"/>
            </a:pPr>
            <a:r>
              <a:rPr lang="es-GT" sz="1400" dirty="0" smtClean="0">
                <a:latin typeface="Helvetica" pitchFamily="34" charset="0"/>
                <a:cs typeface="Helvetica" panose="020B0604020202020204" pitchFamily="34" charset="0"/>
              </a:rPr>
              <a:t>ni                  tampoco </a:t>
            </a:r>
          </a:p>
          <a:p>
            <a:pPr marL="344488" indent="344488">
              <a:buAutoNum type="alphaUcPeriod"/>
            </a:pPr>
            <a:endParaRPr lang="es-GT" sz="1400" dirty="0" smtClean="0">
              <a:latin typeface="Helvetica" pitchFamily="34" charset="0"/>
              <a:cs typeface="Helvetica" panose="020B0604020202020204" pitchFamily="34" charset="0"/>
            </a:endParaRPr>
          </a:p>
          <a:p>
            <a:pPr marL="344488" indent="344488">
              <a:buAutoNum type="alphaUcPeriod"/>
            </a:pPr>
            <a:r>
              <a:rPr lang="es-GT" sz="1400" dirty="0" smtClean="0">
                <a:latin typeface="Helvetica" pitchFamily="34" charset="0"/>
                <a:cs typeface="Helvetica" panose="020B0604020202020204" pitchFamily="34" charset="0"/>
              </a:rPr>
              <a:t>ambos          o </a:t>
            </a:r>
            <a:endParaRPr lang="es-GT" sz="1000" dirty="0" smtClean="0">
              <a:latin typeface="Helvetica" pitchFamily="34" charset="0"/>
              <a:cs typeface="Helvetica" panose="020B0604020202020204" pitchFamily="34" charset="0"/>
            </a:endParaRPr>
          </a:p>
          <a:p>
            <a:pPr marL="344488" indent="344488">
              <a:buAutoNum type="alphaUcPeriod"/>
            </a:pPr>
            <a:endParaRPr lang="es-GT" sz="1400" dirty="0" smtClean="0">
              <a:latin typeface="Helvetica" pitchFamily="34" charset="0"/>
              <a:cs typeface="Helvetica" panose="020B0604020202020204" pitchFamily="34" charset="0"/>
            </a:endParaRPr>
          </a:p>
          <a:p>
            <a:pPr marL="344488" indent="344488">
              <a:buAutoNum type="alphaUcPeriod"/>
            </a:pPr>
            <a:r>
              <a:rPr lang="es-GT" sz="1400" dirty="0" smtClean="0">
                <a:latin typeface="Helvetica" pitchFamily="34" charset="0"/>
                <a:cs typeface="Helvetica" panose="020B0604020202020204" pitchFamily="34" charset="0"/>
              </a:rPr>
              <a:t>ser           o</a:t>
            </a:r>
            <a:endParaRPr lang="es-GT" sz="1000" b="1" dirty="0" smtClean="0">
              <a:latin typeface="Helvetica" pitchFamily="34" charset="0"/>
              <a:cs typeface="Helvetica" panose="020B0604020202020204" pitchFamily="34" charset="0"/>
            </a:endParaRPr>
          </a:p>
          <a:p>
            <a:pPr marL="344488" indent="344488">
              <a:buAutoNum type="alphaUcPeriod"/>
            </a:pPr>
            <a:endParaRPr lang="es-GT" sz="1400" dirty="0" smtClean="0">
              <a:latin typeface="Helvetica" pitchFamily="34" charset="0"/>
              <a:cs typeface="Helvetica" panose="020B0604020202020204" pitchFamily="34" charset="0"/>
            </a:endParaRPr>
          </a:p>
          <a:p>
            <a:pPr marL="344488" indent="344488">
              <a:buAutoNum type="alphaUcPeriod"/>
            </a:pPr>
            <a:r>
              <a:rPr lang="es-GT" sz="1400" dirty="0" smtClean="0">
                <a:latin typeface="Helvetica" pitchFamily="34" charset="0"/>
                <a:cs typeface="Helvetica" panose="020B0604020202020204" pitchFamily="34" charset="0"/>
              </a:rPr>
              <a:t>ambos          y</a:t>
            </a:r>
            <a:endParaRPr lang="es-GT" sz="1400" dirty="0">
              <a:latin typeface="Helvetica" pitchFamily="34" charset="0"/>
              <a:cs typeface="Helvetica" panose="020B0604020202020204"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19873" y="33800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19873" y="43571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719873" y="292223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719873" y="3845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Rectangle 17"/>
          <p:cNvSpPr/>
          <p:nvPr/>
        </p:nvSpPr>
        <p:spPr>
          <a:xfrm>
            <a:off x="580388" y="1371600"/>
            <a:ext cx="6201411"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19873" y="69880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19873" y="745109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19873" y="78116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19873" y="82314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540219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149" y="457200"/>
            <a:ext cx="6781801" cy="2898076"/>
          </a:xfrm>
          <a:prstGeom prst="rect">
            <a:avLst/>
          </a:prstGeom>
          <a:noFill/>
        </p:spPr>
        <p:txBody>
          <a:bodyPr wrap="square" lIns="96367" tIns="48184" rIns="96367" bIns="48184" rtlCol="0">
            <a:spAutoFit/>
          </a:bodyPr>
          <a:lstStyle/>
          <a:p>
            <a:r>
              <a:rPr lang="es-GT" sz="1400" b="1" u="sng" dirty="0" smtClean="0"/>
              <a:t>Parte 2</a:t>
            </a:r>
            <a:r>
              <a:rPr lang="es-GT" sz="1400" b="1" dirty="0" smtClean="0"/>
              <a:t> </a:t>
            </a:r>
          </a:p>
          <a:p>
            <a:pPr>
              <a:defRPr/>
            </a:pPr>
            <a:r>
              <a:rPr lang="es-GT" sz="1400" b="1" u="sng" dirty="0" smtClean="0"/>
              <a:t>Tu tarea</a:t>
            </a:r>
            <a:r>
              <a:rPr lang="es-GT" sz="1400" b="1" dirty="0" smtClean="0"/>
              <a:t>: </a:t>
            </a:r>
            <a:r>
              <a:rPr lang="es-GT" sz="1400" dirty="0"/>
              <a:t>Esto te ayudará a escribir y planificar un escrito narrativo de ficción. Vas a escribir un escrito narrativo sobre un personaje que supera un reto increíble. Utiliza detalles de los  textos que has leído para incorporarlos en tu narrativa . 	</a:t>
            </a:r>
          </a:p>
          <a:p>
            <a:pPr>
              <a:defRPr/>
            </a:pPr>
            <a:endParaRPr lang="es-GT" sz="1400" dirty="0" smtClean="0"/>
          </a:p>
          <a:p>
            <a:r>
              <a:rPr lang="es-GT" sz="1400" b="1" u="sng" dirty="0" smtClean="0"/>
              <a:t>Vas a</a:t>
            </a:r>
            <a:r>
              <a:rPr lang="es-GT" sz="1400" dirty="0" smtClean="0"/>
              <a:t>:</a:t>
            </a:r>
          </a:p>
          <a:p>
            <a:pPr marL="361375" indent="-361375">
              <a:buAutoNum type="arabicPeriod"/>
            </a:pPr>
            <a:r>
              <a:rPr lang="es-GT" sz="1400" dirty="0" smtClean="0"/>
              <a:t>Planificar tu escritura.   Puedes utilizar tus notas y respuestas.  </a:t>
            </a:r>
          </a:p>
          <a:p>
            <a:pPr marL="361375" indent="-361375">
              <a:buAutoNum type="arabicPeriod"/>
            </a:pPr>
            <a:endParaRPr lang="es-GT" sz="1400" dirty="0" smtClean="0"/>
          </a:p>
          <a:p>
            <a:pPr marL="361375" indent="-361375">
              <a:buAutoNum type="arabicPeriod"/>
            </a:pPr>
            <a:r>
              <a:rPr lang="es-GT" sz="1400" dirty="0" smtClean="0"/>
              <a:t>Escribir, revisar y editar tu primer borrador (tu maestro te proporcionará papel). </a:t>
            </a:r>
          </a:p>
          <a:p>
            <a:pPr marL="361375" indent="-361375">
              <a:buAutoNum type="arabicPeriod"/>
            </a:pPr>
            <a:endParaRPr lang="es-GT" sz="1400" dirty="0" smtClean="0"/>
          </a:p>
          <a:p>
            <a:pPr marL="361375" indent="-361375">
              <a:buAutoNum type="arabicPeriod"/>
            </a:pPr>
            <a:r>
              <a:rPr lang="es-GT" sz="1400" dirty="0" smtClean="0"/>
              <a:t>Escribe una copia final de tu historia narrativa. </a:t>
            </a:r>
          </a:p>
          <a:p>
            <a:pPr marL="361375" indent="-361375">
              <a:buAutoNum type="arabicPeriod"/>
            </a:pPr>
            <a:endParaRPr lang="es-GT" sz="1400" dirty="0" smtClean="0"/>
          </a:p>
          <a:p>
            <a:pPr algn="ctr"/>
            <a:r>
              <a:rPr lang="es-GT" sz="1400" b="1" u="sng" dirty="0" smtClean="0"/>
              <a:t>Cómo serás calificado..</a:t>
            </a:r>
            <a:r>
              <a:rPr lang="es-GT" sz="1400" b="1" dirty="0" smtClean="0"/>
              <a:t>.</a:t>
            </a:r>
            <a:endParaRPr lang="es-GT" sz="1400" b="1" dirty="0"/>
          </a:p>
        </p:txBody>
      </p:sp>
      <p:graphicFrame>
        <p:nvGraphicFramePr>
          <p:cNvPr id="7" name="Table 6"/>
          <p:cNvGraphicFramePr>
            <a:graphicFrameLocks noGrp="1"/>
          </p:cNvGraphicFramePr>
          <p:nvPr>
            <p:extLst>
              <p:ext uri="{D42A27DB-BD31-4B8C-83A1-F6EECF244321}">
                <p14:modId xmlns:p14="http://schemas.microsoft.com/office/powerpoint/2010/main" val="353490911"/>
              </p:ext>
            </p:extLst>
          </p:nvPr>
        </p:nvGraphicFramePr>
        <p:xfrm>
          <a:off x="1035311" y="3498574"/>
          <a:ext cx="5705475" cy="2076993"/>
        </p:xfrm>
        <a:graphic>
          <a:graphicData uri="http://schemas.openxmlformats.org/drawingml/2006/table">
            <a:tbl>
              <a:tblPr firstRow="1" bandRow="1">
                <a:tableStyleId>{5940675A-B579-460E-94D1-54222C63F5DA}</a:tableStyleId>
              </a:tblPr>
              <a:tblGrid>
                <a:gridCol w="1212549"/>
                <a:gridCol w="4492926"/>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r>
                        <a:rPr kumimoji="0" lang="en-US" sz="900" b="1"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900" b="1" noProof="0" dirty="0" smtClean="0"/>
                        <a:t>Cuán</a:t>
                      </a:r>
                      <a:r>
                        <a:rPr lang="es-EC" sz="900" b="1" baseline="0" noProof="0" dirty="0" smtClean="0"/>
                        <a:t> bien los</a:t>
                      </a:r>
                      <a:r>
                        <a:rPr lang="es-EC" sz="900" b="1" baseline="0" noProof="0" dirty="0" smtClean="0">
                          <a:solidFill>
                            <a:srgbClr val="00B050"/>
                          </a:solidFill>
                        </a:rPr>
                        <a:t> </a:t>
                      </a:r>
                      <a:r>
                        <a:rPr lang="es-EC" sz="900" b="1" baseline="0" noProof="0" dirty="0" smtClean="0">
                          <a:solidFill>
                            <a:schemeClr val="tx1"/>
                          </a:solidFill>
                        </a:rPr>
                        <a:t>acontecimientos</a:t>
                      </a:r>
                      <a:r>
                        <a:rPr lang="es-EC" sz="900" b="1" baseline="0" noProof="0" dirty="0" smtClean="0"/>
                        <a:t> fluyen lógicamente desde el principio hasta el final, utilizando transiciones eficaces, y cuán bien te mantienes en el tema a lo largo del escrito.</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s-EC" sz="900" b="1" noProof="0" dirty="0" smtClean="0"/>
                        <a:t>Cuán</a:t>
                      </a:r>
                      <a:r>
                        <a:rPr lang="es-EC" sz="900" b="1" baseline="0" noProof="0" dirty="0" smtClean="0"/>
                        <a:t> bien elaboras con detalles, diálogo, y una descripción para avanzar el escrito, o ilustrar la experiencia. </a:t>
                      </a:r>
                      <a:endParaRPr lang="es-EC" sz="900" b="1" noProof="0" dirty="0" smtClean="0"/>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s-EC" sz="900" b="1" noProof="0" dirty="0" smtClean="0"/>
                        <a:t>Cuán</a:t>
                      </a:r>
                      <a:r>
                        <a:rPr lang="es-EC" sz="900" b="1" baseline="0" noProof="0" dirty="0" smtClean="0"/>
                        <a:t> eficazmente expresas las experiencias o los acontecimientos, utilizando lenguaje sensorial, concreto y figurativo que es apropiado para tu propósito. </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es-EC" sz="900" b="1" noProof="0" dirty="0" smtClean="0"/>
                        <a:t>Cuán</a:t>
                      </a:r>
                      <a:r>
                        <a:rPr lang="es-EC" sz="900" b="1" baseline="0" noProof="0" dirty="0" smtClean="0"/>
                        <a:t> bien sigues las reglas gramaticales, su uso, y las mecánicas </a:t>
                      </a:r>
                      <a:r>
                        <a:rPr lang="es-EC" sz="900" b="1" noProof="0" dirty="0" smtClean="0"/>
                        <a:t>(ortografía, puntuación, uso</a:t>
                      </a:r>
                      <a:r>
                        <a:rPr lang="es-EC" sz="900" b="1" baseline="0" noProof="0" dirty="0" smtClean="0"/>
                        <a:t> de las mayúsculas</a:t>
                      </a:r>
                      <a:r>
                        <a:rPr lang="es-EC" sz="900" b="1" noProof="0" dirty="0" smtClean="0"/>
                        <a:t>,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8863188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31368918"/>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984350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17826682"/>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052891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48</a:t>
            </a:fld>
            <a:endParaRPr lang="en-US" dirty="0"/>
          </a:p>
        </p:txBody>
      </p:sp>
      <p:sp>
        <p:nvSpPr>
          <p:cNvPr id="7" name="TextBox 6"/>
          <p:cNvSpPr txBox="1"/>
          <p:nvPr/>
        </p:nvSpPr>
        <p:spPr>
          <a:xfrm>
            <a:off x="881213" y="6498235"/>
            <a:ext cx="6396038" cy="983420"/>
          </a:xfrm>
          <a:prstGeom prst="rect">
            <a:avLst/>
          </a:prstGeom>
          <a:noFill/>
        </p:spPr>
        <p:txBody>
          <a:bodyPr wrap="square" lIns="96378" tIns="48189" rIns="96378" bIns="48189" rtlCol="0">
            <a:spAutoFit/>
          </a:bodyPr>
          <a:lstStyle/>
          <a:p>
            <a:pPr algn="ctr"/>
            <a:r>
              <a:rPr lang="es-GT" sz="3800" b="1" dirty="0" smtClean="0">
                <a:effectLst>
                  <a:outerShdw blurRad="38100" dist="38100" dir="2700000" algn="tl">
                    <a:srgbClr val="000000">
                      <a:alpha val="43137"/>
                    </a:srgbClr>
                  </a:outerShdw>
                </a:effectLst>
              </a:rPr>
              <a:t>ALTO</a:t>
            </a:r>
          </a:p>
          <a:p>
            <a:pPr algn="ctr"/>
            <a:r>
              <a:rPr lang="es-GT" dirty="0" smtClean="0"/>
              <a:t>¡Cierra tu libro y espera las instrucciones!</a:t>
            </a:r>
            <a:endParaRPr lang="es-GT" dirty="0"/>
          </a:p>
        </p:txBody>
      </p:sp>
      <p:pic>
        <p:nvPicPr>
          <p:cNvPr id="8"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3976"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5"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0872"/>
          <a:stretch/>
        </p:blipFill>
        <p:spPr bwMode="auto">
          <a:xfrm>
            <a:off x="674479" y="1491344"/>
            <a:ext cx="60166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88448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49</a:t>
            </a:fld>
            <a:endParaRPr lang="en-US" dirty="0"/>
          </a:p>
        </p:txBody>
      </p:sp>
      <p:graphicFrame>
        <p:nvGraphicFramePr>
          <p:cNvPr id="5" name="Table 4"/>
          <p:cNvGraphicFramePr>
            <a:graphicFrameLocks noGrp="1"/>
          </p:cNvGraphicFramePr>
          <p:nvPr>
            <p:extLst/>
          </p:nvPr>
        </p:nvGraphicFramePr>
        <p:xfrm>
          <a:off x="525101" y="4134416"/>
          <a:ext cx="6563762" cy="3495029"/>
        </p:xfrm>
        <a:graphic>
          <a:graphicData uri="http://schemas.openxmlformats.org/drawingml/2006/table">
            <a:tbl>
              <a:tblPr firstRow="1" bandRow="1">
                <a:tableStyleId>{5940675A-B579-460E-94D1-54222C63F5DA}</a:tableStyleId>
              </a:tblPr>
              <a:tblGrid>
                <a:gridCol w="518012"/>
                <a:gridCol w="3991748"/>
                <a:gridCol w="609427"/>
                <a:gridCol w="609429"/>
                <a:gridCol w="416442"/>
                <a:gridCol w="418704"/>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s-GT" sz="1500" b="1" noProof="0" dirty="0" smtClean="0"/>
                        <a:t>9 </a:t>
                      </a:r>
                      <a:endParaRPr lang="es-GT" sz="15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utilizar</a:t>
                      </a:r>
                      <a:r>
                        <a:rPr lang="es-GT" sz="1000" b="0" baseline="0" noProof="0" dirty="0" smtClean="0">
                          <a:solidFill>
                            <a:srgbClr val="000000"/>
                          </a:solidFill>
                          <a:latin typeface="+mn-lt"/>
                          <a:ea typeface="Times New Roman"/>
                          <a:cs typeface="Times New Roman"/>
                        </a:rPr>
                        <a:t> sinónimos, antónimos y homógrafos para comprender mejor cada una de las palabras.  </a:t>
                      </a:r>
                      <a:r>
                        <a:rPr lang="es-GT" sz="1000" b="0" noProof="0" dirty="0" smtClean="0">
                          <a:solidFill>
                            <a:schemeClr val="tx1"/>
                          </a:solidFill>
                          <a:effectLst/>
                        </a:rPr>
                        <a:t>RI.5.4</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noProof="0" dirty="0" smtClean="0"/>
                        <a:t>10</a:t>
                      </a:r>
                      <a:endParaRPr lang="es-GT" sz="15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usar las claves de contexto de las</a:t>
                      </a:r>
                      <a:r>
                        <a:rPr lang="es-GT" sz="1000" b="0" baseline="0" noProof="0" dirty="0" smtClean="0">
                          <a:solidFill>
                            <a:srgbClr val="000000"/>
                          </a:solidFill>
                          <a:latin typeface="+mn-lt"/>
                          <a:ea typeface="Times New Roman"/>
                          <a:cs typeface="Times New Roman"/>
                        </a:rPr>
                        <a:t> </a:t>
                      </a:r>
                      <a:r>
                        <a:rPr lang="es-GT" sz="1000" b="0" noProof="0" dirty="0" smtClean="0">
                          <a:solidFill>
                            <a:srgbClr val="000000"/>
                          </a:solidFill>
                          <a:latin typeface="+mn-lt"/>
                          <a:ea typeface="Times New Roman"/>
                          <a:cs typeface="Times New Roman"/>
                        </a:rPr>
                        <a:t>relaciones de causa/efecto y las comparaciones en un texto para encontrar el significado de una palabra o frase.  </a:t>
                      </a:r>
                      <a:r>
                        <a:rPr lang="es-GT" sz="1000" b="0" baseline="0" noProof="0" dirty="0" smtClean="0">
                          <a:solidFill>
                            <a:schemeClr val="tx1"/>
                          </a:solidFill>
                          <a:effectLst/>
                          <a:latin typeface="+mn-lt"/>
                          <a:ea typeface="Calibri"/>
                          <a:cs typeface="Times New Roman"/>
                        </a:rPr>
                        <a:t>RI.5.4</a:t>
                      </a:r>
                      <a:endParaRPr lang="es-GT" sz="1000" b="0" noProof="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s-GT" sz="1500" b="1" noProof="0" dirty="0" smtClean="0"/>
                        <a:t>11</a:t>
                      </a:r>
                      <a:endParaRPr lang="es-GT" sz="1500" b="1" noProof="0"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localizar una</a:t>
                      </a:r>
                      <a:r>
                        <a:rPr lang="es-GT" sz="1000" b="0" baseline="0" noProof="0" dirty="0" smtClean="0">
                          <a:solidFill>
                            <a:srgbClr val="000000"/>
                          </a:solidFill>
                          <a:latin typeface="+mn-lt"/>
                          <a:ea typeface="Times New Roman"/>
                          <a:cs typeface="Times New Roman"/>
                        </a:rPr>
                        <a:t> razón </a:t>
                      </a:r>
                      <a:r>
                        <a:rPr lang="es-GT" sz="1000" b="0" noProof="0" dirty="0" smtClean="0">
                          <a:solidFill>
                            <a:srgbClr val="000000"/>
                          </a:solidFill>
                          <a:latin typeface="+mn-lt"/>
                          <a:ea typeface="Times New Roman"/>
                          <a:cs typeface="Times New Roman"/>
                        </a:rPr>
                        <a:t>de una declaración hecha por un autor.  </a:t>
                      </a:r>
                      <a:r>
                        <a:rPr lang="es-GT" sz="1000" b="0" i="0" baseline="0" noProof="0" dirty="0" smtClean="0">
                          <a:latin typeface="+mn-lt"/>
                          <a:ea typeface="Times New Roman"/>
                          <a:cs typeface="Times New Roman"/>
                        </a:rPr>
                        <a:t>RI.5.8</a:t>
                      </a:r>
                      <a:endParaRPr lang="es-GT" sz="1000" b="0" i="0" noProof="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467060">
                <a:tc>
                  <a:txBody>
                    <a:bodyPr/>
                    <a:lstStyle/>
                    <a:p>
                      <a:pPr algn="ctr">
                        <a:lnSpc>
                          <a:spcPct val="100000"/>
                        </a:lnSpc>
                        <a:spcAft>
                          <a:spcPts val="0"/>
                        </a:spcAft>
                      </a:pPr>
                      <a:r>
                        <a:rPr lang="es-GT" sz="1500" b="1" noProof="0" dirty="0" smtClean="0"/>
                        <a:t>12</a:t>
                      </a:r>
                      <a:endParaRPr lang="es-GT" sz="15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a:t>
                      </a:r>
                      <a:r>
                        <a:rPr lang="es-GT" sz="1000" b="0" baseline="0" noProof="0" dirty="0" smtClean="0">
                          <a:solidFill>
                            <a:srgbClr val="000000"/>
                          </a:solidFill>
                          <a:latin typeface="+mn-lt"/>
                          <a:ea typeface="Times New Roman"/>
                          <a:cs typeface="Times New Roman"/>
                        </a:rPr>
                        <a:t> p</a:t>
                      </a:r>
                      <a:r>
                        <a:rPr lang="es-GT" sz="1000" b="0" noProof="0" dirty="0" smtClean="0">
                          <a:solidFill>
                            <a:srgbClr val="000000"/>
                          </a:solidFill>
                          <a:latin typeface="+mn-lt"/>
                          <a:ea typeface="Times New Roman"/>
                          <a:cs typeface="Times New Roman"/>
                        </a:rPr>
                        <a:t>uedo identificar una razón o evidencia que apoya un punto en particular que</a:t>
                      </a:r>
                      <a:r>
                        <a:rPr lang="es-GT" sz="1000" b="0" baseline="0" noProof="0" dirty="0" smtClean="0">
                          <a:solidFill>
                            <a:srgbClr val="000000"/>
                          </a:solidFill>
                          <a:latin typeface="+mn-lt"/>
                          <a:ea typeface="Times New Roman"/>
                          <a:cs typeface="Times New Roman"/>
                        </a:rPr>
                        <a:t> el autor presenta</a:t>
                      </a:r>
                      <a:r>
                        <a:rPr lang="es-GT" sz="1000" b="0" noProof="0" dirty="0" smtClean="0">
                          <a:solidFill>
                            <a:srgbClr val="000000"/>
                          </a:solidFill>
                          <a:latin typeface="+mn-lt"/>
                          <a:ea typeface="Times New Roman"/>
                          <a:cs typeface="Times New Roman"/>
                        </a:rPr>
                        <a:t>.  </a:t>
                      </a:r>
                      <a:r>
                        <a:rPr lang="es-GT" sz="1000" b="0" baseline="0" noProof="0" dirty="0" smtClean="0">
                          <a:latin typeface="+mn-lt"/>
                          <a:ea typeface="Times New Roman"/>
                          <a:cs typeface="Times New Roman"/>
                        </a:rPr>
                        <a:t>RI.5.8</a:t>
                      </a:r>
                      <a:endParaRPr lang="es-GT" sz="1000" b="0" noProof="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124532">
                <a:tc>
                  <a:txBody>
                    <a:bodyPr/>
                    <a:lstStyle/>
                    <a:p>
                      <a:pPr algn="ctr">
                        <a:lnSpc>
                          <a:spcPct val="100000"/>
                        </a:lnSpc>
                        <a:spcAft>
                          <a:spcPts val="0"/>
                        </a:spcAft>
                      </a:pPr>
                      <a:r>
                        <a:rPr lang="es-GT" sz="1500" b="1" noProof="0" dirty="0" smtClean="0"/>
                        <a:t>13</a:t>
                      </a:r>
                      <a:endParaRPr lang="es-GT" sz="1500" b="1" noProof="0"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categorizar información similar que se encuentra en varios textos sobre el mismo tema.  </a:t>
                      </a:r>
                      <a:r>
                        <a:rPr lang="es-GT" sz="1000" b="0" noProof="0" dirty="0" smtClean="0">
                          <a:solidFill>
                            <a:schemeClr val="tx1"/>
                          </a:solidFill>
                          <a:effectLst/>
                        </a:rPr>
                        <a:t>RI.5.9</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181138">
                <a:tc>
                  <a:txBody>
                    <a:bodyPr/>
                    <a:lstStyle/>
                    <a:p>
                      <a:pPr algn="ctr">
                        <a:lnSpc>
                          <a:spcPct val="100000"/>
                        </a:lnSpc>
                        <a:spcAft>
                          <a:spcPts val="0"/>
                        </a:spcAft>
                      </a:pPr>
                      <a:r>
                        <a:rPr lang="es-GT" sz="1500" b="1" noProof="0" dirty="0" smtClean="0"/>
                        <a:t>14</a:t>
                      </a:r>
                      <a:endParaRPr lang="es-GT" sz="1500" b="1" noProof="0"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a:t>
                      </a:r>
                      <a:r>
                        <a:rPr lang="es-GT" sz="1000" b="0" baseline="0" noProof="0" dirty="0" smtClean="0">
                          <a:solidFill>
                            <a:srgbClr val="000000"/>
                          </a:solidFill>
                          <a:latin typeface="+mn-lt"/>
                          <a:ea typeface="Times New Roman"/>
                          <a:cs typeface="Times New Roman"/>
                        </a:rPr>
                        <a:t> p</a:t>
                      </a:r>
                      <a:r>
                        <a:rPr lang="es-GT" sz="1000" b="0" noProof="0" dirty="0" smtClean="0">
                          <a:solidFill>
                            <a:srgbClr val="000000"/>
                          </a:solidFill>
                          <a:latin typeface="+mn-lt"/>
                          <a:ea typeface="Times New Roman"/>
                          <a:cs typeface="Times New Roman"/>
                        </a:rPr>
                        <a:t>uedo determinar lo que es relevante o no sobre un tema utilizando varias fuentes, con el fin de responder a una pregunta. </a:t>
                      </a:r>
                      <a:r>
                        <a:rPr lang="es-GT" sz="1000" b="0" baseline="0" noProof="0" dirty="0" smtClean="0">
                          <a:solidFill>
                            <a:schemeClr val="tx1"/>
                          </a:solidFill>
                          <a:effectLst/>
                        </a:rPr>
                        <a:t>RI.5.9</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noProof="0" dirty="0" smtClean="0"/>
                        <a:t>15</a:t>
                      </a:r>
                      <a:endParaRPr lang="es-GT" sz="1500" b="1" noProof="0"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s-GT" sz="1000" b="0" noProof="0" dirty="0" smtClean="0">
                          <a:solidFill>
                            <a:srgbClr val="000000"/>
                          </a:solidFill>
                          <a:latin typeface="+mn-lt"/>
                          <a:ea typeface="Times New Roman"/>
                          <a:cs typeface="Times New Roman"/>
                        </a:rPr>
                        <a:t>Yo puedo conectar puntos particulares a sus</a:t>
                      </a:r>
                      <a:r>
                        <a:rPr lang="es-GT" sz="1000" b="0" baseline="0" noProof="0" dirty="0" smtClean="0">
                          <a:solidFill>
                            <a:srgbClr val="000000"/>
                          </a:solidFill>
                          <a:latin typeface="+mn-lt"/>
                          <a:ea typeface="Times New Roman"/>
                          <a:cs typeface="Times New Roman"/>
                        </a:rPr>
                        <a:t> razone</a:t>
                      </a:r>
                      <a:r>
                        <a:rPr lang="es-GT" sz="1000" b="0" noProof="0" dirty="0" smtClean="0">
                          <a:solidFill>
                            <a:srgbClr val="000000"/>
                          </a:solidFill>
                          <a:latin typeface="+mn-lt"/>
                          <a:ea typeface="Times New Roman"/>
                          <a:cs typeface="Times New Roman"/>
                        </a:rPr>
                        <a:t>s o evidencias.  </a:t>
                      </a:r>
                      <a:r>
                        <a:rPr lang="es-GT" sz="1000" b="0" noProof="0" dirty="0" smtClean="0">
                          <a:solidFill>
                            <a:schemeClr val="tx1"/>
                          </a:solidFill>
                          <a:effectLst/>
                        </a:rPr>
                        <a:t>RI.5.8</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algn="ctr"/>
                      <a:r>
                        <a:rPr lang="es-GT" sz="1400" b="1" noProof="0" dirty="0" smtClean="0">
                          <a:solidFill>
                            <a:schemeClr val="tx1"/>
                          </a:solidFill>
                          <a:effectLst>
                            <a:outerShdw blurRad="38100" dist="38100" dir="2700000" algn="tl">
                              <a:srgbClr val="000000">
                                <a:alpha val="43137"/>
                              </a:srgbClr>
                            </a:outerShdw>
                          </a:effectLst>
                        </a:rPr>
                        <a:t>3</a:t>
                      </a:r>
                      <a:endParaRPr lang="es-GT" sz="14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400" b="1" i="0" noProof="0" dirty="0" smtClean="0">
                          <a:effectLst>
                            <a:outerShdw blurRad="38100" dist="38100" dir="2700000" algn="tl">
                              <a:srgbClr val="000000">
                                <a:alpha val="43137"/>
                              </a:srgbClr>
                            </a:outerShdw>
                          </a:effectLst>
                        </a:rPr>
                        <a:t>2</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1</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0</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r>
              <a:tr h="141950">
                <a:tc>
                  <a:txBody>
                    <a:bodyPr/>
                    <a:lstStyle/>
                    <a:p>
                      <a:pPr algn="ctr">
                        <a:lnSpc>
                          <a:spcPct val="100000"/>
                        </a:lnSpc>
                        <a:spcAft>
                          <a:spcPts val="0"/>
                        </a:spcAft>
                      </a:pPr>
                      <a:r>
                        <a:rPr lang="es-GT" sz="1500" b="1" noProof="0" dirty="0" smtClean="0"/>
                        <a:t>16</a:t>
                      </a:r>
                      <a:endParaRPr lang="es-GT" sz="1500" b="1" noProof="0"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a:t>
                      </a:r>
                      <a:r>
                        <a:rPr lang="es-GT" sz="1000" b="0" baseline="0" noProof="0" dirty="0" smtClean="0">
                          <a:solidFill>
                            <a:srgbClr val="000000"/>
                          </a:solidFill>
                          <a:latin typeface="+mn-lt"/>
                          <a:ea typeface="Times New Roman"/>
                          <a:cs typeface="Times New Roman"/>
                        </a:rPr>
                        <a:t> puedo reunir y organizar información específica sobre un tema de textos con un propósito (ensayo o presentación).  </a:t>
                      </a:r>
                      <a:r>
                        <a:rPr lang="es-GT" sz="1000" b="0" noProof="0" dirty="0" smtClean="0">
                          <a:solidFill>
                            <a:schemeClr val="tx1"/>
                          </a:solidFill>
                          <a:effectLst/>
                        </a:rPr>
                        <a:t>RI.5.9</a:t>
                      </a:r>
                      <a:endParaRPr lang="es-GT" sz="1000" b="0" noProof="0" dirty="0">
                        <a:solidFill>
                          <a:schemeClr val="tx1"/>
                        </a:solidFill>
                        <a:effectLst/>
                        <a:latin typeface="+mn-lt"/>
                        <a:ea typeface="Calibri"/>
                        <a:cs typeface="Times New Roman"/>
                      </a:endParaRPr>
                    </a:p>
                  </a:txBody>
                  <a:tcPr marL="97155" marR="97155" marT="47897" marB="47897" anchor="ctr">
                    <a:lnR w="12700" cap="flat" cmpd="sng" algn="ctr">
                      <a:noFill/>
                      <a:prstDash val="solid"/>
                      <a:round/>
                      <a:headEnd type="none" w="med" len="med"/>
                      <a:tailEnd type="none" w="med" len="med"/>
                    </a:ln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s-GT" sz="1400" b="1" i="0" noProof="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noFill/>
                      <a:prstDash val="solid"/>
                      <a:round/>
                      <a:headEnd type="none" w="med" len="med"/>
                      <a:tailEnd type="none" w="med" len="med"/>
                    </a:lnL>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GT" sz="1400" b="1" i="0" noProof="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s-GT" sz="1400" b="1" i="0" noProof="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1</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0</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nvPr>
        </p:nvGraphicFramePr>
        <p:xfrm>
          <a:off x="518160" y="609600"/>
          <a:ext cx="6561650" cy="3550483"/>
        </p:xfrm>
        <a:graphic>
          <a:graphicData uri="http://schemas.openxmlformats.org/drawingml/2006/table">
            <a:tbl>
              <a:tblPr firstRow="1" bandRow="1">
                <a:tableStyleId>{5940675A-B579-460E-94D1-54222C63F5DA}</a:tableStyleId>
              </a:tblPr>
              <a:tblGrid>
                <a:gridCol w="518160"/>
                <a:gridCol w="4450080"/>
                <a:gridCol w="762000"/>
                <a:gridCol w="416560"/>
                <a:gridCol w="414850"/>
              </a:tblGrid>
              <a:tr h="330491">
                <a:tc gridSpan="5">
                  <a:txBody>
                    <a:bodyPr/>
                    <a:lstStyle/>
                    <a:p>
                      <a:pPr algn="ctr">
                        <a:lnSpc>
                          <a:spcPct val="100000"/>
                        </a:lnSpc>
                        <a:spcAft>
                          <a:spcPts val="0"/>
                        </a:spcAft>
                      </a:pPr>
                      <a:r>
                        <a:rPr lang="es-GT" sz="1500" b="1" dirty="0" smtClean="0"/>
                        <a:t>Texto literario</a:t>
                      </a:r>
                      <a:endParaRPr lang="es-GT"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s-GT" sz="1500" b="1" dirty="0" smtClean="0"/>
                        <a:t>1</a:t>
                      </a:r>
                      <a:endParaRPr lang="es-GT"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GT" sz="1000" b="0" dirty="0" smtClean="0">
                          <a:solidFill>
                            <a:srgbClr val="000000"/>
                          </a:solidFill>
                          <a:effectLst/>
                          <a:latin typeface="+mn-lt"/>
                          <a:ea typeface="Times New Roman"/>
                          <a:cs typeface="Times New Roman"/>
                        </a:rPr>
                        <a:t>Yo puedo utilizar claves y detalles de contexto en un texto para determinar</a:t>
                      </a:r>
                      <a:r>
                        <a:rPr lang="es-GT" sz="1000" b="0" baseline="0" dirty="0" smtClean="0">
                          <a:solidFill>
                            <a:srgbClr val="000000"/>
                          </a:solidFill>
                          <a:effectLst/>
                          <a:latin typeface="+mn-lt"/>
                          <a:ea typeface="Times New Roman"/>
                          <a:cs typeface="Times New Roman"/>
                        </a:rPr>
                        <a:t> el significado de palabras y frases.  </a:t>
                      </a:r>
                      <a:r>
                        <a:rPr lang="es-GT" sz="1000" b="0" dirty="0" smtClean="0">
                          <a:solidFill>
                            <a:srgbClr val="000000"/>
                          </a:solidFill>
                          <a:effectLst/>
                          <a:latin typeface="+mn-lt"/>
                          <a:ea typeface="Times New Roman"/>
                          <a:cs typeface="Times New Roman"/>
                        </a:rPr>
                        <a:t>RL.5.4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s-GT" sz="1500" b="1" dirty="0" smtClean="0"/>
                        <a:t>2</a:t>
                      </a:r>
                      <a:endParaRPr lang="es-GT" sz="1500" b="1" dirty="0"/>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conozco el significado de recursos literarios (metáforas y símiles), cuando se utilizan dentro de un texto.</a:t>
                      </a:r>
                      <a:r>
                        <a:rPr lang="es-GT" sz="1000" b="0" baseline="0" dirty="0" smtClean="0">
                          <a:solidFill>
                            <a:srgbClr val="000000"/>
                          </a:solidFill>
                          <a:effectLst/>
                          <a:latin typeface="+mn-lt"/>
                          <a:ea typeface="Times New Roman"/>
                          <a:cs typeface="Times New Roman"/>
                        </a:rPr>
                        <a:t>  </a:t>
                      </a:r>
                      <a:r>
                        <a:rPr kumimoji="0" lang="es-GT" sz="1000" b="0" i="0" u="none" strike="noStrike" kern="1200" cap="none" spc="0" normalizeH="0" baseline="0" noProof="0" dirty="0" smtClean="0">
                          <a:ln>
                            <a:noFill/>
                          </a:ln>
                          <a:solidFill>
                            <a:srgbClr val="000000"/>
                          </a:solidFill>
                          <a:effectLst/>
                          <a:uLnTx/>
                          <a:uFillTx/>
                          <a:latin typeface="+mn-lt"/>
                          <a:ea typeface="Times New Roman"/>
                          <a:cs typeface="Times New Roman"/>
                        </a:rPr>
                        <a:t>RL</a:t>
                      </a:r>
                      <a:r>
                        <a:rPr kumimoji="0" lang="es-GT" sz="1000" b="0" i="0" u="none" strike="noStrike" kern="1200" cap="none" spc="0" normalizeH="0" baseline="0" noProof="0" dirty="0" smtClean="0">
                          <a:ln>
                            <a:noFill/>
                          </a:ln>
                          <a:solidFill>
                            <a:srgbClr val="000000"/>
                          </a:solidFill>
                          <a:effectLst/>
                          <a:uLnTx/>
                          <a:uFillTx/>
                          <a:latin typeface="+mn-lt"/>
                          <a:ea typeface="Times New Roman"/>
                          <a:cs typeface="Arial"/>
                        </a:rPr>
                        <a:t>.5.4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dirty="0" smtClean="0"/>
                        <a:t>3</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encontrar ejemplos de ilustraciones u otros medios que contribuyen sentido, tono o belleza a</a:t>
                      </a:r>
                      <a:r>
                        <a:rPr lang="es-GT" sz="1000" b="0" baseline="0" dirty="0" smtClean="0">
                          <a:solidFill>
                            <a:srgbClr val="000000"/>
                          </a:solidFill>
                          <a:effectLst/>
                          <a:latin typeface="+mn-lt"/>
                          <a:ea typeface="Times New Roman"/>
                          <a:cs typeface="Times New Roman"/>
                        </a:rPr>
                        <a:t> </a:t>
                      </a:r>
                      <a:r>
                        <a:rPr lang="es-GT" sz="1000" b="0" dirty="0" smtClean="0">
                          <a:solidFill>
                            <a:srgbClr val="000000"/>
                          </a:solidFill>
                          <a:effectLst/>
                          <a:latin typeface="+mn-lt"/>
                          <a:ea typeface="Times New Roman"/>
                          <a:cs typeface="Times New Roman"/>
                        </a:rPr>
                        <a:t>un texto.  RL.5.7</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s-GT" sz="1500" b="1" dirty="0" smtClean="0"/>
                        <a:t>4</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explicar cuando</a:t>
                      </a:r>
                      <a:r>
                        <a:rPr lang="es-GT" sz="1000" b="0" baseline="0" dirty="0" smtClean="0">
                          <a:solidFill>
                            <a:srgbClr val="000000"/>
                          </a:solidFill>
                          <a:effectLst/>
                          <a:latin typeface="+mn-lt"/>
                          <a:ea typeface="Times New Roman"/>
                          <a:cs typeface="Times New Roman"/>
                        </a:rPr>
                        <a:t> las diferentes partes de una ilustración o multimedia muestran sentido, belleza o tono.   </a:t>
                      </a:r>
                      <a:r>
                        <a:rPr lang="es-GT" sz="1000" b="0" dirty="0" smtClean="0">
                          <a:solidFill>
                            <a:srgbClr val="000000"/>
                          </a:solidFill>
                          <a:effectLst/>
                          <a:latin typeface="+mn-lt"/>
                          <a:ea typeface="Times New Roman"/>
                          <a:cs typeface="Times New Roman"/>
                        </a:rPr>
                        <a:t>RL.5.7</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200733">
                <a:tc>
                  <a:txBody>
                    <a:bodyPr/>
                    <a:lstStyle/>
                    <a:p>
                      <a:pPr algn="ctr">
                        <a:lnSpc>
                          <a:spcPct val="100000"/>
                        </a:lnSpc>
                        <a:spcAft>
                          <a:spcPts val="0"/>
                        </a:spcAft>
                      </a:pPr>
                      <a:r>
                        <a:rPr lang="es-GT" sz="1500" b="1" dirty="0" smtClean="0"/>
                        <a:t>5</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comparar y contrastar temas y textos</a:t>
                      </a:r>
                      <a:r>
                        <a:rPr lang="es-GT" sz="1000" b="0" baseline="0" dirty="0" smtClean="0">
                          <a:solidFill>
                            <a:srgbClr val="000000"/>
                          </a:solidFill>
                          <a:effectLst/>
                          <a:latin typeface="+mn-lt"/>
                          <a:ea typeface="Times New Roman"/>
                          <a:cs typeface="Times New Roman"/>
                        </a:rPr>
                        <a:t> </a:t>
                      </a:r>
                      <a:r>
                        <a:rPr lang="es-GT" sz="1000" b="0" dirty="0" smtClean="0">
                          <a:solidFill>
                            <a:srgbClr val="000000"/>
                          </a:solidFill>
                          <a:effectLst/>
                          <a:latin typeface="+mn-lt"/>
                          <a:ea typeface="Times New Roman"/>
                          <a:cs typeface="Times New Roman"/>
                        </a:rPr>
                        <a:t>del mismo género.  RL.5.9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181139">
                <a:tc>
                  <a:txBody>
                    <a:bodyPr/>
                    <a:lstStyle/>
                    <a:p>
                      <a:pPr algn="ctr">
                        <a:lnSpc>
                          <a:spcPct val="100000"/>
                        </a:lnSpc>
                        <a:spcAft>
                          <a:spcPts val="0"/>
                        </a:spcAft>
                      </a:pPr>
                      <a:r>
                        <a:rPr lang="es-GT" sz="1500" b="1" dirty="0" smtClean="0"/>
                        <a:t>6</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sintetizar la información dentro de un texto sobre la forma en que aborda un tema o asunto.  RL.5.9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237745">
                <a:tc>
                  <a:txBody>
                    <a:bodyPr/>
                    <a:lstStyle/>
                    <a:p>
                      <a:pPr algn="ctr">
                        <a:lnSpc>
                          <a:spcPct val="100000"/>
                        </a:lnSpc>
                        <a:spcAft>
                          <a:spcPts val="0"/>
                        </a:spcAft>
                      </a:pPr>
                      <a:r>
                        <a:rPr lang="es-GT" sz="1500" b="1" dirty="0" smtClean="0"/>
                        <a:t>7</a:t>
                      </a:r>
                      <a:endParaRPr lang="es-GT"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citar evidencias y dar un argumento lógico de cómo los elementos multimedia pueden agregar significado, tono, y belleza a un texto.   RL.5.7</a:t>
                      </a:r>
                    </a:p>
                  </a:txBody>
                  <a:tcPr marL="97155" marR="97155" marT="47897" marB="47897" anchor="ctr">
                    <a:solidFill>
                      <a:schemeClr val="bg1"/>
                    </a:solidFill>
                  </a:tcPr>
                </a:tc>
                <a:tc>
                  <a:txBody>
                    <a:bodyPr/>
                    <a:lstStyle/>
                    <a:p>
                      <a:pPr algn="ctr"/>
                      <a:r>
                        <a:rPr lang="es-GT" sz="1400" b="1" dirty="0" smtClean="0">
                          <a:effectLst>
                            <a:outerShdw blurRad="38100" dist="38100" dir="2700000" algn="tl">
                              <a:srgbClr val="000000">
                                <a:alpha val="43137"/>
                              </a:srgbClr>
                            </a:outerShdw>
                          </a:effectLst>
                        </a:rPr>
                        <a:t>2</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1</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0</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s-GT" sz="1500" b="1" dirty="0" smtClean="0"/>
                        <a:t>8</a:t>
                      </a:r>
                      <a:endParaRPr lang="es-GT"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comparar y contrastar historias del mismo género</a:t>
                      </a:r>
                      <a:r>
                        <a:rPr lang="es-GT" sz="1000" b="0" baseline="0" dirty="0" smtClean="0">
                          <a:solidFill>
                            <a:srgbClr val="000000"/>
                          </a:solidFill>
                          <a:effectLst/>
                          <a:latin typeface="+mn-lt"/>
                          <a:ea typeface="Times New Roman"/>
                          <a:cs typeface="Times New Roman"/>
                        </a:rPr>
                        <a:t> con</a:t>
                      </a:r>
                      <a:r>
                        <a:rPr lang="es-GT" sz="1000" b="0" dirty="0" smtClean="0">
                          <a:solidFill>
                            <a:srgbClr val="000000"/>
                          </a:solidFill>
                          <a:effectLst/>
                          <a:latin typeface="+mn-lt"/>
                          <a:ea typeface="Times New Roman"/>
                          <a:cs typeface="Times New Roman"/>
                        </a:rPr>
                        <a:t> evidencia y hacer una conclusión de cómo las historias abordan</a:t>
                      </a:r>
                      <a:r>
                        <a:rPr lang="es-GT" sz="1000" b="0" baseline="0" dirty="0" smtClean="0">
                          <a:solidFill>
                            <a:srgbClr val="000000"/>
                          </a:solidFill>
                          <a:effectLst/>
                          <a:latin typeface="+mn-lt"/>
                          <a:ea typeface="Times New Roman"/>
                          <a:cs typeface="Times New Roman"/>
                        </a:rPr>
                        <a:t> </a:t>
                      </a:r>
                      <a:r>
                        <a:rPr lang="es-GT" sz="1000" b="0" dirty="0" smtClean="0">
                          <a:solidFill>
                            <a:srgbClr val="000000"/>
                          </a:solidFill>
                          <a:effectLst/>
                          <a:latin typeface="+mn-lt"/>
                          <a:ea typeface="Times New Roman"/>
                          <a:cs typeface="Times New Roman"/>
                        </a:rPr>
                        <a:t>temas o</a:t>
                      </a:r>
                      <a:r>
                        <a:rPr lang="es-GT" sz="1000" b="0" baseline="0" dirty="0" smtClean="0">
                          <a:solidFill>
                            <a:srgbClr val="000000"/>
                          </a:solidFill>
                          <a:effectLst/>
                          <a:latin typeface="+mn-lt"/>
                          <a:ea typeface="Times New Roman"/>
                          <a:cs typeface="Times New Roman"/>
                        </a:rPr>
                        <a:t> asuntos</a:t>
                      </a:r>
                      <a:r>
                        <a:rPr lang="es-GT" sz="1000" b="0" dirty="0" smtClean="0">
                          <a:solidFill>
                            <a:srgbClr val="000000"/>
                          </a:solidFill>
                          <a:effectLst/>
                          <a:latin typeface="+mn-lt"/>
                          <a:ea typeface="Times New Roman"/>
                          <a:cs typeface="Times New Roman"/>
                        </a:rPr>
                        <a:t> similares.  </a:t>
                      </a:r>
                      <a:r>
                        <a:rPr lang="es-GT" sz="1000" b="0" baseline="0" dirty="0" smtClean="0">
                          <a:solidFill>
                            <a:srgbClr val="000000"/>
                          </a:solidFill>
                          <a:effectLst/>
                          <a:latin typeface="+mn-lt"/>
                          <a:ea typeface="Times New Roman"/>
                          <a:cs typeface="Times New Roman"/>
                        </a:rPr>
                        <a:t>RL.5.9</a:t>
                      </a:r>
                      <a:endParaRPr lang="es-GT" sz="1000" b="0" dirty="0" smtClean="0">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s-GT"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1</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0</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6" name="Curved Down Arrow 5"/>
          <p:cNvSpPr/>
          <p:nvPr/>
        </p:nvSpPr>
        <p:spPr>
          <a:xfrm rot="1019646">
            <a:off x="6119625" y="4083242"/>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86" y="733067"/>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nvPr>
        </p:nvGraphicFramePr>
        <p:xfrm>
          <a:off x="525101" y="7615489"/>
          <a:ext cx="6563762" cy="1907395"/>
        </p:xfrm>
        <a:graphic>
          <a:graphicData uri="http://schemas.openxmlformats.org/drawingml/2006/table">
            <a:tbl>
              <a:tblPr firstRow="1" bandRow="1">
                <a:tableStyleId>{5940675A-B579-460E-94D1-54222C63F5DA}</a:tableStyleId>
              </a:tblPr>
              <a:tblGrid>
                <a:gridCol w="560295"/>
                <a:gridCol w="4011704"/>
                <a:gridCol w="579470"/>
                <a:gridCol w="563531"/>
                <a:gridCol w="848762"/>
              </a:tblGrid>
              <a:tr h="0">
                <a:tc gridSpan="5">
                  <a:txBody>
                    <a:bodyPr/>
                    <a:lstStyle/>
                    <a:p>
                      <a:pPr algn="ctr">
                        <a:lnSpc>
                          <a:spcPct val="100000"/>
                        </a:lnSpc>
                        <a:spcAft>
                          <a:spcPts val="0"/>
                        </a:spcAft>
                      </a:pPr>
                      <a:r>
                        <a:rPr lang="es-GT" sz="1400" b="1" noProof="0" dirty="0" smtClean="0">
                          <a:solidFill>
                            <a:schemeClr val="tx1"/>
                          </a:solidFill>
                        </a:rPr>
                        <a:t>Escritura</a:t>
                      </a:r>
                      <a:endParaRPr lang="es-GT"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s-GT" sz="1400" b="1" noProof="0" dirty="0" smtClean="0">
                          <a:solidFill>
                            <a:schemeClr val="tx1"/>
                          </a:solidFill>
                        </a:rPr>
                        <a:t>17</a:t>
                      </a:r>
                      <a:endParaRPr lang="es-GT" sz="1400" b="1" noProof="0"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0" noProof="0" dirty="0" smtClean="0">
                          <a:solidFill>
                            <a:schemeClr val="tx1"/>
                          </a:solidFill>
                          <a:effectLst/>
                        </a:rPr>
                        <a:t>En uno o dos párrafos, escribe un final para el relato que sigue naturalmente los acontecimientos o experiencias en la narración.  W.5.3c</a:t>
                      </a:r>
                      <a:endParaRPr lang="es-GT" sz="1000" b="0" i="0" u="sng" noProof="0" dirty="0" smtClean="0">
                        <a:solidFill>
                          <a:schemeClr val="tx1"/>
                        </a:solidFill>
                        <a:effectLst/>
                        <a:latin typeface="+mn-lt"/>
                      </a:endParaRPr>
                    </a:p>
                  </a:txBody>
                  <a:tcPr marL="97155" marR="97155" marT="47897" marB="47897" anchor="ctr">
                    <a:solidFill>
                      <a:schemeClr val="bg1"/>
                    </a:solidFill>
                  </a:tcPr>
                </a:tc>
                <a:tc>
                  <a:txBody>
                    <a:bodyPr/>
                    <a:lstStyle/>
                    <a:p>
                      <a:pPr algn="ctr"/>
                      <a:r>
                        <a:rPr lang="es-GT" sz="1500" b="1" noProof="0" dirty="0" smtClean="0">
                          <a:solidFill>
                            <a:schemeClr val="tx1"/>
                          </a:solidFill>
                          <a:effectLst>
                            <a:outerShdw blurRad="38100" dist="38100" dir="2700000" algn="tl">
                              <a:srgbClr val="000000">
                                <a:alpha val="43137"/>
                              </a:srgbClr>
                            </a:outerShdw>
                          </a:effectLst>
                        </a:rPr>
                        <a:t>2</a:t>
                      </a:r>
                      <a:endParaRPr lang="es-GT" sz="15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500" b="1" i="0" noProof="0" dirty="0" smtClean="0">
                          <a:solidFill>
                            <a:schemeClr val="tx1"/>
                          </a:solidFill>
                          <a:effectLst>
                            <a:outerShdw blurRad="38100" dist="38100" dir="2700000" algn="tl">
                              <a:srgbClr val="000000">
                                <a:alpha val="43137"/>
                              </a:srgbClr>
                            </a:outerShdw>
                          </a:effectLst>
                        </a:rPr>
                        <a:t>1</a:t>
                      </a:r>
                      <a:endParaRPr lang="es-GT" sz="1500" b="1" i="0"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500" b="1" i="0" noProof="0" dirty="0" smtClean="0">
                          <a:solidFill>
                            <a:schemeClr val="tx1"/>
                          </a:solidFill>
                          <a:effectLst>
                            <a:outerShdw blurRad="38100" dist="38100" dir="2700000" algn="tl">
                              <a:srgbClr val="000000">
                                <a:alpha val="43137"/>
                              </a:srgbClr>
                            </a:outerShdw>
                          </a:effectLst>
                        </a:rPr>
                        <a:t>0</a:t>
                      </a:r>
                      <a:endParaRPr lang="es-GT" sz="1500" b="1" i="0"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s-GT" sz="1400" b="1" noProof="0" dirty="0" smtClean="0">
                          <a:solidFill>
                            <a:schemeClr val="tx1"/>
                          </a:solidFill>
                        </a:rPr>
                        <a:t>18</a:t>
                      </a:r>
                      <a:endParaRPr lang="es-GT" sz="1400" b="1" noProof="0" dirty="0">
                        <a:solidFill>
                          <a:schemeClr val="tx1"/>
                        </a:solidFill>
                      </a:endParaRPr>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0" noProof="0" dirty="0" smtClean="0">
                          <a:latin typeface="+mn-lt"/>
                          <a:cs typeface="Helvetica" panose="020B0604020202020204" pitchFamily="34" charset="0"/>
                        </a:rPr>
                        <a:t>El escritor quiere añadir diálogo al párrafo. ¿Qué línea de diálogo mejor se adaptaría a partir de la última frase?  </a:t>
                      </a:r>
                      <a:r>
                        <a:rPr lang="es-GT" sz="1000" b="0" u="none" noProof="0" dirty="0" smtClean="0">
                          <a:latin typeface="+mn-lt"/>
                          <a:cs typeface="Helvetica" panose="020B0604020202020204" pitchFamily="34" charset="0"/>
                        </a:rPr>
                        <a:t>W.5.3b  Revisar</a:t>
                      </a:r>
                      <a:r>
                        <a:rPr lang="es-GT" sz="1000" b="0" u="none" baseline="0" noProof="0" dirty="0" smtClean="0">
                          <a:latin typeface="+mn-lt"/>
                          <a:cs typeface="Helvetica" panose="020B0604020202020204" pitchFamily="34" charset="0"/>
                        </a:rPr>
                        <a:t> un texto</a:t>
                      </a:r>
                      <a:endParaRPr lang="es-GT" sz="1000" b="0" u="none" noProof="0" dirty="0" smtClean="0">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s-GT" sz="1100" b="1" i="0" noProof="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s-GT" sz="1400" b="1" noProof="0" dirty="0" smtClean="0">
                          <a:solidFill>
                            <a:schemeClr val="tx1"/>
                          </a:solidFill>
                        </a:rPr>
                        <a:t>19</a:t>
                      </a:r>
                      <a:endParaRPr lang="es-GT" sz="1400" b="1" noProof="0"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prstClr val="black"/>
                          </a:solidFill>
                          <a:effectLst/>
                          <a:uLnTx/>
                          <a:uFillTx/>
                          <a:latin typeface="+mn-lt"/>
                          <a:ea typeface="+mn-ea"/>
                          <a:cs typeface="Helvetica" pitchFamily="34" charset="0"/>
                        </a:rPr>
                        <a:t>Elige las dos palabras que mejor reemplazarían las dos palabras subrayadas.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schemeClr val="tx1"/>
                          </a:solidFill>
                          <a:effectLst/>
                          <a:uLnTx/>
                          <a:uFillTx/>
                          <a:latin typeface="+mn-lt"/>
                          <a:ea typeface="+mn-ea"/>
                          <a:cs typeface="Helvetica" pitchFamily="34" charset="0"/>
                        </a:rPr>
                        <a:t>L.5.3, L.5.6 Uso de lenguaje </a:t>
                      </a:r>
                      <a:endParaRPr lang="es-GT" sz="1000" b="1" noProof="0"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s-GT" sz="1100" b="1" i="0" noProof="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s-GT" sz="1400" b="1" noProof="0" dirty="0" smtClean="0">
                          <a:solidFill>
                            <a:schemeClr val="tx1"/>
                          </a:solidFill>
                        </a:rPr>
                        <a:t>20</a:t>
                      </a:r>
                      <a:endParaRPr lang="es-GT" sz="1400" b="1" noProof="0"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100" b="0" noProof="0" dirty="0" smtClean="0">
                          <a:latin typeface="+mn-lt"/>
                          <a:cs typeface="Helvetica" panose="020B0604020202020204" pitchFamily="34" charset="0"/>
                        </a:rPr>
                        <a:t>Elige la</a:t>
                      </a:r>
                      <a:r>
                        <a:rPr lang="es-GT" sz="1100" b="0" baseline="0" noProof="0" dirty="0" smtClean="0">
                          <a:latin typeface="+mn-lt"/>
                          <a:cs typeface="Helvetica" panose="020B0604020202020204" pitchFamily="34" charset="0"/>
                        </a:rPr>
                        <a:t> forma correcta de editar los errores de uso de la gramática.  L.5.1a</a:t>
                      </a:r>
                      <a:endParaRPr kumimoji="0" lang="es-GT" sz="1000" b="1" i="0" u="none" strike="noStrike" kern="1200" cap="none" spc="0" normalizeH="0" baseline="0" noProof="0" dirty="0" smtClean="0">
                        <a:ln>
                          <a:noFill/>
                        </a:ln>
                        <a:solidFill>
                          <a:srgbClr val="FF0000"/>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s-GT" sz="1100" b="1" i="0" noProof="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10" name="TextBox 9"/>
          <p:cNvSpPr txBox="1"/>
          <p:nvPr/>
        </p:nvSpPr>
        <p:spPr>
          <a:xfrm>
            <a:off x="525101" y="134294"/>
            <a:ext cx="6561499" cy="666700"/>
          </a:xfrm>
          <a:prstGeom prst="rect">
            <a:avLst/>
          </a:prstGeom>
          <a:noFill/>
        </p:spPr>
        <p:txBody>
          <a:bodyPr wrap="square" lIns="96371" tIns="48186" rIns="96371" bIns="48186" rtlCol="0">
            <a:spAutoFit/>
          </a:bodyPr>
          <a:lstStyle/>
          <a:p>
            <a:r>
              <a:rPr lang="es-ES" sz="1100" b="1" dirty="0" smtClean="0"/>
              <a:t>Puntuación </a:t>
            </a:r>
            <a:r>
              <a:rPr lang="es-ES" sz="1100" b="1" dirty="0"/>
              <a:t>del </a:t>
            </a:r>
            <a:r>
              <a:rPr lang="es-ES" sz="1100" b="1" dirty="0" smtClean="0"/>
              <a:t>estudiante.  </a:t>
            </a:r>
            <a:r>
              <a:rPr lang="es-ES" sz="1100" dirty="0" smtClean="0"/>
              <a:t>Colorea </a:t>
            </a:r>
            <a:r>
              <a:rPr lang="es-ES" sz="1100" dirty="0"/>
              <a:t>la casilla de color verde si tu respuesta estaba correcta. </a:t>
            </a:r>
            <a:r>
              <a:rPr lang="es-ES" sz="1100" dirty="0" smtClean="0"/>
              <a:t> Colorea </a:t>
            </a:r>
            <a:r>
              <a:rPr lang="es-ES" sz="1100" dirty="0"/>
              <a:t>la casilla de color rojo si tu respuesta estaba incorrecta.</a:t>
            </a:r>
          </a:p>
          <a:p>
            <a:endParaRPr lang="en-US" sz="1500" u="sng" dirty="0" smtClean="0"/>
          </a:p>
        </p:txBody>
      </p:sp>
    </p:spTree>
    <p:extLst>
      <p:ext uri="{BB962C8B-B14F-4D97-AF65-F5344CB8AC3E}">
        <p14:creationId xmlns:p14="http://schemas.microsoft.com/office/powerpoint/2010/main" val="553789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11"/>
          <p:cNvSpPr txBox="1"/>
          <p:nvPr/>
        </p:nvSpPr>
        <p:spPr>
          <a:xfrm>
            <a:off x="406788" y="125888"/>
            <a:ext cx="7028669" cy="9859409"/>
          </a:xfrm>
          <a:prstGeom prst="rect">
            <a:avLst/>
          </a:prstGeom>
          <a:noFill/>
          <a:ln>
            <a:noFill/>
          </a:ln>
        </p:spPr>
        <p:txBody>
          <a:bodyPr lIns="100568" tIns="50270" rIns="100568" bIns="50270" anchor="t" anchorCtr="0">
            <a:noAutofit/>
          </a:bodyPr>
          <a:lstStyle/>
          <a:p>
            <a:pPr algn="ctr">
              <a:buSzPct val="25000"/>
            </a:pPr>
            <a:r>
              <a:rPr lang="es-GT" sz="2200" b="1" dirty="0" smtClean="0">
                <a:ea typeface="Calibri"/>
                <a:cs typeface="Calibri"/>
                <a:sym typeface="Calibri"/>
              </a:rPr>
              <a:t>Superando desafíos</a:t>
            </a:r>
          </a:p>
          <a:p>
            <a:pPr algn="ctr">
              <a:buSzPct val="25000"/>
            </a:pPr>
            <a:r>
              <a:rPr lang="es-GT" sz="1400" b="1" dirty="0" smtClean="0">
                <a:ea typeface="Calibri"/>
                <a:cs typeface="Calibri"/>
                <a:sym typeface="Calibri"/>
              </a:rPr>
              <a:t>Tarea de rendimiento: Actividad de la clase</a:t>
            </a:r>
            <a:r>
              <a:rPr lang="es-GT" sz="2200" b="1" dirty="0" smtClean="0">
                <a:ea typeface="Calibri"/>
                <a:cs typeface="Calibri"/>
                <a:sym typeface="Calibri"/>
              </a:rPr>
              <a:t> </a:t>
            </a:r>
            <a:endParaRPr lang="es-GT" sz="2200" b="1" i="1" dirty="0" smtClean="0"/>
          </a:p>
          <a:p>
            <a:pPr>
              <a:buSzPct val="25000"/>
            </a:pPr>
            <a:endParaRPr lang="es-GT" sz="1000" i="1" dirty="0" smtClean="0">
              <a:ea typeface="Calibri"/>
              <a:cs typeface="Calibri"/>
              <a:sym typeface="Calibri"/>
            </a:endParaRPr>
          </a:p>
          <a:p>
            <a:r>
              <a:rPr lang="es-GT" sz="990" i="1" dirty="0" smtClean="0"/>
              <a:t>Esta pre-actividad para la clase sigue el diseño general de elementos contextuales, recursos, objetivos de aprendizaje, términos clave y propósito del Consorcio de </a:t>
            </a:r>
            <a:r>
              <a:rPr lang="es-GT" sz="990" i="1" dirty="0" err="1" smtClean="0"/>
              <a:t>Evaluciones</a:t>
            </a:r>
            <a:r>
              <a:rPr lang="es-GT" sz="990" i="1" dirty="0" smtClean="0"/>
              <a:t> </a:t>
            </a:r>
            <a:r>
              <a:rPr lang="es-GT" sz="990" i="1" dirty="0" err="1" smtClean="0"/>
              <a:t>Smarter</a:t>
            </a:r>
            <a:r>
              <a:rPr lang="es-GT" sz="990" i="1" dirty="0" smtClean="0"/>
              <a:t> </a:t>
            </a:r>
            <a:r>
              <a:rPr lang="es-GT" sz="990" i="1" dirty="0" err="1" smtClean="0"/>
              <a:t>Balanced</a:t>
            </a:r>
            <a:r>
              <a:rPr lang="es-GT" sz="990" i="1" dirty="0" smtClean="0"/>
              <a:t> (SBAC). [http://oaksportal.org/resources/]</a:t>
            </a:r>
          </a:p>
          <a:p>
            <a:r>
              <a:rPr lang="es-GT" sz="990" i="1" dirty="0" smtClean="0"/>
              <a:t>El contenido dentro de cada uno de ellos fue escrito por Sandy </a:t>
            </a:r>
            <a:r>
              <a:rPr lang="es-GT" sz="990" i="1" dirty="0" err="1" smtClean="0"/>
              <a:t>Maines</a:t>
            </a:r>
            <a:r>
              <a:rPr lang="es-GT" sz="990" i="1" dirty="0" smtClean="0"/>
              <a:t>.</a:t>
            </a:r>
          </a:p>
          <a:p>
            <a:endParaRPr lang="es-GT" sz="1320" i="1" dirty="0" smtClean="0"/>
          </a:p>
          <a:p>
            <a:r>
              <a:rPr lang="es-GT" sz="1100" dirty="0" smtClean="0"/>
              <a:t>La actividad en el salón de clase introduce a los estudiantes al contexto de una tarea de rendimiento, para que no estén en desventaja al demostrar las destrezas que la tarea intenta evaluar. </a:t>
            </a:r>
          </a:p>
          <a:p>
            <a:endParaRPr lang="es-GT" sz="1100" dirty="0" smtClean="0"/>
          </a:p>
          <a:p>
            <a:pPr lvl="0"/>
            <a:r>
              <a:rPr lang="es-GT" sz="1100" dirty="0" smtClean="0"/>
              <a:t>Los elementos contextuales incluyen:</a:t>
            </a:r>
          </a:p>
          <a:p>
            <a:pPr lvl="0"/>
            <a:endParaRPr lang="es-GT" sz="1100" dirty="0" smtClean="0"/>
          </a:p>
          <a:p>
            <a:pPr marL="249205" lvl="0" indent="-249205">
              <a:buFontTx/>
              <a:buAutoNum type="arabicPeriod"/>
            </a:pPr>
            <a:r>
              <a:rPr lang="es-GT" sz="1100" dirty="0" smtClean="0"/>
              <a:t>Un </a:t>
            </a:r>
            <a:r>
              <a:rPr lang="es-GT" sz="1100" b="1" dirty="0" smtClean="0"/>
              <a:t>entendimiento del escenario/ambiente o de la situación </a:t>
            </a:r>
            <a:r>
              <a:rPr lang="es-GT" sz="1100" dirty="0" smtClean="0"/>
              <a:t>en la que se sitúa la tarea. </a:t>
            </a:r>
          </a:p>
          <a:p>
            <a:pPr lvl="0"/>
            <a:r>
              <a:rPr lang="es-GT" sz="1100" dirty="0" smtClean="0"/>
              <a:t>2.    </a:t>
            </a:r>
            <a:r>
              <a:rPr lang="es-GT" sz="1100" b="1" dirty="0" smtClean="0"/>
              <a:t>Conceptos potencialmente desconocidos </a:t>
            </a:r>
            <a:r>
              <a:rPr lang="es-GT" sz="1100" dirty="0" smtClean="0"/>
              <a:t>que están asociados al escenario/ambiente</a:t>
            </a:r>
            <a:r>
              <a:rPr lang="es-GT" sz="1100" b="1" dirty="0" smtClean="0"/>
              <a:t>.</a:t>
            </a:r>
          </a:p>
          <a:p>
            <a:pPr marL="287338" lvl="0" indent="-287338"/>
            <a:r>
              <a:rPr lang="es-GT" sz="1100" dirty="0" smtClean="0"/>
              <a:t>3.    </a:t>
            </a:r>
            <a:r>
              <a:rPr lang="es-GT" sz="1100" b="1" dirty="0" smtClean="0"/>
              <a:t>Términos</a:t>
            </a:r>
            <a:r>
              <a:rPr lang="es-GT" sz="1100" dirty="0" smtClean="0"/>
              <a:t> </a:t>
            </a:r>
            <a:r>
              <a:rPr lang="es-GT" sz="1100" b="1" dirty="0" smtClean="0"/>
              <a:t>clave o vocabulario </a:t>
            </a:r>
            <a:r>
              <a:rPr lang="es-GT" sz="1100" dirty="0" smtClean="0"/>
              <a:t>que los estudiantes necesitarán entender con el fin de participar de manera significativa y completar la tarea de rendimiento.</a:t>
            </a:r>
          </a:p>
          <a:p>
            <a:pPr marL="249205" lvl="0" indent="-249205">
              <a:buFontTx/>
              <a:buAutoNum type="arabicPeriod"/>
            </a:pPr>
            <a:endParaRPr lang="es-GT" sz="1100" dirty="0" smtClean="0"/>
          </a:p>
          <a:p>
            <a:pPr lvl="0"/>
            <a:r>
              <a:rPr lang="es-GT" sz="1100" dirty="0" smtClean="0"/>
              <a:t>Con la actividad en el salón de clase también se pretende generar el interés de los estudiantes  hacia una mayor exploración de la idea clave (las ideas clave). La actividad debe ser fácil de implementar con instrucciones claras. </a:t>
            </a:r>
          </a:p>
          <a:p>
            <a:pPr lvl="0"/>
            <a:endParaRPr lang="es-GT" sz="1100" dirty="0" smtClean="0"/>
          </a:p>
          <a:p>
            <a:pPr lvl="0"/>
            <a:r>
              <a:rPr lang="es-GT" sz="1100" dirty="0" smtClean="0"/>
              <a:t>Por favor, lea toda la actividad antes de comenzarla con los estudiantes,  para asegurar que se complete con antelación cualquier preparación en el salón. A lo largo de la actividad, se permite pausar y preguntar a los estudiantes si tienen pregunta</a:t>
            </a:r>
            <a:r>
              <a:rPr lang="es-GT" sz="1100" dirty="0" smtClean="0">
                <a:sym typeface="Calibri"/>
              </a:rPr>
              <a:t>s.</a:t>
            </a:r>
            <a:endParaRPr lang="es-GT" sz="1100" dirty="0" smtClean="0">
              <a:ea typeface="Calibri"/>
              <a:cs typeface="Calibri"/>
              <a:sym typeface="Calibri"/>
            </a:endParaRPr>
          </a:p>
          <a:p>
            <a:endParaRPr lang="es-GT" sz="1100" dirty="0" smtClean="0">
              <a:ea typeface="Calibri"/>
              <a:cs typeface="Calibri"/>
              <a:sym typeface="Calibri"/>
            </a:endParaRPr>
          </a:p>
          <a:p>
            <a:pPr lvl="0">
              <a:buSzPct val="25000"/>
            </a:pPr>
            <a:r>
              <a:rPr lang="es-GT" sz="1100" b="1" u="sng" dirty="0" smtClean="0">
                <a:ea typeface="Calibri"/>
                <a:cs typeface="Calibri"/>
                <a:sym typeface="Calibri"/>
              </a:rPr>
              <a:t>Recursos necesarios:</a:t>
            </a:r>
          </a:p>
          <a:p>
            <a:endParaRPr lang="es-GT" sz="1100" b="1" dirty="0" smtClean="0">
              <a:latin typeface="Calibri"/>
              <a:ea typeface="Calibri"/>
              <a:cs typeface="Calibri"/>
              <a:sym typeface="Calibri"/>
            </a:endParaRPr>
          </a:p>
          <a:p>
            <a:pPr marL="188595" indent="-188595">
              <a:buFont typeface="Arial" panose="020B0604020202020204" pitchFamily="34" charset="0"/>
              <a:buChar char="•"/>
            </a:pPr>
            <a:r>
              <a:rPr lang="es-GT" sz="1100" dirty="0" smtClean="0">
                <a:latin typeface="Calibri"/>
                <a:ea typeface="Calibri"/>
                <a:cs typeface="Calibri"/>
                <a:sym typeface="Calibri"/>
              </a:rPr>
              <a:t>Repaso sobre Rosa </a:t>
            </a:r>
            <a:r>
              <a:rPr lang="es-GT" sz="1100" dirty="0" err="1" smtClean="0">
                <a:latin typeface="Calibri"/>
                <a:ea typeface="Calibri"/>
                <a:cs typeface="Calibri"/>
                <a:sym typeface="Calibri"/>
              </a:rPr>
              <a:t>Parks</a:t>
            </a:r>
            <a:r>
              <a:rPr lang="es-GT" sz="1100" dirty="0" smtClean="0">
                <a:latin typeface="Calibri"/>
                <a:ea typeface="Calibri"/>
                <a:cs typeface="Calibri"/>
                <a:sym typeface="Calibri"/>
              </a:rPr>
              <a:t> (copia individual, parejas, grupos o maestro) – Materiales complementarios</a:t>
            </a:r>
          </a:p>
          <a:p>
            <a:pPr marL="188595" indent="-188595">
              <a:buFont typeface="Arial" panose="020B0604020202020204" pitchFamily="34" charset="0"/>
              <a:buChar char="•"/>
            </a:pPr>
            <a:r>
              <a:rPr lang="es-GT" sz="1100" u="sng" dirty="0" smtClean="0">
                <a:hlinkClick r:id="rId2"/>
              </a:rPr>
              <a:t>https://www.youtube.com/watch?v=XKTg_INHgpc</a:t>
            </a:r>
            <a:r>
              <a:rPr lang="es-GT" sz="1100" dirty="0" smtClean="0">
                <a:latin typeface="Calibri"/>
                <a:ea typeface="Calibri"/>
                <a:cs typeface="Calibri"/>
                <a:sym typeface="Calibri"/>
              </a:rPr>
              <a:t> (Nick </a:t>
            </a:r>
            <a:r>
              <a:rPr lang="es-GT" sz="1100" dirty="0" err="1" smtClean="0">
                <a:latin typeface="Calibri"/>
                <a:ea typeface="Calibri"/>
                <a:cs typeface="Calibri"/>
                <a:sym typeface="Calibri"/>
              </a:rPr>
              <a:t>Vujicic</a:t>
            </a:r>
            <a:r>
              <a:rPr lang="es-GT" sz="1100" dirty="0" smtClean="0">
                <a:latin typeface="Calibri"/>
                <a:ea typeface="Calibri"/>
                <a:cs typeface="Calibri"/>
                <a:sym typeface="Calibri"/>
              </a:rPr>
              <a:t>)</a:t>
            </a:r>
          </a:p>
          <a:p>
            <a:pPr marL="188595" indent="-188595">
              <a:buFont typeface="Arial" panose="020B0604020202020204" pitchFamily="34" charset="0"/>
              <a:buChar char="•"/>
            </a:pPr>
            <a:r>
              <a:rPr lang="es-GT" sz="1100" dirty="0" smtClean="0">
                <a:latin typeface="Calibri"/>
                <a:ea typeface="Calibri"/>
                <a:cs typeface="Calibri"/>
                <a:sym typeface="Calibri"/>
              </a:rPr>
              <a:t>Diagrama </a:t>
            </a:r>
            <a:r>
              <a:rPr lang="es-GT" sz="1100" dirty="0" err="1" smtClean="0">
                <a:latin typeface="Calibri"/>
                <a:ea typeface="Calibri"/>
                <a:cs typeface="Calibri"/>
                <a:sym typeface="Calibri"/>
              </a:rPr>
              <a:t>Venn</a:t>
            </a:r>
            <a:r>
              <a:rPr lang="es-GT" sz="1100" dirty="0" smtClean="0">
                <a:latin typeface="Calibri"/>
                <a:ea typeface="Calibri"/>
                <a:cs typeface="Calibri"/>
                <a:sym typeface="Calibri"/>
              </a:rPr>
              <a:t> (tener suficiente para parejas, grupos o maestro) – Materiales complementarios</a:t>
            </a:r>
          </a:p>
          <a:p>
            <a:pPr marL="188595" indent="-188595">
              <a:buFont typeface="Arial" panose="020B0604020202020204" pitchFamily="34" charset="0"/>
              <a:buChar char="•"/>
            </a:pPr>
            <a:r>
              <a:rPr lang="es-GT" sz="1100" dirty="0" smtClean="0">
                <a:latin typeface="Calibri"/>
                <a:ea typeface="Calibri"/>
                <a:cs typeface="Calibri"/>
                <a:sym typeface="Calibri"/>
              </a:rPr>
              <a:t>Papel y lápiz para cada estudiante</a:t>
            </a:r>
          </a:p>
          <a:p>
            <a:pPr>
              <a:buSzPct val="25000"/>
            </a:pPr>
            <a:endParaRPr lang="es-GT" sz="1100" b="1" dirty="0" smtClean="0">
              <a:latin typeface="Calibri"/>
              <a:ea typeface="Calibri"/>
              <a:cs typeface="Calibri"/>
              <a:sym typeface="Calibri"/>
            </a:endParaRPr>
          </a:p>
          <a:p>
            <a:pPr>
              <a:buSzPct val="25000"/>
            </a:pPr>
            <a:r>
              <a:rPr lang="es-GT" sz="1100" b="1" dirty="0" smtClean="0">
                <a:latin typeface="Calibri"/>
                <a:ea typeface="Calibri"/>
                <a:cs typeface="Calibri"/>
                <a:sym typeface="Calibri"/>
              </a:rPr>
              <a:t>Objetivos de aprendizaje </a:t>
            </a:r>
            <a:endParaRPr lang="es-GT" sz="1100" dirty="0" smtClean="0">
              <a:latin typeface="Calibri"/>
              <a:ea typeface="Calibri"/>
              <a:cs typeface="Calibri"/>
              <a:sym typeface="Calibri"/>
            </a:endParaRPr>
          </a:p>
          <a:p>
            <a:endParaRPr lang="es-GT" sz="1100" dirty="0" smtClean="0">
              <a:latin typeface="Calibri"/>
              <a:ea typeface="Calibri"/>
              <a:cs typeface="Calibri"/>
              <a:sym typeface="Calibri"/>
            </a:endParaRPr>
          </a:p>
          <a:p>
            <a:r>
              <a:rPr lang="es-GT" sz="1100" dirty="0" smtClean="0">
                <a:latin typeface="Calibri"/>
                <a:ea typeface="Calibri"/>
                <a:cs typeface="Calibri"/>
                <a:sym typeface="Calibri"/>
              </a:rPr>
              <a:t>Los estudiantes van a:</a:t>
            </a:r>
          </a:p>
          <a:p>
            <a:pPr marL="188595" indent="-188595">
              <a:buFont typeface="Arial" panose="020B0604020202020204" pitchFamily="34" charset="0"/>
              <a:buChar char="•"/>
            </a:pPr>
            <a:r>
              <a:rPr lang="es-GT" sz="1100" dirty="0" smtClean="0">
                <a:latin typeface="Calibri"/>
                <a:ea typeface="Calibri"/>
                <a:cs typeface="Calibri"/>
                <a:sym typeface="Calibri"/>
              </a:rPr>
              <a:t>comparar y contrastar a dos personas que han superado desafíos  </a:t>
            </a:r>
          </a:p>
          <a:p>
            <a:pPr marL="188595" indent="-188595">
              <a:buFont typeface="Arial" panose="020B0604020202020204" pitchFamily="34" charset="0"/>
              <a:buChar char="•"/>
            </a:pPr>
            <a:r>
              <a:rPr lang="es-GT" sz="1100" dirty="0" smtClean="0">
                <a:latin typeface="Calibri"/>
                <a:ea typeface="Calibri"/>
                <a:cs typeface="Calibri"/>
                <a:sym typeface="Calibri"/>
              </a:rPr>
              <a:t>reconocer las características de las personas que han superado desafíos </a:t>
            </a:r>
          </a:p>
          <a:p>
            <a:r>
              <a:rPr lang="es-GT" sz="1100" dirty="0" smtClean="0">
                <a:latin typeface="Calibri"/>
                <a:ea typeface="Calibri"/>
                <a:cs typeface="Calibri"/>
                <a:sym typeface="Calibri"/>
              </a:rPr>
              <a:t>	</a:t>
            </a:r>
          </a:p>
          <a:p>
            <a:pPr>
              <a:buSzPct val="25000"/>
            </a:pPr>
            <a:r>
              <a:rPr lang="es-GT" sz="1100" dirty="0" smtClean="0">
                <a:latin typeface="Calibri"/>
                <a:ea typeface="Calibri"/>
                <a:cs typeface="Calibri"/>
                <a:sym typeface="Calibri"/>
              </a:rPr>
              <a:t>Los estudiantes entenderán los términos clave: </a:t>
            </a:r>
          </a:p>
          <a:p>
            <a:pPr>
              <a:buSzPct val="25000"/>
            </a:pPr>
            <a:r>
              <a:rPr lang="es-GT" sz="1100" i="1" dirty="0" smtClean="0">
                <a:ea typeface="Calibri"/>
                <a:cs typeface="Calibri"/>
                <a:sym typeface="Calibri"/>
              </a:rPr>
              <a:t>Nota: Las definiciones se proporcionan aquí para la utilidad de los facilitadores. Los estudiantes deben entender estos términos clave en el contexto de la tarea, no memorizar las definiciones.</a:t>
            </a:r>
          </a:p>
          <a:p>
            <a:endParaRPr lang="es-GT" sz="1100" b="1" dirty="0" smtClean="0">
              <a:latin typeface="Calibri"/>
              <a:ea typeface="Calibri"/>
              <a:cs typeface="Calibri"/>
              <a:sym typeface="Calibri"/>
            </a:endParaRPr>
          </a:p>
          <a:p>
            <a:pPr marL="188595" indent="-188595">
              <a:buFont typeface="Arial" panose="020B0604020202020204" pitchFamily="34" charset="0"/>
              <a:buChar char="•"/>
            </a:pPr>
            <a:r>
              <a:rPr lang="es-GT" sz="1100" dirty="0" smtClean="0">
                <a:ea typeface="Calibri"/>
                <a:cs typeface="Calibri"/>
                <a:sym typeface="Calibri"/>
              </a:rPr>
              <a:t>característica - una cualidad especial o rasgo que hace que una persona, cosa, o grupo sea diferente a los demás</a:t>
            </a:r>
          </a:p>
          <a:p>
            <a:pPr marL="188595" indent="-188595">
              <a:buFont typeface="Arial" panose="020B0604020202020204" pitchFamily="34" charset="0"/>
              <a:buChar char="•"/>
            </a:pPr>
            <a:r>
              <a:rPr lang="es-GT" sz="1100" dirty="0">
                <a:ea typeface="Calibri"/>
                <a:cs typeface="Calibri"/>
                <a:sym typeface="Calibri"/>
              </a:rPr>
              <a:t>s</a:t>
            </a:r>
            <a:r>
              <a:rPr lang="es-GT" sz="1100" dirty="0" smtClean="0">
                <a:ea typeface="Calibri"/>
                <a:cs typeface="Calibri"/>
                <a:sym typeface="Calibri"/>
              </a:rPr>
              <a:t>uperar- enfrentar a algo difícil con éxito </a:t>
            </a:r>
          </a:p>
          <a:p>
            <a:pPr marL="188595" indent="-188595">
              <a:buFont typeface="Arial" panose="020B0604020202020204" pitchFamily="34" charset="0"/>
              <a:buChar char="•"/>
            </a:pPr>
            <a:r>
              <a:rPr lang="es-GT" sz="1100" dirty="0" smtClean="0">
                <a:ea typeface="Calibri"/>
                <a:cs typeface="Calibri"/>
                <a:sym typeface="Calibri"/>
              </a:rPr>
              <a:t>desafío - una tarea difícil o problema</a:t>
            </a:r>
          </a:p>
          <a:p>
            <a:pPr marL="188595" indent="-188595">
              <a:buFont typeface="Arial" panose="020B0604020202020204" pitchFamily="34" charset="0"/>
              <a:buChar char="•"/>
            </a:pPr>
            <a:r>
              <a:rPr lang="es-GT" sz="1100" dirty="0" smtClean="0">
                <a:ea typeface="Calibri"/>
                <a:cs typeface="Calibri"/>
                <a:sym typeface="Calibri"/>
              </a:rPr>
              <a:t>la opresión - tratar de una manera cruel o injusta</a:t>
            </a:r>
          </a:p>
          <a:p>
            <a:pPr marL="188595" indent="-188595">
              <a:buFont typeface="Arial" panose="020B0604020202020204" pitchFamily="34" charset="0"/>
              <a:buChar char="•"/>
            </a:pPr>
            <a:r>
              <a:rPr lang="es-GT" sz="1100" dirty="0" smtClean="0">
                <a:ea typeface="Calibri"/>
                <a:cs typeface="Calibri"/>
                <a:sym typeface="Calibri"/>
              </a:rPr>
              <a:t>perseverancia - la cualidad que permite a alguien seguir tratando de hacer algo a pesar de que sea difícil</a:t>
            </a:r>
          </a:p>
          <a:p>
            <a:pPr marL="188595" indent="-188595">
              <a:buFont typeface="Arial" panose="020B0604020202020204" pitchFamily="34" charset="0"/>
              <a:buChar char="•"/>
            </a:pPr>
            <a:r>
              <a:rPr lang="es-GT" sz="1100" dirty="0" smtClean="0">
                <a:ea typeface="Calibri"/>
                <a:cs typeface="Calibri"/>
                <a:sym typeface="Calibri"/>
              </a:rPr>
              <a:t>motivación - una fuerza o influencia que causa que alguien haga algo</a:t>
            </a:r>
          </a:p>
          <a:p>
            <a:pPr marL="188595" indent="-188595">
              <a:buFont typeface="Arial" panose="020B0604020202020204" pitchFamily="34" charset="0"/>
              <a:buChar char="•"/>
            </a:pPr>
            <a:r>
              <a:rPr lang="es-GT" sz="1100" dirty="0" smtClean="0">
                <a:ea typeface="Calibri"/>
                <a:cs typeface="Calibri"/>
                <a:sym typeface="Calibri"/>
              </a:rPr>
              <a:t>resiliencia - la capacidad de ser fuerte, sano o exitoso nuevamente después de que sucede algo malo</a:t>
            </a:r>
          </a:p>
          <a:p>
            <a:pPr marL="188595" indent="-188595">
              <a:buFont typeface="Arial" panose="020B0604020202020204" pitchFamily="34" charset="0"/>
              <a:buChar char="•"/>
            </a:pPr>
            <a:endParaRPr lang="es-GT" sz="1100" b="1" dirty="0" smtClean="0">
              <a:latin typeface="Calibri"/>
              <a:ea typeface="Calibri"/>
              <a:cs typeface="Calibri"/>
              <a:sym typeface="Calibri"/>
            </a:endParaRPr>
          </a:p>
          <a:p>
            <a:pPr>
              <a:buSzPct val="25000"/>
            </a:pPr>
            <a:r>
              <a:rPr lang="es-ES" sz="1100" dirty="0">
                <a:ea typeface="Calibri"/>
                <a:cs typeface="Calibri"/>
                <a:sym typeface="Calibri"/>
              </a:rPr>
              <a:t>Objetivo: El objetivo del facilitador es ayudar a los estudiantes a entender las características comunes de las personas que han superado desafíos increíbles.</a:t>
            </a:r>
            <a:endParaRPr lang="es-419" sz="1200" dirty="0">
              <a:ea typeface="Calibri"/>
              <a:cs typeface="Calibri"/>
              <a:sym typeface="Calibri"/>
            </a:endParaRPr>
          </a:p>
          <a:p>
            <a:pPr>
              <a:buSzPct val="25000"/>
            </a:pPr>
            <a:endParaRPr lang="es-GT" sz="1100" dirty="0" smtClean="0">
              <a:latin typeface="Calibri"/>
              <a:ea typeface="Calibri"/>
              <a:cs typeface="Calibri"/>
              <a:sym typeface="Calibri"/>
            </a:endParaRPr>
          </a:p>
          <a:p>
            <a:pPr>
              <a:buSzPct val="25000"/>
            </a:pPr>
            <a:r>
              <a:rPr lang="es-GT" sz="1100" b="1" dirty="0" smtClean="0">
                <a:latin typeface="Calibri"/>
                <a:ea typeface="Calibri"/>
                <a:cs typeface="Calibri"/>
                <a:sym typeface="Calibri"/>
              </a:rPr>
              <a:t>Divida a los estudiantes en parejas o grupos</a:t>
            </a:r>
          </a:p>
          <a:p>
            <a:pPr>
              <a:buSzPct val="25000"/>
            </a:pPr>
            <a:endParaRPr lang="es-GT" sz="1100" b="1" dirty="0" smtClean="0">
              <a:latin typeface="Calibri"/>
              <a:ea typeface="Calibri"/>
              <a:cs typeface="Calibri"/>
              <a:sym typeface="Calibri"/>
            </a:endParaRPr>
          </a:p>
          <a:p>
            <a:pPr>
              <a:buSzPct val="25000"/>
            </a:pPr>
            <a:r>
              <a:rPr lang="es-GT" sz="1050" dirty="0" smtClean="0">
                <a:ea typeface="Calibri"/>
                <a:cs typeface="Calibri"/>
                <a:sym typeface="Calibri"/>
              </a:rPr>
              <a:t>*</a:t>
            </a:r>
            <a:r>
              <a:rPr lang="es-GT" sz="1000" dirty="0" smtClean="0"/>
              <a:t>Los facilitadores pueden decidir si quieren mostrar materiales complementarios utilizando un proyector o una computadora / </a:t>
            </a:r>
            <a:r>
              <a:rPr lang="es-GT" sz="1000" dirty="0" err="1" smtClean="0"/>
              <a:t>Smartboard</a:t>
            </a:r>
            <a:r>
              <a:rPr lang="es-GT" sz="1000" dirty="0" smtClean="0"/>
              <a:t>, o si quieren hacer copias y entregarlas a los estudiantes.</a:t>
            </a:r>
            <a:endParaRPr lang="es-GT" sz="1000" dirty="0"/>
          </a:p>
        </p:txBody>
      </p:sp>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Tree>
    <p:extLst>
      <p:ext uri="{BB962C8B-B14F-4D97-AF65-F5344CB8AC3E}">
        <p14:creationId xmlns:p14="http://schemas.microsoft.com/office/powerpoint/2010/main" val="313273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17"/>
          <p:cNvSpPr txBox="1"/>
          <p:nvPr/>
        </p:nvSpPr>
        <p:spPr>
          <a:xfrm>
            <a:off x="409073" y="251460"/>
            <a:ext cx="6873239" cy="9465060"/>
          </a:xfrm>
          <a:prstGeom prst="rect">
            <a:avLst/>
          </a:prstGeom>
          <a:noFill/>
          <a:ln>
            <a:noFill/>
          </a:ln>
        </p:spPr>
        <p:txBody>
          <a:bodyPr lIns="100568" tIns="50270" rIns="100568" bIns="50270" anchor="t" anchorCtr="0">
            <a:noAutofit/>
          </a:bodyPr>
          <a:lstStyle/>
          <a:p>
            <a:pPr>
              <a:buSzPct val="25000"/>
            </a:pPr>
            <a:r>
              <a:rPr lang="es-GT" sz="1400" b="1" dirty="0" smtClean="0">
                <a:latin typeface="Calibri"/>
                <a:ea typeface="Calibri"/>
                <a:cs typeface="Calibri"/>
                <a:sym typeface="Calibri"/>
              </a:rPr>
              <a:t>Actividad: Superando desafíos </a:t>
            </a:r>
            <a:r>
              <a:rPr lang="es-GT" sz="1200" b="1" i="1" dirty="0" smtClean="0">
                <a:latin typeface="Calibri"/>
                <a:ea typeface="Calibri"/>
                <a:cs typeface="Calibri"/>
                <a:sym typeface="Calibri"/>
              </a:rPr>
              <a:t>continuación…</a:t>
            </a:r>
          </a:p>
          <a:p>
            <a:r>
              <a:rPr lang="es-GT" sz="1350" b="1" i="1" dirty="0" smtClean="0">
                <a:latin typeface="Calibri"/>
                <a:ea typeface="Calibri"/>
                <a:cs typeface="Calibri"/>
                <a:sym typeface="Calibri"/>
              </a:rPr>
              <a:t>       </a:t>
            </a:r>
          </a:p>
          <a:p>
            <a:pPr>
              <a:buSzPct val="25000"/>
            </a:pPr>
            <a:r>
              <a:rPr lang="es-GT" sz="1350" b="1" dirty="0" smtClean="0">
                <a:latin typeface="Calibri"/>
                <a:ea typeface="Calibri"/>
                <a:cs typeface="Calibri"/>
                <a:sym typeface="Calibri"/>
              </a:rPr>
              <a:t>El Facilitador dice: </a:t>
            </a:r>
          </a:p>
          <a:p>
            <a:pPr>
              <a:buSzPct val="25000"/>
            </a:pPr>
            <a:r>
              <a:rPr lang="es-GT" sz="1350" i="1" dirty="0" smtClean="0">
                <a:ea typeface="Calibri"/>
                <a:cs typeface="Calibri"/>
                <a:sym typeface="Calibri"/>
              </a:rPr>
              <a:t>Hoy, vamos a prepararnos para la Tarea de rendimiento de Superar desafíos. Vamos a hablar sobre dos personas que han superado desafíos increíbles para lograr una meta. Una de ellas es Rosa </a:t>
            </a:r>
            <a:r>
              <a:rPr lang="es-GT" sz="1350" i="1" dirty="0" err="1" smtClean="0">
                <a:ea typeface="Calibri"/>
                <a:cs typeface="Calibri"/>
                <a:sym typeface="Calibri"/>
              </a:rPr>
              <a:t>Parks</a:t>
            </a:r>
            <a:r>
              <a:rPr lang="es-GT" sz="1350" i="1" dirty="0" smtClean="0">
                <a:ea typeface="Calibri"/>
                <a:cs typeface="Calibri"/>
                <a:sym typeface="Calibri"/>
              </a:rPr>
              <a:t>, sobre quien leímos el mes pasado. El otro es un hombre que ha superado una discapacidad. Ambos tuvieron diferentes motivaciones para superar un reto, pero comparten algunas características comunes. Repasemos información sobre Rosa </a:t>
            </a:r>
            <a:r>
              <a:rPr lang="es-GT" sz="1350" i="1" dirty="0" err="1" smtClean="0">
                <a:ea typeface="Calibri"/>
                <a:cs typeface="Calibri"/>
                <a:sym typeface="Calibri"/>
              </a:rPr>
              <a:t>Parks</a:t>
            </a:r>
            <a:r>
              <a:rPr lang="es-GT" sz="1350" i="1" dirty="0" smtClean="0">
                <a:ea typeface="Calibri"/>
                <a:cs typeface="Calibri"/>
                <a:sym typeface="Calibri"/>
              </a:rPr>
              <a:t>.</a:t>
            </a:r>
          </a:p>
          <a:p>
            <a:pPr>
              <a:buSzPct val="25000"/>
            </a:pPr>
            <a:r>
              <a:rPr lang="es-GT" sz="1350" dirty="0" smtClean="0">
                <a:latin typeface="Calibri"/>
                <a:ea typeface="Calibri"/>
                <a:cs typeface="Calibri"/>
                <a:sym typeface="Calibri"/>
              </a:rPr>
              <a:t> </a:t>
            </a:r>
          </a:p>
          <a:p>
            <a:pPr>
              <a:buSzPct val="25000"/>
            </a:pPr>
            <a:r>
              <a:rPr lang="es-GT" sz="1350" dirty="0" smtClean="0">
                <a:ea typeface="Calibri"/>
                <a:cs typeface="Calibri"/>
                <a:sym typeface="Calibri"/>
              </a:rPr>
              <a:t>[Un resumen sobre Rosa </a:t>
            </a:r>
            <a:r>
              <a:rPr lang="es-GT" sz="1350" dirty="0" err="1" smtClean="0">
                <a:ea typeface="Calibri"/>
                <a:cs typeface="Calibri"/>
                <a:sym typeface="Calibri"/>
              </a:rPr>
              <a:t>Parks</a:t>
            </a:r>
            <a:r>
              <a:rPr lang="es-GT" sz="1350" dirty="0" smtClean="0">
                <a:ea typeface="Calibri"/>
                <a:cs typeface="Calibri"/>
                <a:sym typeface="Calibri"/>
              </a:rPr>
              <a:t> está incluido como parte del material complementario si los estudiantes están teniendo dificultad en recordar la información de la Evaluación de mitad de año.]</a:t>
            </a:r>
          </a:p>
          <a:p>
            <a:pPr>
              <a:buSzPct val="25000"/>
            </a:pPr>
            <a:endParaRPr lang="es-GT" sz="1350" dirty="0" smtClean="0">
              <a:latin typeface="Calibri"/>
              <a:ea typeface="Calibri"/>
              <a:cs typeface="Calibri"/>
              <a:sym typeface="Calibri"/>
            </a:endParaRPr>
          </a:p>
          <a:p>
            <a:pPr>
              <a:buSzPct val="25000"/>
            </a:pPr>
            <a:r>
              <a:rPr lang="es-GT" sz="1350" b="1" dirty="0" smtClean="0">
                <a:latin typeface="Calibri"/>
                <a:ea typeface="Calibri"/>
                <a:cs typeface="Calibri"/>
                <a:sym typeface="Calibri"/>
              </a:rPr>
              <a:t>Pregunta de discusión: </a:t>
            </a:r>
            <a:r>
              <a:rPr lang="es-GT" sz="1350" dirty="0" smtClean="0">
                <a:ea typeface="Calibri"/>
                <a:cs typeface="Calibri"/>
                <a:sym typeface="Calibri"/>
              </a:rPr>
              <a:t>¿Qué recuerdan sobre Rosa </a:t>
            </a:r>
            <a:r>
              <a:rPr lang="es-GT" sz="1350" dirty="0" err="1" smtClean="0">
                <a:ea typeface="Calibri"/>
                <a:cs typeface="Calibri"/>
                <a:sym typeface="Calibri"/>
              </a:rPr>
              <a:t>Parks</a:t>
            </a:r>
            <a:r>
              <a:rPr lang="es-GT" sz="1350" dirty="0" smtClean="0">
                <a:ea typeface="Calibri"/>
                <a:cs typeface="Calibri"/>
                <a:sym typeface="Calibri"/>
              </a:rPr>
              <a:t>? Compartan información sobre Rosa </a:t>
            </a:r>
            <a:r>
              <a:rPr lang="es-GT" sz="1350" dirty="0" err="1" smtClean="0">
                <a:ea typeface="Calibri"/>
                <a:cs typeface="Calibri"/>
                <a:sym typeface="Calibri"/>
              </a:rPr>
              <a:t>Parks</a:t>
            </a:r>
            <a:r>
              <a:rPr lang="es-GT" sz="1350" dirty="0" smtClean="0">
                <a:ea typeface="Calibri"/>
                <a:cs typeface="Calibri"/>
                <a:sym typeface="Calibri"/>
              </a:rPr>
              <a:t> con su pareja/grupo.</a:t>
            </a:r>
            <a:endParaRPr lang="es-GT" sz="1350" dirty="0" smtClean="0">
              <a:latin typeface="Calibri"/>
              <a:ea typeface="Calibri"/>
              <a:cs typeface="Calibri"/>
              <a:sym typeface="Calibri"/>
            </a:endParaRPr>
          </a:p>
          <a:p>
            <a:endParaRPr lang="es-GT" sz="1350" dirty="0" smtClean="0">
              <a:latin typeface="Calibri"/>
              <a:ea typeface="Calibri"/>
              <a:cs typeface="Calibri"/>
              <a:sym typeface="Calibri"/>
            </a:endParaRPr>
          </a:p>
          <a:p>
            <a:pPr>
              <a:buSzPct val="25000"/>
            </a:pPr>
            <a:r>
              <a:rPr lang="es-GT" sz="1350" dirty="0" smtClean="0">
                <a:ea typeface="Calibri"/>
                <a:cs typeface="Calibri"/>
                <a:sym typeface="Calibri"/>
              </a:rPr>
              <a:t>[Dé a los estudiantes de 2 o 3 minutos para hablar de lo que saben sobre Rosa </a:t>
            </a:r>
            <a:r>
              <a:rPr lang="es-GT" sz="1350" dirty="0" err="1" smtClean="0">
                <a:ea typeface="Calibri"/>
                <a:cs typeface="Calibri"/>
                <a:sym typeface="Calibri"/>
              </a:rPr>
              <a:t>Parks</a:t>
            </a:r>
            <a:r>
              <a:rPr lang="es-GT" sz="1350" dirty="0" smtClean="0">
                <a:ea typeface="Calibri"/>
                <a:cs typeface="Calibri"/>
                <a:sym typeface="Calibri"/>
              </a:rPr>
              <a:t>. Después pida a cada pareja/grupo que compartan algo acerca de Rosa y el autobús.]</a:t>
            </a:r>
            <a:endParaRPr lang="es-GT" sz="1350" dirty="0" smtClean="0">
              <a:latin typeface="Calibri"/>
              <a:ea typeface="Calibri"/>
              <a:cs typeface="Calibri"/>
              <a:sym typeface="Calibri"/>
            </a:endParaRPr>
          </a:p>
          <a:p>
            <a:endParaRPr lang="es-GT" sz="1350" dirty="0" smtClean="0">
              <a:latin typeface="Calibri"/>
              <a:ea typeface="Calibri"/>
              <a:cs typeface="Calibri"/>
              <a:sym typeface="Calibri"/>
            </a:endParaRPr>
          </a:p>
          <a:p>
            <a:pPr>
              <a:buSzPct val="25000"/>
            </a:pPr>
            <a:r>
              <a:rPr lang="es-GT" sz="1350" b="1" dirty="0" smtClean="0">
                <a:latin typeface="Calibri"/>
                <a:ea typeface="Calibri"/>
                <a:cs typeface="Calibri"/>
                <a:sym typeface="Calibri"/>
              </a:rPr>
              <a:t>Posibles respuestas de los estudiantes:</a:t>
            </a:r>
          </a:p>
          <a:p>
            <a:pPr marL="502920" indent="-335280">
              <a:buClr>
                <a:schemeClr val="dk1"/>
              </a:buClr>
              <a:buSzPct val="100000"/>
              <a:buFont typeface="Calibri"/>
              <a:buChar char="●"/>
            </a:pPr>
            <a:r>
              <a:rPr lang="es-GT" sz="1350" dirty="0" smtClean="0">
                <a:ea typeface="Calibri"/>
                <a:cs typeface="Calibri"/>
                <a:sym typeface="Calibri"/>
              </a:rPr>
              <a:t>A Rosa no le permitían sentarse en la parte de enfrente del autobús</a:t>
            </a:r>
          </a:p>
          <a:p>
            <a:pPr marL="502920" indent="-335280">
              <a:buClr>
                <a:schemeClr val="dk1"/>
              </a:buClr>
              <a:buSzPct val="100000"/>
              <a:buFont typeface="Calibri"/>
              <a:buChar char="●"/>
            </a:pPr>
            <a:r>
              <a:rPr lang="es-GT" sz="1350" dirty="0" smtClean="0">
                <a:latin typeface="Calibri"/>
                <a:ea typeface="Calibri"/>
                <a:cs typeface="Calibri"/>
                <a:sym typeface="Calibri"/>
              </a:rPr>
              <a:t>Ella no cedía su asiento </a:t>
            </a:r>
          </a:p>
          <a:p>
            <a:pPr marL="502920" indent="-335280">
              <a:buClr>
                <a:schemeClr val="dk1"/>
              </a:buClr>
              <a:buSzPct val="100000"/>
              <a:buFont typeface="Calibri"/>
              <a:buChar char="●"/>
            </a:pPr>
            <a:r>
              <a:rPr lang="es-GT" sz="1350" dirty="0" smtClean="0">
                <a:latin typeface="Calibri"/>
                <a:ea typeface="Calibri"/>
                <a:cs typeface="Calibri"/>
                <a:sym typeface="Calibri"/>
              </a:rPr>
              <a:t>Rosa fue arrestada</a:t>
            </a:r>
          </a:p>
          <a:p>
            <a:pPr marL="502920" indent="-335280">
              <a:buClr>
                <a:schemeClr val="dk1"/>
              </a:buClr>
              <a:buSzPct val="100000"/>
              <a:buFont typeface="Calibri"/>
              <a:buChar char="●"/>
            </a:pPr>
            <a:r>
              <a:rPr lang="es-GT" sz="1350" dirty="0" smtClean="0">
                <a:latin typeface="Calibri"/>
                <a:ea typeface="Calibri"/>
                <a:cs typeface="Calibri"/>
                <a:sym typeface="Calibri"/>
              </a:rPr>
              <a:t>Los afroamericanos no se subieron al autobús por un año </a:t>
            </a:r>
          </a:p>
          <a:p>
            <a:endParaRPr lang="es-GT" sz="1350" dirty="0" smtClean="0">
              <a:latin typeface="Calibri"/>
              <a:ea typeface="Calibri"/>
              <a:cs typeface="Calibri"/>
              <a:sym typeface="Calibri"/>
            </a:endParaRPr>
          </a:p>
          <a:p>
            <a:pPr>
              <a:buSzPct val="25000"/>
            </a:pPr>
            <a:r>
              <a:rPr lang="es-GT" sz="1350" b="1" dirty="0" smtClean="0">
                <a:latin typeface="Calibri"/>
                <a:ea typeface="Calibri"/>
                <a:cs typeface="Calibri"/>
                <a:sym typeface="Calibri"/>
              </a:rPr>
              <a:t>El facilitador dice: </a:t>
            </a:r>
            <a:r>
              <a:rPr lang="es-GT" sz="1350" i="1" dirty="0" smtClean="0">
                <a:latin typeface="Calibri"/>
                <a:ea typeface="Calibri"/>
                <a:cs typeface="Calibri"/>
                <a:sym typeface="Calibri"/>
              </a:rPr>
              <a:t>Ahora vamos a hablar sobre a Nick </a:t>
            </a:r>
            <a:r>
              <a:rPr lang="es-GT" sz="1350" i="1" dirty="0" err="1" smtClean="0">
                <a:latin typeface="Calibri"/>
                <a:ea typeface="Calibri"/>
                <a:cs typeface="Calibri"/>
                <a:sym typeface="Calibri"/>
              </a:rPr>
              <a:t>Vujicic</a:t>
            </a:r>
            <a:r>
              <a:rPr lang="es-GT" sz="1350" i="1" dirty="0" smtClean="0">
                <a:latin typeface="Calibri"/>
                <a:ea typeface="Calibri"/>
                <a:cs typeface="Calibri"/>
                <a:sym typeface="Calibri"/>
              </a:rPr>
              <a:t>. El es un hombre que también ha superado desafíos significativos.  Mientras ven el video, piensen en cómo él se parece a Rosa y cómo él es diferente a ella.  Más tarde vamos a llenar un diagrama </a:t>
            </a:r>
            <a:r>
              <a:rPr lang="es-GT" sz="1350" i="1" dirty="0" err="1" smtClean="0">
                <a:latin typeface="Calibri"/>
                <a:ea typeface="Calibri"/>
                <a:cs typeface="Calibri"/>
                <a:sym typeface="Calibri"/>
              </a:rPr>
              <a:t>Venn</a:t>
            </a:r>
            <a:r>
              <a:rPr lang="es-GT" sz="1350" i="1" dirty="0" smtClean="0">
                <a:latin typeface="Calibri"/>
                <a:ea typeface="Calibri"/>
                <a:cs typeface="Calibri"/>
                <a:sym typeface="Calibri"/>
              </a:rPr>
              <a:t> para comparar a las dos personas. </a:t>
            </a:r>
          </a:p>
          <a:p>
            <a:pPr>
              <a:buSzPct val="25000"/>
            </a:pPr>
            <a:endParaRPr lang="es-GT" sz="1350" dirty="0" smtClean="0">
              <a:latin typeface="Calibri"/>
              <a:ea typeface="Calibri"/>
              <a:cs typeface="Calibri"/>
              <a:sym typeface="Calibri"/>
            </a:endParaRPr>
          </a:p>
          <a:p>
            <a:pPr>
              <a:buSzPct val="25000"/>
            </a:pPr>
            <a:r>
              <a:rPr lang="es-GT" sz="1350" dirty="0" smtClean="0">
                <a:latin typeface="Calibri"/>
                <a:ea typeface="Calibri"/>
                <a:cs typeface="Calibri"/>
                <a:sym typeface="Calibri"/>
              </a:rPr>
              <a:t>[Muestre el video:  </a:t>
            </a:r>
            <a:r>
              <a:rPr lang="es-GT" sz="1350" u="sng" dirty="0" smtClean="0">
                <a:hlinkClick r:id="rId2"/>
              </a:rPr>
              <a:t>https://www.youtube.com/watch?v=XKTgI </a:t>
            </a:r>
            <a:r>
              <a:rPr lang="es-GT" sz="1350" u="sng" dirty="0" err="1" smtClean="0">
                <a:hlinkClick r:id="rId2"/>
              </a:rPr>
              <a:t>NHgpc</a:t>
            </a:r>
            <a:r>
              <a:rPr lang="es-GT" sz="1350" dirty="0" smtClean="0">
                <a:latin typeface="Calibri"/>
                <a:ea typeface="Calibri"/>
                <a:cs typeface="Calibri"/>
                <a:sym typeface="Calibri"/>
              </a:rPr>
              <a:t> (Nick </a:t>
            </a:r>
            <a:r>
              <a:rPr lang="es-GT" sz="1350" dirty="0" err="1" smtClean="0">
                <a:latin typeface="Calibri"/>
                <a:ea typeface="Calibri"/>
                <a:cs typeface="Calibri"/>
                <a:sym typeface="Calibri"/>
              </a:rPr>
              <a:t>Vujicic</a:t>
            </a:r>
            <a:r>
              <a:rPr lang="es-GT" sz="1350" dirty="0" smtClean="0">
                <a:latin typeface="Calibri"/>
                <a:ea typeface="Calibri"/>
                <a:cs typeface="Calibri"/>
                <a:sym typeface="Calibri"/>
              </a:rPr>
              <a:t>).  Proporcione papel a los estudiantes para que tomen notas si quieren.]</a:t>
            </a:r>
          </a:p>
          <a:p>
            <a:endParaRPr lang="es-GT" sz="1350" dirty="0" smtClean="0">
              <a:latin typeface="Calibri"/>
              <a:ea typeface="Calibri"/>
              <a:cs typeface="Calibri"/>
              <a:sym typeface="Calibri"/>
            </a:endParaRPr>
          </a:p>
          <a:p>
            <a:pPr>
              <a:buSzPct val="25000"/>
            </a:pPr>
            <a:r>
              <a:rPr lang="es-GT" sz="1350" b="1" dirty="0" smtClean="0">
                <a:latin typeface="Calibri"/>
                <a:ea typeface="Calibri"/>
                <a:cs typeface="Calibri"/>
                <a:sym typeface="Calibri"/>
              </a:rPr>
              <a:t>El facilitador dice: </a:t>
            </a:r>
            <a:r>
              <a:rPr lang="es-GT" sz="1350" i="1" dirty="0" smtClean="0">
                <a:latin typeface="Calibri"/>
                <a:ea typeface="Calibri"/>
                <a:cs typeface="Calibri"/>
                <a:sym typeface="Calibri"/>
              </a:rPr>
              <a:t>Nick ha superado muchos desafíos.  ¿Qué observaron en el video? Hablen con su pareja/grupo.</a:t>
            </a:r>
          </a:p>
          <a:p>
            <a:endParaRPr lang="es-GT" sz="1350" dirty="0" smtClean="0">
              <a:latin typeface="Calibri"/>
              <a:ea typeface="Calibri"/>
              <a:cs typeface="Calibri"/>
              <a:sym typeface="Calibri"/>
            </a:endParaRPr>
          </a:p>
          <a:p>
            <a:pPr>
              <a:buSzPct val="25000"/>
            </a:pPr>
            <a:r>
              <a:rPr lang="es-GT" sz="1350" dirty="0" smtClean="0">
                <a:latin typeface="Calibri"/>
                <a:ea typeface="Calibri"/>
                <a:cs typeface="Calibri"/>
                <a:sym typeface="Calibri"/>
              </a:rPr>
              <a:t>[Dé a las parejas/grupos 1 a 2 minutos para hablar sobre el video.  Después pida a cada pareja/grupo que compartan algo sobre el video.]</a:t>
            </a:r>
          </a:p>
          <a:p>
            <a:endParaRPr lang="es-GT" sz="1350" dirty="0" smtClean="0">
              <a:latin typeface="Calibri"/>
              <a:ea typeface="Calibri"/>
              <a:cs typeface="Calibri"/>
              <a:sym typeface="Calibri"/>
            </a:endParaRPr>
          </a:p>
          <a:p>
            <a:pPr>
              <a:buSzPct val="25000"/>
            </a:pPr>
            <a:r>
              <a:rPr lang="es-GT" sz="1350" b="1" dirty="0" smtClean="0">
                <a:latin typeface="Calibri"/>
                <a:ea typeface="Calibri"/>
                <a:cs typeface="Calibri"/>
                <a:sym typeface="Calibri"/>
              </a:rPr>
              <a:t>Posibles respuestas de los estudiantes:</a:t>
            </a:r>
          </a:p>
          <a:p>
            <a:pPr marL="502920" indent="-335280">
              <a:buClr>
                <a:schemeClr val="dk1"/>
              </a:buClr>
              <a:buSzPct val="100000"/>
              <a:buFont typeface="Calibri"/>
              <a:buChar char="●"/>
            </a:pPr>
            <a:r>
              <a:rPr lang="es-GT" sz="1350" dirty="0">
                <a:latin typeface="Calibri"/>
                <a:ea typeface="Calibri"/>
                <a:cs typeface="Calibri"/>
                <a:sym typeface="Calibri"/>
              </a:rPr>
              <a:t>É</a:t>
            </a:r>
            <a:r>
              <a:rPr lang="es-GT" sz="1350" dirty="0" smtClean="0">
                <a:latin typeface="Calibri"/>
                <a:ea typeface="Calibri"/>
                <a:cs typeface="Calibri"/>
                <a:sym typeface="Calibri"/>
              </a:rPr>
              <a:t>l tiene una discapacidad</a:t>
            </a:r>
          </a:p>
          <a:p>
            <a:pPr marL="502920" indent="-335280">
              <a:buClr>
                <a:schemeClr val="dk1"/>
              </a:buClr>
              <a:buSzPct val="100000"/>
              <a:buFont typeface="Calibri"/>
              <a:buChar char="●"/>
            </a:pPr>
            <a:r>
              <a:rPr lang="es-GT" sz="1350" dirty="0">
                <a:latin typeface="Calibri"/>
                <a:ea typeface="Calibri"/>
                <a:cs typeface="Calibri"/>
                <a:sym typeface="Calibri"/>
              </a:rPr>
              <a:t>É</a:t>
            </a:r>
            <a:r>
              <a:rPr lang="es-GT" sz="1350" dirty="0" smtClean="0">
                <a:latin typeface="Calibri"/>
                <a:ea typeface="Calibri"/>
                <a:cs typeface="Calibri"/>
                <a:sym typeface="Calibri"/>
              </a:rPr>
              <a:t>l juega futbol</a:t>
            </a:r>
          </a:p>
          <a:p>
            <a:pPr marL="502920" indent="-335280">
              <a:buClr>
                <a:schemeClr val="dk1"/>
              </a:buClr>
              <a:buSzPct val="100000"/>
              <a:buFont typeface="Calibri"/>
              <a:buChar char="●"/>
            </a:pPr>
            <a:r>
              <a:rPr lang="es-GT" sz="1350" dirty="0">
                <a:latin typeface="Calibri"/>
                <a:ea typeface="Calibri"/>
                <a:cs typeface="Calibri"/>
                <a:sym typeface="Calibri"/>
              </a:rPr>
              <a:t>É</a:t>
            </a:r>
            <a:r>
              <a:rPr lang="es-GT" sz="1350" dirty="0" smtClean="0">
                <a:latin typeface="Calibri"/>
                <a:ea typeface="Calibri"/>
                <a:cs typeface="Calibri"/>
                <a:sym typeface="Calibri"/>
              </a:rPr>
              <a:t>l puede hacer cosas que yo puedo hacer </a:t>
            </a:r>
          </a:p>
          <a:p>
            <a:pPr marL="502920" indent="-335280">
              <a:buClr>
                <a:schemeClr val="dk1"/>
              </a:buClr>
              <a:buSzPct val="100000"/>
              <a:buFont typeface="Calibri"/>
              <a:buChar char="●"/>
            </a:pPr>
            <a:r>
              <a:rPr lang="es-GT" sz="1350" dirty="0">
                <a:latin typeface="Calibri"/>
                <a:ea typeface="Calibri"/>
                <a:cs typeface="Calibri"/>
                <a:sym typeface="Calibri"/>
              </a:rPr>
              <a:t>É</a:t>
            </a:r>
            <a:r>
              <a:rPr lang="es-GT" sz="1350" dirty="0" smtClean="0">
                <a:latin typeface="Calibri"/>
                <a:ea typeface="Calibri"/>
                <a:cs typeface="Calibri"/>
                <a:sym typeface="Calibri"/>
              </a:rPr>
              <a:t>l no se rinde </a:t>
            </a:r>
          </a:p>
          <a:p>
            <a:pPr marL="502920" indent="-335280">
              <a:buClr>
                <a:schemeClr val="dk1"/>
              </a:buClr>
              <a:buSzPct val="100000"/>
              <a:buFont typeface="Calibri"/>
              <a:buChar char="●"/>
            </a:pPr>
            <a:r>
              <a:rPr lang="es-GT" sz="1350" dirty="0">
                <a:latin typeface="Calibri"/>
                <a:ea typeface="Calibri"/>
                <a:cs typeface="Calibri"/>
                <a:sym typeface="Calibri"/>
              </a:rPr>
              <a:t>É</a:t>
            </a:r>
            <a:r>
              <a:rPr lang="es-GT" sz="1350" dirty="0" smtClean="0">
                <a:latin typeface="Calibri"/>
                <a:ea typeface="Calibri"/>
                <a:cs typeface="Calibri"/>
                <a:sym typeface="Calibri"/>
              </a:rPr>
              <a:t>l es divertido </a:t>
            </a:r>
            <a:endParaRPr lang="es-GT" sz="1350" b="1" dirty="0" smtClean="0">
              <a:latin typeface="Calibri"/>
              <a:ea typeface="Calibri"/>
              <a:cs typeface="Calibri"/>
              <a:sym typeface="Calibri"/>
            </a:endParaRPr>
          </a:p>
          <a:p>
            <a:endParaRPr lang="es-GT" sz="1320" dirty="0" smtClean="0">
              <a:solidFill>
                <a:srgbClr val="FFC000"/>
              </a:solidFill>
              <a:latin typeface="Calibri"/>
              <a:ea typeface="Calibri"/>
              <a:cs typeface="Calibri"/>
              <a:sym typeface="Calibri"/>
            </a:endParaRPr>
          </a:p>
          <a:p>
            <a:endParaRPr lang="es-GT" sz="1320" b="1" dirty="0" smtClean="0">
              <a:solidFill>
                <a:srgbClr val="FFC000"/>
              </a:solidFill>
              <a:latin typeface="Calibri"/>
              <a:ea typeface="Calibri"/>
              <a:cs typeface="Calibri"/>
              <a:sym typeface="Calibri"/>
            </a:endParaRPr>
          </a:p>
          <a:p>
            <a:endParaRPr lang="es-GT" sz="2200" dirty="0" smtClean="0">
              <a:solidFill>
                <a:srgbClr val="FFC000"/>
              </a:solidFill>
            </a:endParaRPr>
          </a:p>
          <a:p>
            <a:endParaRPr lang="es-GT" sz="1320" b="1" dirty="0" smtClean="0">
              <a:solidFill>
                <a:srgbClr val="FFC000"/>
              </a:solidFill>
              <a:latin typeface="Calibri"/>
              <a:ea typeface="Calibri"/>
              <a:cs typeface="Calibri"/>
              <a:sym typeface="Calibri"/>
            </a:endParaRPr>
          </a:p>
          <a:p>
            <a:endParaRPr lang="es-GT" sz="2200" dirty="0" smtClean="0">
              <a:solidFill>
                <a:srgbClr val="FFC000"/>
              </a:solidFill>
            </a:endParaRPr>
          </a:p>
          <a:p>
            <a:endParaRPr lang="es-GT" sz="1320" b="1" dirty="0" smtClean="0">
              <a:solidFill>
                <a:srgbClr val="FFC000"/>
              </a:solidFill>
              <a:latin typeface="Calibri"/>
              <a:ea typeface="Calibri"/>
              <a:cs typeface="Calibri"/>
              <a:sym typeface="Calibri"/>
            </a:endParaRPr>
          </a:p>
          <a:p>
            <a:endParaRPr lang="es-GT" sz="1320" b="1" dirty="0" smtClean="0">
              <a:solidFill>
                <a:srgbClr val="FFC000"/>
              </a:solidFill>
              <a:latin typeface="Calibri"/>
              <a:ea typeface="Calibri"/>
              <a:cs typeface="Calibri"/>
              <a:sym typeface="Calibri"/>
            </a:endParaRPr>
          </a:p>
          <a:p>
            <a:endParaRPr lang="es-GT" sz="1320" dirty="0">
              <a:solidFill>
                <a:srgbClr val="FFC000"/>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pPr/>
              <a:t>6</a:t>
            </a:fld>
            <a:endParaRPr lang="en-US" dirty="0"/>
          </a:p>
        </p:txBody>
      </p:sp>
    </p:spTree>
    <p:extLst>
      <p:ext uri="{BB962C8B-B14F-4D97-AF65-F5344CB8AC3E}">
        <p14:creationId xmlns:p14="http://schemas.microsoft.com/office/powerpoint/2010/main" val="370512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p:nvPr/>
        </p:nvSpPr>
        <p:spPr>
          <a:xfrm>
            <a:off x="449581" y="80548"/>
            <a:ext cx="6873239" cy="9655800"/>
          </a:xfrm>
          <a:prstGeom prst="rect">
            <a:avLst/>
          </a:prstGeom>
          <a:noFill/>
          <a:ln>
            <a:noFill/>
          </a:ln>
        </p:spPr>
        <p:txBody>
          <a:bodyPr lIns="100568" tIns="50270" rIns="100568" bIns="50270" anchor="t" anchorCtr="0">
            <a:noAutofit/>
          </a:bodyPr>
          <a:lstStyle/>
          <a:p>
            <a:pPr>
              <a:buSzPct val="25000"/>
            </a:pPr>
            <a:r>
              <a:rPr lang="es-GT" sz="1200" b="1" dirty="0" smtClean="0">
                <a:ea typeface="Calibri"/>
                <a:cs typeface="Calibri"/>
                <a:sym typeface="Calibri"/>
              </a:rPr>
              <a:t>Actividad</a:t>
            </a:r>
            <a:r>
              <a:rPr lang="es-GT" sz="1200" b="1" dirty="0">
                <a:ea typeface="Calibri"/>
                <a:cs typeface="Calibri"/>
                <a:sym typeface="Calibri"/>
              </a:rPr>
              <a:t>: Superando desafíos </a:t>
            </a:r>
            <a:r>
              <a:rPr lang="es-GT" sz="1100" b="1" i="1" dirty="0">
                <a:ea typeface="Calibri"/>
                <a:cs typeface="Calibri"/>
                <a:sym typeface="Calibri"/>
              </a:rPr>
              <a:t>continuación…</a:t>
            </a:r>
          </a:p>
          <a:p>
            <a:endParaRPr lang="es-GT" sz="1300" i="1" dirty="0" smtClean="0">
              <a:ea typeface="Calibri"/>
              <a:cs typeface="Calibri"/>
              <a:sym typeface="Calibri"/>
            </a:endParaRPr>
          </a:p>
          <a:p>
            <a:pPr>
              <a:buSzPct val="25000"/>
            </a:pPr>
            <a:r>
              <a:rPr lang="es-GT" sz="1200" b="1" dirty="0" smtClean="0">
                <a:ea typeface="Calibri"/>
                <a:cs typeface="Calibri"/>
                <a:sym typeface="Calibri"/>
              </a:rPr>
              <a:t>El facilitador dice: </a:t>
            </a:r>
            <a:r>
              <a:rPr lang="es-GT" sz="1200" i="1" dirty="0" smtClean="0">
                <a:ea typeface="Calibri"/>
                <a:cs typeface="Calibri"/>
                <a:sym typeface="Calibri"/>
              </a:rPr>
              <a:t>Vamos a ver cómo Rosa y Nick se parecen y en qué se diferencian.</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Pregunta de discusión: </a:t>
            </a:r>
            <a:r>
              <a:rPr lang="es-GT" sz="1200" dirty="0" smtClean="0">
                <a:ea typeface="Calibri"/>
                <a:cs typeface="Calibri"/>
                <a:sym typeface="Calibri"/>
              </a:rPr>
              <a:t>¿Cómo se parecen? ¿Cómo es diferente las circunstancias de cada uno?</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El facilitador dice: </a:t>
            </a:r>
            <a:r>
              <a:rPr lang="es-GT" sz="1200" i="1" dirty="0" smtClean="0">
                <a:ea typeface="Calibri"/>
                <a:cs typeface="Calibri"/>
                <a:sym typeface="Calibri"/>
              </a:rPr>
              <a:t>Hablen con su pareja/grupo y estén preparados para compartir sus respuestas a estas preguntas.</a:t>
            </a:r>
          </a:p>
          <a:p>
            <a:pPr>
              <a:buSzPct val="25000"/>
            </a:pPr>
            <a:endParaRPr lang="es-GT" sz="1200" dirty="0" smtClean="0">
              <a:ea typeface="Calibri"/>
              <a:cs typeface="Calibri"/>
              <a:sym typeface="Calibri"/>
            </a:endParaRPr>
          </a:p>
          <a:p>
            <a:pPr>
              <a:buSzPct val="25000"/>
            </a:pPr>
            <a:r>
              <a:rPr lang="es-GT" sz="1200" dirty="0" smtClean="0">
                <a:ea typeface="Calibri"/>
                <a:cs typeface="Calibri"/>
                <a:sym typeface="Calibri"/>
              </a:rPr>
              <a:t>[Permita a los estudiantes de 2 - 3 minutos para discutir las posibles respuestas a las preguntas. Esté preparado para ayudar a la clase para definir los términos de vocabulario y otros que puedan surgir durante la discusión. Tenga la página del diagrama </a:t>
            </a:r>
            <a:r>
              <a:rPr lang="es-GT" sz="1200" dirty="0" err="1" smtClean="0">
                <a:ea typeface="Calibri"/>
                <a:cs typeface="Calibri"/>
                <a:sym typeface="Calibri"/>
              </a:rPr>
              <a:t>Venn</a:t>
            </a:r>
            <a:r>
              <a:rPr lang="es-GT" sz="1200" dirty="0" smtClean="0">
                <a:ea typeface="Calibri"/>
                <a:cs typeface="Calibri"/>
                <a:sym typeface="Calibri"/>
              </a:rPr>
              <a:t> listo para su uso como se haya decidido. Esto puede ser individualmente, en parejas, grupos, o sólo el maestro, o cualquier combinación que usted determina que sea mejor para su clase. Pida a los estudiantes/grupos y rellene el diagrama </a:t>
            </a:r>
            <a:r>
              <a:rPr lang="es-GT" sz="1200" dirty="0" err="1" smtClean="0">
                <a:ea typeface="Calibri"/>
                <a:cs typeface="Calibri"/>
                <a:sym typeface="Calibri"/>
              </a:rPr>
              <a:t>Venn</a:t>
            </a:r>
            <a:r>
              <a:rPr lang="es-GT" sz="1200" dirty="0" smtClean="0">
                <a:ea typeface="Calibri"/>
                <a:cs typeface="Calibri"/>
                <a:sym typeface="Calibri"/>
              </a:rPr>
              <a:t> con sus respuestas.]</a:t>
            </a:r>
          </a:p>
          <a:p>
            <a:pPr>
              <a:buSzPct val="25000"/>
            </a:pPr>
            <a:endParaRPr lang="es-GT" sz="1200" dirty="0" smtClean="0">
              <a:ea typeface="Calibri"/>
              <a:cs typeface="Calibri"/>
              <a:sym typeface="Calibri"/>
            </a:endParaRPr>
          </a:p>
          <a:p>
            <a:pPr>
              <a:buClr>
                <a:schemeClr val="dk1"/>
              </a:buClr>
              <a:buSzPct val="25000"/>
            </a:pPr>
            <a:r>
              <a:rPr lang="es-GT" sz="1200" b="1" dirty="0" smtClean="0">
                <a:ea typeface="Calibri"/>
                <a:cs typeface="Calibri"/>
                <a:sym typeface="Calibri"/>
              </a:rPr>
              <a:t>Posibles respuestas de los estudiantes:</a:t>
            </a:r>
          </a:p>
          <a:p>
            <a:pPr marL="502920" indent="-335280">
              <a:buClr>
                <a:schemeClr val="dk1"/>
              </a:buClr>
              <a:buSzPct val="100000"/>
              <a:buFont typeface="Calibri"/>
              <a:buChar char="●"/>
            </a:pPr>
            <a:r>
              <a:rPr lang="es-GT" sz="1200" dirty="0" smtClean="0">
                <a:ea typeface="Calibri"/>
                <a:cs typeface="Calibri"/>
                <a:sym typeface="Calibri"/>
              </a:rPr>
              <a:t>Nick esta discapacitado y Rosa no estaba</a:t>
            </a:r>
          </a:p>
          <a:p>
            <a:pPr marL="502920" indent="-335280">
              <a:buClr>
                <a:schemeClr val="dk1"/>
              </a:buClr>
              <a:buSzPct val="100000"/>
              <a:buFont typeface="Calibri"/>
              <a:buChar char="●"/>
            </a:pPr>
            <a:r>
              <a:rPr lang="es-GT" sz="1200" dirty="0" smtClean="0">
                <a:ea typeface="Calibri"/>
                <a:cs typeface="Calibri"/>
                <a:sym typeface="Calibri"/>
              </a:rPr>
              <a:t>Ambos tuvieron éxito </a:t>
            </a:r>
          </a:p>
          <a:p>
            <a:pPr marL="502920" indent="-335280">
              <a:buClr>
                <a:schemeClr val="dk1"/>
              </a:buClr>
              <a:buSzPct val="100000"/>
              <a:buFont typeface="Calibri"/>
              <a:buChar char="●"/>
            </a:pPr>
            <a:r>
              <a:rPr lang="es-GT" sz="1200" dirty="0" smtClean="0">
                <a:ea typeface="Calibri"/>
                <a:cs typeface="Calibri"/>
                <a:sym typeface="Calibri"/>
              </a:rPr>
              <a:t>Rosa tuvo dificultades debido al color de su piel (opresión) </a:t>
            </a:r>
          </a:p>
          <a:p>
            <a:pPr marL="502920" indent="-335280">
              <a:buClr>
                <a:schemeClr val="dk1"/>
              </a:buClr>
              <a:buSzPct val="100000"/>
              <a:buFont typeface="Calibri"/>
              <a:buChar char="●"/>
            </a:pPr>
            <a:r>
              <a:rPr lang="es-GT" sz="1200" dirty="0" smtClean="0">
                <a:ea typeface="Calibri"/>
                <a:cs typeface="Calibri"/>
                <a:sym typeface="Calibri"/>
              </a:rPr>
              <a:t>Ambos tuvieron éxito al final </a:t>
            </a:r>
          </a:p>
          <a:p>
            <a:pPr marL="502920" indent="-335280">
              <a:buClr>
                <a:schemeClr val="dk1"/>
              </a:buClr>
              <a:buSzPct val="100000"/>
              <a:buFont typeface="Calibri"/>
              <a:buChar char="●"/>
            </a:pPr>
            <a:r>
              <a:rPr lang="es-GT" sz="1200" dirty="0" smtClean="0">
                <a:ea typeface="Calibri"/>
                <a:cs typeface="Calibri"/>
                <a:sym typeface="Calibri"/>
              </a:rPr>
              <a:t>Ellos vivieron en diferentes épocas </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El facilitador dice: </a:t>
            </a:r>
            <a:r>
              <a:rPr lang="es-GT" sz="1200" i="1" dirty="0" smtClean="0">
                <a:ea typeface="Calibri"/>
                <a:cs typeface="Calibri"/>
                <a:sym typeface="Calibri"/>
              </a:rPr>
              <a:t>Ahora vamos a ver lo que les ayudó a tener éxito.</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Pregunta de discusión: </a:t>
            </a:r>
            <a:r>
              <a:rPr lang="es-GT" sz="1200" dirty="0" smtClean="0">
                <a:ea typeface="Calibri"/>
                <a:cs typeface="Calibri"/>
                <a:sym typeface="Calibri"/>
              </a:rPr>
              <a:t>¿Qué características personales ayudó a ambos a tener éxito?</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El facilitador dice: </a:t>
            </a:r>
            <a:r>
              <a:rPr lang="es-GT" sz="1200" i="1" dirty="0" smtClean="0">
                <a:ea typeface="Calibri"/>
                <a:cs typeface="Calibri"/>
                <a:sym typeface="Calibri"/>
              </a:rPr>
              <a:t>Hablen con su pareja/grupo y estén preparados para compartir con la clase.</a:t>
            </a:r>
          </a:p>
          <a:p>
            <a:pPr>
              <a:buSzPct val="25000"/>
            </a:pPr>
            <a:endParaRPr lang="es-GT" sz="1200" dirty="0" smtClean="0">
              <a:ea typeface="Calibri"/>
              <a:cs typeface="Calibri"/>
              <a:sym typeface="Calibri"/>
            </a:endParaRPr>
          </a:p>
          <a:p>
            <a:pPr>
              <a:buSzPct val="25000"/>
            </a:pPr>
            <a:r>
              <a:rPr lang="es-GT" sz="1200" dirty="0" smtClean="0">
                <a:ea typeface="Calibri"/>
                <a:cs typeface="Calibri"/>
                <a:sym typeface="Calibri"/>
              </a:rPr>
              <a:t>[Dé a los estudiantes de 2-3 minutos para discutir y luego pida a las parejas/grupos que compartan. Guíe a los estudiantes para que mencionen características personales de las personas que persistieron a pesar de la adversidad.]</a:t>
            </a:r>
          </a:p>
          <a:p>
            <a:pPr>
              <a:buSzPct val="25000"/>
            </a:pPr>
            <a:endParaRPr lang="es-GT" sz="1200" dirty="0" smtClean="0">
              <a:ea typeface="Calibri"/>
              <a:cs typeface="Calibri"/>
              <a:sym typeface="Calibri"/>
            </a:endParaRPr>
          </a:p>
          <a:p>
            <a:pPr>
              <a:buSzPct val="25000"/>
            </a:pPr>
            <a:r>
              <a:rPr lang="es-GT" sz="1200" dirty="0" smtClean="0">
                <a:ea typeface="Calibri"/>
                <a:cs typeface="Calibri"/>
                <a:sym typeface="Calibri"/>
              </a:rPr>
              <a:t>[Escriba las características en papel afiche </a:t>
            </a:r>
            <a:r>
              <a:rPr lang="es-GT" sz="1200" i="1" dirty="0" smtClean="0">
                <a:ea typeface="Calibri"/>
                <a:cs typeface="Calibri"/>
                <a:sym typeface="Calibri"/>
              </a:rPr>
              <a:t>(chart </a:t>
            </a:r>
            <a:r>
              <a:rPr lang="es-GT" sz="1200" i="1" dirty="0" err="1" smtClean="0">
                <a:ea typeface="Calibri"/>
                <a:cs typeface="Calibri"/>
                <a:sym typeface="Calibri"/>
              </a:rPr>
              <a:t>paper</a:t>
            </a:r>
            <a:r>
              <a:rPr lang="es-GT" sz="1200" i="1" dirty="0" smtClean="0">
                <a:ea typeface="Calibri"/>
                <a:cs typeface="Calibri"/>
                <a:sym typeface="Calibri"/>
              </a:rPr>
              <a:t>),</a:t>
            </a:r>
            <a:r>
              <a:rPr lang="es-GT" sz="1200" dirty="0" smtClean="0">
                <a:ea typeface="Calibri"/>
                <a:cs typeface="Calibri"/>
                <a:sym typeface="Calibri"/>
              </a:rPr>
              <a:t> pizarras blancas o pizarrones.]</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Posibles respuestas de los estudiantes:</a:t>
            </a:r>
          </a:p>
          <a:p>
            <a:pPr marL="502920" indent="-335280">
              <a:buClr>
                <a:schemeClr val="dk1"/>
              </a:buClr>
              <a:buSzPct val="100000"/>
              <a:buFont typeface="Calibri"/>
              <a:buChar char="●"/>
            </a:pPr>
            <a:r>
              <a:rPr lang="es-GT" sz="1200" dirty="0" smtClean="0">
                <a:ea typeface="Calibri"/>
                <a:cs typeface="Calibri"/>
                <a:sym typeface="Calibri"/>
              </a:rPr>
              <a:t>Querer hacer cosas que otros hicieron (motivación) </a:t>
            </a:r>
          </a:p>
          <a:p>
            <a:pPr marL="502920" indent="-335280">
              <a:buClr>
                <a:schemeClr val="dk1"/>
              </a:buClr>
              <a:buSzPct val="100000"/>
              <a:buFont typeface="Calibri"/>
              <a:buChar char="●"/>
            </a:pPr>
            <a:r>
              <a:rPr lang="es-GT" sz="1200" dirty="0" smtClean="0">
                <a:ea typeface="Calibri"/>
                <a:cs typeface="Calibri"/>
                <a:sym typeface="Calibri"/>
              </a:rPr>
              <a:t>No se dieron por vencidos (perseverancia) </a:t>
            </a:r>
          </a:p>
          <a:p>
            <a:pPr marL="502920" indent="-335280">
              <a:buClr>
                <a:schemeClr val="dk1"/>
              </a:buClr>
              <a:buSzPct val="100000"/>
              <a:buFont typeface="Calibri"/>
              <a:buChar char="●"/>
            </a:pPr>
            <a:r>
              <a:rPr lang="es-GT" sz="1200" dirty="0" smtClean="0">
                <a:ea typeface="Calibri"/>
                <a:cs typeface="Calibri"/>
                <a:sym typeface="Calibri"/>
              </a:rPr>
              <a:t>Continuaron a pesar de que cosas malas sucedieron (resistencia) </a:t>
            </a:r>
          </a:p>
          <a:p>
            <a:pPr>
              <a:buClr>
                <a:schemeClr val="dk1"/>
              </a:buClr>
              <a:buSzPct val="25000"/>
            </a:pPr>
            <a:endParaRPr lang="es-GT" sz="1200" dirty="0" smtClean="0">
              <a:ea typeface="Calibri"/>
              <a:cs typeface="Calibri"/>
              <a:sym typeface="Calibri"/>
            </a:endParaRPr>
          </a:p>
          <a:p>
            <a:pPr>
              <a:buClr>
                <a:schemeClr val="dk1"/>
              </a:buClr>
              <a:buSzPct val="25000"/>
            </a:pPr>
            <a:r>
              <a:rPr lang="es-GT" sz="1200" dirty="0" smtClean="0">
                <a:ea typeface="Calibri"/>
                <a:cs typeface="Calibri"/>
                <a:sym typeface="Calibri"/>
              </a:rPr>
              <a:t>Nota:  Asegúrese de que los estudiantes lleguen al entendimiento común de que:</a:t>
            </a:r>
          </a:p>
          <a:p>
            <a:pPr marL="502920" indent="-335280">
              <a:buClr>
                <a:schemeClr val="dk1"/>
              </a:buClr>
              <a:buSzPct val="100000"/>
              <a:buFont typeface="Calibri"/>
              <a:buChar char="●"/>
            </a:pPr>
            <a:r>
              <a:rPr lang="es-GT" sz="1200" dirty="0" smtClean="0">
                <a:ea typeface="Calibri"/>
                <a:cs typeface="Calibri"/>
                <a:sym typeface="Calibri"/>
              </a:rPr>
              <a:t>Las personas que superan desafíos increíbles comparten características personales similares. </a:t>
            </a:r>
          </a:p>
          <a:p>
            <a:pPr marL="167640">
              <a:buClr>
                <a:schemeClr val="dk1"/>
              </a:buClr>
              <a:buSzPct val="100000"/>
            </a:pPr>
            <a:endParaRPr lang="es-GT" sz="1200" dirty="0" smtClean="0">
              <a:ea typeface="Calibri"/>
              <a:cs typeface="Calibri"/>
              <a:sym typeface="Calibri"/>
            </a:endParaRPr>
          </a:p>
          <a:p>
            <a:pPr>
              <a:buSzPct val="25000"/>
            </a:pPr>
            <a:r>
              <a:rPr lang="es-GT" sz="1200" dirty="0" smtClean="0">
                <a:ea typeface="Calibri"/>
                <a:cs typeface="Calibri"/>
                <a:sym typeface="Calibri"/>
              </a:rPr>
              <a:t>[Diga y escriba los entendimientos comunes en papel afiche, pizarra blanca o pizarrón.]</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El facilitador dice: </a:t>
            </a:r>
            <a:r>
              <a:rPr lang="es-GT" sz="1200" i="1" dirty="0" smtClean="0">
                <a:ea typeface="Calibri"/>
                <a:cs typeface="Calibri"/>
                <a:sym typeface="Calibri"/>
              </a:rPr>
              <a:t>En su tarea de rendimiento, aprenderán más sobre personas que enfrentaron desafíos y la forma en que lo superaron. El trabajo en grupo que hicieron hoy debería  ayudarles a prepararse para la investigación y el escrito que van a hacer en la tarea de rendimiento. </a:t>
            </a:r>
          </a:p>
          <a:p>
            <a:pPr>
              <a:buSzPct val="25000"/>
            </a:pPr>
            <a:endParaRPr lang="es-GT" sz="1200" dirty="0" smtClean="0">
              <a:ea typeface="Calibri"/>
              <a:cs typeface="Calibri"/>
              <a:sym typeface="Calibri"/>
            </a:endParaRPr>
          </a:p>
          <a:p>
            <a:pPr>
              <a:buSzPct val="25000"/>
            </a:pPr>
            <a:r>
              <a:rPr lang="es-GT" sz="1200" b="1" dirty="0" smtClean="0">
                <a:ea typeface="Calibri"/>
                <a:cs typeface="Calibri"/>
                <a:sym typeface="Calibri"/>
              </a:rPr>
              <a:t>Nota: El facilitador debe recoger las notas de los estudiantes de esta actividad.</a:t>
            </a:r>
            <a:endParaRPr lang="es-GT" sz="1200" b="1" dirty="0">
              <a:ea typeface="Calibri"/>
              <a:cs typeface="Calibri"/>
              <a:sym typeface="Calibri"/>
            </a:endParaRPr>
          </a:p>
        </p:txBody>
      </p:sp>
      <p:sp>
        <p:nvSpPr>
          <p:cNvPr id="2" name="Slide Number Placeholder 1"/>
          <p:cNvSpPr>
            <a:spLocks noGrp="1"/>
          </p:cNvSpPr>
          <p:nvPr>
            <p:ph type="sldNum" idx="12"/>
          </p:nvPr>
        </p:nvSpPr>
        <p:spPr/>
        <p:txBody>
          <a:bodyPr/>
          <a:lstStyle/>
          <a:p>
            <a:pPr>
              <a:buSzPct val="25000"/>
            </a:pPr>
            <a:fld id="{00000000-1234-1234-1234-123412341234}" type="slidenum">
              <a:rPr lang="en-US" smtClean="0"/>
              <a:pPr>
                <a:buSzPct val="25000"/>
              </a:pPr>
              <a:t>7</a:t>
            </a:fld>
            <a:endParaRPr lang="en-US"/>
          </a:p>
        </p:txBody>
      </p:sp>
    </p:spTree>
    <p:extLst>
      <p:ext uri="{BB962C8B-B14F-4D97-AF65-F5344CB8AC3E}">
        <p14:creationId xmlns:p14="http://schemas.microsoft.com/office/powerpoint/2010/main" val="4223459175"/>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p:nvPr/>
        </p:nvSpPr>
        <p:spPr>
          <a:xfrm>
            <a:off x="541623" y="670560"/>
            <a:ext cx="6514860" cy="4913040"/>
          </a:xfrm>
          <a:prstGeom prst="rect">
            <a:avLst/>
          </a:prstGeom>
          <a:noFill/>
          <a:ln>
            <a:noFill/>
          </a:ln>
        </p:spPr>
        <p:txBody>
          <a:bodyPr lIns="100568" tIns="50270" rIns="100568" bIns="50270" anchor="t" anchorCtr="0">
            <a:noAutofit/>
          </a:bodyPr>
          <a:lstStyle/>
          <a:p>
            <a:pPr algn="ctr">
              <a:spcAft>
                <a:spcPts val="1100"/>
              </a:spcAft>
              <a:buClr>
                <a:schemeClr val="dk1"/>
              </a:buClr>
              <a:buSzPct val="100000"/>
            </a:pPr>
            <a:r>
              <a:rPr lang="es-MX" sz="1400" dirty="0" smtClean="0">
                <a:ea typeface="Calibri"/>
                <a:cs typeface="Calibri"/>
                <a:sym typeface="Calibri"/>
              </a:rPr>
              <a:t>Un Repaso sobre Rosa </a:t>
            </a:r>
            <a:r>
              <a:rPr lang="es-MX" sz="1400" dirty="0" err="1" smtClean="0">
                <a:ea typeface="Calibri"/>
                <a:cs typeface="Calibri"/>
                <a:sym typeface="Calibri"/>
              </a:rPr>
              <a:t>Parks</a:t>
            </a:r>
            <a:endParaRPr lang="es-MX" sz="1400" dirty="0" smtClean="0">
              <a:ea typeface="Calibri"/>
              <a:cs typeface="Calibri"/>
              <a:sym typeface="Calibri"/>
            </a:endParaRPr>
          </a:p>
          <a:p>
            <a:pPr algn="ctr">
              <a:spcAft>
                <a:spcPts val="1100"/>
              </a:spcAft>
              <a:buClr>
                <a:schemeClr val="dk1"/>
              </a:buClr>
              <a:buSzPct val="100000"/>
            </a:pPr>
            <a:r>
              <a:rPr lang="es-MX" sz="1210" dirty="0" smtClean="0">
                <a:ea typeface="Calibri"/>
                <a:cs typeface="Calibri"/>
                <a:sym typeface="Calibri"/>
              </a:rPr>
              <a:t>Sandy </a:t>
            </a:r>
            <a:r>
              <a:rPr lang="es-MX" sz="1210" dirty="0" err="1" smtClean="0">
                <a:ea typeface="Calibri"/>
                <a:cs typeface="Calibri"/>
                <a:sym typeface="Calibri"/>
              </a:rPr>
              <a:t>Maines</a:t>
            </a:r>
            <a:endParaRPr lang="es-MX" sz="1210" dirty="0" smtClean="0">
              <a:ea typeface="Calibri"/>
              <a:cs typeface="Calibri"/>
              <a:sym typeface="Calibri"/>
            </a:endParaRPr>
          </a:p>
          <a:p>
            <a:pPr>
              <a:lnSpc>
                <a:spcPct val="115000"/>
              </a:lnSpc>
              <a:spcAft>
                <a:spcPts val="1100"/>
              </a:spcAft>
              <a:buClr>
                <a:schemeClr val="dk1"/>
              </a:buClr>
              <a:buSzPct val="100000"/>
            </a:pPr>
            <a:r>
              <a:rPr lang="es-MX" sz="1210" dirty="0" smtClean="0">
                <a:ea typeface="Calibri"/>
                <a:cs typeface="Calibri"/>
                <a:sym typeface="Calibri"/>
              </a:rPr>
              <a:t>Rosa </a:t>
            </a:r>
            <a:r>
              <a:rPr lang="es-MX" sz="1210" dirty="0" err="1" smtClean="0">
                <a:ea typeface="Calibri"/>
                <a:cs typeface="Calibri"/>
                <a:sym typeface="Calibri"/>
              </a:rPr>
              <a:t>Parks</a:t>
            </a:r>
            <a:r>
              <a:rPr lang="es-MX" sz="1210" dirty="0" smtClean="0">
                <a:ea typeface="Calibri"/>
                <a:cs typeface="Calibri"/>
                <a:sym typeface="Calibri"/>
              </a:rPr>
              <a:t> vivió durante una época cuando existió la segregación.  Esto significa que las cosas eran diferentes para las personas blancas y las personas negras. Tenían diferentes escuelas, iglesias, tiendas, ascensores y fuentes de agua potable. Los autobuses marcaban los asientos de enfrente para los blancos y para la gente de "color" en la parte de atrás. Si los asientos para los blancos estaban llenos, la "gente de color" tenían que ceder (</a:t>
            </a:r>
            <a:r>
              <a:rPr lang="es-MX" sz="1210" dirty="0" err="1" smtClean="0">
                <a:ea typeface="Calibri"/>
                <a:cs typeface="Calibri"/>
                <a:sym typeface="Calibri"/>
              </a:rPr>
              <a:t>give</a:t>
            </a:r>
            <a:r>
              <a:rPr lang="es-MX" sz="1210" dirty="0" smtClean="0">
                <a:ea typeface="Calibri"/>
                <a:cs typeface="Calibri"/>
                <a:sym typeface="Calibri"/>
              </a:rPr>
              <a:t> up) sus asientos. A veces, ella tenía que estar de pie si los asientos para los "de color" estaban llenos, aunque hubieran asientos vacíos en la parte de enfrente.</a:t>
            </a:r>
          </a:p>
          <a:p>
            <a:pPr>
              <a:lnSpc>
                <a:spcPct val="115000"/>
              </a:lnSpc>
              <a:spcAft>
                <a:spcPts val="1100"/>
              </a:spcAft>
              <a:buClr>
                <a:schemeClr val="dk1"/>
              </a:buClr>
              <a:buSzPct val="100000"/>
            </a:pPr>
            <a:r>
              <a:rPr lang="es-MX" sz="1210" dirty="0" smtClean="0">
                <a:ea typeface="Calibri"/>
                <a:cs typeface="Calibri"/>
                <a:sym typeface="Calibri"/>
              </a:rPr>
              <a:t>El 1 de diciembre de 1955, Rosa decidió luchar contra la opresión de los negros y se negó a ceder su asiento en el autobús a un hombre blanco. Fue arrestada. Fue acusada de violar la ley y recibió una multa de $10.  Ella se negó a pagar y apeló su caso ante un tribunal superior. Esa misma noche, los líderes afroamericanos se reunieron y decidieron boicotear los autobuses urbanos. Esto significa que los afroamericanos no iban a viajar en autobús. Muchos no tenían coches, entonces, caminaban al trabajo o se iban con quienes tenían sus propios carros.  Esto privó a las compañías de autobuses de ganancias. Después de 381 días, la Corte Suprema de los Estados Unidos declaró un fallo que las leyes de segregación en Alabama eran inconstitucionales.</a:t>
            </a:r>
          </a:p>
          <a:p>
            <a:pPr>
              <a:lnSpc>
                <a:spcPct val="115000"/>
              </a:lnSpc>
              <a:spcAft>
                <a:spcPts val="1100"/>
              </a:spcAft>
              <a:buClr>
                <a:schemeClr val="dk1"/>
              </a:buClr>
              <a:buSzPct val="100000"/>
            </a:pPr>
            <a:r>
              <a:rPr lang="es-MX" sz="1210" dirty="0" smtClean="0">
                <a:ea typeface="Calibri"/>
                <a:cs typeface="Calibri"/>
                <a:sym typeface="Calibri"/>
              </a:rPr>
              <a:t>Sólo porque cambiaron las leyes, la vida de Rosa no fue más fácil. Ella recibió muchas amenazas y temía por su vida. Muchas de las casas de los lideres de los derechos civiles fueron bombardeadas. En 1957 Rosa y su esposo se mudaron a Detroit, Michigan.</a:t>
            </a:r>
            <a:endParaRPr lang="es-MX" sz="1210" dirty="0">
              <a:ea typeface="Calibri"/>
              <a:cs typeface="Calibri"/>
              <a:sym typeface="Calibri"/>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pPr/>
              <a:t>8</a:t>
            </a:fld>
            <a:endParaRPr lang="en-US" dirty="0"/>
          </a:p>
        </p:txBody>
      </p:sp>
    </p:spTree>
    <p:extLst>
      <p:ext uri="{BB962C8B-B14F-4D97-AF65-F5344CB8AC3E}">
        <p14:creationId xmlns:p14="http://schemas.microsoft.com/office/powerpoint/2010/main" val="2187948489"/>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419" sz="1048" dirty="0"/>
              <a:t>Las E</a:t>
            </a:r>
            <a:r>
              <a:rPr lang="es-419" sz="1048" dirty="0" smtClean="0"/>
              <a:t>valuaciones </a:t>
            </a:r>
            <a:r>
              <a:rPr lang="es-419" sz="1048" dirty="0"/>
              <a:t>de HSD para las escuelas primarias no ofrecen un </a:t>
            </a:r>
            <a:r>
              <a:rPr lang="es-419" sz="1048" dirty="0" smtClean="0"/>
              <a:t>guion </a:t>
            </a:r>
            <a:r>
              <a:rPr lang="es-419"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es-419"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err="1"/>
              <a:t>this</a:t>
            </a:r>
            <a:r>
              <a:rPr lang="es-ES" sz="1362" b="1"/>
              <a:t> </a:t>
            </a:r>
            <a:r>
              <a:rPr lang="es-ES" sz="1362" b="1" smtClean="0"/>
              <a:t>Assessment</a:t>
            </a:r>
            <a:endParaRPr lang="es-ES" sz="1362" b="1" dirty="0"/>
          </a:p>
          <a:p>
            <a:endParaRPr lang="es-ES" sz="1048" b="1" dirty="0"/>
          </a:p>
          <a:p>
            <a:r>
              <a:rPr lang="es-ES" sz="1048" b="1" err="1"/>
              <a:t>This</a:t>
            </a:r>
            <a:r>
              <a:rPr lang="es-ES" sz="1048" b="1"/>
              <a:t> </a:t>
            </a:r>
            <a:r>
              <a:rPr lang="es-ES" sz="1048" b="1" smtClean="0"/>
              <a:t>assessment </a:t>
            </a:r>
            <a:r>
              <a:rPr lang="es-ES" sz="1048" b="1" dirty="0" err="1"/>
              <a:t>includes</a:t>
            </a:r>
            <a:r>
              <a:rPr lang="es-ES" sz="1048" b="1"/>
              <a:t>:  </a:t>
            </a:r>
            <a:r>
              <a:rPr lang="es-ES" sz="1048" smtClean="0"/>
              <a:t>Selected-Response, Constructed-Response, </a:t>
            </a:r>
            <a:r>
              <a:rPr lang="es-ES" sz="1048" dirty="0"/>
              <a:t>and a Performance </a:t>
            </a:r>
            <a:r>
              <a:rPr lang="es-ES" sz="1048" dirty="0" err="1"/>
              <a:t>Task</a:t>
            </a:r>
            <a:r>
              <a:rPr lang="es-ES" sz="1048" dirty="0"/>
              <a:t>.</a:t>
            </a:r>
          </a:p>
        </p:txBody>
      </p:sp>
      <p:graphicFrame>
        <p:nvGraphicFramePr>
          <p:cNvPr id="3" name="Table 2"/>
          <p:cNvGraphicFramePr>
            <a:graphicFrameLocks noGrp="1"/>
          </p:cNvGraphicFramePr>
          <p:nvPr>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a:t>
                      </a:r>
                      <a:r>
                        <a:rPr lang="es-ES" sz="1000" b="0" baseline="0" noProof="0" dirty="0" smtClean="0"/>
                        <a:t> p</a:t>
                      </a:r>
                      <a:r>
                        <a:rPr lang="es-ES" sz="1000" b="0" noProof="0" dirty="0" smtClean="0"/>
                        <a:t>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68375483"/>
              </p:ext>
            </p:extLst>
          </p:nvPr>
        </p:nvGraphicFramePr>
        <p:xfrm>
          <a:off x="533400" y="4151087"/>
          <a:ext cx="6785429" cy="4617720"/>
        </p:xfrm>
        <a:graphic>
          <a:graphicData uri="http://schemas.openxmlformats.org/drawingml/2006/table">
            <a:tbl>
              <a:tblPr firstRow="1" bandRow="1">
                <a:tableStyleId>{5940675A-B579-460E-94D1-54222C63F5DA}</a:tableStyleId>
              </a:tblPr>
              <a:tblGrid>
                <a:gridCol w="3653693"/>
                <a:gridCol w="3131736"/>
              </a:tblGrid>
              <a:tr h="553357">
                <a:tc gridSpan="2">
                  <a:txBody>
                    <a:bodyPr/>
                    <a:lstStyle/>
                    <a:p>
                      <a:pPr algn="ctr"/>
                      <a:r>
                        <a:rPr lang="es-ES" sz="1400" b="1" noProof="0" dirty="0" smtClean="0">
                          <a:solidFill>
                            <a:schemeClr val="tx1"/>
                          </a:solidFill>
                        </a:rPr>
                        <a:t>Trimestre</a:t>
                      </a:r>
                      <a:r>
                        <a:rPr lang="es-ES" sz="1400" b="1" baseline="0" noProof="0" dirty="0" smtClean="0">
                          <a:solidFill>
                            <a:schemeClr val="tx1"/>
                          </a:solidFill>
                        </a:rPr>
                        <a:t> 3: Tarea de Rendimiento</a:t>
                      </a:r>
                      <a:endParaRPr lang="es-ES" sz="1400" b="1" noProof="0" dirty="0" smtClean="0">
                        <a:solidFill>
                          <a:schemeClr val="tx1"/>
                        </a:solidFill>
                      </a:endParaRPr>
                    </a:p>
                    <a:p>
                      <a:pPr algn="ctr"/>
                      <a:r>
                        <a:rPr lang="es-ES" sz="1000" b="1" baseline="0" noProof="0" dirty="0" smtClean="0">
                          <a:solidFill>
                            <a:schemeClr val="tx1"/>
                          </a:solidFill>
                        </a:rPr>
                        <a:t>Las secciones subrayadas son las que se califican en SBAC.</a:t>
                      </a:r>
                    </a:p>
                    <a:p>
                      <a:pPr algn="ctr"/>
                      <a:r>
                        <a:rPr lang="es-ES" sz="900" b="1" baseline="0" noProof="0" dirty="0" smtClean="0">
                          <a:solidFill>
                            <a:srgbClr val="002060"/>
                          </a:solidFill>
                        </a:rPr>
                        <a:t>Por favor, tome </a:t>
                      </a:r>
                      <a:r>
                        <a:rPr lang="es-ES" sz="900" b="1" u="sng" baseline="0" noProof="0" dirty="0" smtClean="0">
                          <a:solidFill>
                            <a:srgbClr val="002060"/>
                          </a:solidFill>
                          <a:effectLst>
                            <a:outerShdw blurRad="38100" dist="38100" dir="2700000" algn="tl">
                              <a:srgbClr val="000000">
                                <a:alpha val="43137"/>
                              </a:srgbClr>
                            </a:outerShdw>
                          </a:effectLst>
                        </a:rPr>
                        <a:t>2 días</a:t>
                      </a:r>
                      <a:r>
                        <a:rPr lang="es-ES" sz="900" b="1" u="none" baseline="0" noProof="0" dirty="0" smtClean="0">
                          <a:solidFill>
                            <a:srgbClr val="002060"/>
                          </a:solidFill>
                          <a:effectLst>
                            <a:outerShdw blurRad="38100" dist="38100" dir="2700000" algn="tl">
                              <a:srgbClr val="000000">
                                <a:alpha val="43137"/>
                              </a:srgbClr>
                            </a:outerShdw>
                          </a:effectLst>
                        </a:rPr>
                        <a:t> </a:t>
                      </a:r>
                      <a:r>
                        <a:rPr lang="es-ES" sz="900" b="1" baseline="0" noProof="0" dirty="0" smtClean="0">
                          <a:solidFill>
                            <a:srgbClr val="002060"/>
                          </a:solidFill>
                        </a:rPr>
                        <a:t> para completar las tareas de rendimiento.</a:t>
                      </a:r>
                      <a:endParaRPr lang="es-ES"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55396">
                <a:tc>
                  <a:txBody>
                    <a:bodyPr/>
                    <a:lstStyle/>
                    <a:p>
                      <a:pPr algn="ctr"/>
                      <a:r>
                        <a:rPr lang="es-ES" sz="1200" b="1" u="sng" noProof="0" dirty="0" smtClean="0"/>
                        <a:t>Parte 1</a:t>
                      </a:r>
                      <a:endParaRPr lang="es-ES"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sz="1200" b="1" u="sng" noProof="0" dirty="0" smtClean="0"/>
                        <a:t>Parte 2</a:t>
                      </a:r>
                      <a:endParaRPr lang="es-ES" sz="1200" b="1" u="sng" noProof="0" dirty="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90408">
                <a:tc>
                  <a:txBody>
                    <a:bodyPr/>
                    <a:lstStyle/>
                    <a:p>
                      <a:pPr>
                        <a:buFont typeface="Arial" pitchFamily="34" charset="0"/>
                        <a:buChar char="•"/>
                      </a:pPr>
                      <a:r>
                        <a:rPr lang="es-ES" sz="1000" noProof="0" dirty="0" smtClean="0"/>
                        <a:t>     Actividad del salón de clase si lo desea/necesita</a:t>
                      </a:r>
                    </a:p>
                    <a:p>
                      <a:pPr>
                        <a:buFont typeface="Arial" pitchFamily="34" charset="0"/>
                        <a:buChar char="•"/>
                      </a:pPr>
                      <a:r>
                        <a:rPr lang="es-ES" sz="1000" noProof="0" dirty="0" smtClean="0"/>
                        <a:t>     Leer</a:t>
                      </a:r>
                      <a:r>
                        <a:rPr lang="es-ES" sz="1000" baseline="0" noProof="0" dirty="0" smtClean="0"/>
                        <a:t> dos pasajes relacionados.</a:t>
                      </a:r>
                    </a:p>
                    <a:p>
                      <a:pPr>
                        <a:buFont typeface="Arial" pitchFamily="34" charset="0"/>
                        <a:buChar char="•"/>
                      </a:pPr>
                      <a:r>
                        <a:rPr lang="es-ES" sz="1000" baseline="0" noProof="0" dirty="0" smtClean="0"/>
                        <a:t>     Tomar notas mientras leen.</a:t>
                      </a:r>
                    </a:p>
                    <a:p>
                      <a:pPr>
                        <a:buFont typeface="Arial" pitchFamily="34" charset="0"/>
                        <a:buChar char="•"/>
                      </a:pPr>
                      <a:r>
                        <a:rPr lang="es-ES" sz="1000" baseline="0" noProof="0" dirty="0" smtClean="0">
                          <a:solidFill>
                            <a:schemeClr val="tx1"/>
                          </a:solidFill>
                        </a:rPr>
                        <a:t>     </a:t>
                      </a:r>
                      <a:r>
                        <a:rPr lang="es-ES" sz="1000" b="1" u="sng" kern="1200" baseline="0" noProof="0" dirty="0" smtClean="0">
                          <a:solidFill>
                            <a:schemeClr val="tx1"/>
                          </a:solidFill>
                          <a:latin typeface="+mn-lt"/>
                          <a:ea typeface="+mn-ea"/>
                          <a:cs typeface="+mn-cs"/>
                        </a:rPr>
                        <a:t>Contestar peguntas de selección múltiple (</a:t>
                      </a:r>
                      <a:r>
                        <a:rPr lang="es-ES" sz="1000" b="1" u="sng" baseline="0" noProof="0" dirty="0" smtClean="0">
                          <a:solidFill>
                            <a:schemeClr val="tx1"/>
                          </a:solidFill>
                        </a:rPr>
                        <a:t>SR) y preguntas de investigación de respuestas construidas (CR) sobre las fuentes. </a:t>
                      </a:r>
                    </a:p>
                    <a:p>
                      <a:pPr>
                        <a:buFont typeface="Arial" pitchFamily="34" charset="0"/>
                        <a:buNone/>
                      </a:pPr>
                      <a:endParaRPr lang="es-ES" sz="600" b="1" u="sng" baseline="0" noProof="0" dirty="0" smtClean="0">
                        <a:solidFill>
                          <a:schemeClr val="tx1"/>
                        </a:solidFill>
                      </a:endParaRPr>
                    </a:p>
                    <a:p>
                      <a:pPr>
                        <a:buFont typeface="Arial" pitchFamily="34" charset="0"/>
                        <a:buNone/>
                      </a:pPr>
                      <a:r>
                        <a:rPr lang="es-ES" sz="1000" b="1" u="sng" baseline="0" noProof="0" dirty="0" smtClean="0">
                          <a:solidFill>
                            <a:srgbClr val="002060"/>
                          </a:solidFill>
                        </a:rPr>
                        <a:t>Componentes de la parte 1</a:t>
                      </a:r>
                    </a:p>
                    <a:p>
                      <a:pPr marL="182361" indent="-182361"/>
                      <a:r>
                        <a:rPr lang="es-ES" sz="900" b="1" u="sng" noProof="0" dirty="0" smtClean="0">
                          <a:solidFill>
                            <a:srgbClr val="002060"/>
                          </a:solidFill>
                        </a:rPr>
                        <a:t>Toma de notas:</a:t>
                      </a:r>
                      <a:r>
                        <a:rPr lang="es-ES"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ES" sz="900" b="0" noProof="0" dirty="0" smtClean="0">
                          <a:solidFill>
                            <a:schemeClr val="tx1"/>
                          </a:solidFill>
                        </a:rPr>
                        <a:t>       </a:t>
                      </a:r>
                      <a:r>
                        <a:rPr lang="es-ES"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ES" sz="900" b="1" noProof="0" dirty="0" smtClean="0">
                          <a:solidFill>
                            <a:schemeClr val="tx1"/>
                          </a:solidFill>
                          <a:effectLst>
                            <a:outerShdw blurRad="38100" dist="38100" dir="2700000" algn="tl">
                              <a:srgbClr val="000000">
                                <a:alpha val="43137"/>
                              </a:srgbClr>
                            </a:outerShdw>
                          </a:effectLst>
                        </a:rPr>
                        <a:t>En esta evaluación se proporciona una página para tomar notas con instrucciones de los maestros y una página para los estudiantes, o usted puede usar cualquier formato que haya usado con éxito en el pasado</a:t>
                      </a:r>
                      <a:r>
                        <a:rPr lang="es-ES" sz="700" noProof="0" dirty="0" smtClean="0">
                          <a:solidFill>
                            <a:schemeClr val="tx1"/>
                          </a:solidFill>
                        </a:rPr>
                        <a:t>. </a:t>
                      </a:r>
                      <a:r>
                        <a:rPr lang="es-ES" sz="900" noProof="0" dirty="0" smtClean="0">
                          <a:solidFill>
                            <a:schemeClr val="tx1"/>
                          </a:solidFill>
                        </a:rPr>
                        <a:t>Por favor, haga </a:t>
                      </a:r>
                      <a:r>
                        <a:rPr lang="es-ES" sz="900" noProof="0" dirty="0" smtClean="0">
                          <a:solidFill>
                            <a:prstClr val="black"/>
                          </a:solidFill>
                        </a:rPr>
                        <a:t>que los estudiantes practiquen usando la página de tomar notas en este</a:t>
                      </a:r>
                      <a:r>
                        <a:rPr lang="es-ES" sz="900" noProof="0" dirty="0" smtClean="0">
                          <a:solidFill>
                            <a:prstClr val="black"/>
                          </a:solidFill>
                          <a:effectLst>
                            <a:outerShdw blurRad="38100" dist="38100" dir="2700000" algn="tl">
                              <a:srgbClr val="000000">
                                <a:alpha val="43137"/>
                              </a:srgbClr>
                            </a:outerShdw>
                          </a:effectLst>
                        </a:rPr>
                        <a:t> </a:t>
                      </a:r>
                      <a:r>
                        <a:rPr lang="es-ES" sz="900" noProof="0" dirty="0" smtClean="0">
                          <a:solidFill>
                            <a:prstClr val="black"/>
                          </a:solidFill>
                        </a:rPr>
                        <a:t>documento</a:t>
                      </a:r>
                      <a:r>
                        <a:rPr lang="es-ES" sz="900" noProof="0" dirty="0" smtClean="0">
                          <a:solidFill>
                            <a:prstClr val="black"/>
                          </a:solidFill>
                          <a:effectLst>
                            <a:outerShdw blurRad="38100" dist="38100" dir="2700000" algn="tl">
                              <a:srgbClr val="000000">
                                <a:alpha val="43137"/>
                              </a:srgbClr>
                            </a:outerShdw>
                          </a:effectLst>
                        </a:rPr>
                        <a:t> </a:t>
                      </a:r>
                      <a:r>
                        <a:rPr lang="es-ES" sz="900" b="1" u="sng" noProof="0" dirty="0" smtClean="0">
                          <a:solidFill>
                            <a:prstClr val="black"/>
                          </a:solidFill>
                          <a:effectLst>
                            <a:outerShdw blurRad="38100" dist="38100" dir="2700000" algn="tl">
                              <a:srgbClr val="000000">
                                <a:alpha val="43137"/>
                              </a:srgbClr>
                            </a:outerShdw>
                          </a:effectLst>
                        </a:rPr>
                        <a:t>antes </a:t>
                      </a:r>
                      <a:r>
                        <a:rPr lang="es-ES" sz="900" noProof="0" dirty="0" smtClean="0">
                          <a:solidFill>
                            <a:prstClr val="black"/>
                          </a:solidFill>
                        </a:rPr>
                        <a:t>de la evaluación, si es que decide usarla.   </a:t>
                      </a:r>
                    </a:p>
                    <a:p>
                      <a:pPr marL="182361" indent="-182361"/>
                      <a:endParaRPr lang="es-ES" sz="300" i="1" noProof="0" dirty="0" smtClean="0"/>
                    </a:p>
                    <a:p>
                      <a:pPr marL="182361" indent="-182361"/>
                      <a:r>
                        <a:rPr lang="es-ES" sz="900" b="1" u="sng" noProof="0" dirty="0" smtClean="0">
                          <a:solidFill>
                            <a:srgbClr val="002060"/>
                          </a:solidFill>
                        </a:rPr>
                        <a:t>Investigación</a:t>
                      </a:r>
                      <a:r>
                        <a:rPr lang="es-ES" sz="900" b="1" noProof="0" dirty="0" smtClean="0">
                          <a:solidFill>
                            <a:srgbClr val="002060"/>
                          </a:solidFill>
                        </a:rPr>
                        <a:t>: </a:t>
                      </a:r>
                    </a:p>
                    <a:p>
                      <a:pPr marL="182361" indent="-182361"/>
                      <a:r>
                        <a:rPr lang="es-ES" sz="900" b="1" noProof="0" dirty="0" smtClean="0">
                          <a:solidFill>
                            <a:srgbClr val="002060"/>
                          </a:solidFill>
                        </a:rPr>
                        <a:t>       </a:t>
                      </a:r>
                      <a:r>
                        <a:rPr lang="es-ES" sz="900" noProof="0" dirty="0" smtClean="0"/>
                        <a:t>En la </a:t>
                      </a:r>
                      <a:r>
                        <a:rPr lang="es-ES" sz="900" b="0" u="none" noProof="0" dirty="0" smtClean="0"/>
                        <a:t>Parte 1 </a:t>
                      </a:r>
                      <a:r>
                        <a:rPr lang="es-ES" sz="900" noProof="0" dirty="0" smtClean="0"/>
                        <a:t>de una tarea de rendimiento, los estudiantes contestan por escrito preguntas de respuestas construidas (CR) para medir su habilidad </a:t>
                      </a:r>
                      <a:r>
                        <a:rPr lang="es-ES" sz="900" noProof="0" dirty="0" smtClean="0">
                          <a:solidFill>
                            <a:schemeClr val="tx1"/>
                          </a:solidFill>
                        </a:rPr>
                        <a:t>de utilizar las </a:t>
                      </a:r>
                      <a:r>
                        <a:rPr lang="es-ES" sz="900" b="1" u="sng" noProof="0" dirty="0" smtClean="0">
                          <a:solidFill>
                            <a:schemeClr val="tx1"/>
                          </a:solidFill>
                        </a:rPr>
                        <a:t>destrezas de investigación </a:t>
                      </a:r>
                      <a:r>
                        <a:rPr lang="es-ES" sz="900" b="0" u="none" noProof="0" dirty="0" smtClean="0">
                          <a:solidFill>
                            <a:schemeClr val="tx1"/>
                          </a:solidFill>
                        </a:rPr>
                        <a:t>necesarias para completar una tarea </a:t>
                      </a:r>
                      <a:r>
                        <a:rPr lang="es-ES" sz="900" b="0" u="none" noProof="0" dirty="0" smtClean="0"/>
                        <a:t>de rendimiento.</a:t>
                      </a:r>
                      <a:r>
                        <a:rPr lang="es-ES" sz="900" noProof="0" dirty="0" smtClean="0"/>
                        <a:t> Estas preguntas CR </a:t>
                      </a:r>
                      <a:r>
                        <a:rPr lang="es-ES" sz="900" b="1" u="sng" noProof="0" dirty="0" smtClean="0">
                          <a:solidFill>
                            <a:schemeClr val="tx1"/>
                          </a:solidFill>
                        </a:rPr>
                        <a:t>son calificadas</a:t>
                      </a:r>
                      <a:r>
                        <a:rPr lang="es-ES" sz="900" b="1" noProof="0" dirty="0" smtClean="0">
                          <a:solidFill>
                            <a:schemeClr val="tx1"/>
                          </a:solidFill>
                        </a:rPr>
                        <a:t> </a:t>
                      </a:r>
                      <a:r>
                        <a:rPr lang="es-ES" sz="900" noProof="0" dirty="0" smtClean="0"/>
                        <a:t>usando las Rúbricas de Investigación SBAC, en lugar de las rúbricas de respuestas</a:t>
                      </a:r>
                      <a:r>
                        <a:rPr lang="es-ES" sz="900" baseline="0" noProof="0" dirty="0" smtClean="0"/>
                        <a:t> de lectura.  </a:t>
                      </a:r>
                      <a:endParaRPr lang="es-ES"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ES" sz="1000" noProof="0" dirty="0" smtClean="0"/>
                        <a:t>     </a:t>
                      </a:r>
                      <a:r>
                        <a:rPr lang="es-ES" sz="1000" noProof="0" dirty="0" smtClean="0">
                          <a:solidFill>
                            <a:schemeClr val="tx1"/>
                          </a:solidFill>
                        </a:rPr>
                        <a:t>Actividad de la clase</a:t>
                      </a:r>
                    </a:p>
                    <a:p>
                      <a:pPr>
                        <a:buFont typeface="Arial" pitchFamily="34" charset="0"/>
                        <a:buChar char="•"/>
                      </a:pPr>
                      <a:r>
                        <a:rPr lang="es-ES" sz="1000" noProof="0" dirty="0" smtClean="0">
                          <a:solidFill>
                            <a:schemeClr val="tx1"/>
                          </a:solidFill>
                        </a:rPr>
                        <a:t>     Planifica tu ensayo</a:t>
                      </a:r>
                      <a:r>
                        <a:rPr lang="es-ES" sz="1000" baseline="0" noProof="0" dirty="0" smtClean="0">
                          <a:solidFill>
                            <a:schemeClr val="tx1"/>
                          </a:solidFill>
                        </a:rPr>
                        <a:t> (escribir las ideas).</a:t>
                      </a:r>
                      <a:endParaRPr lang="es-ES" sz="1000" b="1" u="sng" noProof="0" dirty="0" smtClean="0">
                        <a:solidFill>
                          <a:schemeClr val="tx1"/>
                        </a:solidFill>
                      </a:endParaRPr>
                    </a:p>
                    <a:p>
                      <a:pPr>
                        <a:buFont typeface="Arial" pitchFamily="34" charset="0"/>
                        <a:buChar char="•"/>
                      </a:pPr>
                      <a:r>
                        <a:rPr lang="es-ES" sz="1000" baseline="0" noProof="0" dirty="0" smtClean="0">
                          <a:solidFill>
                            <a:schemeClr val="tx1"/>
                          </a:solidFill>
                        </a:rPr>
                        <a:t>     Escribir, Revisar y Editar (W.5)</a:t>
                      </a:r>
                    </a:p>
                    <a:p>
                      <a:pPr>
                        <a:buFont typeface="Arial" pitchFamily="34" charset="0"/>
                        <a:buChar char="•"/>
                      </a:pPr>
                      <a:r>
                        <a:rPr lang="es-ES" sz="1000" b="1" u="none" kern="1200" baseline="0" noProof="0" dirty="0" smtClean="0">
                          <a:solidFill>
                            <a:schemeClr val="tx1"/>
                          </a:solidFill>
                          <a:latin typeface="+mn-lt"/>
                          <a:ea typeface="+mn-ea"/>
                          <a:cs typeface="+mn-cs"/>
                        </a:rPr>
                        <a:t>     </a:t>
                      </a:r>
                      <a:r>
                        <a:rPr lang="es-ES" sz="1000" b="1" u="sng" kern="1200" baseline="0" noProof="0" dirty="0" smtClean="0">
                          <a:solidFill>
                            <a:schemeClr val="tx1"/>
                          </a:solidFill>
                          <a:latin typeface="+mn-lt"/>
                          <a:ea typeface="+mn-ea"/>
                          <a:cs typeface="+mn-cs"/>
                        </a:rPr>
                        <a:t>Escribir una composición completa o un Discurso </a:t>
                      </a:r>
                    </a:p>
                    <a:p>
                      <a:pPr>
                        <a:buFont typeface="Arial" pitchFamily="34" charset="0"/>
                        <a:buNone/>
                      </a:pPr>
                      <a:endParaRPr lang="es-ES"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ES"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ES" sz="1000" b="1" u="sng" baseline="0" noProof="0" dirty="0" smtClean="0">
                          <a:solidFill>
                            <a:srgbClr val="002060"/>
                          </a:solidFill>
                        </a:rPr>
                        <a:t>Componentes de la parte 2</a:t>
                      </a:r>
                    </a:p>
                    <a:p>
                      <a:pPr>
                        <a:buFont typeface="Arial" pitchFamily="34" charset="0"/>
                        <a:buNone/>
                      </a:pPr>
                      <a:r>
                        <a:rPr lang="es-ES" sz="900" b="1" i="0" u="sng" noProof="0" dirty="0" smtClean="0">
                          <a:solidFill>
                            <a:srgbClr val="002060"/>
                          </a:solidFill>
                          <a:effectLst/>
                        </a:rPr>
                        <a:t>Planificar</a:t>
                      </a:r>
                      <a:endParaRPr lang="es-ES" sz="900" noProof="0" dirty="0" smtClean="0">
                        <a:solidFill>
                          <a:srgbClr val="C00000"/>
                        </a:solidFill>
                      </a:endParaRPr>
                    </a:p>
                    <a:p>
                      <a:pPr marL="171450" indent="0">
                        <a:buFont typeface="Arial" pitchFamily="34" charset="0"/>
                        <a:buNone/>
                      </a:pPr>
                      <a:r>
                        <a:rPr lang="es-ES" sz="900" noProof="0" dirty="0" smtClean="0">
                          <a:solidFill>
                            <a:schemeClr val="tx1"/>
                          </a:solidFill>
                        </a:rPr>
                        <a:t>Los estudiantes revisan notas y fuentes, y planifican su composición. </a:t>
                      </a:r>
                      <a:endParaRPr lang="es-ES" sz="900" noProof="0" dirty="0" smtClean="0">
                        <a:solidFill>
                          <a:srgbClr val="C00000"/>
                        </a:solidFill>
                      </a:endParaRPr>
                    </a:p>
                    <a:p>
                      <a:pPr>
                        <a:buFont typeface="Arial" pitchFamily="34" charset="0"/>
                        <a:buNone/>
                      </a:pPr>
                      <a:r>
                        <a:rPr lang="es-ES" sz="900" b="1" u="sng" noProof="0" dirty="0" smtClean="0">
                          <a:solidFill>
                            <a:srgbClr val="002060"/>
                          </a:solidFill>
                        </a:rPr>
                        <a:t>Escribir,</a:t>
                      </a:r>
                      <a:r>
                        <a:rPr lang="es-ES" sz="900" b="1" u="sng" baseline="0" noProof="0" dirty="0" smtClean="0">
                          <a:solidFill>
                            <a:srgbClr val="002060"/>
                          </a:solidFill>
                        </a:rPr>
                        <a:t> Revisar, </a:t>
                      </a:r>
                      <a:r>
                        <a:rPr lang="es-ES" sz="900" b="1" u="sng" baseline="0" noProof="0" dirty="0" smtClean="0">
                          <a:solidFill>
                            <a:srgbClr val="FFC000"/>
                          </a:solidFill>
                        </a:rPr>
                        <a:t>y </a:t>
                      </a:r>
                      <a:r>
                        <a:rPr lang="es-ES" sz="900" b="1" u="sng" baseline="0" noProof="0" dirty="0" smtClean="0">
                          <a:solidFill>
                            <a:srgbClr val="002060"/>
                          </a:solidFill>
                        </a:rPr>
                        <a:t>Editar</a:t>
                      </a:r>
                      <a:endParaRPr lang="es-ES" sz="900" b="1" u="sng" noProof="0" dirty="0" smtClean="0">
                        <a:solidFill>
                          <a:srgbClr val="002060"/>
                        </a:solidFill>
                      </a:endParaRPr>
                    </a:p>
                    <a:p>
                      <a:pPr marL="169863" indent="-169863">
                        <a:buFont typeface="Arial" pitchFamily="34" charset="0"/>
                        <a:buNone/>
                      </a:pPr>
                      <a:r>
                        <a:rPr lang="es-ES" sz="900" b="0" u="none" baseline="0" noProof="0" dirty="0" smtClean="0">
                          <a:solidFill>
                            <a:schemeClr val="tx1"/>
                          </a:solidFill>
                        </a:rPr>
                        <a:t>       Los estudiantes  escriben un borrador, revisan y editan su escrito. </a:t>
                      </a:r>
                    </a:p>
                    <a:p>
                      <a:pPr marL="171450" indent="0">
                        <a:buFont typeface="Arial" pitchFamily="34" charset="0"/>
                        <a:buNone/>
                      </a:pPr>
                      <a:r>
                        <a:rPr lang="es-ES" sz="900" b="0" u="none" baseline="0" noProof="0" dirty="0" smtClean="0">
                          <a:solidFill>
                            <a:schemeClr val="tx1"/>
                          </a:solidFill>
                        </a:rPr>
                        <a:t>Las herramientas de procesadores de palabras deben estar disponible para verificar la ortografía (pero no la gramática).</a:t>
                      </a:r>
                      <a:endParaRPr lang="es-ES" sz="900" b="1" u="sng" noProof="0" dirty="0" smtClean="0">
                        <a:solidFill>
                          <a:schemeClr val="tx1"/>
                        </a:solidFill>
                      </a:endParaRPr>
                    </a:p>
                    <a:p>
                      <a:pPr>
                        <a:buFont typeface="Arial" pitchFamily="34" charset="0"/>
                        <a:buNone/>
                      </a:pPr>
                      <a:r>
                        <a:rPr lang="es-ES" sz="900" b="1" u="sng" noProof="0" dirty="0" smtClean="0">
                          <a:solidFill>
                            <a:srgbClr val="002060"/>
                          </a:solidFill>
                        </a:rPr>
                        <a:t>Escribir una Composición Informativa Completa</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introducción </a:t>
                      </a:r>
                      <a:r>
                        <a:rPr lang="es-ES" sz="900" kern="1200" noProof="0" dirty="0" smtClean="0">
                          <a:solidFill>
                            <a:schemeClr val="tx1"/>
                          </a:solidFill>
                          <a:effectLst/>
                          <a:latin typeface="+mn-lt"/>
                          <a:ea typeface="+mn-ea"/>
                          <a:cs typeface="+mn-cs"/>
                        </a:rPr>
                        <a:t>(narrador</a:t>
                      </a:r>
                      <a:r>
                        <a:rPr lang="es-ES" sz="900" kern="1200" baseline="0" noProof="0" dirty="0" smtClean="0">
                          <a:solidFill>
                            <a:schemeClr val="tx1"/>
                          </a:solidFill>
                          <a:effectLst/>
                          <a:latin typeface="+mn-lt"/>
                          <a:ea typeface="+mn-ea"/>
                          <a:cs typeface="+mn-cs"/>
                        </a:rPr>
                        <a:t> y/o escenario y los personajes</a:t>
                      </a:r>
                      <a:r>
                        <a:rPr lang="es-ES" sz="900" kern="1200" noProof="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organización </a:t>
                      </a:r>
                      <a:r>
                        <a:rPr lang="es-ES" sz="900" kern="1200" noProof="0" dirty="0" smtClean="0">
                          <a:solidFill>
                            <a:schemeClr val="tx1"/>
                          </a:solidFill>
                          <a:effectLst/>
                          <a:latin typeface="+mn-lt"/>
                          <a:ea typeface="+mn-ea"/>
                          <a:cs typeface="+mn-cs"/>
                        </a:rPr>
                        <a:t>(Secuencia</a:t>
                      </a:r>
                      <a:r>
                        <a:rPr lang="es-ES" sz="900" kern="1200" baseline="0" noProof="0" dirty="0" smtClean="0">
                          <a:solidFill>
                            <a:schemeClr val="tx1"/>
                          </a:solidFill>
                          <a:effectLst/>
                          <a:latin typeface="+mn-lt"/>
                          <a:ea typeface="+mn-ea"/>
                          <a:cs typeface="+mn-cs"/>
                        </a:rPr>
                        <a:t> de los eventos</a:t>
                      </a:r>
                      <a:r>
                        <a:rPr lang="es-ES" sz="900" kern="1200" noProof="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desarrollo </a:t>
                      </a:r>
                      <a:r>
                        <a:rPr lang="es-ES" sz="900" kern="1200" noProof="0" dirty="0" smtClean="0">
                          <a:solidFill>
                            <a:schemeClr val="tx1"/>
                          </a:solidFill>
                          <a:effectLst/>
                          <a:latin typeface="+mn-lt"/>
                          <a:ea typeface="+mn-ea"/>
                          <a:cs typeface="+mn-cs"/>
                        </a:rPr>
                        <a:t>(técnicas narrativas como</a:t>
                      </a:r>
                      <a:r>
                        <a:rPr lang="es-ES" sz="900" kern="1200" baseline="0" noProof="0" dirty="0" smtClean="0">
                          <a:solidFill>
                            <a:schemeClr val="tx1"/>
                          </a:solidFill>
                          <a:effectLst/>
                          <a:latin typeface="+mn-lt"/>
                          <a:ea typeface="+mn-ea"/>
                          <a:cs typeface="+mn-cs"/>
                        </a:rPr>
                        <a:t> el diálogo, ritmo, descripción, reflexión, y múltiples líneas argumentales</a:t>
                      </a:r>
                      <a:r>
                        <a:rPr lang="es-ES" sz="900" kern="1200" noProof="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transiciones </a:t>
                      </a:r>
                      <a:r>
                        <a:rPr lang="es-ES" sz="900" kern="1200" noProof="0" dirty="0" smtClean="0">
                          <a:solidFill>
                            <a:schemeClr val="tx1"/>
                          </a:solidFill>
                          <a:effectLst/>
                          <a:latin typeface="+mn-lt"/>
                          <a:ea typeface="+mn-ea"/>
                          <a:cs typeface="+mn-cs"/>
                        </a:rPr>
                        <a:t>(para</a:t>
                      </a:r>
                      <a:r>
                        <a:rPr lang="es-ES" sz="900" kern="1200" baseline="0" noProof="0" dirty="0" smtClean="0">
                          <a:solidFill>
                            <a:schemeClr val="tx1"/>
                          </a:solidFill>
                          <a:effectLst/>
                          <a:latin typeface="+mn-lt"/>
                          <a:ea typeface="+mn-ea"/>
                          <a:cs typeface="+mn-cs"/>
                        </a:rPr>
                        <a:t> dar secuencia a los eventos</a:t>
                      </a:r>
                      <a:r>
                        <a:rPr lang="es-ES" sz="900" kern="1200" noProof="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conclusión </a:t>
                      </a:r>
                      <a:endParaRPr lang="es-ES" sz="900" kern="1200" noProof="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convenciones</a:t>
                      </a:r>
                      <a:r>
                        <a:rPr lang="es-ES" sz="900" b="1" kern="1200" baseline="0" noProof="0" dirty="0" smtClean="0">
                          <a:solidFill>
                            <a:schemeClr val="tx1"/>
                          </a:solidFill>
                          <a:effectLst/>
                          <a:latin typeface="+mn-lt"/>
                          <a:ea typeface="+mn-ea"/>
                          <a:cs typeface="+mn-cs"/>
                        </a:rPr>
                        <a:t> del inglés estándar</a:t>
                      </a:r>
                      <a:r>
                        <a:rPr lang="es-ES" sz="900" kern="1200" noProof="0" dirty="0" smtClean="0">
                          <a:solidFill>
                            <a:schemeClr val="tx1"/>
                          </a:solidFill>
                          <a:effectLst/>
                          <a:latin typeface="+mn-lt"/>
                          <a:ea typeface="+mn-ea"/>
                          <a:cs typeface="+mn-cs"/>
                        </a:rPr>
                        <a:t>. </a:t>
                      </a:r>
                    </a:p>
                    <a:p>
                      <a:pPr>
                        <a:buFont typeface="Arial" pitchFamily="34" charset="0"/>
                        <a:buNone/>
                      </a:pPr>
                      <a:endParaRPr lang="es-ES" sz="900" b="1" u="sng" noProof="0" dirty="0" smtClean="0">
                        <a:solidFill>
                          <a:srgbClr val="002060"/>
                        </a:solidFill>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373742" y="8975075"/>
            <a:ext cx="7104743" cy="547809"/>
          </a:xfrm>
          <a:prstGeom prst="rect">
            <a:avLst/>
          </a:prstGeom>
          <a:noFill/>
        </p:spPr>
        <p:txBody>
          <a:bodyPr wrap="square" lIns="90880" tIns="45440" rIns="90880" bIns="45440">
            <a:spAutoFit/>
          </a:bodyPr>
          <a:lstStyle/>
          <a:p>
            <a:r>
              <a:rPr lang="es-MX" sz="943" b="1" dirty="0"/>
              <a:t>No hay preguntas/elementos de tecnología (TE). Nota:  </a:t>
            </a:r>
            <a:r>
              <a:rPr lang="es-MX" sz="943" b="1" dirty="0" smtClean="0"/>
              <a:t>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a:t>
            </a:r>
            <a:r>
              <a:rPr lang="es-MX" sz="943" i="1" dirty="0" smtClean="0"/>
              <a:t>seleccionar </a:t>
            </a:r>
            <a:r>
              <a:rPr lang="es-MX" sz="943" i="1" dirty="0"/>
              <a:t>y cambiar texto, </a:t>
            </a:r>
            <a:r>
              <a:rPr lang="es-MX" sz="943" i="1" dirty="0" smtClean="0"/>
              <a:t>seleccionar </a:t>
            </a:r>
            <a:r>
              <a:rPr lang="es-MX" sz="943" i="1" dirty="0"/>
              <a:t>texto, </a:t>
            </a:r>
            <a:r>
              <a:rPr lang="es-MX" sz="943" i="1" dirty="0" smtClean="0"/>
              <a:t>seleccionar </a:t>
            </a:r>
            <a:r>
              <a:rPr lang="es-MX" sz="943" i="1" dirty="0"/>
              <a:t>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a:t>
            </a:r>
            <a:r>
              <a:rPr lang="es-ES" sz="1048"/>
              <a:t>de </a:t>
            </a:r>
            <a:r>
              <a:rPr lang="es-ES" sz="1048" smtClean="0"/>
              <a:t>selección </a:t>
            </a:r>
            <a:r>
              <a:rPr lang="es-ES" sz="1048" dirty="0"/>
              <a:t>múltiple, Respuesta construida y una Tarea de Rendimiento.</a:t>
            </a:r>
          </a:p>
        </p:txBody>
      </p:sp>
      <p:sp>
        <p:nvSpPr>
          <p:cNvPr id="10" name="Slide Number Placeholder 2"/>
          <p:cNvSpPr>
            <a:spLocks noGrp="1"/>
          </p:cNvSpPr>
          <p:nvPr>
            <p:ph type="sldNum" sz="quarter" idx="12"/>
          </p:nvPr>
        </p:nvSpPr>
        <p:spPr>
          <a:xfrm>
            <a:off x="6557963" y="9522884"/>
            <a:ext cx="842010" cy="535517"/>
          </a:xfrm>
        </p:spPr>
        <p:txBody>
          <a:bodyPr/>
          <a:lstStyle/>
          <a:p>
            <a:r>
              <a:rPr lang="en-US" dirty="0"/>
              <a:t>9</a:t>
            </a:r>
          </a:p>
        </p:txBody>
      </p:sp>
    </p:spTree>
    <p:extLst>
      <p:ext uri="{BB962C8B-B14F-4D97-AF65-F5344CB8AC3E}">
        <p14:creationId xmlns:p14="http://schemas.microsoft.com/office/powerpoint/2010/main" val="1541216455"/>
      </p:ext>
    </p:extLst>
  </p:cSld>
  <p:clrMapOvr>
    <a:masterClrMapping/>
  </p:clrMapOvr>
  <p:transition advTm="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2729</TotalTime>
  <Words>16640</Words>
  <Application>Microsoft Office PowerPoint</Application>
  <PresentationFormat>Custom</PresentationFormat>
  <Paragraphs>1837</Paragraphs>
  <Slides>49</Slides>
  <Notes>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49</vt:i4>
      </vt:variant>
    </vt:vector>
  </HeadingPairs>
  <TitlesOfParts>
    <vt:vector size="60" baseType="lpstr">
      <vt:lpstr>Arial</vt:lpstr>
      <vt:lpstr>Bookman Old Style</vt:lpstr>
      <vt:lpstr>Calibri</vt:lpstr>
      <vt:lpstr>Calibri Light</vt:lpstr>
      <vt:lpstr>Franklin Gothic Book</vt:lpstr>
      <vt:lpstr>GillSansMT</vt:lpstr>
      <vt:lpstr>Helvetica</vt:lpstr>
      <vt:lpstr>Lucida Handwriting</vt:lpstr>
      <vt:lpstr>Times New Roman</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Maines, Sandra</dc:creator>
  <cp:lastModifiedBy>Richmond, Susan</cp:lastModifiedBy>
  <cp:revision>300</cp:revision>
  <cp:lastPrinted>2016-01-22T00:10:01Z</cp:lastPrinted>
  <dcterms:modified xsi:type="dcterms:W3CDTF">2016-02-10T21:13:08Z</dcterms:modified>
</cp:coreProperties>
</file>