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notesMasterIdLst>
    <p:notesMasterId r:id="rId60"/>
  </p:notesMasterIdLst>
  <p:sldIdLst>
    <p:sldId id="433" r:id="rId9"/>
    <p:sldId id="434" r:id="rId10"/>
    <p:sldId id="481" r:id="rId11"/>
    <p:sldId id="482" r:id="rId12"/>
    <p:sldId id="483" r:id="rId13"/>
    <p:sldId id="484" r:id="rId14"/>
    <p:sldId id="485" r:id="rId15"/>
    <p:sldId id="486" r:id="rId16"/>
    <p:sldId id="487" r:id="rId17"/>
    <p:sldId id="488" r:id="rId18"/>
    <p:sldId id="494" r:id="rId19"/>
    <p:sldId id="438" r:id="rId20"/>
    <p:sldId id="439" r:id="rId21"/>
    <p:sldId id="489" r:id="rId22"/>
    <p:sldId id="490" r:id="rId23"/>
    <p:sldId id="491" r:id="rId24"/>
    <p:sldId id="492" r:id="rId25"/>
    <p:sldId id="493" r:id="rId26"/>
    <p:sldId id="445" r:id="rId27"/>
    <p:sldId id="446" r:id="rId28"/>
    <p:sldId id="447" r:id="rId29"/>
    <p:sldId id="448" r:id="rId30"/>
    <p:sldId id="449" r:id="rId31"/>
    <p:sldId id="450" r:id="rId32"/>
    <p:sldId id="480" r:id="rId33"/>
    <p:sldId id="452" r:id="rId34"/>
    <p:sldId id="453" r:id="rId35"/>
    <p:sldId id="454" r:id="rId36"/>
    <p:sldId id="455" r:id="rId37"/>
    <p:sldId id="456" r:id="rId38"/>
    <p:sldId id="457" r:id="rId39"/>
    <p:sldId id="458" r:id="rId40"/>
    <p:sldId id="459" r:id="rId41"/>
    <p:sldId id="460" r:id="rId42"/>
    <p:sldId id="461" r:id="rId43"/>
    <p:sldId id="462" r:id="rId44"/>
    <p:sldId id="463" r:id="rId45"/>
    <p:sldId id="464" r:id="rId46"/>
    <p:sldId id="465" r:id="rId47"/>
    <p:sldId id="478" r:id="rId48"/>
    <p:sldId id="479" r:id="rId49"/>
    <p:sldId id="466" r:id="rId50"/>
    <p:sldId id="467" r:id="rId51"/>
    <p:sldId id="468" r:id="rId52"/>
    <p:sldId id="469" r:id="rId53"/>
    <p:sldId id="470" r:id="rId54"/>
    <p:sldId id="471" r:id="rId55"/>
    <p:sldId id="472" r:id="rId56"/>
    <p:sldId id="473" r:id="rId57"/>
    <p:sldId id="474" r:id="rId58"/>
    <p:sldId id="475" r:id="rId59"/>
  </p:sldIdLst>
  <p:sldSz cx="7772400" cy="10058400"/>
  <p:notesSz cx="7102475" cy="9369425"/>
  <p:defaultTex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ndezBolanos, Martha" initials="MM" lastIdx="4" clrIdx="0">
    <p:extLst/>
  </p:cmAuthor>
  <p:cmAuthor id="2" name="chavez" initials="c" lastIdx="1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7" autoAdjust="0"/>
    <p:restoredTop sz="98932" autoAdjust="0"/>
  </p:normalViewPr>
  <p:slideViewPr>
    <p:cSldViewPr>
      <p:cViewPr varScale="1">
        <p:scale>
          <a:sx n="74" d="100"/>
          <a:sy n="74" d="100"/>
        </p:scale>
        <p:origin x="1824" y="60"/>
      </p:cViewPr>
      <p:guideLst>
        <p:guide orient="horz" pos="3168"/>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8" tIns="47060" rIns="94118" bIns="47060" rtlCol="0"/>
          <a:lstStyle>
            <a:lvl1pPr algn="l">
              <a:defRPr sz="1200"/>
            </a:lvl1pPr>
          </a:lstStyle>
          <a:p>
            <a:endParaRPr lang="en-US" dirty="0"/>
          </a:p>
        </p:txBody>
      </p:sp>
      <p:sp>
        <p:nvSpPr>
          <p:cNvPr id="3" name="Date Placeholder 2"/>
          <p:cNvSpPr>
            <a:spLocks noGrp="1"/>
          </p:cNvSpPr>
          <p:nvPr>
            <p:ph type="dt" idx="1"/>
          </p:nvPr>
        </p:nvSpPr>
        <p:spPr>
          <a:xfrm>
            <a:off x="4023093" y="0"/>
            <a:ext cx="3077739" cy="468471"/>
          </a:xfrm>
          <a:prstGeom prst="rect">
            <a:avLst/>
          </a:prstGeom>
        </p:spPr>
        <p:txBody>
          <a:bodyPr vert="horz" lIns="94118" tIns="47060" rIns="94118" bIns="47060" rtlCol="0"/>
          <a:lstStyle>
            <a:lvl1pPr algn="r">
              <a:defRPr sz="1200"/>
            </a:lvl1pPr>
          </a:lstStyle>
          <a:p>
            <a:fld id="{25812E32-FA1A-4F4E-BBE4-59F7E9A50687}" type="datetimeFigureOut">
              <a:rPr lang="en-US" smtClean="0"/>
              <a:pPr/>
              <a:t>2/10/2016</a:t>
            </a:fld>
            <a:endParaRPr lang="en-US" dirty="0"/>
          </a:p>
        </p:txBody>
      </p:sp>
      <p:sp>
        <p:nvSpPr>
          <p:cNvPr id="4" name="Slide Image Placeholder 3"/>
          <p:cNvSpPr>
            <a:spLocks noGrp="1" noRot="1" noChangeAspect="1"/>
          </p:cNvSpPr>
          <p:nvPr>
            <p:ph type="sldImg" idx="2"/>
          </p:nvPr>
        </p:nvSpPr>
        <p:spPr>
          <a:xfrm>
            <a:off x="2193925" y="701675"/>
            <a:ext cx="2714625" cy="3514725"/>
          </a:xfrm>
          <a:prstGeom prst="rect">
            <a:avLst/>
          </a:prstGeom>
          <a:noFill/>
          <a:ln w="12700">
            <a:solidFill>
              <a:prstClr val="black"/>
            </a:solidFill>
          </a:ln>
        </p:spPr>
        <p:txBody>
          <a:bodyPr vert="horz" lIns="94118" tIns="47060" rIns="94118" bIns="47060" rtlCol="0" anchor="ctr"/>
          <a:lstStyle/>
          <a:p>
            <a:endParaRPr lang="en-US" dirty="0"/>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8" tIns="47060" rIns="94118" bIns="4706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77739" cy="468471"/>
          </a:xfrm>
          <a:prstGeom prst="rect">
            <a:avLst/>
          </a:prstGeom>
        </p:spPr>
        <p:txBody>
          <a:bodyPr vert="horz" lIns="94118" tIns="47060" rIns="94118" bIns="470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899328"/>
            <a:ext cx="3077739" cy="468471"/>
          </a:xfrm>
          <a:prstGeom prst="rect">
            <a:avLst/>
          </a:prstGeom>
        </p:spPr>
        <p:txBody>
          <a:bodyPr vert="horz" lIns="94118" tIns="47060" rIns="94118" bIns="47060"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1018809" rtl="0" eaLnBrk="1" latinLnBrk="0" hangingPunct="1">
      <a:defRPr sz="1400" kern="1200">
        <a:solidFill>
          <a:schemeClr val="tx1"/>
        </a:solidFill>
        <a:latin typeface="+mn-lt"/>
        <a:ea typeface="+mn-ea"/>
        <a:cs typeface="+mn-cs"/>
      </a:defRPr>
    </a:lvl1pPr>
    <a:lvl2pPr marL="509405" algn="l" defTabSz="1018809" rtl="0" eaLnBrk="1" latinLnBrk="0" hangingPunct="1">
      <a:defRPr sz="1400" kern="1200">
        <a:solidFill>
          <a:schemeClr val="tx1"/>
        </a:solidFill>
        <a:latin typeface="+mn-lt"/>
        <a:ea typeface="+mn-ea"/>
        <a:cs typeface="+mn-cs"/>
      </a:defRPr>
    </a:lvl2pPr>
    <a:lvl3pPr marL="1018809" algn="l" defTabSz="1018809" rtl="0" eaLnBrk="1" latinLnBrk="0" hangingPunct="1">
      <a:defRPr sz="1400" kern="1200">
        <a:solidFill>
          <a:schemeClr val="tx1"/>
        </a:solidFill>
        <a:latin typeface="+mn-lt"/>
        <a:ea typeface="+mn-ea"/>
        <a:cs typeface="+mn-cs"/>
      </a:defRPr>
    </a:lvl3pPr>
    <a:lvl4pPr marL="1528214" algn="l" defTabSz="1018809" rtl="0" eaLnBrk="1" latinLnBrk="0" hangingPunct="1">
      <a:defRPr sz="1400" kern="1200">
        <a:solidFill>
          <a:schemeClr val="tx1"/>
        </a:solidFill>
        <a:latin typeface="+mn-lt"/>
        <a:ea typeface="+mn-ea"/>
        <a:cs typeface="+mn-cs"/>
      </a:defRPr>
    </a:lvl4pPr>
    <a:lvl5pPr marL="2037618" algn="l" defTabSz="1018809" rtl="0" eaLnBrk="1" latinLnBrk="0" hangingPunct="1">
      <a:defRPr sz="1400" kern="1200">
        <a:solidFill>
          <a:schemeClr val="tx1"/>
        </a:solidFill>
        <a:latin typeface="+mn-lt"/>
        <a:ea typeface="+mn-ea"/>
        <a:cs typeface="+mn-cs"/>
      </a:defRPr>
    </a:lvl5pPr>
    <a:lvl6pPr marL="2547024" algn="l" defTabSz="1018809" rtl="0" eaLnBrk="1" latinLnBrk="0" hangingPunct="1">
      <a:defRPr sz="1400" kern="1200">
        <a:solidFill>
          <a:schemeClr val="tx1"/>
        </a:solidFill>
        <a:latin typeface="+mn-lt"/>
        <a:ea typeface="+mn-ea"/>
        <a:cs typeface="+mn-cs"/>
      </a:defRPr>
    </a:lvl6pPr>
    <a:lvl7pPr marL="3056428" algn="l" defTabSz="1018809" rtl="0" eaLnBrk="1" latinLnBrk="0" hangingPunct="1">
      <a:defRPr sz="1400" kern="1200">
        <a:solidFill>
          <a:schemeClr val="tx1"/>
        </a:solidFill>
        <a:latin typeface="+mn-lt"/>
        <a:ea typeface="+mn-ea"/>
        <a:cs typeface="+mn-cs"/>
      </a:defRPr>
    </a:lvl7pPr>
    <a:lvl8pPr marL="3565833" algn="l" defTabSz="1018809" rtl="0" eaLnBrk="1" latinLnBrk="0" hangingPunct="1">
      <a:defRPr sz="1400" kern="1200">
        <a:solidFill>
          <a:schemeClr val="tx1"/>
        </a:solidFill>
        <a:latin typeface="+mn-lt"/>
        <a:ea typeface="+mn-ea"/>
        <a:cs typeface="+mn-cs"/>
      </a:defRPr>
    </a:lvl8pPr>
    <a:lvl9pPr marL="4075237" algn="l" defTabSz="101880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pPr/>
              <a:t>7</a:t>
            </a:fld>
            <a:endParaRPr lang="en-US" dirty="0"/>
          </a:p>
        </p:txBody>
      </p:sp>
    </p:spTree>
    <p:extLst>
      <p:ext uri="{BB962C8B-B14F-4D97-AF65-F5344CB8AC3E}">
        <p14:creationId xmlns:p14="http://schemas.microsoft.com/office/powerpoint/2010/main" val="187869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93EF0EC3-FE0B-4500-8F04-EC8B20A7C12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328142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11</a:t>
            </a:fld>
            <a:endParaRPr lang="en-US" dirty="0"/>
          </a:p>
        </p:txBody>
      </p:sp>
    </p:spTree>
    <p:extLst>
      <p:ext uri="{BB962C8B-B14F-4D97-AF65-F5344CB8AC3E}">
        <p14:creationId xmlns:p14="http://schemas.microsoft.com/office/powerpoint/2010/main" val="323161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3925" y="701675"/>
            <a:ext cx="2714625"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12</a:t>
            </a:fld>
            <a:endParaRPr lang="en-US" dirty="0"/>
          </a:p>
        </p:txBody>
      </p:sp>
    </p:spTree>
    <p:extLst>
      <p:ext uri="{BB962C8B-B14F-4D97-AF65-F5344CB8AC3E}">
        <p14:creationId xmlns:p14="http://schemas.microsoft.com/office/powerpoint/2010/main" val="3402836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710249" y="4450477"/>
            <a:ext cx="5681979" cy="4216241"/>
          </a:xfrm>
          <a:prstGeom prst="rect">
            <a:avLst/>
          </a:prstGeom>
        </p:spPr>
        <p:txBody>
          <a:bodyPr lIns="94103" tIns="94103" rIns="94103" bIns="94103" anchor="t" anchorCtr="0">
            <a:noAutofit/>
          </a:bodyPr>
          <a:lstStyle/>
          <a:p>
            <a:endParaRPr/>
          </a:p>
        </p:txBody>
      </p:sp>
      <p:sp>
        <p:nvSpPr>
          <p:cNvPr id="193" name="Shape 193"/>
          <p:cNvSpPr>
            <a:spLocks noGrp="1" noRot="1" noChangeAspect="1"/>
          </p:cNvSpPr>
          <p:nvPr>
            <p:ph type="sldImg" idx="2"/>
          </p:nvPr>
        </p:nvSpPr>
        <p:spPr>
          <a:xfrm>
            <a:off x="2193925" y="701675"/>
            <a:ext cx="2714625"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47941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pPr/>
              <a:t>37</a:t>
            </a:fld>
            <a:endParaRPr lang="en-US" dirty="0"/>
          </a:p>
        </p:txBody>
      </p:sp>
    </p:spTree>
    <p:extLst>
      <p:ext uri="{BB962C8B-B14F-4D97-AF65-F5344CB8AC3E}">
        <p14:creationId xmlns:p14="http://schemas.microsoft.com/office/powerpoint/2010/main" val="2398983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3925" y="701675"/>
            <a:ext cx="2714625"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51</a:t>
            </a:fld>
            <a:endParaRPr lang="en-US" dirty="0"/>
          </a:p>
        </p:txBody>
      </p:sp>
    </p:spTree>
    <p:extLst>
      <p:ext uri="{BB962C8B-B14F-4D97-AF65-F5344CB8AC3E}">
        <p14:creationId xmlns:p14="http://schemas.microsoft.com/office/powerpoint/2010/main" val="3484509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5425D9-71DD-486B-A621-AA5E339B6422}" type="datetime1">
              <a:rPr lang="en-US" smtClean="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98402-B2F8-48D1-ADD9-EC60CD5FF9F6}" type="datetime1">
              <a:rPr lang="en-US" smtClean="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4FCB06-264B-481D-9CF0-75DAB083EEFA}" type="datetime1">
              <a:rPr lang="en-US" smtClean="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CDDE9B-F40B-45CC-9B08-BF23EC0ED6F5}"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3755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5457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08EA75-8FC2-4A54-A644-EC997F478D08}"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061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5A22D5-DF02-4A09-A778-0461FDBB8587}"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1821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2E61EF-A38C-4733-8FD0-5382CC7A54E2}" type="datetime1">
              <a:rPr lang="en-US" smtClean="0">
                <a:solidFill>
                  <a:prstClr val="black">
                    <a:tint val="75000"/>
                  </a:prstClr>
                </a:solidFill>
              </a:rPr>
              <a:t>2/10/2016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9681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309EB0-30F1-4C77-ADFD-12FFB4EE26C9}" type="datetime1">
              <a:rPr lang="en-US" smtClean="0">
                <a:solidFill>
                  <a:prstClr val="black">
                    <a:tint val="75000"/>
                  </a:prstClr>
                </a:solidFill>
              </a:rPr>
              <a:t>2/10/2016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8317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7C954F-EB63-4DA1-9458-93653FBB5509}" type="datetime1">
              <a:rPr lang="en-US" smtClean="0">
                <a:solidFill>
                  <a:prstClr val="black">
                    <a:tint val="75000"/>
                  </a:prstClr>
                </a:solidFill>
              </a:rPr>
              <a:t>2/10/2016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1739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51652A-5478-4753-8852-FD4B4CDB9355}"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8999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p>
        </p:txBody>
      </p:sp>
      <p:sp>
        <p:nvSpPr>
          <p:cNvPr id="6" name="Slide Number Placeholder 5"/>
          <p:cNvSpPr>
            <a:spLocks noGrp="1"/>
          </p:cNvSpPr>
          <p:nvPr>
            <p:ph type="sldNum" sz="quarter" idx="12"/>
          </p:nvPr>
        </p:nvSpPr>
        <p:spPr>
          <a:xfrm>
            <a:off x="6930390" y="9601200"/>
            <a:ext cx="842010" cy="457200"/>
          </a:xfrm>
        </p:spPr>
        <p:txBody>
          <a:bodyPr/>
          <a:lstStyle>
            <a:lvl1pPr algn="r">
              <a:defRPr sz="1200"/>
            </a:lvl1pPr>
          </a:lstStyle>
          <a:p>
            <a:fld id="{F177B04D-AEB5-43ED-B9BA-B3D1EC9C9067}" type="slidenum">
              <a:rPr lang="en-US" smtClean="0"/>
              <a:pPr/>
              <a:t>‹#›</a:t>
            </a:fld>
            <a:endParaRPr lang="en-US" dirty="0"/>
          </a:p>
        </p:txBody>
      </p:sp>
      <p:sp>
        <p:nvSpPr>
          <p:cNvPr id="8" name="Rectangle 7"/>
          <p:cNvSpPr/>
          <p:nvPr userDrawn="1"/>
        </p:nvSpPr>
        <p:spPr>
          <a:xfrm>
            <a:off x="3450124" y="9708888"/>
            <a:ext cx="3886200" cy="241824"/>
          </a:xfrm>
          <a:prstGeom prst="rect">
            <a:avLst/>
          </a:prstGeom>
        </p:spPr>
        <p:txBody>
          <a:bodyPr lIns="96378" tIns="48189" rIns="96378" bIns="48189">
            <a:spAutoFit/>
          </a:bodyPr>
          <a:lstStyle/>
          <a:p>
            <a:r>
              <a:rPr lang="en-US" sz="900" dirty="0" smtClean="0">
                <a:solidFill>
                  <a:prstClr val="black"/>
                </a:solidFill>
              </a:rPr>
              <a:t>Rev. Control:  07/01/2015 HSD – OSP and Susan Richmond</a:t>
            </a:r>
            <a:endParaRPr lang="en-US" sz="900" dirty="0">
              <a:solidFill>
                <a:prstClr val="black"/>
              </a:solidFill>
            </a:endParaRPr>
          </a:p>
        </p:txBody>
      </p:sp>
    </p:spTree>
    <p:extLst>
      <p:ext uri="{BB962C8B-B14F-4D97-AF65-F5344CB8AC3E}">
        <p14:creationId xmlns:p14="http://schemas.microsoft.com/office/powerpoint/2010/main" val="2201198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E363E-332B-4239-BFE4-6B38DAF2C5C7}"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1271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38484F-681B-45AF-9F6D-9AAAFE1AED00}"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1518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6B7F3F-CA98-4752-9754-1C4428D8488D}"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4189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B09E3D-909F-41EC-95D3-1B5E063D5F5C}"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7799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3481388" y="9659257"/>
            <a:ext cx="3886200" cy="241824"/>
          </a:xfrm>
          <a:prstGeom prst="rect">
            <a:avLst/>
          </a:prstGeom>
        </p:spPr>
        <p:txBody>
          <a:bodyPr lIns="96378" tIns="48189" rIns="96378" bIns="48189">
            <a:spAutoFit/>
          </a:bodyPr>
          <a:lstStyle/>
          <a:p>
            <a:r>
              <a:rPr lang="en-US" sz="900" dirty="0" smtClean="0">
                <a:solidFill>
                  <a:prstClr val="black"/>
                </a:solidFill>
              </a:rPr>
              <a:t>Rev. Control:  07/01/2015 HSD – OSP and Susan Richmond</a:t>
            </a:r>
            <a:endParaRPr lang="en-US" sz="900" dirty="0">
              <a:solidFill>
                <a:prstClr val="black"/>
              </a:solidFill>
            </a:endParaRPr>
          </a:p>
        </p:txBody>
      </p:sp>
    </p:spTree>
    <p:extLst>
      <p:ext uri="{BB962C8B-B14F-4D97-AF65-F5344CB8AC3E}">
        <p14:creationId xmlns:p14="http://schemas.microsoft.com/office/powerpoint/2010/main" val="3774770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DE79A8-F8EA-4F4A-8835-132F7669C990}"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0492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7E21F5-F8BE-44F0-9742-C127CC21D700}"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26826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4733A2-F30D-456C-B498-F7D554F35718}" type="datetime1">
              <a:rPr lang="en-US" smtClean="0">
                <a:solidFill>
                  <a:prstClr val="black">
                    <a:tint val="75000"/>
                  </a:prstClr>
                </a:solidFill>
              </a:rPr>
              <a:t>2/10/2016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6807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0852F8-C856-4E45-BC5C-0B77188CBE45}" type="datetime1">
              <a:rPr lang="en-US" smtClean="0">
                <a:solidFill>
                  <a:prstClr val="black">
                    <a:tint val="75000"/>
                  </a:prstClr>
                </a:solidFill>
              </a:rPr>
              <a:t>2/10/2016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059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F4614-C623-48BC-B1BF-D450F417B24F}" type="datetime1">
              <a:rPr lang="en-US" smtClean="0">
                <a:solidFill>
                  <a:prstClr val="black">
                    <a:tint val="75000"/>
                  </a:prstClr>
                </a:solidFill>
              </a:rPr>
              <a:t>2/10/2016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876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216253-C314-445F-8A98-C0F25CAA7516}" type="datetime1">
              <a:rPr lang="en-US" smtClean="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1C012A-8F47-4824-AC0F-3DA5805F1FEA}"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60934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918B9C-5AEA-4D0B-A300-B4FC82199D9C}"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06386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C0BE31-0A79-4826-8CB0-92302F5CF9F4}"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1032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CC7A91-1D12-4A04-B7B9-30EEDC02DDB5}"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85478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52D092-0AD2-4E99-9656-ACAE731EC873}"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80958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930390" y="9601200"/>
            <a:ext cx="842010" cy="457200"/>
          </a:xfrm>
        </p:spPr>
        <p:txBody>
          <a:bodyPr/>
          <a:lstStyle>
            <a:lvl1pPr algn="r">
              <a:defRPr sz="1200"/>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3481388" y="9795737"/>
            <a:ext cx="3886200" cy="241824"/>
          </a:xfrm>
          <a:prstGeom prst="rect">
            <a:avLst/>
          </a:prstGeom>
        </p:spPr>
        <p:txBody>
          <a:bodyPr lIns="96378" tIns="48189" rIns="96378" bIns="48189">
            <a:spAutoFit/>
          </a:bodyPr>
          <a:lstStyle/>
          <a:p>
            <a:r>
              <a:rPr lang="en-US" sz="900" dirty="0" smtClean="0">
                <a:solidFill>
                  <a:prstClr val="black"/>
                </a:solidFill>
              </a:rPr>
              <a:t>Rev. Control:  07/01/2015 HSD – OSP and Susan Richmond</a:t>
            </a:r>
            <a:endParaRPr lang="en-US" sz="900" dirty="0">
              <a:solidFill>
                <a:prstClr val="black"/>
              </a:solidFill>
            </a:endParaRPr>
          </a:p>
        </p:txBody>
      </p:sp>
    </p:spTree>
    <p:extLst>
      <p:ext uri="{BB962C8B-B14F-4D97-AF65-F5344CB8AC3E}">
        <p14:creationId xmlns:p14="http://schemas.microsoft.com/office/powerpoint/2010/main" val="2827965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CADFEE-63FC-4C86-9749-C485E21CCAA2}"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1271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571375-704A-49C0-BBB4-52F3B6730649}"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98164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7A6D6E-802A-4EAE-812E-6CEC7363468F}" type="datetime1">
              <a:rPr lang="en-US" smtClean="0">
                <a:solidFill>
                  <a:prstClr val="black">
                    <a:tint val="75000"/>
                  </a:prstClr>
                </a:solidFill>
              </a:rPr>
              <a:t>2/10/2016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76116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66CD22-1999-4FD5-B627-CF38232ABA24}" type="datetime1">
              <a:rPr lang="en-US" smtClean="0">
                <a:solidFill>
                  <a:prstClr val="black">
                    <a:tint val="75000"/>
                  </a:prstClr>
                </a:solidFill>
              </a:rPr>
              <a:t>2/10/2016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7780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7537E7-B2D0-4E63-A8CF-632B1167A047}" type="datetime1">
              <a:rPr lang="en-US" smtClean="0"/>
              <a:t>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12765A-33AC-45B2-A9BE-F7ED5B319441}" type="datetime1">
              <a:rPr lang="en-US" smtClean="0">
                <a:solidFill>
                  <a:prstClr val="black">
                    <a:tint val="75000"/>
                  </a:prstClr>
                </a:solidFill>
              </a:rPr>
              <a:t>2/10/2016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00683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36FD34-B0AF-4233-8DF2-7977F86F18E5}"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13633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9D8537-21A3-4656-8A75-EB0D2AA3B67B}"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7276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08360E-36EE-49A2-8F32-A0CD22DDD531}"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99902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7935A-6BE2-4ECB-8EDB-4D1D3D263A14}"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06407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FE9267-0A4E-4A77-A2B8-1A6079FE0FCA}"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66741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930390" y="9601200"/>
            <a:ext cx="842010" cy="457200"/>
          </a:xfrm>
        </p:spPr>
        <p:txBody>
          <a:bodyPr/>
          <a:lstStyle>
            <a:lvl1pPr algn="r">
              <a:defRPr sz="1200"/>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3481388" y="9795737"/>
            <a:ext cx="3886200" cy="241824"/>
          </a:xfrm>
          <a:prstGeom prst="rect">
            <a:avLst/>
          </a:prstGeom>
        </p:spPr>
        <p:txBody>
          <a:bodyPr lIns="96378" tIns="48189" rIns="96378" bIns="48189">
            <a:spAutoFit/>
          </a:bodyPr>
          <a:lstStyle/>
          <a:p>
            <a:r>
              <a:rPr lang="en-US" sz="900" dirty="0" smtClean="0">
                <a:solidFill>
                  <a:prstClr val="black"/>
                </a:solidFill>
              </a:rPr>
              <a:t>Rev. Control:  07/01/2015 HSD – OSP and Susan Richmond</a:t>
            </a:r>
            <a:endParaRPr lang="en-US" sz="900" dirty="0">
              <a:solidFill>
                <a:prstClr val="black"/>
              </a:solidFill>
            </a:endParaRPr>
          </a:p>
        </p:txBody>
      </p:sp>
    </p:spTree>
    <p:extLst>
      <p:ext uri="{BB962C8B-B14F-4D97-AF65-F5344CB8AC3E}">
        <p14:creationId xmlns:p14="http://schemas.microsoft.com/office/powerpoint/2010/main" val="10286209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FC57F0-2518-431A-BF43-B90E007C2A43}"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75700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7AA283-C14E-4018-AF23-0D3F35062F80}"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93298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A4CC32-05AF-4852-9390-52BE070A8E3E}" type="datetime1">
              <a:rPr lang="en-US" smtClean="0">
                <a:solidFill>
                  <a:prstClr val="black">
                    <a:tint val="75000"/>
                  </a:prstClr>
                </a:solidFill>
              </a:rPr>
              <a:t>2/10/2016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6816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B89A08-7B70-4F96-9208-699D763CC220}" type="datetime1">
              <a:rPr lang="en-US" smtClean="0"/>
              <a:t>2/10/2016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74E5D0-77A6-4DDC-AFC5-02DA7C27D4AC}" type="datetime1">
              <a:rPr lang="en-US" smtClean="0">
                <a:solidFill>
                  <a:prstClr val="black">
                    <a:tint val="75000"/>
                  </a:prstClr>
                </a:solidFill>
              </a:rPr>
              <a:t>2/10/2016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52128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6A505D-8A31-40BE-B6F2-5CFFEE05563E}" type="datetime1">
              <a:rPr lang="en-US" smtClean="0">
                <a:solidFill>
                  <a:prstClr val="black">
                    <a:tint val="75000"/>
                  </a:prstClr>
                </a:solidFill>
              </a:rPr>
              <a:t>2/10/2016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06293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A55B9A-8124-4E15-BA60-50C9AE7E90AE}"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39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9AA9-9C72-4B1F-A86E-CC26FE93FAB9}"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9893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9A81AB-65CA-4F4D-809F-32A0A1D88FFE}"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41522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CA09ED-9998-4360-9EA4-0DB620C4D482}"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87890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B89208-9669-4B82-B7FB-E82E4A9731EC}"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66787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3481388" y="9659257"/>
            <a:ext cx="3886200" cy="241824"/>
          </a:xfrm>
          <a:prstGeom prst="rect">
            <a:avLst/>
          </a:prstGeom>
        </p:spPr>
        <p:txBody>
          <a:bodyPr lIns="96378" tIns="48189" rIns="96378" bIns="48189">
            <a:spAutoFit/>
          </a:bodyPr>
          <a:lstStyle/>
          <a:p>
            <a:r>
              <a:rPr lang="en-US" sz="900" dirty="0" smtClean="0">
                <a:solidFill>
                  <a:prstClr val="black"/>
                </a:solidFill>
              </a:rPr>
              <a:t>Rev. Control:  07/01/2015 HSD – OSP and Susan Richmond</a:t>
            </a:r>
            <a:endParaRPr lang="en-US" sz="900" dirty="0">
              <a:solidFill>
                <a:prstClr val="black"/>
              </a:solidFill>
            </a:endParaRPr>
          </a:p>
        </p:txBody>
      </p:sp>
    </p:spTree>
    <p:extLst>
      <p:ext uri="{BB962C8B-B14F-4D97-AF65-F5344CB8AC3E}">
        <p14:creationId xmlns:p14="http://schemas.microsoft.com/office/powerpoint/2010/main" val="39244535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904BE5-14FD-4500-977B-072A9EF85CE7}"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08058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D884BC-A9F4-4BF4-A9EC-DB8740181729}"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1722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E6F324-3E0E-4274-8B42-DB5C5631CEC9}" type="datetime1">
              <a:rPr lang="en-US" smtClean="0"/>
              <a:t>2/10/2016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FDBAD4-82ED-4C23-B84B-8FB21F37AF48}" type="datetime1">
              <a:rPr lang="en-US" smtClean="0">
                <a:solidFill>
                  <a:prstClr val="black">
                    <a:tint val="75000"/>
                  </a:prstClr>
                </a:solidFill>
              </a:rPr>
              <a:t>2/10/2016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61999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912D43-BCEA-45D9-BB2C-E6E1BE1B7DB3}" type="datetime1">
              <a:rPr lang="en-US" smtClean="0">
                <a:solidFill>
                  <a:prstClr val="black">
                    <a:tint val="75000"/>
                  </a:prstClr>
                </a:solidFill>
              </a:rPr>
              <a:t>2/10/2016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51830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CD68B-101A-4951-9584-A8E3A3377B4C}" type="datetime1">
              <a:rPr lang="en-US" smtClean="0">
                <a:solidFill>
                  <a:prstClr val="black">
                    <a:tint val="75000"/>
                  </a:prstClr>
                </a:solidFill>
              </a:rPr>
              <a:t>2/10/2016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51994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390E8-475B-4274-A013-0787D33D6B08}"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43356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0FDBA1-E91A-4728-A675-8F45C26F6F8B}"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97380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BC6BBA-3009-4CAF-9A04-A4D3ADC4BFDB}"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22096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C5A53-430F-4E38-9421-1DABC960B394}"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70248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765025-9466-4D92-A3BE-7A174AE1A473}"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53231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3481388" y="9659257"/>
            <a:ext cx="3886200" cy="241824"/>
          </a:xfrm>
          <a:prstGeom prst="rect">
            <a:avLst/>
          </a:prstGeom>
        </p:spPr>
        <p:txBody>
          <a:bodyPr lIns="96378" tIns="48189" rIns="96378" bIns="48189">
            <a:spAutoFit/>
          </a:bodyPr>
          <a:lstStyle/>
          <a:p>
            <a:r>
              <a:rPr lang="en-US" sz="900" dirty="0" smtClean="0">
                <a:solidFill>
                  <a:prstClr val="black"/>
                </a:solidFill>
              </a:rPr>
              <a:t>Rev. Control:  07/01/2015 HSD – OSP and Susan Richmond</a:t>
            </a:r>
            <a:endParaRPr lang="en-US" sz="900" dirty="0">
              <a:solidFill>
                <a:prstClr val="black"/>
              </a:solidFill>
            </a:endParaRPr>
          </a:p>
        </p:txBody>
      </p:sp>
    </p:spTree>
    <p:extLst>
      <p:ext uri="{BB962C8B-B14F-4D97-AF65-F5344CB8AC3E}">
        <p14:creationId xmlns:p14="http://schemas.microsoft.com/office/powerpoint/2010/main" val="36565731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4D1CFE-D1E1-4C30-8151-1BED1FDFAACC}"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1692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6E8916-6AAC-4D36-9B62-A3D47AB4D446}" type="datetime1">
              <a:rPr lang="en-US" smtClean="0"/>
              <a:t>2/10/2016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6E33CA-B463-4F4C-9CA2-FF06722DE085}"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01165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775712-8876-408A-ACFD-50EF93D62909}" type="datetime1">
              <a:rPr lang="en-US" smtClean="0">
                <a:solidFill>
                  <a:prstClr val="black">
                    <a:tint val="75000"/>
                  </a:prstClr>
                </a:solidFill>
              </a:rPr>
              <a:t>2/10/2016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49619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00D284-BD82-420C-A60D-051F18F50D76}" type="datetime1">
              <a:rPr lang="en-US" smtClean="0">
                <a:solidFill>
                  <a:prstClr val="black">
                    <a:tint val="75000"/>
                  </a:prstClr>
                </a:solidFill>
              </a:rPr>
              <a:t>2/10/2016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67867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B7534-EDCD-4672-A38B-C33DB54059C7}" type="datetime1">
              <a:rPr lang="en-US" smtClean="0">
                <a:solidFill>
                  <a:prstClr val="black">
                    <a:tint val="75000"/>
                  </a:prstClr>
                </a:solidFill>
              </a:rPr>
              <a:t>2/10/2016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21802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37A00C-C655-4C1A-99D5-9B6B6134E472}"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94319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61CCDB-F5AF-40D3-B78F-A66FE2F30710}"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31173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F91EA-7308-45D2-B790-1ACA74CCCE6B}"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91475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8DD386-8409-4969-99F1-F275BC55E99E}"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29140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64AB99-63A3-4E9A-B42B-2DAC90BE6550}"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01727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3481388" y="9659257"/>
            <a:ext cx="3886200" cy="241824"/>
          </a:xfrm>
          <a:prstGeom prst="rect">
            <a:avLst/>
          </a:prstGeom>
        </p:spPr>
        <p:txBody>
          <a:bodyPr lIns="96378" tIns="48189" rIns="96378" bIns="48189">
            <a:spAutoFit/>
          </a:bodyPr>
          <a:lstStyle/>
          <a:p>
            <a:r>
              <a:rPr lang="en-US" sz="900" dirty="0" smtClean="0">
                <a:solidFill>
                  <a:prstClr val="black"/>
                </a:solidFill>
              </a:rPr>
              <a:t>Rev. Control:  07/01/2015 HSD – OSP and Susan Richmond</a:t>
            </a:r>
            <a:endParaRPr lang="en-US" sz="900" dirty="0">
              <a:solidFill>
                <a:prstClr val="black"/>
              </a:solidFill>
            </a:endParaRPr>
          </a:p>
        </p:txBody>
      </p:sp>
    </p:spTree>
    <p:extLst>
      <p:ext uri="{BB962C8B-B14F-4D97-AF65-F5344CB8AC3E}">
        <p14:creationId xmlns:p14="http://schemas.microsoft.com/office/powerpoint/2010/main" val="2488703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55CCF6-6563-4D48-A0D8-939F8AD51DA0}" type="datetime1">
              <a:rPr lang="en-US" smtClean="0"/>
              <a:t>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B66087-A17A-4932-B8C6-3310CA738B5A}"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38449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530908-BFA7-4498-970A-E7A5FE101796}"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68564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7FAEB6-DA62-44F6-9F87-6944C0538995}" type="datetime1">
              <a:rPr lang="en-US" smtClean="0">
                <a:solidFill>
                  <a:prstClr val="black">
                    <a:tint val="75000"/>
                  </a:prstClr>
                </a:solidFill>
              </a:rPr>
              <a:t>2/10/2016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60185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F8D7EC-E8EF-4A3B-8CC4-7DF73CB18F2F}" type="datetime1">
              <a:rPr lang="en-US" smtClean="0">
                <a:solidFill>
                  <a:prstClr val="black">
                    <a:tint val="75000"/>
                  </a:prstClr>
                </a:solidFill>
              </a:rPr>
              <a:t>2/10/2016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38237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1F626-2B57-4AE7-8DFC-2E90AF54EFF1}" type="datetime1">
              <a:rPr lang="en-US" smtClean="0">
                <a:solidFill>
                  <a:prstClr val="black">
                    <a:tint val="75000"/>
                  </a:prstClr>
                </a:solidFill>
              </a:rPr>
              <a:t>2/10/2016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35046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00F3-6B55-4F7A-98B5-6600C3737A35}"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42644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CE20DF-C1EA-419E-B542-80310047C259}"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28805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41EC8D-F462-439C-B7B1-5A78ED44DD17}"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35966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933EFC-E5DF-4025-8EA5-DD42EE444690}"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8896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ED954-C2B2-4A8C-8470-0D01939B9F75}" type="datetime1">
              <a:rPr lang="en-US" smtClean="0"/>
              <a:t>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E5B4F8D2-43DC-4D72-A6A3-5CFA3BACC0C8}" type="datetime1">
              <a:rPr lang="en-US" smtClean="0"/>
              <a:t>2/10/2016</a:t>
            </a:fld>
            <a:endParaRPr lang="en-US" dirty="0"/>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C1B96985-992C-4139-A9F9-C7221F75901C}"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5716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510EF441-1179-4358-BE8D-C27AB0335041}"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94482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97936941-6C55-432C-86FC-3B4B281AE4C2}"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89779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587D1EE2-5C2B-4C50-9E0E-22D281264380}"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97455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D77E7632-223E-4CF5-95F9-29B9A3B3FCB8}"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86071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73413741-7A93-41EC-B685-595E91F7760E}"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699741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F6A3BF6B-BC8B-47E9-A608-9ADB9BA2C1A3}"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21944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www.google.com/url?sa=i&amp;rct=j&amp;q=&amp;esrc=s&amp;frm=1&amp;source=images&amp;cd=&amp;cad=rja&amp;docid=h103afVqGWhdNM&amp;tbnid=IR3quXKxwL94qM:&amp;ved=0CAUQjRw&amp;url=http://www.dreamstime.com/illustration/child-carrying-books.html&amp;ei=xMM8UoqYB6TCigKfzIDgDQ&amp;bvm=bv.52434380,d.cGE&amp;psig=AFQjCNEaKx0sAi9MkgP6Yk48407ewYP9vQ&amp;ust=1379800381543976" TargetMode="External"/><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www.hsd.k12.or.us/Departments/PrintShop/WebSubmissionForms.aspx" TargetMode="External"/><Relationship Id="rId2" Type="http://schemas.openxmlformats.org/officeDocument/2006/relationships/notesSlide" Target="../notesSlides/notesSlide2.xml"/><Relationship Id="rId1" Type="http://schemas.openxmlformats.org/officeDocument/2006/relationships/slideLayout" Target="../slideLayouts/slideLayout57.xml"/><Relationship Id="rId4" Type="http://schemas.openxmlformats.org/officeDocument/2006/relationships/hyperlink" Target="http://www.livebinders.com/play/play?id=774846"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resource.homestead.com/Grade-2.html" TargetMode="External"/><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2" Type="http://schemas.openxmlformats.org/officeDocument/2006/relationships/hyperlink" Target="http://www.corestandards.org/assets/Appendix_A.pd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hyperlink" Target="http://www.google.com/url?sa=i&amp;rct=j&amp;q=&amp;esrc=s&amp;frm=1&amp;source=images&amp;cd=&amp;cad=rja&amp;docid=h103afVqGWhdNM&amp;tbnid=IR3quXKxwL94qM:&amp;ved=0CAUQjRw&amp;url=http://www.dreamstime.com/illustration/child-carrying-books.html&amp;ei=xMM8UoqYB6TCigKfzIDgDQ&amp;bvm=bv.52434380,d.cGE&amp;psig=AFQjCNEaKx0sAi9MkgP6Yk48407ewYP9vQ&amp;ust=1379800381543976"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www.google.com/url?sa=i&amp;rct=j&amp;q=&amp;esrc=s&amp;frm=1&amp;source=images&amp;cd=&amp;cad=rja&amp;docid=h103afVqGWhdNM&amp;tbnid=IR3quXKxwL94qM:&amp;ved=0CAUQjRw&amp;url=http://www.dreamstime.com/illustration/child-carrying-books.html&amp;ei=xMM8UoqYB6TCigKfzIDgDQ&amp;bvm=bv.52434380,d.cGE&amp;psig=AFQjCNEaKx0sAi9MkgP6Yk48407ewYP9vQ&amp;ust=1379800381543976" TargetMode="External"/><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hyperlink" Target="https://www.google.com/url?sa=i&amp;rct=j&amp;q=&amp;esrc=s&amp;source=images&amp;cd=&amp;cad=rja&amp;uact=8&amp;ved=0CAcQjRw&amp;url=https://www.fl.ru/users/ru_Vita/viewproj.php?prjid=795537&amp;ei=bES0VI2oEcqvogT454CICQ&amp;bvm=bv.83339334,d.cGU&amp;psig=AFQjCNEJhZvt8mJzgPtdKRvOZFfW6-aNXg&amp;ust=1421186417734689" TargetMode="Externa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openxmlformats.org/officeDocument/2006/relationships/hyperlink" Target="http://www.google.com/url?sa=i&amp;rct=j&amp;q=&amp;esrc=s&amp;source=images&amp;cd=&amp;cad=rja&amp;uact=8&amp;ved=0CAcQjRw&amp;url=http://earthisland.org/immp/ECO2006/issue2.html&amp;ei=NEa0VPmmBYXZoAStu4GwCw&amp;bvm=bv.83339334,d.cGU&amp;psig=AFQjCNEPo1GjldOht0x1A-Z4BvSFud6qPQ&amp;ust=1421186971401492"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image" Target="../media/image17.jpeg"/></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oaksportal.org/resources/"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pinterest.com/pin/398287160769928614/"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sanjuansafaris.com/" TargetMode="External"/><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ight Triangle 21"/>
          <p:cNvSpPr/>
          <p:nvPr/>
        </p:nvSpPr>
        <p:spPr>
          <a:xfrm rot="5400000" flipH="1">
            <a:off x="660173" y="7641998"/>
            <a:ext cx="1756229" cy="3076575"/>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Right Triangle 22"/>
          <p:cNvSpPr/>
          <p:nvPr/>
        </p:nvSpPr>
        <p:spPr>
          <a:xfrm rot="16200000" flipH="1">
            <a:off x="5476308" y="-699521"/>
            <a:ext cx="1596571" cy="2995613"/>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nvGrpSpPr>
          <p:cNvPr id="2" name="Group 1"/>
          <p:cNvGrpSpPr/>
          <p:nvPr/>
        </p:nvGrpSpPr>
        <p:grpSpPr>
          <a:xfrm>
            <a:off x="552087" y="603710"/>
            <a:ext cx="6001616" cy="4758962"/>
            <a:chOff x="642498" y="1544635"/>
            <a:chExt cx="5648580" cy="4542646"/>
          </a:xfrm>
        </p:grpSpPr>
        <p:grpSp>
          <p:nvGrpSpPr>
            <p:cNvPr id="16" name="Group 15"/>
            <p:cNvGrpSpPr/>
            <p:nvPr/>
          </p:nvGrpSpPr>
          <p:grpSpPr>
            <a:xfrm>
              <a:off x="804678" y="1544635"/>
              <a:ext cx="5486400" cy="4542646"/>
              <a:chOff x="804678" y="177301"/>
              <a:chExt cx="5486400" cy="4542646"/>
            </a:xfrm>
          </p:grpSpPr>
          <p:sp>
            <p:nvSpPr>
              <p:cNvPr id="17" name="TextBox 16"/>
              <p:cNvSpPr txBox="1"/>
              <p:nvPr/>
            </p:nvSpPr>
            <p:spPr>
              <a:xfrm>
                <a:off x="804678" y="3128466"/>
                <a:ext cx="5486400" cy="1591481"/>
              </a:xfrm>
              <a:prstGeom prst="rect">
                <a:avLst/>
              </a:prstGeom>
              <a:noFill/>
              <a:ln>
                <a:noFill/>
              </a:ln>
            </p:spPr>
            <p:txBody>
              <a:bodyPr wrap="square" lIns="96661" tIns="48331" rIns="96661" bIns="48331" rtlCol="0">
                <a:spAutoFit/>
              </a:bodyPr>
              <a:lstStyle/>
              <a:p>
                <a:r>
                  <a:rPr lang="es-ES" sz="3400" b="1" dirty="0">
                    <a:effectLst>
                      <a:outerShdw blurRad="38100" dist="38100" dir="2700000" algn="tl">
                        <a:srgbClr val="000000">
                          <a:alpha val="43137"/>
                        </a:srgbClr>
                      </a:outerShdw>
                    </a:effectLst>
                  </a:rPr>
                  <a:t>Pre-evaluación Trimestre 3 Instrucciones del maestro</a:t>
                </a:r>
              </a:p>
              <a:p>
                <a:endParaRPr lang="en-US" sz="3400" b="1" strike="sngStrike" dirty="0" smtClean="0">
                  <a:effectLst>
                    <a:outerShdw blurRad="38100" dist="38100" dir="2700000" algn="tl">
                      <a:srgbClr val="000000">
                        <a:alpha val="43137"/>
                      </a:srgbClr>
                    </a:outerShdw>
                  </a:effectLst>
                </a:endParaRPr>
              </a:p>
            </p:txBody>
          </p:sp>
          <p:sp>
            <p:nvSpPr>
              <p:cNvPr id="19" name="Rectangle 18"/>
              <p:cNvSpPr/>
              <p:nvPr/>
            </p:nvSpPr>
            <p:spPr>
              <a:xfrm>
                <a:off x="1651465" y="177301"/>
                <a:ext cx="1735377" cy="837292"/>
              </a:xfrm>
              <a:prstGeom prst="rect">
                <a:avLst/>
              </a:prstGeom>
            </p:spPr>
            <p:txBody>
              <a:bodyPr wrap="none">
                <a:spAutoFit/>
              </a:bodyPr>
              <a:lstStyle/>
              <a:p>
                <a:r>
                  <a:rPr lang="es-MX" sz="5100" b="1" dirty="0" smtClean="0">
                    <a:effectLst>
                      <a:outerShdw blurRad="38100" dist="38100" dir="2700000" algn="tl">
                        <a:srgbClr val="000000">
                          <a:alpha val="43137"/>
                        </a:srgbClr>
                      </a:outerShdw>
                    </a:effectLst>
                  </a:rPr>
                  <a:t>Grado</a:t>
                </a:r>
                <a:endParaRPr lang="es-MX" sz="5100" b="1" dirty="0">
                  <a:effectLst>
                    <a:outerShdw blurRad="38100" dist="38100" dir="2700000" algn="tl">
                      <a:srgbClr val="000000">
                        <a:alpha val="43137"/>
                      </a:srgbClr>
                    </a:outerShdw>
                  </a:effectLst>
                </a:endParaRPr>
              </a:p>
            </p:txBody>
          </p:sp>
        </p:grpSp>
        <p:sp>
          <p:nvSpPr>
            <p:cNvPr id="25" name="Rectangle 24"/>
            <p:cNvSpPr/>
            <p:nvPr/>
          </p:nvSpPr>
          <p:spPr>
            <a:xfrm>
              <a:off x="642498" y="1579022"/>
              <a:ext cx="1046740" cy="969496"/>
            </a:xfrm>
            <a:prstGeom prst="rect">
              <a:avLst/>
            </a:prstGeom>
            <a:solidFill>
              <a:srgbClr val="FFFFE7"/>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smtClean="0">
                  <a:ln w="11430"/>
                  <a:effectLst>
                    <a:outerShdw blurRad="80000" dist="40000" dir="5040000" algn="tl">
                      <a:srgbClr val="000000">
                        <a:alpha val="30000"/>
                      </a:srgbClr>
                    </a:outerShdw>
                  </a:effectLst>
                </a:rPr>
                <a:t>3</a:t>
              </a:r>
              <a:r>
                <a:rPr lang="en-US" sz="6000" b="1" baseline="30000" dirty="0" smtClean="0">
                  <a:ln w="11430"/>
                  <a:effectLst>
                    <a:outerShdw blurRad="80000" dist="40000" dir="5040000" algn="tl">
                      <a:srgbClr val="000000">
                        <a:alpha val="30000"/>
                      </a:srgbClr>
                    </a:outerShdw>
                  </a:effectLst>
                </a:rPr>
                <a:t>er</a:t>
              </a:r>
              <a:endParaRPr lang="en-US" sz="6000" b="1" dirty="0">
                <a:ln w="11430"/>
                <a:effectLst>
                  <a:outerShdw blurRad="80000" dist="40000" dir="5040000" algn="tl">
                    <a:srgbClr val="000000">
                      <a:alpha val="30000"/>
                    </a:srgbClr>
                  </a:outerShdw>
                </a:effectLst>
              </a:endParaRPr>
            </a:p>
          </p:txBody>
        </p:sp>
        <p:grpSp>
          <p:nvGrpSpPr>
            <p:cNvPr id="11" name="Group 10"/>
            <p:cNvGrpSpPr/>
            <p:nvPr/>
          </p:nvGrpSpPr>
          <p:grpSpPr>
            <a:xfrm>
              <a:off x="1064366" y="2271080"/>
              <a:ext cx="2285688" cy="2330038"/>
              <a:chOff x="1975739" y="882135"/>
              <a:chExt cx="3113063" cy="3240142"/>
            </a:xfrm>
          </p:grpSpPr>
          <p:sp>
            <p:nvSpPr>
              <p:cNvPr id="12" name="Parallelogram 11"/>
              <p:cNvSpPr/>
              <p:nvPr/>
            </p:nvSpPr>
            <p:spPr>
              <a:xfrm rot="1584430" flipH="1">
                <a:off x="1975739" y="1498329"/>
                <a:ext cx="3113063" cy="2076476"/>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13" name="Parallelogram 12"/>
              <p:cNvSpPr/>
              <p:nvPr/>
            </p:nvSpPr>
            <p:spPr>
              <a:xfrm>
                <a:off x="2577440" y="882135"/>
                <a:ext cx="2505901" cy="1981199"/>
              </a:xfrm>
              <a:prstGeom prst="parallelogram">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nvGrpSpPr>
              <p:cNvPr id="14" name="Group 13"/>
              <p:cNvGrpSpPr/>
              <p:nvPr/>
            </p:nvGrpSpPr>
            <p:grpSpPr>
              <a:xfrm>
                <a:off x="2367178" y="1402448"/>
                <a:ext cx="2328450" cy="1796537"/>
                <a:chOff x="-3013272" y="753938"/>
                <a:chExt cx="3048000" cy="2476027"/>
              </a:xfrm>
            </p:grpSpPr>
            <p:sp>
              <p:nvSpPr>
                <p:cNvPr id="21" name="Rectangle 20"/>
                <p:cNvSpPr/>
                <p:nvPr/>
              </p:nvSpPr>
              <p:spPr>
                <a:xfrm rot="20691748">
                  <a:off x="-3013272" y="753938"/>
                  <a:ext cx="3048000" cy="247602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15" descr="http://thumbs.dreamstime.com/x/happy-kids-holding-books-5379901.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819" b="13667"/>
                <a:stretch/>
              </p:blipFill>
              <p:spPr bwMode="auto">
                <a:xfrm rot="21052658">
                  <a:off x="-2793023" y="1008490"/>
                  <a:ext cx="2562185" cy="16553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grpSp>
            <p:nvGrpSpPr>
              <p:cNvPr id="15" name="Group 14"/>
              <p:cNvGrpSpPr/>
              <p:nvPr/>
            </p:nvGrpSpPr>
            <p:grpSpPr>
              <a:xfrm>
                <a:off x="3265452" y="2454632"/>
                <a:ext cx="1775149" cy="1667645"/>
                <a:chOff x="5040111" y="2410697"/>
                <a:chExt cx="1775149" cy="1667645"/>
              </a:xfrm>
            </p:grpSpPr>
            <p:pic>
              <p:nvPicPr>
                <p:cNvPr id="18" name="Picture 19" descr="C:\Users\richmons\AppData\Local\Microsoft\Windows\Temporary Internet Files\Content.IE5\ETNPJYOF\MC900439819[1].png"/>
                <p:cNvPicPr>
                  <a:picLocks noChangeAspect="1" noChangeArrowheads="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7834802">
                  <a:off x="5040111" y="2410697"/>
                  <a:ext cx="1349748" cy="134974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Users\richmons\AppData\Local\Microsoft\Windows\Temporary Internet Files\Content.IE5\ETNPJYOF\MC900439819[1].png"/>
                <p:cNvPicPr>
                  <a:picLocks noChangeAspect="1" noChangeArrowheads="1"/>
                </p:cNvPicPr>
                <p:nvPr/>
              </p:nvPicPr>
              <p:blipFill>
                <a:blip r:embed="rId7" cstate="print">
                  <a:duotone>
                    <a:schemeClr val="accent6">
                      <a:shade val="45000"/>
                      <a:satMod val="135000"/>
                    </a:schemeClr>
                    <a:prstClr val="white"/>
                  </a:duotone>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9570370">
                  <a:off x="5465512" y="2728594"/>
                  <a:ext cx="1349748" cy="1349748"/>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35" name="Rectangle 34"/>
          <p:cNvSpPr/>
          <p:nvPr/>
        </p:nvSpPr>
        <p:spPr>
          <a:xfrm>
            <a:off x="724402" y="5113762"/>
            <a:ext cx="6150129" cy="400110"/>
          </a:xfrm>
          <a:prstGeom prst="rect">
            <a:avLst/>
          </a:prstGeom>
          <a:solidFill>
            <a:schemeClr val="bg1"/>
          </a:solidFill>
          <a:ln>
            <a:noFill/>
          </a:ln>
        </p:spPr>
        <p:txBody>
          <a:bodyPr wrap="square">
            <a:spAutoFit/>
          </a:bodyPr>
          <a:lstStyle/>
          <a:p>
            <a:r>
              <a:rPr lang="es-MX" b="1" dirty="0" smtClean="0">
                <a:effectLst>
                  <a:outerShdw blurRad="38100" dist="38100" dir="2700000" algn="tl">
                    <a:srgbClr val="000000">
                      <a:alpha val="43137"/>
                    </a:srgbClr>
                  </a:outerShdw>
                </a:effectLst>
              </a:rPr>
              <a:t>Texto literario e informativo</a:t>
            </a:r>
            <a:endParaRPr lang="es-MX" b="1" dirty="0">
              <a:effectLst>
                <a:outerShdw blurRad="38100" dist="38100" dir="2700000" algn="tl">
                  <a:srgbClr val="000000">
                    <a:alpha val="43137"/>
                  </a:srgbClr>
                </a:outerShdw>
              </a:effectLst>
            </a:endParaRPr>
          </a:p>
        </p:txBody>
      </p:sp>
      <p:sp>
        <p:nvSpPr>
          <p:cNvPr id="37" name="Rectangle 36"/>
          <p:cNvSpPr/>
          <p:nvPr/>
        </p:nvSpPr>
        <p:spPr>
          <a:xfrm>
            <a:off x="4038600" y="7670681"/>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s-ES" b="1" dirty="0">
                <a:solidFill>
                  <a:schemeClr val="tx1"/>
                </a:solidFill>
                <a:effectLst>
                  <a:outerShdw blurRad="38100" dist="38100" dir="2700000" algn="tl">
                    <a:srgbClr val="000000">
                      <a:alpha val="43137"/>
                    </a:srgbClr>
                  </a:outerShdw>
                </a:effectLst>
              </a:rPr>
              <a:t>Tarea de rendimiento al nivel de grado</a:t>
            </a:r>
          </a:p>
        </p:txBody>
      </p:sp>
      <p:sp>
        <p:nvSpPr>
          <p:cNvPr id="38" name="Rectangle 37"/>
          <p:cNvSpPr/>
          <p:nvPr/>
        </p:nvSpPr>
        <p:spPr>
          <a:xfrm>
            <a:off x="4038600" y="5991596"/>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s-ES" b="1" dirty="0">
                <a:solidFill>
                  <a:schemeClr val="tx1"/>
                </a:solidFill>
                <a:effectLst>
                  <a:outerShdw blurRad="38100" dist="38100" dir="2700000" algn="tl">
                    <a:srgbClr val="000000">
                      <a:alpha val="43137"/>
                    </a:srgbClr>
                  </a:outerShdw>
                </a:effectLst>
              </a:rPr>
              <a:t>Pasos secuenciales </a:t>
            </a:r>
          </a:p>
          <a:p>
            <a:pPr algn="ctr"/>
            <a:r>
              <a:rPr lang="es-ES" b="1" u="sng" dirty="0">
                <a:solidFill>
                  <a:schemeClr val="tx1"/>
                </a:solidFill>
                <a:effectLst>
                  <a:outerShdw blurRad="38100" dist="38100" dir="2700000" algn="tl">
                    <a:srgbClr val="000000">
                      <a:alpha val="43137"/>
                    </a:srgbClr>
                  </a:outerShdw>
                </a:effectLst>
              </a:rPr>
              <a:t>hacia</a:t>
            </a:r>
            <a:r>
              <a:rPr lang="es-ES" b="1" dirty="0">
                <a:solidFill>
                  <a:schemeClr val="tx1"/>
                </a:solidFill>
                <a:effectLst>
                  <a:outerShdw blurRad="38100" dist="38100" dir="2700000" algn="tl">
                    <a:srgbClr val="000000">
                      <a:alpha val="43137"/>
                    </a:srgbClr>
                  </a:outerShdw>
                </a:effectLst>
              </a:rPr>
              <a:t> el dominio </a:t>
            </a:r>
            <a:r>
              <a:rPr lang="es-ES" b="1" dirty="0" smtClean="0">
                <a:solidFill>
                  <a:schemeClr val="tx1"/>
                </a:solidFill>
                <a:effectLst>
                  <a:outerShdw blurRad="38100" dist="38100" dir="2700000" algn="tl">
                    <a:srgbClr val="000000">
                      <a:alpha val="43137"/>
                    </a:srgbClr>
                  </a:outerShdw>
                </a:effectLst>
              </a:rPr>
              <a:t>del Estándar</a:t>
            </a:r>
            <a:endParaRPr lang="en-US" b="1" dirty="0">
              <a:solidFill>
                <a:schemeClr val="tx1"/>
              </a:solidFill>
              <a:effectLst>
                <a:outerShdw blurRad="38100" dist="38100" dir="2700000" algn="tl">
                  <a:srgbClr val="000000">
                    <a:alpha val="43137"/>
                  </a:srgbClr>
                </a:outerShdw>
              </a:effectLst>
            </a:endParaRPr>
          </a:p>
        </p:txBody>
      </p:sp>
      <p:sp>
        <p:nvSpPr>
          <p:cNvPr id="5" name="Rectangle 4"/>
          <p:cNvSpPr/>
          <p:nvPr/>
        </p:nvSpPr>
        <p:spPr>
          <a:xfrm>
            <a:off x="589822" y="6148656"/>
            <a:ext cx="3886200" cy="2492990"/>
          </a:xfrm>
          <a:prstGeom prst="rect">
            <a:avLst/>
          </a:prstGeom>
        </p:spPr>
        <p:txBody>
          <a:bodyPr>
            <a:spAutoFit/>
          </a:bodyPr>
          <a:lstStyle/>
          <a:p>
            <a:pPr lvl="0" defTabSz="966612"/>
            <a:r>
              <a:rPr lang="es-MX" sz="1300" b="1" u="sng" dirty="0">
                <a:solidFill>
                  <a:prstClr val="black"/>
                </a:solidFill>
                <a:effectLst>
                  <a:outerShdw blurRad="38100" dist="38100" dir="2700000" algn="tl">
                    <a:srgbClr val="000000">
                      <a:alpha val="43137"/>
                    </a:srgbClr>
                  </a:outerShdw>
                </a:effectLst>
              </a:rPr>
              <a:t>Lectura</a:t>
            </a:r>
            <a:endParaRPr lang="es-MX" sz="1300" b="1" dirty="0">
              <a:solidFill>
                <a:prstClr val="black"/>
              </a:solidFill>
              <a:effectLst>
                <a:outerShdw blurRad="38100" dist="38100" dir="2700000" algn="tl">
                  <a:srgbClr val="000000">
                    <a:alpha val="43137"/>
                  </a:srgbClr>
                </a:outerShdw>
              </a:effectLst>
            </a:endParaRPr>
          </a:p>
          <a:p>
            <a:pPr lvl="0" defTabSz="966612"/>
            <a:r>
              <a:rPr lang="es-MX" sz="1300" b="1" dirty="0">
                <a:solidFill>
                  <a:srgbClr val="C00000"/>
                </a:solidFill>
              </a:rPr>
              <a:t>12</a:t>
            </a:r>
            <a:r>
              <a:rPr lang="es-MX" sz="1300" b="1" dirty="0">
                <a:solidFill>
                  <a:prstClr val="black"/>
                </a:solidFill>
              </a:rPr>
              <a:t> Preguntas de selección múltiple </a:t>
            </a:r>
            <a:endParaRPr lang="es-MX" sz="1300" b="1" dirty="0">
              <a:solidFill>
                <a:srgbClr val="C00000"/>
              </a:solidFill>
            </a:endParaRPr>
          </a:p>
          <a:p>
            <a:pPr lvl="0" defTabSz="966612"/>
            <a:r>
              <a:rPr lang="es-MX" sz="1300" b="1" dirty="0">
                <a:solidFill>
                  <a:srgbClr val="C00000"/>
                </a:solidFill>
              </a:rPr>
              <a:t>  1 </a:t>
            </a:r>
            <a:r>
              <a:rPr lang="es-MX" sz="1300" b="1" dirty="0">
                <a:solidFill>
                  <a:prstClr val="black"/>
                </a:solidFill>
              </a:rPr>
              <a:t>R</a:t>
            </a:r>
            <a:r>
              <a:rPr lang="es-MX" sz="1300" b="1" dirty="0" smtClean="0">
                <a:solidFill>
                  <a:prstClr val="black"/>
                </a:solidFill>
              </a:rPr>
              <a:t>espuesta </a:t>
            </a:r>
            <a:r>
              <a:rPr lang="es-MX" sz="1300" b="1" dirty="0">
                <a:solidFill>
                  <a:prstClr val="black"/>
                </a:solidFill>
              </a:rPr>
              <a:t>construida</a:t>
            </a:r>
          </a:p>
          <a:p>
            <a:pPr lvl="0" defTabSz="966612"/>
            <a:r>
              <a:rPr lang="es-MX" sz="1300" b="1" u="sng" dirty="0">
                <a:solidFill>
                  <a:prstClr val="black"/>
                </a:solidFill>
                <a:effectLst>
                  <a:outerShdw blurRad="38100" dist="38100" dir="2700000" algn="tl">
                    <a:srgbClr val="000000">
                      <a:alpha val="43137"/>
                    </a:srgbClr>
                  </a:outerShdw>
                </a:effectLst>
              </a:rPr>
              <a:t>Investigación</a:t>
            </a:r>
          </a:p>
          <a:p>
            <a:pPr lvl="0" defTabSz="966612"/>
            <a:r>
              <a:rPr lang="es-MX" sz="1300" b="1" dirty="0">
                <a:solidFill>
                  <a:srgbClr val="C00000"/>
                </a:solidFill>
              </a:rPr>
              <a:t>  3</a:t>
            </a:r>
            <a:r>
              <a:rPr lang="es-MX" sz="1300" b="1" dirty="0">
                <a:solidFill>
                  <a:prstClr val="black"/>
                </a:solidFill>
              </a:rPr>
              <a:t> </a:t>
            </a:r>
            <a:r>
              <a:rPr lang="es-MX" sz="1300" b="1" dirty="0" smtClean="0">
                <a:solidFill>
                  <a:prstClr val="black"/>
                </a:solidFill>
              </a:rPr>
              <a:t>Respuestas </a:t>
            </a:r>
            <a:r>
              <a:rPr lang="es-MX" sz="1300" b="1" dirty="0">
                <a:solidFill>
                  <a:prstClr val="black"/>
                </a:solidFill>
              </a:rPr>
              <a:t>construidas</a:t>
            </a:r>
          </a:p>
          <a:p>
            <a:pPr lvl="0" defTabSz="966612"/>
            <a:r>
              <a:rPr lang="es-MX" sz="1300" b="1" u="sng" dirty="0">
                <a:solidFill>
                  <a:prstClr val="black"/>
                </a:solidFill>
                <a:effectLst>
                  <a:outerShdw blurRad="38100" dist="38100" dir="2700000" algn="tl">
                    <a:srgbClr val="000000">
                      <a:alpha val="43137"/>
                    </a:srgbClr>
                  </a:outerShdw>
                </a:effectLst>
              </a:rPr>
              <a:t>Escritura</a:t>
            </a:r>
          </a:p>
          <a:p>
            <a:pPr lvl="0" defTabSz="966612"/>
            <a:r>
              <a:rPr lang="es-MX" sz="1300" b="1" dirty="0">
                <a:solidFill>
                  <a:prstClr val="black"/>
                </a:solidFill>
              </a:rPr>
              <a:t>  </a:t>
            </a:r>
            <a:r>
              <a:rPr lang="es-MX" sz="1300" b="1" dirty="0">
                <a:solidFill>
                  <a:srgbClr val="FF0000"/>
                </a:solidFill>
              </a:rPr>
              <a:t>1</a:t>
            </a:r>
            <a:r>
              <a:rPr lang="es-MX" sz="1300" b="1" dirty="0">
                <a:solidFill>
                  <a:prstClr val="black"/>
                </a:solidFill>
              </a:rPr>
              <a:t> </a:t>
            </a:r>
            <a:r>
              <a:rPr lang="es-MX" sz="1300" b="1" dirty="0" smtClean="0">
                <a:solidFill>
                  <a:prstClr val="black"/>
                </a:solidFill>
                <a:effectLst>
                  <a:glow rad="101600">
                    <a:schemeClr val="bg1">
                      <a:alpha val="60000"/>
                    </a:schemeClr>
                  </a:glow>
                </a:effectLst>
              </a:rPr>
              <a:t>Composición completa </a:t>
            </a:r>
            <a:r>
              <a:rPr lang="es-MX" sz="1300" b="1" dirty="0" smtClean="0">
                <a:solidFill>
                  <a:prstClr val="black"/>
                </a:solidFill>
              </a:rPr>
              <a:t>(Tarea </a:t>
            </a:r>
            <a:r>
              <a:rPr lang="es-MX" sz="1300" b="1" dirty="0">
                <a:solidFill>
                  <a:prstClr val="black"/>
                </a:solidFill>
              </a:rPr>
              <a:t>de rendimiento)</a:t>
            </a:r>
          </a:p>
          <a:p>
            <a:pPr lvl="0" defTabSz="966612"/>
            <a:r>
              <a:rPr lang="es-MX" sz="1300" b="1" dirty="0">
                <a:solidFill>
                  <a:prstClr val="black"/>
                </a:solidFill>
              </a:rPr>
              <a:t>  </a:t>
            </a:r>
            <a:r>
              <a:rPr lang="es-MX" sz="1300" b="1" dirty="0">
                <a:solidFill>
                  <a:srgbClr val="C00000"/>
                </a:solidFill>
              </a:rPr>
              <a:t>1</a:t>
            </a:r>
            <a:r>
              <a:rPr lang="es-MX" sz="1300" b="1" dirty="0">
                <a:solidFill>
                  <a:prstClr val="black"/>
                </a:solidFill>
              </a:rPr>
              <a:t> Escrito Breve</a:t>
            </a:r>
          </a:p>
          <a:p>
            <a:pPr lvl="0" defTabSz="966612"/>
            <a:r>
              <a:rPr lang="es-MX" sz="1300" b="1" dirty="0">
                <a:solidFill>
                  <a:prstClr val="black"/>
                </a:solidFill>
              </a:rPr>
              <a:t>  </a:t>
            </a:r>
            <a:r>
              <a:rPr lang="es-MX" sz="1300" b="1" dirty="0">
                <a:solidFill>
                  <a:srgbClr val="C00000"/>
                </a:solidFill>
              </a:rPr>
              <a:t>1 </a:t>
            </a:r>
            <a:r>
              <a:rPr lang="es-MX" sz="1300" b="1" dirty="0">
                <a:solidFill>
                  <a:prstClr val="black"/>
                </a:solidFill>
              </a:rPr>
              <a:t>Escribir para revisar </a:t>
            </a:r>
          </a:p>
          <a:p>
            <a:pPr lvl="0" defTabSz="966612"/>
            <a:r>
              <a:rPr lang="es-MX" sz="1300" b="1" u="sng" dirty="0">
                <a:solidFill>
                  <a:prstClr val="black"/>
                </a:solidFill>
                <a:effectLst>
                  <a:outerShdw blurRad="38100" dist="38100" dir="2700000" algn="tl">
                    <a:srgbClr val="000000">
                      <a:alpha val="43137"/>
                    </a:srgbClr>
                  </a:outerShdw>
                </a:effectLst>
              </a:rPr>
              <a:t>Escritura con lenguaje integrado</a:t>
            </a:r>
          </a:p>
          <a:p>
            <a:pPr lvl="0" defTabSz="966612"/>
            <a:r>
              <a:rPr lang="es-MX" sz="1300" b="1" dirty="0">
                <a:solidFill>
                  <a:prstClr val="black"/>
                </a:solidFill>
              </a:rPr>
              <a:t>  </a:t>
            </a:r>
            <a:r>
              <a:rPr lang="es-MX" sz="1300" b="1" dirty="0">
                <a:solidFill>
                  <a:srgbClr val="C00000"/>
                </a:solidFill>
              </a:rPr>
              <a:t>1 </a:t>
            </a:r>
            <a:r>
              <a:rPr lang="es-MX" sz="1300" b="1" dirty="0" smtClean="0">
                <a:solidFill>
                  <a:prstClr val="black"/>
                </a:solidFill>
              </a:rPr>
              <a:t>Lenguaje/vocabulario</a:t>
            </a:r>
            <a:endParaRPr lang="es-MX" sz="1300" b="1" dirty="0">
              <a:solidFill>
                <a:prstClr val="black"/>
              </a:solidFill>
            </a:endParaRPr>
          </a:p>
          <a:p>
            <a:pPr lvl="0" defTabSz="966612"/>
            <a:r>
              <a:rPr lang="es-MX" sz="1300" b="1" dirty="0">
                <a:solidFill>
                  <a:prstClr val="black"/>
                </a:solidFill>
              </a:rPr>
              <a:t>  </a:t>
            </a:r>
            <a:r>
              <a:rPr lang="es-MX" sz="1300" b="1" dirty="0">
                <a:solidFill>
                  <a:srgbClr val="FF0000"/>
                </a:solidFill>
              </a:rPr>
              <a:t>1</a:t>
            </a:r>
            <a:r>
              <a:rPr lang="es-MX" sz="1300" b="1" dirty="0">
                <a:solidFill>
                  <a:prstClr val="black"/>
                </a:solidFill>
              </a:rPr>
              <a:t> </a:t>
            </a:r>
            <a:r>
              <a:rPr lang="es-MX" sz="1300" b="1" dirty="0" smtClean="0">
                <a:solidFill>
                  <a:prstClr val="black"/>
                </a:solidFill>
              </a:rPr>
              <a:t>Editar/clarificar</a:t>
            </a:r>
            <a:endParaRPr lang="es-MX" sz="1300" b="1" dirty="0">
              <a:solidFill>
                <a:prstClr val="black"/>
              </a:solidFill>
            </a:endParaRPr>
          </a:p>
        </p:txBody>
      </p:sp>
    </p:spTree>
    <p:extLst>
      <p:ext uri="{BB962C8B-B14F-4D97-AF65-F5344CB8AC3E}">
        <p14:creationId xmlns:p14="http://schemas.microsoft.com/office/powerpoint/2010/main" val="1315010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136" y="504989"/>
            <a:ext cx="6945086" cy="1827631"/>
          </a:xfrm>
          <a:prstGeom prst="rect">
            <a:avLst/>
          </a:prstGeom>
          <a:noFill/>
        </p:spPr>
        <p:txBody>
          <a:bodyPr wrap="square" lIns="101231" tIns="50617" rIns="101231" bIns="50617" rtlCol="0">
            <a:spAutoFit/>
          </a:bodyPr>
          <a:lstStyle/>
          <a:p>
            <a:r>
              <a:rPr lang="es-ES" sz="1781" b="1" u="sng" dirty="0">
                <a:solidFill>
                  <a:prstClr val="black"/>
                </a:solidFill>
              </a:rPr>
              <a:t>Instrucciones</a:t>
            </a:r>
            <a:endParaRPr lang="es-ES" sz="1571" dirty="0">
              <a:solidFill>
                <a:prstClr val="black"/>
              </a:solidFill>
            </a:endParaRPr>
          </a:p>
          <a:p>
            <a:r>
              <a:rPr lang="es-419" sz="1048" dirty="0">
                <a:solidFill>
                  <a:prstClr val="black"/>
                </a:solidFill>
              </a:rPr>
              <a:t>Las E</a:t>
            </a:r>
            <a:r>
              <a:rPr lang="es-419" sz="1048" dirty="0" smtClean="0">
                <a:solidFill>
                  <a:prstClr val="black"/>
                </a:solidFill>
              </a:rPr>
              <a:t>valuaciones </a:t>
            </a:r>
            <a:r>
              <a:rPr lang="es-419" sz="1048" dirty="0">
                <a:solidFill>
                  <a:prstClr val="black"/>
                </a:solidFill>
              </a:rPr>
              <a:t>de HSD para las escuelas primarias no ofrecen un </a:t>
            </a:r>
            <a:r>
              <a:rPr lang="es-419" sz="1048" dirty="0" smtClean="0">
                <a:solidFill>
                  <a:prstClr val="black"/>
                </a:solidFill>
              </a:rPr>
              <a:t>guion </a:t>
            </a:r>
            <a:r>
              <a:rPr lang="es-419" sz="1048" dirty="0">
                <a:solidFill>
                  <a:prstClr val="black"/>
                </a:solidFill>
              </a:rPr>
              <a:t>para el maestro, ni son por tiempo. Son una herramienta para tomar decisiones informadas relacionadas con la instrucción. La intención de estas evaluaciones no es que los estudiantes "adivinen y verifiquen" las respuestas sólo para terminar una evaluación. </a:t>
            </a:r>
            <a:endParaRPr lang="es-419" sz="1048" dirty="0" smtClean="0">
              <a:solidFill>
                <a:prstClr val="black"/>
              </a:solidFill>
            </a:endParaRPr>
          </a:p>
          <a:p>
            <a:r>
              <a:rPr lang="es-ES" sz="1048" dirty="0">
                <a:solidFill>
                  <a:prstClr val="black"/>
                </a:solidFill>
              </a:rPr>
              <a:t/>
            </a:r>
            <a:br>
              <a:rPr lang="es-ES" sz="1048" dirty="0">
                <a:solidFill>
                  <a:prstClr val="black"/>
                </a:solidFill>
              </a:rPr>
            </a:br>
            <a:r>
              <a:rPr lang="es-ES" sz="1048" dirty="0">
                <a:solidFill>
                  <a:prstClr val="black"/>
                </a:solidFill>
              </a:rPr>
              <a:t>Todos los estudiantes deben </a:t>
            </a:r>
            <a:r>
              <a:rPr lang="es-ES" sz="1048" dirty="0" smtClean="0">
                <a:solidFill>
                  <a:prstClr val="black"/>
                </a:solidFill>
              </a:rPr>
              <a:t>“progresar hacia” </a:t>
            </a:r>
            <a:r>
              <a:rPr lang="es-ES" sz="1048" dirty="0">
                <a:solidFill>
                  <a:prstClr val="black"/>
                </a:solidFill>
              </a:rPr>
              <a:t>tomar las evaluaciones independientemente, pero muchos necesitarán estrategias que los ayude a desarrollar académicamente. Si los estudiantes </a:t>
            </a:r>
            <a:r>
              <a:rPr lang="es-ES" sz="1048" b="1" dirty="0">
                <a:solidFill>
                  <a:prstClr val="black"/>
                </a:solidFill>
              </a:rPr>
              <a:t>no están </a:t>
            </a:r>
            <a:r>
              <a:rPr lang="es-ES" sz="1048" dirty="0">
                <a:solidFill>
                  <a:prstClr val="black"/>
                </a:solidFill>
              </a:rPr>
              <a:t>leyendo al nivel de grado y no pueden leer el texto, </a:t>
            </a:r>
            <a:r>
              <a:rPr lang="es-ES" sz="1048" b="1" dirty="0">
                <a:solidFill>
                  <a:prstClr val="black"/>
                </a:solidFill>
              </a:rPr>
              <a:t>por favor, lea los cuentos </a:t>
            </a:r>
            <a:r>
              <a:rPr lang="es-ES" sz="1048" dirty="0">
                <a:solidFill>
                  <a:prstClr val="black"/>
                </a:solidFill>
              </a:rPr>
              <a:t>a los estudiantes y haga las preguntas. Permita a los estudiantes leer las partes del texto que puedan. Favor de tomar en cuenta el nivel de diferenciación que un estudiante necesita.</a:t>
            </a:r>
          </a:p>
          <a:p>
            <a:endParaRPr lang="es-ES" sz="1048" dirty="0">
              <a:solidFill>
                <a:prstClr val="black"/>
              </a:solidFill>
            </a:endParaRPr>
          </a:p>
        </p:txBody>
      </p:sp>
      <p:sp>
        <p:nvSpPr>
          <p:cNvPr id="6" name="Rectangle 5"/>
          <p:cNvSpPr/>
          <p:nvPr/>
        </p:nvSpPr>
        <p:spPr>
          <a:xfrm>
            <a:off x="4934615" y="151231"/>
            <a:ext cx="2623699" cy="58894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6701" tIns="53350" rIns="106701" bIns="53350" rtlCol="0" anchor="t"/>
          <a:lstStyle/>
          <a:p>
            <a:r>
              <a:rPr lang="es-ES" sz="1257" b="1" dirty="0">
                <a:solidFill>
                  <a:prstClr val="black"/>
                </a:solidFill>
              </a:rPr>
              <a:t>Ordenar en la Imprenta de HSD…</a:t>
            </a:r>
          </a:p>
          <a:p>
            <a:r>
              <a:rPr lang="es-ES" sz="943" dirty="0">
                <a:solidFill>
                  <a:prstClr val="black"/>
                </a:solidFill>
                <a:hlinkClick r:id="rId3"/>
              </a:rPr>
              <a:t>http://www.hsd.k12.or.us/Departments/PrintShop/WebSubmissionForms.aspx</a:t>
            </a:r>
            <a:endParaRPr lang="es-ES" sz="943" dirty="0">
              <a:solidFill>
                <a:prstClr val="black"/>
              </a:solidFill>
            </a:endParaRPr>
          </a:p>
          <a:p>
            <a:endParaRPr lang="es-ES" sz="943" dirty="0">
              <a:solidFill>
                <a:prstClr val="black"/>
              </a:solidFill>
            </a:endParaRPr>
          </a:p>
        </p:txBody>
      </p:sp>
      <p:sp>
        <p:nvSpPr>
          <p:cNvPr id="2" name="Rectangle 1"/>
          <p:cNvSpPr/>
          <p:nvPr/>
        </p:nvSpPr>
        <p:spPr>
          <a:xfrm>
            <a:off x="613228" y="2873828"/>
            <a:ext cx="6786994" cy="646331"/>
          </a:xfrm>
          <a:prstGeom prst="rect">
            <a:avLst/>
          </a:prstGeom>
        </p:spPr>
        <p:txBody>
          <a:bodyPr wrap="square" lIns="90880" tIns="45440" rIns="90880" bIns="45440">
            <a:spAutoFit/>
          </a:bodyPr>
          <a:lstStyle/>
          <a:p>
            <a:pPr algn="ctr"/>
            <a:r>
              <a:rPr lang="es-ES" sz="1362" b="1">
                <a:solidFill>
                  <a:prstClr val="black"/>
                </a:solidFill>
              </a:rPr>
              <a:t>About this Assessment</a:t>
            </a:r>
          </a:p>
          <a:p>
            <a:endParaRPr lang="es-ES" sz="1048" b="1">
              <a:solidFill>
                <a:prstClr val="black"/>
              </a:solidFill>
            </a:endParaRPr>
          </a:p>
          <a:p>
            <a:r>
              <a:rPr lang="es-ES" sz="1048" b="1">
                <a:solidFill>
                  <a:prstClr val="black"/>
                </a:solidFill>
              </a:rPr>
              <a:t>This assessment includes:  </a:t>
            </a:r>
            <a:r>
              <a:rPr lang="es-ES" sz="1048">
                <a:solidFill>
                  <a:prstClr val="black"/>
                </a:solidFill>
              </a:rPr>
              <a:t>Selected-Response, Constructed-Response, and a Performance Task.</a:t>
            </a:r>
          </a:p>
        </p:txBody>
      </p:sp>
      <p:graphicFrame>
        <p:nvGraphicFramePr>
          <p:cNvPr id="3" name="Table 2"/>
          <p:cNvGraphicFramePr>
            <a:graphicFrameLocks noGrp="1"/>
          </p:cNvGraphicFramePr>
          <p:nvPr>
            <p:extLst/>
          </p:nvPr>
        </p:nvGraphicFramePr>
        <p:xfrm>
          <a:off x="533400" y="2554514"/>
          <a:ext cx="6705600" cy="1460863"/>
        </p:xfrm>
        <a:graphic>
          <a:graphicData uri="http://schemas.openxmlformats.org/drawingml/2006/table">
            <a:tbl>
              <a:tblPr firstRow="1" bandRow="1">
                <a:tableStyleId>{5940675A-B579-460E-94D1-54222C63F5DA}</a:tableStyleId>
              </a:tblPr>
              <a:tblGrid>
                <a:gridCol w="1995714"/>
                <a:gridCol w="3033486"/>
                <a:gridCol w="1676400"/>
              </a:tblGrid>
              <a:tr h="411480">
                <a:tc gridSpan="3">
                  <a:txBody>
                    <a:bodyPr/>
                    <a:lstStyle/>
                    <a:p>
                      <a:pPr algn="ctr"/>
                      <a:r>
                        <a:rPr lang="es-ES" sz="1200" b="1" noProof="0" dirty="0" smtClean="0"/>
                        <a:t>Tipos de rúbricas de respuestas construidas de SBAC en esta evaluación</a:t>
                      </a:r>
                      <a:endParaRPr lang="es-ES" sz="1200" b="1" baseline="0" noProof="0" dirty="0" smtClean="0"/>
                    </a:p>
                    <a:p>
                      <a:pPr algn="ctr"/>
                      <a:r>
                        <a:rPr lang="es-ES" sz="900" b="1" baseline="0" noProof="0" dirty="0" smtClean="0">
                          <a:hlinkClick r:id="rId4"/>
                        </a:rPr>
                        <a:t>http://www.livebinders.com/play/play?id=774846</a:t>
                      </a:r>
                      <a:endParaRPr lang="es-ES" sz="900" b="1" baseline="0" noProof="0" dirty="0" smtClean="0"/>
                    </a:p>
                  </a:txBody>
                  <a:tcPr marL="90159" marR="90159" anchor="ctr">
                    <a:solidFill>
                      <a:schemeClr val="bg1"/>
                    </a:solidFill>
                  </a:tcPr>
                </a:tc>
                <a:tc hMerge="1">
                  <a:txBody>
                    <a:bodyPr/>
                    <a:lstStyle/>
                    <a:p>
                      <a:endParaRPr lang="en-US"/>
                    </a:p>
                  </a:txBody>
                  <a:tcPr/>
                </a:tc>
                <a:tc hMerge="1">
                  <a:txBody>
                    <a:bodyPr/>
                    <a:lstStyle/>
                    <a:p>
                      <a:endParaRPr lang="en-US" dirty="0"/>
                    </a:p>
                  </a:txBody>
                  <a:tcPr/>
                </a:tc>
              </a:tr>
              <a:tr h="1049383">
                <a:tc>
                  <a:txBody>
                    <a:bodyPr/>
                    <a:lstStyle/>
                    <a:p>
                      <a:pPr algn="l"/>
                      <a:r>
                        <a:rPr lang="es-ES" sz="1000" b="1" noProof="0" smtClean="0"/>
                        <a:t>Lectura</a:t>
                      </a:r>
                    </a:p>
                    <a:p>
                      <a:pPr marL="114300" indent="-114300" algn="l">
                        <a:buFont typeface="Arial" panose="020B0604020202020204" pitchFamily="34" charset="0"/>
                        <a:buChar char="•"/>
                      </a:pPr>
                      <a:r>
                        <a:rPr lang="es-ES" sz="1000" b="0" noProof="0" smtClean="0"/>
                        <a:t>2 Puntos por respuesta corta</a:t>
                      </a:r>
                    </a:p>
                    <a:p>
                      <a:pPr marL="114300" indent="-114300" algn="l">
                        <a:buFont typeface="Arial" panose="020B0604020202020204" pitchFamily="34" charset="0"/>
                        <a:buChar char="•"/>
                      </a:pPr>
                      <a:r>
                        <a:rPr lang="es-ES" sz="1000" b="0" noProof="0" smtClean="0"/>
                        <a:t>3 Puntos por respuesta extendida</a:t>
                      </a:r>
                    </a:p>
                  </a:txBody>
                  <a:tcPr marL="90159" marR="90159">
                    <a:solidFill>
                      <a:schemeClr val="bg1"/>
                    </a:solidFill>
                  </a:tcPr>
                </a:tc>
                <a:tc>
                  <a:txBody>
                    <a:bodyPr/>
                    <a:lstStyle/>
                    <a:p>
                      <a:pPr algn="l"/>
                      <a:r>
                        <a:rPr lang="es-ES" sz="1000" b="1" noProof="0" dirty="0" smtClean="0"/>
                        <a:t>Escritura</a:t>
                      </a:r>
                    </a:p>
                    <a:p>
                      <a:pPr marL="114300" indent="-114300" algn="l">
                        <a:buFont typeface="Arial" panose="020B0604020202020204" pitchFamily="34" charset="0"/>
                        <a:buChar char="•"/>
                      </a:pPr>
                      <a:r>
                        <a:rPr lang="es-ES" sz="1000" b="0" noProof="0" dirty="0" smtClean="0"/>
                        <a:t>Rúbrica de 4 puntos –</a:t>
                      </a:r>
                      <a:r>
                        <a:rPr lang="es-ES" sz="1000" b="0" baseline="0" noProof="0" dirty="0" smtClean="0"/>
                        <a:t> Composición completa (Tarea de Rendimiento)</a:t>
                      </a:r>
                      <a:endParaRPr lang="es-ES" sz="1000" b="0" noProof="0" dirty="0" smtClean="0"/>
                    </a:p>
                    <a:p>
                      <a:pPr marL="114300" indent="-114300" algn="l">
                        <a:buFont typeface="Arial" panose="020B0604020202020204" pitchFamily="34" charset="0"/>
                        <a:buChar char="•"/>
                      </a:pPr>
                      <a:r>
                        <a:rPr lang="es-ES" sz="1000" b="0" noProof="0" dirty="0" smtClean="0"/>
                        <a:t>Rúbrica de 3 puntos –</a:t>
                      </a:r>
                      <a:r>
                        <a:rPr lang="es-ES" sz="1000" b="0" baseline="0" noProof="0" dirty="0" smtClean="0"/>
                        <a:t> Escrito breve (1-2 párrafos)</a:t>
                      </a:r>
                    </a:p>
                    <a:p>
                      <a:pPr marL="114300" indent="-114300" algn="l">
                        <a:buFont typeface="Arial" panose="020B0604020202020204" pitchFamily="34" charset="0"/>
                        <a:buChar char="•"/>
                      </a:pPr>
                      <a:r>
                        <a:rPr lang="es-ES" sz="1000" b="0" noProof="0" dirty="0" smtClean="0"/>
                        <a:t>Rúbrica de 3 puntos</a:t>
                      </a:r>
                      <a:r>
                        <a:rPr lang="es-ES" sz="1000" b="0" baseline="0" noProof="0" dirty="0" smtClean="0"/>
                        <a:t> – Escribir para revisar (cuando sea necesario)</a:t>
                      </a:r>
                      <a:endParaRPr lang="es-ES" sz="1000" b="0" noProof="0" dirty="0" smtClean="0"/>
                    </a:p>
                  </a:txBody>
                  <a:tcPr marL="90159" marR="90159">
                    <a:solidFill>
                      <a:schemeClr val="bg1"/>
                    </a:solidFill>
                  </a:tcPr>
                </a:tc>
                <a:tc>
                  <a:txBody>
                    <a:bodyPr/>
                    <a:lstStyle/>
                    <a:p>
                      <a:pPr algn="l"/>
                      <a:r>
                        <a:rPr lang="es-ES" sz="1000" b="1" noProof="0" dirty="0" smtClean="0"/>
                        <a:t>Investigación</a:t>
                      </a:r>
                    </a:p>
                    <a:p>
                      <a:pPr marL="114300" indent="-114300" algn="l">
                        <a:buFont typeface="Arial" panose="020B0604020202020204" pitchFamily="34" charset="0"/>
                        <a:buChar char="•"/>
                      </a:pPr>
                      <a:r>
                        <a:rPr lang="es-ES" sz="1000" b="0" noProof="0" dirty="0" smtClean="0"/>
                        <a:t>Rúbrica de 2</a:t>
                      </a:r>
                      <a:r>
                        <a:rPr lang="es-ES" sz="1000" b="0" baseline="0" noProof="0" dirty="0" smtClean="0"/>
                        <a:t> p</a:t>
                      </a:r>
                      <a:r>
                        <a:rPr lang="es-ES" sz="1000" b="0" noProof="0" dirty="0" smtClean="0"/>
                        <a:t>untos: Midiendo el uso de la destreza de Investigación</a:t>
                      </a:r>
                      <a:endParaRPr lang="es-ES" sz="1000" b="0" noProof="0" dirty="0"/>
                    </a:p>
                  </a:txBody>
                  <a:tcPr marL="90159" marR="90159">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951698322"/>
              </p:ext>
            </p:extLst>
          </p:nvPr>
        </p:nvGraphicFramePr>
        <p:xfrm>
          <a:off x="533400" y="4151086"/>
          <a:ext cx="6785429" cy="4966789"/>
        </p:xfrm>
        <a:graphic>
          <a:graphicData uri="http://schemas.openxmlformats.org/drawingml/2006/table">
            <a:tbl>
              <a:tblPr firstRow="1" bandRow="1">
                <a:tableStyleId>{5940675A-B579-460E-94D1-54222C63F5DA}</a:tableStyleId>
              </a:tblPr>
              <a:tblGrid>
                <a:gridCol w="3653693"/>
                <a:gridCol w="3131736"/>
              </a:tblGrid>
              <a:tr h="609600">
                <a:tc gridSpan="2">
                  <a:txBody>
                    <a:bodyPr/>
                    <a:lstStyle/>
                    <a:p>
                      <a:pPr algn="ctr"/>
                      <a:r>
                        <a:rPr lang="es-ES" sz="1400" b="1" noProof="0" dirty="0" smtClean="0"/>
                        <a:t>Trimestre</a:t>
                      </a:r>
                      <a:r>
                        <a:rPr lang="es-ES" sz="1400" b="1" baseline="0" noProof="0" dirty="0" smtClean="0"/>
                        <a:t> 3: Tarea de Rendimiento</a:t>
                      </a:r>
                      <a:endParaRPr lang="es-ES" sz="1400" b="1" noProof="0" dirty="0" smtClean="0"/>
                    </a:p>
                    <a:p>
                      <a:pPr algn="ctr"/>
                      <a:r>
                        <a:rPr lang="es-ES" sz="1000" b="1" baseline="0" noProof="0" dirty="0" smtClean="0">
                          <a:solidFill>
                            <a:srgbClr val="C00000"/>
                          </a:solidFill>
                        </a:rPr>
                        <a:t>Las secciones subrayadas son las que SBAC califica.</a:t>
                      </a:r>
                    </a:p>
                    <a:p>
                      <a:pPr algn="ctr"/>
                      <a:r>
                        <a:rPr lang="es-ES" sz="900" b="1" baseline="0" noProof="0" dirty="0" smtClean="0">
                          <a:solidFill>
                            <a:srgbClr val="002060"/>
                          </a:solidFill>
                        </a:rPr>
                        <a:t>Por favor, tome </a:t>
                      </a:r>
                      <a:r>
                        <a:rPr lang="es-ES" sz="900" b="1" u="sng" baseline="0" noProof="0" dirty="0" smtClean="0">
                          <a:solidFill>
                            <a:srgbClr val="002060"/>
                          </a:solidFill>
                          <a:effectLst>
                            <a:outerShdw blurRad="38100" dist="38100" dir="2700000" algn="tl">
                              <a:srgbClr val="000000">
                                <a:alpha val="43137"/>
                              </a:srgbClr>
                            </a:outerShdw>
                          </a:effectLst>
                        </a:rPr>
                        <a:t>2 días</a:t>
                      </a:r>
                      <a:r>
                        <a:rPr lang="es-ES" sz="900" b="1" u="none" baseline="0" noProof="0" dirty="0" smtClean="0">
                          <a:solidFill>
                            <a:srgbClr val="002060"/>
                          </a:solidFill>
                          <a:effectLst>
                            <a:outerShdw blurRad="38100" dist="38100" dir="2700000" algn="tl">
                              <a:srgbClr val="000000">
                                <a:alpha val="43137"/>
                              </a:srgbClr>
                            </a:outerShdw>
                          </a:effectLst>
                        </a:rPr>
                        <a:t> </a:t>
                      </a:r>
                      <a:r>
                        <a:rPr lang="es-ES" sz="900" b="1" baseline="0" noProof="0" dirty="0" smtClean="0">
                          <a:solidFill>
                            <a:srgbClr val="002060"/>
                          </a:solidFill>
                        </a:rPr>
                        <a:t> para completar las tareas de rendimiento.</a:t>
                      </a:r>
                      <a:endParaRPr lang="es-ES" sz="900" b="1" noProof="0" dirty="0">
                        <a:solidFill>
                          <a:srgbClr val="002060"/>
                        </a:solidFill>
                      </a:endParaRPr>
                    </a:p>
                  </a:txBody>
                  <a:tcPr marL="95794" marR="957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1" dirty="0"/>
                    </a:p>
                  </a:txBody>
                  <a:tcPr/>
                </a:tc>
              </a:tr>
              <a:tr h="274320">
                <a:tc>
                  <a:txBody>
                    <a:bodyPr/>
                    <a:lstStyle/>
                    <a:p>
                      <a:pPr algn="ctr"/>
                      <a:r>
                        <a:rPr lang="es-ES" sz="1200" b="1" u="sng" noProof="0" smtClean="0"/>
                        <a:t>Parte 1</a:t>
                      </a:r>
                      <a:endParaRPr lang="es-ES" sz="1200" b="1" u="sng" noProof="0"/>
                    </a:p>
                  </a:txBody>
                  <a:tcPr marL="95794" marR="95794">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200" b="1" u="sng" noProof="0" smtClean="0"/>
                        <a:t>Parte 2</a:t>
                      </a:r>
                      <a:endParaRPr lang="es-ES" sz="1200" b="1" u="sng" noProof="0"/>
                    </a:p>
                  </a:txBody>
                  <a:tcPr marL="95794" marR="95794">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82869">
                <a:tc>
                  <a:txBody>
                    <a:bodyPr/>
                    <a:lstStyle/>
                    <a:p>
                      <a:pPr>
                        <a:buFont typeface="Arial" pitchFamily="34" charset="0"/>
                        <a:buChar char="•"/>
                      </a:pPr>
                      <a:r>
                        <a:rPr lang="es-ES" sz="1000" noProof="0" dirty="0" smtClean="0"/>
                        <a:t>     Actividad del salón de clase si lo desea/necesita</a:t>
                      </a:r>
                    </a:p>
                    <a:p>
                      <a:pPr>
                        <a:buFont typeface="Arial" pitchFamily="34" charset="0"/>
                        <a:buChar char="•"/>
                      </a:pPr>
                      <a:r>
                        <a:rPr lang="es-ES" sz="1000" noProof="0" dirty="0" smtClean="0"/>
                        <a:t>     Leer</a:t>
                      </a:r>
                      <a:r>
                        <a:rPr lang="es-ES" sz="1000" baseline="0" noProof="0" dirty="0" smtClean="0"/>
                        <a:t> dos pasajes relacionados.</a:t>
                      </a:r>
                    </a:p>
                    <a:p>
                      <a:pPr>
                        <a:buFont typeface="Arial" pitchFamily="34" charset="0"/>
                        <a:buChar char="•"/>
                      </a:pPr>
                      <a:r>
                        <a:rPr lang="es-ES" sz="1000" baseline="0" noProof="0" dirty="0" smtClean="0"/>
                        <a:t>     Tomar notas mientras leen.</a:t>
                      </a:r>
                    </a:p>
                    <a:p>
                      <a:pPr>
                        <a:buFont typeface="Arial" pitchFamily="34" charset="0"/>
                        <a:buChar char="•"/>
                      </a:pPr>
                      <a:r>
                        <a:rPr lang="es-ES" sz="1000" baseline="0" noProof="0" dirty="0" smtClean="0"/>
                        <a:t>     </a:t>
                      </a:r>
                      <a:r>
                        <a:rPr lang="es-ES" sz="1000" b="1" u="sng" kern="1200" baseline="0" noProof="0" dirty="0" smtClean="0">
                          <a:solidFill>
                            <a:srgbClr val="C00000"/>
                          </a:solidFill>
                          <a:latin typeface="+mn-lt"/>
                          <a:ea typeface="+mn-ea"/>
                          <a:cs typeface="+mn-cs"/>
                        </a:rPr>
                        <a:t>Contestar peguntas de respuestas múltiples (</a:t>
                      </a:r>
                      <a:r>
                        <a:rPr lang="es-ES" sz="1000" b="1" u="sng" baseline="0" noProof="0" dirty="0" smtClean="0">
                          <a:solidFill>
                            <a:srgbClr val="C00000"/>
                          </a:solidFill>
                        </a:rPr>
                        <a:t>SR) y preguntas de investigación de respuestas construidas (CR) sobre las fuentes. </a:t>
                      </a:r>
                    </a:p>
                    <a:p>
                      <a:pPr>
                        <a:buFont typeface="Arial" pitchFamily="34" charset="0"/>
                        <a:buNone/>
                      </a:pPr>
                      <a:endParaRPr lang="es-ES" sz="600" b="1" u="sng" baseline="0" noProof="0" dirty="0" smtClean="0">
                        <a:solidFill>
                          <a:srgbClr val="C00000"/>
                        </a:solidFill>
                      </a:endParaRPr>
                    </a:p>
                    <a:p>
                      <a:pPr>
                        <a:buFont typeface="Arial" pitchFamily="34" charset="0"/>
                        <a:buNone/>
                      </a:pPr>
                      <a:r>
                        <a:rPr lang="es-ES" sz="1000" b="1" u="sng" baseline="0" noProof="0" dirty="0" smtClean="0">
                          <a:solidFill>
                            <a:srgbClr val="002060"/>
                          </a:solidFill>
                        </a:rPr>
                        <a:t>Componentes de la parte 1</a:t>
                      </a:r>
                    </a:p>
                    <a:p>
                      <a:pPr marL="182361" indent="-182361"/>
                      <a:r>
                        <a:rPr lang="es-ES" sz="900" b="1" u="sng" noProof="0" dirty="0" smtClean="0">
                          <a:solidFill>
                            <a:srgbClr val="002060"/>
                          </a:solidFill>
                        </a:rPr>
                        <a:t>Toma de nota:</a:t>
                      </a:r>
                      <a:r>
                        <a:rPr lang="es-ES" sz="900" b="1" noProof="0" dirty="0" smtClean="0">
                          <a:solidFill>
                            <a:srgbClr val="002060"/>
                          </a:solidFill>
                        </a:rPr>
                        <a:t> </a:t>
                      </a:r>
                    </a:p>
                    <a:p>
                      <a:pPr marL="182361" marR="0" lvl="0" indent="-182361" algn="l" defTabSz="966612" rtl="0" eaLnBrk="1" fontAlgn="auto" latinLnBrk="0" hangingPunct="1">
                        <a:lnSpc>
                          <a:spcPct val="100000"/>
                        </a:lnSpc>
                        <a:spcBef>
                          <a:spcPts val="0"/>
                        </a:spcBef>
                        <a:spcAft>
                          <a:spcPts val="0"/>
                        </a:spcAft>
                        <a:buClrTx/>
                        <a:buSzTx/>
                        <a:buFontTx/>
                        <a:buNone/>
                        <a:tabLst/>
                        <a:defRPr/>
                      </a:pPr>
                      <a:r>
                        <a:rPr lang="es-ES" sz="900" b="0" noProof="0" dirty="0" smtClean="0">
                          <a:solidFill>
                            <a:schemeClr val="tx1"/>
                          </a:solidFill>
                        </a:rPr>
                        <a:t>       </a:t>
                      </a:r>
                      <a:r>
                        <a:rPr lang="es-ES" sz="900" noProof="0" dirty="0" smtClean="0">
                          <a:solidFill>
                            <a:prstClr val="black"/>
                          </a:solidFill>
                        </a:rPr>
                        <a:t>Los estudiantes toman notas/apuntes mientras leen pasajes para recopilar información sobre sus fuentes. A los estudiantes se les es permitido usar sus notas para más tarde escribir una composición completa (ensayo). Las estrategias de toma de notas deben ser enseñadas como lecciones estructuradas durante el año escolar en los grados K - 6. </a:t>
                      </a:r>
                      <a:r>
                        <a:rPr lang="es-ES" sz="900" b="1" noProof="0" dirty="0" smtClean="0">
                          <a:solidFill>
                            <a:srgbClr val="C00000"/>
                          </a:solidFill>
                          <a:effectLst>
                            <a:outerShdw blurRad="38100" dist="38100" dir="2700000" algn="tl">
                              <a:srgbClr val="000000">
                                <a:alpha val="43137"/>
                              </a:srgbClr>
                            </a:outerShdw>
                          </a:effectLst>
                        </a:rPr>
                        <a:t>En esta evaluación se proporciona una página para tomar notas con instrucciones para los maestros y una página para los estudiantes, o usted puede usar cualquier formato que haya usado con éxito en el pasado</a:t>
                      </a:r>
                      <a:r>
                        <a:rPr lang="es-ES" sz="700" noProof="0" dirty="0" smtClean="0">
                          <a:solidFill>
                            <a:prstClr val="black"/>
                          </a:solidFill>
                        </a:rPr>
                        <a:t>. </a:t>
                      </a:r>
                      <a:r>
                        <a:rPr lang="es-ES" sz="900" noProof="0" dirty="0" smtClean="0">
                          <a:solidFill>
                            <a:prstClr val="black"/>
                          </a:solidFill>
                        </a:rPr>
                        <a:t>Por favor, haga que los estudiantes practiquen usando la página de tomar notas en este</a:t>
                      </a:r>
                      <a:r>
                        <a:rPr lang="es-ES" sz="900" noProof="0" dirty="0" smtClean="0">
                          <a:solidFill>
                            <a:prstClr val="black"/>
                          </a:solidFill>
                          <a:effectLst>
                            <a:outerShdw blurRad="38100" dist="38100" dir="2700000" algn="tl">
                              <a:srgbClr val="000000">
                                <a:alpha val="43137"/>
                              </a:srgbClr>
                            </a:outerShdw>
                          </a:effectLst>
                        </a:rPr>
                        <a:t> </a:t>
                      </a:r>
                      <a:r>
                        <a:rPr lang="es-ES" sz="900" noProof="0" dirty="0" smtClean="0">
                          <a:solidFill>
                            <a:prstClr val="black"/>
                          </a:solidFill>
                        </a:rPr>
                        <a:t>documento</a:t>
                      </a:r>
                      <a:r>
                        <a:rPr lang="es-ES" sz="900" noProof="0" dirty="0" smtClean="0">
                          <a:solidFill>
                            <a:prstClr val="black"/>
                          </a:solidFill>
                          <a:effectLst>
                            <a:outerShdw blurRad="38100" dist="38100" dir="2700000" algn="tl">
                              <a:srgbClr val="000000">
                                <a:alpha val="43137"/>
                              </a:srgbClr>
                            </a:outerShdw>
                          </a:effectLst>
                        </a:rPr>
                        <a:t> </a:t>
                      </a:r>
                      <a:r>
                        <a:rPr lang="es-ES" sz="900" b="1" u="sng" noProof="0" dirty="0" smtClean="0">
                          <a:solidFill>
                            <a:prstClr val="black"/>
                          </a:solidFill>
                          <a:effectLst>
                            <a:outerShdw blurRad="38100" dist="38100" dir="2700000" algn="tl">
                              <a:srgbClr val="000000">
                                <a:alpha val="43137"/>
                              </a:srgbClr>
                            </a:outerShdw>
                          </a:effectLst>
                        </a:rPr>
                        <a:t>antes </a:t>
                      </a:r>
                      <a:r>
                        <a:rPr lang="es-ES" sz="900" noProof="0" dirty="0" smtClean="0">
                          <a:solidFill>
                            <a:prstClr val="black"/>
                          </a:solidFill>
                        </a:rPr>
                        <a:t>de la evaluación, si es que decide usarla.   </a:t>
                      </a:r>
                    </a:p>
                    <a:p>
                      <a:pPr marL="182361" indent="-182361"/>
                      <a:endParaRPr lang="es-ES" sz="300" i="1" noProof="0" dirty="0" smtClean="0"/>
                    </a:p>
                    <a:p>
                      <a:pPr marL="182361" indent="-182361"/>
                      <a:r>
                        <a:rPr lang="es-ES" sz="900" b="1" u="sng" noProof="0" dirty="0" smtClean="0">
                          <a:solidFill>
                            <a:srgbClr val="002060"/>
                          </a:solidFill>
                        </a:rPr>
                        <a:t>Investigación</a:t>
                      </a:r>
                      <a:r>
                        <a:rPr lang="es-ES" sz="900" b="1" noProof="0" dirty="0" smtClean="0">
                          <a:solidFill>
                            <a:srgbClr val="002060"/>
                          </a:solidFill>
                        </a:rPr>
                        <a:t>: </a:t>
                      </a:r>
                    </a:p>
                    <a:p>
                      <a:pPr marL="182361" indent="-182361"/>
                      <a:r>
                        <a:rPr lang="es-ES" sz="900" b="1" noProof="0" dirty="0" smtClean="0">
                          <a:solidFill>
                            <a:srgbClr val="002060"/>
                          </a:solidFill>
                        </a:rPr>
                        <a:t>       </a:t>
                      </a:r>
                      <a:r>
                        <a:rPr lang="es-ES" sz="900" noProof="0" dirty="0" smtClean="0"/>
                        <a:t>En la </a:t>
                      </a:r>
                      <a:r>
                        <a:rPr lang="es-ES" sz="900" b="0" u="none" noProof="0" dirty="0" smtClean="0"/>
                        <a:t>Parte 1 </a:t>
                      </a:r>
                      <a:r>
                        <a:rPr lang="es-ES" sz="900" noProof="0" dirty="0" smtClean="0"/>
                        <a:t>de una tarea de rendimiento los estudiantes contestan por escrito preguntas de respuestas construidas (CR) para medir su habilidad de utilizar las </a:t>
                      </a:r>
                      <a:r>
                        <a:rPr lang="es-ES" sz="900" b="1" u="sng" noProof="0" dirty="0" smtClean="0"/>
                        <a:t>destrezas de investigación </a:t>
                      </a:r>
                      <a:r>
                        <a:rPr lang="es-ES" sz="900" b="0" u="none" noProof="0" dirty="0" smtClean="0"/>
                        <a:t>necesarias para completar dicha tarea de rendimiento.</a:t>
                      </a:r>
                      <a:r>
                        <a:rPr lang="es-ES" sz="900" noProof="0" dirty="0" smtClean="0"/>
                        <a:t> Estas preguntas CR </a:t>
                      </a:r>
                      <a:r>
                        <a:rPr lang="es-ES" sz="900" b="1" u="sng" noProof="0" dirty="0" smtClean="0">
                          <a:solidFill>
                            <a:srgbClr val="C00000"/>
                          </a:solidFill>
                        </a:rPr>
                        <a:t>son calificadas</a:t>
                      </a:r>
                      <a:r>
                        <a:rPr lang="es-ES" sz="900" b="1" noProof="0" dirty="0" smtClean="0">
                          <a:solidFill>
                            <a:srgbClr val="C00000"/>
                          </a:solidFill>
                        </a:rPr>
                        <a:t> </a:t>
                      </a:r>
                      <a:r>
                        <a:rPr lang="es-ES" sz="900" noProof="0" dirty="0" smtClean="0"/>
                        <a:t>usando las Rúbricas de Investigación SBAC, en lugar de las rúbricas de respuestas</a:t>
                      </a:r>
                      <a:r>
                        <a:rPr lang="es-ES" sz="900" baseline="0" noProof="0" dirty="0" smtClean="0"/>
                        <a:t> de lectura.  </a:t>
                      </a:r>
                      <a:endParaRPr lang="es-ES" sz="900" b="1" u="sng" baseline="0" noProof="0" dirty="0" smtClean="0">
                        <a:solidFill>
                          <a:srgbClr val="C00000"/>
                        </a:solidFill>
                      </a:endParaRPr>
                    </a:p>
                  </a:txBody>
                  <a:tcPr marL="95794" marR="95794">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Font typeface="Arial" pitchFamily="34" charset="0"/>
                        <a:buChar char="•"/>
                      </a:pPr>
                      <a:r>
                        <a:rPr lang="es-ES" sz="1000" noProof="0" dirty="0" smtClean="0"/>
                        <a:t>     Planifica tu ensayo</a:t>
                      </a:r>
                      <a:r>
                        <a:rPr lang="es-ES" sz="1000" baseline="0" noProof="0" dirty="0" smtClean="0"/>
                        <a:t> (escribir las ideas).</a:t>
                      </a:r>
                      <a:endParaRPr lang="es-ES" sz="1000" b="1" u="sng" noProof="0" dirty="0" smtClean="0"/>
                    </a:p>
                    <a:p>
                      <a:pPr>
                        <a:buFont typeface="Arial" pitchFamily="34" charset="0"/>
                        <a:buChar char="•"/>
                      </a:pPr>
                      <a:r>
                        <a:rPr lang="es-ES" sz="1000" baseline="0" noProof="0" dirty="0" smtClean="0"/>
                        <a:t>     Escribir, Revisar y Editar (W.2.5)</a:t>
                      </a:r>
                    </a:p>
                    <a:p>
                      <a:pPr>
                        <a:buFont typeface="Arial" pitchFamily="34" charset="0"/>
                        <a:buChar char="•"/>
                      </a:pPr>
                      <a:r>
                        <a:rPr lang="es-ES" sz="1000" b="1" u="none" kern="1200" baseline="0" noProof="0" dirty="0" smtClean="0">
                          <a:solidFill>
                            <a:schemeClr val="tx1"/>
                          </a:solidFill>
                          <a:latin typeface="+mn-lt"/>
                          <a:ea typeface="+mn-ea"/>
                          <a:cs typeface="+mn-cs"/>
                        </a:rPr>
                        <a:t>     </a:t>
                      </a:r>
                      <a:r>
                        <a:rPr lang="es-ES" sz="1000" b="1" u="sng" kern="1200" baseline="0" noProof="0" dirty="0" smtClean="0">
                          <a:solidFill>
                            <a:srgbClr val="C00000"/>
                          </a:solidFill>
                          <a:latin typeface="+mn-lt"/>
                          <a:ea typeface="+mn-ea"/>
                          <a:cs typeface="+mn-cs"/>
                        </a:rPr>
                        <a:t>Escribir una Composición completa o un Discurso </a:t>
                      </a:r>
                    </a:p>
                    <a:p>
                      <a:pPr>
                        <a:buFont typeface="Arial" pitchFamily="34" charset="0"/>
                        <a:buNone/>
                      </a:pPr>
                      <a:endParaRPr lang="es-ES" sz="1000" b="1" u="sng" noProof="0" dirty="0" smtClean="0">
                        <a:solidFill>
                          <a:srgbClr val="C0000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endParaRPr lang="es-ES" sz="1000" b="1" u="sng" baseline="0" noProof="0" dirty="0" smtClean="0">
                        <a:solidFill>
                          <a:srgbClr val="00206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s-ES" sz="1000" b="1" u="sng" baseline="0" noProof="0" dirty="0" smtClean="0">
                          <a:solidFill>
                            <a:srgbClr val="002060"/>
                          </a:solidFill>
                        </a:rPr>
                        <a:t>Componentes de la parte 2</a:t>
                      </a:r>
                    </a:p>
                    <a:p>
                      <a:pPr>
                        <a:buFont typeface="Arial" pitchFamily="34" charset="0"/>
                        <a:buNone/>
                      </a:pPr>
                      <a:r>
                        <a:rPr lang="es-ES" sz="900" b="1" i="0" u="sng" noProof="0" dirty="0" smtClean="0">
                          <a:solidFill>
                            <a:srgbClr val="002060"/>
                          </a:solidFill>
                          <a:effectLst/>
                        </a:rPr>
                        <a:t>Planificar</a:t>
                      </a:r>
                      <a:endParaRPr lang="es-ES" sz="900" noProof="0" dirty="0" smtClean="0">
                        <a:solidFill>
                          <a:srgbClr val="C00000"/>
                        </a:solidFill>
                      </a:endParaRPr>
                    </a:p>
                    <a:p>
                      <a:pPr marL="171450" indent="0">
                        <a:buFont typeface="Arial" pitchFamily="34" charset="0"/>
                        <a:buNone/>
                      </a:pPr>
                      <a:r>
                        <a:rPr lang="es-ES" sz="900" noProof="0" dirty="0" smtClean="0">
                          <a:solidFill>
                            <a:schemeClr val="tx1"/>
                          </a:solidFill>
                        </a:rPr>
                        <a:t>Los estudiantes revisan notas y fuentes, y planifican su composición. </a:t>
                      </a:r>
                      <a:endParaRPr lang="es-ES" sz="900" noProof="0" dirty="0" smtClean="0">
                        <a:solidFill>
                          <a:srgbClr val="C00000"/>
                        </a:solidFill>
                      </a:endParaRPr>
                    </a:p>
                    <a:p>
                      <a:pPr>
                        <a:buFont typeface="Arial" pitchFamily="34" charset="0"/>
                        <a:buNone/>
                      </a:pPr>
                      <a:r>
                        <a:rPr lang="es-ES" sz="900" b="1" u="sng" noProof="0" dirty="0" smtClean="0">
                          <a:solidFill>
                            <a:srgbClr val="002060"/>
                          </a:solidFill>
                        </a:rPr>
                        <a:t>Escribir,</a:t>
                      </a:r>
                      <a:r>
                        <a:rPr lang="es-ES" sz="900" b="1" u="sng" baseline="0" noProof="0" dirty="0" smtClean="0">
                          <a:solidFill>
                            <a:srgbClr val="002060"/>
                          </a:solidFill>
                        </a:rPr>
                        <a:t> Revisar, Editar</a:t>
                      </a:r>
                      <a:endParaRPr lang="es-ES" sz="900" b="1" u="sng" noProof="0" dirty="0" smtClean="0">
                        <a:solidFill>
                          <a:srgbClr val="002060"/>
                        </a:solidFill>
                      </a:endParaRPr>
                    </a:p>
                    <a:p>
                      <a:pPr marL="169863" indent="-169863">
                        <a:buFont typeface="Arial" pitchFamily="34" charset="0"/>
                        <a:buNone/>
                      </a:pPr>
                      <a:r>
                        <a:rPr lang="es-ES" sz="900" b="0" u="none" baseline="0" noProof="0" dirty="0" smtClean="0">
                          <a:solidFill>
                            <a:schemeClr val="tx1"/>
                          </a:solidFill>
                        </a:rPr>
                        <a:t>       Los estudiantes  escriben un borrador, revisan y editan su escrito. </a:t>
                      </a:r>
                    </a:p>
                    <a:p>
                      <a:pPr marL="171450" indent="0">
                        <a:buFont typeface="Arial" pitchFamily="34" charset="0"/>
                        <a:buNone/>
                      </a:pPr>
                      <a:r>
                        <a:rPr lang="es-ES" sz="900" b="0" u="none" baseline="0" noProof="0" dirty="0" smtClean="0">
                          <a:solidFill>
                            <a:schemeClr val="tx1"/>
                          </a:solidFill>
                        </a:rPr>
                        <a:t>Las herramientas de procesadores de palabras deben estar disponible para verificar la ortografía (pero no la gramática).</a:t>
                      </a:r>
                    </a:p>
                    <a:p>
                      <a:pPr marL="171450" indent="0">
                        <a:buFont typeface="Arial" pitchFamily="34" charset="0"/>
                        <a:buNone/>
                      </a:pPr>
                      <a:r>
                        <a:rPr lang="es-ES" sz="900" b="0" u="none" baseline="0" noProof="0" dirty="0" smtClean="0">
                          <a:solidFill>
                            <a:schemeClr val="tx1"/>
                          </a:solidFill>
                        </a:rPr>
                        <a:t>Este protocolo se enfoque en los elementos básicos de la composición narrativa.</a:t>
                      </a:r>
                      <a:endParaRPr lang="es-ES" sz="900" b="1" u="sng" noProof="0" dirty="0" smtClean="0">
                        <a:solidFill>
                          <a:schemeClr val="tx1"/>
                        </a:solidFill>
                      </a:endParaRPr>
                    </a:p>
                    <a:p>
                      <a:pPr>
                        <a:buFont typeface="Arial" pitchFamily="34" charset="0"/>
                        <a:buNone/>
                      </a:pPr>
                      <a:r>
                        <a:rPr lang="es-ES" sz="900" b="1" u="sng" noProof="0" dirty="0" smtClean="0">
                          <a:solidFill>
                            <a:srgbClr val="002060"/>
                          </a:solidFill>
                        </a:rPr>
                        <a:t>Escribir una Composición Narrativa Completa</a:t>
                      </a:r>
                    </a:p>
                    <a:p>
                      <a:pPr marL="228600" lvl="0" indent="-228600">
                        <a:buFont typeface="+mj-lt"/>
                        <a:buAutoNum type="arabicPeriod"/>
                      </a:pPr>
                      <a:r>
                        <a:rPr lang="es-ES" sz="900" b="1" kern="1200" noProof="0" dirty="0" smtClean="0">
                          <a:solidFill>
                            <a:schemeClr val="tx1"/>
                          </a:solidFill>
                          <a:effectLst/>
                          <a:latin typeface="+mn-lt"/>
                          <a:ea typeface="+mn-ea"/>
                          <a:cs typeface="+mn-cs"/>
                        </a:rPr>
                        <a:t>introducción </a:t>
                      </a:r>
                      <a:r>
                        <a:rPr lang="es-ES" sz="900" kern="1200" noProof="0" dirty="0" smtClean="0">
                          <a:solidFill>
                            <a:schemeClr val="tx1"/>
                          </a:solidFill>
                          <a:effectLst/>
                          <a:latin typeface="+mn-lt"/>
                          <a:ea typeface="+mn-ea"/>
                          <a:cs typeface="+mn-cs"/>
                        </a:rPr>
                        <a:t>(identifica el tema y ofrece un enfoque)</a:t>
                      </a:r>
                    </a:p>
                    <a:p>
                      <a:pPr marL="228600" lvl="0" indent="-228600">
                        <a:buFont typeface="+mj-lt"/>
                        <a:buAutoNum type="arabicPeriod"/>
                      </a:pPr>
                      <a:r>
                        <a:rPr lang="es-ES" sz="900" b="1" kern="1200" noProof="0" dirty="0" smtClean="0">
                          <a:solidFill>
                            <a:schemeClr val="tx1"/>
                          </a:solidFill>
                          <a:effectLst/>
                          <a:latin typeface="+mn-lt"/>
                          <a:ea typeface="+mn-ea"/>
                          <a:cs typeface="+mn-cs"/>
                        </a:rPr>
                        <a:t>organización </a:t>
                      </a:r>
                      <a:r>
                        <a:rPr lang="es-ES" sz="900" kern="1200" noProof="0" dirty="0" smtClean="0">
                          <a:solidFill>
                            <a:schemeClr val="tx1"/>
                          </a:solidFill>
                          <a:effectLst/>
                          <a:latin typeface="+mn-lt"/>
                          <a:ea typeface="+mn-ea"/>
                          <a:cs typeface="+mn-cs"/>
                        </a:rPr>
                        <a:t>(definición, clasificación, comparación/contraste, etc.)</a:t>
                      </a:r>
                    </a:p>
                    <a:p>
                      <a:pPr marL="228600" lvl="0" indent="-228600">
                        <a:buFont typeface="+mj-lt"/>
                        <a:buAutoNum type="arabicPeriod"/>
                      </a:pPr>
                      <a:r>
                        <a:rPr lang="es-ES" sz="900" b="1" kern="1200" noProof="0" dirty="0" smtClean="0">
                          <a:solidFill>
                            <a:schemeClr val="tx1"/>
                          </a:solidFill>
                          <a:effectLst/>
                          <a:latin typeface="+mn-lt"/>
                          <a:ea typeface="+mn-ea"/>
                          <a:cs typeface="+mn-cs"/>
                        </a:rPr>
                        <a:t>desarrollo </a:t>
                      </a:r>
                      <a:r>
                        <a:rPr lang="es-ES" sz="900" kern="1200" noProof="0" dirty="0" smtClean="0">
                          <a:solidFill>
                            <a:schemeClr val="tx1"/>
                          </a:solidFill>
                          <a:effectLst/>
                          <a:latin typeface="+mn-lt"/>
                          <a:ea typeface="+mn-ea"/>
                          <a:cs typeface="+mn-cs"/>
                        </a:rPr>
                        <a:t>(con hechos, detalles concretos, citas, otra información )</a:t>
                      </a:r>
                    </a:p>
                    <a:p>
                      <a:pPr marL="228600" lvl="0" indent="-228600">
                        <a:buFont typeface="+mj-lt"/>
                        <a:buAutoNum type="arabicPeriod"/>
                      </a:pPr>
                      <a:r>
                        <a:rPr lang="es-ES" sz="900" b="1" kern="1200" noProof="0" dirty="0" smtClean="0">
                          <a:solidFill>
                            <a:schemeClr val="tx1"/>
                          </a:solidFill>
                          <a:effectLst/>
                          <a:latin typeface="+mn-lt"/>
                          <a:ea typeface="+mn-ea"/>
                          <a:cs typeface="+mn-cs"/>
                        </a:rPr>
                        <a:t>transiciones </a:t>
                      </a:r>
                      <a:r>
                        <a:rPr lang="es-ES" sz="900" kern="1200" noProof="0" dirty="0" smtClean="0">
                          <a:solidFill>
                            <a:schemeClr val="tx1"/>
                          </a:solidFill>
                          <a:effectLst/>
                          <a:latin typeface="+mn-lt"/>
                          <a:ea typeface="+mn-ea"/>
                          <a:cs typeface="+mn-cs"/>
                        </a:rPr>
                        <a:t>(ideas</a:t>
                      </a:r>
                      <a:r>
                        <a:rPr lang="es-ES" sz="900" kern="1200" baseline="0" noProof="0" dirty="0" smtClean="0">
                          <a:solidFill>
                            <a:schemeClr val="tx1"/>
                          </a:solidFill>
                          <a:effectLst/>
                          <a:latin typeface="+mn-lt"/>
                          <a:ea typeface="+mn-ea"/>
                          <a:cs typeface="+mn-cs"/>
                        </a:rPr>
                        <a:t> de enlace</a:t>
                      </a:r>
                      <a:r>
                        <a:rPr lang="es-ES" sz="900" kern="1200" noProof="0" dirty="0" smtClean="0">
                          <a:solidFill>
                            <a:schemeClr val="tx1"/>
                          </a:solidFill>
                          <a:effectLst/>
                          <a:latin typeface="+mn-lt"/>
                          <a:ea typeface="+mn-ea"/>
                          <a:cs typeface="+mn-cs"/>
                        </a:rPr>
                        <a:t>)</a:t>
                      </a:r>
                    </a:p>
                    <a:p>
                      <a:pPr marL="228600" lvl="0" indent="-228600">
                        <a:buFont typeface="+mj-lt"/>
                        <a:buAutoNum type="arabicPeriod"/>
                      </a:pPr>
                      <a:r>
                        <a:rPr lang="es-ES" sz="900" b="1" kern="1200" noProof="0" dirty="0" smtClean="0">
                          <a:solidFill>
                            <a:schemeClr val="tx1"/>
                          </a:solidFill>
                          <a:effectLst/>
                          <a:latin typeface="+mn-lt"/>
                          <a:ea typeface="+mn-ea"/>
                          <a:cs typeface="+mn-cs"/>
                        </a:rPr>
                        <a:t>conclusión </a:t>
                      </a:r>
                      <a:r>
                        <a:rPr lang="es-ES" sz="900" kern="1200" noProof="0" dirty="0" smtClean="0">
                          <a:solidFill>
                            <a:schemeClr val="tx1"/>
                          </a:solidFill>
                          <a:effectLst/>
                          <a:latin typeface="+mn-lt"/>
                          <a:ea typeface="+mn-ea"/>
                          <a:cs typeface="+mn-cs"/>
                        </a:rPr>
                        <a:t>(cierre) </a:t>
                      </a:r>
                    </a:p>
                    <a:p>
                      <a:pPr marL="228600" lvl="0" indent="-228600">
                        <a:buFont typeface="+mj-lt"/>
                        <a:buAutoNum type="arabicPeriod"/>
                      </a:pPr>
                      <a:r>
                        <a:rPr lang="es-ES" sz="900" b="1" kern="1200" noProof="0" dirty="0" smtClean="0">
                          <a:solidFill>
                            <a:schemeClr val="tx1"/>
                          </a:solidFill>
                          <a:effectLst/>
                          <a:latin typeface="+mn-lt"/>
                          <a:ea typeface="+mn-ea"/>
                          <a:cs typeface="+mn-cs"/>
                        </a:rPr>
                        <a:t>convenciones</a:t>
                      </a:r>
                      <a:r>
                        <a:rPr lang="es-ES" sz="900" b="1" kern="1200" baseline="0" noProof="0" dirty="0" smtClean="0">
                          <a:solidFill>
                            <a:schemeClr val="tx1"/>
                          </a:solidFill>
                          <a:effectLst/>
                          <a:latin typeface="+mn-lt"/>
                          <a:ea typeface="+mn-ea"/>
                          <a:cs typeface="+mn-cs"/>
                        </a:rPr>
                        <a:t> del inglés estándar</a:t>
                      </a:r>
                      <a:r>
                        <a:rPr lang="es-ES" sz="900" kern="1200" noProof="0" dirty="0" smtClean="0">
                          <a:solidFill>
                            <a:schemeClr val="tx1"/>
                          </a:solidFill>
                          <a:effectLst/>
                          <a:latin typeface="+mn-lt"/>
                          <a:ea typeface="+mn-ea"/>
                          <a:cs typeface="+mn-cs"/>
                        </a:rPr>
                        <a:t>. </a:t>
                      </a:r>
                    </a:p>
                    <a:p>
                      <a:pPr>
                        <a:buFont typeface="Arial" pitchFamily="34" charset="0"/>
                        <a:buNone/>
                      </a:pPr>
                      <a:endParaRPr lang="es-ES" sz="900" b="1" u="sng" noProof="0" dirty="0" smtClean="0">
                        <a:solidFill>
                          <a:srgbClr val="002060"/>
                        </a:solidFill>
                      </a:endParaRPr>
                    </a:p>
                  </a:txBody>
                  <a:tcPr marL="95794" marR="95794">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Rectangle 7"/>
          <p:cNvSpPr/>
          <p:nvPr/>
        </p:nvSpPr>
        <p:spPr>
          <a:xfrm>
            <a:off x="453571" y="9086030"/>
            <a:ext cx="7104743" cy="547809"/>
          </a:xfrm>
          <a:prstGeom prst="rect">
            <a:avLst/>
          </a:prstGeom>
          <a:noFill/>
        </p:spPr>
        <p:txBody>
          <a:bodyPr wrap="square" lIns="90880" tIns="45440" rIns="90880" bIns="45440">
            <a:spAutoFit/>
          </a:bodyPr>
          <a:lstStyle/>
          <a:p>
            <a:r>
              <a:rPr lang="es-MX" sz="943" b="1" dirty="0">
                <a:solidFill>
                  <a:prstClr val="black"/>
                </a:solidFill>
              </a:rPr>
              <a:t>No hay preguntas/elementos de tecnología (TE). Nota:  Se </a:t>
            </a:r>
            <a:r>
              <a:rPr lang="es-MX" sz="943" b="1" i="1" u="sng" dirty="0">
                <a:solidFill>
                  <a:prstClr val="black"/>
                </a:solidFill>
              </a:rPr>
              <a:t>recomienda enfáticamente </a:t>
            </a:r>
            <a:r>
              <a:rPr lang="es-MX" sz="943" b="1" dirty="0">
                <a:solidFill>
                  <a:prstClr val="black"/>
                </a:solidFill>
              </a:rPr>
              <a:t>que los estudiantes tengan experiencia con los siguientes tipos de tareas, en varios lugares de práctica educativa en línea (internet), ya que éstas no  están en las evaluaciones de primaria </a:t>
            </a:r>
            <a:r>
              <a:rPr lang="es-MX" sz="943" b="1" dirty="0" smtClean="0">
                <a:solidFill>
                  <a:prstClr val="black"/>
                </a:solidFill>
              </a:rPr>
              <a:t>de </a:t>
            </a:r>
            <a:r>
              <a:rPr lang="es-MX" sz="943" b="1" dirty="0">
                <a:solidFill>
                  <a:prstClr val="black"/>
                </a:solidFill>
              </a:rPr>
              <a:t>HSD: </a:t>
            </a:r>
            <a:r>
              <a:rPr lang="es-MX" sz="943" i="1" dirty="0">
                <a:solidFill>
                  <a:prstClr val="black"/>
                </a:solidFill>
              </a:rPr>
              <a:t>reordenar texto, seleccionar y cambiar texto, seleccionar texto, seleccionar de un menú desplegable (</a:t>
            </a:r>
            <a:r>
              <a:rPr lang="es-MX" sz="838" i="1" dirty="0" err="1">
                <a:solidFill>
                  <a:prstClr val="black"/>
                </a:solidFill>
              </a:rPr>
              <a:t>drop-down</a:t>
            </a:r>
            <a:r>
              <a:rPr lang="es-MX" sz="943" i="1" dirty="0">
                <a:solidFill>
                  <a:prstClr val="black"/>
                </a:solidFill>
              </a:rPr>
              <a:t>).</a:t>
            </a:r>
          </a:p>
        </p:txBody>
      </p:sp>
      <p:sp>
        <p:nvSpPr>
          <p:cNvPr id="9" name="Rectangle 8"/>
          <p:cNvSpPr/>
          <p:nvPr/>
        </p:nvSpPr>
        <p:spPr>
          <a:xfrm>
            <a:off x="533400" y="2075543"/>
            <a:ext cx="6786994" cy="514155"/>
          </a:xfrm>
          <a:prstGeom prst="rect">
            <a:avLst/>
          </a:prstGeom>
        </p:spPr>
        <p:txBody>
          <a:bodyPr wrap="square" lIns="90880" tIns="45440" rIns="90880" bIns="45440">
            <a:spAutoFit/>
          </a:bodyPr>
          <a:lstStyle/>
          <a:p>
            <a:pPr algn="ctr"/>
            <a:r>
              <a:rPr lang="es-ES" sz="1362" b="1" dirty="0">
                <a:solidFill>
                  <a:prstClr val="black"/>
                </a:solidFill>
              </a:rPr>
              <a:t>Acerca de esta evaluación</a:t>
            </a:r>
          </a:p>
          <a:p>
            <a:endParaRPr lang="es-ES" sz="210" b="1" dirty="0">
              <a:solidFill>
                <a:prstClr val="black"/>
              </a:solidFill>
            </a:endParaRPr>
          </a:p>
          <a:p>
            <a:r>
              <a:rPr lang="es-ES" sz="1048" b="1" dirty="0">
                <a:solidFill>
                  <a:prstClr val="black"/>
                </a:solidFill>
              </a:rPr>
              <a:t>Esta evaluación incluye:  </a:t>
            </a:r>
            <a:r>
              <a:rPr lang="es-ES" sz="1048" dirty="0">
                <a:solidFill>
                  <a:prstClr val="black"/>
                </a:solidFill>
              </a:rPr>
              <a:t>Respuestas de selección múltiple, Respuesta construida y una Tarea de Rendimiento.</a:t>
            </a:r>
          </a:p>
        </p:txBody>
      </p:sp>
      <p:sp>
        <p:nvSpPr>
          <p:cNvPr id="10" name="Slide Number Placeholder 2"/>
          <p:cNvSpPr>
            <a:spLocks noGrp="1"/>
          </p:cNvSpPr>
          <p:nvPr>
            <p:ph type="sldNum" sz="quarter" idx="12"/>
          </p:nvPr>
        </p:nvSpPr>
        <p:spPr>
          <a:xfrm>
            <a:off x="6557963" y="9522884"/>
            <a:ext cx="842010" cy="535517"/>
          </a:xfrm>
        </p:spPr>
        <p:txBody>
          <a:bodyPr/>
          <a:lstStyle/>
          <a:p>
            <a:r>
              <a:rPr lang="en-US" dirty="0">
                <a:solidFill>
                  <a:prstClr val="black">
                    <a:tint val="75000"/>
                  </a:prstClr>
                </a:solidFill>
              </a:rPr>
              <a:t>5</a:t>
            </a:r>
          </a:p>
        </p:txBody>
      </p:sp>
    </p:spTree>
    <p:extLst>
      <p:ext uri="{BB962C8B-B14F-4D97-AF65-F5344CB8AC3E}">
        <p14:creationId xmlns:p14="http://schemas.microsoft.com/office/powerpoint/2010/main" val="1825186693"/>
      </p:ext>
    </p:extLst>
  </p:cSld>
  <p:clrMapOvr>
    <a:masterClrMapping/>
  </p:clrMapOvr>
  <p:transition advTm="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3637" y="306569"/>
            <a:ext cx="6865257" cy="8803436"/>
          </a:xfrm>
          <a:prstGeom prst="rect">
            <a:avLst/>
          </a:prstGeom>
          <a:noFill/>
        </p:spPr>
        <p:txBody>
          <a:bodyPr wrap="square" rtlCol="0">
            <a:spAutoFit/>
          </a:bodyPr>
          <a:lstStyle/>
          <a:p>
            <a:pPr algn="ctr"/>
            <a:r>
              <a:rPr lang="es-419" sz="1578" b="1" u="sng" dirty="0"/>
              <a:t>Pre-evaluación y Progresiones de aprendizaje</a:t>
            </a:r>
          </a:p>
          <a:p>
            <a:pPr algn="ctr"/>
            <a:endParaRPr lang="es-419" sz="1100" b="1" u="sng" dirty="0"/>
          </a:p>
          <a:p>
            <a:r>
              <a:rPr lang="es-419" sz="1183" dirty="0"/>
              <a:t>Las </a:t>
            </a:r>
            <a:r>
              <a:rPr lang="es-419" sz="1183" b="1" u="sng" dirty="0"/>
              <a:t>pre-evaluaciones</a:t>
            </a:r>
            <a:r>
              <a:rPr lang="es-419" sz="1183" dirty="0"/>
              <a:t> son particularmente únicas.</a:t>
            </a:r>
          </a:p>
          <a:p>
            <a:endParaRPr lang="es-419" sz="789" dirty="0"/>
          </a:p>
          <a:p>
            <a:r>
              <a:rPr lang="es-419" sz="1183" dirty="0"/>
              <a:t>Ellas miden el progreso </a:t>
            </a:r>
            <a:r>
              <a:rPr lang="es-419" sz="1183" b="1" i="1" u="sng" dirty="0">
                <a:effectLst>
                  <a:outerShdw blurRad="38100" dist="38100" dir="2700000" algn="tl">
                    <a:srgbClr val="000000">
                      <a:alpha val="43137"/>
                    </a:srgbClr>
                  </a:outerShdw>
                </a:effectLst>
              </a:rPr>
              <a:t>hacia un estándar. </a:t>
            </a:r>
          </a:p>
          <a:p>
            <a:endParaRPr lang="es-419" sz="789" dirty="0"/>
          </a:p>
          <a:p>
            <a:r>
              <a:rPr lang="es-419" sz="1183" dirty="0"/>
              <a:t>Diferentes a los </a:t>
            </a:r>
            <a:r>
              <a:rPr lang="es-419" sz="1183" dirty="0" err="1"/>
              <a:t>CFAs</a:t>
            </a:r>
            <a:r>
              <a:rPr lang="es-419" sz="1183" dirty="0"/>
              <a:t> (</a:t>
            </a:r>
            <a:r>
              <a:rPr lang="es-419" sz="1183" b="1" i="1" u="sng" dirty="0" err="1"/>
              <a:t>C</a:t>
            </a:r>
            <a:r>
              <a:rPr lang="es-419" sz="1183" i="1" dirty="0" err="1"/>
              <a:t>ommon</a:t>
            </a:r>
            <a:r>
              <a:rPr lang="es-419" sz="1183" i="1" dirty="0"/>
              <a:t> </a:t>
            </a:r>
            <a:r>
              <a:rPr lang="es-419" sz="1183" b="1" i="1" u="sng" dirty="0" err="1"/>
              <a:t>F</a:t>
            </a:r>
            <a:r>
              <a:rPr lang="es-419" sz="1183" i="1" dirty="0" err="1"/>
              <a:t>ormative</a:t>
            </a:r>
            <a:r>
              <a:rPr lang="es-419" sz="1183" i="1" dirty="0"/>
              <a:t> </a:t>
            </a:r>
            <a:r>
              <a:rPr lang="es-419" sz="1183" b="1" i="1" u="sng" dirty="0" err="1"/>
              <a:t>A</a:t>
            </a:r>
            <a:r>
              <a:rPr lang="es-419" sz="1183" i="1" dirty="0" err="1"/>
              <a:t>ssessments</a:t>
            </a:r>
            <a:r>
              <a:rPr lang="es-419" sz="1183" dirty="0"/>
              <a:t>) que miden el dominio del estándar, las pre-evaluaciones son más como un panorama de las fortalezas  y las deficiencias del estudiante, que miden las destrezas y conceptos que este necesita </a:t>
            </a:r>
            <a:r>
              <a:rPr lang="es-419" sz="1183" b="1" i="1" dirty="0"/>
              <a:t>a lo largo del camino </a:t>
            </a:r>
            <a:r>
              <a:rPr lang="es-419" sz="1183" dirty="0"/>
              <a:t>para poder alcanzar el dominio del estándar.</a:t>
            </a:r>
          </a:p>
          <a:p>
            <a:endParaRPr lang="es-419" sz="1183" dirty="0"/>
          </a:p>
          <a:p>
            <a:endParaRPr lang="es-419" sz="1183" dirty="0"/>
          </a:p>
          <a:p>
            <a:endParaRPr lang="es-419" sz="1183" dirty="0"/>
          </a:p>
          <a:p>
            <a:endParaRPr lang="es-419" sz="1479" dirty="0"/>
          </a:p>
          <a:p>
            <a:endParaRPr lang="es-419" sz="1479" dirty="0"/>
          </a:p>
          <a:p>
            <a:endParaRPr lang="es-419" sz="1479" dirty="0"/>
          </a:p>
          <a:p>
            <a:endParaRPr lang="es-419" sz="1479" dirty="0"/>
          </a:p>
          <a:p>
            <a:endParaRPr lang="es-419" sz="1479" dirty="0"/>
          </a:p>
          <a:p>
            <a:endParaRPr lang="es-419" sz="1479" dirty="0"/>
          </a:p>
          <a:p>
            <a:endParaRPr lang="es-419" sz="1479" dirty="0"/>
          </a:p>
          <a:p>
            <a:endParaRPr lang="es-419" sz="1479" dirty="0"/>
          </a:p>
          <a:p>
            <a:endParaRPr lang="es-419" sz="1479" dirty="0"/>
          </a:p>
          <a:p>
            <a:endParaRPr lang="es-419" sz="1183" dirty="0"/>
          </a:p>
          <a:p>
            <a:endParaRPr lang="es-419" sz="1183" dirty="0"/>
          </a:p>
          <a:p>
            <a:endParaRPr lang="es-419" sz="1183" dirty="0"/>
          </a:p>
          <a:p>
            <a:endParaRPr lang="es-419" sz="1183" dirty="0"/>
          </a:p>
          <a:p>
            <a:r>
              <a:rPr lang="es-419" sz="1183" dirty="0"/>
              <a:t>¿Qué hay de una post evaluación? No existe una post-evaluación estandarizada.</a:t>
            </a:r>
          </a:p>
          <a:p>
            <a:r>
              <a:rPr lang="es-419" sz="1183" dirty="0"/>
              <a:t>La verdadera medida de cómo los estudiantes están trabajando </a:t>
            </a:r>
            <a:r>
              <a:rPr lang="es-419" sz="1183" b="1" i="1" dirty="0"/>
              <a:t>a lo largo del camino</a:t>
            </a:r>
            <a:r>
              <a:rPr lang="es-419" sz="1183" dirty="0"/>
              <a:t>, se evalúa en el salón de clases durante la instrucción y la evaluación formativa. Por esta razón los </a:t>
            </a:r>
            <a:r>
              <a:rPr lang="es-419" sz="1183" dirty="0" err="1"/>
              <a:t>CFAs</a:t>
            </a:r>
            <a:r>
              <a:rPr lang="es-419" sz="1183" dirty="0"/>
              <a:t> no se llaman post evaluaciones. Los </a:t>
            </a:r>
            <a:r>
              <a:rPr lang="es-419" sz="1183" dirty="0" err="1"/>
              <a:t>CFAs</a:t>
            </a:r>
            <a:r>
              <a:rPr lang="es-419" sz="1183" dirty="0"/>
              <a:t> miden el </a:t>
            </a:r>
            <a:r>
              <a:rPr lang="es-419" sz="1183" b="1" i="1" dirty="0"/>
              <a:t>objetivo final</a:t>
            </a:r>
            <a:r>
              <a:rPr lang="es-419" sz="1183" dirty="0"/>
              <a:t>, o el dominio del estándar. Sin embargo, sin las pre-evaluaciones, ¿cómo sabríamos en qué enfocar nuestra instrucción a través de cada trimestre?</a:t>
            </a:r>
          </a:p>
          <a:p>
            <a:endParaRPr lang="es-419" sz="789" dirty="0"/>
          </a:p>
          <a:p>
            <a:r>
              <a:rPr lang="es-419" sz="1183" b="1" u="sng" dirty="0"/>
              <a:t>Progresiones de aprendizaje: </a:t>
            </a:r>
            <a:r>
              <a:rPr lang="es-419" sz="1183" dirty="0"/>
              <a:t>son el conjunto pronosticado de destrezas necesarias para poder completar la demanda de la tarea requerida de cada estándar. Las progresiones de aprendizaje fueron alineadas a la matriz </a:t>
            </a:r>
            <a:r>
              <a:rPr lang="es-419" sz="1183" dirty="0" err="1"/>
              <a:t>Hess</a:t>
            </a:r>
            <a:r>
              <a:rPr lang="es-419" sz="1183" dirty="0"/>
              <a:t> </a:t>
            </a:r>
            <a:r>
              <a:rPr lang="es-419" sz="1183" b="1" i="1" u="sng" dirty="0" err="1"/>
              <a:t>Cognitive</a:t>
            </a:r>
            <a:r>
              <a:rPr lang="es-419" sz="1183" b="1" i="1" u="sng" dirty="0"/>
              <a:t> Rigor </a:t>
            </a:r>
            <a:r>
              <a:rPr lang="es-419" sz="1183" b="1" i="1" u="sng" dirty="0" err="1"/>
              <a:t>Matrix</a:t>
            </a:r>
            <a:r>
              <a:rPr lang="es-419" sz="1183" b="1" i="1" u="sng" dirty="0"/>
              <a:t>.</a:t>
            </a:r>
          </a:p>
          <a:p>
            <a:endParaRPr lang="es-419" sz="789" dirty="0"/>
          </a:p>
          <a:p>
            <a:r>
              <a:rPr lang="es-419" sz="1183" dirty="0"/>
              <a:t>Las pre-evaluaciones miden el dominio del estudiante que se indican en los recuadros morados (puntos de ajuste). Estos puntos son tareas que nos permiten ajustar la instrucción basado en el rendimiento. Por ejemplo, si un estudiante tiene dificultades en el primer punto de ajuste en color morado (DOK-1, Cf), el maestro tendrá que regresar a las tareas previas al DOK-1 Cf y desarrollar estratégicamente la  instrucción  para cerrar la brecha, moviéndose continuamente hacia adelante hasta el final de la progresión de aprendizaje.</a:t>
            </a:r>
          </a:p>
          <a:p>
            <a:endParaRPr lang="es-419" sz="789" dirty="0"/>
          </a:p>
          <a:p>
            <a:r>
              <a:rPr lang="es-419" sz="1183" dirty="0"/>
              <a:t>Hay una lista de cotejo de las Progresiones de aprendizaje en lectura para cada estándar en cada grado, que se puede utilizar para monitorear el progreso. Está disponible en: </a:t>
            </a:r>
          </a:p>
          <a:p>
            <a:endParaRPr lang="es-419" sz="1183" dirty="0">
              <a:hlinkClick r:id="rId3"/>
            </a:endParaRPr>
          </a:p>
          <a:p>
            <a:pPr algn="ctr"/>
            <a:r>
              <a:rPr lang="es-419" sz="1183" dirty="0">
                <a:hlinkClick r:id="rId3"/>
              </a:rPr>
              <a:t>http://</a:t>
            </a:r>
            <a:r>
              <a:rPr lang="es-419" sz="1183" dirty="0" smtClean="0">
                <a:hlinkClick r:id="rId3"/>
              </a:rPr>
              <a:t>sresource.homestead.com/Grade-3.html</a:t>
            </a:r>
            <a:endParaRPr lang="es-419" sz="1183" dirty="0"/>
          </a:p>
          <a:p>
            <a:endParaRPr lang="es-419" sz="1183" dirty="0"/>
          </a:p>
        </p:txBody>
      </p:sp>
      <p:graphicFrame>
        <p:nvGraphicFramePr>
          <p:cNvPr id="20" name="Table 19"/>
          <p:cNvGraphicFramePr>
            <a:graphicFrameLocks noGrp="1"/>
          </p:cNvGraphicFramePr>
          <p:nvPr>
            <p:extLst/>
          </p:nvPr>
        </p:nvGraphicFramePr>
        <p:xfrm>
          <a:off x="453571" y="3029952"/>
          <a:ext cx="6780440" cy="2056384"/>
        </p:xfrm>
        <a:graphic>
          <a:graphicData uri="http://schemas.openxmlformats.org/drawingml/2006/table">
            <a:tbl>
              <a:tblPr firstRow="1" firstCol="1" bandRow="1"/>
              <a:tblGrid>
                <a:gridCol w="814917"/>
                <a:gridCol w="920608"/>
                <a:gridCol w="890517"/>
                <a:gridCol w="730463"/>
                <a:gridCol w="796798"/>
                <a:gridCol w="706166"/>
                <a:gridCol w="728921"/>
                <a:gridCol w="1192050"/>
              </a:tblGrid>
              <a:tr h="146885">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a:t>
                      </a:r>
                      <a:endParaRPr lang="en-US" sz="800" dirty="0">
                        <a:effectLst/>
                        <a:latin typeface="Calibri"/>
                        <a:ea typeface="Calibri"/>
                        <a:cs typeface="Times New Roman"/>
                      </a:endParaRPr>
                    </a:p>
                  </a:txBody>
                  <a:tcPr marL="34208" marR="34208"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 Kc</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Ck</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2 -Cl</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err="1" smtClean="0">
                          <a:solidFill>
                            <a:srgbClr val="000000"/>
                          </a:solidFill>
                          <a:effectLst/>
                          <a:latin typeface="Calibri"/>
                          <a:ea typeface="Times New Roman"/>
                          <a:cs typeface="Times New Roman"/>
                        </a:rPr>
                        <a:t>Dominio</a:t>
                      </a:r>
                      <a:r>
                        <a:rPr lang="en-US" sz="800" b="1" dirty="0" smtClean="0">
                          <a:solidFill>
                            <a:srgbClr val="000000"/>
                          </a:solidFill>
                          <a:effectLst/>
                          <a:latin typeface="Calibri"/>
                          <a:ea typeface="Times New Roman"/>
                          <a:cs typeface="Times New Roman"/>
                        </a:rPr>
                        <a:t> del </a:t>
                      </a:r>
                      <a:r>
                        <a:rPr lang="en-US" sz="800" b="1" dirty="0" err="1" smtClean="0">
                          <a:solidFill>
                            <a:srgbClr val="000000"/>
                          </a:solidFill>
                          <a:effectLst/>
                          <a:latin typeface="Calibri"/>
                          <a:ea typeface="Times New Roman"/>
                          <a:cs typeface="Times New Roman"/>
                        </a:rPr>
                        <a:t>estándar</a:t>
                      </a:r>
                      <a:r>
                        <a:rPr lang="en-US" sz="800" b="1" dirty="0" smtClean="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909499">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Recuerda quién, qué, dónde, cuándo, porqué y cómo, sobre un cuento leído y discutido en clases</a:t>
                      </a:r>
                      <a:endParaRPr lang="en-US" sz="800" dirty="0">
                        <a:effectLst/>
                        <a:latin typeface="Calibri"/>
                        <a:ea typeface="Calibri"/>
                        <a:cs typeface="Times New Roman"/>
                      </a:endParaRPr>
                    </a:p>
                  </a:txBody>
                  <a:tcPr marL="34208" marR="34208"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Usa y define el Lenguaje académico estándar: </a:t>
                      </a:r>
                    </a:p>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  quién, qué, dónde, cuándo, porqué y cómo ; preguntar, contestar/</a:t>
                      </a:r>
                    </a:p>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responder, preguntas, detalles clave</a:t>
                      </a:r>
                      <a:endParaRPr lang="es-419" sz="800" dirty="0">
                        <a:solidFill>
                          <a:srgbClr val="000000"/>
                        </a:solidFill>
                        <a:effectLst/>
                        <a:latin typeface="+mn-lt"/>
                        <a:ea typeface="Times New Roman"/>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Relaciona los siguientes términos: quién con los personajes; dónde y cuándo con el  escenario/ ambiente y qué y cómo con  la secuencia de eventos.</a:t>
                      </a:r>
                      <a:endParaRPr lang="en-US" sz="800"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Relaciona los siguientes términos: quién con los personajes; dónde y cuándo con el  escenario/ ambiente y qué y cómo con  la secuencia de eventos.</a:t>
                      </a:r>
                      <a:endParaRPr lang="en-US" sz="800"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u="sng" dirty="0" smtClean="0">
                          <a:solidFill>
                            <a:srgbClr val="000000"/>
                          </a:solidFill>
                          <a:effectLst/>
                          <a:latin typeface="+mn-lt"/>
                          <a:ea typeface="Times New Roman"/>
                          <a:cs typeface="Times New Roman"/>
                        </a:rPr>
                        <a:t>Desarrollo de concepto</a:t>
                      </a:r>
                    </a:p>
                    <a:p>
                      <a:pPr marL="0" marR="0" algn="l">
                        <a:lnSpc>
                          <a:spcPct val="115000"/>
                        </a:lnSpc>
                        <a:spcBef>
                          <a:spcPts val="0"/>
                        </a:spcBef>
                        <a:spcAft>
                          <a:spcPts val="0"/>
                        </a:spcAft>
                      </a:pPr>
                      <a:r>
                        <a:rPr lang="es-419" sz="800" u="none" dirty="0" smtClean="0">
                          <a:solidFill>
                            <a:srgbClr val="000000"/>
                          </a:solidFill>
                          <a:effectLst/>
                          <a:latin typeface="+mn-lt"/>
                          <a:ea typeface="Times New Roman"/>
                          <a:cs typeface="Times New Roman"/>
                        </a:rPr>
                        <a:t>Los estudiantes entienden que los detalles clave ayudan a decir:  quién, qué, dónde, cuándo, porqué y cómo</a:t>
                      </a:r>
                      <a:endParaRPr lang="es-419" sz="800" u="none" dirty="0">
                        <a:solidFill>
                          <a:srgbClr val="000000"/>
                        </a:solidFill>
                        <a:effectLst/>
                        <a:latin typeface="+mn-lt"/>
                        <a:ea typeface="Times New Roman"/>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Usa detalles clave para identificar  quién, qué, dónde, cuándo, porqué y cómo, sobre un cuento no leído en clase.</a:t>
                      </a:r>
                      <a:endParaRPr lang="en-US" sz="800"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Encuentra información usando detalles clave para contestar preguntas específicas sobre un cuento nuevo. </a:t>
                      </a:r>
                      <a:endParaRPr lang="en-US" sz="800"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b="1" u="sng" dirty="0" smtClean="0">
                          <a:effectLst/>
                          <a:latin typeface="+mn-lt"/>
                          <a:ea typeface="Calibri"/>
                          <a:cs typeface="Helvetica"/>
                        </a:rPr>
                        <a:t>RL.2.1  </a:t>
                      </a:r>
                      <a:r>
                        <a:rPr lang="es-419" sz="800" b="0" i="1" u="none" dirty="0" smtClean="0">
                          <a:effectLst/>
                          <a:latin typeface="+mn-lt"/>
                          <a:ea typeface="Calibri"/>
                          <a:cs typeface="Helvetica"/>
                        </a:rPr>
                        <a:t>Hacen y contestan preguntas tales como: quién, qué, dónde, cuándo, por qué y cómo, para demostrar la comprensión de los detalles clave de un texto.</a:t>
                      </a:r>
                      <a:endParaRPr lang="en-US" sz="800" b="0" i="1" u="none"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11</a:t>
            </a:fld>
            <a:endParaRPr lang="en-US" dirty="0"/>
          </a:p>
        </p:txBody>
      </p:sp>
      <p:sp>
        <p:nvSpPr>
          <p:cNvPr id="28" name="Rectangle 27"/>
          <p:cNvSpPr/>
          <p:nvPr/>
        </p:nvSpPr>
        <p:spPr>
          <a:xfrm>
            <a:off x="2096590" y="7941491"/>
            <a:ext cx="2794000" cy="259174"/>
          </a:xfrm>
          <a:prstGeom prst="rect">
            <a:avLst/>
          </a:prstGeom>
        </p:spPr>
        <p:txBody>
          <a:bodyPr wrap="square">
            <a:spAutoFit/>
          </a:bodyPr>
          <a:lstStyle/>
          <a:p>
            <a:endParaRPr lang="en-US" sz="1084" dirty="0"/>
          </a:p>
        </p:txBody>
      </p:sp>
      <p:grpSp>
        <p:nvGrpSpPr>
          <p:cNvPr id="3" name="Group 2"/>
          <p:cNvGrpSpPr/>
          <p:nvPr/>
        </p:nvGrpSpPr>
        <p:grpSpPr>
          <a:xfrm>
            <a:off x="282954" y="1937441"/>
            <a:ext cx="7222664" cy="3185958"/>
            <a:chOff x="215458" y="1762005"/>
            <a:chExt cx="6894361" cy="3084340"/>
          </a:xfrm>
        </p:grpSpPr>
        <p:grpSp>
          <p:nvGrpSpPr>
            <p:cNvPr id="15" name="Group 14"/>
            <p:cNvGrpSpPr/>
            <p:nvPr/>
          </p:nvGrpSpPr>
          <p:grpSpPr>
            <a:xfrm>
              <a:off x="390525" y="1950720"/>
              <a:ext cx="6477000" cy="838200"/>
              <a:chOff x="381000" y="304800"/>
              <a:chExt cx="6477000" cy="838200"/>
            </a:xfrm>
          </p:grpSpPr>
          <p:sp>
            <p:nvSpPr>
              <p:cNvPr id="16" name="Rectangle 15"/>
              <p:cNvSpPr/>
              <p:nvPr/>
            </p:nvSpPr>
            <p:spPr>
              <a:xfrm>
                <a:off x="381000" y="304800"/>
                <a:ext cx="52578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419" sz="1183" dirty="0">
                    <a:solidFill>
                      <a:schemeClr val="tx1"/>
                    </a:solidFill>
                  </a:rPr>
                  <a:t>Ejemplo de una </a:t>
                </a:r>
                <a:r>
                  <a:rPr lang="es-419" sz="1183" b="1" i="1" dirty="0">
                    <a:solidFill>
                      <a:schemeClr val="tx1"/>
                    </a:solidFill>
                  </a:rPr>
                  <a:t>Progresión de aprendizaje  </a:t>
                </a:r>
                <a:r>
                  <a:rPr lang="es-419" sz="1183" dirty="0">
                    <a:solidFill>
                      <a:schemeClr val="tx1"/>
                    </a:solidFill>
                  </a:rPr>
                  <a:t>para RL.2.1</a:t>
                </a:r>
              </a:p>
              <a:p>
                <a:pPr algn="ctr"/>
                <a:r>
                  <a:rPr lang="es-419" sz="1183" dirty="0">
                    <a:solidFill>
                      <a:schemeClr val="tx1"/>
                    </a:solidFill>
                  </a:rPr>
                  <a:t>Las pre-evaluaciones miden los </a:t>
                </a:r>
                <a:r>
                  <a:rPr lang="es-419" sz="1183" b="1" i="1" dirty="0">
                    <a:solidFill>
                      <a:schemeClr val="tx1"/>
                    </a:solidFill>
                  </a:rPr>
                  <a:t>puntos</a:t>
                </a:r>
                <a:r>
                  <a:rPr lang="es-419" sz="1183" dirty="0">
                    <a:solidFill>
                      <a:schemeClr val="tx1"/>
                    </a:solidFill>
                  </a:rPr>
                  <a:t> </a:t>
                </a:r>
                <a:r>
                  <a:rPr lang="es-419" sz="1183" b="1" i="1" dirty="0">
                    <a:solidFill>
                      <a:schemeClr val="tx1"/>
                    </a:solidFill>
                  </a:rPr>
                  <a:t>de ajuste </a:t>
                </a:r>
                <a:r>
                  <a:rPr lang="es-419" sz="1183" dirty="0">
                    <a:solidFill>
                      <a:schemeClr val="tx1"/>
                    </a:solidFill>
                  </a:rPr>
                  <a:t>que aparecen en morado</a:t>
                </a:r>
              </a:p>
            </p:txBody>
          </p:sp>
          <p:sp>
            <p:nvSpPr>
              <p:cNvPr id="17" name="Rectangle 16"/>
              <p:cNvSpPr/>
              <p:nvPr/>
            </p:nvSpPr>
            <p:spPr>
              <a:xfrm>
                <a:off x="5943600" y="304800"/>
                <a:ext cx="9144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82" b="1" dirty="0">
                    <a:solidFill>
                      <a:schemeClr val="tx1"/>
                    </a:solidFill>
                  </a:rPr>
                  <a:t>  CFA</a:t>
                </a:r>
              </a:p>
              <a:p>
                <a:r>
                  <a:rPr lang="en-US" sz="1084" dirty="0">
                    <a:solidFill>
                      <a:schemeClr val="tx1"/>
                    </a:solidFill>
                  </a:rPr>
                  <a:t>RL.2.2.1 </a:t>
                </a:r>
                <a:r>
                  <a:rPr lang="es-419" sz="943" dirty="0">
                    <a:solidFill>
                      <a:schemeClr val="tx1"/>
                    </a:solidFill>
                  </a:rPr>
                  <a:t>evaluación del estándar a nivel de grado</a:t>
                </a:r>
              </a:p>
            </p:txBody>
          </p:sp>
          <p:sp>
            <p:nvSpPr>
              <p:cNvPr id="19" name="Rectangle 18"/>
              <p:cNvSpPr/>
              <p:nvPr/>
            </p:nvSpPr>
            <p:spPr>
              <a:xfrm>
                <a:off x="385762" y="723900"/>
                <a:ext cx="5257800" cy="419100"/>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419" sz="1048" dirty="0">
                    <a:solidFill>
                      <a:schemeClr val="tx1"/>
                    </a:solidFill>
                  </a:rPr>
                  <a:t>Después de haber dado  la pre-evaluación, las progresiones de aprendizaje proporcionan tareas de evaluación </a:t>
                </a:r>
                <a:r>
                  <a:rPr lang="es-419" sz="1048" b="1" i="1" dirty="0">
                    <a:solidFill>
                      <a:schemeClr val="tx1"/>
                    </a:solidFill>
                  </a:rPr>
                  <a:t>por debajo y cerca del nivel del grado a través de cada trimestre</a:t>
                </a:r>
                <a:r>
                  <a:rPr lang="es-419" sz="1048" dirty="0">
                    <a:solidFill>
                      <a:schemeClr val="tx1"/>
                    </a:solidFill>
                  </a:rPr>
                  <a:t>.</a:t>
                </a:r>
              </a:p>
            </p:txBody>
          </p:sp>
          <p:cxnSp>
            <p:nvCxnSpPr>
              <p:cNvPr id="18" name="Straight Arrow Connector 17"/>
              <p:cNvCxnSpPr/>
              <p:nvPr/>
            </p:nvCxnSpPr>
            <p:spPr>
              <a:xfrm>
                <a:off x="381000" y="1143000"/>
                <a:ext cx="6477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215458" y="1762005"/>
              <a:ext cx="759321" cy="40521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890" b="1" dirty="0">
                  <a:solidFill>
                    <a:schemeClr val="tx1"/>
                  </a:solidFill>
                  <a:effectLst>
                    <a:outerShdw blurRad="38100" dist="38100" dir="2700000" algn="tl">
                      <a:srgbClr val="000000">
                        <a:alpha val="43137"/>
                      </a:srgbClr>
                    </a:outerShdw>
                  </a:effectLst>
                </a:rPr>
                <a:t>Comienzo del trimestre</a:t>
              </a:r>
            </a:p>
          </p:txBody>
        </p:sp>
        <p:sp>
          <p:nvSpPr>
            <p:cNvPr id="12" name="Rounded Rectangle 11"/>
            <p:cNvSpPr/>
            <p:nvPr/>
          </p:nvSpPr>
          <p:spPr>
            <a:xfrm>
              <a:off x="3502521" y="4590615"/>
              <a:ext cx="1521322" cy="25573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887" b="1" dirty="0">
                  <a:solidFill>
                    <a:schemeClr val="tx1"/>
                  </a:solidFill>
                  <a:effectLst>
                    <a:outerShdw blurRad="38100" dist="38100" dir="2700000" algn="tl">
                      <a:srgbClr val="000000">
                        <a:alpha val="43137"/>
                      </a:srgbClr>
                    </a:outerShdw>
                  </a:effectLst>
                </a:rPr>
                <a:t>Durante el trimestre</a:t>
              </a:r>
            </a:p>
          </p:txBody>
        </p:sp>
        <p:sp>
          <p:nvSpPr>
            <p:cNvPr id="13" name="Rounded Rectangle 12"/>
            <p:cNvSpPr/>
            <p:nvPr/>
          </p:nvSpPr>
          <p:spPr>
            <a:xfrm>
              <a:off x="6410325" y="1762005"/>
              <a:ext cx="699494"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887" b="1" dirty="0">
                  <a:solidFill>
                    <a:schemeClr val="tx1"/>
                  </a:solidFill>
                  <a:effectLst>
                    <a:outerShdw blurRad="38100" dist="38100" dir="2700000" algn="tl">
                      <a:srgbClr val="000000">
                        <a:alpha val="43137"/>
                      </a:srgbClr>
                    </a:outerShdw>
                  </a:effectLst>
                </a:rPr>
                <a:t>Al final del trimestre</a:t>
              </a:r>
            </a:p>
          </p:txBody>
        </p:sp>
      </p:grpSp>
    </p:spTree>
    <p:extLst>
      <p:ext uri="{BB962C8B-B14F-4D97-AF65-F5344CB8AC3E}">
        <p14:creationId xmlns:p14="http://schemas.microsoft.com/office/powerpoint/2010/main" val="1585723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12</a:t>
            </a:fld>
            <a:endParaRPr lang="en-US" dirty="0"/>
          </a:p>
        </p:txBody>
      </p:sp>
      <p:sp>
        <p:nvSpPr>
          <p:cNvPr id="2" name="Rectangle 1"/>
          <p:cNvSpPr/>
          <p:nvPr/>
        </p:nvSpPr>
        <p:spPr>
          <a:xfrm>
            <a:off x="323850" y="718457"/>
            <a:ext cx="7124700" cy="959094"/>
          </a:xfrm>
          <a:prstGeom prst="rect">
            <a:avLst/>
          </a:prstGeom>
        </p:spPr>
        <p:txBody>
          <a:bodyPr wrap="square" lIns="96378" tIns="48189" rIns="96378" bIns="48189">
            <a:spAutoFit/>
          </a:bodyPr>
          <a:lstStyle/>
          <a:p>
            <a:r>
              <a:rPr lang="en-US" sz="1400" b="1" dirty="0"/>
              <a:t>Quarter </a:t>
            </a:r>
            <a:r>
              <a:rPr lang="en-US" sz="1400" b="1" dirty="0" smtClean="0"/>
              <a:t>Three </a:t>
            </a:r>
            <a:r>
              <a:rPr lang="en-US" sz="1400" dirty="0"/>
              <a:t>Reading Literature Learning Progressions.  </a:t>
            </a:r>
          </a:p>
          <a:p>
            <a:r>
              <a:rPr lang="en-US" sz="1400" dirty="0"/>
              <a:t>The indicated boxes highlighted </a:t>
            </a:r>
            <a:r>
              <a:rPr lang="en-US" sz="1400" b="1" i="1" dirty="0"/>
              <a:t>before the standard</a:t>
            </a:r>
            <a:r>
              <a:rPr lang="en-US" sz="1400" dirty="0"/>
              <a:t>, are assessed on this pre-assessment. The standard itself is assessed on the Common Formative Assessment (CFA) at the end of each quarter.</a:t>
            </a:r>
          </a:p>
        </p:txBody>
      </p:sp>
      <p:graphicFrame>
        <p:nvGraphicFramePr>
          <p:cNvPr id="20" name="Table 19"/>
          <p:cNvGraphicFramePr>
            <a:graphicFrameLocks noGrp="1"/>
          </p:cNvGraphicFramePr>
          <p:nvPr>
            <p:extLst>
              <p:ext uri="{D42A27DB-BD31-4B8C-83A1-F6EECF244321}">
                <p14:modId xmlns:p14="http://schemas.microsoft.com/office/powerpoint/2010/main" val="3248685998"/>
              </p:ext>
            </p:extLst>
          </p:nvPr>
        </p:nvGraphicFramePr>
        <p:xfrm>
          <a:off x="474792" y="4191000"/>
          <a:ext cx="6822816" cy="1529989"/>
        </p:xfrm>
        <a:graphic>
          <a:graphicData uri="http://schemas.openxmlformats.org/drawingml/2006/table">
            <a:tbl>
              <a:tblPr firstRow="1" firstCol="1" bandRow="1"/>
              <a:tblGrid>
                <a:gridCol w="837890"/>
                <a:gridCol w="964238"/>
                <a:gridCol w="897739"/>
                <a:gridCol w="831240"/>
                <a:gridCol w="997487"/>
                <a:gridCol w="964238"/>
                <a:gridCol w="831240"/>
                <a:gridCol w="498744"/>
              </a:tblGrid>
              <a:tr h="136100">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t>
                      </a: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33285" marR="3328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t>
                      </a:r>
                      <a:r>
                        <a:rPr lang="en-US" sz="800" dirty="0">
                          <a:solidFill>
                            <a:srgbClr val="000000"/>
                          </a:solidFill>
                          <a:effectLst/>
                          <a:latin typeface="Calibri"/>
                          <a:ea typeface="Times New Roman"/>
                          <a:cs typeface="Times New Roman"/>
                        </a:rPr>
                        <a:t>c</a:t>
                      </a:r>
                      <a:endParaRPr lang="en-US" sz="800" dirty="0">
                        <a:effectLst/>
                        <a:latin typeface="Calibri"/>
                        <a:ea typeface="Calibri"/>
                        <a:cs typeface="Times New Roman"/>
                      </a:endParaRPr>
                    </a:p>
                  </a:txBody>
                  <a:tcPr marL="33285" marR="3328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a:t>
                      </a:r>
                      <a:r>
                        <a:rPr lang="en-US" sz="800" dirty="0">
                          <a:solidFill>
                            <a:srgbClr val="000000"/>
                          </a:solidFill>
                          <a:effectLst/>
                          <a:latin typeface="Calibri"/>
                          <a:ea typeface="Times New Roman"/>
                          <a:cs typeface="Times New Roman"/>
                        </a:rPr>
                        <a:t>d</a:t>
                      </a:r>
                      <a:endParaRPr lang="en-US" sz="800" dirty="0">
                        <a:effectLst/>
                        <a:latin typeface="Calibri"/>
                        <a:ea typeface="Calibri"/>
                        <a:cs typeface="Times New Roman"/>
                      </a:endParaRPr>
                    </a:p>
                  </a:txBody>
                  <a:tcPr marL="33285" marR="3328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3285" marR="3328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a:t>
                      </a:r>
                      <a:r>
                        <a:rPr lang="en-US" sz="800" dirty="0">
                          <a:solidFill>
                            <a:srgbClr val="000000"/>
                          </a:solidFill>
                          <a:effectLst/>
                          <a:latin typeface="Calibri"/>
                          <a:ea typeface="Times New Roman"/>
                          <a:cs typeface="Times New Roman"/>
                        </a:rPr>
                        <a:t>h</a:t>
                      </a:r>
                      <a:endParaRPr lang="en-US" sz="800" dirty="0">
                        <a:effectLst/>
                        <a:latin typeface="Calibri"/>
                        <a:ea typeface="Calibri"/>
                        <a:cs typeface="Times New Roman"/>
                      </a:endParaRPr>
                    </a:p>
                  </a:txBody>
                  <a:tcPr marL="33285" marR="3328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a:t>
                      </a:r>
                      <a:r>
                        <a:rPr lang="en-US" sz="800" dirty="0">
                          <a:solidFill>
                            <a:srgbClr val="000000"/>
                          </a:solidFill>
                          <a:effectLst/>
                          <a:latin typeface="Calibri"/>
                          <a:ea typeface="Times New Roman"/>
                          <a:cs typeface="Times New Roman"/>
                        </a:rPr>
                        <a:t>l</a:t>
                      </a:r>
                      <a:endParaRPr lang="en-US" sz="800" dirty="0">
                        <a:effectLst/>
                        <a:latin typeface="Calibri"/>
                        <a:ea typeface="Calibri"/>
                        <a:cs typeface="Times New Roman"/>
                      </a:endParaRPr>
                    </a:p>
                  </a:txBody>
                  <a:tcPr marL="33285" marR="3328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Ap</a:t>
                      </a:r>
                      <a:r>
                        <a:rPr lang="en-US" sz="800" dirty="0">
                          <a:solidFill>
                            <a:srgbClr val="000000"/>
                          </a:solidFill>
                          <a:effectLst/>
                          <a:latin typeface="Calibri"/>
                          <a:ea typeface="Times New Roman"/>
                          <a:cs typeface="Times New Roman"/>
                        </a:rPr>
                        <a:t>n</a:t>
                      </a:r>
                      <a:endParaRPr lang="en-US" sz="800" dirty="0">
                        <a:effectLst/>
                        <a:latin typeface="Calibri"/>
                        <a:ea typeface="Calibri"/>
                        <a:cs typeface="Times New Roman"/>
                      </a:endParaRPr>
                    </a:p>
                  </a:txBody>
                  <a:tcPr marL="33285" marR="3328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Standard</a:t>
                      </a:r>
                      <a:endParaRPr lang="en-US" sz="800" dirty="0">
                        <a:effectLst/>
                        <a:latin typeface="Calibri"/>
                        <a:ea typeface="Calibri"/>
                        <a:cs typeface="Times New Roman"/>
                      </a:endParaRPr>
                    </a:p>
                  </a:txBody>
                  <a:tcPr marL="33285" marR="3328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FBFBF"/>
                    </a:solidFill>
                  </a:tcPr>
                </a:tc>
              </a:tr>
              <a:tr h="748548">
                <a:tc>
                  <a:txBody>
                    <a:bodyPr/>
                    <a:lstStyle/>
                    <a:p>
                      <a:pPr marL="0" marR="0" algn="l">
                        <a:lnSpc>
                          <a:spcPct val="115000"/>
                        </a:lnSpc>
                        <a:spcBef>
                          <a:spcPts val="0"/>
                        </a:spcBef>
                        <a:spcAft>
                          <a:spcPts val="0"/>
                        </a:spcAft>
                      </a:pPr>
                      <a:r>
                        <a:rPr lang="en-US" sz="800" dirty="0">
                          <a:effectLst/>
                          <a:latin typeface="Calibri"/>
                          <a:ea typeface="Times New Roman"/>
                          <a:cs typeface="Times New Roman"/>
                        </a:rPr>
                        <a:t>Tell about or locate illustrations in a text read and discussed in class.</a:t>
                      </a:r>
                      <a:endParaRPr lang="en-US" sz="800" dirty="0">
                        <a:effectLst/>
                        <a:latin typeface="Calibri"/>
                        <a:ea typeface="Calibri"/>
                        <a:cs typeface="Times New Roman"/>
                      </a:endParaRPr>
                    </a:p>
                  </a:txBody>
                  <a:tcPr marL="33285" marR="3328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Define (understand and use) </a:t>
                      </a:r>
                      <a:r>
                        <a:rPr lang="en-US" sz="800" u="sng" dirty="0">
                          <a:solidFill>
                            <a:srgbClr val="000000"/>
                          </a:solidFill>
                          <a:effectLst/>
                          <a:latin typeface="Calibri"/>
                          <a:ea typeface="Times New Roman"/>
                          <a:cs typeface="Times New Roman"/>
                        </a:rPr>
                        <a:t>Standard Academic Language:</a:t>
                      </a:r>
                      <a:r>
                        <a:rPr lang="en-US" sz="800" dirty="0">
                          <a:solidFill>
                            <a:srgbClr val="000000"/>
                          </a:solidFill>
                          <a:effectLst/>
                          <a:latin typeface="Calibri"/>
                          <a:ea typeface="Times New Roman"/>
                          <a:cs typeface="Times New Roman"/>
                        </a:rPr>
                        <a:t> </a:t>
                      </a:r>
                      <a:r>
                        <a:rPr lang="en-US" sz="800" dirty="0">
                          <a:effectLst/>
                          <a:latin typeface="Calibri"/>
                          <a:ea typeface="Times New Roman"/>
                          <a:cs typeface="Times New Roman"/>
                        </a:rPr>
                        <a:t> explain, aspects, specific, illustrations, contribute, conveyed, create, mood, emphasize, characters, </a:t>
                      </a:r>
                      <a:r>
                        <a:rPr lang="en-US" sz="800" dirty="0" smtClean="0">
                          <a:effectLst/>
                          <a:latin typeface="Calibri"/>
                          <a:ea typeface="Times New Roman"/>
                          <a:cs typeface="Times New Roman"/>
                        </a:rPr>
                        <a:t>aspects,</a:t>
                      </a:r>
                    </a:p>
                    <a:p>
                      <a:pPr marL="0" marR="0" algn="l">
                        <a:lnSpc>
                          <a:spcPct val="115000"/>
                        </a:lnSpc>
                        <a:spcBef>
                          <a:spcPts val="0"/>
                        </a:spcBef>
                        <a:spcAft>
                          <a:spcPts val="0"/>
                        </a:spcAft>
                      </a:pPr>
                      <a:r>
                        <a:rPr lang="en-US" sz="800" dirty="0" smtClean="0">
                          <a:effectLst/>
                          <a:latin typeface="Calibri"/>
                          <a:ea typeface="Times New Roman"/>
                          <a:cs typeface="Times New Roman"/>
                        </a:rPr>
                        <a:t>and </a:t>
                      </a:r>
                      <a:r>
                        <a:rPr lang="en-US" sz="800" dirty="0">
                          <a:effectLst/>
                          <a:latin typeface="Calibri"/>
                          <a:ea typeface="Times New Roman"/>
                          <a:cs typeface="Times New Roman"/>
                        </a:rPr>
                        <a:t>setting.</a:t>
                      </a:r>
                      <a:endParaRPr lang="en-US" sz="800" dirty="0">
                        <a:effectLst/>
                        <a:latin typeface="Calibri"/>
                        <a:ea typeface="Calibri"/>
                        <a:cs typeface="Times New Roman"/>
                      </a:endParaRPr>
                    </a:p>
                  </a:txBody>
                  <a:tcPr marL="33285" marR="3328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effectLst/>
                          <a:latin typeface="Calibri"/>
                          <a:ea typeface="Times New Roman"/>
                          <a:cs typeface="Times New Roman"/>
                        </a:rPr>
                        <a:t>Identify or describe specific illustrations that create mood, emphasize aspects of a character or setting</a:t>
                      </a:r>
                      <a:r>
                        <a:rPr lang="en-US" sz="800" b="1" dirty="0" smtClean="0">
                          <a:effectLst/>
                          <a:latin typeface="Calibri"/>
                          <a:ea typeface="Times New Roman"/>
                          <a:cs typeface="Times New Roman"/>
                        </a:rPr>
                        <a:t>.</a:t>
                      </a:r>
                    </a:p>
                    <a:p>
                      <a:pPr marL="0" marR="0" algn="l">
                        <a:lnSpc>
                          <a:spcPct val="115000"/>
                        </a:lnSpc>
                        <a:spcBef>
                          <a:spcPts val="0"/>
                        </a:spcBef>
                        <a:spcAft>
                          <a:spcPts val="0"/>
                        </a:spcAft>
                      </a:pPr>
                      <a:r>
                        <a:rPr lang="en-US" sz="800" b="1" dirty="0" smtClean="0">
                          <a:solidFill>
                            <a:schemeClr val="tx1"/>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3285" marR="3328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dirty="0">
                          <a:effectLst/>
                          <a:latin typeface="Calibri"/>
                          <a:ea typeface="Times New Roman"/>
                          <a:cs typeface="Times New Roman"/>
                        </a:rPr>
                        <a:t>Answer questions explaining how or in what way  illustrations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b="1" dirty="0">
                          <a:effectLst/>
                          <a:latin typeface="Calibri"/>
                          <a:ea typeface="Times New Roman"/>
                          <a:cs typeface="Times New Roman"/>
                        </a:rPr>
                        <a:t>contribute to a specific part of a text.</a:t>
                      </a:r>
                      <a:r>
                        <a:rPr lang="en-US" sz="800" dirty="0">
                          <a:effectLst/>
                          <a:latin typeface="Calibri"/>
                          <a:ea typeface="Times New Roman"/>
                          <a:cs typeface="Times New Roman"/>
                        </a:rPr>
                        <a:t>  </a:t>
                      </a:r>
                      <a:endParaRPr lang="en-US" sz="800" dirty="0" smtClean="0">
                        <a:effectLst/>
                        <a:latin typeface="Calibri"/>
                        <a:ea typeface="Times New Roman"/>
                        <a:cs typeface="Times New Roman"/>
                      </a:endParaRPr>
                    </a:p>
                    <a:p>
                      <a:pPr marL="0" marR="0" algn="l">
                        <a:lnSpc>
                          <a:spcPct val="115000"/>
                        </a:lnSpc>
                        <a:spcBef>
                          <a:spcPts val="0"/>
                        </a:spcBef>
                        <a:spcAft>
                          <a:spcPts val="0"/>
                        </a:spcAft>
                      </a:pPr>
                      <a:r>
                        <a:rPr lang="en-US" sz="800" b="1" dirty="0" smtClean="0">
                          <a:solidFill>
                            <a:schemeClr val="tx1"/>
                          </a:solidFill>
                          <a:effectLst>
                            <a:outerShdw blurRad="38100" dist="38100" dir="2700000" algn="tl">
                              <a:srgbClr val="000000">
                                <a:alpha val="43137"/>
                              </a:srgbClr>
                            </a:outerShdw>
                          </a:effectLst>
                          <a:latin typeface="Calibri"/>
                          <a:ea typeface="Calibri"/>
                          <a:cs typeface="Times New Roman"/>
                        </a:rPr>
                        <a:t>SELECTED RESPONSE</a:t>
                      </a:r>
                      <a:endParaRPr lang="en-US" sz="8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3285" marR="3328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dirty="0">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effectLst/>
                          <a:latin typeface="Calibri"/>
                          <a:ea typeface="Times New Roman"/>
                          <a:cs typeface="Times New Roman"/>
                        </a:rPr>
                        <a:t>Understands that a text’s illustrations can contribute to the message the story is telling.</a:t>
                      </a:r>
                      <a:endParaRPr lang="en-US" sz="800" dirty="0">
                        <a:effectLst/>
                        <a:latin typeface="Calibri"/>
                        <a:ea typeface="Calibri"/>
                        <a:cs typeface="Times New Roman"/>
                      </a:endParaRPr>
                    </a:p>
                  </a:txBody>
                  <a:tcPr marL="33285" marR="3328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effectLst/>
                          <a:latin typeface="Calibri"/>
                          <a:ea typeface="Times New Roman"/>
                          <a:cs typeface="Times New Roman"/>
                        </a:rPr>
                        <a:t>Locate information within the text that is conveyed by specific aspects of the text’s illustrations</a:t>
                      </a:r>
                      <a:r>
                        <a:rPr lang="en-US" sz="800" b="1" dirty="0" smtClean="0">
                          <a:effectLst/>
                          <a:latin typeface="Calibri"/>
                          <a:ea typeface="Times New Roman"/>
                          <a:cs typeface="Times New Roman"/>
                        </a:rPr>
                        <a:t>.</a:t>
                      </a:r>
                    </a:p>
                    <a:p>
                      <a:pPr marL="0" marR="0" algn="l">
                        <a:lnSpc>
                          <a:spcPct val="115000"/>
                        </a:lnSpc>
                        <a:spcBef>
                          <a:spcPts val="0"/>
                        </a:spcBef>
                        <a:spcAft>
                          <a:spcPts val="0"/>
                        </a:spcAft>
                      </a:pPr>
                      <a:r>
                        <a:rPr lang="en-US" sz="800" b="1" dirty="0" smtClean="0">
                          <a:solidFill>
                            <a:schemeClr val="tx1"/>
                          </a:solidFill>
                          <a:effectLst>
                            <a:outerShdw blurRad="38100" dist="38100" dir="2700000" algn="tl">
                              <a:srgbClr val="000000">
                                <a:alpha val="43137"/>
                              </a:srgbClr>
                            </a:outerShdw>
                          </a:effectLst>
                          <a:latin typeface="Calibri"/>
                          <a:ea typeface="Calibri"/>
                          <a:cs typeface="Times New Roman"/>
                        </a:rPr>
                        <a:t>CONSTRUCTED RESPONSE</a:t>
                      </a:r>
                      <a:endParaRPr lang="en-US" sz="8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3285" marR="3328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gridSpan="2">
                  <a:txBody>
                    <a:bodyPr/>
                    <a:lstStyle/>
                    <a:p>
                      <a:pPr marL="0" marR="0" algn="l">
                        <a:lnSpc>
                          <a:spcPct val="115000"/>
                        </a:lnSpc>
                        <a:spcBef>
                          <a:spcPts val="0"/>
                        </a:spcBef>
                        <a:spcAft>
                          <a:spcPts val="0"/>
                        </a:spcAft>
                      </a:pPr>
                      <a:r>
                        <a:rPr lang="en-US" sz="800" b="1" u="sng" dirty="0">
                          <a:effectLst/>
                          <a:latin typeface="Calibri"/>
                          <a:ea typeface="Times New Roman"/>
                          <a:cs typeface="Times New Roman"/>
                        </a:rPr>
                        <a:t>RL 3.7</a:t>
                      </a:r>
                      <a:r>
                        <a:rPr lang="en-US" sz="800" b="1" dirty="0">
                          <a:effectLst/>
                          <a:latin typeface="Calibri"/>
                          <a:ea typeface="Calibri"/>
                          <a:cs typeface="Helvetica"/>
                        </a:rPr>
                        <a:t> </a:t>
                      </a:r>
                      <a:r>
                        <a:rPr lang="en-US" sz="800" dirty="0">
                          <a:effectLst/>
                          <a:latin typeface="Calibri"/>
                          <a:ea typeface="Calibri"/>
                          <a:cs typeface="Helvetica"/>
                        </a:rPr>
                        <a:t>Explain how specific aspects of a text’s illustrations contribute to what is conveyed by the words in a story (e.g., create mood, emphasize aspects of a character or setting).</a:t>
                      </a:r>
                      <a:endParaRPr lang="en-US" sz="800" dirty="0">
                        <a:effectLst/>
                        <a:latin typeface="Calibri"/>
                        <a:ea typeface="Calibri"/>
                        <a:cs typeface="Times New Roman"/>
                      </a:endParaRPr>
                    </a:p>
                  </a:txBody>
                  <a:tcPr marL="33285" marR="3328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FBFBF"/>
                    </a:solidFill>
                  </a:tcPr>
                </a:tc>
                <a:tc hMerge="1">
                  <a:txBody>
                    <a:bodyPr/>
                    <a:lstStyle/>
                    <a:p>
                      <a:endParaRPr lang="en-US"/>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11893216"/>
              </p:ext>
            </p:extLst>
          </p:nvPr>
        </p:nvGraphicFramePr>
        <p:xfrm>
          <a:off x="388938" y="1905000"/>
          <a:ext cx="6994524" cy="2133600"/>
        </p:xfrm>
        <a:graphic>
          <a:graphicData uri="http://schemas.openxmlformats.org/drawingml/2006/table">
            <a:tbl>
              <a:tblPr firstRow="1" firstCol="1" bandRow="1"/>
              <a:tblGrid>
                <a:gridCol w="652822"/>
                <a:gridCol w="808256"/>
                <a:gridCol w="978888"/>
                <a:gridCol w="981096"/>
                <a:gridCol w="589132"/>
                <a:gridCol w="630068"/>
                <a:gridCol w="862097"/>
                <a:gridCol w="808256"/>
                <a:gridCol w="683909"/>
              </a:tblGrid>
              <a:tr h="129429">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Ka</a:t>
                      </a:r>
                      <a:endParaRPr lang="en-US" sz="800" dirty="0">
                        <a:effectLst/>
                        <a:latin typeface="Calibri"/>
                        <a:ea typeface="Calibri"/>
                        <a:cs typeface="Times New Roman"/>
                      </a:endParaRPr>
                    </a:p>
                  </a:txBody>
                  <a:tcPr marR="32134"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K</a:t>
                      </a:r>
                      <a:r>
                        <a:rPr lang="en-US" sz="800" dirty="0">
                          <a:solidFill>
                            <a:srgbClr val="000000"/>
                          </a:solidFill>
                          <a:effectLst/>
                          <a:latin typeface="Calibri"/>
                          <a:ea typeface="Times New Roman"/>
                          <a:cs typeface="Times New Roman"/>
                        </a:rPr>
                        <a:t>c</a:t>
                      </a:r>
                      <a:endParaRPr lang="en-US" sz="800" dirty="0">
                        <a:effectLst/>
                        <a:latin typeface="Calibri"/>
                        <a:ea typeface="Calibri"/>
                        <a:cs typeface="Times New Roman"/>
                      </a:endParaRPr>
                    </a:p>
                  </a:txBody>
                  <a:tcPr marR="32134"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Ce</a:t>
                      </a:r>
                      <a:endParaRPr lang="en-US" sz="800" dirty="0">
                        <a:effectLst/>
                        <a:latin typeface="Calibri"/>
                        <a:ea typeface="Calibri"/>
                        <a:cs typeface="Times New Roman"/>
                      </a:endParaRPr>
                    </a:p>
                  </a:txBody>
                  <a:tcPr marR="32134"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gridSpan="2">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 1 APg</a:t>
                      </a:r>
                      <a:endParaRPr lang="en-US" sz="800" dirty="0">
                        <a:effectLst/>
                        <a:latin typeface="Calibri"/>
                        <a:ea typeface="Calibri"/>
                        <a:cs typeface="Times New Roman"/>
                      </a:endParaRPr>
                    </a:p>
                  </a:txBody>
                  <a:tcPr marR="32134"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2D69B"/>
                    </a:solidFill>
                  </a:tcPr>
                </a:tc>
                <a:tc hMerge="1">
                  <a:txBody>
                    <a:bodyPr/>
                    <a:lstStyle/>
                    <a:p>
                      <a:endParaRPr lang="en-US"/>
                    </a:p>
                  </a:txBody>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R="32134"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gridSpan="2">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AP</a:t>
                      </a:r>
                      <a:r>
                        <a:rPr lang="en-US" sz="800" dirty="0">
                          <a:solidFill>
                            <a:srgbClr val="000000"/>
                          </a:solidFill>
                          <a:effectLst/>
                          <a:latin typeface="Calibri"/>
                          <a:ea typeface="Times New Roman"/>
                          <a:cs typeface="Times New Roman"/>
                        </a:rPr>
                        <a:t>n</a:t>
                      </a:r>
                      <a:endParaRPr lang="en-US" sz="800" dirty="0">
                        <a:effectLst/>
                        <a:latin typeface="Calibri"/>
                        <a:ea typeface="Calibri"/>
                        <a:cs typeface="Times New Roman"/>
                      </a:endParaRPr>
                    </a:p>
                  </a:txBody>
                  <a:tcPr marR="32134"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2D69B"/>
                    </a:solidFill>
                  </a:tcPr>
                </a:tc>
                <a:tc hMerge="1">
                  <a:txBody>
                    <a:bodyPr/>
                    <a:lstStyle/>
                    <a:p>
                      <a:endParaRPr lang="en-US"/>
                    </a:p>
                  </a:txBody>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Standard</a:t>
                      </a:r>
                      <a:endParaRPr lang="en-US" sz="800" dirty="0">
                        <a:effectLst/>
                        <a:latin typeface="Calibri"/>
                        <a:ea typeface="Calibri"/>
                        <a:cs typeface="Times New Roman"/>
                      </a:endParaRPr>
                    </a:p>
                  </a:txBody>
                  <a:tcPr marR="32134"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FBFBF"/>
                    </a:solidFill>
                  </a:tcPr>
                </a:tc>
              </a:tr>
              <a:tr h="2004171">
                <a:tc>
                  <a:txBody>
                    <a:bodyPr/>
                    <a:lstStyle/>
                    <a:p>
                      <a:pPr marL="0" marR="0" algn="l">
                        <a:lnSpc>
                          <a:spcPct val="100000"/>
                        </a:lnSpc>
                        <a:spcBef>
                          <a:spcPts val="0"/>
                        </a:spcBef>
                        <a:spcAft>
                          <a:spcPts val="0"/>
                        </a:spcAft>
                      </a:pPr>
                      <a:r>
                        <a:rPr lang="en-US" sz="800" dirty="0">
                          <a:effectLst/>
                          <a:latin typeface="Calibri"/>
                          <a:ea typeface="Times New Roman"/>
                          <a:cs typeface="Times New Roman"/>
                        </a:rPr>
                        <a:t>Locate domain-specific words and phrases studied or discussed in a text (basic recall of location) that represent literal translations.</a:t>
                      </a:r>
                      <a:endParaRPr lang="en-US" sz="800" dirty="0">
                        <a:effectLst/>
                        <a:latin typeface="Calibri"/>
                        <a:ea typeface="Calibri"/>
                        <a:cs typeface="Times New Roman"/>
                      </a:endParaRPr>
                    </a:p>
                  </a:txBody>
                  <a:tcPr marR="32134"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Define (understand and use) </a:t>
                      </a:r>
                      <a:r>
                        <a:rPr lang="en-US" sz="800" u="sng" dirty="0">
                          <a:solidFill>
                            <a:srgbClr val="000000"/>
                          </a:solidFill>
                          <a:effectLst/>
                          <a:latin typeface="Calibri"/>
                          <a:ea typeface="Times New Roman"/>
                          <a:cs typeface="Times New Roman"/>
                        </a:rPr>
                        <a:t>Standard Academic Language</a:t>
                      </a:r>
                      <a:r>
                        <a:rPr lang="en-US" sz="800" dirty="0">
                          <a:solidFill>
                            <a:srgbClr val="000000"/>
                          </a:solidFill>
                          <a:effectLst/>
                          <a:latin typeface="Calibri"/>
                          <a:ea typeface="Times New Roman"/>
                          <a:cs typeface="Times New Roman"/>
                        </a:rPr>
                        <a:t>: determine, words and phrases, distinguish, literal, nonliteral.</a:t>
                      </a:r>
                      <a:endParaRPr lang="en-US" sz="800" dirty="0">
                        <a:effectLst/>
                        <a:latin typeface="Calibri"/>
                        <a:ea typeface="Calibri"/>
                        <a:cs typeface="Times New Roman"/>
                      </a:endParaRPr>
                    </a:p>
                  </a:txBody>
                  <a:tcPr marR="32134"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Select appropriate words or phrases when literal or non literal language meaning is made clearly evident in the text.</a:t>
                      </a:r>
                      <a:r>
                        <a:rPr lang="en-US" sz="800" b="1" dirty="0">
                          <a:effectLst/>
                          <a:latin typeface="Calibri"/>
                          <a:ea typeface="Times New Roman"/>
                          <a:cs typeface="Times New Roman"/>
                        </a:rPr>
                        <a:t> </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b="1" u="sng" dirty="0">
                          <a:effectLst/>
                          <a:latin typeface="Calibri"/>
                          <a:ea typeface="Times New Roman"/>
                          <a:cs typeface="Times New Roman"/>
                        </a:rPr>
                        <a:t>L.3.4d:</a:t>
                      </a:r>
                      <a:r>
                        <a:rPr lang="en-US" sz="800" b="1" dirty="0">
                          <a:effectLst/>
                          <a:latin typeface="Calibri"/>
                          <a:ea typeface="Times New Roman"/>
                          <a:cs typeface="Times New Roman"/>
                        </a:rPr>
                        <a:t> Uses glossaries or beginning dictionaries to determine or clarify meaning.</a:t>
                      </a:r>
                      <a:endParaRPr lang="en-US" sz="800" dirty="0">
                        <a:effectLst/>
                        <a:latin typeface="Calibri"/>
                        <a:ea typeface="Calibri"/>
                        <a:cs typeface="Times New Roman"/>
                      </a:endParaRPr>
                    </a:p>
                  </a:txBody>
                  <a:tcPr marR="32134"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effectLst/>
                          <a:latin typeface="Calibri"/>
                          <a:ea typeface="Times New Roman"/>
                          <a:cs typeface="Times New Roman"/>
                        </a:rPr>
                        <a:t>L.3.4b:</a:t>
                      </a:r>
                      <a:r>
                        <a:rPr lang="en-US" sz="800" b="1" dirty="0">
                          <a:effectLst/>
                          <a:latin typeface="Calibri"/>
                          <a:ea typeface="Times New Roman"/>
                          <a:cs typeface="Times New Roman"/>
                        </a:rPr>
                        <a:t> Determine the meaning of the new word formed when a known affix is added to a known word (e.g., agreeable/ disagreeable, comfortable/uncomfortable, care/careless, heat/preheat</a:t>
                      </a:r>
                      <a:r>
                        <a:rPr lang="en-US" sz="800" b="1" dirty="0" smtClean="0">
                          <a:effectLst/>
                          <a:latin typeface="Calibri"/>
                          <a:ea typeface="Times New Roman"/>
                          <a:cs typeface="Times New Roman"/>
                        </a:rPr>
                        <a:t>)</a:t>
                      </a:r>
                    </a:p>
                    <a:p>
                      <a:pPr marL="0" marR="0" algn="l">
                        <a:lnSpc>
                          <a:spcPct val="100000"/>
                        </a:lnSpc>
                        <a:spcBef>
                          <a:spcPts val="0"/>
                        </a:spcBef>
                        <a:spcAft>
                          <a:spcPts val="0"/>
                        </a:spcAft>
                      </a:pPr>
                      <a:r>
                        <a:rPr lang="en-US" sz="800" b="1" dirty="0" smtClean="0">
                          <a:effectLst>
                            <a:outerShdw blurRad="38100" dist="38100" dir="2700000" algn="tl">
                              <a:srgbClr val="000000">
                                <a:alpha val="43137"/>
                              </a:srgbClr>
                            </a:outerShdw>
                          </a:effectLst>
                          <a:latin typeface="Calibri"/>
                          <a:ea typeface="Calibri"/>
                          <a:cs typeface="Times New Roman"/>
                        </a:rPr>
                        <a:t>SELECTED RESPONSE</a:t>
                      </a:r>
                      <a:endParaRPr lang="en-US" sz="800" dirty="0">
                        <a:effectLst>
                          <a:outerShdw blurRad="38100" dist="38100" dir="2700000" algn="tl">
                            <a:srgbClr val="000000">
                              <a:alpha val="43137"/>
                            </a:srgbClr>
                          </a:outerShdw>
                        </a:effectLst>
                        <a:latin typeface="Calibri"/>
                        <a:ea typeface="Calibri"/>
                        <a:cs typeface="Times New Roman"/>
                      </a:endParaRPr>
                    </a:p>
                  </a:txBody>
                  <a:tcPr marR="32134"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effectLst/>
                          <a:latin typeface="Calibri"/>
                          <a:ea typeface="Times New Roman"/>
                          <a:cs typeface="Times New Roman"/>
                        </a:rPr>
                        <a:t>L.3.4c</a:t>
                      </a:r>
                      <a:r>
                        <a:rPr lang="en-US" sz="800" dirty="0">
                          <a:effectLst/>
                          <a:latin typeface="Calibri"/>
                          <a:ea typeface="Times New Roman"/>
                          <a:cs typeface="Times New Roman"/>
                        </a:rPr>
                        <a:t> Use a known root word as a clue to the meaning of an unknown word with the same root (e.g., company, companion).</a:t>
                      </a:r>
                      <a:endParaRPr lang="en-US" sz="800" dirty="0">
                        <a:effectLst/>
                        <a:latin typeface="Calibri"/>
                        <a:ea typeface="Calibri"/>
                        <a:cs typeface="Times New Roman"/>
                      </a:endParaRPr>
                    </a:p>
                  </a:txBody>
                  <a:tcPr marR="32134"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u="sng" dirty="0">
                          <a:solidFill>
                            <a:srgbClr val="000000"/>
                          </a:solidFill>
                          <a:effectLst/>
                          <a:latin typeface="Calibri"/>
                          <a:ea typeface="Times New Roman"/>
                          <a:cs typeface="Times New Roman"/>
                        </a:rPr>
                        <a:t>Concept Development</a:t>
                      </a:r>
                      <a:r>
                        <a:rPr lang="en-US" sz="800" dirty="0">
                          <a:solidFill>
                            <a:srgbClr val="000000"/>
                          </a:solidFill>
                          <a:effectLst/>
                          <a:latin typeface="Calibri"/>
                          <a:ea typeface="Times New Roman"/>
                          <a:cs typeface="Times New Roman"/>
                        </a:rPr>
                        <a:t>:  Student can specify and recognizes that words and/or phrases can be literal or nonliteral and explain why.</a:t>
                      </a:r>
                      <a:endParaRPr lang="en-US" sz="800" dirty="0">
                        <a:effectLst/>
                        <a:latin typeface="Calibri"/>
                        <a:ea typeface="Calibri"/>
                        <a:cs typeface="Times New Roman"/>
                      </a:endParaRPr>
                    </a:p>
                  </a:txBody>
                  <a:tcPr marR="32134"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Use context to identify the meaning of literal and nonliteral words and phrases in a text</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r>
                        <a:rPr lang="en-US" sz="800" b="1" dirty="0" smtClean="0">
                          <a:solidFill>
                            <a:srgbClr val="000000"/>
                          </a:solidFill>
                          <a:effectLst>
                            <a:outerShdw blurRad="38100" dist="38100" dir="2700000" algn="tl">
                              <a:srgbClr val="000000">
                                <a:alpha val="43137"/>
                              </a:srgbClr>
                            </a:outerShdw>
                          </a:effectLst>
                          <a:latin typeface="Calibri"/>
                          <a:ea typeface="Calibri"/>
                          <a:cs typeface="Times New Roman"/>
                        </a:rPr>
                        <a:t>CONSTRUCTED RESPONSE</a:t>
                      </a:r>
                      <a:endParaRPr lang="en-US" sz="800" dirty="0">
                        <a:effectLst>
                          <a:outerShdw blurRad="38100" dist="38100" dir="2700000" algn="tl">
                            <a:srgbClr val="000000">
                              <a:alpha val="43137"/>
                            </a:srgbClr>
                          </a:outerShdw>
                        </a:effectLst>
                        <a:latin typeface="Calibri"/>
                        <a:ea typeface="Calibri"/>
                        <a:cs typeface="Times New Roman"/>
                      </a:endParaRPr>
                    </a:p>
                  </a:txBody>
                  <a:tcPr marR="32134"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effectLst/>
                          <a:latin typeface="Calibri"/>
                          <a:ea typeface="Times New Roman"/>
                          <a:cs typeface="Times New Roman"/>
                        </a:rPr>
                        <a:t>L.3.5c</a:t>
                      </a:r>
                      <a:r>
                        <a:rPr lang="en-US" sz="800" b="1" dirty="0">
                          <a:effectLst/>
                          <a:latin typeface="Calibri"/>
                          <a:ea typeface="Times New Roman"/>
                          <a:cs typeface="Times New Roman"/>
                        </a:rPr>
                        <a:t> </a:t>
                      </a:r>
                      <a:r>
                        <a:rPr lang="en-US" sz="800" dirty="0">
                          <a:effectLst/>
                          <a:latin typeface="Calibri"/>
                          <a:ea typeface="Times New Roman"/>
                          <a:cs typeface="Times New Roman"/>
                        </a:rPr>
                        <a:t>Distinguish shades of meaning among related words that describe states of mind or degrees of certainty (e.g., knew, believed, suspected, heard, and wondered)... as well as literal/non-literal.</a:t>
                      </a:r>
                      <a:endParaRPr lang="en-US" sz="800" dirty="0">
                        <a:effectLst/>
                        <a:latin typeface="Calibri"/>
                        <a:ea typeface="Calibri"/>
                        <a:cs typeface="Times New Roman"/>
                      </a:endParaRPr>
                    </a:p>
                  </a:txBody>
                  <a:tcPr marR="32134"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u="sng" dirty="0" smtClean="0">
                          <a:solidFill>
                            <a:srgbClr val="000000"/>
                          </a:solidFill>
                          <a:effectLst/>
                          <a:latin typeface="Calibri"/>
                          <a:ea typeface="Times New Roman"/>
                          <a:cs typeface="Times New Roman"/>
                        </a:rPr>
                        <a:t>RL 3.4</a:t>
                      </a:r>
                      <a:r>
                        <a:rPr lang="en-US" sz="800" dirty="0" smtClean="0">
                          <a:solidFill>
                            <a:srgbClr val="000000"/>
                          </a:solidFill>
                          <a:effectLst/>
                          <a:latin typeface="Calibri"/>
                          <a:ea typeface="Times New Roman"/>
                          <a:cs typeface="Times New Roman"/>
                        </a:rPr>
                        <a:t> </a:t>
                      </a:r>
                      <a:r>
                        <a:rPr lang="en-US" sz="800" dirty="0">
                          <a:solidFill>
                            <a:srgbClr val="000000"/>
                          </a:solidFill>
                          <a:effectLst/>
                          <a:latin typeface="Calibri"/>
                          <a:ea typeface="Times New Roman"/>
                          <a:cs typeface="Times New Roman"/>
                        </a:rPr>
                        <a:t>Determine</a:t>
                      </a:r>
                      <a:r>
                        <a:rPr lang="en-US" sz="800" dirty="0">
                          <a:solidFill>
                            <a:srgbClr val="000000"/>
                          </a:solidFill>
                          <a:effectLst/>
                          <a:latin typeface="Calibri"/>
                          <a:ea typeface="Calibri"/>
                          <a:cs typeface="Helvetica"/>
                        </a:rPr>
                        <a:t> the meaning of words and phrases as they are used in a text, distinguishing literal from nonliteral language.</a:t>
                      </a:r>
                      <a:endParaRPr lang="en-US" sz="800" dirty="0">
                        <a:effectLst/>
                        <a:latin typeface="Calibri"/>
                        <a:ea typeface="Calibri"/>
                        <a:cs typeface="Times New Roman"/>
                      </a:endParaRPr>
                    </a:p>
                  </a:txBody>
                  <a:tcPr marR="32134"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24752752"/>
              </p:ext>
            </p:extLst>
          </p:nvPr>
        </p:nvGraphicFramePr>
        <p:xfrm>
          <a:off x="318684" y="5943600"/>
          <a:ext cx="7225116" cy="1950720"/>
        </p:xfrm>
        <a:graphic>
          <a:graphicData uri="http://schemas.openxmlformats.org/drawingml/2006/table">
            <a:tbl>
              <a:tblPr firstRow="1" firstCol="1" bandRow="1"/>
              <a:tblGrid>
                <a:gridCol w="601751"/>
                <a:gridCol w="533311"/>
                <a:gridCol w="451254"/>
                <a:gridCol w="533400"/>
                <a:gridCol w="685800"/>
                <a:gridCol w="533400"/>
                <a:gridCol w="609600"/>
                <a:gridCol w="609600"/>
                <a:gridCol w="609600"/>
                <a:gridCol w="533400"/>
                <a:gridCol w="762000"/>
                <a:gridCol w="762000"/>
              </a:tblGrid>
              <a:tr h="212424">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DOK 1 - K</a:t>
                      </a: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32958" marR="329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K</a:t>
                      </a:r>
                      <a:r>
                        <a:rPr lang="en-US" sz="800" dirty="0">
                          <a:solidFill>
                            <a:srgbClr val="000000"/>
                          </a:solidFill>
                          <a:effectLst/>
                          <a:latin typeface="Calibri"/>
                          <a:ea typeface="Times New Roman"/>
                          <a:cs typeface="Times New Roman"/>
                        </a:rPr>
                        <a:t>c</a:t>
                      </a:r>
                      <a:endParaRPr lang="en-US" sz="800" dirty="0">
                        <a:effectLst/>
                        <a:latin typeface="Calibri"/>
                        <a:ea typeface="Calibri"/>
                        <a:cs typeface="Times New Roman"/>
                      </a:endParaRPr>
                    </a:p>
                  </a:txBody>
                  <a:tcPr marL="32958" marR="329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C</a:t>
                      </a:r>
                      <a:r>
                        <a:rPr lang="en-US" sz="800" dirty="0">
                          <a:solidFill>
                            <a:srgbClr val="000000"/>
                          </a:solidFill>
                          <a:effectLst/>
                          <a:latin typeface="Calibri"/>
                          <a:ea typeface="Times New Roman"/>
                          <a:cs typeface="Times New Roman"/>
                        </a:rPr>
                        <a:t>d</a:t>
                      </a:r>
                      <a:endParaRPr lang="en-US" sz="800" dirty="0">
                        <a:effectLst/>
                        <a:latin typeface="Calibri"/>
                        <a:ea typeface="Calibri"/>
                        <a:cs typeface="Times New Roman"/>
                      </a:endParaRPr>
                    </a:p>
                  </a:txBody>
                  <a:tcPr marL="32958" marR="329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2958" marR="329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C</a:t>
                      </a:r>
                      <a:r>
                        <a:rPr lang="en-US" sz="800" dirty="0">
                          <a:solidFill>
                            <a:srgbClr val="000000"/>
                          </a:solidFill>
                          <a:effectLst/>
                          <a:latin typeface="Calibri"/>
                          <a:ea typeface="Times New Roman"/>
                          <a:cs typeface="Times New Roman"/>
                        </a:rPr>
                        <a:t>h</a:t>
                      </a:r>
                      <a:endParaRPr lang="en-US" sz="800" dirty="0">
                        <a:effectLst/>
                        <a:latin typeface="Calibri"/>
                        <a:ea typeface="Calibri"/>
                        <a:cs typeface="Times New Roman"/>
                      </a:endParaRPr>
                    </a:p>
                  </a:txBody>
                  <a:tcPr marL="32958" marR="329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C</a:t>
                      </a:r>
                      <a:r>
                        <a:rPr lang="en-US" sz="800" dirty="0">
                          <a:solidFill>
                            <a:srgbClr val="000000"/>
                          </a:solidFill>
                          <a:effectLst/>
                          <a:latin typeface="Calibri"/>
                          <a:ea typeface="Times New Roman"/>
                          <a:cs typeface="Times New Roman"/>
                        </a:rPr>
                        <a:t>l</a:t>
                      </a:r>
                      <a:endParaRPr lang="en-US" sz="800" dirty="0">
                        <a:effectLst/>
                        <a:latin typeface="Calibri"/>
                        <a:ea typeface="Calibri"/>
                        <a:cs typeface="Times New Roman"/>
                      </a:endParaRPr>
                    </a:p>
                  </a:txBody>
                  <a:tcPr marL="32958" marR="329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AN</a:t>
                      </a:r>
                      <a:r>
                        <a:rPr lang="en-US" sz="800" dirty="0">
                          <a:solidFill>
                            <a:srgbClr val="000000"/>
                          </a:solidFill>
                          <a:effectLst/>
                          <a:latin typeface="Calibri"/>
                          <a:ea typeface="Times New Roman"/>
                          <a:cs typeface="Times New Roman"/>
                        </a:rPr>
                        <a:t>q</a:t>
                      </a:r>
                      <a:endParaRPr lang="en-US" sz="800" dirty="0">
                        <a:effectLst/>
                        <a:latin typeface="Calibri"/>
                        <a:ea typeface="Calibri"/>
                        <a:cs typeface="Times New Roman"/>
                      </a:endParaRPr>
                    </a:p>
                  </a:txBody>
                  <a:tcPr marL="32958" marR="329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C</a:t>
                      </a:r>
                      <a:r>
                        <a:rPr lang="en-US" sz="800" dirty="0">
                          <a:solidFill>
                            <a:srgbClr val="000000"/>
                          </a:solidFill>
                          <a:effectLst/>
                          <a:latin typeface="Calibri"/>
                          <a:ea typeface="Times New Roman"/>
                          <a:cs typeface="Times New Roman"/>
                        </a:rPr>
                        <a:t>v</a:t>
                      </a:r>
                      <a:endParaRPr lang="en-US" sz="800" dirty="0">
                        <a:effectLst/>
                        <a:latin typeface="Calibri"/>
                        <a:ea typeface="Calibri"/>
                        <a:cs typeface="Times New Roman"/>
                      </a:endParaRPr>
                    </a:p>
                  </a:txBody>
                  <a:tcPr marL="32958" marR="329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AN</a:t>
                      </a:r>
                      <a:r>
                        <a:rPr lang="en-US" sz="800" dirty="0">
                          <a:solidFill>
                            <a:srgbClr val="000000"/>
                          </a:solidFill>
                          <a:effectLst/>
                          <a:latin typeface="Calibri"/>
                          <a:ea typeface="Times New Roman"/>
                          <a:cs typeface="Times New Roman"/>
                        </a:rPr>
                        <a:t>z</a:t>
                      </a:r>
                      <a:endParaRPr lang="en-US" sz="800" dirty="0">
                        <a:effectLst/>
                        <a:latin typeface="Calibri"/>
                        <a:ea typeface="Calibri"/>
                        <a:cs typeface="Times New Roman"/>
                      </a:endParaRPr>
                    </a:p>
                  </a:txBody>
                  <a:tcPr marL="32958" marR="329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a:t>
                      </a:r>
                      <a:r>
                        <a:rPr lang="en-US" sz="800" b="1" dirty="0" smtClean="0">
                          <a:solidFill>
                            <a:srgbClr val="000000"/>
                          </a:solidFill>
                          <a:effectLst/>
                          <a:latin typeface="Calibri"/>
                          <a:ea typeface="Times New Roman"/>
                          <a:cs typeface="Times New Roman"/>
                        </a:rPr>
                        <a:t>–SYH</a:t>
                      </a:r>
                      <a:endParaRPr lang="en-US" sz="800" dirty="0">
                        <a:effectLst/>
                        <a:latin typeface="Calibri"/>
                        <a:ea typeface="Calibri"/>
                        <a:cs typeface="Times New Roman"/>
                      </a:endParaRPr>
                    </a:p>
                  </a:txBody>
                  <a:tcPr marL="32958" marR="329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5B8B7"/>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4 </a:t>
                      </a:r>
                      <a:r>
                        <a:rPr lang="en-US" sz="800" b="1" dirty="0" smtClean="0">
                          <a:solidFill>
                            <a:srgbClr val="000000"/>
                          </a:solidFill>
                          <a:effectLst/>
                          <a:latin typeface="Calibri"/>
                          <a:ea typeface="Times New Roman"/>
                          <a:cs typeface="Times New Roman"/>
                        </a:rPr>
                        <a:t>– </a:t>
                      </a:r>
                      <a:r>
                        <a:rPr lang="en-US" sz="800" b="1" dirty="0">
                          <a:solidFill>
                            <a:srgbClr val="000000"/>
                          </a:solidFill>
                          <a:effectLst/>
                          <a:latin typeface="Calibri"/>
                          <a:ea typeface="Times New Roman"/>
                          <a:cs typeface="Times New Roman"/>
                        </a:rPr>
                        <a:t>SYU</a:t>
                      </a:r>
                      <a:endParaRPr lang="en-US" sz="800" dirty="0">
                        <a:effectLst/>
                        <a:latin typeface="Calibri"/>
                        <a:ea typeface="Calibri"/>
                        <a:cs typeface="Times New Roman"/>
                      </a:endParaRPr>
                    </a:p>
                  </a:txBody>
                  <a:tcPr marL="32958" marR="329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5B8B7"/>
                    </a:solidFill>
                  </a:tcPr>
                </a:tc>
                <a:tc>
                  <a:txBody>
                    <a:bodyPr/>
                    <a:lstStyle/>
                    <a:p>
                      <a:pPr marL="0" marR="0" algn="ctr">
                        <a:lnSpc>
                          <a:spcPct val="100000"/>
                        </a:lnSpc>
                        <a:spcBef>
                          <a:spcPts val="0"/>
                        </a:spcBef>
                        <a:spcAft>
                          <a:spcPts val="0"/>
                        </a:spcAft>
                      </a:pPr>
                      <a:r>
                        <a:rPr lang="en-US" sz="800" b="1" dirty="0">
                          <a:effectLst/>
                          <a:latin typeface="Calibri"/>
                          <a:ea typeface="Times New Roman"/>
                          <a:cs typeface="Times New Roman"/>
                        </a:rPr>
                        <a:t>Standard</a:t>
                      </a:r>
                      <a:endParaRPr lang="en-US" sz="800" dirty="0">
                        <a:effectLst/>
                        <a:latin typeface="Calibri"/>
                        <a:ea typeface="Calibri"/>
                        <a:cs typeface="Times New Roman"/>
                      </a:endParaRPr>
                    </a:p>
                  </a:txBody>
                  <a:tcPr marL="32958" marR="329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FBFBF"/>
                    </a:solidFill>
                  </a:tcPr>
                </a:tc>
              </a:tr>
              <a:tr h="1006776">
                <a:tc>
                  <a:txBody>
                    <a:bodyPr/>
                    <a:lstStyle/>
                    <a:p>
                      <a:pPr marL="0" marR="0" algn="l">
                        <a:lnSpc>
                          <a:spcPct val="100000"/>
                        </a:lnSpc>
                        <a:spcBef>
                          <a:spcPts val="0"/>
                        </a:spcBef>
                        <a:spcAft>
                          <a:spcPts val="0"/>
                        </a:spcAft>
                      </a:pPr>
                      <a:r>
                        <a:rPr lang="en-US" sz="800" dirty="0">
                          <a:effectLst/>
                          <a:latin typeface="Calibri"/>
                          <a:ea typeface="Times New Roman"/>
                          <a:cs typeface="Times New Roman"/>
                        </a:rPr>
                        <a:t>Answers recall questions about themes, settings or plots from a book read and discussed in class.</a:t>
                      </a:r>
                      <a:endParaRPr lang="en-US" sz="800" dirty="0">
                        <a:effectLst/>
                        <a:latin typeface="Calibri"/>
                        <a:ea typeface="Calibri"/>
                        <a:cs typeface="Times New Roman"/>
                      </a:endParaRPr>
                    </a:p>
                  </a:txBody>
                  <a:tcPr marL="32958"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Define (understand and use) </a:t>
                      </a:r>
                      <a:r>
                        <a:rPr lang="en-US" sz="800" u="sng" dirty="0">
                          <a:solidFill>
                            <a:srgbClr val="000000"/>
                          </a:solidFill>
                          <a:effectLst/>
                          <a:latin typeface="Calibri"/>
                          <a:ea typeface="Times New Roman"/>
                          <a:cs typeface="Times New Roman"/>
                        </a:rPr>
                        <a:t>Standard Academic Language:</a:t>
                      </a:r>
                      <a:r>
                        <a:rPr lang="en-US" sz="800" dirty="0">
                          <a:solidFill>
                            <a:srgbClr val="000000"/>
                          </a:solidFill>
                          <a:effectLst/>
                          <a:latin typeface="Calibri"/>
                          <a:ea typeface="Times New Roman"/>
                          <a:cs typeface="Times New Roman"/>
                        </a:rPr>
                        <a:t> </a:t>
                      </a:r>
                      <a:r>
                        <a:rPr lang="en-US" sz="800" dirty="0">
                          <a:effectLst/>
                          <a:latin typeface="Calibri"/>
                          <a:ea typeface="Times New Roman"/>
                          <a:cs typeface="Times New Roman"/>
                        </a:rPr>
                        <a:t> compare, contrast, theme, setting, plot, similar, characters</a:t>
                      </a:r>
                      <a:endParaRPr lang="en-US" sz="800" dirty="0">
                        <a:effectLst/>
                        <a:latin typeface="Calibri"/>
                        <a:ea typeface="Calibri"/>
                        <a:cs typeface="Times New Roman"/>
                      </a:endParaRPr>
                    </a:p>
                  </a:txBody>
                  <a:tcPr marL="32958"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Identify the literary elements in a text (theme, setting and plot) read and </a:t>
                      </a:r>
                      <a:r>
                        <a:rPr lang="en-US" sz="800" dirty="0" smtClean="0">
                          <a:effectLst/>
                          <a:latin typeface="Calibri"/>
                          <a:ea typeface="Times New Roman"/>
                          <a:cs typeface="Times New Roman"/>
                        </a:rPr>
                        <a:t>discuss-</a:t>
                      </a:r>
                    </a:p>
                    <a:p>
                      <a:pPr marL="0" marR="0" algn="l">
                        <a:lnSpc>
                          <a:spcPct val="100000"/>
                        </a:lnSpc>
                        <a:spcBef>
                          <a:spcPts val="0"/>
                        </a:spcBef>
                        <a:spcAft>
                          <a:spcPts val="0"/>
                        </a:spcAft>
                      </a:pPr>
                      <a:r>
                        <a:rPr lang="en-US" sz="800" dirty="0" smtClean="0">
                          <a:effectLst/>
                          <a:latin typeface="Calibri"/>
                          <a:ea typeface="Times New Roman"/>
                          <a:cs typeface="Times New Roman"/>
                        </a:rPr>
                        <a:t>ed </a:t>
                      </a:r>
                      <a:r>
                        <a:rPr lang="en-US" sz="800" dirty="0">
                          <a:effectLst/>
                          <a:latin typeface="Calibri"/>
                          <a:ea typeface="Times New Roman"/>
                          <a:cs typeface="Times New Roman"/>
                        </a:rPr>
                        <a:t>in class.</a:t>
                      </a:r>
                      <a:endParaRPr lang="en-US" sz="800" dirty="0">
                        <a:effectLst/>
                        <a:latin typeface="Calibri"/>
                        <a:ea typeface="Calibri"/>
                        <a:cs typeface="Times New Roman"/>
                      </a:endParaRPr>
                    </a:p>
                  </a:txBody>
                  <a:tcPr marL="32958"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Answers who, what, when, where or how questions about themes, setting and plots read and discussed in class.</a:t>
                      </a:r>
                      <a:endParaRPr lang="en-US" sz="800" dirty="0">
                        <a:effectLst/>
                        <a:latin typeface="Calibri"/>
                        <a:ea typeface="Calibri"/>
                        <a:cs typeface="Times New Roman"/>
                      </a:endParaRPr>
                    </a:p>
                  </a:txBody>
                  <a:tcPr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u="sng" dirty="0">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effectLst/>
                          <a:latin typeface="Calibri"/>
                          <a:ea typeface="Times New Roman"/>
                          <a:cs typeface="Times New Roman"/>
                        </a:rPr>
                        <a:t>Students understand that a theme, setting and plot in texts written by the same author may have similarities and differences.</a:t>
                      </a:r>
                      <a:endParaRPr lang="en-US" sz="800" dirty="0">
                        <a:effectLst/>
                        <a:latin typeface="Calibri"/>
                        <a:ea typeface="Calibri"/>
                        <a:cs typeface="Times New Roman"/>
                      </a:endParaRPr>
                    </a:p>
                  </a:txBody>
                  <a:tcPr marL="32958"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Locate </a:t>
                      </a:r>
                      <a:r>
                        <a:rPr lang="en-US" sz="700" b="1" dirty="0" smtClean="0">
                          <a:effectLst/>
                          <a:latin typeface="Calibri"/>
                          <a:ea typeface="Times New Roman"/>
                          <a:cs typeface="Times New Roman"/>
                        </a:rPr>
                        <a:t>information</a:t>
                      </a:r>
                      <a:r>
                        <a:rPr lang="en-US" sz="800" b="1" dirty="0" smtClean="0">
                          <a:effectLst/>
                          <a:latin typeface="Calibri"/>
                          <a:ea typeface="Times New Roman"/>
                          <a:cs typeface="Times New Roman"/>
                        </a:rPr>
                        <a:t> </a:t>
                      </a:r>
                      <a:r>
                        <a:rPr lang="en-US" sz="800" b="1" dirty="0">
                          <a:effectLst/>
                          <a:latin typeface="Calibri"/>
                          <a:ea typeface="Times New Roman"/>
                          <a:cs typeface="Times New Roman"/>
                        </a:rPr>
                        <a:t>in two texts in two texts to show what themes, settings and plots have in </a:t>
                      </a:r>
                      <a:r>
                        <a:rPr lang="en-US" sz="800" b="1" dirty="0" smtClean="0">
                          <a:effectLst/>
                          <a:latin typeface="Calibri"/>
                          <a:ea typeface="Times New Roman"/>
                          <a:cs typeface="Times New Roman"/>
                        </a:rPr>
                        <a:t>common. </a:t>
                      </a:r>
                      <a:r>
                        <a:rPr lang="en-US" sz="800" b="1" dirty="0" smtClean="0">
                          <a:effectLst>
                            <a:outerShdw blurRad="38100" dist="38100" dir="2700000" algn="tl">
                              <a:srgbClr val="000000">
                                <a:alpha val="43137"/>
                              </a:srgbClr>
                            </a:outerShdw>
                          </a:effectLst>
                          <a:latin typeface="Calibri"/>
                          <a:ea typeface="Times New Roman"/>
                          <a:cs typeface="Times New Roman"/>
                        </a:rPr>
                        <a:t>SELECTED</a:t>
                      </a:r>
                      <a:r>
                        <a:rPr lang="en-US" sz="800" b="1" baseline="0" dirty="0" smtClean="0">
                          <a:effectLst>
                            <a:outerShdw blurRad="38100" dist="38100" dir="2700000" algn="tl">
                              <a:srgbClr val="000000">
                                <a:alpha val="43137"/>
                              </a:srgbClr>
                            </a:outerShdw>
                          </a:effectLst>
                          <a:latin typeface="Calibri"/>
                          <a:ea typeface="Times New Roman"/>
                          <a:cs typeface="Times New Roman"/>
                        </a:rPr>
                        <a:t> RESPONSE</a:t>
                      </a:r>
                      <a:endParaRPr lang="en-US" sz="800" dirty="0">
                        <a:effectLst>
                          <a:outerShdw blurRad="38100" dist="38100" dir="2700000" algn="tl">
                            <a:srgbClr val="000000">
                              <a:alpha val="43137"/>
                            </a:srgbClr>
                          </a:outerShdw>
                        </a:effectLst>
                        <a:latin typeface="Calibri"/>
                        <a:ea typeface="Calibri"/>
                        <a:cs typeface="Times New Roman"/>
                      </a:endParaRPr>
                    </a:p>
                  </a:txBody>
                  <a:tcPr marL="32958"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Classify literary elements of two or more texts (theme, setting and plot) written by the same author by similarities </a:t>
                      </a:r>
                      <a:r>
                        <a:rPr lang="en-US" sz="800" dirty="0" smtClean="0">
                          <a:effectLst/>
                          <a:latin typeface="Calibri"/>
                          <a:ea typeface="Times New Roman"/>
                          <a:cs typeface="Times New Roman"/>
                        </a:rPr>
                        <a:t>-differences </a:t>
                      </a:r>
                      <a:r>
                        <a:rPr lang="en-US" sz="800" dirty="0">
                          <a:effectLst/>
                          <a:latin typeface="Calibri"/>
                          <a:ea typeface="Times New Roman"/>
                          <a:cs typeface="Times New Roman"/>
                        </a:rPr>
                        <a:t>using a </a:t>
                      </a:r>
                      <a:r>
                        <a:rPr lang="en-US" sz="800" dirty="0" smtClean="0">
                          <a:effectLst/>
                          <a:latin typeface="Calibri"/>
                          <a:ea typeface="Times New Roman"/>
                          <a:cs typeface="Times New Roman"/>
                        </a:rPr>
                        <a:t>Venn.</a:t>
                      </a:r>
                      <a:endParaRPr lang="en-US" sz="800" dirty="0">
                        <a:effectLst/>
                        <a:latin typeface="Calibri"/>
                        <a:ea typeface="Calibri"/>
                        <a:cs typeface="Times New Roman"/>
                      </a:endParaRPr>
                    </a:p>
                  </a:txBody>
                  <a:tcPr marL="32958"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Identify themes across multiple texts written by the same author about the same or similar characters.</a:t>
                      </a:r>
                      <a:endParaRPr lang="en-US" sz="800" dirty="0">
                        <a:effectLst/>
                        <a:latin typeface="Calibri"/>
                        <a:ea typeface="Calibri"/>
                        <a:cs typeface="Times New Roman"/>
                      </a:endParaRPr>
                    </a:p>
                  </a:txBody>
                  <a:tcPr marL="32958"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Analyze how themes across multiple texts written by the same author are connected to each other</a:t>
                      </a:r>
                      <a:r>
                        <a:rPr lang="en-US" sz="800" dirty="0" smtClean="0">
                          <a:effectLst/>
                          <a:latin typeface="Calibri"/>
                          <a:ea typeface="Times New Roman"/>
                          <a:cs typeface="Times New Roman"/>
                        </a:rPr>
                        <a:t>.</a:t>
                      </a:r>
                    </a:p>
                    <a:p>
                      <a:pPr marL="0" marR="0" algn="l">
                        <a:lnSpc>
                          <a:spcPct val="100000"/>
                        </a:lnSpc>
                        <a:spcBef>
                          <a:spcPts val="0"/>
                        </a:spcBef>
                        <a:spcAft>
                          <a:spcPts val="0"/>
                        </a:spcAft>
                      </a:pPr>
                      <a:r>
                        <a:rPr lang="en-US" sz="800" b="1" dirty="0" smtClean="0">
                          <a:effectLst>
                            <a:outerShdw blurRad="38100" dist="38100" dir="2700000" algn="tl">
                              <a:srgbClr val="000000">
                                <a:alpha val="43137"/>
                              </a:srgbClr>
                            </a:outerShdw>
                          </a:effectLst>
                          <a:latin typeface="Calibri"/>
                          <a:ea typeface="Calibri"/>
                          <a:cs typeface="Times New Roman"/>
                        </a:rPr>
                        <a:t>SELECTED RESPONSE</a:t>
                      </a:r>
                      <a:endParaRPr lang="en-US" sz="800" b="1" dirty="0">
                        <a:effectLst>
                          <a:outerShdw blurRad="38100" dist="38100" dir="2700000" algn="tl">
                            <a:srgbClr val="000000">
                              <a:alpha val="43137"/>
                            </a:srgbClr>
                          </a:outerShdw>
                        </a:effectLst>
                        <a:latin typeface="Calibri"/>
                        <a:ea typeface="Calibri"/>
                        <a:cs typeface="Times New Roman"/>
                      </a:endParaRPr>
                    </a:p>
                  </a:txBody>
                  <a:tcPr marL="32958"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Synthesize information about theme, setting or plot in one text and form a </a:t>
                      </a:r>
                      <a:r>
                        <a:rPr lang="en-US" sz="800" dirty="0" smtClean="0">
                          <a:effectLst/>
                          <a:latin typeface="Calibri"/>
                          <a:ea typeface="Times New Roman"/>
                          <a:cs typeface="Times New Roman"/>
                        </a:rPr>
                        <a:t>conclusion</a:t>
                      </a:r>
                      <a:endParaRPr lang="en-US" sz="800" dirty="0">
                        <a:effectLst/>
                        <a:latin typeface="Calibri"/>
                        <a:ea typeface="Calibri"/>
                        <a:cs typeface="Times New Roman"/>
                      </a:endParaRPr>
                    </a:p>
                  </a:txBody>
                  <a:tcPr marL="32958"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Synthesize information in two or more texts about theme, setting or plot using comparing and contrasting to form a conclusion</a:t>
                      </a:r>
                      <a:r>
                        <a:rPr lang="en-US" sz="800" b="1" dirty="0" smtClean="0">
                          <a:effectLst/>
                          <a:latin typeface="Calibri"/>
                          <a:ea typeface="Times New Roman"/>
                          <a:cs typeface="Times New Roman"/>
                        </a:rPr>
                        <a:t>.</a:t>
                      </a:r>
                    </a:p>
                    <a:p>
                      <a:pPr marL="0" marR="0" algn="l">
                        <a:lnSpc>
                          <a:spcPct val="100000"/>
                        </a:lnSpc>
                        <a:spcBef>
                          <a:spcPts val="0"/>
                        </a:spcBef>
                        <a:spcAft>
                          <a:spcPts val="0"/>
                        </a:spcAft>
                      </a:pPr>
                      <a:r>
                        <a:rPr lang="en-US" sz="800" b="1" dirty="0" smtClean="0">
                          <a:effectLst>
                            <a:outerShdw blurRad="38100" dist="38100" dir="2700000" algn="tl">
                              <a:srgbClr val="000000">
                                <a:alpha val="43137"/>
                              </a:srgbClr>
                            </a:outerShdw>
                          </a:effectLst>
                          <a:latin typeface="Calibri"/>
                          <a:ea typeface="Calibri"/>
                          <a:cs typeface="Times New Roman"/>
                        </a:rPr>
                        <a:t>CONSTRUCTED REPSONSE</a:t>
                      </a:r>
                      <a:endParaRPr lang="en-US" sz="800" dirty="0">
                        <a:effectLst>
                          <a:outerShdw blurRad="38100" dist="38100" dir="2700000" algn="tl">
                            <a:srgbClr val="000000">
                              <a:alpha val="43137"/>
                            </a:srgbClr>
                          </a:outerShdw>
                        </a:effectLst>
                        <a:latin typeface="Calibri"/>
                        <a:ea typeface="Calibri"/>
                        <a:cs typeface="Times New Roman"/>
                      </a:endParaRPr>
                    </a:p>
                  </a:txBody>
                  <a:tcPr marL="32958"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effectLst/>
                          <a:latin typeface="Calibri"/>
                          <a:ea typeface="Times New Roman"/>
                          <a:cs typeface="Times New Roman"/>
                        </a:rPr>
                        <a:t>RL 3.9</a:t>
                      </a:r>
                      <a:r>
                        <a:rPr lang="en-US" sz="800" dirty="0">
                          <a:effectLst/>
                          <a:latin typeface="Calibri"/>
                          <a:ea typeface="Times New Roman"/>
                          <a:cs typeface="Times New Roman"/>
                        </a:rPr>
                        <a:t> </a:t>
                      </a:r>
                      <a:r>
                        <a:rPr lang="en-US" sz="800" dirty="0">
                          <a:effectLst/>
                          <a:latin typeface="Calibri"/>
                          <a:ea typeface="Calibri"/>
                          <a:cs typeface="Helvetica"/>
                        </a:rPr>
                        <a:t>Compare and contrast the themes, settings, and plots of stories written by the same author about the same or similar characters (e.g., in books from a series).</a:t>
                      </a:r>
                      <a:endParaRPr lang="en-US" sz="800" dirty="0">
                        <a:effectLst/>
                        <a:latin typeface="Calibri"/>
                        <a:ea typeface="Calibri"/>
                        <a:cs typeface="Times New Roman"/>
                      </a:endParaRPr>
                    </a:p>
                  </a:txBody>
                  <a:tcPr marL="32958"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FBFBF"/>
                    </a:solidFill>
                  </a:tcPr>
                </a:tc>
              </a:tr>
            </a:tbl>
          </a:graphicData>
        </a:graphic>
      </p:graphicFrame>
      <p:sp>
        <p:nvSpPr>
          <p:cNvPr id="7" name="Rectangle 6"/>
          <p:cNvSpPr/>
          <p:nvPr/>
        </p:nvSpPr>
        <p:spPr>
          <a:xfrm rot="20430627">
            <a:off x="1987700" y="3649462"/>
            <a:ext cx="762000" cy="1698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effectLst>
                  <a:outerShdw blurRad="38100" dist="38100" dir="2700000" algn="tl">
                    <a:srgbClr val="000000">
                      <a:alpha val="43137"/>
                    </a:srgbClr>
                  </a:outerShdw>
                </a:effectLst>
              </a:rPr>
              <a:t>Not assessed</a:t>
            </a:r>
            <a:endParaRPr lang="en-US" sz="800" b="1" dirty="0">
              <a:effectLst>
                <a:outerShdw blurRad="38100" dist="38100" dir="2700000" algn="tl">
                  <a:srgbClr val="000000">
                    <a:alpha val="43137"/>
                  </a:srgbClr>
                </a:outerShdw>
              </a:effectLst>
            </a:endParaRPr>
          </a:p>
        </p:txBody>
      </p:sp>
      <p:sp>
        <p:nvSpPr>
          <p:cNvPr id="8" name="Rectangle 7"/>
          <p:cNvSpPr/>
          <p:nvPr/>
        </p:nvSpPr>
        <p:spPr>
          <a:xfrm rot="20825006">
            <a:off x="1689138" y="7911963"/>
            <a:ext cx="762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effectLst>
                  <a:outerShdw blurRad="38100" dist="38100" dir="2700000" algn="tl">
                    <a:srgbClr val="000000">
                      <a:alpha val="43137"/>
                    </a:srgbClr>
                  </a:outerShdw>
                </a:effectLst>
              </a:rPr>
              <a:t>Not assessed</a:t>
            </a:r>
            <a:endParaRPr lang="en-US" sz="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7555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13</a:t>
            </a:fld>
            <a:endParaRPr lang="en-US" dirty="0"/>
          </a:p>
        </p:txBody>
      </p:sp>
      <p:sp>
        <p:nvSpPr>
          <p:cNvPr id="8" name="Rectangle 7"/>
          <p:cNvSpPr/>
          <p:nvPr/>
        </p:nvSpPr>
        <p:spPr>
          <a:xfrm>
            <a:off x="288681" y="304800"/>
            <a:ext cx="7124700" cy="959094"/>
          </a:xfrm>
          <a:prstGeom prst="rect">
            <a:avLst/>
          </a:prstGeom>
        </p:spPr>
        <p:txBody>
          <a:bodyPr wrap="square" lIns="96378" tIns="48189" rIns="96378" bIns="48189">
            <a:spAutoFit/>
          </a:bodyPr>
          <a:lstStyle/>
          <a:p>
            <a:r>
              <a:rPr lang="en-US" sz="1400" b="1" dirty="0"/>
              <a:t>Quarter </a:t>
            </a:r>
            <a:r>
              <a:rPr lang="en-US" sz="1400" b="1" dirty="0" smtClean="0"/>
              <a:t>THREE </a:t>
            </a:r>
            <a:r>
              <a:rPr lang="en-US" sz="1400" dirty="0"/>
              <a:t>Reading </a:t>
            </a:r>
            <a:r>
              <a:rPr lang="en-US" sz="1400" dirty="0" smtClean="0"/>
              <a:t>Informational </a:t>
            </a:r>
            <a:r>
              <a:rPr lang="en-US" sz="1400" dirty="0"/>
              <a:t>Learning Progressions.  </a:t>
            </a:r>
          </a:p>
          <a:p>
            <a:r>
              <a:rPr lang="en-US" sz="1400" dirty="0"/>
              <a:t>The indicated boxes highlighted </a:t>
            </a:r>
            <a:r>
              <a:rPr lang="en-US" sz="1400" b="1" i="1" dirty="0"/>
              <a:t>before the standard</a:t>
            </a:r>
            <a:r>
              <a:rPr lang="en-US" sz="1400" dirty="0"/>
              <a:t>, are assessed on this pre-assessment. The standard itself is assessed on the Common Formative Assessment (CFA) at the end of each quarter.</a:t>
            </a:r>
          </a:p>
        </p:txBody>
      </p:sp>
      <p:graphicFrame>
        <p:nvGraphicFramePr>
          <p:cNvPr id="9" name="Table 8"/>
          <p:cNvGraphicFramePr>
            <a:graphicFrameLocks noGrp="1"/>
          </p:cNvGraphicFramePr>
          <p:nvPr>
            <p:extLst>
              <p:ext uri="{D42A27DB-BD31-4B8C-83A1-F6EECF244321}">
                <p14:modId xmlns:p14="http://schemas.microsoft.com/office/powerpoint/2010/main" val="1900863091"/>
              </p:ext>
            </p:extLst>
          </p:nvPr>
        </p:nvGraphicFramePr>
        <p:xfrm>
          <a:off x="323854" y="1292352"/>
          <a:ext cx="6476999" cy="1603248"/>
        </p:xfrm>
        <a:graphic>
          <a:graphicData uri="http://schemas.openxmlformats.org/drawingml/2006/table">
            <a:tbl>
              <a:tblPr/>
              <a:tblGrid>
                <a:gridCol w="647700"/>
                <a:gridCol w="890586"/>
                <a:gridCol w="728663"/>
                <a:gridCol w="890587"/>
                <a:gridCol w="728663"/>
                <a:gridCol w="647700"/>
                <a:gridCol w="971550"/>
                <a:gridCol w="971550"/>
              </a:tblGrid>
              <a:tr h="140208">
                <a:tc>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DOK 1 - K</a:t>
                      </a:r>
                      <a:r>
                        <a:rPr lang="en-US" sz="800" dirty="0">
                          <a:solidFill>
                            <a:srgbClr val="000000"/>
                          </a:solidFill>
                          <a:latin typeface="Calibri"/>
                          <a:ea typeface="Times New Roman"/>
                          <a:cs typeface="Times New Roman"/>
                        </a:rPr>
                        <a:t>a</a:t>
                      </a:r>
                      <a:endParaRPr lang="en-US" sz="800" dirty="0">
                        <a:latin typeface="Calibri"/>
                        <a:ea typeface="Calibri"/>
                        <a:cs typeface="Times New Roman"/>
                      </a:endParaRPr>
                    </a:p>
                  </a:txBody>
                  <a:tcPr marL="7564" marR="756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DOK 1 - K</a:t>
                      </a:r>
                      <a:r>
                        <a:rPr lang="en-US" sz="800" dirty="0">
                          <a:solidFill>
                            <a:srgbClr val="000000"/>
                          </a:solidFill>
                          <a:latin typeface="Calibri"/>
                          <a:ea typeface="Times New Roman"/>
                          <a:cs typeface="Times New Roman"/>
                        </a:rPr>
                        <a:t>c</a:t>
                      </a:r>
                      <a:endParaRPr lang="en-US" sz="800" dirty="0">
                        <a:latin typeface="Calibri"/>
                        <a:ea typeface="Calibri"/>
                        <a:cs typeface="Times New Roman"/>
                      </a:endParaRPr>
                    </a:p>
                  </a:txBody>
                  <a:tcPr marL="7564" marR="756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DOK 1 - C</a:t>
                      </a:r>
                      <a:r>
                        <a:rPr lang="en-US" sz="800" dirty="0">
                          <a:solidFill>
                            <a:srgbClr val="000000"/>
                          </a:solidFill>
                          <a:latin typeface="Calibri"/>
                          <a:ea typeface="Times New Roman"/>
                          <a:cs typeface="Times New Roman"/>
                        </a:rPr>
                        <a:t>e</a:t>
                      </a:r>
                      <a:endParaRPr lang="en-US" sz="800" dirty="0">
                        <a:latin typeface="Calibri"/>
                        <a:ea typeface="Calibri"/>
                        <a:cs typeface="Times New Roman"/>
                      </a:endParaRPr>
                    </a:p>
                  </a:txBody>
                  <a:tcPr marL="7564" marR="756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gridSpan="2">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DOK 1 - AP</a:t>
                      </a:r>
                      <a:r>
                        <a:rPr lang="en-US" sz="800" dirty="0">
                          <a:solidFill>
                            <a:srgbClr val="000000"/>
                          </a:solidFill>
                          <a:latin typeface="Calibri"/>
                          <a:ea typeface="Times New Roman"/>
                          <a:cs typeface="Times New Roman"/>
                        </a:rPr>
                        <a:t>g</a:t>
                      </a:r>
                      <a:endParaRPr lang="en-US" sz="800" dirty="0">
                        <a:latin typeface="Calibri"/>
                        <a:ea typeface="Calibri"/>
                        <a:cs typeface="Times New Roman"/>
                      </a:endParaRPr>
                    </a:p>
                  </a:txBody>
                  <a:tcPr marL="7564" marR="756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DOK 2 – Ap</a:t>
                      </a:r>
                      <a:r>
                        <a:rPr lang="en-US" sz="800" dirty="0">
                          <a:solidFill>
                            <a:srgbClr val="000000"/>
                          </a:solidFill>
                          <a:latin typeface="Calibri"/>
                          <a:ea typeface="Times New Roman"/>
                          <a:cs typeface="Times New Roman"/>
                        </a:rPr>
                        <a:t>n Context Clues</a:t>
                      </a:r>
                      <a:endParaRPr lang="en-US" sz="800" dirty="0">
                        <a:latin typeface="Calibri"/>
                        <a:ea typeface="Calibri"/>
                        <a:cs typeface="Times New Roman"/>
                      </a:endParaRPr>
                    </a:p>
                  </a:txBody>
                  <a:tcPr marL="7564" marR="756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hMerge="1">
                  <a:txBody>
                    <a:bodyPr/>
                    <a:lstStyle/>
                    <a:p>
                      <a:endParaRPr lang="en-US"/>
                    </a:p>
                  </a:txBody>
                  <a:tcPr/>
                </a:tc>
                <a:tc>
                  <a:txBody>
                    <a:bodyPr/>
                    <a:lstStyle/>
                    <a:p>
                      <a:pPr marL="0" marR="0" algn="ctr">
                        <a:lnSpc>
                          <a:spcPct val="100000"/>
                        </a:lnSpc>
                        <a:spcBef>
                          <a:spcPts val="0"/>
                        </a:spcBef>
                        <a:spcAft>
                          <a:spcPts val="0"/>
                        </a:spcAft>
                      </a:pPr>
                      <a:r>
                        <a:rPr lang="en-US" sz="800" b="1" dirty="0">
                          <a:latin typeface="Calibri"/>
                          <a:ea typeface="Times New Roman"/>
                          <a:cs typeface="Times New Roman"/>
                        </a:rPr>
                        <a:t>Standard</a:t>
                      </a:r>
                      <a:endParaRPr lang="en-US" sz="800" dirty="0">
                        <a:latin typeface="Calibri"/>
                        <a:ea typeface="Calibri"/>
                        <a:cs typeface="Times New Roman"/>
                      </a:endParaRPr>
                    </a:p>
                  </a:txBody>
                  <a:tcPr marL="7564" marR="756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1450507">
                <a:tc>
                  <a:txBody>
                    <a:bodyPr/>
                    <a:lstStyle/>
                    <a:p>
                      <a:pPr marL="0" marR="0" algn="l">
                        <a:lnSpc>
                          <a:spcPct val="100000"/>
                        </a:lnSpc>
                        <a:spcBef>
                          <a:spcPts val="0"/>
                        </a:spcBef>
                        <a:spcAft>
                          <a:spcPts val="0"/>
                        </a:spcAft>
                      </a:pPr>
                      <a:r>
                        <a:rPr lang="en-US" sz="800" dirty="0">
                          <a:latin typeface="Calibri"/>
                          <a:ea typeface="Times New Roman"/>
                          <a:cs typeface="Times New Roman"/>
                        </a:rPr>
                        <a:t>Locate domain-specific words and phrases studied or discussed in a text (basic recall of location).</a:t>
                      </a:r>
                      <a:endParaRPr lang="en-US" sz="800" dirty="0">
                        <a:latin typeface="Calibri"/>
                        <a:ea typeface="Calibri"/>
                        <a:cs typeface="Times New Roman"/>
                      </a:endParaRPr>
                    </a:p>
                  </a:txBody>
                  <a:tcPr marL="7564" marR="756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latin typeface="Calibri"/>
                          <a:ea typeface="Times New Roman"/>
                          <a:cs typeface="Times New Roman"/>
                        </a:rPr>
                        <a:t>Understands and uses </a:t>
                      </a:r>
                      <a:r>
                        <a:rPr lang="en-US" sz="800" b="1" u="sng" dirty="0">
                          <a:latin typeface="Calibri"/>
                          <a:ea typeface="Times New Roman"/>
                          <a:cs typeface="Times New Roman"/>
                        </a:rPr>
                        <a:t>Academic Standard Language</a:t>
                      </a:r>
                      <a:r>
                        <a:rPr lang="en-US" sz="800" dirty="0">
                          <a:latin typeface="Calibri"/>
                          <a:ea typeface="Times New Roman"/>
                          <a:cs typeface="Times New Roman"/>
                        </a:rPr>
                        <a:t> accurately: determine, general, academic, domain, specific, words, phrases, relevant.</a:t>
                      </a:r>
                      <a:endParaRPr lang="en-US" sz="800" dirty="0">
                        <a:latin typeface="Calibri"/>
                        <a:ea typeface="Calibri"/>
                        <a:cs typeface="Times New Roman"/>
                      </a:endParaRPr>
                    </a:p>
                  </a:txBody>
                  <a:tcPr marL="7564" marR="756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latin typeface="Calibri"/>
                          <a:ea typeface="Times New Roman"/>
                          <a:cs typeface="Times New Roman"/>
                        </a:rPr>
                        <a:t>Select words and phrases when meaning or definition is clearly evident.</a:t>
                      </a:r>
                      <a:endParaRPr lang="en-US" sz="800" dirty="0">
                        <a:latin typeface="Calibri"/>
                        <a:ea typeface="Calibri"/>
                        <a:cs typeface="Times New Roman"/>
                      </a:endParaRPr>
                    </a:p>
                    <a:p>
                      <a:pPr marL="0" marR="0" algn="l">
                        <a:lnSpc>
                          <a:spcPct val="100000"/>
                        </a:lnSpc>
                        <a:spcBef>
                          <a:spcPts val="0"/>
                        </a:spcBef>
                        <a:spcAft>
                          <a:spcPts val="0"/>
                        </a:spcAft>
                      </a:pPr>
                      <a:r>
                        <a:rPr lang="en-US" sz="800" b="1" u="sng" dirty="0">
                          <a:latin typeface="Calibri"/>
                          <a:ea typeface="Times New Roman"/>
                          <a:cs typeface="Times New Roman"/>
                        </a:rPr>
                        <a:t>L.3.4d:</a:t>
                      </a:r>
                      <a:r>
                        <a:rPr lang="en-US" sz="800" b="1" dirty="0">
                          <a:latin typeface="Calibri"/>
                          <a:ea typeface="Times New Roman"/>
                          <a:cs typeface="Times New Roman"/>
                        </a:rPr>
                        <a:t> Uses </a:t>
                      </a:r>
                      <a:endParaRPr lang="en-US" sz="800" dirty="0">
                        <a:latin typeface="Calibri"/>
                        <a:ea typeface="Calibri"/>
                        <a:cs typeface="Times New Roman"/>
                      </a:endParaRPr>
                    </a:p>
                    <a:p>
                      <a:pPr marL="0" marR="0" algn="l">
                        <a:lnSpc>
                          <a:spcPct val="100000"/>
                        </a:lnSpc>
                        <a:spcBef>
                          <a:spcPts val="0"/>
                        </a:spcBef>
                        <a:spcAft>
                          <a:spcPts val="0"/>
                        </a:spcAft>
                      </a:pPr>
                      <a:r>
                        <a:rPr lang="en-US" sz="800" b="1" dirty="0">
                          <a:latin typeface="Calibri"/>
                          <a:ea typeface="Times New Roman"/>
                          <a:cs typeface="Times New Roman"/>
                        </a:rPr>
                        <a:t>glossaries or beginning dictionaries to determine or clarify meaning.</a:t>
                      </a:r>
                      <a:endParaRPr lang="en-US" sz="800" dirty="0">
                        <a:latin typeface="Calibri"/>
                        <a:ea typeface="Calibri"/>
                        <a:cs typeface="Times New Roman"/>
                      </a:endParaRPr>
                    </a:p>
                  </a:txBody>
                  <a:tcPr marL="7564" marR="756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latin typeface="Calibri"/>
                          <a:ea typeface="Times New Roman"/>
                          <a:cs typeface="Times New Roman"/>
                        </a:rPr>
                        <a:t>L.3.4b:</a:t>
                      </a:r>
                      <a:r>
                        <a:rPr lang="en-US" sz="800" dirty="0">
                          <a:latin typeface="Calibri"/>
                          <a:ea typeface="Times New Roman"/>
                          <a:cs typeface="Times New Roman"/>
                        </a:rPr>
                        <a:t> Determine the meaning of the new word formed when a known affix is added to a known word (e.g., agreeable/ disagreeable, </a:t>
                      </a:r>
                      <a:r>
                        <a:rPr lang="en-US" sz="800" dirty="0" smtClean="0">
                          <a:latin typeface="Calibri"/>
                          <a:ea typeface="Times New Roman"/>
                          <a:cs typeface="Times New Roman"/>
                        </a:rPr>
                        <a:t>comfortable/</a:t>
                      </a:r>
                      <a:r>
                        <a:rPr lang="en-US" sz="800" dirty="0" err="1" smtClean="0">
                          <a:latin typeface="Calibri"/>
                          <a:ea typeface="Times New Roman"/>
                          <a:cs typeface="Times New Roman"/>
                        </a:rPr>
                        <a:t>uncom</a:t>
                      </a:r>
                      <a:r>
                        <a:rPr lang="en-US" sz="800" dirty="0" smtClean="0">
                          <a:latin typeface="Calibri"/>
                          <a:ea typeface="Times New Roman"/>
                          <a:cs typeface="Times New Roman"/>
                        </a:rPr>
                        <a:t>-</a:t>
                      </a:r>
                    </a:p>
                    <a:p>
                      <a:pPr marL="0" marR="0" algn="l">
                        <a:lnSpc>
                          <a:spcPct val="100000"/>
                        </a:lnSpc>
                        <a:spcBef>
                          <a:spcPts val="0"/>
                        </a:spcBef>
                        <a:spcAft>
                          <a:spcPts val="0"/>
                        </a:spcAft>
                      </a:pPr>
                      <a:r>
                        <a:rPr lang="en-US" sz="800" dirty="0" smtClean="0">
                          <a:latin typeface="Calibri"/>
                          <a:ea typeface="Times New Roman"/>
                          <a:cs typeface="Times New Roman"/>
                        </a:rPr>
                        <a:t>fortable</a:t>
                      </a:r>
                      <a:r>
                        <a:rPr lang="en-US" sz="800" dirty="0">
                          <a:latin typeface="Calibri"/>
                          <a:ea typeface="Times New Roman"/>
                          <a:cs typeface="Times New Roman"/>
                        </a:rPr>
                        <a:t>, care/careless, heat/preheat)</a:t>
                      </a:r>
                      <a:endParaRPr lang="en-US" sz="800" dirty="0">
                        <a:latin typeface="Calibri"/>
                        <a:ea typeface="Calibri"/>
                        <a:cs typeface="Times New Roman"/>
                      </a:endParaRPr>
                    </a:p>
                  </a:txBody>
                  <a:tcPr marL="7564" marR="756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u="sng" dirty="0">
                          <a:latin typeface="Calibri"/>
                          <a:ea typeface="Times New Roman"/>
                          <a:cs typeface="Times New Roman"/>
                        </a:rPr>
                        <a:t>L.3.4c</a:t>
                      </a:r>
                      <a:r>
                        <a:rPr lang="en-US" sz="800" dirty="0">
                          <a:latin typeface="Calibri"/>
                          <a:ea typeface="Times New Roman"/>
                          <a:cs typeface="Times New Roman"/>
                        </a:rPr>
                        <a:t> </a:t>
                      </a:r>
                      <a:r>
                        <a:rPr lang="en-US" sz="800" b="1" dirty="0">
                          <a:latin typeface="Calibri"/>
                          <a:ea typeface="Times New Roman"/>
                          <a:cs typeface="Times New Roman"/>
                        </a:rPr>
                        <a:t>Use a known root word as a clue to the meaning of an unknown word with the same root (e.g., company, companion</a:t>
                      </a:r>
                      <a:r>
                        <a:rPr lang="en-US" sz="800" b="1" dirty="0" smtClean="0">
                          <a:latin typeface="Calibri"/>
                          <a:ea typeface="Times New Roman"/>
                          <a:cs typeface="Times New Roman"/>
                        </a:rPr>
                        <a:t>).</a:t>
                      </a:r>
                    </a:p>
                    <a:p>
                      <a:pPr marL="0" marR="0" algn="l">
                        <a:lnSpc>
                          <a:spcPct val="100000"/>
                        </a:lnSpc>
                        <a:spcBef>
                          <a:spcPts val="0"/>
                        </a:spcBef>
                        <a:spcAft>
                          <a:spcPts val="0"/>
                        </a:spcAft>
                      </a:pPr>
                      <a:r>
                        <a:rPr lang="en-US" sz="800" b="1" dirty="0" smtClean="0">
                          <a:effectLst>
                            <a:outerShdw blurRad="38100" dist="38100" dir="2700000" algn="tl">
                              <a:srgbClr val="000000">
                                <a:alpha val="43137"/>
                              </a:srgbClr>
                            </a:outerShdw>
                          </a:effectLst>
                          <a:latin typeface="Calibri"/>
                          <a:ea typeface="Calibri"/>
                          <a:cs typeface="Times New Roman"/>
                        </a:rPr>
                        <a:t>SELECTED</a:t>
                      </a:r>
                      <a:r>
                        <a:rPr lang="en-US" sz="800" b="1" baseline="0" dirty="0" smtClean="0">
                          <a:effectLst>
                            <a:outerShdw blurRad="38100" dist="38100" dir="2700000" algn="tl">
                              <a:srgbClr val="000000">
                                <a:alpha val="43137"/>
                              </a:srgbClr>
                            </a:outerShdw>
                          </a:effectLst>
                          <a:latin typeface="Calibri"/>
                          <a:ea typeface="Calibri"/>
                          <a:cs typeface="Times New Roman"/>
                        </a:rPr>
                        <a:t> REPSONSE</a:t>
                      </a:r>
                      <a:endParaRPr lang="en-US" sz="800" dirty="0">
                        <a:effectLst>
                          <a:outerShdw blurRad="38100" dist="38100" dir="2700000" algn="tl">
                            <a:srgbClr val="000000">
                              <a:alpha val="43137"/>
                            </a:srgbClr>
                          </a:outerShdw>
                        </a:effectLst>
                        <a:latin typeface="Calibri"/>
                        <a:ea typeface="Calibri"/>
                        <a:cs typeface="Times New Roman"/>
                      </a:endParaRPr>
                    </a:p>
                  </a:txBody>
                  <a:tcPr marL="7564" marR="756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latin typeface="Calibri"/>
                          <a:ea typeface="Times New Roman"/>
                          <a:cs typeface="Times New Roman"/>
                        </a:rPr>
                        <a:t>L.34 a</a:t>
                      </a:r>
                      <a:endParaRPr lang="en-US" sz="800" dirty="0">
                        <a:latin typeface="Calibri"/>
                        <a:ea typeface="Calibri"/>
                        <a:cs typeface="Times New Roman"/>
                      </a:endParaRPr>
                    </a:p>
                    <a:p>
                      <a:pPr marL="0" marR="0" algn="l">
                        <a:lnSpc>
                          <a:spcPct val="100000"/>
                        </a:lnSpc>
                        <a:spcBef>
                          <a:spcPts val="0"/>
                        </a:spcBef>
                        <a:spcAft>
                          <a:spcPts val="0"/>
                        </a:spcAft>
                      </a:pPr>
                      <a:r>
                        <a:rPr lang="en-US" sz="800" dirty="0">
                          <a:latin typeface="Calibri"/>
                          <a:ea typeface="Times New Roman"/>
                          <a:cs typeface="Times New Roman"/>
                        </a:rPr>
                        <a:t>Use sentence-level context as a clue to the meaning of a word or phrase.</a:t>
                      </a:r>
                      <a:endParaRPr lang="en-US" sz="800" dirty="0">
                        <a:latin typeface="Calibri"/>
                        <a:ea typeface="Calibri"/>
                        <a:cs typeface="Times New Roman"/>
                      </a:endParaRPr>
                    </a:p>
                  </a:txBody>
                  <a:tcPr marL="7564" marR="756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u="sng" dirty="0">
                          <a:latin typeface="Calibri"/>
                          <a:ea typeface="Times New Roman"/>
                          <a:cs typeface="Times New Roman"/>
                        </a:rPr>
                        <a:t>L.3.5c</a:t>
                      </a:r>
                      <a:r>
                        <a:rPr lang="en-US" sz="800" b="1" dirty="0">
                          <a:latin typeface="Calibri"/>
                          <a:ea typeface="Times New Roman"/>
                          <a:cs typeface="Times New Roman"/>
                        </a:rPr>
                        <a:t> Distinguish shades of meaning among related words that describe states of mind or degrees of certainty (e.g., knew, believed, suspected, heard, and wondered</a:t>
                      </a:r>
                      <a:r>
                        <a:rPr lang="en-US" sz="800" b="1" dirty="0" smtClean="0">
                          <a:latin typeface="Calibri"/>
                          <a:ea typeface="Times New Roman"/>
                          <a:cs typeface="Times New Roman"/>
                        </a:rPr>
                        <a:t>).</a:t>
                      </a:r>
                    </a:p>
                    <a:p>
                      <a:pPr marL="0" marR="0" algn="l">
                        <a:lnSpc>
                          <a:spcPct val="100000"/>
                        </a:lnSpc>
                        <a:spcBef>
                          <a:spcPts val="0"/>
                        </a:spcBef>
                        <a:spcAft>
                          <a:spcPts val="0"/>
                        </a:spcAft>
                      </a:pPr>
                      <a:r>
                        <a:rPr lang="en-US" sz="800" b="1" dirty="0" smtClean="0">
                          <a:effectLst>
                            <a:outerShdw blurRad="38100" dist="38100" dir="2700000" algn="tl">
                              <a:srgbClr val="000000">
                                <a:alpha val="43137"/>
                              </a:srgbClr>
                            </a:outerShdw>
                          </a:effectLst>
                          <a:latin typeface="Calibri"/>
                          <a:ea typeface="Calibri"/>
                          <a:cs typeface="Times New Roman"/>
                        </a:rPr>
                        <a:t>CONSTRUCTED</a:t>
                      </a:r>
                      <a:r>
                        <a:rPr lang="en-US" sz="800" b="1" baseline="0" dirty="0" smtClean="0">
                          <a:effectLst>
                            <a:outerShdw blurRad="38100" dist="38100" dir="2700000" algn="tl">
                              <a:srgbClr val="000000">
                                <a:alpha val="43137"/>
                              </a:srgbClr>
                            </a:outerShdw>
                          </a:effectLst>
                          <a:latin typeface="Calibri"/>
                          <a:ea typeface="Calibri"/>
                          <a:cs typeface="Times New Roman"/>
                        </a:rPr>
                        <a:t> REPSONSE</a:t>
                      </a:r>
                      <a:endParaRPr lang="en-US" sz="800" dirty="0">
                        <a:effectLst>
                          <a:outerShdw blurRad="38100" dist="38100" dir="2700000" algn="tl">
                            <a:srgbClr val="000000">
                              <a:alpha val="43137"/>
                            </a:srgbClr>
                          </a:outerShdw>
                        </a:effectLst>
                        <a:latin typeface="Calibri"/>
                        <a:ea typeface="Calibri"/>
                        <a:cs typeface="Times New Roman"/>
                      </a:endParaRPr>
                    </a:p>
                  </a:txBody>
                  <a:tcPr marL="7564" marR="756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smtClean="0">
                          <a:latin typeface="Calibri"/>
                          <a:ea typeface="Times New Roman"/>
                          <a:cs typeface="Times New Roman"/>
                        </a:rPr>
                        <a:t>RI.3.4</a:t>
                      </a:r>
                      <a:r>
                        <a:rPr lang="en-US" sz="800" dirty="0" smtClean="0">
                          <a:latin typeface="Calibri"/>
                          <a:ea typeface="Times New Roman"/>
                          <a:cs typeface="Times New Roman"/>
                        </a:rPr>
                        <a:t> </a:t>
                      </a:r>
                      <a:r>
                        <a:rPr lang="en-US" sz="800" dirty="0">
                          <a:latin typeface="Calibri"/>
                          <a:ea typeface="Times New Roman"/>
                          <a:cs typeface="Times New Roman"/>
                        </a:rPr>
                        <a:t>Determine</a:t>
                      </a:r>
                      <a:r>
                        <a:rPr lang="en-US" sz="800" dirty="0">
                          <a:latin typeface="Calibri"/>
                          <a:ea typeface="Calibri"/>
                          <a:cs typeface="Helvetica"/>
                        </a:rPr>
                        <a:t> the meaning of general academic and domain-specific words and phrases in a text relevant to a </a:t>
                      </a:r>
                      <a:r>
                        <a:rPr lang="en-US" sz="800" i="1" dirty="0">
                          <a:latin typeface="Calibri"/>
                          <a:ea typeface="Calibri"/>
                          <a:cs typeface="Helvetica"/>
                        </a:rPr>
                        <a:t>grade 3 topic or subject area.</a:t>
                      </a:r>
                      <a:endParaRPr lang="en-US" sz="800" dirty="0">
                        <a:latin typeface="Calibri"/>
                        <a:ea typeface="Calibri"/>
                        <a:cs typeface="Times New Roman"/>
                      </a:endParaRPr>
                    </a:p>
                  </a:txBody>
                  <a:tcPr marL="7564" marR="756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193336134"/>
              </p:ext>
            </p:extLst>
          </p:nvPr>
        </p:nvGraphicFramePr>
        <p:xfrm>
          <a:off x="485778" y="3124200"/>
          <a:ext cx="6800850" cy="1864104"/>
        </p:xfrm>
        <a:graphic>
          <a:graphicData uri="http://schemas.openxmlformats.org/drawingml/2006/table">
            <a:tbl>
              <a:tblPr/>
              <a:tblGrid>
                <a:gridCol w="647700"/>
                <a:gridCol w="847722"/>
                <a:gridCol w="1257302"/>
                <a:gridCol w="809625"/>
                <a:gridCol w="728663"/>
                <a:gridCol w="809625"/>
                <a:gridCol w="814385"/>
                <a:gridCol w="885828"/>
              </a:tblGrid>
              <a:tr h="157224">
                <a:tc>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DOK 1 - K</a:t>
                      </a:r>
                      <a:r>
                        <a:rPr lang="en-US" sz="800" dirty="0">
                          <a:solidFill>
                            <a:srgbClr val="000000"/>
                          </a:solidFill>
                          <a:latin typeface="Calibri"/>
                          <a:ea typeface="Times New Roman"/>
                          <a:cs typeface="Times New Roman"/>
                        </a:rPr>
                        <a:t>a</a:t>
                      </a:r>
                      <a:endParaRPr lang="en-US" sz="800" dirty="0">
                        <a:latin typeface="Calibri"/>
                        <a:ea typeface="Calibri"/>
                        <a:cs typeface="Times New Roman"/>
                      </a:endParaRPr>
                    </a:p>
                  </a:txBody>
                  <a:tcPr marL="6052" marR="60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DOK 1 - K</a:t>
                      </a:r>
                      <a:r>
                        <a:rPr lang="en-US" sz="800" dirty="0">
                          <a:solidFill>
                            <a:srgbClr val="000000"/>
                          </a:solidFill>
                          <a:latin typeface="Calibri"/>
                          <a:ea typeface="Times New Roman"/>
                          <a:cs typeface="Times New Roman"/>
                        </a:rPr>
                        <a:t>c</a:t>
                      </a:r>
                      <a:endParaRPr lang="en-US" sz="800" dirty="0">
                        <a:latin typeface="Calibri"/>
                        <a:ea typeface="Calibri"/>
                        <a:cs typeface="Times New Roman"/>
                      </a:endParaRPr>
                    </a:p>
                  </a:txBody>
                  <a:tcPr marL="6052" marR="60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DOK 1 - C</a:t>
                      </a:r>
                      <a:r>
                        <a:rPr lang="en-US" sz="800" dirty="0">
                          <a:solidFill>
                            <a:srgbClr val="000000"/>
                          </a:solidFill>
                          <a:latin typeface="Calibri"/>
                          <a:ea typeface="Times New Roman"/>
                          <a:cs typeface="Times New Roman"/>
                        </a:rPr>
                        <a:t>f</a:t>
                      </a:r>
                      <a:endParaRPr lang="en-US" sz="800" dirty="0">
                        <a:latin typeface="Calibri"/>
                        <a:ea typeface="Calibri"/>
                        <a:cs typeface="Times New Roman"/>
                      </a:endParaRPr>
                    </a:p>
                  </a:txBody>
                  <a:tcPr marL="6052" marR="60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DOK 2 - C</a:t>
                      </a:r>
                      <a:r>
                        <a:rPr lang="en-US" sz="800" dirty="0">
                          <a:solidFill>
                            <a:srgbClr val="000000"/>
                          </a:solidFill>
                          <a:latin typeface="Calibri"/>
                          <a:ea typeface="Times New Roman"/>
                          <a:cs typeface="Times New Roman"/>
                        </a:rPr>
                        <a:t>l</a:t>
                      </a:r>
                      <a:endParaRPr lang="en-US" sz="800" dirty="0">
                        <a:latin typeface="Calibri"/>
                        <a:ea typeface="Calibri"/>
                        <a:cs typeface="Times New Roman"/>
                      </a:endParaRPr>
                    </a:p>
                  </a:txBody>
                  <a:tcPr marL="6052" marR="60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DOK 2 - Cm</a:t>
                      </a:r>
                      <a:endParaRPr lang="en-US" sz="800" dirty="0">
                        <a:latin typeface="Calibri"/>
                        <a:ea typeface="Calibri"/>
                        <a:cs typeface="Times New Roman"/>
                      </a:endParaRPr>
                    </a:p>
                  </a:txBody>
                  <a:tcPr marL="6052" marR="60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DOK 2 - AN</a:t>
                      </a:r>
                      <a:r>
                        <a:rPr lang="en-US" sz="800" dirty="0">
                          <a:solidFill>
                            <a:srgbClr val="000000"/>
                          </a:solidFill>
                          <a:latin typeface="Calibri"/>
                          <a:ea typeface="Times New Roman"/>
                          <a:cs typeface="Times New Roman"/>
                        </a:rPr>
                        <a:t>s</a:t>
                      </a:r>
                      <a:endParaRPr lang="en-US" sz="800" dirty="0">
                        <a:latin typeface="Calibri"/>
                        <a:ea typeface="Calibri"/>
                        <a:cs typeface="Times New Roman"/>
                      </a:endParaRPr>
                    </a:p>
                  </a:txBody>
                  <a:tcPr marL="6052" marR="60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DOK 3 - C</a:t>
                      </a:r>
                      <a:r>
                        <a:rPr lang="en-US" sz="800" dirty="0">
                          <a:solidFill>
                            <a:srgbClr val="000000"/>
                          </a:solidFill>
                          <a:latin typeface="Calibri"/>
                          <a:ea typeface="Times New Roman"/>
                          <a:cs typeface="Times New Roman"/>
                        </a:rPr>
                        <a:t>u</a:t>
                      </a:r>
                      <a:endParaRPr lang="en-US" sz="800" dirty="0">
                        <a:latin typeface="Calibri"/>
                        <a:ea typeface="Calibri"/>
                        <a:cs typeface="Times New Roman"/>
                      </a:endParaRPr>
                    </a:p>
                  </a:txBody>
                  <a:tcPr marL="6052" marR="60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Standard</a:t>
                      </a:r>
                      <a:endParaRPr lang="en-US" sz="800" dirty="0">
                        <a:latin typeface="Calibri"/>
                        <a:ea typeface="Calibri"/>
                        <a:cs typeface="Times New Roman"/>
                      </a:endParaRPr>
                    </a:p>
                  </a:txBody>
                  <a:tcPr marL="6052" marR="60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1698497">
                <a:tc>
                  <a:txBody>
                    <a:bodyPr/>
                    <a:lstStyle/>
                    <a:p>
                      <a:pPr marL="0" marR="0" algn="l">
                        <a:lnSpc>
                          <a:spcPct val="100000"/>
                        </a:lnSpc>
                        <a:spcBef>
                          <a:spcPts val="0"/>
                        </a:spcBef>
                        <a:spcAft>
                          <a:spcPts val="0"/>
                        </a:spcAft>
                      </a:pPr>
                      <a:r>
                        <a:rPr lang="en-US" sz="800" u="sng" dirty="0">
                          <a:latin typeface="Calibri"/>
                          <a:ea typeface="Times New Roman"/>
                          <a:cs typeface="Times New Roman"/>
                        </a:rPr>
                        <a:t>Read and discussed in class</a:t>
                      </a:r>
                      <a:r>
                        <a:rPr lang="en-US" sz="800" dirty="0">
                          <a:latin typeface="Calibri"/>
                          <a:ea typeface="Times New Roman"/>
                          <a:cs typeface="Times New Roman"/>
                        </a:rPr>
                        <a:t>:</a:t>
                      </a:r>
                      <a:endParaRPr lang="en-US" sz="800" dirty="0">
                        <a:latin typeface="Calibri"/>
                        <a:ea typeface="Calibri"/>
                        <a:cs typeface="Times New Roman"/>
                      </a:endParaRPr>
                    </a:p>
                    <a:p>
                      <a:pPr marL="0" marR="0" algn="l">
                        <a:lnSpc>
                          <a:spcPct val="100000"/>
                        </a:lnSpc>
                        <a:spcBef>
                          <a:spcPts val="0"/>
                        </a:spcBef>
                        <a:spcAft>
                          <a:spcPts val="0"/>
                        </a:spcAft>
                      </a:pPr>
                      <a:r>
                        <a:rPr lang="en-US" sz="800" dirty="0">
                          <a:latin typeface="Calibri"/>
                          <a:ea typeface="Times New Roman"/>
                          <a:cs typeface="Times New Roman"/>
                        </a:rPr>
                        <a:t>Locate a sentence within a paragraph.</a:t>
                      </a:r>
                      <a:endParaRPr lang="en-US" sz="800" dirty="0">
                        <a:latin typeface="Calibri"/>
                        <a:ea typeface="Calibri"/>
                        <a:cs typeface="Times New Roman"/>
                      </a:endParaRPr>
                    </a:p>
                    <a:p>
                      <a:pPr marL="0" marR="0" algn="l">
                        <a:lnSpc>
                          <a:spcPct val="100000"/>
                        </a:lnSpc>
                        <a:spcBef>
                          <a:spcPts val="0"/>
                        </a:spcBef>
                        <a:spcAft>
                          <a:spcPts val="0"/>
                        </a:spcAft>
                      </a:pPr>
                      <a:r>
                        <a:rPr lang="en-US" sz="800" dirty="0">
                          <a:latin typeface="Calibri"/>
                          <a:ea typeface="Times New Roman"/>
                          <a:cs typeface="Times New Roman"/>
                        </a:rPr>
                        <a:t>  </a:t>
                      </a:r>
                      <a:endParaRPr lang="en-US" sz="800" dirty="0">
                        <a:latin typeface="Calibri"/>
                        <a:ea typeface="Calibri"/>
                        <a:cs typeface="Times New Roman"/>
                      </a:endParaRPr>
                    </a:p>
                    <a:p>
                      <a:pPr marL="0" marR="0" algn="l">
                        <a:lnSpc>
                          <a:spcPct val="100000"/>
                        </a:lnSpc>
                        <a:spcBef>
                          <a:spcPts val="0"/>
                        </a:spcBef>
                        <a:spcAft>
                          <a:spcPts val="0"/>
                        </a:spcAft>
                      </a:pPr>
                      <a:r>
                        <a:rPr lang="en-US" sz="800" dirty="0">
                          <a:latin typeface="Calibri"/>
                          <a:ea typeface="Times New Roman"/>
                          <a:cs typeface="Times New Roman"/>
                        </a:rPr>
                        <a:t>Locate a paragraph within a text.</a:t>
                      </a:r>
                      <a:endParaRPr lang="en-US" sz="800" dirty="0">
                        <a:latin typeface="Calibri"/>
                        <a:ea typeface="Calibri"/>
                        <a:cs typeface="Times New Roman"/>
                      </a:endParaRPr>
                    </a:p>
                  </a:txBody>
                  <a:tcPr marL="6052" marR="605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rgbClr val="000000"/>
                          </a:solidFill>
                          <a:latin typeface="Calibri"/>
                          <a:ea typeface="Times New Roman"/>
                          <a:cs typeface="Times New Roman"/>
                        </a:rPr>
                        <a:t>Define (understand and use) </a:t>
                      </a:r>
                      <a:r>
                        <a:rPr lang="en-US" sz="800" u="sng" dirty="0">
                          <a:solidFill>
                            <a:srgbClr val="000000"/>
                          </a:solidFill>
                          <a:latin typeface="Calibri"/>
                          <a:ea typeface="Times New Roman"/>
                          <a:cs typeface="Times New Roman"/>
                        </a:rPr>
                        <a:t>Standard Academic Language</a:t>
                      </a:r>
                      <a:r>
                        <a:rPr lang="en-US" sz="800" dirty="0">
                          <a:solidFill>
                            <a:srgbClr val="000000"/>
                          </a:solidFill>
                          <a:latin typeface="Calibri"/>
                          <a:ea typeface="Times New Roman"/>
                          <a:cs typeface="Times New Roman"/>
                        </a:rPr>
                        <a:t>: </a:t>
                      </a:r>
                      <a:r>
                        <a:rPr lang="en-US" sz="800" dirty="0">
                          <a:latin typeface="Calibri"/>
                          <a:ea typeface="Times New Roman"/>
                          <a:cs typeface="Times New Roman"/>
                        </a:rPr>
                        <a:t> logical, connection, between, particular (sentences and paragraphs), comparison, cause/effect, sequence words (first, second, third, etc...).</a:t>
                      </a:r>
                      <a:endParaRPr lang="en-US" sz="800" dirty="0">
                        <a:latin typeface="Calibri"/>
                        <a:ea typeface="Calibri"/>
                        <a:cs typeface="Times New Roman"/>
                      </a:endParaRPr>
                    </a:p>
                  </a:txBody>
                  <a:tcPr marL="6052" marR="605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latin typeface="Calibri"/>
                          <a:ea typeface="Times New Roman"/>
                          <a:cs typeface="Times New Roman"/>
                        </a:rPr>
                        <a:t>Describe or explain who, what, when, where or how using transitional words when speaking or writing:</a:t>
                      </a:r>
                      <a:endParaRPr lang="en-US" sz="800" dirty="0">
                        <a:latin typeface="Calibri"/>
                        <a:ea typeface="Calibri"/>
                        <a:cs typeface="Times New Roman"/>
                      </a:endParaRPr>
                    </a:p>
                    <a:p>
                      <a:pPr marL="0" marR="0" algn="l">
                        <a:lnSpc>
                          <a:spcPct val="100000"/>
                        </a:lnSpc>
                        <a:spcBef>
                          <a:spcPts val="0"/>
                        </a:spcBef>
                        <a:spcAft>
                          <a:spcPts val="0"/>
                        </a:spcAft>
                      </a:pPr>
                      <a:r>
                        <a:rPr lang="en-US" sz="800" b="1" u="sng" dirty="0">
                          <a:latin typeface="Calibri"/>
                          <a:ea typeface="Times New Roman"/>
                          <a:cs typeface="Times New Roman"/>
                        </a:rPr>
                        <a:t>Sequence words</a:t>
                      </a:r>
                      <a:r>
                        <a:rPr lang="en-US" sz="800" b="1" dirty="0">
                          <a:latin typeface="Calibri"/>
                          <a:ea typeface="Times New Roman"/>
                          <a:cs typeface="Times New Roman"/>
                        </a:rPr>
                        <a:t> (e.g. first, next, then, after that, finally).</a:t>
                      </a:r>
                      <a:endParaRPr lang="en-US" sz="800" dirty="0">
                        <a:latin typeface="Calibri"/>
                        <a:ea typeface="Calibri"/>
                        <a:cs typeface="Times New Roman"/>
                      </a:endParaRPr>
                    </a:p>
                    <a:p>
                      <a:pPr marL="0" marR="0" algn="l">
                        <a:lnSpc>
                          <a:spcPct val="100000"/>
                        </a:lnSpc>
                        <a:spcBef>
                          <a:spcPts val="0"/>
                        </a:spcBef>
                        <a:spcAft>
                          <a:spcPts val="0"/>
                        </a:spcAft>
                      </a:pPr>
                      <a:r>
                        <a:rPr lang="en-US" sz="800" b="1" u="sng" dirty="0">
                          <a:latin typeface="Calibri"/>
                          <a:ea typeface="Times New Roman"/>
                          <a:cs typeface="Times New Roman"/>
                        </a:rPr>
                        <a:t>Cause/Effect language</a:t>
                      </a:r>
                      <a:r>
                        <a:rPr lang="en-US" sz="800" b="1" dirty="0">
                          <a:latin typeface="Calibri"/>
                          <a:ea typeface="Times New Roman"/>
                          <a:cs typeface="Times New Roman"/>
                        </a:rPr>
                        <a:t> (cause, effect, if, then, because). </a:t>
                      </a:r>
                      <a:endParaRPr lang="en-US" sz="800" dirty="0">
                        <a:latin typeface="Calibri"/>
                        <a:ea typeface="Calibri"/>
                        <a:cs typeface="Times New Roman"/>
                      </a:endParaRPr>
                    </a:p>
                    <a:p>
                      <a:pPr marL="0" marR="0" algn="l">
                        <a:lnSpc>
                          <a:spcPct val="100000"/>
                        </a:lnSpc>
                        <a:spcBef>
                          <a:spcPts val="0"/>
                        </a:spcBef>
                        <a:spcAft>
                          <a:spcPts val="0"/>
                        </a:spcAft>
                      </a:pPr>
                      <a:r>
                        <a:rPr lang="en-US" sz="800" b="1" u="sng" dirty="0">
                          <a:latin typeface="Calibri"/>
                          <a:ea typeface="Times New Roman"/>
                          <a:cs typeface="Times New Roman"/>
                        </a:rPr>
                        <a:t>Comparison language</a:t>
                      </a:r>
                      <a:r>
                        <a:rPr lang="en-US" sz="800" b="1" dirty="0">
                          <a:latin typeface="Calibri"/>
                          <a:ea typeface="Times New Roman"/>
                          <a:cs typeface="Times New Roman"/>
                        </a:rPr>
                        <a:t> (more, less, -er,-est, etc</a:t>
                      </a:r>
                      <a:r>
                        <a:rPr lang="en-US" sz="800" b="1" dirty="0" smtClean="0">
                          <a:latin typeface="Calibri"/>
                          <a:ea typeface="Times New Roman"/>
                          <a:cs typeface="Times New Roman"/>
                        </a:rPr>
                        <a:t>...).</a:t>
                      </a:r>
                    </a:p>
                    <a:p>
                      <a:pPr marL="0" marR="0" algn="l">
                        <a:lnSpc>
                          <a:spcPct val="100000"/>
                        </a:lnSpc>
                        <a:spcBef>
                          <a:spcPts val="0"/>
                        </a:spcBef>
                        <a:spcAft>
                          <a:spcPts val="0"/>
                        </a:spcAft>
                      </a:pPr>
                      <a:r>
                        <a:rPr lang="en-US" sz="800" b="1" dirty="0" smtClean="0">
                          <a:effectLst>
                            <a:outerShdw blurRad="38100" dist="38100" dir="2700000" algn="tl">
                              <a:srgbClr val="000000">
                                <a:alpha val="43137"/>
                              </a:srgbClr>
                            </a:outerShdw>
                          </a:effectLst>
                          <a:latin typeface="Calibri"/>
                          <a:ea typeface="Calibri"/>
                          <a:cs typeface="Times New Roman"/>
                        </a:rPr>
                        <a:t>SELECTED REPSONSE</a:t>
                      </a:r>
                      <a:endParaRPr lang="en-US" sz="800" dirty="0">
                        <a:effectLst>
                          <a:outerShdw blurRad="38100" dist="38100" dir="2700000" algn="tl">
                            <a:srgbClr val="000000">
                              <a:alpha val="43137"/>
                            </a:srgbClr>
                          </a:outerShdw>
                        </a:effectLst>
                        <a:latin typeface="Calibri"/>
                        <a:ea typeface="Calibri"/>
                        <a:cs typeface="Times New Roman"/>
                      </a:endParaRPr>
                    </a:p>
                  </a:txBody>
                  <a:tcPr marL="6052" marR="605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latin typeface="Calibri"/>
                          <a:ea typeface="Times New Roman"/>
                          <a:cs typeface="Times New Roman"/>
                        </a:rPr>
                        <a:t>Concept Development</a:t>
                      </a:r>
                      <a:r>
                        <a:rPr lang="en-US" sz="800" b="1" dirty="0">
                          <a:latin typeface="Calibri"/>
                          <a:ea typeface="Times New Roman"/>
                          <a:cs typeface="Times New Roman"/>
                        </a:rPr>
                        <a:t>:</a:t>
                      </a:r>
                      <a:endParaRPr lang="en-US" sz="800" dirty="0">
                        <a:latin typeface="Calibri"/>
                        <a:ea typeface="Calibri"/>
                        <a:cs typeface="Times New Roman"/>
                      </a:endParaRPr>
                    </a:p>
                    <a:p>
                      <a:pPr marL="0" marR="0" algn="l">
                        <a:lnSpc>
                          <a:spcPct val="100000"/>
                        </a:lnSpc>
                        <a:spcBef>
                          <a:spcPts val="0"/>
                        </a:spcBef>
                        <a:spcAft>
                          <a:spcPts val="0"/>
                        </a:spcAft>
                      </a:pPr>
                      <a:r>
                        <a:rPr lang="en-US" sz="800" b="1" dirty="0">
                          <a:latin typeface="Calibri"/>
                          <a:ea typeface="Times New Roman"/>
                          <a:cs typeface="Times New Roman"/>
                        </a:rPr>
                        <a:t>Students understand that sentences and paragraphs are logically connected (by ideas, events, etc...) and transitional language is often a clue about the connections.</a:t>
                      </a:r>
                      <a:endParaRPr lang="en-US" sz="800" dirty="0">
                        <a:latin typeface="Calibri"/>
                        <a:ea typeface="Calibri"/>
                        <a:cs typeface="Times New Roman"/>
                      </a:endParaRPr>
                    </a:p>
                  </a:txBody>
                  <a:tcPr marL="6052" marR="605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latin typeface="Calibri"/>
                          <a:ea typeface="Times New Roman"/>
                          <a:cs typeface="Times New Roman"/>
                        </a:rPr>
                        <a:t>Locate supporting information between particular sentences and paragraphs in a text using transitional language as a clue</a:t>
                      </a:r>
                      <a:r>
                        <a:rPr lang="en-US" sz="800" b="1" dirty="0" smtClean="0">
                          <a:latin typeface="Calibri"/>
                          <a:ea typeface="Times New Roman"/>
                          <a:cs typeface="Times New Roman"/>
                        </a:rPr>
                        <a:t>.</a:t>
                      </a:r>
                    </a:p>
                    <a:p>
                      <a:pPr marL="0" marR="0" algn="l">
                        <a:lnSpc>
                          <a:spcPct val="100000"/>
                        </a:lnSpc>
                        <a:spcBef>
                          <a:spcPts val="0"/>
                        </a:spcBef>
                        <a:spcAft>
                          <a:spcPts val="0"/>
                        </a:spcAft>
                      </a:pPr>
                      <a:r>
                        <a:rPr lang="en-US" sz="800" b="1" dirty="0" smtClean="0">
                          <a:effectLst>
                            <a:outerShdw blurRad="38100" dist="38100" dir="2700000" algn="tl">
                              <a:srgbClr val="000000">
                                <a:alpha val="43137"/>
                              </a:srgbClr>
                            </a:outerShdw>
                          </a:effectLst>
                          <a:latin typeface="Calibri"/>
                          <a:ea typeface="Calibri"/>
                          <a:cs typeface="Times New Roman"/>
                        </a:rPr>
                        <a:t>SELECTED RESPONSE</a:t>
                      </a:r>
                      <a:endParaRPr lang="en-US" sz="800" dirty="0">
                        <a:effectLst>
                          <a:outerShdw blurRad="38100" dist="38100" dir="2700000" algn="tl">
                            <a:srgbClr val="000000">
                              <a:alpha val="43137"/>
                            </a:srgbClr>
                          </a:outerShdw>
                        </a:effectLst>
                        <a:latin typeface="Calibri"/>
                        <a:ea typeface="Calibri"/>
                        <a:cs typeface="Times New Roman"/>
                      </a:endParaRPr>
                    </a:p>
                  </a:txBody>
                  <a:tcPr marL="6052" marR="605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latin typeface="Calibri"/>
                          <a:ea typeface="Times New Roman"/>
                          <a:cs typeface="Times New Roman"/>
                        </a:rPr>
                        <a:t>Analyze/Identify the text structures of comparison, cause and effect or sequence by identifying signal words, transitions or semantic cues.  </a:t>
                      </a:r>
                      <a:endParaRPr lang="en-US" sz="800" dirty="0">
                        <a:latin typeface="Calibri"/>
                        <a:ea typeface="Calibri"/>
                        <a:cs typeface="Times New Roman"/>
                      </a:endParaRPr>
                    </a:p>
                  </a:txBody>
                  <a:tcPr marL="6052" marR="605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latin typeface="Calibri"/>
                          <a:ea typeface="Times New Roman"/>
                          <a:cs typeface="Times New Roman"/>
                        </a:rPr>
                        <a:t>Explain why sentences and paragraphs in a text are connected (use structural text references – comparison, cause/effect/ first/second/third in a sequence</a:t>
                      </a:r>
                      <a:r>
                        <a:rPr lang="en-US" sz="800" b="1" dirty="0" smtClean="0">
                          <a:latin typeface="Calibri"/>
                          <a:ea typeface="Times New Roman"/>
                          <a:cs typeface="Times New Roman"/>
                        </a:rPr>
                        <a:t>).</a:t>
                      </a:r>
                    </a:p>
                    <a:p>
                      <a:pPr marL="0" marR="0" algn="l">
                        <a:lnSpc>
                          <a:spcPct val="100000"/>
                        </a:lnSpc>
                        <a:spcBef>
                          <a:spcPts val="0"/>
                        </a:spcBef>
                        <a:spcAft>
                          <a:spcPts val="0"/>
                        </a:spcAft>
                      </a:pPr>
                      <a:r>
                        <a:rPr lang="en-US" sz="800" b="1" dirty="0" smtClean="0">
                          <a:effectLst>
                            <a:outerShdw blurRad="38100" dist="38100" dir="2700000" algn="tl">
                              <a:srgbClr val="000000">
                                <a:alpha val="43137"/>
                              </a:srgbClr>
                            </a:outerShdw>
                          </a:effectLst>
                          <a:latin typeface="Calibri"/>
                          <a:ea typeface="Calibri"/>
                          <a:cs typeface="Times New Roman"/>
                        </a:rPr>
                        <a:t>CONSTRUCTED RESPONSE</a:t>
                      </a:r>
                      <a:endParaRPr lang="en-US" sz="800" dirty="0">
                        <a:effectLst>
                          <a:outerShdw blurRad="38100" dist="38100" dir="2700000" algn="tl">
                            <a:srgbClr val="000000">
                              <a:alpha val="43137"/>
                            </a:srgbClr>
                          </a:outerShdw>
                        </a:effectLst>
                        <a:latin typeface="Calibri"/>
                        <a:ea typeface="Calibri"/>
                        <a:cs typeface="Times New Roman"/>
                      </a:endParaRPr>
                    </a:p>
                  </a:txBody>
                  <a:tcPr marL="6052" marR="605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smtClean="0">
                          <a:latin typeface="Calibri"/>
                          <a:ea typeface="Times New Roman"/>
                          <a:cs typeface="Times New Roman"/>
                        </a:rPr>
                        <a:t>RI.3.8</a:t>
                      </a:r>
                      <a:r>
                        <a:rPr lang="en-US" sz="800" dirty="0" smtClean="0">
                          <a:latin typeface="Calibri"/>
                          <a:ea typeface="Times New Roman"/>
                          <a:cs typeface="Times New Roman"/>
                        </a:rPr>
                        <a:t> </a:t>
                      </a:r>
                      <a:r>
                        <a:rPr lang="en-US" sz="800" dirty="0">
                          <a:latin typeface="Calibri"/>
                          <a:ea typeface="Times New Roman"/>
                          <a:cs typeface="Times New Roman"/>
                        </a:rPr>
                        <a:t>Describe</a:t>
                      </a:r>
                      <a:r>
                        <a:rPr lang="en-US" sz="800" dirty="0">
                          <a:latin typeface="Calibri"/>
                          <a:ea typeface="Calibri"/>
                          <a:cs typeface="Helvetica"/>
                        </a:rPr>
                        <a:t> the logical connection between particular sentences and paragraphs in a text (e.g., comparison, cause/effect, first/second/third in a sequence).</a:t>
                      </a:r>
                      <a:endParaRPr lang="en-US" sz="800" dirty="0">
                        <a:latin typeface="Calibri"/>
                        <a:ea typeface="Calibri"/>
                        <a:cs typeface="Times New Roman"/>
                      </a:endParaRPr>
                    </a:p>
                  </a:txBody>
                  <a:tcPr marL="6052" marR="605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89932599"/>
              </p:ext>
            </p:extLst>
          </p:nvPr>
        </p:nvGraphicFramePr>
        <p:xfrm>
          <a:off x="647704" y="5257800"/>
          <a:ext cx="6881814" cy="1870148"/>
        </p:xfrm>
        <a:graphic>
          <a:graphicData uri="http://schemas.openxmlformats.org/drawingml/2006/table">
            <a:tbl>
              <a:tblPr/>
              <a:tblGrid>
                <a:gridCol w="800846"/>
                <a:gridCol w="668484"/>
                <a:gridCol w="600631"/>
                <a:gridCol w="700739"/>
                <a:gridCol w="708527"/>
                <a:gridCol w="568898"/>
                <a:gridCol w="566738"/>
                <a:gridCol w="728663"/>
                <a:gridCol w="728663"/>
                <a:gridCol w="809625"/>
              </a:tblGrid>
              <a:tr h="285188">
                <a:tc>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DOK 1 - K</a:t>
                      </a:r>
                      <a:r>
                        <a:rPr lang="en-US" sz="800" dirty="0">
                          <a:solidFill>
                            <a:srgbClr val="000000"/>
                          </a:solidFill>
                          <a:latin typeface="Calibri"/>
                          <a:ea typeface="Times New Roman"/>
                          <a:cs typeface="Times New Roman"/>
                        </a:rPr>
                        <a:t>a</a:t>
                      </a:r>
                      <a:endParaRPr lang="en-US" sz="800" dirty="0">
                        <a:latin typeface="Calibri"/>
                        <a:ea typeface="Calibri"/>
                        <a:cs typeface="Times New Roman"/>
                      </a:endParaRPr>
                    </a:p>
                  </a:txBody>
                  <a:tcPr marL="8959" marR="8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DOK 1 - K</a:t>
                      </a:r>
                      <a:r>
                        <a:rPr lang="en-US" sz="800" dirty="0">
                          <a:solidFill>
                            <a:srgbClr val="000000"/>
                          </a:solidFill>
                          <a:latin typeface="Calibri"/>
                          <a:ea typeface="Times New Roman"/>
                          <a:cs typeface="Times New Roman"/>
                        </a:rPr>
                        <a:t>c</a:t>
                      </a:r>
                      <a:endParaRPr lang="en-US" sz="800" dirty="0">
                        <a:latin typeface="Calibri"/>
                        <a:ea typeface="Calibri"/>
                        <a:cs typeface="Times New Roman"/>
                      </a:endParaRPr>
                    </a:p>
                  </a:txBody>
                  <a:tcPr marL="8959" marR="8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DOK 1 - C</a:t>
                      </a:r>
                      <a:r>
                        <a:rPr lang="en-US" sz="800" dirty="0">
                          <a:solidFill>
                            <a:srgbClr val="000000"/>
                          </a:solidFill>
                          <a:latin typeface="Calibri"/>
                          <a:ea typeface="Times New Roman"/>
                          <a:cs typeface="Times New Roman"/>
                        </a:rPr>
                        <a:t>f</a:t>
                      </a:r>
                      <a:endParaRPr lang="en-US" sz="800" dirty="0">
                        <a:latin typeface="Calibri"/>
                        <a:ea typeface="Calibri"/>
                        <a:cs typeface="Times New Roman"/>
                      </a:endParaRPr>
                    </a:p>
                  </a:txBody>
                  <a:tcPr marL="8959" marR="8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DOK 2 - C</a:t>
                      </a:r>
                      <a:r>
                        <a:rPr lang="en-US" sz="800" dirty="0">
                          <a:solidFill>
                            <a:srgbClr val="000000"/>
                          </a:solidFill>
                          <a:latin typeface="Calibri"/>
                          <a:ea typeface="Times New Roman"/>
                          <a:cs typeface="Times New Roman"/>
                        </a:rPr>
                        <a:t>h</a:t>
                      </a:r>
                      <a:endParaRPr lang="en-US" sz="800" dirty="0">
                        <a:latin typeface="Calibri"/>
                        <a:ea typeface="Calibri"/>
                        <a:cs typeface="Times New Roman"/>
                      </a:endParaRPr>
                    </a:p>
                  </a:txBody>
                  <a:tcPr marL="8959" marR="8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DOK 2 - C</a:t>
                      </a:r>
                      <a:r>
                        <a:rPr lang="en-US" sz="800" dirty="0">
                          <a:solidFill>
                            <a:srgbClr val="000000"/>
                          </a:solidFill>
                          <a:latin typeface="Calibri"/>
                          <a:ea typeface="Times New Roman"/>
                          <a:cs typeface="Times New Roman"/>
                        </a:rPr>
                        <a:t>l</a:t>
                      </a:r>
                      <a:endParaRPr lang="en-US" sz="800" dirty="0">
                        <a:latin typeface="Calibri"/>
                        <a:ea typeface="Calibri"/>
                        <a:cs typeface="Times New Roman"/>
                      </a:endParaRPr>
                    </a:p>
                  </a:txBody>
                  <a:tcPr marL="8959" marR="8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DOK 2 - AN</a:t>
                      </a:r>
                      <a:r>
                        <a:rPr lang="en-US" sz="800" dirty="0">
                          <a:solidFill>
                            <a:srgbClr val="000000"/>
                          </a:solidFill>
                          <a:latin typeface="Calibri"/>
                          <a:ea typeface="Times New Roman"/>
                          <a:cs typeface="Times New Roman"/>
                        </a:rPr>
                        <a:t>p</a:t>
                      </a:r>
                      <a:endParaRPr lang="en-US" sz="800" dirty="0">
                        <a:latin typeface="Calibri"/>
                        <a:ea typeface="Calibri"/>
                        <a:cs typeface="Times New Roman"/>
                      </a:endParaRPr>
                    </a:p>
                  </a:txBody>
                  <a:tcPr marL="8959" marR="8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DOK 3 - C</a:t>
                      </a:r>
                      <a:r>
                        <a:rPr lang="en-US" sz="800" dirty="0">
                          <a:solidFill>
                            <a:srgbClr val="000000"/>
                          </a:solidFill>
                          <a:latin typeface="Calibri"/>
                          <a:ea typeface="Times New Roman"/>
                          <a:cs typeface="Times New Roman"/>
                        </a:rPr>
                        <a:t>u</a:t>
                      </a:r>
                      <a:endParaRPr lang="en-US" sz="800" dirty="0">
                        <a:latin typeface="Calibri"/>
                        <a:ea typeface="Calibri"/>
                        <a:cs typeface="Times New Roman"/>
                      </a:endParaRPr>
                    </a:p>
                  </a:txBody>
                  <a:tcPr marL="8959" marR="8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DOK 3 - AN</a:t>
                      </a:r>
                      <a:r>
                        <a:rPr lang="en-US" sz="800" dirty="0">
                          <a:solidFill>
                            <a:srgbClr val="000000"/>
                          </a:solidFill>
                          <a:latin typeface="Calibri"/>
                          <a:ea typeface="Times New Roman"/>
                          <a:cs typeface="Times New Roman"/>
                        </a:rPr>
                        <a:t>y</a:t>
                      </a:r>
                      <a:endParaRPr lang="en-US" sz="800" dirty="0">
                        <a:latin typeface="Calibri"/>
                        <a:ea typeface="Calibri"/>
                        <a:cs typeface="Times New Roman"/>
                      </a:endParaRPr>
                    </a:p>
                  </a:txBody>
                  <a:tcPr marL="8959" marR="8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DOK 4 - SY</a:t>
                      </a:r>
                      <a:r>
                        <a:rPr lang="en-US" sz="800" dirty="0">
                          <a:solidFill>
                            <a:srgbClr val="000000"/>
                          </a:solidFill>
                          <a:latin typeface="Calibri"/>
                          <a:ea typeface="Times New Roman"/>
                          <a:cs typeface="Times New Roman"/>
                        </a:rPr>
                        <a:t>U</a:t>
                      </a:r>
                      <a:endParaRPr lang="en-US" sz="800" dirty="0">
                        <a:latin typeface="Calibri"/>
                        <a:ea typeface="Calibri"/>
                        <a:cs typeface="Times New Roman"/>
                      </a:endParaRPr>
                    </a:p>
                  </a:txBody>
                  <a:tcPr marL="8959" marR="8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5B8B7"/>
                    </a:solidFill>
                  </a:tcPr>
                </a:tc>
                <a:tc>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Standard</a:t>
                      </a:r>
                      <a:endParaRPr lang="en-US" sz="800" dirty="0">
                        <a:latin typeface="Calibri"/>
                        <a:ea typeface="Calibri"/>
                        <a:cs typeface="Times New Roman"/>
                      </a:endParaRPr>
                    </a:p>
                  </a:txBody>
                  <a:tcPr marL="8959" marR="8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1505321">
                <a:tc>
                  <a:txBody>
                    <a:bodyPr/>
                    <a:lstStyle/>
                    <a:p>
                      <a:pPr marL="0" marR="0" algn="l">
                        <a:lnSpc>
                          <a:spcPct val="100000"/>
                        </a:lnSpc>
                        <a:spcBef>
                          <a:spcPts val="0"/>
                        </a:spcBef>
                        <a:spcAft>
                          <a:spcPts val="0"/>
                        </a:spcAft>
                      </a:pPr>
                      <a:r>
                        <a:rPr lang="en-US" sz="800" u="sng" dirty="0">
                          <a:solidFill>
                            <a:srgbClr val="000000"/>
                          </a:solidFill>
                          <a:latin typeface="Calibri"/>
                          <a:ea typeface="Times New Roman"/>
                          <a:cs typeface="Times New Roman"/>
                        </a:rPr>
                        <a:t>Read and Discussed in Class</a:t>
                      </a:r>
                      <a:r>
                        <a:rPr lang="en-US" sz="800" dirty="0">
                          <a:solidFill>
                            <a:srgbClr val="000000"/>
                          </a:solidFill>
                          <a:latin typeface="Calibri"/>
                          <a:ea typeface="Times New Roman"/>
                          <a:cs typeface="Times New Roman"/>
                        </a:rPr>
                        <a:t>:</a:t>
                      </a:r>
                      <a:endParaRPr lang="en-US" sz="800" dirty="0">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latin typeface="Calibri"/>
                          <a:ea typeface="Times New Roman"/>
                          <a:cs typeface="Times New Roman"/>
                        </a:rPr>
                        <a:t>Locate key details in two texts on the same topic.</a:t>
                      </a:r>
                      <a:endParaRPr lang="en-US" sz="800" dirty="0">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latin typeface="Calibri"/>
                          <a:ea typeface="Times New Roman"/>
                          <a:cs typeface="Times New Roman"/>
                        </a:rPr>
                        <a:t>Locate important points in text texts on the same topic.</a:t>
                      </a:r>
                      <a:endParaRPr lang="en-US" sz="800" dirty="0">
                        <a:latin typeface="Calibri"/>
                        <a:ea typeface="Calibri"/>
                        <a:cs typeface="Times New Roman"/>
                      </a:endParaRPr>
                    </a:p>
                  </a:txBody>
                  <a:tcPr marL="8959" marR="8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rgbClr val="000000"/>
                          </a:solidFill>
                          <a:latin typeface="Calibri"/>
                          <a:ea typeface="Times New Roman"/>
                          <a:cs typeface="Times New Roman"/>
                        </a:rPr>
                        <a:t>Define (understand and use) </a:t>
                      </a:r>
                      <a:r>
                        <a:rPr lang="en-US" sz="800" u="sng" dirty="0">
                          <a:solidFill>
                            <a:srgbClr val="000000"/>
                          </a:solidFill>
                          <a:latin typeface="Calibri"/>
                          <a:ea typeface="Times New Roman"/>
                          <a:cs typeface="Times New Roman"/>
                        </a:rPr>
                        <a:t>Standard Academic Language</a:t>
                      </a:r>
                      <a:r>
                        <a:rPr lang="en-US" sz="800" dirty="0">
                          <a:solidFill>
                            <a:srgbClr val="000000"/>
                          </a:solidFill>
                          <a:latin typeface="Calibri"/>
                          <a:ea typeface="Times New Roman"/>
                          <a:cs typeface="Times New Roman"/>
                        </a:rPr>
                        <a:t>: </a:t>
                      </a:r>
                      <a:r>
                        <a:rPr lang="en-US" sz="800" dirty="0">
                          <a:latin typeface="Calibri"/>
                          <a:ea typeface="Times New Roman"/>
                          <a:cs typeface="Times New Roman"/>
                        </a:rPr>
                        <a:t> </a:t>
                      </a:r>
                      <a:endParaRPr lang="en-US" sz="800" dirty="0">
                        <a:latin typeface="Calibri"/>
                        <a:ea typeface="Calibri"/>
                        <a:cs typeface="Times New Roman"/>
                      </a:endParaRPr>
                    </a:p>
                    <a:p>
                      <a:pPr marL="0" marR="0" algn="l">
                        <a:lnSpc>
                          <a:spcPct val="100000"/>
                        </a:lnSpc>
                        <a:spcBef>
                          <a:spcPts val="0"/>
                        </a:spcBef>
                        <a:spcAft>
                          <a:spcPts val="0"/>
                        </a:spcAft>
                      </a:pPr>
                      <a:r>
                        <a:rPr lang="en-US" sz="800" dirty="0">
                          <a:latin typeface="Calibri"/>
                          <a:ea typeface="Times New Roman"/>
                          <a:cs typeface="Times New Roman"/>
                        </a:rPr>
                        <a:t>Compare, contrast, important points, key details, presented and topic.</a:t>
                      </a:r>
                      <a:endParaRPr lang="en-US" sz="800" dirty="0">
                        <a:latin typeface="Calibri"/>
                        <a:ea typeface="Calibri"/>
                        <a:cs typeface="Times New Roman"/>
                      </a:endParaRPr>
                    </a:p>
                  </a:txBody>
                  <a:tcPr marL="8959" marR="8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latin typeface="Calibri"/>
                          <a:ea typeface="Times New Roman"/>
                          <a:cs typeface="Times New Roman"/>
                        </a:rPr>
                        <a:t>Answers who, what, where, when or how questions about key details, from two texts on the same topic</a:t>
                      </a:r>
                      <a:r>
                        <a:rPr lang="en-US" sz="800" dirty="0">
                          <a:solidFill>
                            <a:srgbClr val="000000"/>
                          </a:solidFill>
                          <a:latin typeface="Calibri"/>
                          <a:ea typeface="Times New Roman"/>
                          <a:cs typeface="Times New Roman"/>
                        </a:rPr>
                        <a:t>.</a:t>
                      </a:r>
                      <a:endParaRPr lang="en-US" sz="800" dirty="0">
                        <a:latin typeface="Calibri"/>
                        <a:ea typeface="Calibri"/>
                        <a:cs typeface="Times New Roman"/>
                      </a:endParaRPr>
                    </a:p>
                  </a:txBody>
                  <a:tcPr marL="8959" marR="8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u="sng" dirty="0">
                          <a:solidFill>
                            <a:srgbClr val="000000"/>
                          </a:solidFill>
                          <a:latin typeface="Calibri"/>
                          <a:ea typeface="Times New Roman"/>
                          <a:cs typeface="Times New Roman"/>
                        </a:rPr>
                        <a:t>Concept development</a:t>
                      </a:r>
                      <a:r>
                        <a:rPr lang="en-US" sz="800" dirty="0">
                          <a:solidFill>
                            <a:srgbClr val="000000"/>
                          </a:solidFill>
                          <a:latin typeface="Calibri"/>
                          <a:ea typeface="Times New Roman"/>
                          <a:cs typeface="Times New Roman"/>
                        </a:rPr>
                        <a:t>:</a:t>
                      </a:r>
                      <a:endParaRPr lang="en-US" sz="800" dirty="0">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latin typeface="Calibri"/>
                          <a:ea typeface="Times New Roman"/>
                          <a:cs typeface="Times New Roman"/>
                        </a:rPr>
                        <a:t>Students understand that key details and important points can be found in two texts on the same topic.</a:t>
                      </a:r>
                      <a:endParaRPr lang="en-US" sz="800" dirty="0">
                        <a:latin typeface="Calibri"/>
                        <a:ea typeface="Calibri"/>
                        <a:cs typeface="Times New Roman"/>
                      </a:endParaRPr>
                    </a:p>
                  </a:txBody>
                  <a:tcPr marL="8959" marR="8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latin typeface="Calibri"/>
                          <a:ea typeface="Times New Roman"/>
                          <a:cs typeface="Times New Roman"/>
                        </a:rPr>
                        <a:t>Locate important points in two texts on the same topic (these are major points or main ideas supporting the topic</a:t>
                      </a:r>
                      <a:r>
                        <a:rPr lang="en-US" sz="800" b="1" dirty="0" smtClean="0">
                          <a:solidFill>
                            <a:srgbClr val="000000"/>
                          </a:solidFill>
                          <a:latin typeface="Calibri"/>
                          <a:ea typeface="Times New Roman"/>
                          <a:cs typeface="Times New Roman"/>
                        </a:rPr>
                        <a:t>).</a:t>
                      </a:r>
                    </a:p>
                    <a:p>
                      <a:pPr marL="0" marR="0" algn="l">
                        <a:lnSpc>
                          <a:spcPct val="100000"/>
                        </a:lnSpc>
                        <a:spcBef>
                          <a:spcPts val="0"/>
                        </a:spcBef>
                        <a:spcAft>
                          <a:spcPts val="0"/>
                        </a:spcAft>
                      </a:pPr>
                      <a:r>
                        <a:rPr lang="en-US" sz="800" b="1" dirty="0" smtClean="0">
                          <a:solidFill>
                            <a:srgbClr val="0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effectLst>
                          <a:outerShdw blurRad="38100" dist="38100" dir="2700000" algn="tl">
                            <a:srgbClr val="000000">
                              <a:alpha val="43137"/>
                            </a:srgbClr>
                          </a:outerShdw>
                        </a:effectLst>
                        <a:latin typeface="Calibri"/>
                        <a:ea typeface="Calibri"/>
                        <a:cs typeface="Times New Roman"/>
                      </a:endParaRPr>
                    </a:p>
                  </a:txBody>
                  <a:tcPr marL="8959" marR="8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rgbClr val="000000"/>
                          </a:solidFill>
                          <a:latin typeface="Calibri"/>
                          <a:ea typeface="Times New Roman"/>
                          <a:cs typeface="Times New Roman"/>
                        </a:rPr>
                        <a:t>Categorize or list key details from two texts on the same topic under important points or main ideas.</a:t>
                      </a:r>
                      <a:endParaRPr lang="en-US" sz="800" dirty="0">
                        <a:latin typeface="Calibri"/>
                        <a:ea typeface="Calibri"/>
                        <a:cs typeface="Times New Roman"/>
                      </a:endParaRPr>
                    </a:p>
                  </a:txBody>
                  <a:tcPr marL="8959" marR="8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latin typeface="Calibri"/>
                          <a:ea typeface="Times New Roman"/>
                          <a:cs typeface="Times New Roman"/>
                        </a:rPr>
                        <a:t>Explain the connection between two texts on the same topic using supporting evidence (key details</a:t>
                      </a:r>
                      <a:r>
                        <a:rPr lang="en-US" sz="800" b="1" dirty="0" smtClean="0">
                          <a:solidFill>
                            <a:srgbClr val="000000"/>
                          </a:solidFill>
                          <a:latin typeface="Calibri"/>
                          <a:ea typeface="Times New Roman"/>
                          <a:cs typeface="Times New Roman"/>
                        </a:rPr>
                        <a:t>).</a:t>
                      </a:r>
                    </a:p>
                    <a:p>
                      <a:pPr marL="0" marR="0" algn="l">
                        <a:lnSpc>
                          <a:spcPct val="100000"/>
                        </a:lnSpc>
                        <a:spcBef>
                          <a:spcPts val="0"/>
                        </a:spcBef>
                        <a:spcAft>
                          <a:spcPts val="0"/>
                        </a:spcAft>
                      </a:pPr>
                      <a:r>
                        <a:rPr lang="en-US" sz="800" b="1" dirty="0" smtClean="0">
                          <a:solidFill>
                            <a:srgbClr val="000000"/>
                          </a:solidFill>
                          <a:effectLst>
                            <a:outerShdw blurRad="38100" dist="38100" dir="2700000" algn="tl">
                              <a:srgbClr val="000000">
                                <a:alpha val="43137"/>
                              </a:srgbClr>
                            </a:outerShdw>
                          </a:effectLst>
                          <a:latin typeface="Calibri"/>
                          <a:ea typeface="Calibri"/>
                          <a:cs typeface="Times New Roman"/>
                        </a:rPr>
                        <a:t>SELECTED REPONSE</a:t>
                      </a:r>
                      <a:endParaRPr lang="en-US" sz="800" dirty="0">
                        <a:effectLst>
                          <a:outerShdw blurRad="38100" dist="38100" dir="2700000" algn="tl">
                            <a:srgbClr val="000000">
                              <a:alpha val="43137"/>
                            </a:srgbClr>
                          </a:outerShdw>
                        </a:effectLst>
                        <a:latin typeface="Calibri"/>
                        <a:ea typeface="Calibri"/>
                        <a:cs typeface="Times New Roman"/>
                      </a:endParaRPr>
                    </a:p>
                  </a:txBody>
                  <a:tcPr marL="8959" marR="8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rgbClr val="000000"/>
                          </a:solidFill>
                          <a:latin typeface="Calibri"/>
                          <a:ea typeface="Times New Roman"/>
                          <a:cs typeface="Times New Roman"/>
                        </a:rPr>
                        <a:t>Compare and contrast  similarities and differences of key details about important points in two texts on the same topic.</a:t>
                      </a:r>
                      <a:endParaRPr lang="en-US" sz="800" dirty="0">
                        <a:latin typeface="Calibri"/>
                        <a:ea typeface="Calibri"/>
                        <a:cs typeface="Times New Roman"/>
                      </a:endParaRPr>
                    </a:p>
                  </a:txBody>
                  <a:tcPr marL="8959" marR="8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latin typeface="Calibri"/>
                          <a:ea typeface="Times New Roman"/>
                          <a:cs typeface="Times New Roman"/>
                        </a:rPr>
                        <a:t>Synthesize key details presented in two texts about the same topic, correlating the most important points into one conclusion</a:t>
                      </a:r>
                      <a:r>
                        <a:rPr lang="en-US" sz="800" b="1" dirty="0" smtClean="0">
                          <a:solidFill>
                            <a:srgbClr val="000000"/>
                          </a:solidFill>
                          <a:latin typeface="Calibri"/>
                          <a:ea typeface="Times New Roman"/>
                          <a:cs typeface="Times New Roman"/>
                        </a:rPr>
                        <a:t>.</a:t>
                      </a:r>
                    </a:p>
                    <a:p>
                      <a:pPr marL="0" marR="0" algn="l">
                        <a:lnSpc>
                          <a:spcPct val="100000"/>
                        </a:lnSpc>
                        <a:spcBef>
                          <a:spcPts val="0"/>
                        </a:spcBef>
                        <a:spcAft>
                          <a:spcPts val="0"/>
                        </a:spcAft>
                      </a:pPr>
                      <a:r>
                        <a:rPr lang="en-US" sz="800" b="1" dirty="0" smtClean="0">
                          <a:solidFill>
                            <a:srgbClr val="000000"/>
                          </a:solidFill>
                          <a:effectLst>
                            <a:outerShdw blurRad="38100" dist="38100" dir="2700000" algn="tl">
                              <a:srgbClr val="000000">
                                <a:alpha val="43137"/>
                              </a:srgbClr>
                            </a:outerShdw>
                          </a:effectLst>
                          <a:latin typeface="Calibri"/>
                          <a:ea typeface="Calibri"/>
                          <a:cs typeface="Times New Roman"/>
                        </a:rPr>
                        <a:t>CONSTRUCTED RESPONSE</a:t>
                      </a:r>
                      <a:endParaRPr lang="en-US" sz="800" dirty="0">
                        <a:effectLst>
                          <a:outerShdw blurRad="38100" dist="38100" dir="2700000" algn="tl">
                            <a:srgbClr val="000000">
                              <a:alpha val="43137"/>
                            </a:srgbClr>
                          </a:outerShdw>
                        </a:effectLst>
                        <a:latin typeface="Calibri"/>
                        <a:ea typeface="Calibri"/>
                        <a:cs typeface="Times New Roman"/>
                      </a:endParaRPr>
                    </a:p>
                  </a:txBody>
                  <a:tcPr marL="8959" marR="8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smtClean="0">
                          <a:latin typeface="Calibri"/>
                          <a:ea typeface="Times New Roman"/>
                          <a:cs typeface="Times New Roman"/>
                        </a:rPr>
                        <a:t>RI.3.9</a:t>
                      </a:r>
                      <a:r>
                        <a:rPr lang="en-US" sz="800" dirty="0" smtClean="0">
                          <a:latin typeface="Calibri"/>
                          <a:ea typeface="Times New Roman"/>
                          <a:cs typeface="Times New Roman"/>
                        </a:rPr>
                        <a:t> </a:t>
                      </a:r>
                      <a:r>
                        <a:rPr lang="en-US" sz="800" dirty="0">
                          <a:latin typeface="Calibri"/>
                          <a:ea typeface="Times New Roman"/>
                          <a:cs typeface="Times New Roman"/>
                        </a:rPr>
                        <a:t>Compare</a:t>
                      </a:r>
                      <a:r>
                        <a:rPr lang="en-US" sz="800" dirty="0">
                          <a:latin typeface="Calibri"/>
                          <a:ea typeface="Calibri"/>
                          <a:cs typeface="Helvetica"/>
                        </a:rPr>
                        <a:t> and contrast the most important points and key details presented in two texts on the same topic.</a:t>
                      </a:r>
                      <a:endParaRPr lang="en-US" sz="800" dirty="0">
                        <a:latin typeface="Calibri"/>
                        <a:ea typeface="Calibri"/>
                        <a:cs typeface="Times New Roman"/>
                      </a:endParaRPr>
                    </a:p>
                  </a:txBody>
                  <a:tcPr marL="8959" marR="8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bl>
          </a:graphicData>
        </a:graphic>
      </p:graphicFrame>
      <p:sp>
        <p:nvSpPr>
          <p:cNvPr id="11" name="Rectangle 10"/>
          <p:cNvSpPr/>
          <p:nvPr/>
        </p:nvSpPr>
        <p:spPr>
          <a:xfrm rot="20924575">
            <a:off x="1988744" y="6930908"/>
            <a:ext cx="7620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effectLst>
                  <a:outerShdw blurRad="38100" dist="38100" dir="2700000" algn="tl">
                    <a:srgbClr val="000000">
                      <a:alpha val="43137"/>
                    </a:srgbClr>
                  </a:outerShdw>
                </a:effectLst>
              </a:rPr>
              <a:t>Not assessed</a:t>
            </a:r>
            <a:endParaRPr lang="en-US" sz="800" b="1" dirty="0">
              <a:effectLst>
                <a:outerShdw blurRad="38100" dist="38100" dir="2700000" algn="tl">
                  <a:srgbClr val="000000">
                    <a:alpha val="43137"/>
                  </a:srgbClr>
                </a:outerShdw>
              </a:effectLst>
            </a:endParaRPr>
          </a:p>
        </p:txBody>
      </p:sp>
      <p:sp>
        <p:nvSpPr>
          <p:cNvPr id="7" name="Rectangle 6"/>
          <p:cNvSpPr/>
          <p:nvPr/>
        </p:nvSpPr>
        <p:spPr>
          <a:xfrm rot="10382879" flipV="1">
            <a:off x="1828800" y="2819400"/>
            <a:ext cx="762000" cy="1379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effectLst>
                  <a:outerShdw blurRad="38100" dist="38100" dir="2700000" algn="tl">
                    <a:srgbClr val="000000">
                      <a:alpha val="43137"/>
                    </a:srgbClr>
                  </a:outerShdw>
                </a:effectLst>
              </a:rPr>
              <a:t>Not assessed</a:t>
            </a:r>
            <a:endParaRPr lang="en-US" sz="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079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431800" y="1104900"/>
            <a:ext cx="6908800" cy="8302491"/>
          </a:xfrm>
          <a:prstGeom prst="rect">
            <a:avLst/>
          </a:prstGeom>
          <a:solidFill>
            <a:schemeClr val="bg1"/>
          </a:solidFill>
          <a:ln>
            <a:solidFill>
              <a:schemeClr val="accent1"/>
            </a:solidFill>
          </a:ln>
        </p:spPr>
        <p:txBody>
          <a:bodyPr wrap="square" lIns="99276" tIns="49638" rIns="99276" bIns="49638" rtlCol="0">
            <a:spAutoFit/>
          </a:bodyPr>
          <a:lstStyle/>
          <a:p>
            <a:endParaRPr lang="es-ES_tradnl" sz="1300" b="1" u="sng" dirty="0" smtClean="0">
              <a:solidFill>
                <a:prstClr val="black"/>
              </a:solidFill>
            </a:endParaRPr>
          </a:p>
          <a:p>
            <a:r>
              <a:rPr lang="es-ES_tradnl" sz="1300" b="1" u="sng" dirty="0" smtClean="0">
                <a:solidFill>
                  <a:prstClr val="black"/>
                </a:solidFill>
              </a:rPr>
              <a:t>Idea clave</a:t>
            </a:r>
          </a:p>
          <a:p>
            <a:r>
              <a:rPr lang="es-ES_tradnl" sz="1300" dirty="0" smtClean="0">
                <a:solidFill>
                  <a:prstClr val="black"/>
                </a:solidFill>
              </a:rPr>
              <a:t>Escribe </a:t>
            </a:r>
            <a:r>
              <a:rPr lang="es-ES_tradnl" sz="1300" b="1" dirty="0" smtClean="0">
                <a:solidFill>
                  <a:prstClr val="black"/>
                </a:solidFill>
              </a:rPr>
              <a:t>una</a:t>
            </a:r>
            <a:r>
              <a:rPr lang="es-ES_tradnl" sz="1300" dirty="0" smtClean="0">
                <a:solidFill>
                  <a:prstClr val="black"/>
                </a:solidFill>
              </a:rPr>
              <a:t> nueva </a:t>
            </a:r>
            <a:r>
              <a:rPr lang="es-ES_tradnl" sz="1300" u="sng" dirty="0" smtClean="0">
                <a:solidFill>
                  <a:prstClr val="black"/>
                </a:solidFill>
              </a:rPr>
              <a:t>idea clave</a:t>
            </a:r>
            <a:r>
              <a:rPr lang="es-ES_tradnl" sz="1300" dirty="0" smtClean="0">
                <a:solidFill>
                  <a:prstClr val="black"/>
                </a:solidFill>
              </a:rPr>
              <a:t> sobre </a:t>
            </a:r>
            <a:r>
              <a:rPr lang="es-ES_tradnl" sz="1300" u="sng" dirty="0" smtClean="0">
                <a:solidFill>
                  <a:prstClr val="black"/>
                </a:solidFill>
              </a:rPr>
              <a:t>la idea principal</a:t>
            </a:r>
            <a:endParaRPr lang="es-ES_tradnl" sz="1300" dirty="0" smtClean="0">
              <a:solidFill>
                <a:prstClr val="black"/>
              </a:solidFill>
            </a:endParaRPr>
          </a:p>
          <a:p>
            <a:endParaRPr lang="es-ES_tradnl" sz="1300" dirty="0" smtClean="0">
              <a:solidFill>
                <a:prstClr val="black"/>
              </a:solidFill>
            </a:endParaRPr>
          </a:p>
          <a:p>
            <a:r>
              <a:rPr lang="es-ES_tradnl" sz="1300" dirty="0" smtClean="0">
                <a:solidFill>
                  <a:prstClr val="black"/>
                </a:solidFill>
              </a:rPr>
              <a:t>____________________________________________________________________________</a:t>
            </a:r>
          </a:p>
          <a:p>
            <a:endParaRPr lang="es-ES_tradnl" sz="1300" dirty="0" smtClean="0">
              <a:solidFill>
                <a:prstClr val="black"/>
              </a:solidFill>
            </a:endParaRPr>
          </a:p>
          <a:p>
            <a:r>
              <a:rPr lang="es-ES_tradnl" sz="1300" dirty="0" smtClean="0">
                <a:solidFill>
                  <a:prstClr val="black"/>
                </a:solidFill>
              </a:rPr>
              <a:t>____________________________________________________________________________</a:t>
            </a:r>
          </a:p>
          <a:p>
            <a:endParaRPr lang="es-ES_tradnl" sz="1300" b="1" u="sng" dirty="0" smtClean="0">
              <a:solidFill>
                <a:prstClr val="black"/>
              </a:solidFill>
            </a:endParaRPr>
          </a:p>
          <a:p>
            <a:r>
              <a:rPr lang="es-ES_tradnl" sz="1300" b="1" u="sng" dirty="0" smtClean="0">
                <a:solidFill>
                  <a:prstClr val="black"/>
                </a:solidFill>
              </a:rPr>
              <a:t>Detalles clave</a:t>
            </a:r>
          </a:p>
          <a:p>
            <a:endParaRPr lang="es-ES_tradnl" sz="1300" b="1" u="sng" dirty="0" smtClean="0">
              <a:solidFill>
                <a:prstClr val="black"/>
              </a:solidFill>
            </a:endParaRPr>
          </a:p>
          <a:p>
            <a:r>
              <a:rPr lang="es-ES_tradnl" sz="1300" dirty="0" smtClean="0">
                <a:solidFill>
                  <a:prstClr val="black"/>
                </a:solidFill>
              </a:rPr>
              <a:t>Explica más acerca de la nueva </a:t>
            </a:r>
            <a:r>
              <a:rPr lang="es-ES_tradnl" sz="1300" u="sng" dirty="0" smtClean="0">
                <a:solidFill>
                  <a:prstClr val="black"/>
                </a:solidFill>
              </a:rPr>
              <a:t>idea clave</a:t>
            </a:r>
            <a:r>
              <a:rPr lang="es-ES_tradnl" sz="1300" dirty="0" smtClean="0">
                <a:solidFill>
                  <a:prstClr val="black"/>
                </a:solidFill>
              </a:rPr>
              <a:t>.  Escribe dos </a:t>
            </a:r>
            <a:r>
              <a:rPr lang="es-ES_tradnl" sz="1300" u="sng" dirty="0" smtClean="0">
                <a:solidFill>
                  <a:prstClr val="black"/>
                </a:solidFill>
              </a:rPr>
              <a:t>detalles claves</a:t>
            </a:r>
            <a:r>
              <a:rPr lang="es-ES_tradnl" sz="1300" dirty="0" smtClean="0">
                <a:solidFill>
                  <a:prstClr val="black"/>
                </a:solidFill>
              </a:rPr>
              <a:t> del párrafo o la sección que apoya la nueva </a:t>
            </a:r>
            <a:r>
              <a:rPr lang="es-ES_tradnl" sz="1300" u="sng" dirty="0" smtClean="0">
                <a:solidFill>
                  <a:prstClr val="black"/>
                </a:solidFill>
              </a:rPr>
              <a:t>idea clave</a:t>
            </a:r>
            <a:r>
              <a:rPr lang="es-ES_tradnl" sz="1300" dirty="0" smtClean="0">
                <a:solidFill>
                  <a:prstClr val="black"/>
                </a:solidFill>
              </a:rPr>
              <a:t>. </a:t>
            </a:r>
          </a:p>
          <a:p>
            <a:pPr marL="171437" indent="-171437">
              <a:buFont typeface="Arial" panose="020B0604020202020204" pitchFamily="34" charset="0"/>
              <a:buChar char="•"/>
            </a:pPr>
            <a:r>
              <a:rPr lang="es-ES_tradnl" sz="1300" dirty="0" smtClean="0">
                <a:solidFill>
                  <a:prstClr val="black"/>
                </a:solidFill>
              </a:rPr>
              <a:t>Detalle clave _________________________________________________________________________</a:t>
            </a:r>
          </a:p>
          <a:p>
            <a:pPr marL="171437" indent="-171437">
              <a:buFont typeface="Arial" panose="020B0604020202020204" pitchFamily="34" charset="0"/>
              <a:buChar char="•"/>
            </a:pPr>
            <a:endParaRPr lang="es-ES_tradnl" sz="1300" dirty="0" smtClean="0">
              <a:solidFill>
                <a:prstClr val="black"/>
              </a:solidFill>
            </a:endParaRPr>
          </a:p>
          <a:p>
            <a:pPr marL="171437" indent="-171437"/>
            <a:r>
              <a:rPr lang="es-ES_tradnl" sz="1300" dirty="0" smtClean="0">
                <a:solidFill>
                  <a:prstClr val="black"/>
                </a:solidFill>
              </a:rPr>
              <a:t>     __________________________________________________________________________</a:t>
            </a:r>
          </a:p>
          <a:p>
            <a:pPr marL="171437" indent="-171437"/>
            <a:endParaRPr lang="es-ES_tradnl" sz="1300" dirty="0" smtClean="0">
              <a:solidFill>
                <a:prstClr val="black"/>
              </a:solidFill>
            </a:endParaRPr>
          </a:p>
          <a:p>
            <a:pPr marL="171437" indent="-171437"/>
            <a:endParaRPr lang="es-ES_tradnl" sz="1300" dirty="0" smtClean="0">
              <a:solidFill>
                <a:prstClr val="black"/>
              </a:solidFill>
            </a:endParaRPr>
          </a:p>
          <a:p>
            <a:pPr marL="171437" indent="-171437">
              <a:buFont typeface="Arial" panose="020B0604020202020204" pitchFamily="34" charset="0"/>
              <a:buChar char="•"/>
            </a:pPr>
            <a:r>
              <a:rPr lang="es-ES_tradnl" sz="1300" dirty="0" smtClean="0">
                <a:solidFill>
                  <a:prstClr val="black"/>
                </a:solidFill>
              </a:rPr>
              <a:t>Detalle clave     _________________________________________________________________________</a:t>
            </a:r>
          </a:p>
          <a:p>
            <a:pPr marL="171437" indent="-171437"/>
            <a:endParaRPr lang="es-ES_tradnl" sz="1300" dirty="0" smtClean="0">
              <a:solidFill>
                <a:prstClr val="black"/>
              </a:solidFill>
            </a:endParaRPr>
          </a:p>
          <a:p>
            <a:pPr marL="171437" indent="-171437"/>
            <a:r>
              <a:rPr lang="es-ES_tradnl" sz="1300" dirty="0" smtClean="0">
                <a:solidFill>
                  <a:prstClr val="black"/>
                </a:solidFill>
              </a:rPr>
              <a:t>      _________________________________________________________________________</a:t>
            </a:r>
          </a:p>
          <a:p>
            <a:endParaRPr lang="es-ES_tradnl" sz="1300" b="1" u="sng" dirty="0" smtClean="0">
              <a:solidFill>
                <a:prstClr val="black"/>
              </a:solidFill>
            </a:endParaRPr>
          </a:p>
          <a:p>
            <a:r>
              <a:rPr lang="es-ES_tradnl" sz="1300" b="1" u="sng" dirty="0" smtClean="0">
                <a:solidFill>
                  <a:prstClr val="black"/>
                </a:solidFill>
              </a:rPr>
              <a:t>Una y otra vez</a:t>
            </a:r>
          </a:p>
          <a:p>
            <a:r>
              <a:rPr lang="es-ES_tradnl" sz="1300" dirty="0" smtClean="0">
                <a:solidFill>
                  <a:prstClr val="black"/>
                </a:solidFill>
              </a:rPr>
              <a:t>¿Qué palabras o frases el autor utiliza una y otra vez? Escríbelas aquí. Piensa por qué el autor sigue usándolas una y otra vez.</a:t>
            </a:r>
          </a:p>
          <a:p>
            <a:endParaRPr lang="es-ES_tradnl" sz="1300" dirty="0" smtClean="0">
              <a:solidFill>
                <a:prstClr val="black"/>
              </a:solidFill>
            </a:endParaRPr>
          </a:p>
          <a:p>
            <a:endParaRPr lang="es-ES_tradnl" sz="1300" dirty="0" smtClean="0">
              <a:solidFill>
                <a:prstClr val="black"/>
              </a:solidFill>
            </a:endParaRPr>
          </a:p>
          <a:p>
            <a:endParaRPr lang="es-ES_tradnl" sz="1300" dirty="0" smtClean="0">
              <a:solidFill>
                <a:prstClr val="black"/>
              </a:solidFill>
            </a:endParaRPr>
          </a:p>
          <a:p>
            <a:endParaRPr lang="es-ES_tradnl" sz="1300" dirty="0" smtClean="0">
              <a:solidFill>
                <a:prstClr val="black"/>
              </a:solidFill>
            </a:endParaRPr>
          </a:p>
          <a:p>
            <a:endParaRPr lang="es-ES_tradnl" sz="1300" b="1" u="sng" dirty="0" smtClean="0">
              <a:solidFill>
                <a:prstClr val="black"/>
              </a:solidFill>
            </a:endParaRPr>
          </a:p>
          <a:p>
            <a:endParaRPr lang="es-ES_tradnl" sz="1300" b="1" u="sng" dirty="0" smtClean="0">
              <a:solidFill>
                <a:prstClr val="black"/>
              </a:solidFill>
            </a:endParaRPr>
          </a:p>
          <a:p>
            <a:endParaRPr lang="es-ES_tradnl" sz="1300" b="1" u="sng" dirty="0" smtClean="0">
              <a:solidFill>
                <a:prstClr val="black"/>
              </a:solidFill>
            </a:endParaRPr>
          </a:p>
          <a:p>
            <a:endParaRPr lang="es-ES_tradnl" sz="1300" b="1" u="sng" dirty="0" smtClean="0">
              <a:solidFill>
                <a:prstClr val="black"/>
              </a:solidFill>
            </a:endParaRPr>
          </a:p>
          <a:p>
            <a:endParaRPr lang="es-ES_tradnl" sz="1300" b="1" u="sng" dirty="0" smtClean="0">
              <a:solidFill>
                <a:prstClr val="black"/>
              </a:solidFill>
            </a:endParaRPr>
          </a:p>
          <a:p>
            <a:r>
              <a:rPr lang="es-ES_tradnl" sz="1300" dirty="0" smtClean="0">
                <a:solidFill>
                  <a:prstClr val="black"/>
                </a:solidFill>
              </a:rPr>
              <a:t>Escribe </a:t>
            </a:r>
            <a:r>
              <a:rPr lang="es-ES_tradnl" sz="1300" b="1" u="sng" dirty="0" smtClean="0">
                <a:solidFill>
                  <a:prstClr val="black"/>
                </a:solidFill>
              </a:rPr>
              <a:t>una oración de conclusión </a:t>
            </a:r>
            <a:r>
              <a:rPr lang="es-ES_tradnl" sz="1300" dirty="0" smtClean="0">
                <a:solidFill>
                  <a:prstClr val="black"/>
                </a:solidFill>
              </a:rPr>
              <a:t>que diga más acerca de la nueva </a:t>
            </a:r>
            <a:r>
              <a:rPr lang="es-ES_tradnl" sz="1300" u="sng" dirty="0" smtClean="0">
                <a:solidFill>
                  <a:prstClr val="black"/>
                </a:solidFill>
              </a:rPr>
              <a:t>idea clave </a:t>
            </a:r>
            <a:r>
              <a:rPr lang="es-ES_tradnl" sz="1300" dirty="0" smtClean="0">
                <a:solidFill>
                  <a:prstClr val="black"/>
                </a:solidFill>
              </a:rPr>
              <a:t>y </a:t>
            </a:r>
            <a:r>
              <a:rPr lang="es-ES_tradnl" sz="1300" u="sng" dirty="0" smtClean="0">
                <a:solidFill>
                  <a:prstClr val="black"/>
                </a:solidFill>
              </a:rPr>
              <a:t>los detalles claves</a:t>
            </a:r>
            <a:r>
              <a:rPr lang="es-ES_tradnl" sz="1300" dirty="0" smtClean="0">
                <a:solidFill>
                  <a:prstClr val="black"/>
                </a:solidFill>
              </a:rPr>
              <a:t>. Si puedes, utiliza algunas de las palabras de ‘</a:t>
            </a:r>
            <a:r>
              <a:rPr lang="es-ES_tradnl" sz="1300" u="sng" dirty="0" smtClean="0">
                <a:solidFill>
                  <a:prstClr val="black"/>
                </a:solidFill>
              </a:rPr>
              <a:t>una y otra vez</a:t>
            </a:r>
            <a:r>
              <a:rPr lang="es-ES_tradnl" sz="1300" dirty="0" smtClean="0">
                <a:solidFill>
                  <a:prstClr val="black"/>
                </a:solidFill>
              </a:rPr>
              <a:t>’.</a:t>
            </a:r>
          </a:p>
          <a:p>
            <a:r>
              <a:rPr lang="es-ES_tradnl" sz="1300" dirty="0" smtClean="0">
                <a:solidFill>
                  <a:prstClr val="black"/>
                </a:solidFill>
              </a:rPr>
              <a:t>____________________________________________________________________________</a:t>
            </a:r>
          </a:p>
          <a:p>
            <a:endParaRPr lang="es-ES_tradnl" sz="1300" dirty="0" smtClean="0">
              <a:solidFill>
                <a:prstClr val="black"/>
              </a:solidFill>
            </a:endParaRPr>
          </a:p>
          <a:p>
            <a:r>
              <a:rPr lang="es-ES_tradnl" sz="1300" dirty="0" smtClean="0">
                <a:solidFill>
                  <a:prstClr val="black"/>
                </a:solidFill>
              </a:rPr>
              <a:t>____________________________________________________________________________</a:t>
            </a: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14</a:t>
            </a:fld>
            <a:endParaRPr lang="en-US" dirty="0">
              <a:solidFill>
                <a:prstClr val="black">
                  <a:tint val="75000"/>
                </a:prstClr>
              </a:solidFill>
            </a:endParaRPr>
          </a:p>
        </p:txBody>
      </p:sp>
      <p:sp>
        <p:nvSpPr>
          <p:cNvPr id="19" name="TextBox 18"/>
          <p:cNvSpPr txBox="1"/>
          <p:nvPr/>
        </p:nvSpPr>
        <p:spPr>
          <a:xfrm>
            <a:off x="259080" y="142617"/>
            <a:ext cx="966153" cy="331078"/>
          </a:xfrm>
          <a:prstGeom prst="rect">
            <a:avLst/>
          </a:prstGeom>
          <a:solidFill>
            <a:schemeClr val="bg2">
              <a:lumMod val="90000"/>
            </a:schemeClr>
          </a:solidFill>
        </p:spPr>
        <p:txBody>
          <a:bodyPr wrap="square" lIns="99276" tIns="49638" rIns="99276" bIns="49638" rtlCol="0">
            <a:spAutoFit/>
          </a:bodyPr>
          <a:lstStyle/>
          <a:p>
            <a:r>
              <a:rPr lang="en-US" sz="1500" b="1" dirty="0" smtClean="0">
                <a:solidFill>
                  <a:prstClr val="black"/>
                </a:solidFill>
              </a:rPr>
              <a:t>Grado 3</a:t>
            </a:r>
            <a:endParaRPr lang="en-US" sz="1500" b="1" dirty="0">
              <a:solidFill>
                <a:prstClr val="black"/>
              </a:solidFill>
            </a:endParaRPr>
          </a:p>
        </p:txBody>
      </p:sp>
      <p:sp>
        <p:nvSpPr>
          <p:cNvPr id="20" name="TextBox 19"/>
          <p:cNvSpPr txBox="1"/>
          <p:nvPr/>
        </p:nvSpPr>
        <p:spPr>
          <a:xfrm>
            <a:off x="690880" y="6621780"/>
            <a:ext cx="6217920" cy="1562184"/>
          </a:xfrm>
          <a:prstGeom prst="rect">
            <a:avLst/>
          </a:prstGeom>
          <a:noFill/>
          <a:ln>
            <a:solidFill>
              <a:schemeClr val="accent1"/>
            </a:solidFill>
          </a:ln>
        </p:spPr>
        <p:txBody>
          <a:bodyPr wrap="square" lIns="99276" tIns="49638" rIns="99276" bIns="49638" rtlCol="0">
            <a:spAutoFit/>
          </a:bodyPr>
          <a:lstStyle/>
          <a:p>
            <a:endParaRPr lang="en-US" dirty="0" smtClean="0">
              <a:solidFill>
                <a:prstClr val="black"/>
              </a:solidFill>
            </a:endParaRPr>
          </a:p>
          <a:p>
            <a:endParaRPr lang="en-US" dirty="0" smtClean="0">
              <a:solidFill>
                <a:prstClr val="black"/>
              </a:solidFill>
            </a:endParaRPr>
          </a:p>
          <a:p>
            <a:endParaRPr lang="en-US" dirty="0" smtClean="0">
              <a:solidFill>
                <a:prstClr val="black"/>
              </a:solidFill>
            </a:endParaRPr>
          </a:p>
          <a:p>
            <a:endParaRPr lang="en-US" dirty="0" smtClean="0">
              <a:solidFill>
                <a:prstClr val="black"/>
              </a:solidFill>
            </a:endParaRPr>
          </a:p>
          <a:p>
            <a:endParaRPr lang="en-US" dirty="0" smtClean="0">
              <a:solidFill>
                <a:prstClr val="black"/>
              </a:solidFill>
            </a:endParaRPr>
          </a:p>
        </p:txBody>
      </p:sp>
      <p:sp>
        <p:nvSpPr>
          <p:cNvPr id="22" name="Rectangle 21"/>
          <p:cNvSpPr/>
          <p:nvPr/>
        </p:nvSpPr>
        <p:spPr>
          <a:xfrm>
            <a:off x="4150678" y="1150620"/>
            <a:ext cx="3017201" cy="2292929"/>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s-419" sz="1100" b="1" dirty="0" smtClean="0">
                <a:solidFill>
                  <a:prstClr val="black"/>
                </a:solidFill>
              </a:rPr>
              <a:t>Instruya a los estudiantes a volver a leer un párrafo o sección del texto que les haya gustado o que usted haya escogido.</a:t>
            </a:r>
          </a:p>
          <a:p>
            <a:endParaRPr lang="es-419" sz="1100" b="1" dirty="0" smtClean="0">
              <a:solidFill>
                <a:prstClr val="black"/>
              </a:solidFill>
            </a:endParaRPr>
          </a:p>
          <a:p>
            <a:r>
              <a:rPr lang="es-419" sz="1100" b="1" dirty="0" smtClean="0">
                <a:solidFill>
                  <a:prstClr val="black"/>
                </a:solidFill>
              </a:rPr>
              <a:t>Pregunte: − </a:t>
            </a:r>
            <a:r>
              <a:rPr lang="es-419" sz="1100" b="1" i="1" dirty="0" smtClean="0">
                <a:solidFill>
                  <a:prstClr val="black"/>
                </a:solidFill>
              </a:rPr>
              <a:t>¿Esta sección o párrafo, presenta algo nuevo sobre la </a:t>
            </a:r>
            <a:r>
              <a:rPr lang="es-419" sz="1100" b="1" i="1" u="sng" dirty="0" smtClean="0">
                <a:solidFill>
                  <a:srgbClr val="C00000"/>
                </a:solidFill>
                <a:effectLst>
                  <a:outerShdw blurRad="38100" dist="38100" dir="2700000" algn="tl">
                    <a:srgbClr val="000000">
                      <a:alpha val="43137"/>
                    </a:srgbClr>
                  </a:outerShdw>
                </a:effectLst>
              </a:rPr>
              <a:t>idea principal</a:t>
            </a:r>
            <a:r>
              <a:rPr lang="es-419" sz="1100" b="1" i="1" dirty="0" smtClean="0">
                <a:solidFill>
                  <a:prstClr val="black"/>
                </a:solidFill>
              </a:rPr>
              <a:t>?” </a:t>
            </a:r>
          </a:p>
          <a:p>
            <a:r>
              <a:rPr lang="es-419" sz="1100" b="1" i="1" dirty="0" smtClean="0">
                <a:solidFill>
                  <a:prstClr val="black"/>
                </a:solidFill>
              </a:rPr>
              <a:t>Esto es una </a:t>
            </a:r>
            <a:r>
              <a:rPr lang="es-419" sz="1100" b="1" i="1" u="sng" dirty="0" smtClean="0">
                <a:solidFill>
                  <a:srgbClr val="C00000"/>
                </a:solidFill>
                <a:effectLst>
                  <a:outerShdw blurRad="38100" dist="38100" dir="2700000" algn="tl">
                    <a:srgbClr val="000000">
                      <a:alpha val="43137"/>
                    </a:srgbClr>
                  </a:outerShdw>
                </a:effectLst>
              </a:rPr>
              <a:t>idea clave</a:t>
            </a:r>
            <a:r>
              <a:rPr lang="es-419" sz="1100" b="1" i="1" dirty="0" smtClean="0">
                <a:solidFill>
                  <a:srgbClr val="C00000"/>
                </a:solidFill>
                <a:effectLst>
                  <a:outerShdw blurRad="38100" dist="38100" dir="2700000" algn="tl">
                    <a:srgbClr val="000000">
                      <a:alpha val="43137"/>
                    </a:srgbClr>
                  </a:outerShdw>
                </a:effectLst>
              </a:rPr>
              <a:t> </a:t>
            </a:r>
            <a:r>
              <a:rPr lang="es-419" sz="1100" b="1" i="1" dirty="0" smtClean="0">
                <a:solidFill>
                  <a:prstClr val="black"/>
                </a:solidFill>
                <a:effectLst>
                  <a:outerShdw blurRad="38100" dist="38100" dir="2700000" algn="tl">
                    <a:srgbClr val="000000">
                      <a:alpha val="43137"/>
                    </a:srgbClr>
                  </a:outerShdw>
                </a:effectLst>
              </a:rPr>
              <a:t>sobre la </a:t>
            </a:r>
            <a:r>
              <a:rPr lang="es-419" sz="1100" b="1" i="1" u="sng" dirty="0" smtClean="0">
                <a:solidFill>
                  <a:srgbClr val="C00000"/>
                </a:solidFill>
                <a:effectLst>
                  <a:outerShdw blurRad="38100" dist="38100" dir="2700000" algn="tl">
                    <a:srgbClr val="000000">
                      <a:alpha val="43137"/>
                    </a:srgbClr>
                  </a:outerShdw>
                </a:effectLst>
              </a:rPr>
              <a:t>idea principal</a:t>
            </a:r>
            <a:r>
              <a:rPr lang="es-419" sz="1100" b="1" i="1" dirty="0" smtClean="0">
                <a:solidFill>
                  <a:srgbClr val="C00000"/>
                </a:solidFill>
                <a:effectLst>
                  <a:outerShdw blurRad="38100" dist="38100" dir="2700000" algn="tl">
                    <a:srgbClr val="000000">
                      <a:alpha val="43137"/>
                    </a:srgbClr>
                  </a:outerShdw>
                </a:effectLst>
              </a:rPr>
              <a:t> </a:t>
            </a:r>
            <a:r>
              <a:rPr lang="es-419" sz="1100" b="1" dirty="0" smtClean="0">
                <a:solidFill>
                  <a:prstClr val="black"/>
                </a:solidFill>
              </a:rPr>
              <a:t>(asegúrese de que los estudiantes sepan qué es la </a:t>
            </a:r>
            <a:r>
              <a:rPr lang="es-419" sz="1100" b="1" u="sng" dirty="0" smtClean="0">
                <a:solidFill>
                  <a:srgbClr val="C00000"/>
                </a:solidFill>
                <a:effectLst>
                  <a:outerShdw blurRad="38100" dist="38100" dir="2700000" algn="tl">
                    <a:srgbClr val="000000">
                      <a:alpha val="43137"/>
                    </a:srgbClr>
                  </a:outerShdw>
                </a:effectLst>
              </a:rPr>
              <a:t>idea principal</a:t>
            </a:r>
            <a:r>
              <a:rPr lang="es-419" sz="1100" b="1" dirty="0" smtClean="0">
                <a:solidFill>
                  <a:prstClr val="black"/>
                </a:solidFill>
              </a:rPr>
              <a:t>).</a:t>
            </a:r>
          </a:p>
          <a:p>
            <a:endParaRPr lang="es-419" sz="1100" b="1" dirty="0" smtClean="0">
              <a:solidFill>
                <a:prstClr val="black"/>
              </a:solidFill>
            </a:endParaRPr>
          </a:p>
          <a:p>
            <a:r>
              <a:rPr lang="es-419" sz="1100" b="1" dirty="0" smtClean="0">
                <a:solidFill>
                  <a:prstClr val="black"/>
                </a:solidFill>
              </a:rPr>
              <a:t>Pida a los estudiantes que escriban </a:t>
            </a:r>
            <a:r>
              <a:rPr lang="es-419" sz="1100" b="1" u="sng" dirty="0" smtClean="0">
                <a:solidFill>
                  <a:srgbClr val="C00000"/>
                </a:solidFill>
                <a:effectLst>
                  <a:outerShdw blurRad="38100" dist="38100" dir="2700000" algn="tl">
                    <a:srgbClr val="000000">
                      <a:alpha val="43137"/>
                    </a:srgbClr>
                  </a:outerShdw>
                </a:effectLst>
              </a:rPr>
              <a:t>UNA</a:t>
            </a:r>
            <a:r>
              <a:rPr lang="es-419" sz="1100" b="1" dirty="0" smtClean="0">
                <a:solidFill>
                  <a:prstClr val="black"/>
                </a:solidFill>
                <a:effectLst>
                  <a:outerShdw blurRad="38100" dist="38100" dir="2700000" algn="tl">
                    <a:srgbClr val="000000">
                      <a:alpha val="43137"/>
                    </a:srgbClr>
                  </a:outerShdw>
                </a:effectLst>
              </a:rPr>
              <a:t> </a:t>
            </a:r>
            <a:r>
              <a:rPr lang="es-419" sz="1100" b="1" dirty="0" smtClean="0">
                <a:solidFill>
                  <a:prstClr val="black"/>
                </a:solidFill>
              </a:rPr>
              <a:t>oración breve sobre la nueva</a:t>
            </a:r>
            <a:r>
              <a:rPr lang="es-419" sz="1100" b="1" dirty="0" smtClean="0">
                <a:solidFill>
                  <a:prstClr val="black"/>
                </a:solidFill>
                <a:effectLst>
                  <a:outerShdw blurRad="38100" dist="38100" dir="2700000" algn="tl">
                    <a:srgbClr val="000000">
                      <a:alpha val="43137"/>
                    </a:srgbClr>
                  </a:outerShdw>
                </a:effectLst>
              </a:rPr>
              <a:t> </a:t>
            </a:r>
            <a:r>
              <a:rPr lang="es-419" sz="1100" b="1" u="sng" dirty="0" smtClean="0">
                <a:solidFill>
                  <a:srgbClr val="C00000"/>
                </a:solidFill>
                <a:effectLst>
                  <a:outerShdw blurRad="38100" dist="38100" dir="2700000" algn="tl">
                    <a:srgbClr val="000000">
                      <a:alpha val="43137"/>
                    </a:srgbClr>
                  </a:outerShdw>
                </a:effectLst>
              </a:rPr>
              <a:t>idea clave</a:t>
            </a:r>
            <a:r>
              <a:rPr lang="es-419" sz="1100" b="1" dirty="0" smtClean="0">
                <a:solidFill>
                  <a:srgbClr val="C00000"/>
                </a:solidFill>
                <a:effectLst>
                  <a:outerShdw blurRad="38100" dist="38100" dir="2700000" algn="tl">
                    <a:srgbClr val="000000">
                      <a:alpha val="43137"/>
                    </a:srgbClr>
                  </a:outerShdw>
                </a:effectLst>
              </a:rPr>
              <a:t> </a:t>
            </a:r>
            <a:r>
              <a:rPr lang="es-419" sz="1100" b="1" dirty="0" smtClean="0">
                <a:solidFill>
                  <a:prstClr val="black"/>
                </a:solidFill>
              </a:rPr>
              <a:t>.</a:t>
            </a:r>
          </a:p>
          <a:p>
            <a:endParaRPr lang="es-419" sz="1100" b="1" dirty="0" smtClean="0">
              <a:solidFill>
                <a:prstClr val="black"/>
              </a:solidFill>
            </a:endParaRPr>
          </a:p>
        </p:txBody>
      </p:sp>
      <p:sp>
        <p:nvSpPr>
          <p:cNvPr id="26" name="Rectangle 25"/>
          <p:cNvSpPr/>
          <p:nvPr/>
        </p:nvSpPr>
        <p:spPr>
          <a:xfrm>
            <a:off x="6799951" y="2522471"/>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b="1" dirty="0" smtClean="0">
                <a:solidFill>
                  <a:prstClr val="white"/>
                </a:solidFill>
                <a:effectLst>
                  <a:outerShdw blurRad="38100" dist="38100" dir="2700000" algn="tl">
                    <a:srgbClr val="000000">
                      <a:alpha val="43137"/>
                    </a:srgbClr>
                  </a:outerShdw>
                </a:effectLst>
              </a:rPr>
              <a:t>1</a:t>
            </a:r>
            <a:endParaRPr lang="en-US" b="1" dirty="0">
              <a:solidFill>
                <a:prstClr val="white"/>
              </a:solidFill>
              <a:effectLst>
                <a:outerShdw blurRad="38100" dist="38100" dir="2700000" algn="tl">
                  <a:srgbClr val="000000">
                    <a:alpha val="43137"/>
                  </a:srgbClr>
                </a:outerShdw>
              </a:effectLst>
            </a:endParaRPr>
          </a:p>
        </p:txBody>
      </p:sp>
      <p:sp>
        <p:nvSpPr>
          <p:cNvPr id="27" name="Rectangle 26"/>
          <p:cNvSpPr/>
          <p:nvPr/>
        </p:nvSpPr>
        <p:spPr>
          <a:xfrm>
            <a:off x="3485199" y="3653894"/>
            <a:ext cx="3368040" cy="2108263"/>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s-MX" sz="1000" b="1" dirty="0">
                <a:solidFill>
                  <a:prstClr val="black"/>
                </a:solidFill>
              </a:rPr>
              <a:t>Pida a los estudiantes que busquen </a:t>
            </a:r>
            <a:r>
              <a:rPr lang="es-MX" sz="1000" b="1" u="sng" dirty="0">
                <a:solidFill>
                  <a:srgbClr val="C00000"/>
                </a:solidFill>
                <a:effectLst>
                  <a:outerShdw blurRad="38100" dist="38100" dir="2700000" rotWithShape="0">
                    <a:srgbClr val="000000">
                      <a:alpha val="43137"/>
                    </a:srgbClr>
                  </a:outerShdw>
                </a:effectLst>
              </a:rPr>
              <a:t>detalles clave</a:t>
            </a:r>
            <a:r>
              <a:rPr lang="es-MX" sz="1000" b="1" dirty="0">
                <a:solidFill>
                  <a:prstClr val="black"/>
                </a:solidFill>
              </a:rPr>
              <a:t>  que  </a:t>
            </a:r>
            <a:r>
              <a:rPr lang="es-MX" sz="1000" b="1" u="sng" dirty="0">
                <a:solidFill>
                  <a:prstClr val="black"/>
                </a:solidFill>
              </a:rPr>
              <a:t>expliquen más</a:t>
            </a:r>
            <a:r>
              <a:rPr lang="es-MX" sz="1000" b="1" dirty="0">
                <a:solidFill>
                  <a:prstClr val="black"/>
                </a:solidFill>
              </a:rPr>
              <a:t> sobre </a:t>
            </a:r>
            <a:r>
              <a:rPr lang="en-US" sz="1000" b="1" dirty="0">
                <a:solidFill>
                  <a:prstClr val="black"/>
                </a:solidFill>
              </a:rPr>
              <a:t>la </a:t>
            </a:r>
            <a:r>
              <a:rPr lang="en-US" sz="1000" b="1" dirty="0" err="1">
                <a:solidFill>
                  <a:prstClr val="black"/>
                </a:solidFill>
              </a:rPr>
              <a:t>nueva</a:t>
            </a:r>
            <a:r>
              <a:rPr lang="en-US" sz="1000" b="1" dirty="0">
                <a:solidFill>
                  <a:prstClr val="black"/>
                </a:solidFill>
              </a:rPr>
              <a:t> </a:t>
            </a:r>
            <a:r>
              <a:rPr lang="en-US" sz="1100" b="1" u="sng" dirty="0">
                <a:solidFill>
                  <a:srgbClr val="C00000"/>
                </a:solidFill>
                <a:effectLst>
                  <a:outerShdw blurRad="38100" dist="38100" dir="2700000" algn="tl">
                    <a:srgbClr val="000000">
                      <a:alpha val="43137"/>
                    </a:srgbClr>
                  </a:outerShdw>
                </a:effectLst>
              </a:rPr>
              <a:t>idea clave</a:t>
            </a:r>
            <a:r>
              <a:rPr lang="en-US" sz="1100" b="1" dirty="0">
                <a:solidFill>
                  <a:srgbClr val="C00000"/>
                </a:solidFill>
                <a:effectLst>
                  <a:outerShdw blurRad="38100" dist="38100" dir="2700000" algn="tl">
                    <a:srgbClr val="000000">
                      <a:alpha val="43137"/>
                    </a:srgbClr>
                  </a:outerShdw>
                </a:effectLst>
              </a:rPr>
              <a:t> </a:t>
            </a:r>
            <a:r>
              <a:rPr lang="en-US" sz="1100" b="1" dirty="0">
                <a:solidFill>
                  <a:prstClr val="black"/>
                </a:solidFill>
              </a:rPr>
              <a:t>.</a:t>
            </a:r>
          </a:p>
          <a:p>
            <a:pPr marL="109538" defTabSz="966612">
              <a:defRPr sz="1800"/>
            </a:pPr>
            <a:endParaRPr lang="es-MX" sz="1000" b="1" dirty="0">
              <a:solidFill>
                <a:prstClr val="black"/>
              </a:solidFill>
            </a:endParaRPr>
          </a:p>
          <a:p>
            <a:pPr marL="109538" defTabSz="966612">
              <a:defRPr sz="1800"/>
            </a:pPr>
            <a:r>
              <a:rPr lang="es-MX" sz="1000" b="1" dirty="0">
                <a:solidFill>
                  <a:prstClr val="black"/>
                </a:solidFill>
              </a:rPr>
              <a:t>Los</a:t>
            </a:r>
            <a:r>
              <a:rPr lang="es-MX" sz="1000" b="1" dirty="0" smtClean="0">
                <a:solidFill>
                  <a:prstClr val="black"/>
                </a:solidFill>
                <a:effectLst>
                  <a:outerShdw blurRad="38100" dist="38100" dir="2700000" rotWithShape="0">
                    <a:srgbClr val="000000">
                      <a:alpha val="43137"/>
                    </a:srgbClr>
                  </a:outerShdw>
                </a:effectLst>
              </a:rPr>
              <a:t> </a:t>
            </a:r>
            <a:r>
              <a:rPr lang="es-MX" sz="1000" b="1" u="sng" dirty="0" smtClean="0">
                <a:solidFill>
                  <a:srgbClr val="C00000"/>
                </a:solidFill>
                <a:effectLst>
                  <a:outerShdw blurRad="38100" dist="38100" dir="2700000" rotWithShape="0">
                    <a:srgbClr val="000000">
                      <a:alpha val="43137"/>
                    </a:srgbClr>
                  </a:outerShdw>
                </a:effectLst>
              </a:rPr>
              <a:t>detalles </a:t>
            </a:r>
            <a:r>
              <a:rPr lang="es-MX" sz="1000" b="1" u="sng" dirty="0">
                <a:solidFill>
                  <a:srgbClr val="C00000"/>
                </a:solidFill>
                <a:effectLst>
                  <a:outerShdw blurRad="38100" dist="38100" dir="2700000" rotWithShape="0">
                    <a:srgbClr val="000000">
                      <a:alpha val="43137"/>
                    </a:srgbClr>
                  </a:outerShdw>
                </a:effectLst>
              </a:rPr>
              <a:t>clave</a:t>
            </a:r>
            <a:r>
              <a:rPr lang="es-MX" sz="1000" b="1" dirty="0">
                <a:solidFill>
                  <a:srgbClr val="C00000"/>
                </a:solidFill>
                <a:effectLst>
                  <a:outerShdw blurRad="38100" dist="38100" dir="2700000" rotWithShape="0">
                    <a:srgbClr val="000000">
                      <a:alpha val="43137"/>
                    </a:srgbClr>
                  </a:outerShdw>
                </a:effectLst>
              </a:rPr>
              <a:t>  </a:t>
            </a:r>
            <a:r>
              <a:rPr lang="es-MX" sz="1000" b="1" dirty="0" smtClean="0">
                <a:solidFill>
                  <a:prstClr val="black"/>
                </a:solidFill>
              </a:rPr>
              <a:t>son razones para apoyar una </a:t>
            </a:r>
            <a:r>
              <a:rPr lang="es-MX" sz="1000" b="1" u="sng" dirty="0" smtClean="0">
                <a:solidFill>
                  <a:srgbClr val="C00000"/>
                </a:solidFill>
                <a:effectLst>
                  <a:outerShdw blurRad="38100" dist="38100" dir="2700000" rotWithShape="0">
                    <a:srgbClr val="000000">
                      <a:alpha val="43137"/>
                    </a:srgbClr>
                  </a:outerShdw>
                </a:effectLst>
              </a:rPr>
              <a:t>idea clave.  </a:t>
            </a:r>
            <a:r>
              <a:rPr lang="es-MX" sz="1000" b="1" dirty="0">
                <a:solidFill>
                  <a:prstClr val="black"/>
                </a:solidFill>
              </a:rPr>
              <a:t>Instruya a los </a:t>
            </a:r>
            <a:r>
              <a:rPr lang="es-MX" sz="1000" b="1" dirty="0" smtClean="0">
                <a:solidFill>
                  <a:prstClr val="black"/>
                </a:solidFill>
              </a:rPr>
              <a:t>estudiantes a escribir 2 detalles clave breves que apoyen la idea clave.  </a:t>
            </a:r>
            <a:endParaRPr lang="es-MX" sz="1000" b="1" dirty="0">
              <a:solidFill>
                <a:prstClr val="black"/>
              </a:solidFill>
            </a:endParaRPr>
          </a:p>
          <a:p>
            <a:pPr marL="109538" defTabSz="966612">
              <a:defRPr sz="1800"/>
            </a:pPr>
            <a:endParaRPr lang="es-MX" sz="1000" b="1" dirty="0">
              <a:solidFill>
                <a:prstClr val="black"/>
              </a:solidFill>
            </a:endParaRPr>
          </a:p>
          <a:p>
            <a:pPr marL="109538" defTabSz="966612">
              <a:defRPr sz="1800"/>
            </a:pPr>
            <a:r>
              <a:rPr lang="es-MX" sz="1000" b="1" dirty="0">
                <a:solidFill>
                  <a:prstClr val="black"/>
                </a:solidFill>
              </a:rPr>
              <a:t>Ejemplo: si </a:t>
            </a:r>
            <a:r>
              <a:rPr lang="es-MX" sz="1000" b="1" dirty="0" smtClean="0">
                <a:solidFill>
                  <a:prstClr val="black"/>
                </a:solidFill>
              </a:rPr>
              <a:t>la  </a:t>
            </a:r>
            <a:r>
              <a:rPr lang="es-MX" sz="1000" b="1" u="sng" dirty="0" smtClean="0">
                <a:solidFill>
                  <a:srgbClr val="C00000"/>
                </a:solidFill>
                <a:effectLst>
                  <a:outerShdw blurRad="38100" dist="38100" dir="2700000" rotWithShape="0">
                    <a:srgbClr val="000000">
                      <a:alpha val="43137"/>
                    </a:srgbClr>
                  </a:outerShdw>
                </a:effectLst>
              </a:rPr>
              <a:t>idea  principal </a:t>
            </a:r>
            <a:r>
              <a:rPr lang="es-MX" sz="1000" b="1" dirty="0">
                <a:solidFill>
                  <a:prstClr val="black"/>
                </a:solidFill>
              </a:rPr>
              <a:t>es sobre perros y …</a:t>
            </a:r>
          </a:p>
          <a:p>
            <a:pPr marL="109538" defTabSz="966612">
              <a:defRPr sz="1800"/>
            </a:pPr>
            <a:endParaRPr lang="es-MX" sz="1000" b="1" dirty="0">
              <a:solidFill>
                <a:prstClr val="black"/>
              </a:solidFill>
            </a:endParaRPr>
          </a:p>
          <a:p>
            <a:pPr marL="109538" defTabSz="966612">
              <a:defRPr sz="1800"/>
            </a:pPr>
            <a:r>
              <a:rPr lang="es-MX" sz="1000" b="1" dirty="0">
                <a:solidFill>
                  <a:prstClr val="black"/>
                </a:solidFill>
              </a:rPr>
              <a:t>“Al perro le gusta jugar,” (es la </a:t>
            </a:r>
            <a:r>
              <a:rPr lang="es-MX" sz="1000" b="1" u="sng" dirty="0">
                <a:solidFill>
                  <a:srgbClr val="C00000"/>
                </a:solidFill>
                <a:effectLst>
                  <a:outerShdw blurRad="38100" dist="38100" dir="2700000" rotWithShape="0">
                    <a:srgbClr val="000000">
                      <a:alpha val="43137"/>
                    </a:srgbClr>
                  </a:outerShdw>
                </a:effectLst>
              </a:rPr>
              <a:t>idea clave</a:t>
            </a:r>
            <a:r>
              <a:rPr lang="es-MX" sz="1000" b="1" dirty="0">
                <a:solidFill>
                  <a:prstClr val="black"/>
                </a:solidFill>
              </a:rPr>
              <a:t>),</a:t>
            </a:r>
          </a:p>
          <a:p>
            <a:pPr marL="109538" defTabSz="966612">
              <a:defRPr sz="1800"/>
            </a:pPr>
            <a:r>
              <a:rPr lang="es-MX" sz="1000" b="1" dirty="0">
                <a:solidFill>
                  <a:prstClr val="black"/>
                </a:solidFill>
              </a:rPr>
              <a:t>Entonces, algunos </a:t>
            </a:r>
            <a:r>
              <a:rPr lang="es-MX" sz="1000" b="1" u="sng" dirty="0">
                <a:solidFill>
                  <a:srgbClr val="C00000"/>
                </a:solidFill>
                <a:effectLst>
                  <a:outerShdw blurRad="38100" dist="38100" dir="2700000" rotWithShape="0">
                    <a:srgbClr val="000000">
                      <a:alpha val="43137"/>
                    </a:srgbClr>
                  </a:outerShdw>
                </a:effectLst>
              </a:rPr>
              <a:t>detalles clave </a:t>
            </a:r>
            <a:r>
              <a:rPr lang="es-MX" sz="1000" b="1" dirty="0">
                <a:solidFill>
                  <a:prstClr val="black"/>
                </a:solidFill>
              </a:rPr>
              <a:t>podrían ser:  </a:t>
            </a:r>
          </a:p>
          <a:p>
            <a:pPr marL="284163" defTabSz="966612">
              <a:buSzPct val="100000"/>
              <a:buFont typeface="Arial"/>
              <a:buChar char="•"/>
              <a:defRPr sz="1800"/>
            </a:pPr>
            <a:r>
              <a:rPr lang="es-MX" sz="1000" b="1" dirty="0">
                <a:solidFill>
                  <a:prstClr val="black"/>
                </a:solidFill>
              </a:rPr>
              <a:t>al perro le gusta jugar a buscar cosas.</a:t>
            </a:r>
          </a:p>
          <a:p>
            <a:pPr marL="284163" defTabSz="966612">
              <a:buSzPct val="100000"/>
              <a:buFont typeface="Arial"/>
              <a:buChar char="•"/>
              <a:defRPr sz="1800"/>
            </a:pPr>
            <a:r>
              <a:rPr lang="es-MX" sz="1000" b="1" dirty="0">
                <a:solidFill>
                  <a:prstClr val="black"/>
                </a:solidFill>
              </a:rPr>
              <a:t>al perro le gusta jugar con la pelota.</a:t>
            </a:r>
          </a:p>
        </p:txBody>
      </p:sp>
      <p:sp>
        <p:nvSpPr>
          <p:cNvPr id="28" name="Rectangle 27"/>
          <p:cNvSpPr/>
          <p:nvPr/>
        </p:nvSpPr>
        <p:spPr>
          <a:xfrm>
            <a:off x="6477000" y="4526280"/>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b="1" dirty="0" smtClean="0">
                <a:solidFill>
                  <a:prstClr val="white"/>
                </a:solidFill>
                <a:effectLst>
                  <a:outerShdw blurRad="38100" dist="38100" dir="2700000" algn="tl">
                    <a:srgbClr val="000000">
                      <a:alpha val="43137"/>
                    </a:srgbClr>
                  </a:outerShdw>
                </a:effectLst>
              </a:rPr>
              <a:t>2</a:t>
            </a:r>
            <a:endParaRPr lang="en-US" b="1" dirty="0">
              <a:solidFill>
                <a:prstClr val="white"/>
              </a:solidFill>
              <a:effectLst>
                <a:outerShdw blurRad="38100" dist="38100" dir="2700000" algn="tl">
                  <a:srgbClr val="000000">
                    <a:alpha val="43137"/>
                  </a:srgbClr>
                </a:outerShdw>
              </a:effectLst>
            </a:endParaRPr>
          </a:p>
        </p:txBody>
      </p:sp>
      <p:sp>
        <p:nvSpPr>
          <p:cNvPr id="29" name="Rectangle 28"/>
          <p:cNvSpPr/>
          <p:nvPr/>
        </p:nvSpPr>
        <p:spPr>
          <a:xfrm>
            <a:off x="477395" y="6233327"/>
            <a:ext cx="2590800" cy="1477321"/>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s-419" sz="1000" b="1" dirty="0" smtClean="0">
                <a:solidFill>
                  <a:prstClr val="black"/>
                </a:solidFill>
              </a:rPr>
              <a:t>Pida a los estudiantes que relean el párrafo o sección que escribieron, y que escriban en el recuadro las palabras e ideas que ellos ven </a:t>
            </a:r>
            <a:r>
              <a:rPr lang="es-419" sz="1000" b="1" u="sng" dirty="0" smtClean="0">
                <a:solidFill>
                  <a:srgbClr val="C00000"/>
                </a:solidFill>
                <a:effectLst>
                  <a:outerShdw blurRad="38100" dist="38100" dir="2700000" algn="tl">
                    <a:srgbClr val="000000">
                      <a:alpha val="43137"/>
                    </a:srgbClr>
                  </a:outerShdw>
                </a:effectLst>
              </a:rPr>
              <a:t>Una y otra vez</a:t>
            </a:r>
            <a:r>
              <a:rPr lang="es-419" sz="1000" b="1" dirty="0" smtClean="0">
                <a:solidFill>
                  <a:prstClr val="black"/>
                </a:solidFill>
              </a:rPr>
              <a:t>.</a:t>
            </a:r>
          </a:p>
          <a:p>
            <a:r>
              <a:rPr lang="es-419" sz="1000" b="1" dirty="0" smtClean="0">
                <a:solidFill>
                  <a:prstClr val="black"/>
                </a:solidFill>
              </a:rPr>
              <a:t> </a:t>
            </a:r>
          </a:p>
          <a:p>
            <a:r>
              <a:rPr lang="es-419" sz="1000" b="1" dirty="0" smtClean="0">
                <a:solidFill>
                  <a:prstClr val="black"/>
                </a:solidFill>
              </a:rPr>
              <a:t>Explique:  − </a:t>
            </a:r>
            <a:r>
              <a:rPr lang="es-419" sz="1000" b="1" i="1" dirty="0" smtClean="0">
                <a:solidFill>
                  <a:prstClr val="black"/>
                </a:solidFill>
              </a:rPr>
              <a:t>Cuando los autores utilizan las mismas palabras, frases o ideas </a:t>
            </a:r>
            <a:r>
              <a:rPr lang="es-419" sz="1000" b="1" i="1" u="sng" dirty="0" smtClean="0">
                <a:solidFill>
                  <a:srgbClr val="C00000"/>
                </a:solidFill>
                <a:effectLst>
                  <a:outerShdw blurRad="38100" dist="38100" dir="2700000" algn="tl">
                    <a:srgbClr val="000000">
                      <a:alpha val="43137"/>
                    </a:srgbClr>
                  </a:outerShdw>
                </a:effectLst>
              </a:rPr>
              <a:t>Una y otra vez, pregúntense a ustedes mismos “¿por qué?”</a:t>
            </a:r>
            <a:r>
              <a:rPr lang="es-419" sz="1000" b="1" i="1" dirty="0" smtClean="0">
                <a:solidFill>
                  <a:prstClr val="black"/>
                </a:solidFill>
              </a:rPr>
              <a:t>.  Esto significa algo importante.</a:t>
            </a:r>
            <a:endParaRPr lang="es-419" sz="1000" b="1" i="1" dirty="0">
              <a:solidFill>
                <a:prstClr val="black"/>
              </a:solidFill>
            </a:endParaRPr>
          </a:p>
        </p:txBody>
      </p:sp>
      <p:sp>
        <p:nvSpPr>
          <p:cNvPr id="30" name="Rectangle 29"/>
          <p:cNvSpPr/>
          <p:nvPr/>
        </p:nvSpPr>
        <p:spPr>
          <a:xfrm>
            <a:off x="2990023" y="6561297"/>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b="1" dirty="0" smtClean="0">
                <a:solidFill>
                  <a:prstClr val="white"/>
                </a:solidFill>
                <a:effectLst>
                  <a:outerShdw blurRad="38100" dist="38100" dir="2700000" algn="tl">
                    <a:srgbClr val="000000">
                      <a:alpha val="43137"/>
                    </a:srgbClr>
                  </a:outerShdw>
                </a:effectLst>
              </a:rPr>
              <a:t>3</a:t>
            </a:r>
            <a:endParaRPr lang="en-US" b="1" dirty="0">
              <a:solidFill>
                <a:prstClr val="white"/>
              </a:solidFill>
              <a:effectLst>
                <a:outerShdw blurRad="38100" dist="38100" dir="2700000" algn="tl">
                  <a:srgbClr val="000000">
                    <a:alpha val="43137"/>
                  </a:srgbClr>
                </a:outerShdw>
              </a:effectLst>
            </a:endParaRPr>
          </a:p>
        </p:txBody>
      </p:sp>
      <p:sp>
        <p:nvSpPr>
          <p:cNvPr id="31" name="Rectangle 30"/>
          <p:cNvSpPr/>
          <p:nvPr/>
        </p:nvSpPr>
        <p:spPr>
          <a:xfrm>
            <a:off x="3491561" y="6127979"/>
            <a:ext cx="3453288" cy="1785098"/>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s-419" sz="1000" b="1" dirty="0" smtClean="0">
                <a:solidFill>
                  <a:prstClr val="black"/>
                </a:solidFill>
              </a:rPr>
              <a:t>Instruya a los estudiantes  a que observen las palabras o ideas ‘una y otra vez’, y pregunte: </a:t>
            </a:r>
            <a:r>
              <a:rPr lang="es-419" sz="1000" b="1" i="1" dirty="0" smtClean="0">
                <a:solidFill>
                  <a:prstClr val="black"/>
                </a:solidFill>
              </a:rPr>
              <a:t>−¿Ven ustedes algunas palabras o ideas ‘una y otra vez’ en las oraciones de </a:t>
            </a:r>
            <a:r>
              <a:rPr lang="es-419" sz="1000" b="1" i="1" u="sng" dirty="0" smtClean="0">
                <a:solidFill>
                  <a:srgbClr val="C00000"/>
                </a:solidFill>
                <a:effectLst>
                  <a:outerShdw blurRad="38100" dist="38100" dir="2700000" algn="tl">
                    <a:srgbClr val="000000">
                      <a:alpha val="43137"/>
                    </a:srgbClr>
                  </a:outerShdw>
                </a:effectLst>
              </a:rPr>
              <a:t>ideas clave</a:t>
            </a:r>
            <a:r>
              <a:rPr lang="es-419" sz="1000" b="1" i="1" dirty="0" smtClean="0">
                <a:solidFill>
                  <a:prstClr val="black"/>
                </a:solidFill>
                <a:effectLst>
                  <a:outerShdw blurRad="38100" dist="38100" dir="2700000" algn="tl">
                    <a:srgbClr val="000000">
                      <a:alpha val="43137"/>
                    </a:srgbClr>
                  </a:outerShdw>
                </a:effectLst>
              </a:rPr>
              <a:t> o </a:t>
            </a:r>
            <a:r>
              <a:rPr lang="es-419" sz="1000" b="1" i="1" u="sng" dirty="0" smtClean="0">
                <a:solidFill>
                  <a:srgbClr val="C00000"/>
                </a:solidFill>
                <a:effectLst>
                  <a:outerShdw blurRad="38100" dist="38100" dir="2700000" algn="tl">
                    <a:srgbClr val="000000">
                      <a:alpha val="43137"/>
                    </a:srgbClr>
                  </a:outerShdw>
                </a:effectLst>
              </a:rPr>
              <a:t>detalles clave </a:t>
            </a:r>
            <a:r>
              <a:rPr lang="es-419" sz="1000" b="1" i="1" dirty="0" smtClean="0">
                <a:solidFill>
                  <a:prstClr val="black"/>
                </a:solidFill>
              </a:rPr>
              <a:t>que escribieron?  ¿Pueden estas palabras ayudarles a escribir </a:t>
            </a:r>
            <a:r>
              <a:rPr lang="es-419" sz="1000" b="1" i="1" u="sng" dirty="0" smtClean="0">
                <a:solidFill>
                  <a:srgbClr val="C00000"/>
                </a:solidFill>
                <a:effectLst>
                  <a:outerShdw blurRad="38100" dist="38100" dir="2700000" algn="tl">
                    <a:srgbClr val="000000">
                      <a:alpha val="43137"/>
                    </a:srgbClr>
                  </a:outerShdw>
                </a:effectLst>
              </a:rPr>
              <a:t>una oración de conclusión </a:t>
            </a:r>
            <a:r>
              <a:rPr lang="es-419" sz="1000" b="1" i="1" dirty="0" smtClean="0">
                <a:solidFill>
                  <a:prstClr val="black"/>
                </a:solidFill>
              </a:rPr>
              <a:t>que diga más acerca de la </a:t>
            </a:r>
            <a:r>
              <a:rPr lang="es-419" sz="1000" b="1" i="1" u="sng" dirty="0" smtClean="0">
                <a:solidFill>
                  <a:srgbClr val="C00000"/>
                </a:solidFill>
                <a:effectLst>
                  <a:outerShdw blurRad="38100" dist="38100" dir="2700000" algn="tl">
                    <a:srgbClr val="000000">
                      <a:alpha val="43137"/>
                    </a:srgbClr>
                  </a:outerShdw>
                </a:effectLst>
              </a:rPr>
              <a:t>idea clave </a:t>
            </a:r>
            <a:r>
              <a:rPr lang="es-419" sz="1000" b="1" i="1" dirty="0" smtClean="0">
                <a:solidFill>
                  <a:prstClr val="black"/>
                </a:solidFill>
              </a:rPr>
              <a:t>que escogieron?  </a:t>
            </a:r>
          </a:p>
          <a:p>
            <a:endParaRPr lang="es-419" sz="1000" b="1" dirty="0" smtClean="0">
              <a:solidFill>
                <a:prstClr val="black"/>
              </a:solidFill>
            </a:endParaRPr>
          </a:p>
          <a:p>
            <a:r>
              <a:rPr lang="es-419" sz="1000" b="1" dirty="0" smtClean="0">
                <a:solidFill>
                  <a:prstClr val="black"/>
                </a:solidFill>
              </a:rPr>
              <a:t>Resumir es una parte importante de escribir conclusiones.  Es una estrategia sumamente importante que los estudiantes deben aprender para poder utilizar las destrezas de investigación de manera efectiva. </a:t>
            </a:r>
            <a:endParaRPr lang="es-419" sz="1000" b="1" dirty="0">
              <a:solidFill>
                <a:prstClr val="black"/>
              </a:solidFill>
            </a:endParaRPr>
          </a:p>
        </p:txBody>
      </p:sp>
      <p:sp>
        <p:nvSpPr>
          <p:cNvPr id="32" name="Rectangle 31"/>
          <p:cNvSpPr/>
          <p:nvPr/>
        </p:nvSpPr>
        <p:spPr>
          <a:xfrm>
            <a:off x="6757559" y="6844888"/>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b="1" dirty="0" smtClean="0">
                <a:solidFill>
                  <a:prstClr val="white"/>
                </a:solidFill>
                <a:effectLst>
                  <a:outerShdw blurRad="38100" dist="38100" dir="2700000" algn="tl">
                    <a:srgbClr val="000000">
                      <a:alpha val="43137"/>
                    </a:srgbClr>
                  </a:outerShdw>
                </a:effectLst>
              </a:rPr>
              <a:t>4</a:t>
            </a:r>
            <a:endParaRPr lang="en-US" b="1" dirty="0">
              <a:solidFill>
                <a:prstClr val="white"/>
              </a:solidFill>
              <a:effectLst>
                <a:outerShdw blurRad="38100" dist="38100" dir="2700000" algn="tl">
                  <a:srgbClr val="000000">
                    <a:alpha val="43137"/>
                  </a:srgbClr>
                </a:outerShdw>
              </a:effectLst>
            </a:endParaRPr>
          </a:p>
        </p:txBody>
      </p:sp>
      <p:sp>
        <p:nvSpPr>
          <p:cNvPr id="33" name="Rectangle 32"/>
          <p:cNvSpPr/>
          <p:nvPr/>
        </p:nvSpPr>
        <p:spPr>
          <a:xfrm>
            <a:off x="1312120" y="8026477"/>
            <a:ext cx="5931853" cy="1631210"/>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s-419" sz="1000" b="1" u="sng" dirty="0" smtClean="0">
                <a:solidFill>
                  <a:srgbClr val="002060"/>
                </a:solidFill>
              </a:rPr>
              <a:t>Diferenciación</a:t>
            </a:r>
            <a:r>
              <a:rPr lang="es-419" sz="1000" b="1" dirty="0" smtClean="0">
                <a:solidFill>
                  <a:srgbClr val="002060"/>
                </a:solidFill>
              </a:rPr>
              <a:t>:</a:t>
            </a:r>
          </a:p>
          <a:p>
            <a:r>
              <a:rPr lang="es-419" sz="900" b="1" dirty="0" smtClean="0">
                <a:solidFill>
                  <a:srgbClr val="002060"/>
                </a:solidFill>
              </a:rPr>
              <a:t>Estudiantes que necesiten más páginas – imprima cuántas sean necesarias. Estudiantes que se beneficiarían del enriquecimiento  –  pueden seguir adelante con más secciones o párrafos.  Estudiantes que necesitan instrucción más directa  – enseñe cada parte en mini lecciones. Estos conceptos pueden enseñarse por separado: </a:t>
            </a:r>
          </a:p>
          <a:p>
            <a:pPr marL="171450" indent="-171450">
              <a:buFont typeface="Arial" panose="020B0604020202020204" pitchFamily="34" charset="0"/>
              <a:buChar char="•"/>
            </a:pPr>
            <a:r>
              <a:rPr lang="es-419" sz="900" b="1" dirty="0" smtClean="0">
                <a:solidFill>
                  <a:srgbClr val="002060"/>
                </a:solidFill>
              </a:rPr>
              <a:t>Idea principal </a:t>
            </a:r>
          </a:p>
          <a:p>
            <a:pPr marL="171450" indent="-171450">
              <a:buFont typeface="Arial" panose="020B0604020202020204" pitchFamily="34" charset="0"/>
              <a:buChar char="•"/>
            </a:pPr>
            <a:r>
              <a:rPr lang="es-419" sz="900" b="1" dirty="0" smtClean="0">
                <a:solidFill>
                  <a:srgbClr val="002060"/>
                </a:solidFill>
              </a:rPr>
              <a:t>Idea clave</a:t>
            </a:r>
          </a:p>
          <a:p>
            <a:pPr marL="171450" indent="-171450">
              <a:buFont typeface="Arial" panose="020B0604020202020204" pitchFamily="34" charset="0"/>
              <a:buChar char="•"/>
            </a:pPr>
            <a:r>
              <a:rPr lang="es-419" sz="900" b="1" dirty="0" smtClean="0">
                <a:solidFill>
                  <a:srgbClr val="002060"/>
                </a:solidFill>
              </a:rPr>
              <a:t>Detalles clave</a:t>
            </a:r>
          </a:p>
          <a:p>
            <a:pPr marL="171450" indent="-171450">
              <a:buFont typeface="Arial" panose="020B0604020202020204" pitchFamily="34" charset="0"/>
              <a:buChar char="•"/>
            </a:pPr>
            <a:r>
              <a:rPr lang="es-419" sz="900" b="1" dirty="0" smtClean="0">
                <a:solidFill>
                  <a:srgbClr val="002060"/>
                </a:solidFill>
              </a:rPr>
              <a:t>Una y otra vez</a:t>
            </a:r>
          </a:p>
          <a:p>
            <a:pPr marL="171450" indent="-171450">
              <a:buFont typeface="Arial" panose="020B0604020202020204" pitchFamily="34" charset="0"/>
              <a:buChar char="•"/>
            </a:pPr>
            <a:r>
              <a:rPr lang="es-419" sz="900" b="1" dirty="0" smtClean="0">
                <a:solidFill>
                  <a:srgbClr val="002060"/>
                </a:solidFill>
              </a:rPr>
              <a:t>Conclusiones - Resumir</a:t>
            </a:r>
          </a:p>
          <a:p>
            <a:r>
              <a:rPr lang="es-419" sz="900" b="1" dirty="0" smtClean="0">
                <a:solidFill>
                  <a:srgbClr val="002060"/>
                </a:solidFill>
              </a:rPr>
              <a:t>Los estudiantes ELL pueden necesitar que cada parte sea enseñada usando una estructura del lenguaje (oración) que enfatice palabras de transición. </a:t>
            </a:r>
            <a:endParaRPr lang="es-419" sz="900" b="1" dirty="0">
              <a:solidFill>
                <a:srgbClr val="002060"/>
              </a:solidFill>
            </a:endParaRPr>
          </a:p>
        </p:txBody>
      </p:sp>
      <p:sp>
        <p:nvSpPr>
          <p:cNvPr id="17" name="TextBox 16"/>
          <p:cNvSpPr txBox="1"/>
          <p:nvPr/>
        </p:nvSpPr>
        <p:spPr>
          <a:xfrm>
            <a:off x="259080" y="3939541"/>
            <a:ext cx="2933350" cy="1331352"/>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9276" tIns="49638" rIns="99276" bIns="49638" rtlCol="0">
            <a:spAutoFit/>
          </a:bodyPr>
          <a:lstStyle/>
          <a:p>
            <a:r>
              <a:rPr lang="es-419" dirty="0">
                <a:solidFill>
                  <a:prstClr val="black"/>
                </a:solidFill>
              </a:rPr>
              <a:t>Recuerde que los estudiantes necesitarán tener una hoja para tomar notas por cada pasaje.</a:t>
            </a:r>
          </a:p>
        </p:txBody>
      </p:sp>
      <p:graphicFrame>
        <p:nvGraphicFramePr>
          <p:cNvPr id="21" name="Table 20"/>
          <p:cNvGraphicFramePr>
            <a:graphicFrameLocks noGrp="1"/>
          </p:cNvGraphicFramePr>
          <p:nvPr>
            <p:extLst/>
          </p:nvPr>
        </p:nvGraphicFramePr>
        <p:xfrm>
          <a:off x="1903728" y="274385"/>
          <a:ext cx="5570225" cy="601982"/>
        </p:xfrm>
        <a:graphic>
          <a:graphicData uri="http://schemas.openxmlformats.org/drawingml/2006/table">
            <a:tbl>
              <a:tblPr firstRow="1" bandRow="1">
                <a:tableStyleId>{5940675A-B579-460E-94D1-54222C63F5DA}</a:tableStyleId>
              </a:tblPr>
              <a:tblGrid>
                <a:gridCol w="566739"/>
                <a:gridCol w="971550"/>
                <a:gridCol w="870347"/>
                <a:gridCol w="728664"/>
                <a:gridCol w="829866"/>
                <a:gridCol w="809625"/>
                <a:gridCol w="793434"/>
              </a:tblGrid>
              <a:tr h="242317">
                <a:tc rowSpan="2">
                  <a:txBody>
                    <a:bodyPr/>
                    <a:lstStyle/>
                    <a:p>
                      <a:pPr algn="ctr"/>
                      <a:r>
                        <a:rPr lang="en-US" sz="800" b="1" dirty="0" smtClean="0"/>
                        <a:t>R</a:t>
                      </a:r>
                      <a:r>
                        <a:rPr lang="en-US" sz="800" b="1" baseline="0" dirty="0" smtClean="0"/>
                        <a:t> </a:t>
                      </a:r>
                      <a:r>
                        <a:rPr lang="en-US" sz="800" b="1" dirty="0" smtClean="0"/>
                        <a:t>E-</a:t>
                      </a:r>
                    </a:p>
                    <a:p>
                      <a:pPr algn="ctr"/>
                      <a:r>
                        <a:rPr lang="en-US" sz="800" b="1" i="1" dirty="0" smtClean="0">
                          <a:solidFill>
                            <a:srgbClr val="FF0000"/>
                          </a:solidFill>
                        </a:rPr>
                        <a:t>leer</a:t>
                      </a:r>
                      <a:endParaRPr lang="en-US" sz="800" b="1" i="1" dirty="0">
                        <a:solidFill>
                          <a:srgbClr val="FF0000"/>
                        </a:solidFill>
                      </a:endParaRPr>
                    </a:p>
                  </a:txBody>
                  <a:tcPr marL="97155" marR="97155">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800" b="1" dirty="0" smtClean="0"/>
                        <a:t>S</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A</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R</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C</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H</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59665">
                <a:tc vMerge="1">
                  <a:txBody>
                    <a:bodyPr/>
                    <a:lstStyle/>
                    <a:p>
                      <a:endParaRPr lang="en-US" sz="1200" b="1"/>
                    </a:p>
                  </a:txBody>
                  <a:tcPr anchor="ctr">
                    <a:solidFill>
                      <a:schemeClr val="bg1"/>
                    </a:solidFill>
                  </a:tcPr>
                </a:tc>
                <a:tc>
                  <a:txBody>
                    <a:bodyPr/>
                    <a:lstStyle/>
                    <a:p>
                      <a:pPr algn="ctr"/>
                      <a:r>
                        <a:rPr lang="en-US" sz="800" b="1" dirty="0" smtClean="0"/>
                        <a:t>ALGO NUEVO</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800" b="1" dirty="0" smtClean="0"/>
                        <a:t>EXPLICA MÁS</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US" sz="800" b="1" baseline="0" dirty="0" smtClean="0"/>
                        <a:t>UNA Y OTRA VEZ</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99"/>
                    </a:solidFill>
                  </a:tcPr>
                </a:tc>
                <a:tc>
                  <a:txBody>
                    <a:bodyPr/>
                    <a:lstStyle/>
                    <a:p>
                      <a:pPr algn="ctr"/>
                      <a:r>
                        <a:rPr lang="en-US" sz="800" b="1" dirty="0" smtClean="0"/>
                        <a:t>¿RELEVANT</a:t>
                      </a:r>
                      <a:r>
                        <a:rPr lang="en-US" sz="800" b="1" baseline="0" dirty="0" smtClean="0"/>
                        <a:t>E O NO?</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a:r>
                        <a:rPr lang="en-US" sz="800" b="1" dirty="0" smtClean="0"/>
                        <a:t>CONCLUYE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pPr algn="ctr"/>
                      <a:r>
                        <a:rPr lang="en-US" sz="800" b="1" dirty="0" smtClean="0"/>
                        <a:t>TIENE EVIDENCIA</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24" name="TextBox 23"/>
          <p:cNvSpPr txBox="1"/>
          <p:nvPr/>
        </p:nvSpPr>
        <p:spPr>
          <a:xfrm>
            <a:off x="259080" y="577477"/>
            <a:ext cx="1778000" cy="523220"/>
          </a:xfrm>
          <a:prstGeom prst="rect">
            <a:avLst/>
          </a:prstGeom>
          <a:solidFill>
            <a:schemeClr val="bg1"/>
          </a:solidFill>
          <a:ln w="28575">
            <a:solidFill>
              <a:schemeClr val="tx1"/>
            </a:solidFill>
          </a:ln>
        </p:spPr>
        <p:txBody>
          <a:bodyPr wrap="square" rtlCol="0">
            <a:spAutoFit/>
          </a:bodyPr>
          <a:ls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a:lstStyle>
          <a:p>
            <a:pPr algn="ctr"/>
            <a:r>
              <a:rPr lang="es-419" sz="1400" b="1" dirty="0" smtClean="0">
                <a:solidFill>
                  <a:prstClr val="black"/>
                </a:solidFill>
              </a:rPr>
              <a:t>Notas  investigativas</a:t>
            </a:r>
          </a:p>
          <a:p>
            <a:pPr algn="ctr"/>
            <a:r>
              <a:rPr lang="es-419" sz="1400" b="1" dirty="0" smtClean="0">
                <a:solidFill>
                  <a:prstClr val="black"/>
                </a:solidFill>
              </a:rPr>
              <a:t>Guía del maestro</a:t>
            </a:r>
          </a:p>
        </p:txBody>
      </p:sp>
    </p:spTree>
    <p:extLst>
      <p:ext uri="{BB962C8B-B14F-4D97-AF65-F5344CB8AC3E}">
        <p14:creationId xmlns:p14="http://schemas.microsoft.com/office/powerpoint/2010/main" val="1379172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31800" y="1104900"/>
            <a:ext cx="6908800" cy="8302491"/>
          </a:xfrm>
          <a:prstGeom prst="rect">
            <a:avLst/>
          </a:prstGeom>
          <a:solidFill>
            <a:schemeClr val="bg1"/>
          </a:solidFill>
          <a:ln>
            <a:solidFill>
              <a:schemeClr val="accent1"/>
            </a:solidFill>
          </a:ln>
        </p:spPr>
        <p:txBody>
          <a:bodyPr wrap="square" lIns="99276" tIns="49638" rIns="99276" bIns="49638" rtlCol="0">
            <a:spAutoFit/>
          </a:bodyPr>
          <a:lstStyle/>
          <a:p>
            <a:endParaRPr lang="es-ES_tradnl" sz="1300" b="1" u="sng" dirty="0" smtClean="0">
              <a:solidFill>
                <a:prstClr val="black"/>
              </a:solidFill>
            </a:endParaRPr>
          </a:p>
          <a:p>
            <a:r>
              <a:rPr lang="es-ES_tradnl" sz="1300" b="1" u="sng" dirty="0" smtClean="0">
                <a:solidFill>
                  <a:prstClr val="black"/>
                </a:solidFill>
              </a:rPr>
              <a:t>Idea clave</a:t>
            </a:r>
          </a:p>
          <a:p>
            <a:r>
              <a:rPr lang="es-ES_tradnl" sz="1300" dirty="0" smtClean="0">
                <a:solidFill>
                  <a:prstClr val="black"/>
                </a:solidFill>
              </a:rPr>
              <a:t>Escribe </a:t>
            </a:r>
            <a:r>
              <a:rPr lang="es-ES_tradnl" sz="1300" b="1" dirty="0" smtClean="0">
                <a:solidFill>
                  <a:prstClr val="black"/>
                </a:solidFill>
              </a:rPr>
              <a:t>una</a:t>
            </a:r>
            <a:r>
              <a:rPr lang="es-ES_tradnl" sz="1300" dirty="0" smtClean="0">
                <a:solidFill>
                  <a:prstClr val="black"/>
                </a:solidFill>
              </a:rPr>
              <a:t> nueva </a:t>
            </a:r>
            <a:r>
              <a:rPr lang="es-ES_tradnl" sz="1300" u="sng" dirty="0" smtClean="0">
                <a:solidFill>
                  <a:prstClr val="black"/>
                </a:solidFill>
              </a:rPr>
              <a:t>idea clave</a:t>
            </a:r>
            <a:r>
              <a:rPr lang="es-ES_tradnl" sz="1300" dirty="0" smtClean="0">
                <a:solidFill>
                  <a:prstClr val="black"/>
                </a:solidFill>
              </a:rPr>
              <a:t> sobre </a:t>
            </a:r>
            <a:r>
              <a:rPr lang="es-ES_tradnl" sz="1300" u="sng" dirty="0" smtClean="0">
                <a:solidFill>
                  <a:prstClr val="black"/>
                </a:solidFill>
              </a:rPr>
              <a:t>la idea principal</a:t>
            </a:r>
            <a:endParaRPr lang="es-ES_tradnl" sz="1300" dirty="0" smtClean="0">
              <a:solidFill>
                <a:prstClr val="black"/>
              </a:solidFill>
            </a:endParaRPr>
          </a:p>
          <a:p>
            <a:endParaRPr lang="es-ES_tradnl" sz="1300" dirty="0" smtClean="0">
              <a:solidFill>
                <a:prstClr val="black"/>
              </a:solidFill>
            </a:endParaRPr>
          </a:p>
          <a:p>
            <a:r>
              <a:rPr lang="es-ES_tradnl" sz="1300" dirty="0" smtClean="0">
                <a:solidFill>
                  <a:prstClr val="black"/>
                </a:solidFill>
              </a:rPr>
              <a:t>____________________________________________________________________________</a:t>
            </a:r>
          </a:p>
          <a:p>
            <a:endParaRPr lang="es-ES_tradnl" sz="1300" dirty="0" smtClean="0">
              <a:solidFill>
                <a:prstClr val="black"/>
              </a:solidFill>
            </a:endParaRPr>
          </a:p>
          <a:p>
            <a:r>
              <a:rPr lang="es-ES_tradnl" sz="1300" dirty="0" smtClean="0">
                <a:solidFill>
                  <a:prstClr val="black"/>
                </a:solidFill>
              </a:rPr>
              <a:t>____________________________________________________________________________</a:t>
            </a:r>
          </a:p>
          <a:p>
            <a:endParaRPr lang="es-ES_tradnl" sz="1300" b="1" u="sng" dirty="0" smtClean="0">
              <a:solidFill>
                <a:prstClr val="black"/>
              </a:solidFill>
            </a:endParaRPr>
          </a:p>
          <a:p>
            <a:r>
              <a:rPr lang="es-ES_tradnl" sz="1300" b="1" u="sng" dirty="0" smtClean="0">
                <a:solidFill>
                  <a:prstClr val="black"/>
                </a:solidFill>
              </a:rPr>
              <a:t>Detalles clave</a:t>
            </a:r>
          </a:p>
          <a:p>
            <a:endParaRPr lang="es-ES_tradnl" sz="1300" b="1" u="sng" dirty="0" smtClean="0">
              <a:solidFill>
                <a:prstClr val="black"/>
              </a:solidFill>
            </a:endParaRPr>
          </a:p>
          <a:p>
            <a:r>
              <a:rPr lang="es-ES_tradnl" sz="1300" dirty="0" smtClean="0">
                <a:solidFill>
                  <a:prstClr val="black"/>
                </a:solidFill>
              </a:rPr>
              <a:t>Explica más acerca de la nueva </a:t>
            </a:r>
            <a:r>
              <a:rPr lang="es-ES_tradnl" sz="1300" u="sng" dirty="0" smtClean="0">
                <a:solidFill>
                  <a:prstClr val="black"/>
                </a:solidFill>
              </a:rPr>
              <a:t>idea clave</a:t>
            </a:r>
            <a:r>
              <a:rPr lang="es-ES_tradnl" sz="1300" dirty="0" smtClean="0">
                <a:solidFill>
                  <a:prstClr val="black"/>
                </a:solidFill>
              </a:rPr>
              <a:t>.  Escribe dos </a:t>
            </a:r>
            <a:r>
              <a:rPr lang="es-ES_tradnl" sz="1300" u="sng" dirty="0" smtClean="0">
                <a:solidFill>
                  <a:prstClr val="black"/>
                </a:solidFill>
              </a:rPr>
              <a:t>detalles clave</a:t>
            </a:r>
            <a:r>
              <a:rPr lang="es-ES_tradnl" sz="1300" dirty="0" smtClean="0">
                <a:solidFill>
                  <a:prstClr val="black"/>
                </a:solidFill>
              </a:rPr>
              <a:t> del párrafo o la sección que apoya la nueva </a:t>
            </a:r>
            <a:r>
              <a:rPr lang="es-ES_tradnl" sz="1300" u="sng" dirty="0" smtClean="0">
                <a:solidFill>
                  <a:prstClr val="black"/>
                </a:solidFill>
              </a:rPr>
              <a:t>idea clave</a:t>
            </a:r>
            <a:r>
              <a:rPr lang="es-ES_tradnl" sz="1300" dirty="0" smtClean="0">
                <a:solidFill>
                  <a:prstClr val="black"/>
                </a:solidFill>
              </a:rPr>
              <a:t>. </a:t>
            </a:r>
          </a:p>
          <a:p>
            <a:pPr marL="171437" indent="-171437">
              <a:buFont typeface="Arial" panose="020B0604020202020204" pitchFamily="34" charset="0"/>
              <a:buChar char="•"/>
            </a:pPr>
            <a:r>
              <a:rPr lang="es-ES_tradnl" sz="1300" dirty="0" smtClean="0">
                <a:solidFill>
                  <a:prstClr val="black"/>
                </a:solidFill>
              </a:rPr>
              <a:t>Detalle clave _________________________________________________________________________</a:t>
            </a:r>
          </a:p>
          <a:p>
            <a:pPr marL="171437" indent="-171437">
              <a:buFont typeface="Arial" panose="020B0604020202020204" pitchFamily="34" charset="0"/>
              <a:buChar char="•"/>
            </a:pPr>
            <a:endParaRPr lang="es-ES_tradnl" sz="1300" dirty="0" smtClean="0">
              <a:solidFill>
                <a:prstClr val="black"/>
              </a:solidFill>
            </a:endParaRPr>
          </a:p>
          <a:p>
            <a:pPr marL="171437" indent="-171437"/>
            <a:r>
              <a:rPr lang="es-ES_tradnl" sz="1300" dirty="0" smtClean="0">
                <a:solidFill>
                  <a:prstClr val="black"/>
                </a:solidFill>
              </a:rPr>
              <a:t>     __________________________________________________________________________</a:t>
            </a:r>
          </a:p>
          <a:p>
            <a:pPr marL="171437" indent="-171437"/>
            <a:endParaRPr lang="es-ES_tradnl" sz="1300" dirty="0" smtClean="0">
              <a:solidFill>
                <a:prstClr val="black"/>
              </a:solidFill>
            </a:endParaRPr>
          </a:p>
          <a:p>
            <a:pPr marL="171437" indent="-171437"/>
            <a:endParaRPr lang="es-ES_tradnl" sz="1300" dirty="0" smtClean="0">
              <a:solidFill>
                <a:prstClr val="black"/>
              </a:solidFill>
            </a:endParaRPr>
          </a:p>
          <a:p>
            <a:pPr marL="171437" indent="-171437">
              <a:buFont typeface="Arial" panose="020B0604020202020204" pitchFamily="34" charset="0"/>
              <a:buChar char="•"/>
            </a:pPr>
            <a:r>
              <a:rPr lang="es-ES_tradnl" sz="1300" dirty="0" smtClean="0">
                <a:solidFill>
                  <a:prstClr val="black"/>
                </a:solidFill>
              </a:rPr>
              <a:t>Detalle clave     _________________________________________________________________________</a:t>
            </a:r>
          </a:p>
          <a:p>
            <a:pPr marL="171437" indent="-171437"/>
            <a:endParaRPr lang="es-ES_tradnl" sz="1300" dirty="0" smtClean="0">
              <a:solidFill>
                <a:prstClr val="black"/>
              </a:solidFill>
            </a:endParaRPr>
          </a:p>
          <a:p>
            <a:pPr marL="171437" indent="-171437"/>
            <a:r>
              <a:rPr lang="es-ES_tradnl" sz="1300" dirty="0" smtClean="0">
                <a:solidFill>
                  <a:prstClr val="black"/>
                </a:solidFill>
              </a:rPr>
              <a:t>      _________________________________________________________________________</a:t>
            </a:r>
          </a:p>
          <a:p>
            <a:endParaRPr lang="es-ES_tradnl" sz="1300" b="1" u="sng" dirty="0" smtClean="0">
              <a:solidFill>
                <a:prstClr val="black"/>
              </a:solidFill>
            </a:endParaRPr>
          </a:p>
          <a:p>
            <a:endParaRPr lang="es-ES_tradnl" sz="1300" b="1" u="sng" dirty="0" smtClean="0">
              <a:solidFill>
                <a:prstClr val="black"/>
              </a:solidFill>
            </a:endParaRPr>
          </a:p>
          <a:p>
            <a:r>
              <a:rPr lang="es-ES_tradnl" sz="1300" b="1" u="sng" dirty="0" smtClean="0">
                <a:solidFill>
                  <a:prstClr val="black"/>
                </a:solidFill>
              </a:rPr>
              <a:t>Una y otra vez</a:t>
            </a:r>
          </a:p>
          <a:p>
            <a:r>
              <a:rPr lang="es-ES_tradnl" sz="1300" dirty="0" smtClean="0">
                <a:solidFill>
                  <a:prstClr val="black"/>
                </a:solidFill>
              </a:rPr>
              <a:t>¿Qué palabras o frases el autor utiliza una y otra vez? Escríbelas aquí. Piensa por qué el autor sigue usándolas una y otra vez.</a:t>
            </a:r>
          </a:p>
          <a:p>
            <a:endParaRPr lang="es-ES_tradnl" sz="1300" dirty="0" smtClean="0">
              <a:solidFill>
                <a:prstClr val="black"/>
              </a:solidFill>
            </a:endParaRPr>
          </a:p>
          <a:p>
            <a:endParaRPr lang="es-ES_tradnl" sz="1300" dirty="0" smtClean="0">
              <a:solidFill>
                <a:prstClr val="black"/>
              </a:solidFill>
            </a:endParaRPr>
          </a:p>
          <a:p>
            <a:endParaRPr lang="es-ES_tradnl" sz="1300" dirty="0" smtClean="0">
              <a:solidFill>
                <a:prstClr val="black"/>
              </a:solidFill>
            </a:endParaRPr>
          </a:p>
          <a:p>
            <a:endParaRPr lang="es-ES_tradnl" sz="1300" dirty="0" smtClean="0">
              <a:solidFill>
                <a:prstClr val="black"/>
              </a:solidFill>
            </a:endParaRPr>
          </a:p>
          <a:p>
            <a:endParaRPr lang="es-ES_tradnl" sz="1300" b="1" u="sng" dirty="0" smtClean="0">
              <a:solidFill>
                <a:prstClr val="black"/>
              </a:solidFill>
            </a:endParaRPr>
          </a:p>
          <a:p>
            <a:endParaRPr lang="es-ES_tradnl" sz="1300" b="1" u="sng" dirty="0" smtClean="0">
              <a:solidFill>
                <a:prstClr val="black"/>
              </a:solidFill>
            </a:endParaRPr>
          </a:p>
          <a:p>
            <a:endParaRPr lang="es-ES_tradnl" sz="1300" b="1" u="sng" dirty="0" smtClean="0">
              <a:solidFill>
                <a:prstClr val="black"/>
              </a:solidFill>
            </a:endParaRPr>
          </a:p>
          <a:p>
            <a:endParaRPr lang="es-ES_tradnl" sz="1300" b="1" u="sng" dirty="0" smtClean="0">
              <a:solidFill>
                <a:prstClr val="black"/>
              </a:solidFill>
            </a:endParaRPr>
          </a:p>
          <a:p>
            <a:endParaRPr lang="es-ES_tradnl" sz="1300" b="1" u="sng" dirty="0" smtClean="0">
              <a:solidFill>
                <a:prstClr val="black"/>
              </a:solidFill>
            </a:endParaRPr>
          </a:p>
          <a:p>
            <a:r>
              <a:rPr lang="es-ES_tradnl" sz="1300" dirty="0" smtClean="0">
                <a:solidFill>
                  <a:prstClr val="black"/>
                </a:solidFill>
              </a:rPr>
              <a:t>Escribe </a:t>
            </a:r>
            <a:r>
              <a:rPr lang="es-ES_tradnl" sz="1300" b="1" u="sng" dirty="0" smtClean="0">
                <a:solidFill>
                  <a:prstClr val="black"/>
                </a:solidFill>
              </a:rPr>
              <a:t>una oración de conclusión </a:t>
            </a:r>
            <a:r>
              <a:rPr lang="es-ES_tradnl" sz="1300" dirty="0" smtClean="0">
                <a:solidFill>
                  <a:prstClr val="black"/>
                </a:solidFill>
              </a:rPr>
              <a:t>que diga más acerca de la nueva </a:t>
            </a:r>
            <a:r>
              <a:rPr lang="es-ES_tradnl" sz="1300" u="sng" dirty="0" smtClean="0">
                <a:solidFill>
                  <a:prstClr val="black"/>
                </a:solidFill>
              </a:rPr>
              <a:t>idea clave </a:t>
            </a:r>
            <a:r>
              <a:rPr lang="es-ES_tradnl" sz="1300" dirty="0" smtClean="0">
                <a:solidFill>
                  <a:prstClr val="black"/>
                </a:solidFill>
              </a:rPr>
              <a:t>y </a:t>
            </a:r>
            <a:r>
              <a:rPr lang="es-ES_tradnl" sz="1300" u="sng" dirty="0" smtClean="0">
                <a:solidFill>
                  <a:prstClr val="black"/>
                </a:solidFill>
              </a:rPr>
              <a:t>los detalles claves</a:t>
            </a:r>
            <a:r>
              <a:rPr lang="es-ES_tradnl" sz="1300" dirty="0" smtClean="0">
                <a:solidFill>
                  <a:prstClr val="black"/>
                </a:solidFill>
              </a:rPr>
              <a:t>. Si puedes, utiliza algunas de las palabras de ‘</a:t>
            </a:r>
            <a:r>
              <a:rPr lang="es-ES_tradnl" sz="1300" i="1" u="sng" dirty="0" smtClean="0">
                <a:solidFill>
                  <a:prstClr val="black"/>
                </a:solidFill>
              </a:rPr>
              <a:t>una y otra vez</a:t>
            </a:r>
            <a:r>
              <a:rPr lang="es-ES_tradnl" sz="1300" dirty="0" smtClean="0">
                <a:solidFill>
                  <a:prstClr val="black"/>
                </a:solidFill>
              </a:rPr>
              <a:t>’.</a:t>
            </a:r>
          </a:p>
          <a:p>
            <a:r>
              <a:rPr lang="es-ES_tradnl" sz="1300" dirty="0" smtClean="0">
                <a:solidFill>
                  <a:prstClr val="black"/>
                </a:solidFill>
              </a:rPr>
              <a:t>____________________________________________________________________________</a:t>
            </a:r>
          </a:p>
          <a:p>
            <a:endParaRPr lang="es-ES_tradnl" sz="1300" dirty="0" smtClean="0">
              <a:solidFill>
                <a:prstClr val="black"/>
              </a:solidFill>
            </a:endParaRPr>
          </a:p>
          <a:p>
            <a:r>
              <a:rPr lang="es-ES_tradnl" sz="1300" dirty="0" smtClean="0">
                <a:solidFill>
                  <a:prstClr val="black"/>
                </a:solidFill>
              </a:rPr>
              <a:t>____________________________________________________________________________</a:t>
            </a: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15</a:t>
            </a:fld>
            <a:endParaRPr lang="en-US" dirty="0">
              <a:solidFill>
                <a:prstClr val="black">
                  <a:tint val="75000"/>
                </a:prstClr>
              </a:solidFill>
            </a:endParaRPr>
          </a:p>
        </p:txBody>
      </p:sp>
      <p:sp>
        <p:nvSpPr>
          <p:cNvPr id="19" name="TextBox 18"/>
          <p:cNvSpPr txBox="1"/>
          <p:nvPr/>
        </p:nvSpPr>
        <p:spPr>
          <a:xfrm>
            <a:off x="212725" y="167104"/>
            <a:ext cx="1056640" cy="331078"/>
          </a:xfrm>
          <a:prstGeom prst="rect">
            <a:avLst/>
          </a:prstGeom>
          <a:solidFill>
            <a:schemeClr val="bg2">
              <a:lumMod val="90000"/>
            </a:schemeClr>
          </a:solidFill>
        </p:spPr>
        <p:txBody>
          <a:bodyPr wrap="square" lIns="99276" tIns="49638" rIns="99276" bIns="49638" rtlCol="0">
            <a:spAutoFit/>
          </a:bodyPr>
          <a:lstStyle/>
          <a:p>
            <a:r>
              <a:rPr lang="en-US" sz="1500" b="1" dirty="0" smtClean="0">
                <a:solidFill>
                  <a:prstClr val="black"/>
                </a:solidFill>
              </a:rPr>
              <a:t>3er Grado</a:t>
            </a:r>
            <a:endParaRPr lang="en-US" sz="1500" b="1" dirty="0">
              <a:solidFill>
                <a:prstClr val="black"/>
              </a:solidFill>
            </a:endParaRPr>
          </a:p>
        </p:txBody>
      </p:sp>
      <p:sp>
        <p:nvSpPr>
          <p:cNvPr id="20" name="TextBox 19"/>
          <p:cNvSpPr txBox="1"/>
          <p:nvPr/>
        </p:nvSpPr>
        <p:spPr>
          <a:xfrm>
            <a:off x="690880" y="6553200"/>
            <a:ext cx="6217920" cy="1562184"/>
          </a:xfrm>
          <a:prstGeom prst="rect">
            <a:avLst/>
          </a:prstGeom>
          <a:noFill/>
          <a:ln>
            <a:solidFill>
              <a:schemeClr val="accent1"/>
            </a:solidFill>
          </a:ln>
        </p:spPr>
        <p:txBody>
          <a:bodyPr wrap="square" lIns="99276" tIns="49638" rIns="99276" bIns="49638" rtlCol="0">
            <a:spAutoFit/>
          </a:bodyPr>
          <a:lstStyle/>
          <a:p>
            <a:endParaRPr lang="en-US" dirty="0" smtClean="0">
              <a:solidFill>
                <a:prstClr val="black"/>
              </a:solidFill>
            </a:endParaRPr>
          </a:p>
          <a:p>
            <a:endParaRPr lang="en-US" dirty="0" smtClean="0">
              <a:solidFill>
                <a:prstClr val="black"/>
              </a:solidFill>
            </a:endParaRPr>
          </a:p>
          <a:p>
            <a:endParaRPr lang="en-US" dirty="0" smtClean="0">
              <a:solidFill>
                <a:prstClr val="black"/>
              </a:solidFill>
            </a:endParaRPr>
          </a:p>
          <a:p>
            <a:endParaRPr lang="en-US" dirty="0" smtClean="0">
              <a:solidFill>
                <a:prstClr val="black"/>
              </a:solidFill>
            </a:endParaRPr>
          </a:p>
          <a:p>
            <a:endParaRPr lang="en-US" dirty="0" smtClean="0">
              <a:solidFill>
                <a:prstClr val="black"/>
              </a:solidFill>
            </a:endParaRPr>
          </a:p>
        </p:txBody>
      </p:sp>
      <p:sp>
        <p:nvSpPr>
          <p:cNvPr id="8" name="TextBox 7"/>
          <p:cNvSpPr txBox="1"/>
          <p:nvPr/>
        </p:nvSpPr>
        <p:spPr>
          <a:xfrm>
            <a:off x="431800" y="820129"/>
            <a:ext cx="6908800" cy="331078"/>
          </a:xfrm>
          <a:prstGeom prst="rect">
            <a:avLst/>
          </a:prstGeom>
          <a:noFill/>
        </p:spPr>
        <p:txBody>
          <a:bodyPr wrap="square" lIns="99276" tIns="49638" rIns="99276" bIns="49638" rtlCol="0">
            <a:spAutoFit/>
          </a:bodyPr>
          <a:lstStyle/>
          <a:p>
            <a:r>
              <a:rPr lang="en-US" sz="1500" dirty="0" smtClean="0">
                <a:solidFill>
                  <a:prstClr val="black"/>
                </a:solidFill>
              </a:rPr>
              <a:t>Nombre_________________     </a:t>
            </a:r>
            <a:r>
              <a:rPr lang="en-US" sz="1500" dirty="0" err="1" smtClean="0">
                <a:solidFill>
                  <a:prstClr val="black"/>
                </a:solidFill>
              </a:rPr>
              <a:t>Pasaje_____________Idea</a:t>
            </a:r>
            <a:r>
              <a:rPr lang="en-US" sz="1500" dirty="0" smtClean="0">
                <a:solidFill>
                  <a:prstClr val="black"/>
                </a:solidFill>
              </a:rPr>
              <a:t> principal ______________</a:t>
            </a:r>
            <a:endParaRPr lang="en-US" sz="1500" dirty="0">
              <a:solidFill>
                <a:prstClr val="black"/>
              </a:solidFill>
            </a:endParaRPr>
          </a:p>
        </p:txBody>
      </p:sp>
      <p:graphicFrame>
        <p:nvGraphicFramePr>
          <p:cNvPr id="10" name="Table 9"/>
          <p:cNvGraphicFramePr>
            <a:graphicFrameLocks noGrp="1"/>
          </p:cNvGraphicFramePr>
          <p:nvPr>
            <p:extLst/>
          </p:nvPr>
        </p:nvGraphicFramePr>
        <p:xfrm>
          <a:off x="1990725" y="194848"/>
          <a:ext cx="5570225" cy="601982"/>
        </p:xfrm>
        <a:graphic>
          <a:graphicData uri="http://schemas.openxmlformats.org/drawingml/2006/table">
            <a:tbl>
              <a:tblPr firstRow="1" bandRow="1">
                <a:tableStyleId>{5940675A-B579-460E-94D1-54222C63F5DA}</a:tableStyleId>
              </a:tblPr>
              <a:tblGrid>
                <a:gridCol w="566739"/>
                <a:gridCol w="971550"/>
                <a:gridCol w="870347"/>
                <a:gridCol w="728664"/>
                <a:gridCol w="829866"/>
                <a:gridCol w="809625"/>
                <a:gridCol w="793434"/>
              </a:tblGrid>
              <a:tr h="242317">
                <a:tc rowSpan="2">
                  <a:txBody>
                    <a:bodyPr/>
                    <a:lstStyle/>
                    <a:p>
                      <a:pPr algn="ctr"/>
                      <a:r>
                        <a:rPr lang="en-US" sz="800" b="1" dirty="0" smtClean="0"/>
                        <a:t>R</a:t>
                      </a:r>
                      <a:r>
                        <a:rPr lang="en-US" sz="800" b="1" baseline="0" dirty="0" smtClean="0"/>
                        <a:t> </a:t>
                      </a:r>
                      <a:r>
                        <a:rPr lang="en-US" sz="800" b="1" dirty="0" smtClean="0"/>
                        <a:t>E-</a:t>
                      </a:r>
                    </a:p>
                    <a:p>
                      <a:pPr algn="ctr"/>
                      <a:r>
                        <a:rPr lang="en-US" sz="800" b="1" i="1" dirty="0" smtClean="0">
                          <a:solidFill>
                            <a:srgbClr val="FF0000"/>
                          </a:solidFill>
                        </a:rPr>
                        <a:t>leer</a:t>
                      </a:r>
                      <a:endParaRPr lang="en-US" sz="800" b="1" i="1" dirty="0">
                        <a:solidFill>
                          <a:srgbClr val="FF0000"/>
                        </a:solidFill>
                      </a:endParaRPr>
                    </a:p>
                  </a:txBody>
                  <a:tcPr marL="97155" marR="97155">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800" b="1" dirty="0" smtClean="0"/>
                        <a:t>S</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A</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R</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C</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H</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59665">
                <a:tc vMerge="1">
                  <a:txBody>
                    <a:bodyPr/>
                    <a:lstStyle/>
                    <a:p>
                      <a:endParaRPr lang="en-US" sz="1200" b="1"/>
                    </a:p>
                  </a:txBody>
                  <a:tcPr anchor="ctr">
                    <a:solidFill>
                      <a:schemeClr val="bg1"/>
                    </a:solidFill>
                  </a:tcPr>
                </a:tc>
                <a:tc>
                  <a:txBody>
                    <a:bodyPr/>
                    <a:lstStyle/>
                    <a:p>
                      <a:pPr algn="ctr"/>
                      <a:r>
                        <a:rPr lang="en-US" sz="800" b="1" dirty="0" smtClean="0"/>
                        <a:t>ALGO NUEVO</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800" b="1" dirty="0" smtClean="0"/>
                        <a:t>EXPLICA MÁS</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US" sz="800" b="1" baseline="0" dirty="0" smtClean="0"/>
                        <a:t>UNA Y OTRA VEZ</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99"/>
                    </a:solidFill>
                  </a:tcPr>
                </a:tc>
                <a:tc>
                  <a:txBody>
                    <a:bodyPr/>
                    <a:lstStyle/>
                    <a:p>
                      <a:pPr algn="ctr"/>
                      <a:r>
                        <a:rPr lang="en-US" sz="800" b="1" dirty="0" smtClean="0"/>
                        <a:t>¿RELEVANT</a:t>
                      </a:r>
                      <a:r>
                        <a:rPr lang="en-US" sz="800" b="1" baseline="0" dirty="0" smtClean="0"/>
                        <a:t>E O NO?</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a:r>
                        <a:rPr lang="en-US" sz="800" b="1" dirty="0" smtClean="0"/>
                        <a:t>CONCLUYE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pPr algn="ctr"/>
                      <a:r>
                        <a:rPr lang="en-US" sz="800" b="1" dirty="0" smtClean="0"/>
                        <a:t>TIENE EVIDENCIA</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9" name="TextBox 8"/>
          <p:cNvSpPr txBox="1"/>
          <p:nvPr/>
        </p:nvSpPr>
        <p:spPr>
          <a:xfrm>
            <a:off x="227633" y="521481"/>
            <a:ext cx="1778000" cy="307777"/>
          </a:xfrm>
          <a:prstGeom prst="rect">
            <a:avLst/>
          </a:prstGeom>
          <a:solidFill>
            <a:schemeClr val="bg1"/>
          </a:solidFill>
          <a:ln w="28575">
            <a:solidFill>
              <a:schemeClr val="tx1"/>
            </a:solidFill>
          </a:ln>
        </p:spPr>
        <p:txBody>
          <a:bodyPr wrap="square" rtlCol="0">
            <a:spAutoFit/>
          </a:bodyPr>
          <a:ls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a:lstStyle>
          <a:p>
            <a:pPr algn="ctr"/>
            <a:r>
              <a:rPr lang="en-US" sz="1400" b="1" dirty="0" smtClean="0">
                <a:solidFill>
                  <a:prstClr val="black"/>
                </a:solidFill>
              </a:rPr>
              <a:t>Notas </a:t>
            </a:r>
            <a:r>
              <a:rPr lang="es-MX" sz="1400" b="1" dirty="0" smtClean="0">
                <a:solidFill>
                  <a:prstClr val="black"/>
                </a:solidFill>
              </a:rPr>
              <a:t>investigativas</a:t>
            </a:r>
          </a:p>
        </p:txBody>
      </p:sp>
    </p:spTree>
    <p:extLst>
      <p:ext uri="{BB962C8B-B14F-4D97-AF65-F5344CB8AC3E}">
        <p14:creationId xmlns:p14="http://schemas.microsoft.com/office/powerpoint/2010/main" val="242883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77B04D-AEB5-43ED-B9BA-B3D1EC9C9067}" type="slidenum">
              <a:rPr lang="en-US" smtClean="0">
                <a:solidFill>
                  <a:prstClr val="black">
                    <a:tint val="75000"/>
                  </a:prstClr>
                </a:solidFill>
              </a:rPr>
              <a:pPr/>
              <a:t>16</a:t>
            </a:fld>
            <a:endParaRPr lang="en-US" dirty="0">
              <a:solidFill>
                <a:prstClr val="black">
                  <a:tint val="75000"/>
                </a:prstClr>
              </a:solidFill>
            </a:endParaRPr>
          </a:p>
        </p:txBody>
      </p:sp>
      <p:sp>
        <p:nvSpPr>
          <p:cNvPr id="3" name="TextBox 2"/>
          <p:cNvSpPr txBox="1"/>
          <p:nvPr/>
        </p:nvSpPr>
        <p:spPr>
          <a:xfrm>
            <a:off x="354961" y="370968"/>
            <a:ext cx="6979834" cy="8253665"/>
          </a:xfrm>
          <a:prstGeom prst="rect">
            <a:avLst/>
          </a:prstGeom>
          <a:noFill/>
        </p:spPr>
        <p:txBody>
          <a:bodyPr wrap="square" lIns="94546" tIns="47273" rIns="94546" bIns="47273" rtlCol="0">
            <a:spAutoFit/>
          </a:bodyPr>
          <a:lstStyle/>
          <a:p>
            <a:pPr algn="ctr"/>
            <a:r>
              <a:rPr lang="x-none" sz="1484" b="1" dirty="0">
                <a:solidFill>
                  <a:prstClr val="black"/>
                </a:solidFill>
              </a:rPr>
              <a:t>Determinando textos a nivel de grado</a:t>
            </a:r>
          </a:p>
          <a:p>
            <a:pPr algn="ctr"/>
            <a:endParaRPr lang="x-none" sz="789" b="1" dirty="0">
              <a:solidFill>
                <a:prstClr val="black"/>
              </a:solidFill>
            </a:endParaRPr>
          </a:p>
          <a:p>
            <a:r>
              <a:rPr lang="x-none" sz="1484" dirty="0">
                <a:solidFill>
                  <a:prstClr val="black"/>
                </a:solidFill>
              </a:rPr>
              <a:t>El nivel de grado de un texto se determina utilizando una combinación tanto de las nuevas escalas cuantitativas como de las medidas cualitativas de los CCSS.</a:t>
            </a:r>
          </a:p>
          <a:p>
            <a:endParaRPr lang="x-none" sz="1484" dirty="0">
              <a:solidFill>
                <a:prstClr val="black"/>
              </a:solidFill>
            </a:endParaRPr>
          </a:p>
          <a:p>
            <a:r>
              <a:rPr lang="x-none" sz="1484" b="1" dirty="0">
                <a:solidFill>
                  <a:prstClr val="black"/>
                </a:solidFill>
              </a:rPr>
              <a:t>Ejemplo</a:t>
            </a:r>
            <a:r>
              <a:rPr lang="x-none" sz="1484" dirty="0">
                <a:solidFill>
                  <a:prstClr val="black"/>
                </a:solidFill>
              </a:rPr>
              <a:t>:  Si el grado equivalente de un texto es </a:t>
            </a:r>
            <a:r>
              <a:rPr lang="x-none" sz="1763" b="1" dirty="0">
                <a:solidFill>
                  <a:srgbClr val="0070C0"/>
                </a:solidFill>
              </a:rPr>
              <a:t>6.8</a:t>
            </a:r>
            <a:r>
              <a:rPr lang="x-none" sz="1484" dirty="0">
                <a:solidFill>
                  <a:prstClr val="black"/>
                </a:solidFill>
              </a:rPr>
              <a:t> y tiene una medida </a:t>
            </a:r>
            <a:r>
              <a:rPr lang="x-none" sz="1484" i="1" dirty="0" err="1">
                <a:solidFill>
                  <a:prstClr val="black"/>
                </a:solidFill>
              </a:rPr>
              <a:t>lexile</a:t>
            </a:r>
            <a:r>
              <a:rPr lang="x-none" sz="1484" dirty="0">
                <a:solidFill>
                  <a:prstClr val="black"/>
                </a:solidFill>
              </a:rPr>
              <a:t> de </a:t>
            </a:r>
            <a:r>
              <a:rPr lang="x-none" sz="1763" b="1" dirty="0">
                <a:solidFill>
                  <a:srgbClr val="0070C0"/>
                </a:solidFill>
              </a:rPr>
              <a:t>970</a:t>
            </a:r>
            <a:r>
              <a:rPr lang="x-none" sz="1484" dirty="0">
                <a:solidFill>
                  <a:prstClr val="black"/>
                </a:solidFill>
              </a:rPr>
              <a:t>, los datos cuantitativos muestran que la ubicación debe ser </a:t>
            </a:r>
            <a:r>
              <a:rPr lang="x-none" sz="1484" b="1" dirty="0">
                <a:solidFill>
                  <a:prstClr val="black"/>
                </a:solidFill>
              </a:rPr>
              <a:t>entre los grados  4 y 8.</a:t>
            </a: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r>
              <a:rPr lang="x-none" sz="1484" b="1" dirty="0">
                <a:solidFill>
                  <a:prstClr val="black"/>
                </a:solidFill>
              </a:rPr>
              <a:t>Cuatro medidas cualitativas</a:t>
            </a:r>
            <a:r>
              <a:rPr lang="x-none" sz="1484" dirty="0">
                <a:solidFill>
                  <a:prstClr val="black"/>
                </a:solidFill>
              </a:rPr>
              <a:t> pueden examinarse desde la banda inferior de 4</a:t>
            </a:r>
            <a:r>
              <a:rPr lang="x-none" sz="1484" baseline="30000" dirty="0">
                <a:solidFill>
                  <a:prstClr val="black"/>
                </a:solidFill>
              </a:rPr>
              <a:t>to</a:t>
            </a:r>
            <a:r>
              <a:rPr lang="x-none" sz="1484" dirty="0">
                <a:solidFill>
                  <a:prstClr val="black"/>
                </a:solidFill>
              </a:rPr>
              <a:t> grado  hasta la banda superior de 8</a:t>
            </a:r>
            <a:r>
              <a:rPr lang="x-none" sz="1484" baseline="30000" dirty="0">
                <a:solidFill>
                  <a:prstClr val="black"/>
                </a:solidFill>
              </a:rPr>
              <a:t>vo</a:t>
            </a:r>
            <a:r>
              <a:rPr lang="x-none" sz="1484" dirty="0">
                <a:solidFill>
                  <a:prstClr val="black"/>
                </a:solidFill>
              </a:rPr>
              <a:t> grado para determinar la legibilidad a nivel de grado.</a:t>
            </a: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r>
              <a:rPr lang="x-none" sz="1484" dirty="0">
                <a:solidFill>
                  <a:prstClr val="black"/>
                </a:solidFill>
              </a:rPr>
              <a:t>La combinación de la escala </a:t>
            </a:r>
            <a:r>
              <a:rPr lang="x-none" sz="1484" b="1" dirty="0">
                <a:solidFill>
                  <a:prstClr val="black"/>
                </a:solidFill>
              </a:rPr>
              <a:t>cuantitativa</a:t>
            </a:r>
            <a:r>
              <a:rPr lang="x-none" sz="1484" dirty="0">
                <a:solidFill>
                  <a:prstClr val="black"/>
                </a:solidFill>
              </a:rPr>
              <a:t> y las medidas </a:t>
            </a:r>
            <a:r>
              <a:rPr lang="x-none" sz="1484" b="1" dirty="0">
                <a:solidFill>
                  <a:prstClr val="black"/>
                </a:solidFill>
              </a:rPr>
              <a:t>cualitativas</a:t>
            </a:r>
            <a:r>
              <a:rPr lang="x-none" sz="1484" dirty="0">
                <a:solidFill>
                  <a:prstClr val="black"/>
                </a:solidFill>
              </a:rPr>
              <a:t>, para este texto en particular, muestra que el mejor nivel de legibilidad para este texto sería 6</a:t>
            </a:r>
            <a:r>
              <a:rPr lang="x-none" sz="1484" baseline="30000" dirty="0">
                <a:solidFill>
                  <a:prstClr val="black"/>
                </a:solidFill>
              </a:rPr>
              <a:t>to </a:t>
            </a:r>
            <a:r>
              <a:rPr lang="x-none" sz="1484" dirty="0">
                <a:solidFill>
                  <a:prstClr val="black"/>
                </a:solidFill>
              </a:rPr>
              <a:t>grado.</a:t>
            </a:r>
          </a:p>
          <a:p>
            <a:endParaRPr lang="x-none" sz="1484" dirty="0">
              <a:solidFill>
                <a:prstClr val="black"/>
              </a:solidFill>
            </a:endParaRPr>
          </a:p>
        </p:txBody>
      </p:sp>
      <p:graphicFrame>
        <p:nvGraphicFramePr>
          <p:cNvPr id="10" name="Table 9"/>
          <p:cNvGraphicFramePr>
            <a:graphicFrameLocks noGrp="1"/>
          </p:cNvGraphicFramePr>
          <p:nvPr>
            <p:extLst/>
          </p:nvPr>
        </p:nvGraphicFramePr>
        <p:xfrm>
          <a:off x="580359" y="1980280"/>
          <a:ext cx="5930479" cy="1883036"/>
        </p:xfrm>
        <a:graphic>
          <a:graphicData uri="http://schemas.openxmlformats.org/drawingml/2006/table">
            <a:tbl>
              <a:tblPr/>
              <a:tblGrid>
                <a:gridCol w="2095035"/>
                <a:gridCol w="1917388"/>
                <a:gridCol w="1918056"/>
              </a:tblGrid>
              <a:tr h="473837">
                <a:tc>
                  <a:txBody>
                    <a:bodyPr/>
                    <a:lstStyle/>
                    <a:p>
                      <a:pPr marL="0" marR="0" algn="ctr" fontAlgn="ctr">
                        <a:lnSpc>
                          <a:spcPct val="107000"/>
                        </a:lnSpc>
                        <a:spcBef>
                          <a:spcPts val="0"/>
                        </a:spcBef>
                        <a:spcAft>
                          <a:spcPts val="0"/>
                        </a:spcAft>
                      </a:pPr>
                      <a:r>
                        <a:rPr lang="en-US" sz="10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 Core </a:t>
                      </a:r>
                      <a:r>
                        <a:rPr lang="en-US" sz="10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Band</a:t>
                      </a:r>
                    </a:p>
                    <a:p>
                      <a:pPr marL="0" marR="0" algn="ctr" defTabSz="1018809" rtl="0" eaLnBrk="1" fontAlgn="ctr" latinLnBrk="0" hangingPunct="1">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Bandas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basadas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en</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los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Estándares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Fundamentales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Comunes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800" b="1" i="0" kern="1200"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0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r>
                        <a:rPr lang="en-US" sz="10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p>
                    <a:p>
                      <a:pPr marL="0" marR="0" algn="ctr" fontAlgn="ctr">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Prueba</a:t>
                      </a: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de </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legibilidad</a:t>
                      </a: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0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Lexile Framework</a:t>
                      </a:r>
                      <a:r>
                        <a:rPr lang="en-US" sz="10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p>
                    <a:p>
                      <a:pPr marL="0" marR="0" algn="ctr" fontAlgn="ctr">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(Sistema Lexile)</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297526">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48">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281970">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91">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64">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CCR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1" name="Group 10"/>
          <p:cNvGrpSpPr/>
          <p:nvPr/>
        </p:nvGrpSpPr>
        <p:grpSpPr>
          <a:xfrm>
            <a:off x="3099811" y="2755452"/>
            <a:ext cx="3205665" cy="544492"/>
            <a:chOff x="3088640" y="2723154"/>
            <a:chExt cx="3251200" cy="552226"/>
          </a:xfrm>
        </p:grpSpPr>
        <p:sp>
          <p:nvSpPr>
            <p:cNvPr id="12" name="Rectangle 11"/>
            <p:cNvSpPr/>
            <p:nvPr/>
          </p:nvSpPr>
          <p:spPr>
            <a:xfrm>
              <a:off x="3088640" y="2723154"/>
              <a:ext cx="1300480" cy="5522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solidFill>
                  <a:prstClr val="white"/>
                </a:solidFill>
              </a:endParaRPr>
            </a:p>
          </p:txBody>
        </p:sp>
        <p:sp>
          <p:nvSpPr>
            <p:cNvPr id="13" name="Rectangle 12"/>
            <p:cNvSpPr/>
            <p:nvPr/>
          </p:nvSpPr>
          <p:spPr>
            <a:xfrm>
              <a:off x="5039360" y="2723154"/>
              <a:ext cx="1300480" cy="5522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solidFill>
                  <a:prstClr val="white"/>
                </a:solidFill>
              </a:endParaRPr>
            </a:p>
          </p:txBody>
        </p:sp>
      </p:grpSp>
      <p:graphicFrame>
        <p:nvGraphicFramePr>
          <p:cNvPr id="14" name="Table 13"/>
          <p:cNvGraphicFramePr>
            <a:graphicFrameLocks noGrp="1"/>
          </p:cNvGraphicFramePr>
          <p:nvPr>
            <p:extLst/>
          </p:nvPr>
        </p:nvGraphicFramePr>
        <p:xfrm>
          <a:off x="304871" y="4591927"/>
          <a:ext cx="6812038" cy="3072453"/>
        </p:xfrm>
        <a:graphic>
          <a:graphicData uri="http://schemas.openxmlformats.org/drawingml/2006/table">
            <a:tbl>
              <a:tblPr firstRow="1" bandRow="1">
                <a:tableStyleId>{5940675A-B579-460E-94D1-54222C63F5DA}</a:tableStyleId>
              </a:tblPr>
              <a:tblGrid>
                <a:gridCol w="1362408"/>
                <a:gridCol w="1430764"/>
                <a:gridCol w="1374193"/>
                <a:gridCol w="1041841"/>
                <a:gridCol w="851505"/>
                <a:gridCol w="751327"/>
              </a:tblGrid>
              <a:tr h="311139">
                <a:tc rowSpan="2">
                  <a:txBody>
                    <a:bodyPr/>
                    <a:lstStyle/>
                    <a:p>
                      <a:pPr algn="ctr"/>
                      <a:endParaRPr lang="x-none" sz="900" noProof="0" dirty="0" smtClean="0">
                        <a:solidFill>
                          <a:srgbClr val="002060"/>
                        </a:solidFill>
                      </a:endParaRPr>
                    </a:p>
                    <a:p>
                      <a:pPr algn="ctr"/>
                      <a:r>
                        <a:rPr lang="x-none" sz="900" b="1" u="sng" noProof="0" dirty="0" smtClean="0">
                          <a:solidFill>
                            <a:srgbClr val="002060"/>
                          </a:solidFill>
                          <a:effectLst>
                            <a:outerShdw blurRad="38100" dist="38100" dir="2700000" algn="tl">
                              <a:srgbClr val="000000">
                                <a:alpha val="43137"/>
                              </a:srgbClr>
                            </a:outerShdw>
                          </a:effectLst>
                        </a:rPr>
                        <a:t>4 factores cualitativos</a:t>
                      </a:r>
                      <a:endParaRPr lang="x-none" sz="900" b="1" u="sng" noProof="0" dirty="0">
                        <a:solidFill>
                          <a:srgbClr val="002060"/>
                        </a:solidFill>
                        <a:effectLst>
                          <a:outerShdw blurRad="38100" dist="38100" dir="2700000" algn="tl">
                            <a:srgbClr val="000000">
                              <a:alpha val="43137"/>
                            </a:srgbClr>
                          </a:outerShdw>
                        </a:effectLst>
                      </a:endParaRPr>
                    </a:p>
                  </a:txBody>
                  <a:tcPr marL="96170" marR="96170" marT="46671" marB="46671" anchor="ctr"/>
                </a:tc>
                <a:tc gridSpan="5">
                  <a:txBody>
                    <a:bodyPr/>
                    <a:lstStyle/>
                    <a:p>
                      <a:pPr algn="ctr"/>
                      <a:r>
                        <a:rPr lang="x-none" sz="1400" b="1" noProof="0" dirty="0" smtClean="0">
                          <a:solidFill>
                            <a:srgbClr val="002060"/>
                          </a:solidFill>
                        </a:rPr>
                        <a:t>Clasifica el texto desde más</a:t>
                      </a:r>
                      <a:r>
                        <a:rPr lang="x-none" sz="1400" b="1" baseline="0" noProof="0" dirty="0" smtClean="0">
                          <a:solidFill>
                            <a:srgbClr val="002060"/>
                          </a:solidFill>
                        </a:rPr>
                        <a:t> fácil hasta más difícil, </a:t>
                      </a:r>
                      <a:r>
                        <a:rPr lang="x-none" sz="1400" b="1" u="sng" baseline="0" noProof="0" dirty="0" smtClean="0">
                          <a:solidFill>
                            <a:srgbClr val="002060"/>
                          </a:solidFill>
                        </a:rPr>
                        <a:t>entre las bandas</a:t>
                      </a:r>
                      <a:r>
                        <a:rPr lang="x-none" sz="1400" b="1" baseline="0" noProof="0" dirty="0" smtClean="0">
                          <a:solidFill>
                            <a:srgbClr val="002060"/>
                          </a:solidFill>
                        </a:rPr>
                        <a:t>.</a:t>
                      </a:r>
                      <a:endParaRPr lang="x-none" sz="1400" b="1"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94404">
                <a:tc vMerge="1">
                  <a:txBody>
                    <a:bodyPr/>
                    <a:lstStyle/>
                    <a:p>
                      <a:endParaRPr lang="en-US" sz="1400" dirty="0"/>
                    </a:p>
                  </a:txBody>
                  <a:tcPr/>
                </a:tc>
                <a:tc>
                  <a:txBody>
                    <a:bodyPr/>
                    <a:lstStyle/>
                    <a:p>
                      <a:pPr algn="ctr"/>
                      <a:r>
                        <a:rPr lang="x-none" sz="900" b="1" noProof="0" dirty="0" smtClean="0">
                          <a:solidFill>
                            <a:srgbClr val="002060"/>
                          </a:solidFill>
                        </a:rPr>
                        <a:t>Principio del grado inferior  (banda)</a:t>
                      </a:r>
                      <a:endParaRPr lang="x-none" sz="900" b="1" noProof="0" dirty="0">
                        <a:solidFill>
                          <a:srgbClr val="002060"/>
                        </a:solidFill>
                      </a:endParaRPr>
                    </a:p>
                  </a:txBody>
                  <a:tcPr marL="96170" marR="96170" marT="46671" marB="46671" anchor="ctr">
                    <a:solidFill>
                      <a:schemeClr val="bg1">
                        <a:lumMod val="95000"/>
                      </a:schemeClr>
                    </a:solidFill>
                  </a:tcPr>
                </a:tc>
                <a:tc>
                  <a:txBody>
                    <a:bodyPr/>
                    <a:lstStyle/>
                    <a:p>
                      <a:pPr algn="ctr"/>
                      <a:r>
                        <a:rPr lang="x-none" sz="900" b="1" noProof="0" dirty="0" smtClean="0">
                          <a:solidFill>
                            <a:srgbClr val="002060"/>
                          </a:solidFill>
                        </a:rPr>
                        <a:t>Fin del grado inferior (banda) </a:t>
                      </a:r>
                      <a:endParaRPr lang="x-none" sz="900" b="1" noProof="0" dirty="0">
                        <a:solidFill>
                          <a:srgbClr val="002060"/>
                        </a:solidFill>
                      </a:endParaRPr>
                    </a:p>
                  </a:txBody>
                  <a:tcPr marL="96170" marR="96170" marT="46671" marB="46671" anchor="ctr">
                    <a:solidFill>
                      <a:schemeClr val="bg1">
                        <a:lumMod val="85000"/>
                      </a:schemeClr>
                    </a:solidFill>
                  </a:tcPr>
                </a:tc>
                <a:tc>
                  <a:txBody>
                    <a:bodyPr/>
                    <a:lstStyle/>
                    <a:p>
                      <a:pPr algn="ctr"/>
                      <a:r>
                        <a:rPr lang="x-none" sz="900" b="1" noProof="0" dirty="0" smtClean="0">
                          <a:solidFill>
                            <a:srgbClr val="002060"/>
                          </a:solidFill>
                        </a:rPr>
                        <a:t>Principio de un grado</a:t>
                      </a:r>
                      <a:r>
                        <a:rPr lang="x-none" sz="900" b="1" baseline="0" noProof="0" dirty="0" smtClean="0">
                          <a:solidFill>
                            <a:srgbClr val="002060"/>
                          </a:solidFill>
                        </a:rPr>
                        <a:t> </a:t>
                      </a:r>
                      <a:r>
                        <a:rPr lang="x-none" sz="900" b="1" noProof="0" dirty="0" smtClean="0">
                          <a:solidFill>
                            <a:srgbClr val="002060"/>
                          </a:solidFill>
                        </a:rPr>
                        <a:t>más alto (banda) hasta la mitad </a:t>
                      </a:r>
                      <a:endParaRPr lang="x-none" sz="900" b="1" noProof="0" dirty="0">
                        <a:solidFill>
                          <a:srgbClr val="002060"/>
                        </a:solidFill>
                      </a:endParaRPr>
                    </a:p>
                  </a:txBody>
                  <a:tcPr marL="96170" marR="96170" marT="46671" marB="46671" anchor="ctr">
                    <a:solidFill>
                      <a:schemeClr val="accent1">
                        <a:lumMod val="20000"/>
                        <a:lumOff val="80000"/>
                      </a:schemeClr>
                    </a:solidFill>
                  </a:tcPr>
                </a:tc>
                <a:tc>
                  <a:txBody>
                    <a:bodyPr/>
                    <a:lstStyle/>
                    <a:p>
                      <a:pPr algn="ctr"/>
                      <a:r>
                        <a:rPr lang="x-none" sz="900" b="1" noProof="0" dirty="0" smtClean="0">
                          <a:solidFill>
                            <a:srgbClr val="002060"/>
                          </a:solidFill>
                        </a:rPr>
                        <a:t>Fin de un   grado (banda) más alto</a:t>
                      </a:r>
                      <a:endParaRPr lang="x-none" sz="900" b="1" noProof="0" dirty="0">
                        <a:solidFill>
                          <a:srgbClr val="002060"/>
                        </a:solidFill>
                      </a:endParaRPr>
                    </a:p>
                  </a:txBody>
                  <a:tcPr marL="96170" marR="96170" marT="46671" marB="46671" anchor="ctr">
                    <a:solidFill>
                      <a:schemeClr val="accent1">
                        <a:lumMod val="40000"/>
                        <a:lumOff val="60000"/>
                      </a:schemeClr>
                    </a:solidFill>
                  </a:tcPr>
                </a:tc>
                <a:tc>
                  <a:txBody>
                    <a:bodyPr/>
                    <a:lstStyle/>
                    <a:p>
                      <a:pPr algn="ctr"/>
                      <a:r>
                        <a:rPr lang="x-none" sz="900" b="1" noProof="0" dirty="0" smtClean="0">
                          <a:solidFill>
                            <a:srgbClr val="002060"/>
                          </a:solidFill>
                        </a:rPr>
                        <a:t>No es adecuado</a:t>
                      </a:r>
                      <a:r>
                        <a:rPr lang="x-none" sz="900" b="1" baseline="0" noProof="0" dirty="0" smtClean="0">
                          <a:solidFill>
                            <a:srgbClr val="002060"/>
                          </a:solidFill>
                        </a:rPr>
                        <a:t> para banda</a:t>
                      </a:r>
                      <a:endParaRPr lang="x-none" sz="900" b="1" noProof="0" dirty="0">
                        <a:solidFill>
                          <a:srgbClr val="002060"/>
                        </a:solidFill>
                      </a:endParaRPr>
                    </a:p>
                  </a:txBody>
                  <a:tcPr marL="96170" marR="96170" marT="46671" marB="46671" anchor="ctr">
                    <a:solidFill>
                      <a:schemeClr val="accent6">
                        <a:lumMod val="20000"/>
                        <a:lumOff val="80000"/>
                      </a:schemeClr>
                    </a:solidFill>
                  </a:tcPr>
                </a:tc>
              </a:tr>
              <a:tr h="412657">
                <a:tc>
                  <a:txBody>
                    <a:bodyPr/>
                    <a:lstStyle/>
                    <a:p>
                      <a:r>
                        <a:rPr lang="x-none" sz="900" noProof="0" dirty="0" smtClean="0">
                          <a:solidFill>
                            <a:srgbClr val="002060"/>
                          </a:solidFill>
                        </a:rPr>
                        <a:t>Propósito/significado</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Estructura</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Claridad del lenguaje</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Lenguaje </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Ubicación general</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15" name="Group 14"/>
          <p:cNvGrpSpPr/>
          <p:nvPr/>
        </p:nvGrpSpPr>
        <p:grpSpPr>
          <a:xfrm>
            <a:off x="1937758" y="5705397"/>
            <a:ext cx="4808497" cy="1792578"/>
            <a:chOff x="1752600" y="5922580"/>
            <a:chExt cx="4572000" cy="1756063"/>
          </a:xfrm>
        </p:grpSpPr>
        <p:grpSp>
          <p:nvGrpSpPr>
            <p:cNvPr id="16" name="Group 15"/>
            <p:cNvGrpSpPr/>
            <p:nvPr/>
          </p:nvGrpSpPr>
          <p:grpSpPr>
            <a:xfrm>
              <a:off x="1752600" y="6019800"/>
              <a:ext cx="4572000" cy="1544543"/>
              <a:chOff x="3657600" y="4426548"/>
              <a:chExt cx="3581400" cy="1544543"/>
            </a:xfrm>
          </p:grpSpPr>
          <p:cxnSp>
            <p:nvCxnSpPr>
              <p:cNvPr id="22" name="Straight Arrow Connector 21"/>
              <p:cNvCxnSpPr/>
              <p:nvPr/>
            </p:nvCxnSpPr>
            <p:spPr>
              <a:xfrm>
                <a:off x="3657600" y="4426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657600" y="4800600"/>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657600" y="5188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657600" y="5569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0" y="5971091"/>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7" name="Oval 16"/>
            <p:cNvSpPr/>
            <p:nvPr/>
          </p:nvSpPr>
          <p:spPr>
            <a:xfrm>
              <a:off x="4490679" y="625891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solidFill>
                  <a:prstClr val="white"/>
                </a:solidFill>
              </a:endParaRPr>
            </a:p>
          </p:txBody>
        </p:sp>
        <p:sp>
          <p:nvSpPr>
            <p:cNvPr id="18" name="Oval 17"/>
            <p:cNvSpPr/>
            <p:nvPr/>
          </p:nvSpPr>
          <p:spPr>
            <a:xfrm>
              <a:off x="4478248" y="592258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solidFill>
                  <a:prstClr val="white"/>
                </a:solidFill>
              </a:endParaRPr>
            </a:p>
          </p:txBody>
        </p:sp>
        <p:sp>
          <p:nvSpPr>
            <p:cNvPr id="19" name="Oval 18"/>
            <p:cNvSpPr/>
            <p:nvPr/>
          </p:nvSpPr>
          <p:spPr>
            <a:xfrm>
              <a:off x="5524500" y="6667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solidFill>
                  <a:prstClr val="white"/>
                </a:solidFill>
              </a:endParaRPr>
            </a:p>
          </p:txBody>
        </p:sp>
        <p:sp>
          <p:nvSpPr>
            <p:cNvPr id="20" name="Oval 19"/>
            <p:cNvSpPr/>
            <p:nvPr/>
          </p:nvSpPr>
          <p:spPr>
            <a:xfrm>
              <a:off x="4464355" y="7048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solidFill>
                  <a:prstClr val="white"/>
                </a:solidFill>
              </a:endParaRPr>
            </a:p>
          </p:txBody>
        </p:sp>
        <p:sp>
          <p:nvSpPr>
            <p:cNvPr id="21" name="Oval 20"/>
            <p:cNvSpPr/>
            <p:nvPr/>
          </p:nvSpPr>
          <p:spPr>
            <a:xfrm>
              <a:off x="4464355" y="7450043"/>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solidFill>
                  <a:prstClr val="white"/>
                </a:solidFill>
              </a:endParaRPr>
            </a:p>
          </p:txBody>
        </p:sp>
      </p:grpSp>
      <p:sp>
        <p:nvSpPr>
          <p:cNvPr id="28" name="Rectangle 27"/>
          <p:cNvSpPr/>
          <p:nvPr/>
        </p:nvSpPr>
        <p:spPr>
          <a:xfrm>
            <a:off x="189452" y="8717497"/>
            <a:ext cx="6705600" cy="414857"/>
          </a:xfrm>
          <a:prstGeom prst="rect">
            <a:avLst/>
          </a:prstGeom>
        </p:spPr>
        <p:txBody>
          <a:bodyPr wrap="square">
            <a:spAutoFit/>
          </a:bodyPr>
          <a:lstStyle/>
          <a:p>
            <a:pPr algn="ctr"/>
            <a:r>
              <a:rPr lang="x-none" sz="1048" b="1" dirty="0">
                <a:solidFill>
                  <a:srgbClr val="1F497D"/>
                </a:solidFill>
              </a:rPr>
              <a:t>Para ver más detalles sobre cada una de las medidas cualitativas, favor de ir a la diapositiva 6 de:</a:t>
            </a:r>
          </a:p>
          <a:p>
            <a:pPr algn="ctr"/>
            <a:r>
              <a:rPr lang="x-none" sz="1048" dirty="0">
                <a:solidFill>
                  <a:prstClr val="black"/>
                </a:solidFill>
              </a:rPr>
              <a:t> </a:t>
            </a:r>
            <a:r>
              <a:rPr lang="x-none" sz="1048" b="1" dirty="0">
                <a:solidFill>
                  <a:srgbClr val="002060"/>
                </a:solidFill>
                <a:hlinkClick r:id="rId2"/>
              </a:rPr>
              <a:t>http://www.corestandards.org/assets/Appendix_A.pdf</a:t>
            </a:r>
            <a:endParaRPr lang="x-none" sz="1048" dirty="0">
              <a:solidFill>
                <a:prstClr val="black"/>
              </a:solidFill>
            </a:endParaRPr>
          </a:p>
        </p:txBody>
      </p:sp>
      <p:sp>
        <p:nvSpPr>
          <p:cNvPr id="29" name="Rectangle 28"/>
          <p:cNvSpPr/>
          <p:nvPr/>
        </p:nvSpPr>
        <p:spPr>
          <a:xfrm>
            <a:off x="3497580" y="9595521"/>
            <a:ext cx="3886200" cy="241824"/>
          </a:xfrm>
          <a:prstGeom prst="rect">
            <a:avLst/>
          </a:prstGeom>
        </p:spPr>
        <p:txBody>
          <a:bodyPr lIns="96378" tIns="48189" rIns="96378" bIns="48189">
            <a:spAutoFit/>
          </a:bodyPr>
          <a:lstStyle/>
          <a:p>
            <a:r>
              <a:rPr lang="en-US" sz="900" dirty="0" smtClean="0">
                <a:solidFill>
                  <a:prstClr val="black"/>
                </a:solidFill>
              </a:rPr>
              <a:t>Rev. Control:  07/01/2015 HSD – OSP and Susan Richmond</a:t>
            </a:r>
            <a:endParaRPr lang="en-US" sz="900" dirty="0">
              <a:solidFill>
                <a:prstClr val="black"/>
              </a:solidFill>
            </a:endParaRPr>
          </a:p>
        </p:txBody>
      </p:sp>
    </p:spTree>
    <p:extLst>
      <p:ext uri="{BB962C8B-B14F-4D97-AF65-F5344CB8AC3E}">
        <p14:creationId xmlns:p14="http://schemas.microsoft.com/office/powerpoint/2010/main" val="3707242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7215" y="8537383"/>
            <a:ext cx="7338594" cy="1115579"/>
          </a:xfrm>
          <a:prstGeom prst="rect">
            <a:avLst/>
          </a:prstGeom>
          <a:noFill/>
        </p:spPr>
        <p:txBody>
          <a:bodyPr wrap="square" lIns="91330" tIns="45665" rIns="91330" bIns="45665">
            <a:spAutoFit/>
          </a:bodyPr>
          <a:lstStyle/>
          <a:p>
            <a:r>
              <a:rPr lang="es-419" sz="950" dirty="0">
                <a:solidFill>
                  <a:prstClr val="black"/>
                </a:solidFill>
              </a:rPr>
              <a:t>Esta tarea de rendimiento se basa en la escritura. Como una opción, si desea dar seguimiento al crecimiento ELP como un segundo objetivo, los maestros pueden optar por evaluar ELP estándar 4 porque se </a:t>
            </a:r>
            <a:r>
              <a:rPr lang="es-419" sz="950" dirty="0" smtClean="0">
                <a:solidFill>
                  <a:prstClr val="black"/>
                </a:solidFill>
              </a:rPr>
              <a:t>alinea </a:t>
            </a:r>
            <a:r>
              <a:rPr lang="es-419" sz="950" dirty="0">
                <a:solidFill>
                  <a:prstClr val="black"/>
                </a:solidFill>
              </a:rPr>
              <a:t>con esta tarea de rendimiento específica. La composición completa de su estudiante puede ser analizada para identificar los niveles de dominio lingüístico en inglés. Es evidente que los estudiantes estarán navegando a través de las modalidades para llegar al producto final. Sin embargo, es importante tener en mente qué es lo que está evaluando la tarea de rendimiento de un escrito de opinión, y cuán profundamente el estudiante entiende el contenido de la clase y el lenguaje. La meta de crecimiento ELP es proporcionar “la enseñanza escalonada justa" para que los estudiantes demuestren su comprensión a fin de que pasen de un nivel de competencia al siguiente.</a:t>
            </a:r>
          </a:p>
        </p:txBody>
      </p:sp>
      <p:graphicFrame>
        <p:nvGraphicFramePr>
          <p:cNvPr id="5" name="Table 4"/>
          <p:cNvGraphicFramePr>
            <a:graphicFrameLocks noGrp="1"/>
          </p:cNvGraphicFramePr>
          <p:nvPr>
            <p:extLst/>
          </p:nvPr>
        </p:nvGraphicFramePr>
        <p:xfrm>
          <a:off x="236593" y="414963"/>
          <a:ext cx="7299217" cy="5993845"/>
        </p:xfrm>
        <a:graphic>
          <a:graphicData uri="http://schemas.openxmlformats.org/drawingml/2006/table">
            <a:tbl>
              <a:tblPr/>
              <a:tblGrid>
                <a:gridCol w="2049407"/>
                <a:gridCol w="706123"/>
                <a:gridCol w="447041"/>
                <a:gridCol w="447041"/>
                <a:gridCol w="383177"/>
                <a:gridCol w="3266428"/>
              </a:tblGrid>
              <a:tr h="649985">
                <a:tc rowSpan="2">
                  <a:txBody>
                    <a:bodyPr/>
                    <a:lstStyle/>
                    <a:p>
                      <a:pPr marL="0" marR="0">
                        <a:lnSpc>
                          <a:spcPct val="115000"/>
                        </a:lnSpc>
                        <a:spcBef>
                          <a:spcPts val="0"/>
                        </a:spcBef>
                        <a:spcAft>
                          <a:spcPts val="0"/>
                        </a:spcAft>
                      </a:pPr>
                      <a:r>
                        <a:rPr lang="x-none" sz="900" b="1" kern="1200" noProof="0" dirty="0" smtClean="0">
                          <a:solidFill>
                            <a:schemeClr val="bg1">
                              <a:lumMod val="50000"/>
                            </a:schemeClr>
                          </a:solidFill>
                          <a:effectLst/>
                          <a:latin typeface="+mn-lt"/>
                          <a:ea typeface="Calibri"/>
                          <a:cs typeface="Times New Roman"/>
                        </a:rPr>
                        <a:t>Modalidades receptivas*:</a:t>
                      </a:r>
                      <a:r>
                        <a:rPr lang="x-none" sz="900" kern="1200" noProof="0" dirty="0" smtClean="0">
                          <a:solidFill>
                            <a:schemeClr val="bg1">
                              <a:lumMod val="50000"/>
                            </a:schemeClr>
                          </a:solidFill>
                          <a:effectLst/>
                          <a:latin typeface="+mn-lt"/>
                          <a:ea typeface="Calibri"/>
                          <a:cs typeface="Times New Roman"/>
                        </a:rPr>
                        <a:t> </a:t>
                      </a:r>
                      <a:br>
                        <a:rPr lang="x-none" sz="900" kern="1200" noProof="0" dirty="0" smtClean="0">
                          <a:solidFill>
                            <a:schemeClr val="bg1">
                              <a:lumMod val="50000"/>
                            </a:schemeClr>
                          </a:solidFill>
                          <a:effectLst/>
                          <a:latin typeface="+mn-lt"/>
                          <a:ea typeface="Calibri"/>
                          <a:cs typeface="Times New Roman"/>
                        </a:rPr>
                      </a:br>
                      <a:r>
                        <a:rPr lang="x-none" sz="900" kern="1200" noProof="0" dirty="0" smtClean="0">
                          <a:solidFill>
                            <a:schemeClr val="bg1">
                              <a:lumMod val="50000"/>
                            </a:schemeClr>
                          </a:solidFill>
                          <a:effectLst/>
                          <a:latin typeface="+mn-lt"/>
                          <a:ea typeface="Calibri"/>
                          <a:cs typeface="Times New Roman"/>
                        </a:rPr>
                        <a:t>M</a:t>
                      </a:r>
                      <a:r>
                        <a:rPr lang="x-none" sz="900" kern="1200" baseline="0" noProof="0" dirty="0" smtClean="0">
                          <a:solidFill>
                            <a:schemeClr val="bg1">
                              <a:lumMod val="50000"/>
                            </a:schemeClr>
                          </a:solidFill>
                          <a:effectLst/>
                          <a:latin typeface="+mn-lt"/>
                          <a:ea typeface="Calibri"/>
                          <a:cs typeface="Times New Roman"/>
                        </a:rPr>
                        <a:t>aneras </a:t>
                      </a:r>
                      <a:r>
                        <a:rPr lang="x-none" sz="900" kern="1200" noProof="0" dirty="0" smtClean="0">
                          <a:solidFill>
                            <a:schemeClr val="bg1">
                              <a:lumMod val="50000"/>
                            </a:schemeClr>
                          </a:solidFill>
                          <a:effectLst/>
                          <a:latin typeface="+mn-lt"/>
                          <a:ea typeface="Calibri"/>
                          <a:cs typeface="Times New Roman"/>
                        </a:rPr>
                        <a:t>en las que los estudiantes reciben las comunicaciones de otros (por ejemplo: escuchar, leer, ver). La instrucción y evaluación de las modalidades receptivas se centran en la comunicación de </a:t>
                      </a:r>
                      <a:r>
                        <a:rPr lang="x-none" sz="900" kern="1200" baseline="0" noProof="0" dirty="0" smtClean="0">
                          <a:solidFill>
                            <a:schemeClr val="bg1">
                              <a:lumMod val="50000"/>
                            </a:schemeClr>
                          </a:solidFill>
                          <a:effectLst/>
                          <a:latin typeface="+mn-lt"/>
                          <a:ea typeface="Calibri"/>
                          <a:cs typeface="Times New Roman"/>
                        </a:rPr>
                        <a:t>lo</a:t>
                      </a:r>
                      <a:r>
                        <a:rPr lang="x-none" sz="900" kern="1200" noProof="0" dirty="0" smtClean="0">
                          <a:solidFill>
                            <a:schemeClr val="bg1">
                              <a:lumMod val="50000"/>
                            </a:schemeClr>
                          </a:solidFill>
                          <a:effectLst/>
                          <a:latin typeface="+mn-lt"/>
                          <a:ea typeface="Calibri"/>
                          <a:cs typeface="Times New Roman"/>
                        </a:rPr>
                        <a:t>s</a:t>
                      </a:r>
                      <a:r>
                        <a:rPr lang="x-none" sz="900" kern="1200" baseline="0" noProof="0" dirty="0" smtClean="0">
                          <a:solidFill>
                            <a:schemeClr val="bg1">
                              <a:lumMod val="50000"/>
                            </a:schemeClr>
                          </a:solidFill>
                          <a:effectLst/>
                          <a:latin typeface="+mn-lt"/>
                          <a:ea typeface="Calibri"/>
                          <a:cs typeface="Times New Roman"/>
                        </a:rPr>
                        <a:t> estudiantes de su </a:t>
                      </a:r>
                      <a:r>
                        <a:rPr lang="x-none" sz="900" kern="1200" noProof="0" dirty="0" smtClean="0">
                          <a:solidFill>
                            <a:schemeClr val="bg1">
                              <a:lumMod val="50000"/>
                            </a:schemeClr>
                          </a:solidFill>
                          <a:effectLst/>
                          <a:latin typeface="+mn-lt"/>
                          <a:ea typeface="Calibri"/>
                          <a:cs typeface="Times New Roman"/>
                        </a:rPr>
                        <a:t>comprensión del significado de </a:t>
                      </a:r>
                      <a:r>
                        <a:rPr lang="en-US" sz="900" kern="1200" noProof="0" dirty="0" smtClean="0">
                          <a:solidFill>
                            <a:schemeClr val="bg1">
                              <a:lumMod val="50000"/>
                            </a:schemeClr>
                          </a:solidFill>
                          <a:effectLst/>
                          <a:latin typeface="+mn-lt"/>
                          <a:ea typeface="Calibri"/>
                          <a:cs typeface="Times New Roman"/>
                        </a:rPr>
                        <a:t>la </a:t>
                      </a:r>
                      <a:r>
                        <a:rPr lang="x-none" sz="900" kern="1200" noProof="0" dirty="0" smtClean="0">
                          <a:solidFill>
                            <a:schemeClr val="bg1">
                              <a:lumMod val="50000"/>
                            </a:schemeClr>
                          </a:solidFill>
                          <a:effectLst/>
                          <a:latin typeface="+mn-lt"/>
                          <a:ea typeface="Calibri"/>
                          <a:cs typeface="Times New Roman"/>
                        </a:rPr>
                        <a:t> comunicaci</a:t>
                      </a:r>
                      <a:r>
                        <a:rPr lang="en-US" sz="900" kern="1200" noProof="0" dirty="0" err="1" smtClean="0">
                          <a:solidFill>
                            <a:schemeClr val="bg1">
                              <a:lumMod val="50000"/>
                            </a:schemeClr>
                          </a:solidFill>
                          <a:effectLst/>
                          <a:latin typeface="+mn-lt"/>
                          <a:ea typeface="Calibri"/>
                          <a:cs typeface="Times New Roman"/>
                        </a:rPr>
                        <a:t>ón</a:t>
                      </a:r>
                      <a:r>
                        <a:rPr lang="en-US" sz="900" kern="1200" noProof="0" dirty="0" smtClean="0">
                          <a:solidFill>
                            <a:schemeClr val="bg1">
                              <a:lumMod val="50000"/>
                            </a:schemeClr>
                          </a:solidFill>
                          <a:effectLst/>
                          <a:latin typeface="+mn-lt"/>
                          <a:ea typeface="Calibri"/>
                          <a:cs typeface="Times New Roman"/>
                        </a:rPr>
                        <a:t> de</a:t>
                      </a:r>
                      <a:r>
                        <a:rPr lang="x-none" sz="900" kern="1200" noProof="0" dirty="0" smtClean="0">
                          <a:solidFill>
                            <a:schemeClr val="bg1">
                              <a:lumMod val="50000"/>
                            </a:schemeClr>
                          </a:solidFill>
                          <a:effectLst/>
                          <a:latin typeface="+mn-lt"/>
                          <a:ea typeface="Calibri"/>
                          <a:cs typeface="Times New Roman"/>
                        </a:rPr>
                        <a:t> los demás.</a:t>
                      </a:r>
                      <a:endParaRPr lang="x-none" sz="900" noProof="0" dirty="0">
                        <a:solidFill>
                          <a:schemeClr val="bg1">
                            <a:lumMod val="50000"/>
                          </a:schemeClr>
                        </a:solidFill>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Escuchar</a:t>
                      </a:r>
                    </a:p>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y</a:t>
                      </a:r>
                    </a:p>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Leer</a:t>
                      </a:r>
                      <a:endParaRPr lang="x-none" sz="900" kern="1200" noProof="0" dirty="0">
                        <a:solidFill>
                          <a:srgbClr val="7F7F7F"/>
                        </a:solidFill>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x-none" sz="1400" b="1" kern="1200" noProof="0" dirty="0" smtClean="0">
                          <a:effectLst/>
                          <a:latin typeface="+mn-lt"/>
                          <a:ea typeface="Times New Roman"/>
                          <a:cs typeface="Times New Roman"/>
                        </a:rPr>
                        <a:t>9 - crear</a:t>
                      </a:r>
                      <a:r>
                        <a:rPr lang="x-none" sz="1400" b="0" kern="1200" noProof="0" dirty="0" smtClean="0">
                          <a:effectLst/>
                          <a:latin typeface="+mn-lt"/>
                          <a:ea typeface="Times New Roman"/>
                          <a:cs typeface="Times New Roman"/>
                        </a:rPr>
                        <a:t> un discurso y un texto  </a:t>
                      </a:r>
                      <a:r>
                        <a:rPr lang="x-none" sz="1400" b="1" kern="1200" noProof="0" dirty="0" smtClean="0">
                          <a:effectLst/>
                          <a:latin typeface="+mn-lt"/>
                          <a:ea typeface="Times New Roman"/>
                          <a:cs typeface="Times New Roman"/>
                        </a:rPr>
                        <a:t>claro y coherente apropiado para su grado</a:t>
                      </a:r>
                      <a:endParaRPr lang="x-none" sz="1600" b="1" noProof="0" dirty="0">
                        <a:effectLst/>
                        <a:latin typeface="+mn-lt"/>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algn="ctr"/>
                      <a:r>
                        <a:rPr lang="x-none" sz="1400" b="1" kern="1200" noProof="0" dirty="0" smtClean="0">
                          <a:solidFill>
                            <a:schemeClr val="tx1"/>
                          </a:solidFill>
                          <a:effectLst/>
                          <a:latin typeface="+mn-lt"/>
                          <a:ea typeface="Times New Roman"/>
                          <a:cs typeface="Times New Roman"/>
                        </a:rPr>
                        <a:t> 10 - </a:t>
                      </a:r>
                      <a:r>
                        <a:rPr lang="x-none" sz="1400" b="1" kern="1200" noProof="0" dirty="0" smtClean="0">
                          <a:solidFill>
                            <a:schemeClr val="tx1"/>
                          </a:solidFill>
                          <a:effectLst/>
                          <a:latin typeface="+mn-lt"/>
                          <a:ea typeface="+mn-ea"/>
                          <a:cs typeface="+mn-cs"/>
                        </a:rPr>
                        <a:t>hacer uso</a:t>
                      </a:r>
                      <a:r>
                        <a:rPr lang="x-none" sz="1400" kern="1200" noProof="0" dirty="0" smtClean="0">
                          <a:solidFill>
                            <a:schemeClr val="tx1"/>
                          </a:solidFill>
                          <a:effectLst/>
                          <a:latin typeface="+mn-lt"/>
                          <a:ea typeface="+mn-ea"/>
                          <a:cs typeface="+mn-cs"/>
                        </a:rPr>
                        <a:t> preciso del inglés</a:t>
                      </a:r>
                      <a:r>
                        <a:rPr lang="x-none" sz="1400" kern="1200" baseline="0" noProof="0" dirty="0" smtClean="0">
                          <a:solidFill>
                            <a:schemeClr val="tx1"/>
                          </a:solidFill>
                          <a:effectLst/>
                          <a:latin typeface="+mn-lt"/>
                          <a:ea typeface="+mn-ea"/>
                          <a:cs typeface="+mn-cs"/>
                        </a:rPr>
                        <a:t> est</a:t>
                      </a:r>
                      <a:r>
                        <a:rPr lang="x-none" sz="1400" kern="1200" noProof="0" dirty="0" smtClean="0">
                          <a:solidFill>
                            <a:schemeClr val="tx1"/>
                          </a:solidFill>
                          <a:effectLst/>
                          <a:latin typeface="+mn-lt"/>
                          <a:ea typeface="+mn-ea"/>
                          <a:cs typeface="+mn-cs"/>
                        </a:rPr>
                        <a:t>ándar </a:t>
                      </a:r>
                      <a:r>
                        <a:rPr lang="en-US" sz="1400" kern="1200" noProof="0" dirty="0" smtClean="0">
                          <a:solidFill>
                            <a:schemeClr val="tx1"/>
                          </a:solidFill>
                          <a:effectLst/>
                          <a:latin typeface="+mn-lt"/>
                          <a:ea typeface="+mn-ea"/>
                          <a:cs typeface="+mn-cs"/>
                        </a:rPr>
                        <a:t>del </a:t>
                      </a:r>
                      <a:r>
                        <a:rPr lang="x-none" sz="1400" kern="1200" noProof="0" dirty="0" smtClean="0">
                          <a:solidFill>
                            <a:schemeClr val="tx1"/>
                          </a:solidFill>
                          <a:effectLst/>
                          <a:latin typeface="+mn-lt"/>
                          <a:ea typeface="+mn-ea"/>
                          <a:cs typeface="+mn-cs"/>
                        </a:rPr>
                        <a:t>nivel de grado para </a:t>
                      </a:r>
                    </a:p>
                    <a:p>
                      <a:pPr algn="ctr"/>
                      <a:r>
                        <a:rPr lang="x-none" sz="1400" kern="1200" noProof="0" dirty="0" smtClean="0">
                          <a:solidFill>
                            <a:schemeClr val="tx1"/>
                          </a:solidFill>
                          <a:effectLst/>
                          <a:latin typeface="+mn-lt"/>
                          <a:ea typeface="+mn-ea"/>
                          <a:cs typeface="+mn-cs"/>
                        </a:rPr>
                        <a:t>                comunicarse apropiadamente de forma oral y escrita</a:t>
                      </a:r>
                      <a:endParaRPr lang="x-none" sz="1600" noProof="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1</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419" sz="800" b="1" i="0" u="none" strike="noStrike" kern="1200" cap="none" spc="0" normalizeH="0" baseline="0" noProof="0" dirty="0" smtClean="0">
                          <a:ln>
                            <a:noFill/>
                          </a:ln>
                          <a:solidFill>
                            <a:srgbClr val="7F7F7F"/>
                          </a:solidFill>
                          <a:effectLst/>
                          <a:uLnTx/>
                          <a:uFillTx/>
                          <a:latin typeface="+mn-lt"/>
                          <a:ea typeface="Calibri"/>
                          <a:cs typeface="GillSansMT"/>
                        </a:rPr>
                        <a:t>elaborar/construir significados  </a:t>
                      </a:r>
                      <a:r>
                        <a:rPr kumimoji="0" lang="es-419" sz="800" b="0" i="0" u="none" strike="noStrike" kern="1200" cap="none" spc="0" normalizeH="0" baseline="0" noProof="0" dirty="0" smtClean="0">
                          <a:ln>
                            <a:noFill/>
                          </a:ln>
                          <a:solidFill>
                            <a:srgbClr val="7F7F7F"/>
                          </a:solidFill>
                          <a:effectLst/>
                          <a:uLnTx/>
                          <a:uFillTx/>
                          <a:latin typeface="+mn-lt"/>
                          <a:ea typeface="Calibri"/>
                          <a:cs typeface="GillSansMT"/>
                        </a:rPr>
                        <a:t>a partir de presentaciones orales y de textos literarios e informativos, por medio de las siguientes destrezas  apropiadas para el nivel de grado: escuchar, leer y observar </a:t>
                      </a:r>
                      <a:endParaRPr kumimoji="0" lang="es-419" sz="1400" b="0" i="0" u="none" strike="noStrike" kern="1200" cap="none" spc="0" normalizeH="0" baseline="0" noProof="0" dirty="0">
                        <a:ln>
                          <a:noFill/>
                        </a:ln>
                        <a:solidFill>
                          <a:prstClr val="black"/>
                        </a:solidFill>
                        <a:effectLst/>
                        <a:uLnTx/>
                        <a:uFillTx/>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937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Calibri"/>
                          <a:cs typeface="Times New Roman"/>
                        </a:rPr>
                        <a:t>8</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determinar el significado </a:t>
                      </a:r>
                      <a:r>
                        <a:rPr lang="x-none" sz="900" b="0" kern="1200" noProof="0" dirty="0" smtClean="0">
                          <a:solidFill>
                            <a:srgbClr val="7F7F7F"/>
                          </a:solidFill>
                          <a:effectLst/>
                          <a:latin typeface="+mn-lt"/>
                          <a:ea typeface="Calibri"/>
                          <a:cs typeface="GillSansMT"/>
                        </a:rPr>
                        <a:t>de palabras y frases en presentaciones orales y en textos literarios e informativos</a:t>
                      </a:r>
                      <a:endParaRPr lang="x-none" sz="1500" b="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825377">
                <a:tc row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2100" b="1" kern="1200" noProof="0" dirty="0" smtClean="0">
                          <a:effectLst/>
                          <a:latin typeface="+mn-lt"/>
                          <a:ea typeface="Calibri"/>
                          <a:cs typeface="Times New Roman"/>
                        </a:rPr>
                        <a:t>Modalidades productivas*:</a:t>
                      </a:r>
                      <a:r>
                        <a:rPr lang="x-none" sz="2100" kern="1200" noProof="0" dirty="0" smtClean="0">
                          <a:effectLst/>
                          <a:latin typeface="+mn-lt"/>
                          <a:ea typeface="Calibri"/>
                          <a:cs typeface="Times New Roman"/>
                        </a:rPr>
                        <a:t> </a:t>
                      </a:r>
                    </a:p>
                    <a:p>
                      <a:pPr marL="0" marR="0">
                        <a:lnSpc>
                          <a:spcPct val="115000"/>
                        </a:lnSpc>
                        <a:spcBef>
                          <a:spcPts val="0"/>
                        </a:spcBef>
                        <a:spcAft>
                          <a:spcPts val="0"/>
                        </a:spcAft>
                      </a:pPr>
                      <a:r>
                        <a:rPr lang="x-none" sz="1300" kern="1200" noProof="0" dirty="0" smtClean="0">
                          <a:effectLst/>
                          <a:latin typeface="+mn-lt"/>
                          <a:ea typeface="Calibri"/>
                          <a:cs typeface="Times New Roman"/>
                        </a:rPr>
                        <a:t>Formas en que los estudiantes se comunican con otros (por ejemplo: hablar, escribir y dibujar). La instrucción y evaluación de las modalidades productivas se centran en la comunicación del estudiante de su propia comprensión o interpretación.</a:t>
                      </a:r>
                      <a:endParaRPr lang="x-none" sz="130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x-none" sz="1300" kern="1200" noProof="0" dirty="0" smtClean="0">
                          <a:effectLst/>
                          <a:latin typeface="+mn-lt"/>
                          <a:ea typeface="Calibri"/>
                          <a:cs typeface="Times New Roman"/>
                        </a:rPr>
                        <a:t>Hablar  </a:t>
                      </a:r>
                      <a:br>
                        <a:rPr lang="x-none" sz="1300" kern="1200" noProof="0" dirty="0" smtClean="0">
                          <a:effectLst/>
                          <a:latin typeface="+mn-lt"/>
                          <a:ea typeface="Calibri"/>
                          <a:cs typeface="Times New Roman"/>
                        </a:rPr>
                      </a:br>
                      <a:r>
                        <a:rPr lang="x-none" sz="1300" kern="1200" noProof="0" dirty="0" smtClean="0">
                          <a:effectLst/>
                          <a:latin typeface="+mn-lt"/>
                          <a:ea typeface="Calibri"/>
                          <a:cs typeface="Times New Roman"/>
                        </a:rPr>
                        <a:t>y</a:t>
                      </a:r>
                    </a:p>
                    <a:p>
                      <a:pPr marL="0" marR="0" algn="ctr">
                        <a:lnSpc>
                          <a:spcPct val="115000"/>
                        </a:lnSpc>
                        <a:spcBef>
                          <a:spcPts val="0"/>
                        </a:spcBef>
                        <a:spcAft>
                          <a:spcPts val="0"/>
                        </a:spcAft>
                      </a:pPr>
                      <a:r>
                        <a:rPr lang="x-none" sz="1300" kern="1200" noProof="0" dirty="0" smtClean="0">
                          <a:effectLst/>
                          <a:latin typeface="+mn-lt"/>
                          <a:ea typeface="Calibri"/>
                          <a:cs typeface="Times New Roman"/>
                        </a:rPr>
                        <a:t>Escribir</a:t>
                      </a:r>
                      <a:endParaRPr lang="x-none" sz="1300" kern="1200" noProof="0" dirty="0">
                        <a:effectLst/>
                        <a:latin typeface="+mn-lt"/>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400" kern="1200" noProof="0" dirty="0" smtClean="0">
                          <a:effectLst/>
                          <a:latin typeface="Calibri"/>
                          <a:ea typeface="Times New Roman"/>
                          <a:cs typeface="GillSansMT"/>
                        </a:rPr>
                        <a:t>3</a:t>
                      </a:r>
                      <a:endParaRPr lang="x-none" sz="16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400" kern="1200" noProof="0" dirty="0" smtClean="0">
                          <a:effectLst/>
                          <a:latin typeface="+mn-lt"/>
                          <a:ea typeface="Calibri"/>
                          <a:cs typeface="GillSansMT"/>
                        </a:rPr>
                        <a:t>hablar y escribir sobre textos y temas literarios e informativos complejos, apropiados para el grado</a:t>
                      </a:r>
                      <a:endParaRPr lang="x-none" sz="1400" kern="1200" noProof="0" dirty="0">
                        <a:effectLst/>
                        <a:latin typeface="+mn-lt"/>
                        <a:ea typeface="Calibri"/>
                        <a:cs typeface="GillSansMT"/>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606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400" b="1" kern="1200" noProof="0" dirty="0" smtClean="0">
                          <a:effectLst/>
                          <a:latin typeface="Calibri"/>
                          <a:ea typeface="Times New Roman"/>
                          <a:cs typeface="Times New Roman"/>
                        </a:rPr>
                        <a:t>4</a:t>
                      </a:r>
                      <a:endParaRPr lang="x-none" sz="16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x-none" sz="1800" b="1" kern="1200" noProof="0" dirty="0" smtClean="0">
                          <a:effectLst/>
                          <a:latin typeface="+mn-lt"/>
                          <a:ea typeface="Calibri"/>
                          <a:cs typeface="GillSansMT"/>
                        </a:rPr>
                        <a:t>construir declaraciones orales y escritas apropiadas para su grado, y apoyarlas con razonamiento y evidencia</a:t>
                      </a:r>
                      <a:endParaRPr lang="x-none" sz="160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80148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400" kern="1200" noProof="0" dirty="0" smtClean="0">
                          <a:effectLst/>
                          <a:latin typeface="Calibri"/>
                          <a:ea typeface="Times New Roman"/>
                          <a:cs typeface="Times New Roman"/>
                        </a:rPr>
                        <a:t>7</a:t>
                      </a:r>
                      <a:endParaRPr lang="x-none" sz="16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400" kern="1200" noProof="0" dirty="0" smtClean="0">
                          <a:effectLst/>
                          <a:latin typeface="+mn-lt"/>
                          <a:ea typeface="Calibri"/>
                          <a:cs typeface="GillSansMT"/>
                        </a:rPr>
                        <a:t>adaptar las opciones del lenguaje a un propósito, una tarea y una audiencia</a:t>
                      </a:r>
                      <a:r>
                        <a:rPr lang="en-US" sz="1400" kern="1200" noProof="0" dirty="0" smtClean="0">
                          <a:effectLst/>
                          <a:latin typeface="+mn-lt"/>
                          <a:ea typeface="Calibri"/>
                          <a:cs typeface="GillSansMT"/>
                        </a:rPr>
                        <a:t>, </a:t>
                      </a:r>
                      <a:r>
                        <a:rPr lang="x-none" sz="1400" kern="1200" noProof="0" dirty="0" smtClean="0">
                          <a:effectLst/>
                          <a:latin typeface="+mn-lt"/>
                          <a:ea typeface="Calibri"/>
                          <a:cs typeface="GillSansMT"/>
                        </a:rPr>
                        <a:t>cuando habla y escribe</a:t>
                      </a:r>
                      <a:endParaRPr lang="x-none" sz="1400" kern="1200" noProof="0" dirty="0">
                        <a:effectLst/>
                        <a:latin typeface="+mn-lt"/>
                        <a:ea typeface="Calibri"/>
                        <a:cs typeface="GillSansMT"/>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73137">
                <a:tc rowSpan="3">
                  <a:txBody>
                    <a:bodyPr/>
                    <a:lstStyle/>
                    <a:p>
                      <a:pPr marL="0" marR="0">
                        <a:lnSpc>
                          <a:spcPct val="115000"/>
                        </a:lnSpc>
                        <a:spcBef>
                          <a:spcPts val="0"/>
                        </a:spcBef>
                        <a:spcAft>
                          <a:spcPts val="0"/>
                        </a:spcAft>
                      </a:pPr>
                      <a:r>
                        <a:rPr lang="x-none" sz="900" b="1" kern="1200" noProof="0" dirty="0" smtClean="0">
                          <a:solidFill>
                            <a:schemeClr val="bg1">
                              <a:lumMod val="50000"/>
                            </a:schemeClr>
                          </a:solidFill>
                          <a:effectLst/>
                          <a:latin typeface="+mn-lt"/>
                          <a:ea typeface="Calibri"/>
                          <a:cs typeface="Times New Roman"/>
                        </a:rPr>
                        <a:t>Modalidades interactivas*: </a:t>
                      </a:r>
                    </a:p>
                    <a:p>
                      <a:pPr marL="0" marR="0">
                        <a:lnSpc>
                          <a:spcPct val="115000"/>
                        </a:lnSpc>
                        <a:spcBef>
                          <a:spcPts val="0"/>
                        </a:spcBef>
                        <a:spcAft>
                          <a:spcPts val="0"/>
                        </a:spcAft>
                      </a:pPr>
                      <a:r>
                        <a:rPr lang="x-none" sz="900" kern="1200" noProof="0" dirty="0" smtClean="0">
                          <a:solidFill>
                            <a:schemeClr val="bg1">
                              <a:lumMod val="50000"/>
                            </a:schemeClr>
                          </a:solidFill>
                          <a:effectLst/>
                          <a:latin typeface="+mn-lt"/>
                          <a:ea typeface="Calibri"/>
                          <a:cs typeface="Times New Roman"/>
                        </a:rPr>
                        <a:t>Uso colaborativo de modalidades receptivas y productivas mientras</a:t>
                      </a:r>
                      <a:r>
                        <a:rPr lang="x-none" sz="900" kern="1200" baseline="0" noProof="0" dirty="0" smtClean="0">
                          <a:solidFill>
                            <a:schemeClr val="bg1">
                              <a:lumMod val="50000"/>
                            </a:schemeClr>
                          </a:solidFill>
                          <a:effectLst/>
                          <a:latin typeface="+mn-lt"/>
                          <a:ea typeface="Calibri"/>
                          <a:cs typeface="Times New Roman"/>
                        </a:rPr>
                        <a:t> “</a:t>
                      </a:r>
                      <a:r>
                        <a:rPr lang="x-none" sz="900" kern="1200" noProof="0" dirty="0" smtClean="0">
                          <a:solidFill>
                            <a:schemeClr val="bg1">
                              <a:lumMod val="50000"/>
                            </a:schemeClr>
                          </a:solidFill>
                          <a:effectLst/>
                          <a:latin typeface="+mn-lt"/>
                          <a:ea typeface="Calibri"/>
                          <a:cs typeface="Times New Roman"/>
                        </a:rPr>
                        <a:t>los estudiantes participan en las conversaciones, proporcionan y obtienen información, expresan sentimientos y emociones, e intercambian opiniones" (Phillips, 2008, p. 3). </a:t>
                      </a:r>
                      <a:endParaRPr lang="x-none" sz="1500" noProof="0" dirty="0">
                        <a:solidFill>
                          <a:schemeClr val="bg1">
                            <a:lumMod val="50000"/>
                          </a:schemeClr>
                        </a:solidFill>
                        <a:effectLst/>
                        <a:latin typeface="+mn-lt"/>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00000"/>
                        </a:lnSpc>
                        <a:spcBef>
                          <a:spcPts val="0"/>
                        </a:spcBef>
                        <a:spcAft>
                          <a:spcPts val="0"/>
                        </a:spcAft>
                      </a:pPr>
                      <a:endParaRPr lang="x-none" sz="900" kern="120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noProof="0" dirty="0" smtClean="0">
                          <a:solidFill>
                            <a:schemeClr val="bg1">
                              <a:lumMod val="50000"/>
                            </a:schemeClr>
                          </a:solidFill>
                          <a:effectLst/>
                          <a:latin typeface="+mn-lt"/>
                          <a:ea typeface="Calibri"/>
                          <a:cs typeface="Times New Roman"/>
                        </a:rPr>
                        <a:t>Escuchar,</a:t>
                      </a:r>
                      <a:r>
                        <a:rPr lang="x-none" sz="900" kern="1200" baseline="0" noProof="0" dirty="0" smtClean="0">
                          <a:solidFill>
                            <a:schemeClr val="bg1">
                              <a:lumMod val="50000"/>
                            </a:schemeClr>
                          </a:solidFill>
                          <a:effectLst/>
                          <a:latin typeface="+mn-lt"/>
                          <a:ea typeface="Calibri"/>
                          <a:cs typeface="Times New Roman"/>
                        </a:rPr>
                        <a:t>   </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Hablar,</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Leer</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y</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Escribir</a:t>
                      </a:r>
                      <a:endParaRPr lang="x-none" sz="1200" noProof="0" dirty="0">
                        <a:solidFill>
                          <a:schemeClr val="bg1">
                            <a:lumMod val="50000"/>
                          </a:schemeClr>
                        </a:solidFill>
                        <a:effectLst/>
                        <a:latin typeface="+mn-lt"/>
                        <a:ea typeface="Calibri"/>
                        <a:cs typeface="Times New Roman"/>
                      </a:endParaRPr>
                    </a:p>
                  </a:txBody>
                  <a:tcPr marL="33808" marR="33808" marT="1215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GillSansMT"/>
                        </a:rPr>
                        <a:t>2</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participar en intercambios orales y escritos </a:t>
                      </a:r>
                      <a:r>
                        <a:rPr lang="x-none" sz="900" b="0" kern="1200" noProof="0" dirty="0" smtClean="0">
                          <a:solidFill>
                            <a:srgbClr val="7F7F7F"/>
                          </a:solidFill>
                          <a:effectLst/>
                          <a:latin typeface="+mn-lt"/>
                          <a:ea typeface="Calibri"/>
                          <a:cs typeface="GillSansMT"/>
                        </a:rPr>
                        <a:t>de información, ideas y análisis, responder a los compañeros, a la audiencia o a los comentarios de los lectores y sus preguntas, de manera apropiada para el grado</a:t>
                      </a:r>
                      <a:endParaRPr lang="x-none" sz="900" b="0" kern="1200" noProof="0" dirty="0">
                        <a:solidFill>
                          <a:srgbClr val="7F7F7F"/>
                        </a:solidFill>
                        <a:effectLst/>
                        <a:latin typeface="+mn-lt"/>
                        <a:ea typeface="Calibri"/>
                        <a:cs typeface="GillSansMT"/>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0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5</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realizar una investigación, y evaluar y comunicar </a:t>
                      </a:r>
                      <a:r>
                        <a:rPr lang="x-none" sz="900" b="0" kern="1200" noProof="0" dirty="0" smtClean="0">
                          <a:solidFill>
                            <a:srgbClr val="7F7F7F"/>
                          </a:solidFill>
                          <a:effectLst/>
                          <a:latin typeface="+mn-lt"/>
                          <a:ea typeface="Calibri"/>
                          <a:cs typeface="GillSansMT"/>
                        </a:rPr>
                        <a:t>los resultados para responder preguntas o resolver problemas</a:t>
                      </a:r>
                      <a:endParaRPr lang="x-none" sz="1500" b="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07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6</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analizar y criticar </a:t>
                      </a:r>
                      <a:r>
                        <a:rPr lang="x-none" sz="900" b="0" kern="1200" noProof="0" dirty="0" smtClean="0">
                          <a:solidFill>
                            <a:srgbClr val="7F7F7F"/>
                          </a:solidFill>
                          <a:effectLst/>
                          <a:latin typeface="+mn-lt"/>
                          <a:ea typeface="Calibri"/>
                          <a:cs typeface="GillSansMT"/>
                        </a:rPr>
                        <a:t>los argumentos de los demás de forma oral y escrita</a:t>
                      </a:r>
                      <a:endParaRPr lang="x-none" sz="1500" b="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nvPr>
        </p:nvGraphicFramePr>
        <p:xfrm>
          <a:off x="216431" y="6448436"/>
          <a:ext cx="7299215" cy="2085964"/>
        </p:xfrm>
        <a:graphic>
          <a:graphicData uri="http://schemas.openxmlformats.org/drawingml/2006/table">
            <a:tbl>
              <a:tblPr firstRow="1" firstCol="1" bandRow="1"/>
              <a:tblGrid>
                <a:gridCol w="829562"/>
                <a:gridCol w="919209"/>
                <a:gridCol w="912403"/>
                <a:gridCol w="836369"/>
                <a:gridCol w="1064469"/>
                <a:gridCol w="1140502"/>
                <a:gridCol w="1596701"/>
              </a:tblGrid>
              <a:tr h="507631">
                <a:tc>
                  <a:txBody>
                    <a:bodyPr/>
                    <a:lstStyle/>
                    <a:p>
                      <a:pPr marL="0" marR="0" algn="ctr">
                        <a:lnSpc>
                          <a:spcPct val="115000"/>
                        </a:lnSpc>
                        <a:spcBef>
                          <a:spcPts val="0"/>
                        </a:spcBef>
                        <a:spcAft>
                          <a:spcPts val="0"/>
                        </a:spcAft>
                      </a:pPr>
                      <a:r>
                        <a:rPr lang="x-none" sz="1500" b="1" noProof="0" dirty="0" smtClean="0">
                          <a:solidFill>
                            <a:srgbClr val="000000"/>
                          </a:solidFill>
                          <a:effectLst/>
                          <a:latin typeface="+mn-lt"/>
                          <a:ea typeface="Times New Roman"/>
                          <a:cs typeface="Times New Roman"/>
                        </a:rPr>
                        <a:t>Estándar</a:t>
                      </a:r>
                      <a:endParaRPr lang="x-none" sz="1500" noProof="0" dirty="0">
                        <a:effectLst/>
                        <a:latin typeface="+mn-lt"/>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x-none" sz="1800" b="1" dirty="0" smtClean="0">
                          <a:effectLst/>
                          <a:latin typeface="Calibri"/>
                          <a:ea typeface="Times New Roman"/>
                          <a:cs typeface="Times New Roman"/>
                        </a:rPr>
                        <a:t>Un </a:t>
                      </a:r>
                      <a:r>
                        <a:rPr lang="x-none" sz="1800" b="1" i="1" dirty="0" smtClean="0">
                          <a:effectLst/>
                          <a:latin typeface="Calibri"/>
                          <a:ea typeface="Times New Roman"/>
                          <a:cs typeface="Times New Roman"/>
                        </a:rPr>
                        <a:t>ELL </a:t>
                      </a:r>
                      <a:r>
                        <a:rPr lang="x-none" sz="1800" b="1" dirty="0" smtClean="0">
                          <a:effectLst/>
                          <a:latin typeface="Calibri"/>
                          <a:ea typeface="Times New Roman"/>
                          <a:cs typeface="Times New Roman"/>
                        </a:rPr>
                        <a:t>puede…</a:t>
                      </a:r>
                      <a:endParaRPr lang="x-none" sz="1800" dirty="0">
                        <a:effectLst/>
                        <a:latin typeface="Calibri"/>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gn="ctr">
                        <a:lnSpc>
                          <a:spcPct val="115000"/>
                        </a:lnSpc>
                        <a:spcBef>
                          <a:spcPts val="0"/>
                        </a:spcBef>
                        <a:spcAft>
                          <a:spcPts val="0"/>
                        </a:spcAft>
                      </a:pPr>
                      <a:r>
                        <a:rPr lang="x-none" sz="1800" b="1" noProof="0" dirty="0" smtClean="0">
                          <a:solidFill>
                            <a:srgbClr val="000000"/>
                          </a:solidFill>
                          <a:effectLst/>
                          <a:latin typeface="+mn-lt"/>
                          <a:ea typeface="Times New Roman"/>
                          <a:cs typeface="Times New Roman"/>
                        </a:rPr>
                        <a:t>Al final de un nivel de dominio del idioma inglés, un estudiante </a:t>
                      </a:r>
                      <a:r>
                        <a:rPr lang="x-none" sz="1800" b="1" i="1" noProof="0" dirty="0" smtClean="0">
                          <a:solidFill>
                            <a:srgbClr val="000000"/>
                          </a:solidFill>
                          <a:effectLst/>
                          <a:latin typeface="+mn-lt"/>
                          <a:ea typeface="Times New Roman"/>
                          <a:cs typeface="Times New Roman"/>
                        </a:rPr>
                        <a:t>ELL</a:t>
                      </a:r>
                      <a:r>
                        <a:rPr lang="x-none" sz="1800" b="1" baseline="0" noProof="0" dirty="0" smtClean="0">
                          <a:solidFill>
                            <a:srgbClr val="000000"/>
                          </a:solidFill>
                          <a:effectLst/>
                          <a:latin typeface="+mn-lt"/>
                          <a:ea typeface="Times New Roman"/>
                          <a:cs typeface="Times New Roman"/>
                        </a:rPr>
                        <a:t> en 2</a:t>
                      </a:r>
                      <a:r>
                        <a:rPr lang="x-none" sz="1800" b="1" baseline="30000" noProof="0" dirty="0" smtClean="0">
                          <a:solidFill>
                            <a:srgbClr val="000000"/>
                          </a:solidFill>
                          <a:effectLst/>
                          <a:latin typeface="+mn-lt"/>
                          <a:ea typeface="Times New Roman"/>
                          <a:cs typeface="Times New Roman"/>
                        </a:rPr>
                        <a:t>do</a:t>
                      </a:r>
                      <a:r>
                        <a:rPr lang="x-none" sz="1800" b="1" baseline="0" noProof="0" dirty="0" smtClean="0">
                          <a:solidFill>
                            <a:srgbClr val="000000"/>
                          </a:solidFill>
                          <a:effectLst/>
                          <a:latin typeface="+mn-lt"/>
                          <a:ea typeface="Times New Roman"/>
                          <a:cs typeface="Times New Roman"/>
                        </a:rPr>
                        <a:t>-3</a:t>
                      </a:r>
                      <a:r>
                        <a:rPr lang="x-none" sz="1800" b="1" baseline="30000" noProof="0" dirty="0" smtClean="0">
                          <a:solidFill>
                            <a:srgbClr val="000000"/>
                          </a:solidFill>
                          <a:effectLst/>
                          <a:latin typeface="+mn-lt"/>
                          <a:ea typeface="Times New Roman"/>
                          <a:cs typeface="Times New Roman"/>
                        </a:rPr>
                        <a:t>er  </a:t>
                      </a:r>
                      <a:r>
                        <a:rPr lang="x-none" sz="1800" b="1" baseline="0" noProof="0" dirty="0" smtClean="0">
                          <a:solidFill>
                            <a:srgbClr val="000000"/>
                          </a:solidFill>
                          <a:effectLst/>
                          <a:latin typeface="+mn-lt"/>
                          <a:ea typeface="Times New Roman"/>
                          <a:cs typeface="Times New Roman"/>
                        </a:rPr>
                        <a:t>grado </a:t>
                      </a:r>
                      <a:r>
                        <a:rPr lang="x-none" sz="1800" b="1" noProof="0" dirty="0" smtClean="0">
                          <a:solidFill>
                            <a:srgbClr val="000000"/>
                          </a:solidFill>
                          <a:effectLst/>
                          <a:latin typeface="+mn-lt"/>
                          <a:ea typeface="Times New Roman"/>
                          <a:cs typeface="Times New Roman"/>
                        </a:rPr>
                        <a:t>puede . . . </a:t>
                      </a:r>
                      <a:endParaRPr lang="x-none" sz="1800" noProof="0" dirty="0">
                        <a:effectLst/>
                        <a:latin typeface="+mn-lt"/>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8703">
                <a:tc rowSpan="2">
                  <a:txBody>
                    <a:bodyPr/>
                    <a:lstStyle/>
                    <a:p>
                      <a:pPr marL="0" marR="0" algn="ctr">
                        <a:lnSpc>
                          <a:spcPct val="115000"/>
                        </a:lnSpc>
                        <a:spcBef>
                          <a:spcPts val="0"/>
                        </a:spcBef>
                        <a:spcAft>
                          <a:spcPts val="0"/>
                        </a:spcAft>
                      </a:pPr>
                      <a:r>
                        <a:rPr lang="x-none" sz="3100" b="1" dirty="0" smtClean="0">
                          <a:solidFill>
                            <a:srgbClr val="000000"/>
                          </a:solidFill>
                          <a:effectLst/>
                          <a:latin typeface="Calibri"/>
                          <a:ea typeface="Times New Roman"/>
                          <a:cs typeface="Times New Roman"/>
                        </a:rPr>
                        <a:t>4</a:t>
                      </a:r>
                      <a:endParaRPr lang="x-none" sz="1400" dirty="0" smtClean="0">
                        <a:effectLst/>
                        <a:latin typeface="Calibri"/>
                        <a:ea typeface="Calibri"/>
                        <a:cs typeface="Times New Roman"/>
                      </a:endParaRPr>
                    </a:p>
                    <a:p>
                      <a:pPr marL="0" marR="0" algn="ctr">
                        <a:lnSpc>
                          <a:spcPct val="115000"/>
                        </a:lnSpc>
                        <a:spcBef>
                          <a:spcPts val="0"/>
                        </a:spcBef>
                        <a:spcAft>
                          <a:spcPts val="0"/>
                        </a:spcAft>
                      </a:pPr>
                      <a:r>
                        <a:rPr lang="x-none" sz="1300" dirty="0" smtClean="0">
                          <a:solidFill>
                            <a:srgbClr val="000000"/>
                          </a:solidFill>
                          <a:effectLst/>
                          <a:latin typeface="Calibri"/>
                          <a:ea typeface="Times New Roman"/>
                          <a:cs typeface="Times New Roman"/>
                        </a:rPr>
                        <a:t>Productivo</a:t>
                      </a:r>
                      <a:endParaRPr lang="x-none" sz="1400" dirty="0" smtClean="0">
                        <a:effectLst/>
                        <a:latin typeface="Calibri"/>
                        <a:ea typeface="Calibri"/>
                        <a:cs typeface="Times New Roman"/>
                      </a:endParaRPr>
                    </a:p>
                    <a:p>
                      <a:pPr marL="0" marR="0" algn="ctr">
                        <a:lnSpc>
                          <a:spcPct val="115000"/>
                        </a:lnSpc>
                        <a:spcBef>
                          <a:spcPts val="0"/>
                        </a:spcBef>
                        <a:spcAft>
                          <a:spcPts val="0"/>
                        </a:spcAft>
                      </a:pPr>
                      <a:r>
                        <a:rPr lang="x-none" sz="1300" dirty="0" smtClean="0">
                          <a:solidFill>
                            <a:srgbClr val="000000"/>
                          </a:solidFill>
                          <a:effectLst/>
                          <a:latin typeface="Calibri"/>
                          <a:ea typeface="Times New Roman"/>
                          <a:cs typeface="Times New Roman"/>
                        </a:rPr>
                        <a:t>(S &amp; W)</a:t>
                      </a:r>
                      <a:endParaRPr lang="x-none" sz="1400" dirty="0">
                        <a:effectLst/>
                        <a:latin typeface="Calibri"/>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x-none" sz="900" b="1" dirty="0" smtClean="0">
                          <a:effectLst/>
                          <a:latin typeface="Calibri"/>
                          <a:ea typeface="Times New Roman"/>
                          <a:cs typeface="Times New Roman"/>
                        </a:rPr>
                        <a:t>…</a:t>
                      </a:r>
                      <a:r>
                        <a:rPr lang="x-none" sz="900" b="1" noProof="0" dirty="0" smtClean="0">
                          <a:effectLst/>
                          <a:latin typeface="+mn-lt"/>
                          <a:ea typeface="Times New Roman"/>
                          <a:cs typeface="Times New Roman"/>
                        </a:rPr>
                        <a:t>…construir declaraciones orales y escritas apropiadas para su grado, y apoyarlas con</a:t>
                      </a:r>
                      <a:r>
                        <a:rPr lang="x-none" sz="900" b="1" baseline="0" noProof="0" dirty="0" smtClean="0">
                          <a:effectLst/>
                          <a:latin typeface="+mn-lt"/>
                          <a:ea typeface="Times New Roman"/>
                          <a:cs typeface="Times New Roman"/>
                        </a:rPr>
                        <a:t>  razonamiento y evidencia. </a:t>
                      </a:r>
                      <a:endParaRPr lang="x-none" sz="900" b="1" noProof="0" dirty="0" smtClean="0">
                        <a:effectLst/>
                        <a:latin typeface="+mn-lt"/>
                        <a:ea typeface="Times New Roman"/>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1</a:t>
                      </a:r>
                      <a:endParaRPr lang="x-none" sz="2100" dirty="0">
                        <a:effectLst/>
                        <a:latin typeface="Calibri"/>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2</a:t>
                      </a:r>
                      <a:endParaRPr lang="x-none" sz="21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3</a:t>
                      </a:r>
                      <a:endParaRPr lang="x-none" sz="21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4</a:t>
                      </a:r>
                      <a:endParaRPr lang="x-none" sz="21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5</a:t>
                      </a:r>
                      <a:endParaRPr lang="x-none" sz="21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49616">
                <a:tc vMerge="1">
                  <a:txBody>
                    <a:bodyPr/>
                    <a:lstStyle/>
                    <a:p>
                      <a:endParaRPr lang="en-US"/>
                    </a:p>
                  </a:txBody>
                  <a:tcPr/>
                </a:tc>
                <a:tc vMerge="1">
                  <a:txBody>
                    <a:bodyPr/>
                    <a:lstStyle/>
                    <a:p>
                      <a:endParaRPr lang="en-US"/>
                    </a:p>
                  </a:txBody>
                  <a:tcPr/>
                </a:tc>
                <a:tc>
                  <a:txBody>
                    <a:bodyPr/>
                    <a:lstStyle/>
                    <a:p>
                      <a:pPr marL="0" marR="0" indent="0" algn="l" defTabSz="1018737" rtl="0" eaLnBrk="1" fontAlgn="auto" latinLnBrk="0" hangingPunct="1">
                        <a:lnSpc>
                          <a:spcPct val="115000"/>
                        </a:lnSpc>
                        <a:spcBef>
                          <a:spcPts val="0"/>
                        </a:spcBef>
                        <a:spcAft>
                          <a:spcPts val="0"/>
                        </a:spcAft>
                        <a:buClrTx/>
                        <a:buSzTx/>
                        <a:buFontTx/>
                        <a:buNone/>
                        <a:tabLst/>
                        <a:defRPr/>
                      </a:pPr>
                      <a:r>
                        <a:rPr lang="x-none" sz="900" dirty="0" smtClean="0">
                          <a:solidFill>
                            <a:srgbClr val="000000"/>
                          </a:solidFill>
                          <a:effectLst/>
                          <a:latin typeface="+mn-lt"/>
                          <a:ea typeface="Times New Roman"/>
                          <a:cs typeface="Times New Roman"/>
                        </a:rPr>
                        <a:t> </a:t>
                      </a:r>
                      <a:r>
                        <a:rPr lang="x-none" sz="900" noProof="0" dirty="0" smtClean="0">
                          <a:solidFill>
                            <a:srgbClr val="000000"/>
                          </a:solidFill>
                          <a:effectLst/>
                          <a:latin typeface="+mn-lt"/>
                          <a:ea typeface="Times New Roman"/>
                          <a:cs typeface="Times New Roman"/>
                        </a:rPr>
                        <a:t>…</a:t>
                      </a:r>
                      <a:r>
                        <a:rPr lang="x-none" sz="900" b="0" i="0" u="none" strike="noStrike" noProof="0" dirty="0" smtClean="0">
                          <a:solidFill>
                            <a:srgbClr val="000000"/>
                          </a:solidFill>
                          <a:effectLst/>
                          <a:latin typeface="+mn-lt"/>
                        </a:rPr>
                        <a:t>expresar una opinión sobre  un tema conocido.</a:t>
                      </a:r>
                      <a:endParaRPr lang="x-none" sz="900" noProof="0" dirty="0" smtClean="0">
                        <a:effectLst/>
                        <a:latin typeface="+mn-lt"/>
                        <a:ea typeface="Calibri"/>
                        <a:cs typeface="Times New Roman"/>
                      </a:endParaRPr>
                    </a:p>
                    <a:p>
                      <a:pPr marL="0" marR="0">
                        <a:lnSpc>
                          <a:spcPct val="115000"/>
                        </a:lnSpc>
                        <a:spcBef>
                          <a:spcPts val="0"/>
                        </a:spcBef>
                        <a:spcAft>
                          <a:spcPts val="0"/>
                        </a:spcAft>
                      </a:pPr>
                      <a:endParaRPr lang="x-none" sz="9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x-none" sz="900" dirty="0" smtClean="0">
                          <a:solidFill>
                            <a:srgbClr val="000000"/>
                          </a:solidFill>
                          <a:effectLst/>
                          <a:latin typeface="+mn-lt"/>
                          <a:ea typeface="Times New Roman"/>
                          <a:cs typeface="Times New Roman"/>
                        </a:rPr>
                        <a:t>…</a:t>
                      </a:r>
                      <a:r>
                        <a:rPr lang="x-none" sz="900" b="0" i="0" u="none" strike="noStrike" dirty="0" smtClean="0">
                          <a:solidFill>
                            <a:srgbClr val="000000"/>
                          </a:solidFill>
                          <a:effectLst/>
                          <a:latin typeface="+mn-lt"/>
                        </a:rPr>
                        <a:t>expresar una opinión sobre un tema o cuento conocido, </a:t>
                      </a:r>
                      <a:endParaRPr lang="x-none" sz="900" noProof="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x-none" sz="900" dirty="0" smtClean="0">
                          <a:solidFill>
                            <a:srgbClr val="000000"/>
                          </a:solidFill>
                          <a:effectLst/>
                          <a:latin typeface="+mn-lt"/>
                          <a:ea typeface="Times New Roman"/>
                          <a:cs typeface="Times New Roman"/>
                        </a:rPr>
                        <a:t>…</a:t>
                      </a:r>
                      <a:r>
                        <a:rPr lang="x-none" sz="900" b="0" i="0" u="none" strike="noStrike" dirty="0" smtClean="0">
                          <a:solidFill>
                            <a:srgbClr val="000000"/>
                          </a:solidFill>
                          <a:effectLst/>
                          <a:latin typeface="+mn-lt"/>
                        </a:rPr>
                        <a:t>expresar una opinión sobre un tema o cuento conocido, dando</a:t>
                      </a:r>
                      <a:r>
                        <a:rPr lang="x-none" sz="900" b="0" i="0" u="none" strike="noStrike" baseline="0" dirty="0" smtClean="0">
                          <a:solidFill>
                            <a:srgbClr val="000000"/>
                          </a:solidFill>
                          <a:effectLst/>
                          <a:latin typeface="+mn-lt"/>
                        </a:rPr>
                        <a:t> una o más razones para su opinión.</a:t>
                      </a:r>
                      <a:endParaRPr lang="x-none" sz="9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x-none" sz="900" dirty="0" smtClean="0">
                          <a:solidFill>
                            <a:srgbClr val="000000"/>
                          </a:solidFill>
                          <a:effectLst/>
                          <a:latin typeface="+mn-lt"/>
                          <a:ea typeface="Times New Roman"/>
                          <a:cs typeface="Times New Roman"/>
                        </a:rPr>
                        <a:t>…</a:t>
                      </a:r>
                      <a:r>
                        <a:rPr lang="x-none" sz="900" b="0" i="0" u="none" strike="noStrike" noProof="0" dirty="0" smtClean="0">
                          <a:solidFill>
                            <a:srgbClr val="000000"/>
                          </a:solidFill>
                          <a:effectLst/>
                          <a:latin typeface="+mn-lt"/>
                        </a:rPr>
                        <a:t>expresar opiniones</a:t>
                      </a:r>
                      <a:r>
                        <a:rPr lang="x-none" sz="900" b="0" i="0" u="none" strike="noStrike" baseline="0" noProof="0" dirty="0" smtClean="0">
                          <a:solidFill>
                            <a:srgbClr val="000000"/>
                          </a:solidFill>
                          <a:effectLst/>
                          <a:latin typeface="+mn-lt"/>
                        </a:rPr>
                        <a:t> sobre una variedad de temas, introduciendo el tema y dando varias razones para la opinión.</a:t>
                      </a:r>
                      <a:r>
                        <a:rPr lang="x-none" sz="900" b="0" dirty="0" smtClean="0">
                          <a:effectLst/>
                          <a:latin typeface="+mn-lt"/>
                        </a:rPr>
                        <a:t/>
                      </a:r>
                      <a:br>
                        <a:rPr lang="x-none" sz="900" b="0" dirty="0" smtClean="0">
                          <a:effectLst/>
                          <a:latin typeface="+mn-lt"/>
                        </a:rPr>
                      </a:br>
                      <a:endParaRPr lang="x-none" sz="9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x-none" sz="900" dirty="0" smtClean="0">
                          <a:solidFill>
                            <a:srgbClr val="000000"/>
                          </a:solidFill>
                          <a:effectLst/>
                          <a:latin typeface="+mn-lt"/>
                          <a:ea typeface="Times New Roman"/>
                          <a:cs typeface="Times New Roman"/>
                        </a:rPr>
                        <a:t>…</a:t>
                      </a:r>
                      <a:r>
                        <a:rPr lang="x-none" sz="900" b="0" i="0" u="none" strike="noStrike" dirty="0" smtClean="0">
                          <a:solidFill>
                            <a:srgbClr val="000000"/>
                          </a:solidFill>
                          <a:effectLst/>
                          <a:latin typeface="+mn-lt"/>
                        </a:rPr>
                        <a:t>expresar opiniones sobre una variedad de</a:t>
                      </a:r>
                      <a:r>
                        <a:rPr lang="x-none" sz="900" b="0" i="0" u="none" strike="noStrike" baseline="0" dirty="0" smtClean="0">
                          <a:solidFill>
                            <a:srgbClr val="000000"/>
                          </a:solidFill>
                          <a:effectLst/>
                          <a:latin typeface="+mn-lt"/>
                        </a:rPr>
                        <a:t> temas, </a:t>
                      </a:r>
                      <a:r>
                        <a:rPr lang="x-none" sz="900" b="0" i="0" u="none" strike="noStrike" baseline="0" noProof="0" dirty="0" smtClean="0">
                          <a:solidFill>
                            <a:srgbClr val="000000"/>
                          </a:solidFill>
                          <a:effectLst/>
                          <a:latin typeface="+mn-lt"/>
                        </a:rPr>
                        <a:t>introduciendo el tema, dando varias razones para la opinión, y proporcionando una declaración de conclusión.</a:t>
                      </a:r>
                      <a:endParaRPr lang="x-none" sz="9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9" name="Rectangle 8"/>
          <p:cNvSpPr/>
          <p:nvPr/>
        </p:nvSpPr>
        <p:spPr>
          <a:xfrm>
            <a:off x="166735" y="76200"/>
            <a:ext cx="7375248" cy="429969"/>
          </a:xfrm>
          <a:prstGeom prst="rect">
            <a:avLst/>
          </a:prstGeom>
        </p:spPr>
        <p:txBody>
          <a:bodyPr wrap="square" lIns="91330" tIns="45665" rIns="91330" bIns="45665">
            <a:spAutoFit/>
          </a:bodyPr>
          <a:lstStyle/>
          <a:p>
            <a:pPr algn="ctr"/>
            <a:r>
              <a:rPr lang="es-ES" sz="2095" b="1" i="1" dirty="0">
                <a:solidFill>
                  <a:prstClr val="black"/>
                </a:solidFill>
              </a:rPr>
              <a:t>Estándares ELP de </a:t>
            </a:r>
            <a:r>
              <a:rPr lang="es-ES" sz="2095" b="1" i="1" dirty="0" smtClean="0">
                <a:solidFill>
                  <a:prstClr val="black"/>
                </a:solidFill>
              </a:rPr>
              <a:t>2</a:t>
            </a:r>
            <a:r>
              <a:rPr lang="es-ES" sz="2095" b="1" i="1" baseline="30000" dirty="0">
                <a:solidFill>
                  <a:prstClr val="black"/>
                </a:solidFill>
              </a:rPr>
              <a:t>d</a:t>
            </a:r>
            <a:r>
              <a:rPr lang="es-ES" sz="2095" b="1" i="1" baseline="30000" dirty="0" smtClean="0">
                <a:solidFill>
                  <a:prstClr val="black"/>
                </a:solidFill>
              </a:rPr>
              <a:t>o</a:t>
            </a:r>
            <a:r>
              <a:rPr lang="es-ES" sz="2095" b="1" i="1" dirty="0" smtClean="0">
                <a:solidFill>
                  <a:prstClr val="black"/>
                </a:solidFill>
              </a:rPr>
              <a:t> – 3</a:t>
            </a:r>
            <a:r>
              <a:rPr lang="es-ES" sz="2095" b="1" i="1" baseline="30000" dirty="0" smtClean="0">
                <a:solidFill>
                  <a:prstClr val="black"/>
                </a:solidFill>
              </a:rPr>
              <a:t>ro</a:t>
            </a:r>
            <a:r>
              <a:rPr lang="es-ES" sz="2095" b="1" i="1" dirty="0" smtClean="0">
                <a:solidFill>
                  <a:prstClr val="black"/>
                </a:solidFill>
              </a:rPr>
              <a:t> organizados </a:t>
            </a:r>
            <a:r>
              <a:rPr lang="es-ES" sz="2095" b="1" i="1" dirty="0">
                <a:solidFill>
                  <a:prstClr val="black"/>
                </a:solidFill>
              </a:rPr>
              <a:t>por M</a:t>
            </a:r>
            <a:r>
              <a:rPr lang="es-ES" sz="2095" b="1" i="1" dirty="0" smtClean="0">
                <a:solidFill>
                  <a:prstClr val="black"/>
                </a:solidFill>
              </a:rPr>
              <a:t>odalidad</a:t>
            </a:r>
            <a:endParaRPr lang="es-ES" sz="2095" b="1" i="1" dirty="0">
              <a:solidFill>
                <a:prstClr val="black"/>
              </a:solidFill>
            </a:endParaRPr>
          </a:p>
        </p:txBody>
      </p:sp>
      <p:sp>
        <p:nvSpPr>
          <p:cNvPr id="6" name="TextBox 5"/>
          <p:cNvSpPr txBox="1"/>
          <p:nvPr/>
        </p:nvSpPr>
        <p:spPr>
          <a:xfrm>
            <a:off x="3541460" y="9471877"/>
            <a:ext cx="3768814" cy="221279"/>
          </a:xfrm>
          <a:prstGeom prst="rect">
            <a:avLst/>
          </a:prstGeom>
          <a:noFill/>
        </p:spPr>
        <p:txBody>
          <a:bodyPr wrap="square" rtlCol="0">
            <a:spAutoFit/>
          </a:bodyPr>
          <a:lstStyle/>
          <a:p>
            <a:r>
              <a:rPr lang="en-US" sz="838" b="1" i="1" dirty="0">
                <a:solidFill>
                  <a:prstClr val="black"/>
                </a:solidFill>
              </a:rPr>
              <a:t>Oregon ELP Standards Aligned with Performance Task, 2014; Arcema Tovar</a:t>
            </a:r>
          </a:p>
        </p:txBody>
      </p:sp>
      <p:sp>
        <p:nvSpPr>
          <p:cNvPr id="11" name="Rectangle 10"/>
          <p:cNvSpPr/>
          <p:nvPr/>
        </p:nvSpPr>
        <p:spPr>
          <a:xfrm>
            <a:off x="3842741" y="9685867"/>
            <a:ext cx="3886200" cy="241824"/>
          </a:xfrm>
          <a:prstGeom prst="rect">
            <a:avLst/>
          </a:prstGeom>
        </p:spPr>
        <p:txBody>
          <a:bodyPr lIns="96378" tIns="48189" rIns="96378" bIns="48189">
            <a:spAutoFit/>
          </a:bodyPr>
          <a:lstStyle/>
          <a:p>
            <a:r>
              <a:rPr lang="en-US" sz="900" dirty="0" smtClean="0">
                <a:solidFill>
                  <a:prstClr val="black"/>
                </a:solidFill>
              </a:rPr>
              <a:t>Rev. Control:  07/01/2015 HSD – OSP and Susan Richmond</a:t>
            </a:r>
            <a:endParaRPr lang="en-US" sz="900" dirty="0">
              <a:solidFill>
                <a:prstClr val="black"/>
              </a:solidFill>
            </a:endParaRPr>
          </a:p>
        </p:txBody>
      </p:sp>
    </p:spTree>
    <p:extLst>
      <p:ext uri="{BB962C8B-B14F-4D97-AF65-F5344CB8AC3E}">
        <p14:creationId xmlns:p14="http://schemas.microsoft.com/office/powerpoint/2010/main" val="3495510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06753249"/>
              </p:ext>
            </p:extLst>
          </p:nvPr>
        </p:nvGraphicFramePr>
        <p:xfrm>
          <a:off x="312624" y="159948"/>
          <a:ext cx="7231176" cy="9206461"/>
        </p:xfrm>
        <a:graphic>
          <a:graphicData uri="http://schemas.openxmlformats.org/drawingml/2006/table">
            <a:tbl>
              <a:tblPr/>
              <a:tblGrid>
                <a:gridCol w="380591"/>
                <a:gridCol w="477408"/>
                <a:gridCol w="2763039"/>
                <a:gridCol w="901626"/>
                <a:gridCol w="901626"/>
                <a:gridCol w="818006"/>
                <a:gridCol w="552609"/>
                <a:gridCol w="436271"/>
              </a:tblGrid>
              <a:tr h="236713">
                <a:tc gridSpan="8">
                  <a:txBody>
                    <a:bodyPr/>
                    <a:lstStyle/>
                    <a:p>
                      <a:pPr algn="l" fontAlgn="ctr"/>
                      <a:r>
                        <a:rPr lang="es-419" sz="1400" b="1" i="0" u="none" strike="noStrike" noProof="0" dirty="0" smtClean="0">
                          <a:solidFill>
                            <a:srgbClr val="000000"/>
                          </a:solidFill>
                          <a:latin typeface="Calibri"/>
                        </a:rPr>
                        <a:t>Pre-evaluación</a:t>
                      </a:r>
                      <a:r>
                        <a:rPr lang="es-419" sz="1400" b="1" i="0" u="none" strike="noStrike" baseline="0" noProof="0" dirty="0" smtClean="0">
                          <a:solidFill>
                            <a:srgbClr val="000000"/>
                          </a:solidFill>
                          <a:latin typeface="Calibri"/>
                        </a:rPr>
                        <a:t> de Escrito narrativo</a:t>
                      </a:r>
                      <a:endParaRPr lang="es-419" sz="1400" b="1" i="0" u="none" strike="noStrike" noProof="0"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5962">
                <a:tc gridSpan="3">
                  <a:txBody>
                    <a:bodyPr/>
                    <a:lstStyle/>
                    <a:p>
                      <a:pPr algn="l" fontAlgn="t"/>
                      <a:r>
                        <a:rPr lang="es-419" sz="1200" b="1" i="0" u="none" strike="noStrike" noProof="0" dirty="0" smtClean="0">
                          <a:solidFill>
                            <a:srgbClr val="000000"/>
                          </a:solidFill>
                          <a:latin typeface="Calibri"/>
                        </a:rPr>
                        <a:t>Puntaje</a:t>
                      </a:r>
                      <a:r>
                        <a:rPr lang="es-419" sz="1200" b="1" i="0" u="none" strike="noStrike" baseline="0" noProof="0" dirty="0" smtClean="0">
                          <a:solidFill>
                            <a:srgbClr val="000000"/>
                          </a:solidFill>
                          <a:latin typeface="Calibri"/>
                        </a:rPr>
                        <a:t> del estudiante y la clase</a:t>
                      </a:r>
                      <a:r>
                        <a:rPr lang="es-419" sz="1200" b="1" i="0" u="none" strike="noStrike" noProof="0" dirty="0" smtClean="0">
                          <a:solidFill>
                            <a:srgbClr val="000000"/>
                          </a:solidFill>
                          <a:latin typeface="Calibri"/>
                        </a:rPr>
                        <a:t>:</a:t>
                      </a:r>
                      <a:endParaRPr lang="es-419" sz="1200" b="1" i="0" u="none" strike="noStrike" noProof="0" dirty="0">
                        <a:solidFill>
                          <a:srgbClr val="000000"/>
                        </a:solidFill>
                        <a:latin typeface="Calibri"/>
                      </a:endParaRP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s-419" sz="900" b="1" i="0" u="none" strike="noStrike" noProof="0" dirty="0" smtClean="0">
                          <a:solidFill>
                            <a:srgbClr val="000000"/>
                          </a:solidFill>
                          <a:latin typeface="Calibri"/>
                        </a:rPr>
                        <a:t>Año escolar:</a:t>
                      </a: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s-419" sz="900" b="0" i="0" u="none" strike="sng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419" sz="900" b="1" i="0" u="none" strike="noStrike" noProof="0" dirty="0" smtClean="0">
                          <a:solidFill>
                            <a:srgbClr val="000000"/>
                          </a:solidFill>
                          <a:latin typeface="Calibri"/>
                        </a:rPr>
                        <a:t>Grado:</a:t>
                      </a: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0439">
                <a:tc gridSpan="2">
                  <a:txBody>
                    <a:bodyPr/>
                    <a:lstStyle/>
                    <a:p>
                      <a:pPr algn="ctr" fontAlgn="ctr"/>
                      <a:endParaRPr lang="es-419"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s-419" sz="900" b="1" i="0" u="none" strike="noStrike" noProof="0" dirty="0" smtClean="0">
                          <a:solidFill>
                            <a:srgbClr val="000000"/>
                          </a:solidFill>
                          <a:latin typeface="Calibri"/>
                        </a:rPr>
                        <a:t>Nombre del maestro:</a:t>
                      </a: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2233">
                <a:tc gridSpan="2">
                  <a:txBody>
                    <a:bodyPr/>
                    <a:lstStyle/>
                    <a:p>
                      <a:pPr algn="ctr" fontAlgn="ctr"/>
                      <a:endParaRPr lang="es-419"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s-419" sz="900" b="1" i="0" u="none" strike="noStrike" noProof="0" dirty="0" smtClean="0">
                          <a:solidFill>
                            <a:srgbClr val="000000"/>
                          </a:solidFill>
                          <a:latin typeface="Calibri"/>
                        </a:rPr>
                        <a:t>Escuela:</a:t>
                      </a: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5800">
                <a:tc gridSpan="2">
                  <a:txBody>
                    <a:bodyPr/>
                    <a:lstStyle/>
                    <a:p>
                      <a:pPr algn="ctr" fontAlgn="ctr"/>
                      <a:endParaRPr lang="es-419"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4319">
                <a:tc rowSpan="2" gridSpan="3">
                  <a:txBody>
                    <a:bodyPr/>
                    <a:lstStyle/>
                    <a:p>
                      <a:pPr algn="ctr" fontAlgn="ctr"/>
                      <a:r>
                        <a:rPr lang="es-419" sz="900" b="1" i="0" u="none" strike="noStrike" noProof="0" dirty="0" smtClean="0">
                          <a:solidFill>
                            <a:srgbClr val="FFFFFF"/>
                          </a:solidFill>
                          <a:latin typeface="Calibri"/>
                        </a:rPr>
                        <a:t>Nombre del estudiante</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s-419" sz="900" b="1" i="0" u="none" strike="noStrike" noProof="0" dirty="0" smtClean="0">
                          <a:solidFill>
                            <a:srgbClr val="FFFFFF"/>
                          </a:solidFill>
                          <a:latin typeface="Calibri"/>
                        </a:rPr>
                        <a:t>Enfoque y organización </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900" b="1" i="0" u="none" strike="noStrike" noProof="0" dirty="0" smtClean="0">
                          <a:solidFill>
                            <a:srgbClr val="FFFFFF"/>
                          </a:solidFill>
                          <a:latin typeface="Calibri"/>
                        </a:rPr>
                        <a:t>Elaboración</a:t>
                      </a:r>
                      <a:r>
                        <a:rPr lang="es-419" sz="900" b="1" i="0" u="none" strike="noStrike" baseline="0" noProof="0" dirty="0" smtClean="0">
                          <a:solidFill>
                            <a:srgbClr val="FFFFFF"/>
                          </a:solidFill>
                          <a:latin typeface="Calibri"/>
                        </a:rPr>
                        <a:t> y evidencia</a:t>
                      </a:r>
                      <a:r>
                        <a:rPr lang="es-419" sz="900" b="1" i="0" u="none" strike="noStrike" noProof="0" dirty="0" smtClean="0">
                          <a:solidFill>
                            <a:srgbClr val="FFFFFF"/>
                          </a:solidFill>
                          <a:latin typeface="Calibri"/>
                        </a:rPr>
                        <a:t> </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900" b="1" i="0" u="none" strike="noStrike" noProof="0" dirty="0" smtClean="0">
                          <a:solidFill>
                            <a:srgbClr val="FFFFFF"/>
                          </a:solidFill>
                          <a:latin typeface="Calibri"/>
                        </a:rPr>
                        <a:t>Convenciones </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s-419" sz="900" b="1" i="0" u="none" strike="noStrike" noProof="0" dirty="0" smtClean="0">
                          <a:solidFill>
                            <a:srgbClr val="FFFFFF"/>
                          </a:solidFill>
                          <a:latin typeface="Calibri"/>
                        </a:rPr>
                        <a:t>Total</a:t>
                      </a:r>
                      <a:r>
                        <a:rPr lang="es-419" sz="900" b="1" i="0" u="none" strike="noStrike" baseline="0" noProof="0" dirty="0" smtClean="0">
                          <a:solidFill>
                            <a:srgbClr val="FFFFFF"/>
                          </a:solidFill>
                          <a:latin typeface="Calibri"/>
                        </a:rPr>
                        <a:t> del </a:t>
                      </a:r>
                      <a:r>
                        <a:rPr lang="es-419" sz="800" b="1" i="0" u="none" strike="noStrike" baseline="0" noProof="0" dirty="0" smtClean="0">
                          <a:solidFill>
                            <a:srgbClr val="FFFFFF"/>
                          </a:solidFill>
                          <a:latin typeface="Calibri"/>
                        </a:rPr>
                        <a:t>estudiante</a:t>
                      </a:r>
                      <a:r>
                        <a:rPr lang="es-419" sz="900" b="1" i="0" u="none" strike="noStrike" noProof="0" dirty="0" smtClean="0">
                          <a:solidFill>
                            <a:srgbClr val="FFFFFF"/>
                          </a:solidFill>
                          <a:latin typeface="Calibri"/>
                        </a:rPr>
                        <a:t> </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s-419" sz="900" b="1" i="0" u="none" strike="noStrike" noProof="0" dirty="0" smtClean="0">
                          <a:solidFill>
                            <a:srgbClr val="FFFFFF"/>
                          </a:solidFill>
                          <a:latin typeface="Calibri"/>
                        </a:rPr>
                        <a:t>Puntaje  ELP</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5800">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s-419" sz="900" b="0" i="0" u="none" strike="noStrike" noProof="0" dirty="0" smtClean="0">
                          <a:solidFill>
                            <a:srgbClr val="FFFFFF"/>
                          </a:solidFill>
                          <a:latin typeface="Calibri"/>
                        </a:rPr>
                        <a:t>Puntaje</a:t>
                      </a: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900" b="0" i="0" u="none" strike="noStrike" noProof="0" dirty="0" smtClean="0">
                          <a:solidFill>
                            <a:srgbClr val="FFFFFF"/>
                          </a:solidFill>
                          <a:latin typeface="+mn-lt"/>
                        </a:rPr>
                        <a:t>Puntaje</a:t>
                      </a:r>
                      <a:endParaRPr lang="es-419" sz="9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900" b="0" i="0" u="none" strike="noStrike" noProof="0" dirty="0" smtClean="0">
                          <a:solidFill>
                            <a:srgbClr val="FFFFFF"/>
                          </a:solidFill>
                          <a:latin typeface="+mn-lt"/>
                        </a:rPr>
                        <a:t>Puntaje</a:t>
                      </a:r>
                      <a:endParaRPr lang="es-419" sz="9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07577">
                <a:tc>
                  <a:txBody>
                    <a:bodyPr/>
                    <a:lstStyle/>
                    <a:p>
                      <a:pPr algn="ctr" fontAlgn="ctr"/>
                      <a:r>
                        <a:rPr lang="es-419" sz="900" b="0" i="0" u="none" strike="noStrike" noProof="0" dirty="0" smtClean="0">
                          <a:solidFill>
                            <a:srgbClr val="000000"/>
                          </a:solidFill>
                          <a:latin typeface="Calibri"/>
                        </a:rPr>
                        <a:t> 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6</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7</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8</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9</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10</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16</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17</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18</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19</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20</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26</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27</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28</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29</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30</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81071" y="768867"/>
            <a:ext cx="152062" cy="136489"/>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black"/>
                </a:solidFill>
              </a:rPr>
              <a:t>1</a:t>
            </a:r>
          </a:p>
        </p:txBody>
      </p:sp>
      <p:sp>
        <p:nvSpPr>
          <p:cNvPr id="6" name="TextBox 2"/>
          <p:cNvSpPr txBox="1"/>
          <p:nvPr/>
        </p:nvSpPr>
        <p:spPr>
          <a:xfrm>
            <a:off x="479651" y="932368"/>
            <a:ext cx="162143" cy="137842"/>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black"/>
                </a:solidFill>
              </a:rPr>
              <a:t>2</a:t>
            </a:r>
          </a:p>
        </p:txBody>
      </p:sp>
      <p:sp>
        <p:nvSpPr>
          <p:cNvPr id="7" name="TextBox 3"/>
          <p:cNvSpPr txBox="1"/>
          <p:nvPr/>
        </p:nvSpPr>
        <p:spPr>
          <a:xfrm>
            <a:off x="480627" y="1083296"/>
            <a:ext cx="157385" cy="131238"/>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black"/>
                </a:solidFill>
              </a:rPr>
              <a:t>3</a:t>
            </a:r>
          </a:p>
        </p:txBody>
      </p:sp>
      <p:sp>
        <p:nvSpPr>
          <p:cNvPr id="8" name="TextBox 4"/>
          <p:cNvSpPr txBox="1"/>
          <p:nvPr/>
        </p:nvSpPr>
        <p:spPr>
          <a:xfrm>
            <a:off x="480816" y="1234948"/>
            <a:ext cx="157385" cy="133427"/>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white"/>
                </a:solidFill>
              </a:rPr>
              <a:t>4</a:t>
            </a:r>
          </a:p>
        </p:txBody>
      </p:sp>
      <p:sp>
        <p:nvSpPr>
          <p:cNvPr id="9" name="TextBox 5"/>
          <p:cNvSpPr txBox="1"/>
          <p:nvPr/>
        </p:nvSpPr>
        <p:spPr>
          <a:xfrm>
            <a:off x="657717" y="791639"/>
            <a:ext cx="570588" cy="128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dirty="0" smtClean="0">
                <a:solidFill>
                  <a:prstClr val="black"/>
                </a:solidFill>
              </a:rPr>
              <a:t>= Emergiendo</a:t>
            </a:r>
            <a:endParaRPr lang="es-419" sz="789" dirty="0">
              <a:solidFill>
                <a:prstClr val="black"/>
              </a:solidFill>
            </a:endParaRPr>
          </a:p>
        </p:txBody>
      </p:sp>
      <p:sp>
        <p:nvSpPr>
          <p:cNvPr id="10" name="TextBox 6"/>
          <p:cNvSpPr txBox="1"/>
          <p:nvPr/>
        </p:nvSpPr>
        <p:spPr>
          <a:xfrm>
            <a:off x="657906" y="943295"/>
            <a:ext cx="713693" cy="13979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dirty="0" smtClean="0">
                <a:solidFill>
                  <a:prstClr val="black"/>
                </a:solidFill>
              </a:rPr>
              <a:t>= En desarrollo</a:t>
            </a:r>
            <a:endParaRPr lang="es-419" sz="789" dirty="0">
              <a:solidFill>
                <a:prstClr val="black"/>
              </a:solidFill>
            </a:endParaRPr>
          </a:p>
        </p:txBody>
      </p:sp>
      <p:sp>
        <p:nvSpPr>
          <p:cNvPr id="11" name="TextBox 7"/>
          <p:cNvSpPr txBox="1"/>
          <p:nvPr/>
        </p:nvSpPr>
        <p:spPr>
          <a:xfrm>
            <a:off x="660170" y="1095465"/>
            <a:ext cx="711429" cy="12514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dirty="0" smtClean="0">
                <a:solidFill>
                  <a:prstClr val="black"/>
                </a:solidFill>
              </a:rPr>
              <a:t>= Competente</a:t>
            </a:r>
            <a:endParaRPr lang="es-419" sz="789" dirty="0">
              <a:solidFill>
                <a:prstClr val="black"/>
              </a:solidFill>
            </a:endParaRPr>
          </a:p>
        </p:txBody>
      </p:sp>
      <p:sp>
        <p:nvSpPr>
          <p:cNvPr id="12" name="TextBox 8"/>
          <p:cNvSpPr txBox="1"/>
          <p:nvPr/>
        </p:nvSpPr>
        <p:spPr>
          <a:xfrm>
            <a:off x="665260" y="1243869"/>
            <a:ext cx="570588" cy="1255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dirty="0" smtClean="0">
                <a:solidFill>
                  <a:prstClr val="black"/>
                </a:solidFill>
              </a:rPr>
              <a:t>= Ejemplar</a:t>
            </a:r>
            <a:endParaRPr lang="es-419" sz="789" dirty="0">
              <a:solidFill>
                <a:prstClr val="black"/>
              </a:solidFill>
            </a:endParaRPr>
          </a:p>
        </p:txBody>
      </p:sp>
      <p:sp>
        <p:nvSpPr>
          <p:cNvPr id="13" name="TextBox 9"/>
          <p:cNvSpPr txBox="1"/>
          <p:nvPr/>
        </p:nvSpPr>
        <p:spPr>
          <a:xfrm>
            <a:off x="325536" y="628872"/>
            <a:ext cx="826869" cy="16276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n-US" sz="690" b="1" u="sng" dirty="0">
                <a:solidFill>
                  <a:prstClr val="black"/>
                </a:solidFill>
              </a:rPr>
              <a:t>Clave para el </a:t>
            </a:r>
            <a:r>
              <a:rPr lang="en-US" sz="690" b="1" u="sng" dirty="0" err="1">
                <a:solidFill>
                  <a:prstClr val="black"/>
                </a:solidFill>
              </a:rPr>
              <a:t>puntaje</a:t>
            </a:r>
            <a:r>
              <a:rPr lang="en-US" sz="690" b="1" u="sng" dirty="0">
                <a:solidFill>
                  <a:prstClr val="black"/>
                </a:solidFill>
              </a:rPr>
              <a:t>:</a:t>
            </a:r>
          </a:p>
        </p:txBody>
      </p:sp>
      <p:grpSp>
        <p:nvGrpSpPr>
          <p:cNvPr id="2" name="Group 1"/>
          <p:cNvGrpSpPr/>
          <p:nvPr/>
        </p:nvGrpSpPr>
        <p:grpSpPr>
          <a:xfrm>
            <a:off x="1497498" y="628872"/>
            <a:ext cx="691320" cy="745134"/>
            <a:chOff x="1269580" y="633354"/>
            <a:chExt cx="691320" cy="745134"/>
          </a:xfrm>
        </p:grpSpPr>
        <p:sp>
          <p:nvSpPr>
            <p:cNvPr id="14" name="TextBox 10"/>
            <p:cNvSpPr txBox="1"/>
            <p:nvPr/>
          </p:nvSpPr>
          <p:spPr>
            <a:xfrm>
              <a:off x="1298296" y="774216"/>
              <a:ext cx="322600" cy="135586"/>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dirty="0">
                  <a:solidFill>
                    <a:prstClr val="black"/>
                  </a:solidFill>
                </a:rPr>
                <a:t>0 - 4</a:t>
              </a:r>
            </a:p>
          </p:txBody>
        </p:sp>
        <p:sp>
          <p:nvSpPr>
            <p:cNvPr id="15" name="TextBox 11"/>
            <p:cNvSpPr txBox="1"/>
            <p:nvPr/>
          </p:nvSpPr>
          <p:spPr>
            <a:xfrm>
              <a:off x="1291562" y="937814"/>
              <a:ext cx="325889" cy="138096"/>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dirty="0">
                  <a:solidFill>
                    <a:prstClr val="black"/>
                  </a:solidFill>
                </a:rPr>
                <a:t>5 - 7</a:t>
              </a:r>
            </a:p>
          </p:txBody>
        </p:sp>
        <p:sp>
          <p:nvSpPr>
            <p:cNvPr id="16" name="TextBox 12"/>
            <p:cNvSpPr txBox="1"/>
            <p:nvPr/>
          </p:nvSpPr>
          <p:spPr>
            <a:xfrm>
              <a:off x="1292537" y="1087573"/>
              <a:ext cx="322702" cy="141159"/>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black"/>
                  </a:solidFill>
                </a:rPr>
                <a:t>8 - 10</a:t>
              </a:r>
            </a:p>
          </p:txBody>
        </p:sp>
        <p:sp>
          <p:nvSpPr>
            <p:cNvPr id="17" name="TextBox 13"/>
            <p:cNvSpPr txBox="1"/>
            <p:nvPr/>
          </p:nvSpPr>
          <p:spPr>
            <a:xfrm>
              <a:off x="1292727" y="1240392"/>
              <a:ext cx="322702" cy="138096"/>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white"/>
                  </a:solidFill>
                </a:rPr>
                <a:t>11 - 12</a:t>
              </a:r>
            </a:p>
          </p:txBody>
        </p:sp>
        <p:sp>
          <p:nvSpPr>
            <p:cNvPr id="18" name="TextBox 14"/>
            <p:cNvSpPr txBox="1"/>
            <p:nvPr/>
          </p:nvSpPr>
          <p:spPr>
            <a:xfrm>
              <a:off x="1269580" y="633354"/>
              <a:ext cx="691320" cy="11879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n-US" sz="690" b="1" u="sng" dirty="0">
                  <a:solidFill>
                    <a:prstClr val="black"/>
                  </a:solidFill>
                </a:rPr>
                <a:t># total </a:t>
              </a:r>
              <a:r>
                <a:rPr lang="en-US" sz="690" b="1" u="sng" dirty="0" err="1">
                  <a:solidFill>
                    <a:prstClr val="black"/>
                  </a:solidFill>
                </a:rPr>
                <a:t>correcto</a:t>
              </a:r>
              <a:endParaRPr lang="en-US" sz="690" b="1" u="sng" dirty="0">
                <a:solidFill>
                  <a:prstClr val="black"/>
                </a:solidFill>
              </a:endParaRPr>
            </a:p>
          </p:txBody>
        </p:sp>
      </p:grpSp>
      <p:sp>
        <p:nvSpPr>
          <p:cNvPr id="20" name="Rectangle 19"/>
          <p:cNvSpPr/>
          <p:nvPr/>
        </p:nvSpPr>
        <p:spPr>
          <a:xfrm>
            <a:off x="3485198" y="9669730"/>
            <a:ext cx="3886200" cy="241824"/>
          </a:xfrm>
          <a:prstGeom prst="rect">
            <a:avLst/>
          </a:prstGeom>
        </p:spPr>
        <p:txBody>
          <a:bodyPr lIns="96378" tIns="48189" rIns="96378" bIns="48189">
            <a:spAutoFit/>
          </a:bodyPr>
          <a:lstStyle/>
          <a:p>
            <a:r>
              <a:rPr lang="en-US" sz="900" dirty="0" smtClean="0">
                <a:solidFill>
                  <a:prstClr val="black"/>
                </a:solidFill>
              </a:rPr>
              <a:t>Rev. Control:  07/01/2015 HSD – OSP and Susan Richmond</a:t>
            </a:r>
            <a:endParaRPr lang="en-US" sz="900" dirty="0">
              <a:solidFill>
                <a:prstClr val="black"/>
              </a:solidFill>
            </a:endParaRPr>
          </a:p>
        </p:txBody>
      </p:sp>
      <p:sp>
        <p:nvSpPr>
          <p:cNvPr id="21" name="Slide Number Placeholder 3"/>
          <p:cNvSpPr>
            <a:spLocks noGrp="1"/>
          </p:cNvSpPr>
          <p:nvPr>
            <p:ph type="sldNum" sz="quarter" idx="12"/>
          </p:nvPr>
        </p:nvSpPr>
        <p:spPr>
          <a:xfrm>
            <a:off x="6930390" y="9601200"/>
            <a:ext cx="842010" cy="457200"/>
          </a:xfrm>
        </p:spPr>
        <p:txBody>
          <a:bodyPr/>
          <a:lstStyle/>
          <a:p>
            <a:r>
              <a:rPr lang="en-US" dirty="0" smtClean="0"/>
              <a:t>18</a:t>
            </a:r>
            <a:endParaRPr lang="en-US" dirty="0"/>
          </a:p>
        </p:txBody>
      </p:sp>
    </p:spTree>
    <p:extLst>
      <p:ext uri="{BB962C8B-B14F-4D97-AF65-F5344CB8AC3E}">
        <p14:creationId xmlns:p14="http://schemas.microsoft.com/office/powerpoint/2010/main" val="1908445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19</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929287508"/>
              </p:ext>
            </p:extLst>
          </p:nvPr>
        </p:nvGraphicFramePr>
        <p:xfrm>
          <a:off x="466114" y="1284784"/>
          <a:ext cx="6850066" cy="6816431"/>
        </p:xfrm>
        <a:graphic>
          <a:graphicData uri="http://schemas.openxmlformats.org/drawingml/2006/table">
            <a:tbl>
              <a:tblPr firstRow="1" bandRow="1">
                <a:tableStyleId>{5940675A-B579-460E-94D1-54222C63F5DA}</a:tableStyleId>
              </a:tblPr>
              <a:tblGrid>
                <a:gridCol w="534180"/>
                <a:gridCol w="6315886"/>
              </a:tblGrid>
              <a:tr h="350214">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dirty="0" smtClean="0">
                          <a:ln>
                            <a:noFill/>
                          </a:ln>
                          <a:solidFill>
                            <a:prstClr val="black"/>
                          </a:solidFill>
                          <a:effectLst/>
                          <a:uLnTx/>
                          <a:uFillTx/>
                          <a:latin typeface="+mn-lt"/>
                          <a:ea typeface="+mn-ea"/>
                          <a:cs typeface="+mn-cs"/>
                        </a:rPr>
                        <a:t>Pre-evaluación Trimestre 3: </a:t>
                      </a:r>
                      <a:r>
                        <a:rPr kumimoji="0" lang="es-419" sz="1500" b="1" i="0" u="none" strike="noStrike" kern="1200" cap="none" spc="0" normalizeH="0" baseline="0" noProof="0" dirty="0" smtClean="0">
                          <a:ln>
                            <a:noFill/>
                          </a:ln>
                          <a:solidFill>
                            <a:prstClr val="black"/>
                          </a:solidFill>
                          <a:effectLst/>
                          <a:uLnTx/>
                          <a:uFillTx/>
                          <a:latin typeface="+mn-lt"/>
                          <a:ea typeface="+mn-ea"/>
                          <a:cs typeface="+mn-cs"/>
                        </a:rPr>
                        <a:t>Clave para la </a:t>
                      </a:r>
                      <a:r>
                        <a:rPr kumimoji="0" lang="es-419" sz="1500" b="1" i="0" u="sng" strike="noStrike" kern="1200" cap="none" spc="0" normalizeH="0" baseline="0" noProof="0" dirty="0" smtClean="0">
                          <a:ln>
                            <a:noFill/>
                          </a:ln>
                          <a:solidFill>
                            <a:prstClr val="black"/>
                          </a:solidFill>
                          <a:effectLst/>
                          <a:uLnTx/>
                          <a:uFillTx/>
                          <a:latin typeface="+mn-lt"/>
                          <a:ea typeface="+mn-ea"/>
                          <a:cs typeface="+mn-cs"/>
                        </a:rPr>
                        <a:t>Respuesta construida de investigación</a:t>
                      </a:r>
                    </a:p>
                  </a:txBody>
                  <a:tcPr marL="103632" marR="103632" marT="50292" marB="50292"/>
                </a:tc>
                <a:tc hMerge="1">
                  <a:txBody>
                    <a:bodyPr/>
                    <a:lstStyle/>
                    <a:p>
                      <a:endParaRPr lang="en-US"/>
                    </a:p>
                  </a:txBody>
                  <a:tcPr/>
                </a:tc>
              </a:tr>
              <a:tr h="614466">
                <a:tc gridSpan="2">
                  <a:txBody>
                    <a:bodyPr/>
                    <a:lstStyle/>
                    <a:p>
                      <a:pPr marL="0" marR="0" lvl="0" indent="0" algn="ctr" defTabSz="966612" rtl="0" eaLnBrk="1" fontAlgn="auto" latinLnBrk="0" hangingPunct="1">
                        <a:lnSpc>
                          <a:spcPct val="100000"/>
                        </a:lnSpc>
                        <a:spcBef>
                          <a:spcPts val="0"/>
                        </a:spcBef>
                        <a:spcAft>
                          <a:spcPts val="0"/>
                        </a:spcAft>
                        <a:buClrTx/>
                        <a:buSzTx/>
                        <a:buFontTx/>
                        <a:buNone/>
                        <a:tabLst/>
                        <a:defRPr/>
                      </a:pPr>
                      <a:r>
                        <a:rPr kumimoji="0" lang="es-419" sz="1800" b="1" i="0" u="none" strike="noStrike" kern="1200" cap="none" spc="0" normalizeH="0" baseline="0" noProof="0" dirty="0" smtClean="0">
                          <a:ln>
                            <a:noFill/>
                          </a:ln>
                          <a:solidFill>
                            <a:prstClr val="black"/>
                          </a:solidFill>
                          <a:effectLst/>
                          <a:uLnTx/>
                          <a:uFillTx/>
                          <a:latin typeface="+mn-lt"/>
                          <a:ea typeface="+mn-ea"/>
                          <a:cs typeface="+mn-cs"/>
                        </a:rPr>
                        <a:t>Rúbricas para la Respuesta construida de investigación - Objetivo </a:t>
                      </a:r>
                      <a:r>
                        <a:rPr kumimoji="0" lang="es-ES" sz="1800" b="1" i="0" u="none" strike="noStrike" kern="1200" cap="none" spc="0" normalizeH="0" baseline="0" noProof="0" dirty="0" smtClean="0">
                          <a:ln>
                            <a:noFill/>
                          </a:ln>
                          <a:solidFill>
                            <a:prstClr val="black"/>
                          </a:solidFill>
                          <a:effectLst/>
                          <a:uLnTx/>
                          <a:uFillTx/>
                          <a:latin typeface="+mn-lt"/>
                          <a:ea typeface="+mn-ea"/>
                          <a:cs typeface="+mn-cs"/>
                        </a:rPr>
                        <a:t>2</a:t>
                      </a:r>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smtClean="0">
                          <a:ln>
                            <a:noFill/>
                          </a:ln>
                          <a:solidFill>
                            <a:prstClr val="black"/>
                          </a:solidFill>
                          <a:effectLst/>
                          <a:uLnTx/>
                          <a:uFillTx/>
                          <a:latin typeface="+mn-lt"/>
                          <a:ea typeface="+mn-ea"/>
                          <a:cs typeface="+mn-cs"/>
                        </a:rPr>
                        <a:t>Localizar, seleccionar, interpretar e integrar la información.</a:t>
                      </a:r>
                      <a:endParaRPr kumimoji="0" lang="en-US" sz="1400" b="1"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tc>
                <a:tc hMerge="1">
                  <a:txBody>
                    <a:bodyPr/>
                    <a:lstStyle/>
                    <a:p>
                      <a:endParaRPr lang="en-US"/>
                    </a:p>
                  </a:txBody>
                  <a:tcPr/>
                </a:tc>
              </a:tr>
              <a:tr h="595363">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600" b="1" dirty="0" smtClean="0">
                          <a:solidFill>
                            <a:schemeClr val="tx1"/>
                          </a:solidFill>
                        </a:rPr>
                        <a:t>Pregunta #7</a:t>
                      </a:r>
                      <a:r>
                        <a:rPr lang="es-MX" sz="1600" b="1" baseline="0" dirty="0" smtClean="0">
                          <a:solidFill>
                            <a:schemeClr val="tx1"/>
                          </a:solidFill>
                        </a:rPr>
                        <a:t> </a:t>
                      </a:r>
                      <a:r>
                        <a:rPr lang="es-MX" sz="1600" b="1" noProof="0" dirty="0" smtClean="0">
                          <a:solidFill>
                            <a:schemeClr val="tx1"/>
                          </a:solidFill>
                        </a:rPr>
                        <a:t>: ¿Que información en el</a:t>
                      </a:r>
                      <a:r>
                        <a:rPr lang="es-MX" sz="1600" b="1" baseline="0" noProof="0" dirty="0" smtClean="0">
                          <a:solidFill>
                            <a:schemeClr val="tx1"/>
                          </a:solidFill>
                        </a:rPr>
                        <a:t> cuento </a:t>
                      </a:r>
                      <a:r>
                        <a:rPr lang="es-MX" sz="1600" b="1" i="1" u="none" baseline="0" noProof="0" dirty="0" smtClean="0">
                          <a:solidFill>
                            <a:schemeClr val="tx1"/>
                          </a:solidFill>
                        </a:rPr>
                        <a:t>Burbuja, la</a:t>
                      </a:r>
                      <a:r>
                        <a:rPr lang="es-MX" sz="1600" b="1" i="1" u="none" noProof="0" dirty="0" smtClean="0">
                          <a:solidFill>
                            <a:schemeClr val="tx1"/>
                          </a:solidFill>
                        </a:rPr>
                        <a:t> ballena jorobada</a:t>
                      </a:r>
                      <a:r>
                        <a:rPr lang="es-MX" sz="1600" b="1" i="1" u="none" baseline="0" noProof="0" dirty="0" smtClean="0">
                          <a:solidFill>
                            <a:schemeClr val="tx1"/>
                          </a:solidFill>
                        </a:rPr>
                        <a:t> </a:t>
                      </a:r>
                      <a:r>
                        <a:rPr lang="es-MX" sz="1600" b="1" i="0" u="none" baseline="0" noProof="0" dirty="0" smtClean="0">
                          <a:solidFill>
                            <a:schemeClr val="tx1"/>
                          </a:solidFill>
                        </a:rPr>
                        <a:t>es apoyada por la ilustración</a:t>
                      </a:r>
                      <a:r>
                        <a:rPr lang="es-MX" sz="1600" b="1" noProof="0" dirty="0" smtClean="0">
                          <a:solidFill>
                            <a:schemeClr val="tx1"/>
                          </a:solidFill>
                        </a:rPr>
                        <a:t>?  Explica tu respuesta utilizando detalles del texto.</a:t>
                      </a:r>
                      <a:endParaRPr lang="es-MX" sz="1600" b="1" baseline="0" noProof="0" dirty="0" smtClean="0">
                        <a:solidFill>
                          <a:schemeClr val="tx1"/>
                        </a:solidFill>
                      </a:endParaRPr>
                    </a:p>
                  </a:txBody>
                  <a:tcPr marL="103632" marR="103632" marT="50292" marB="50292"/>
                </a:tc>
                <a:tc hMerge="1">
                  <a:txBody>
                    <a:bodyPr/>
                    <a:lstStyle/>
                    <a:p>
                      <a:endParaRPr lang="en-US" dirty="0"/>
                    </a:p>
                  </a:txBody>
                  <a:tcPr/>
                </a:tc>
              </a:tr>
              <a:tr h="350214">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419" sz="1500" b="1" dirty="0" smtClean="0"/>
                        <a:t>Lenguaje de la respuesta - maestro/rúbrica </a:t>
                      </a:r>
                    </a:p>
                  </a:txBody>
                  <a:tcPr marL="103632" marR="103632" marT="50292" marB="50292">
                    <a:solidFill>
                      <a:schemeClr val="bg1">
                        <a:lumMod val="85000"/>
                      </a:schemeClr>
                    </a:solidFill>
                  </a:tcPr>
                </a:tc>
                <a:tc hMerge="1">
                  <a:txBody>
                    <a:bodyPr/>
                    <a:lstStyle/>
                    <a:p>
                      <a:endParaRPr lang="en-US"/>
                    </a:p>
                  </a:txBody>
                  <a:tcPr/>
                </a:tc>
              </a:tr>
              <a:tr h="2031239">
                <a:tc gridSpan="2">
                  <a:txBody>
                    <a:bodyPr/>
                    <a:lstStyle/>
                    <a:p>
                      <a:pPr marL="0" indent="0" algn="l"/>
                      <a:r>
                        <a:rPr lang="es-MX" sz="1100" b="1" u="sng" kern="1200" baseline="0" noProof="0" dirty="0" smtClean="0">
                          <a:solidFill>
                            <a:schemeClr val="tx1"/>
                          </a:solidFill>
                          <a:latin typeface="+mn-lt"/>
                          <a:ea typeface="+mn-ea"/>
                          <a:cs typeface="+mn-cs"/>
                        </a:rPr>
                        <a:t>La respuesta contiene suficiente evidencia </a:t>
                      </a:r>
                      <a:r>
                        <a:rPr lang="es-MX" sz="1100" b="0" u="none" kern="1200" baseline="0" noProof="0" dirty="0" smtClean="0">
                          <a:solidFill>
                            <a:schemeClr val="tx1"/>
                          </a:solidFill>
                          <a:latin typeface="+mn-lt"/>
                          <a:ea typeface="+mn-ea"/>
                          <a:cs typeface="+mn-cs"/>
                        </a:rPr>
                        <a:t>de la habilidad de </a:t>
                      </a:r>
                      <a:r>
                        <a:rPr lang="es-MX" sz="1100" b="0" u="sng" kern="1200" baseline="0" noProof="0" dirty="0" smtClean="0">
                          <a:solidFill>
                            <a:schemeClr val="tx1"/>
                          </a:solidFill>
                          <a:latin typeface="+mn-lt"/>
                          <a:ea typeface="+mn-ea"/>
                          <a:cs typeface="+mn-cs"/>
                        </a:rPr>
                        <a:t>encontrar y seleccionar información </a:t>
                      </a:r>
                      <a:r>
                        <a:rPr lang="es-MX" sz="1100" b="0" u="none" kern="1200" baseline="0" noProof="0" dirty="0" smtClean="0">
                          <a:solidFill>
                            <a:schemeClr val="tx1"/>
                          </a:solidFill>
                          <a:latin typeface="+mn-lt"/>
                          <a:ea typeface="+mn-ea"/>
                          <a:cs typeface="+mn-cs"/>
                        </a:rPr>
                        <a:t>de acuerdo a la pregunta. Los estudiantes deben encontrar  y luego seleccionar la información que es apoyada por la ilustración de alguna manera. </a:t>
                      </a:r>
                    </a:p>
                    <a:p>
                      <a:pPr marL="0" indent="0"/>
                      <a:r>
                        <a:rPr lang="es-MX" sz="1100" b="1" u="sng" kern="1200" baseline="0" noProof="0" dirty="0" smtClean="0">
                          <a:solidFill>
                            <a:schemeClr val="tx1"/>
                          </a:solidFill>
                          <a:latin typeface="+mn-lt"/>
                          <a:ea typeface="+mn-ea"/>
                          <a:cs typeface="+mn-cs"/>
                        </a:rPr>
                        <a:t>La respuesta contiene suficiente evidencia </a:t>
                      </a:r>
                      <a:r>
                        <a:rPr lang="es-MX" sz="1100" baseline="0" noProof="0" dirty="0" smtClean="0">
                          <a:solidFill>
                            <a:schemeClr val="tx1"/>
                          </a:solidFill>
                        </a:rPr>
                        <a:t>de la habilidad de </a:t>
                      </a:r>
                      <a:r>
                        <a:rPr lang="es-MX" sz="1100" u="sng" baseline="0" noProof="0" dirty="0" smtClean="0">
                          <a:solidFill>
                            <a:schemeClr val="tx1"/>
                          </a:solidFill>
                        </a:rPr>
                        <a:t>interpretar e integrar información </a:t>
                      </a:r>
                      <a:r>
                        <a:rPr lang="es-MX" sz="1100" baseline="0" noProof="0" dirty="0" smtClean="0">
                          <a:solidFill>
                            <a:schemeClr val="tx1"/>
                          </a:solidFill>
                        </a:rPr>
                        <a:t>de acuerdo a la pregunta.  Los estudiantes deben </a:t>
                      </a:r>
                      <a:r>
                        <a:rPr lang="es-MX" sz="1100" u="sng" baseline="0" noProof="0" dirty="0" smtClean="0">
                          <a:solidFill>
                            <a:schemeClr val="tx1"/>
                          </a:solidFill>
                        </a:rPr>
                        <a:t>interpretar</a:t>
                      </a:r>
                      <a:r>
                        <a:rPr lang="es-MX" sz="1100" baseline="0" noProof="0" dirty="0" smtClean="0">
                          <a:solidFill>
                            <a:schemeClr val="tx1"/>
                          </a:solidFill>
                        </a:rPr>
                        <a:t> qué información del cuento es mejor apoyada por la ilustración e </a:t>
                      </a:r>
                      <a:r>
                        <a:rPr lang="es-MX" sz="1100" u="sng" baseline="0" noProof="0" dirty="0" smtClean="0">
                          <a:solidFill>
                            <a:schemeClr val="tx1"/>
                          </a:solidFill>
                        </a:rPr>
                        <a:t>integrar</a:t>
                      </a:r>
                      <a:r>
                        <a:rPr lang="es-MX" sz="1100" baseline="0" noProof="0" dirty="0" smtClean="0">
                          <a:solidFill>
                            <a:schemeClr val="tx1"/>
                          </a:solidFill>
                        </a:rPr>
                        <a:t> la información para responder la pregunta.  Suficiente evidencia de integración puede incluir (1) Burbuja era una ballena jorobada muy vieja y gigante– se ve una ballena vieja en la ilustración, (2) Se escondió detrás de los arrecifes cerca de un naufragio viejo- el buque se ve en la ilustración, (3) Sammy, una tortuga marina de cien años, fue a visitar a Burbuja– se ve a una tortuga marina en la ilustración que probablemente es “</a:t>
                      </a:r>
                      <a:r>
                        <a:rPr lang="es-MX" sz="1100" baseline="0" noProof="0" dirty="0" err="1" smtClean="0">
                          <a:solidFill>
                            <a:schemeClr val="tx1"/>
                          </a:solidFill>
                        </a:rPr>
                        <a:t>Sammy</a:t>
                      </a:r>
                      <a:r>
                        <a:rPr lang="es-MX" sz="1100" baseline="0" noProof="0" dirty="0" smtClean="0">
                          <a:solidFill>
                            <a:schemeClr val="tx1"/>
                          </a:solidFill>
                        </a:rPr>
                        <a:t>”, y (4) se pueden hacer inferencias (si apoyan) tales como, la ballena en la ilustración se apartó de la tortuga, lo que indica que él está molesto y/o (5) la aleta de la tortuga está lo suficiente grande para ayudar a la ballena remover el diente adolorido.</a:t>
                      </a:r>
                    </a:p>
                  </a:txBody>
                  <a:tcPr marL="103632" marR="103632" marT="50292" marB="50292"/>
                </a:tc>
                <a:tc hMerge="1">
                  <a:txBody>
                    <a:bodyPr/>
                    <a:lstStyle/>
                    <a:p>
                      <a:endParaRPr lang="en-US" sz="1200" baseline="0" dirty="0" smtClean="0"/>
                    </a:p>
                  </a:txBody>
                  <a:tcPr marL="97536" marR="97536" marT="50292" marB="50292"/>
                </a:tc>
              </a:tr>
              <a:tr h="315192">
                <a:tc gridSpan="2">
                  <a:txBody>
                    <a:bodyPr/>
                    <a:lstStyle/>
                    <a:p>
                      <a:pPr algn="ctr"/>
                      <a:r>
                        <a:rPr lang="es-419" sz="1300" b="1" dirty="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1139786">
                <a:tc>
                  <a:txBody>
                    <a:bodyPr/>
                    <a:lstStyle/>
                    <a:p>
                      <a:pPr algn="ctr"/>
                      <a:r>
                        <a:rPr lang="en-US" sz="2000" b="1" dirty="0" smtClean="0">
                          <a:solidFill>
                            <a:schemeClr val="tx1"/>
                          </a:solidFill>
                        </a:rPr>
                        <a:t>2</a:t>
                      </a:r>
                      <a:endParaRPr lang="en-US" sz="2000" b="1" dirty="0">
                        <a:solidFill>
                          <a:schemeClr val="tx1"/>
                        </a:solidFill>
                      </a:endParaRPr>
                    </a:p>
                  </a:txBody>
                  <a:tcPr marL="103632" marR="103632" marT="50292" marB="50292" anchor="ctr"/>
                </a:tc>
                <a:tc>
                  <a:txBody>
                    <a:bodyPr/>
                    <a:lstStyle/>
                    <a:p>
                      <a:r>
                        <a:rPr lang="es-MX" sz="1000" b="0" i="1" noProof="0" dirty="0" smtClean="0">
                          <a:solidFill>
                            <a:schemeClr val="tx1"/>
                          </a:solidFill>
                        </a:rPr>
                        <a:t>El estudiante</a:t>
                      </a:r>
                      <a:r>
                        <a:rPr lang="es-MX" sz="1000" b="0" i="1" baseline="0" noProof="0" dirty="0" smtClean="0">
                          <a:solidFill>
                            <a:schemeClr val="tx1"/>
                          </a:solidFill>
                        </a:rPr>
                        <a:t> da suficiente ejemplos de cómo la ilustración apoya el cuento para responder la pregunta.</a:t>
                      </a:r>
                    </a:p>
                    <a:p>
                      <a:r>
                        <a:rPr lang="es-MX" sz="1100" i="0" noProof="0" dirty="0" smtClean="0">
                          <a:solidFill>
                            <a:schemeClr val="tx1"/>
                          </a:solidFill>
                        </a:rPr>
                        <a:t>Burbuja es una ballena que está muy triste.  La ilustración muestra que está triste porque ni siquiera está mirando a su amigo </a:t>
                      </a:r>
                      <a:r>
                        <a:rPr lang="es-MX" sz="1100" i="0" baseline="0" noProof="0" dirty="0" smtClean="0">
                          <a:solidFill>
                            <a:schemeClr val="tx1"/>
                          </a:solidFill>
                        </a:rPr>
                        <a:t>Sammy la tortuga.</a:t>
                      </a:r>
                      <a:r>
                        <a:rPr lang="es-MX" sz="1100" i="0" noProof="0" dirty="0" smtClean="0">
                          <a:solidFill>
                            <a:schemeClr val="tx1"/>
                          </a:solidFill>
                        </a:rPr>
                        <a:t>  El cuadro muestra el naufragio al fondo del mar</a:t>
                      </a:r>
                      <a:r>
                        <a:rPr lang="es-MX" sz="1100" i="0" baseline="0" noProof="0" dirty="0" smtClean="0">
                          <a:solidFill>
                            <a:schemeClr val="tx1"/>
                          </a:solidFill>
                        </a:rPr>
                        <a:t>, tal como en el cuento, donde Sammy se escondió.  También muestra la tortuga cuando fue a visitar a Burbuja.  En el cuento la tortuga Sammy ayuda remover el diente adolorido con su aleta. ¡Se puede ver que tan grande es la aleta en la ilustración!</a:t>
                      </a:r>
                      <a:endParaRPr lang="es-MX" sz="1100" i="0" noProof="0" dirty="0" smtClean="0">
                        <a:solidFill>
                          <a:schemeClr val="tx1"/>
                        </a:solidFill>
                      </a:endParaRPr>
                    </a:p>
                  </a:txBody>
                  <a:tcPr marL="103632" marR="103632" marT="50292" marB="50292"/>
                </a:tc>
              </a:tr>
              <a:tr h="805491">
                <a:tc>
                  <a:txBody>
                    <a:bodyPr/>
                    <a:lstStyle/>
                    <a:p>
                      <a:pPr algn="ctr"/>
                      <a:r>
                        <a:rPr lang="en-US" sz="2000" b="1" dirty="0" smtClean="0">
                          <a:solidFill>
                            <a:schemeClr val="tx1"/>
                          </a:solidFill>
                        </a:rPr>
                        <a:t>1</a:t>
                      </a:r>
                      <a:endParaRPr lang="en-US" sz="2000" b="1" dirty="0">
                        <a:solidFill>
                          <a:schemeClr val="tx1"/>
                        </a:solidFill>
                      </a:endParaRPr>
                    </a:p>
                  </a:txBody>
                  <a:tcPr marL="103632" marR="103632" marT="50292" marB="50292" anchor="ctr"/>
                </a:tc>
                <a:tc>
                  <a:txBody>
                    <a:bodyPr/>
                    <a:lstStyle/>
                    <a:p>
                      <a:r>
                        <a:rPr lang="es-MX" sz="1000" i="1" baseline="0" noProof="0" dirty="0" smtClean="0">
                          <a:solidFill>
                            <a:schemeClr val="tx1"/>
                          </a:solidFill>
                        </a:rPr>
                        <a:t>El estudiante da ejemplos de cómo la ilustración apoya el cuento para responder la pregunta pero no elabora usando detalles del texto.</a:t>
                      </a:r>
                    </a:p>
                    <a:p>
                      <a:r>
                        <a:rPr lang="es-MX" sz="1100" i="0" baseline="0" noProof="0" dirty="0" smtClean="0">
                          <a:solidFill>
                            <a:schemeClr val="tx1"/>
                          </a:solidFill>
                        </a:rPr>
                        <a:t>El cuadro dice mucho del cuento.  Muestra a Burbuja y Sammy.  También muestra un naufragio viejo como en el cuento.</a:t>
                      </a:r>
                    </a:p>
                  </a:txBody>
                  <a:tcPr marL="103632" marR="103632" marT="50292" marB="50292"/>
                </a:tc>
              </a:tr>
              <a:tr h="614466">
                <a:tc>
                  <a:txBody>
                    <a:bodyPr/>
                    <a:lstStyle/>
                    <a:p>
                      <a:pPr algn="ctr"/>
                      <a:r>
                        <a:rPr lang="en-US" sz="2000" b="1" dirty="0" smtClean="0">
                          <a:solidFill>
                            <a:schemeClr val="tx1"/>
                          </a:solidFill>
                        </a:rPr>
                        <a:t>0</a:t>
                      </a:r>
                      <a:endParaRPr lang="en-US" sz="2000" b="1" dirty="0">
                        <a:solidFill>
                          <a:schemeClr val="tx1"/>
                        </a:solidFill>
                      </a:endParaRPr>
                    </a:p>
                  </a:txBody>
                  <a:tcPr marL="103632" marR="103632" marT="50292" marB="50292" anchor="ctr"/>
                </a:tc>
                <a:tc>
                  <a:txBody>
                    <a:bodyPr/>
                    <a:lstStyle/>
                    <a:p>
                      <a:r>
                        <a:rPr lang="es-MX" sz="1000" i="1" noProof="0" dirty="0" smtClean="0">
                          <a:solidFill>
                            <a:schemeClr val="tx1"/>
                          </a:solidFill>
                        </a:rPr>
                        <a:t>El estudiante no da ejemplos de cómo la ilustración apoya el</a:t>
                      </a:r>
                      <a:r>
                        <a:rPr lang="es-MX" sz="1000" i="1" baseline="0" noProof="0" dirty="0" smtClean="0">
                          <a:solidFill>
                            <a:schemeClr val="tx1"/>
                          </a:solidFill>
                        </a:rPr>
                        <a:t> cuento.</a:t>
                      </a:r>
                    </a:p>
                    <a:p>
                      <a:r>
                        <a:rPr lang="es-MX" sz="1100" i="0" baseline="0" noProof="0" dirty="0" smtClean="0">
                          <a:solidFill>
                            <a:schemeClr val="tx1"/>
                          </a:solidFill>
                        </a:rPr>
                        <a:t>No estoy muy seguro si Burbuja es una ballena real o si las ballenas y tortugas realmente pueden ser amigos.  Es probable que no, entonces este es un cuento de fantasía.</a:t>
                      </a:r>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96036499"/>
              </p:ext>
            </p:extLst>
          </p:nvPr>
        </p:nvGraphicFramePr>
        <p:xfrm>
          <a:off x="5038328" y="8221581"/>
          <a:ext cx="2528887" cy="656717"/>
        </p:xfrm>
        <a:graphic>
          <a:graphicData uri="http://schemas.openxmlformats.org/drawingml/2006/table">
            <a:tbl>
              <a:tblPr/>
              <a:tblGrid>
                <a:gridCol w="2528887"/>
              </a:tblGrid>
              <a:tr h="192786">
                <a:tc>
                  <a:txBody>
                    <a:bodyPr/>
                    <a:lstStyle/>
                    <a:p>
                      <a:pPr marL="0" marR="0" algn="ctr">
                        <a:lnSpc>
                          <a:spcPct val="115000"/>
                        </a:lnSpc>
                        <a:spcBef>
                          <a:spcPts val="0"/>
                        </a:spcBef>
                        <a:spcAft>
                          <a:spcPts val="0"/>
                        </a:spcAft>
                      </a:pPr>
                      <a:r>
                        <a:rPr lang="en-US" sz="800" b="1" i="1" dirty="0" err="1" smtClean="0">
                          <a:solidFill>
                            <a:srgbClr val="000000"/>
                          </a:solidFill>
                          <a:latin typeface="Calibri"/>
                          <a:ea typeface="Times New Roman"/>
                          <a:cs typeface="Times New Roman"/>
                        </a:rPr>
                        <a:t>Hacia</a:t>
                      </a:r>
                      <a:r>
                        <a:rPr lang="en-US" sz="800" b="1" i="1" dirty="0" smtClean="0">
                          <a:solidFill>
                            <a:srgbClr val="000000"/>
                          </a:solidFill>
                          <a:latin typeface="Calibri"/>
                          <a:ea typeface="Times New Roman"/>
                          <a:cs typeface="Times New Roman"/>
                        </a:rPr>
                        <a:t> RL.3.7      DOK 2 – Cl</a:t>
                      </a:r>
                      <a:endParaRPr lang="en-US" sz="12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03620">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s-CO" sz="900" b="1" i="1" dirty="0" smtClean="0">
                          <a:effectLst/>
                          <a:latin typeface="Calibri" panose="020F0502020204030204" pitchFamily="34" charset="0"/>
                          <a:ea typeface="Calibri" panose="020F0502020204030204" pitchFamily="34" charset="0"/>
                          <a:cs typeface="Times New Roman" panose="02020603050405020304" pitchFamily="18" charset="0"/>
                        </a:rPr>
                        <a:t>Localiza </a:t>
                      </a:r>
                      <a:r>
                        <a:rPr lang="es-ES" sz="900" b="1" i="1" dirty="0" smtClean="0">
                          <a:effectLst/>
                          <a:latin typeface="Calibri" panose="020F0502020204030204" pitchFamily="34" charset="0"/>
                          <a:ea typeface="Calibri" panose="020F0502020204030204" pitchFamily="34" charset="0"/>
                          <a:cs typeface="Times New Roman" panose="02020603050405020304" pitchFamily="18" charset="0"/>
                        </a:rPr>
                        <a:t>información dentro del texto que se transmite a través de aspectos específicos de las ilustraciones del texto.</a:t>
                      </a:r>
                      <a:endParaRPr lang="en-US" sz="900" b="1" dirty="0" smtClean="0"/>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2" name="Rectangle 1"/>
          <p:cNvSpPr/>
          <p:nvPr/>
        </p:nvSpPr>
        <p:spPr>
          <a:xfrm>
            <a:off x="416203" y="297658"/>
            <a:ext cx="6949888" cy="861774"/>
          </a:xfrm>
          <a:prstGeom prst="rect">
            <a:avLst/>
          </a:prstGeom>
        </p:spPr>
        <p:txBody>
          <a:bodyPr wrap="square">
            <a:spAutoFit/>
          </a:bodyPr>
          <a:lstStyle/>
          <a:p>
            <a:pPr lvl="0">
              <a:defRPr/>
            </a:pPr>
            <a:r>
              <a:rPr lang="es-ES_tradnl" sz="1000" i="1" dirty="0">
                <a:solidFill>
                  <a:prstClr val="black"/>
                </a:solidFill>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endParaRPr lang="es-419" dirty="0">
              <a:solidFill>
                <a:prstClr val="black"/>
              </a:solidFill>
            </a:endParaRPr>
          </a:p>
        </p:txBody>
      </p:sp>
    </p:spTree>
    <p:extLst>
      <p:ext uri="{BB962C8B-B14F-4D97-AF65-F5344CB8AC3E}">
        <p14:creationId xmlns:p14="http://schemas.microsoft.com/office/powerpoint/2010/main" val="961936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2769230821"/>
              </p:ext>
            </p:extLst>
          </p:nvPr>
        </p:nvGraphicFramePr>
        <p:xfrm>
          <a:off x="1093015" y="6441948"/>
          <a:ext cx="5821141" cy="2220468"/>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40583"/>
                <a:gridCol w="2291024"/>
                <a:gridCol w="2467258"/>
                <a:gridCol w="622276"/>
              </a:tblGrid>
              <a:tr h="284988">
                <a:tc gridSpan="4">
                  <a:txBody>
                    <a:bodyPr/>
                    <a:lstStyle/>
                    <a:p>
                      <a:pPr algn="ctr"/>
                      <a:r>
                        <a:rPr lang="es-MX" sz="1200" b="1" noProof="0" dirty="0" smtClean="0">
                          <a:solidFill>
                            <a:schemeClr val="tx1"/>
                          </a:solidFill>
                        </a:rPr>
                        <a:t>Escrito narrativo y Lenguaje</a:t>
                      </a:r>
                      <a:endParaRPr lang="es-MX" sz="1200" b="1" noProof="0"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s-MX" sz="1200" b="1" noProof="0" dirty="0" smtClean="0">
                          <a:solidFill>
                            <a:schemeClr val="tx1"/>
                          </a:solidFill>
                        </a:rPr>
                        <a:t>Objetivos</a:t>
                      </a:r>
                      <a:endParaRPr lang="es-MX" sz="1200" b="1" noProof="0"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s-MX" sz="1200" b="1" noProof="0" dirty="0" smtClean="0">
                          <a:solidFill>
                            <a:schemeClr val="tx1"/>
                          </a:solidFill>
                        </a:rPr>
                        <a:t>Estándares</a:t>
                      </a:r>
                      <a:endParaRPr lang="es-MX" sz="1200" b="1" noProof="0" dirty="0">
                        <a:solidFill>
                          <a:schemeClr val="tx1"/>
                        </a:solidFill>
                      </a:endParaRPr>
                    </a:p>
                  </a:txBody>
                  <a:tcPr marL="103632" marR="103632" marT="50292" marB="50292">
                    <a:solidFill>
                      <a:schemeClr val="bg1"/>
                    </a:solidFill>
                  </a:tcPr>
                </a:tc>
                <a:tc>
                  <a:txBody>
                    <a:bodyPr/>
                    <a:lstStyle/>
                    <a:p>
                      <a:pPr algn="ctr"/>
                      <a:r>
                        <a:rPr lang="es-MX" sz="1200" b="1" noProof="0" dirty="0" smtClean="0">
                          <a:solidFill>
                            <a:schemeClr val="tx1"/>
                          </a:solidFill>
                        </a:rPr>
                        <a:t>DOK</a:t>
                      </a:r>
                      <a:endParaRPr lang="es-MX" sz="1200" b="1" noProof="0" dirty="0">
                        <a:solidFill>
                          <a:schemeClr val="tx1"/>
                        </a:solidFill>
                      </a:endParaRPr>
                    </a:p>
                  </a:txBody>
                  <a:tcPr marL="103632" marR="103632" marT="50292" marB="50292">
                    <a:solidFill>
                      <a:schemeClr val="bg1"/>
                    </a:solidFill>
                  </a:tcPr>
                </a:tc>
              </a:tr>
              <a:tr h="304800">
                <a:tc>
                  <a:txBody>
                    <a:bodyPr/>
                    <a:lstStyle/>
                    <a:p>
                      <a:r>
                        <a:rPr lang="en-US" sz="1200" b="1" dirty="0" smtClean="0">
                          <a:solidFill>
                            <a:schemeClr val="tx1"/>
                          </a:solidFill>
                        </a:rPr>
                        <a:t>6a</a:t>
                      </a:r>
                      <a:endParaRPr lang="en-US" sz="1200" b="1" dirty="0">
                        <a:solidFill>
                          <a:schemeClr val="tx1"/>
                        </a:solidFill>
                      </a:endParaRPr>
                    </a:p>
                  </a:txBody>
                  <a:tcPr marL="103632" marR="103632" marT="50292" marB="50292">
                    <a:solidFill>
                      <a:srgbClr val="FFFFCC"/>
                    </a:solidFill>
                  </a:tcPr>
                </a:tc>
                <a:tc>
                  <a:txBody>
                    <a:bodyPr/>
                    <a:lstStyle/>
                    <a:p>
                      <a:r>
                        <a:rPr lang="es-MX" sz="1200" b="1" noProof="0" dirty="0" smtClean="0">
                          <a:solidFill>
                            <a:schemeClr val="tx1"/>
                          </a:solidFill>
                        </a:rPr>
                        <a:t>Escribir narrativo breve</a:t>
                      </a:r>
                      <a:endParaRPr lang="es-MX" sz="1200" b="1" noProof="0" dirty="0">
                        <a:solidFill>
                          <a:schemeClr val="tx1"/>
                        </a:solidFill>
                      </a:endParaRPr>
                    </a:p>
                  </a:txBody>
                  <a:tcPr marL="103632" marR="103632" marT="50292" marB="50292">
                    <a:solidFill>
                      <a:srgbClr val="FFFFCC"/>
                    </a:solidFill>
                  </a:tcPr>
                </a:tc>
                <a:tc>
                  <a:txBody>
                    <a:bodyPr/>
                    <a:lstStyle/>
                    <a:p>
                      <a:r>
                        <a:rPr lang="es-MX" sz="1200" b="1" noProof="0" dirty="0" smtClean="0">
                          <a:solidFill>
                            <a:schemeClr val="tx1"/>
                          </a:solidFill>
                        </a:rPr>
                        <a:t>W.3a,</a:t>
                      </a:r>
                      <a:r>
                        <a:rPr lang="es-MX" sz="1200" b="1" baseline="0" noProof="0" dirty="0" smtClean="0">
                          <a:solidFill>
                            <a:schemeClr val="tx1"/>
                          </a:solidFill>
                        </a:rPr>
                        <a:t> W.3b,  W.3c, W.3d</a:t>
                      </a:r>
                      <a:endParaRPr lang="es-MX" sz="1200" b="1" noProof="0" dirty="0">
                        <a:solidFill>
                          <a:schemeClr val="tx1"/>
                        </a:solidFill>
                      </a:endParaRPr>
                    </a:p>
                  </a:txBody>
                  <a:tcPr marL="103632" marR="103632" marT="50292" marB="50292">
                    <a:solidFill>
                      <a:srgbClr val="FFFFCC"/>
                    </a:solidFill>
                  </a:tcPr>
                </a:tc>
                <a:tc>
                  <a:txBody>
                    <a:bodyPr/>
                    <a:lstStyle/>
                    <a:p>
                      <a:pPr algn="ctr"/>
                      <a:r>
                        <a:rPr lang="es-MX" sz="1200" b="1" noProof="0" dirty="0" smtClean="0">
                          <a:solidFill>
                            <a:schemeClr val="tx1"/>
                          </a:solidFill>
                        </a:rPr>
                        <a:t>3</a:t>
                      </a:r>
                      <a:endParaRPr lang="es-MX" sz="1200" b="1" noProof="0" dirty="0">
                        <a:solidFill>
                          <a:schemeClr val="tx1"/>
                        </a:solidFill>
                      </a:endParaRPr>
                    </a:p>
                  </a:txBody>
                  <a:tcPr marL="103632" marR="103632" marT="50292" marB="50292" anchor="ctr">
                    <a:solidFill>
                      <a:srgbClr val="FFFFCC"/>
                    </a:solidFill>
                  </a:tcPr>
                </a:tc>
              </a:tr>
              <a:tr h="304800">
                <a:tc>
                  <a:txBody>
                    <a:bodyPr/>
                    <a:lstStyle/>
                    <a:p>
                      <a:r>
                        <a:rPr lang="en-US" sz="1200" b="1" dirty="0" smtClean="0">
                          <a:solidFill>
                            <a:schemeClr val="tx1"/>
                          </a:solidFill>
                        </a:rPr>
                        <a:t>6b</a:t>
                      </a:r>
                      <a:endParaRPr lang="en-US" sz="1200" b="1" dirty="0">
                        <a:solidFill>
                          <a:schemeClr val="tx1"/>
                        </a:solidFill>
                      </a:endParaRPr>
                    </a:p>
                  </a:txBody>
                  <a:tcPr marL="103632" marR="103632" marT="50292" marB="50292">
                    <a:solidFill>
                      <a:srgbClr val="FFFFCC"/>
                    </a:solidFill>
                  </a:tcPr>
                </a:tc>
                <a:tc>
                  <a:txBody>
                    <a:bodyPr/>
                    <a:lstStyle/>
                    <a:p>
                      <a:r>
                        <a:rPr lang="es-MX" sz="1200" b="1" noProof="0" dirty="0" smtClean="0">
                          <a:solidFill>
                            <a:schemeClr val="tx1"/>
                          </a:solidFill>
                        </a:rPr>
                        <a:t>Escribir-Revisar:</a:t>
                      </a:r>
                      <a:r>
                        <a:rPr lang="es-MX" sz="1200" b="1" baseline="0" noProof="0" dirty="0" smtClean="0">
                          <a:solidFill>
                            <a:schemeClr val="tx1"/>
                          </a:solidFill>
                        </a:rPr>
                        <a:t> Escrito narrativo</a:t>
                      </a:r>
                      <a:endParaRPr lang="es-MX" sz="1200" b="1" noProof="0" dirty="0">
                        <a:solidFill>
                          <a:schemeClr val="tx1"/>
                        </a:solidFill>
                      </a:endParaRPr>
                    </a:p>
                  </a:txBody>
                  <a:tcPr marL="103632" marR="103632" marT="50292" marB="50292">
                    <a:solidFill>
                      <a:srgbClr val="FFFFCC"/>
                    </a:solidFill>
                  </a:tcPr>
                </a:tc>
                <a:tc>
                  <a:txBody>
                    <a:bodyPr/>
                    <a:lstStyle/>
                    <a:p>
                      <a:r>
                        <a:rPr lang="es-MX" sz="1200" b="1" noProof="0" dirty="0" smtClean="0">
                          <a:solidFill>
                            <a:schemeClr val="tx1"/>
                          </a:solidFill>
                        </a:rPr>
                        <a:t>W.3a,</a:t>
                      </a:r>
                      <a:r>
                        <a:rPr lang="es-MX" sz="1200" b="1" baseline="0" noProof="0" dirty="0" smtClean="0">
                          <a:solidFill>
                            <a:schemeClr val="tx1"/>
                          </a:solidFill>
                        </a:rPr>
                        <a:t> W.3b,  W.3c, W.3d</a:t>
                      </a:r>
                      <a:endParaRPr lang="es-MX" sz="1200" b="1" noProof="0" dirty="0">
                        <a:solidFill>
                          <a:schemeClr val="tx1"/>
                        </a:solidFill>
                      </a:endParaRPr>
                    </a:p>
                  </a:txBody>
                  <a:tcPr marL="103632" marR="103632" marT="50292" marB="50292">
                    <a:solidFill>
                      <a:srgbClr val="FFFFCC"/>
                    </a:solidFill>
                  </a:tcPr>
                </a:tc>
                <a:tc>
                  <a:txBody>
                    <a:bodyPr/>
                    <a:lstStyle/>
                    <a:p>
                      <a:pPr algn="ctr"/>
                      <a:r>
                        <a:rPr lang="es-MX" sz="1200" b="1" noProof="0" dirty="0" smtClean="0">
                          <a:solidFill>
                            <a:schemeClr val="tx1"/>
                          </a:solidFill>
                        </a:rPr>
                        <a:t>2</a:t>
                      </a:r>
                      <a:endParaRPr lang="es-MX" sz="1200" b="1" noProof="0" dirty="0">
                        <a:solidFill>
                          <a:schemeClr val="tx1"/>
                        </a:solidFill>
                      </a:endParaRPr>
                    </a:p>
                  </a:txBody>
                  <a:tcPr marL="103632" marR="103632" marT="50292" marB="50292" anchor="ctr">
                    <a:solidFill>
                      <a:srgbClr val="FFFFCC"/>
                    </a:solidFill>
                  </a:tcPr>
                </a:tc>
              </a:tr>
              <a:tr h="472440">
                <a:tc>
                  <a:txBody>
                    <a:bodyPr/>
                    <a:lstStyle/>
                    <a:p>
                      <a:r>
                        <a:rPr lang="en-US" sz="1200" b="1" dirty="0" smtClean="0">
                          <a:solidFill>
                            <a:schemeClr val="tx1"/>
                          </a:solidFill>
                        </a:rPr>
                        <a:t>7</a:t>
                      </a:r>
                      <a:endParaRPr lang="en-US" sz="1200" b="1" dirty="0">
                        <a:solidFill>
                          <a:schemeClr val="tx1"/>
                        </a:solidFill>
                      </a:endParaRPr>
                    </a:p>
                  </a:txBody>
                  <a:tcPr marL="103632" marR="103632" marT="50292" marB="50292">
                    <a:solidFill>
                      <a:srgbClr val="FFFFCC"/>
                    </a:solidFill>
                  </a:tcPr>
                </a:tc>
                <a:tc>
                  <a:txBody>
                    <a:bodyPr/>
                    <a:lstStyle/>
                    <a:p>
                      <a:r>
                        <a:rPr lang="es-MX" sz="1200" b="1" noProof="0" dirty="0" smtClean="0">
                          <a:solidFill>
                            <a:schemeClr val="tx1"/>
                          </a:solidFill>
                        </a:rPr>
                        <a:t>Composición completa narrativa </a:t>
                      </a:r>
                      <a:endParaRPr lang="es-MX" sz="1200" b="1" noProof="0" dirty="0">
                        <a:solidFill>
                          <a:schemeClr val="tx1"/>
                        </a:solidFill>
                      </a:endParaRPr>
                    </a:p>
                  </a:txBody>
                  <a:tcPr marL="103632" marR="103632" marT="50292" marB="50292">
                    <a:solidFill>
                      <a:srgbClr val="FFFFCC"/>
                    </a:solidFill>
                  </a:tcPr>
                </a:tc>
                <a:tc>
                  <a:txBody>
                    <a:bodyPr/>
                    <a:lstStyle/>
                    <a:p>
                      <a:r>
                        <a:rPr lang="es-MX" sz="1200" b="1" noProof="0" dirty="0" smtClean="0">
                          <a:solidFill>
                            <a:schemeClr val="tx1"/>
                          </a:solidFill>
                        </a:rPr>
                        <a:t>W-3a, W-3b, W-3c, W-3d, W-4,      W-5, W-8, W-9</a:t>
                      </a:r>
                      <a:endParaRPr lang="es-MX" sz="1200" b="1" noProof="0" dirty="0">
                        <a:solidFill>
                          <a:schemeClr val="tx1"/>
                        </a:solidFill>
                      </a:endParaRPr>
                    </a:p>
                  </a:txBody>
                  <a:tcPr marL="103632" marR="103632" marT="50292" marB="50292">
                    <a:solidFill>
                      <a:srgbClr val="FFFFCC"/>
                    </a:solidFill>
                  </a:tcPr>
                </a:tc>
                <a:tc>
                  <a:txBody>
                    <a:bodyPr/>
                    <a:lstStyle/>
                    <a:p>
                      <a:pPr algn="ctr"/>
                      <a:r>
                        <a:rPr lang="es-MX" sz="1200" b="1" noProof="0" dirty="0" smtClean="0">
                          <a:solidFill>
                            <a:schemeClr val="tx1"/>
                          </a:solidFill>
                        </a:rPr>
                        <a:t>4</a:t>
                      </a:r>
                      <a:endParaRPr lang="es-MX" sz="1200" b="1" noProof="0"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8</a:t>
                      </a:r>
                      <a:endParaRPr lang="en-US" sz="1200" b="1" dirty="0">
                        <a:solidFill>
                          <a:schemeClr val="tx1"/>
                        </a:solidFill>
                      </a:endParaRPr>
                    </a:p>
                  </a:txBody>
                  <a:tcPr marL="103632" marR="103632" marT="50292" marB="50292">
                    <a:solidFill>
                      <a:srgbClr val="FFFFCC"/>
                    </a:solidFill>
                  </a:tcPr>
                </a:tc>
                <a:tc>
                  <a:txBody>
                    <a:bodyPr/>
                    <a:lstStyle/>
                    <a:p>
                      <a:r>
                        <a:rPr lang="es-MX" sz="1200" b="1" noProof="0" dirty="0" smtClean="0">
                          <a:solidFill>
                            <a:schemeClr val="tx1"/>
                          </a:solidFill>
                        </a:rPr>
                        <a:t>Uso</a:t>
                      </a:r>
                      <a:r>
                        <a:rPr lang="es-MX" sz="1200" b="1" baseline="0" noProof="0" dirty="0" smtClean="0">
                          <a:solidFill>
                            <a:schemeClr val="tx1"/>
                          </a:solidFill>
                        </a:rPr>
                        <a:t> del lenguaje-vocabulario</a:t>
                      </a:r>
                      <a:endParaRPr lang="es-MX" sz="1200" b="1" noProof="0" dirty="0">
                        <a:solidFill>
                          <a:schemeClr val="tx1"/>
                        </a:solidFill>
                      </a:endParaRPr>
                    </a:p>
                  </a:txBody>
                  <a:tcPr marL="103632" marR="103632" marT="50292" marB="50292">
                    <a:solidFill>
                      <a:srgbClr val="FFFFCC"/>
                    </a:solidFill>
                  </a:tcPr>
                </a:tc>
                <a:tc>
                  <a:txBody>
                    <a:bodyPr/>
                    <a:lstStyle/>
                    <a:p>
                      <a:r>
                        <a:rPr lang="es-MX" sz="1200" b="1" noProof="0" dirty="0" smtClean="0">
                          <a:solidFill>
                            <a:schemeClr val="tx1"/>
                          </a:solidFill>
                        </a:rPr>
                        <a:t>L.3.3a</a:t>
                      </a:r>
                      <a:endParaRPr lang="es-MX" sz="1200" b="1" noProof="0" dirty="0">
                        <a:solidFill>
                          <a:schemeClr val="tx1"/>
                        </a:solidFill>
                      </a:endParaRPr>
                    </a:p>
                  </a:txBody>
                  <a:tcPr marL="103632" marR="103632" marT="50292" marB="50292">
                    <a:solidFill>
                      <a:srgbClr val="FFFFCC"/>
                    </a:solidFill>
                  </a:tcPr>
                </a:tc>
                <a:tc>
                  <a:txBody>
                    <a:bodyPr/>
                    <a:lstStyle/>
                    <a:p>
                      <a:pPr algn="ctr"/>
                      <a:r>
                        <a:rPr lang="es-MX" sz="1200" b="1" noProof="0" dirty="0" smtClean="0">
                          <a:solidFill>
                            <a:schemeClr val="tx1"/>
                          </a:solidFill>
                        </a:rPr>
                        <a:t>1-2</a:t>
                      </a:r>
                      <a:endParaRPr lang="es-MX" sz="1200" b="1" noProof="0"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9</a:t>
                      </a:r>
                      <a:endParaRPr lang="en-US" sz="1200" b="1" dirty="0">
                        <a:solidFill>
                          <a:schemeClr val="tx1"/>
                        </a:solidFill>
                      </a:endParaRPr>
                    </a:p>
                  </a:txBody>
                  <a:tcPr marL="103632" marR="103632" marT="50292" marB="50292">
                    <a:solidFill>
                      <a:srgbClr val="FFFFCC"/>
                    </a:solidFill>
                  </a:tcPr>
                </a:tc>
                <a:tc>
                  <a:txBody>
                    <a:bodyPr/>
                    <a:lstStyle/>
                    <a:p>
                      <a:r>
                        <a:rPr lang="es-MX" sz="1200" b="1" noProof="0" dirty="0" smtClean="0">
                          <a:solidFill>
                            <a:schemeClr val="tx1"/>
                          </a:solidFill>
                        </a:rPr>
                        <a:t>Editar y clarificar</a:t>
                      </a:r>
                      <a:endParaRPr lang="es-MX" sz="1200" b="1" noProof="0" dirty="0">
                        <a:solidFill>
                          <a:schemeClr val="tx1"/>
                        </a:solidFill>
                      </a:endParaRPr>
                    </a:p>
                  </a:txBody>
                  <a:tcPr marL="103632" marR="103632" marT="50292" marB="50292">
                    <a:solidFill>
                      <a:srgbClr val="FFFFCC"/>
                    </a:solidFill>
                  </a:tcPr>
                </a:tc>
                <a:tc>
                  <a:txBody>
                    <a:bodyPr/>
                    <a:lstStyle/>
                    <a:p>
                      <a:r>
                        <a:rPr lang="es-MX" sz="1200" b="1" noProof="0" dirty="0" smtClean="0">
                          <a:solidFill>
                            <a:schemeClr val="tx1"/>
                          </a:solidFill>
                        </a:rPr>
                        <a:t>L.3.1g</a:t>
                      </a:r>
                      <a:endParaRPr lang="es-MX" sz="1200" b="1" noProof="0" dirty="0">
                        <a:solidFill>
                          <a:schemeClr val="tx1"/>
                        </a:solidFill>
                      </a:endParaRPr>
                    </a:p>
                  </a:txBody>
                  <a:tcPr marL="103632" marR="103632" marT="50292" marB="50292">
                    <a:solidFill>
                      <a:srgbClr val="FFFFCC"/>
                    </a:solidFill>
                  </a:tcPr>
                </a:tc>
                <a:tc>
                  <a:txBody>
                    <a:bodyPr/>
                    <a:lstStyle/>
                    <a:p>
                      <a:pPr algn="ctr"/>
                      <a:r>
                        <a:rPr lang="es-MX" sz="1200" b="1" noProof="0" dirty="0" smtClean="0">
                          <a:solidFill>
                            <a:schemeClr val="tx1"/>
                          </a:solidFill>
                        </a:rPr>
                        <a:t>1-2</a:t>
                      </a:r>
                      <a:endParaRPr lang="es-MX" sz="1200" b="1" noProof="0" dirty="0">
                        <a:solidFill>
                          <a:schemeClr val="tx1"/>
                        </a:solidFill>
                      </a:endParaRPr>
                    </a:p>
                  </a:txBody>
                  <a:tcPr marL="103632" marR="103632" marT="50292" marB="50292" anchor="ctr">
                    <a:solidFill>
                      <a:srgbClr val="FFFFCC"/>
                    </a:solidFill>
                  </a:tcPr>
                </a:tc>
              </a:tr>
            </a:tbl>
          </a:graphicData>
        </a:graphic>
      </p:graphicFrame>
      <p:grpSp>
        <p:nvGrpSpPr>
          <p:cNvPr id="4" name="Group 3"/>
          <p:cNvGrpSpPr/>
          <p:nvPr/>
        </p:nvGrpSpPr>
        <p:grpSpPr>
          <a:xfrm>
            <a:off x="482990" y="643547"/>
            <a:ext cx="2867142" cy="2440992"/>
            <a:chOff x="3733800" y="524470"/>
            <a:chExt cx="2757146" cy="2523451"/>
          </a:xfrm>
        </p:grpSpPr>
        <p:sp>
          <p:nvSpPr>
            <p:cNvPr id="5" name="Rectangle 4"/>
            <p:cNvSpPr/>
            <p:nvPr/>
          </p:nvSpPr>
          <p:spPr>
            <a:xfrm>
              <a:off x="3733800" y="524470"/>
              <a:ext cx="1298387" cy="1049973"/>
            </a:xfrm>
            <a:prstGeom prst="rect">
              <a:avLst/>
            </a:prstGeom>
            <a:solidFill>
              <a:srgbClr val="FFFFBD"/>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a:t>
              </a:r>
              <a:r>
                <a:rPr lang="en-US" sz="6000" b="1" baseline="30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er</a:t>
              </a:r>
              <a:endPar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nvGrpSpPr>
            <p:cNvPr id="3" name="Group 2"/>
            <p:cNvGrpSpPr/>
            <p:nvPr/>
          </p:nvGrpSpPr>
          <p:grpSpPr>
            <a:xfrm>
              <a:off x="4275685" y="577256"/>
              <a:ext cx="2215261" cy="2470665"/>
              <a:chOff x="1975739" y="882135"/>
              <a:chExt cx="3113063" cy="3240142"/>
            </a:xfrm>
          </p:grpSpPr>
          <p:sp>
            <p:nvSpPr>
              <p:cNvPr id="16" name="Parallelogram 15"/>
              <p:cNvSpPr/>
              <p:nvPr/>
            </p:nvSpPr>
            <p:spPr>
              <a:xfrm rot="1584430" flipH="1">
                <a:off x="1975739" y="1498329"/>
                <a:ext cx="3113063" cy="2076476"/>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17" name="Parallelogram 16"/>
              <p:cNvSpPr/>
              <p:nvPr/>
            </p:nvSpPr>
            <p:spPr>
              <a:xfrm>
                <a:off x="2577440" y="882135"/>
                <a:ext cx="2505901" cy="1981199"/>
              </a:xfrm>
              <a:prstGeom prst="parallelogram">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nvGrpSpPr>
              <p:cNvPr id="18" name="Group 17"/>
              <p:cNvGrpSpPr/>
              <p:nvPr/>
            </p:nvGrpSpPr>
            <p:grpSpPr>
              <a:xfrm>
                <a:off x="2232022" y="1402448"/>
                <a:ext cx="2328450" cy="1796537"/>
                <a:chOff x="-3190194" y="753938"/>
                <a:chExt cx="3048000" cy="2476027"/>
              </a:xfrm>
            </p:grpSpPr>
            <p:sp>
              <p:nvSpPr>
                <p:cNvPr id="19" name="Rectangle 18"/>
                <p:cNvSpPr/>
                <p:nvPr/>
              </p:nvSpPr>
              <p:spPr>
                <a:xfrm rot="20691748">
                  <a:off x="-3190194" y="753938"/>
                  <a:ext cx="3048000" cy="247602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5" descr="http://thumbs.dreamstime.com/x/happy-kids-holding-books-5379901.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19" b="13667"/>
                <a:stretch/>
              </p:blipFill>
              <p:spPr bwMode="auto">
                <a:xfrm rot="21052658">
                  <a:off x="-2990684" y="1008491"/>
                  <a:ext cx="2562184" cy="16553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grpSp>
            <p:nvGrpSpPr>
              <p:cNvPr id="21" name="Group 20"/>
              <p:cNvGrpSpPr/>
              <p:nvPr/>
            </p:nvGrpSpPr>
            <p:grpSpPr>
              <a:xfrm>
                <a:off x="3265452" y="2454632"/>
                <a:ext cx="1775149" cy="1667645"/>
                <a:chOff x="5040111" y="2410697"/>
                <a:chExt cx="1775149" cy="1667645"/>
              </a:xfrm>
            </p:grpSpPr>
            <p:pic>
              <p:nvPicPr>
                <p:cNvPr id="22" name="Picture 19" descr="C:\Users\richmons\AppData\Local\Microsoft\Windows\Temporary Internet Files\Content.IE5\ETNPJYOF\MC900439819[1].png"/>
                <p:cNvPicPr>
                  <a:picLocks noChangeAspect="1" noChangeArrowheads="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7834802">
                  <a:off x="5040111" y="2410697"/>
                  <a:ext cx="1349748" cy="134974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9" descr="C:\Users\richmons\AppData\Local\Microsoft\Windows\Temporary Internet Files\Content.IE5\ETNPJYOF\MC900439819[1].png"/>
                <p:cNvPicPr>
                  <a:picLocks noChangeAspect="1" noChangeArrowheads="1"/>
                </p:cNvPicPr>
                <p:nvPr/>
              </p:nvPicPr>
              <p:blipFill>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9570370">
                  <a:off x="5465512" y="2728594"/>
                  <a:ext cx="1349748" cy="1349748"/>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7" name="TextBox 6"/>
          <p:cNvSpPr txBox="1"/>
          <p:nvPr/>
        </p:nvSpPr>
        <p:spPr>
          <a:xfrm>
            <a:off x="3886616" y="1668379"/>
            <a:ext cx="2840064" cy="872318"/>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1" tIns="50941" rIns="101881" bIns="50941" rtlCol="0">
            <a:spAutoFit/>
          </a:bodyPr>
          <a:lstStyle/>
          <a:p>
            <a:r>
              <a:rPr lang="es-MX" sz="2600" b="1" dirty="0" smtClean="0">
                <a:solidFill>
                  <a:schemeClr val="accent1">
                    <a:lumMod val="75000"/>
                  </a:schemeClr>
                </a:solidFill>
                <a:latin typeface="Bookman Old Style" pitchFamily="18" charset="0"/>
              </a:rPr>
              <a:t>Trimestre tres</a:t>
            </a:r>
            <a:endParaRPr lang="es-MX" sz="2600" b="1" strike="sngStrike" dirty="0" smtClean="0">
              <a:solidFill>
                <a:schemeClr val="accent1">
                  <a:lumMod val="75000"/>
                </a:schemeClr>
              </a:solidFill>
              <a:latin typeface="Bookman Old Style" pitchFamily="18" charset="0"/>
            </a:endParaRPr>
          </a:p>
          <a:p>
            <a:r>
              <a:rPr lang="es-MX" sz="2400" b="1" dirty="0" smtClean="0">
                <a:latin typeface="Bookman Old Style" pitchFamily="18" charset="0"/>
              </a:rPr>
              <a:t>Pre-evaluación</a:t>
            </a:r>
            <a:endParaRPr lang="es-MX" b="1" dirty="0" smtClean="0">
              <a:latin typeface="Bookman Old Style" pitchFamily="18" charset="0"/>
            </a:endParaRPr>
          </a:p>
        </p:txBody>
      </p:sp>
      <p:sp>
        <p:nvSpPr>
          <p:cNvPr id="2" name="Rectangle 1"/>
          <p:cNvSpPr/>
          <p:nvPr/>
        </p:nvSpPr>
        <p:spPr>
          <a:xfrm>
            <a:off x="4649406" y="7049529"/>
            <a:ext cx="457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4318248" y="7332351"/>
            <a:ext cx="413537"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3865927" y="7676107"/>
            <a:ext cx="2302572"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6" name="Table 25"/>
          <p:cNvGraphicFramePr>
            <a:graphicFrameLocks noGrp="1"/>
          </p:cNvGraphicFramePr>
          <p:nvPr>
            <p:extLst>
              <p:ext uri="{D42A27DB-BD31-4B8C-83A1-F6EECF244321}">
                <p14:modId xmlns:p14="http://schemas.microsoft.com/office/powerpoint/2010/main" val="2103930557"/>
              </p:ext>
            </p:extLst>
          </p:nvPr>
        </p:nvGraphicFramePr>
        <p:xfrm>
          <a:off x="1642041" y="2992388"/>
          <a:ext cx="4759958" cy="142189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56765"/>
                <a:gridCol w="2665835"/>
                <a:gridCol w="1051558"/>
                <a:gridCol w="685800"/>
              </a:tblGrid>
              <a:tr h="284988">
                <a:tc gridSpan="4">
                  <a:txBody>
                    <a:bodyPr/>
                    <a:lstStyle/>
                    <a:p>
                      <a:pPr algn="ctr"/>
                      <a:r>
                        <a:rPr lang="es-MX" sz="1200" b="1" noProof="0" dirty="0" smtClean="0">
                          <a:solidFill>
                            <a:schemeClr val="tx1"/>
                          </a:solidFill>
                        </a:rPr>
                        <a:t>Lectura:</a:t>
                      </a:r>
                      <a:r>
                        <a:rPr lang="es-MX" sz="1200" b="1" baseline="0" noProof="0" dirty="0" smtClean="0">
                          <a:solidFill>
                            <a:schemeClr val="tx1"/>
                          </a:solidFill>
                        </a:rPr>
                        <a:t> Texto literario</a:t>
                      </a:r>
                      <a:endParaRPr lang="es-MX" sz="1200" b="1" noProof="0" dirty="0">
                        <a:solidFill>
                          <a:schemeClr val="tx1"/>
                        </a:solidFill>
                        <a:effectLst>
                          <a:glow rad="101600">
                            <a:srgbClr val="FFFF00">
                              <a:alpha val="60000"/>
                            </a:srgbClr>
                          </a:glow>
                        </a:effectLst>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s-MX" sz="1200" b="1" noProof="0" dirty="0" smtClean="0">
                          <a:solidFill>
                            <a:schemeClr val="tx1"/>
                          </a:solidFill>
                        </a:rPr>
                        <a:t>Objetivos</a:t>
                      </a:r>
                      <a:endParaRPr lang="es-MX" sz="1200" b="1" noProof="0"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s-MX" sz="1200" b="1" noProof="0" dirty="0" smtClean="0">
                          <a:solidFill>
                            <a:schemeClr val="tx1"/>
                          </a:solidFill>
                        </a:rPr>
                        <a:t>Estándares</a:t>
                      </a:r>
                      <a:endParaRPr lang="es-MX" sz="1200" b="1" noProof="0" dirty="0">
                        <a:solidFill>
                          <a:schemeClr val="tx1"/>
                        </a:solidFill>
                      </a:endParaRPr>
                    </a:p>
                  </a:txBody>
                  <a:tcPr marL="103632" marR="103632" marT="50292" marB="50292">
                    <a:solidFill>
                      <a:schemeClr val="bg1"/>
                    </a:solidFill>
                  </a:tcPr>
                </a:tc>
                <a:tc>
                  <a:txBody>
                    <a:bodyPr/>
                    <a:lstStyle/>
                    <a:p>
                      <a:pPr algn="ctr"/>
                      <a:r>
                        <a:rPr lang="es-MX" sz="1200" b="1" noProof="0" dirty="0" smtClean="0">
                          <a:solidFill>
                            <a:schemeClr val="tx1"/>
                          </a:solidFill>
                        </a:rPr>
                        <a:t>DOK</a:t>
                      </a:r>
                      <a:endParaRPr lang="es-MX" sz="1200" b="1" noProof="0" dirty="0">
                        <a:solidFill>
                          <a:schemeClr val="tx1"/>
                        </a:solidFill>
                      </a:endParaRPr>
                    </a:p>
                  </a:txBody>
                  <a:tcPr marL="103632" marR="103632" marT="50292" marB="50292">
                    <a:solidFill>
                      <a:schemeClr val="bg1"/>
                    </a:solidFill>
                  </a:tcPr>
                </a:tc>
              </a:tr>
              <a:tr h="284988">
                <a:tc>
                  <a:txBody>
                    <a:bodyPr/>
                    <a:lstStyle/>
                    <a:p>
                      <a:r>
                        <a:rPr lang="en-US" sz="1200" b="1" dirty="0" smtClean="0">
                          <a:solidFill>
                            <a:schemeClr val="tx1"/>
                          </a:solidFill>
                        </a:rPr>
                        <a:t>3</a:t>
                      </a:r>
                      <a:endParaRPr lang="en-US" sz="1200" b="1" dirty="0">
                        <a:solidFill>
                          <a:schemeClr val="tx1"/>
                        </a:solidFill>
                      </a:endParaRPr>
                    </a:p>
                  </a:txBody>
                  <a:tcPr marL="103632" marR="103632" marT="50292" marB="50292">
                    <a:solidFill>
                      <a:srgbClr val="FFFFCC"/>
                    </a:solidFill>
                  </a:tcPr>
                </a:tc>
                <a:tc>
                  <a:txBody>
                    <a:bodyPr/>
                    <a:lstStyle/>
                    <a:p>
                      <a:r>
                        <a:rPr lang="es-MX" sz="1200" b="1" noProof="0" dirty="0" smtClean="0">
                          <a:solidFill>
                            <a:schemeClr val="tx1"/>
                          </a:solidFill>
                        </a:rPr>
                        <a:t>Significado</a:t>
                      </a:r>
                      <a:r>
                        <a:rPr lang="es-MX" sz="1200" b="1" baseline="0" noProof="0" dirty="0" smtClean="0">
                          <a:solidFill>
                            <a:schemeClr val="tx1"/>
                          </a:solidFill>
                        </a:rPr>
                        <a:t> de palabras</a:t>
                      </a:r>
                      <a:endParaRPr lang="es-MX" sz="1200" b="1" noProof="0" dirty="0">
                        <a:solidFill>
                          <a:schemeClr val="tx1"/>
                        </a:solidFill>
                      </a:endParaRPr>
                    </a:p>
                  </a:txBody>
                  <a:tcPr marL="103632" marR="103632" marT="50292" marB="50292">
                    <a:solidFill>
                      <a:srgbClr val="FFFFCC"/>
                    </a:solidFill>
                  </a:tcPr>
                </a:tc>
                <a:tc>
                  <a:txBody>
                    <a:bodyPr/>
                    <a:lstStyle/>
                    <a:p>
                      <a:r>
                        <a:rPr lang="es-MX" sz="1200" b="1" noProof="0" dirty="0" smtClean="0">
                          <a:solidFill>
                            <a:schemeClr val="tx1"/>
                          </a:solidFill>
                        </a:rPr>
                        <a:t>RL.3.4</a:t>
                      </a:r>
                      <a:endParaRPr lang="es-MX" sz="1200" b="1" noProof="0" dirty="0">
                        <a:solidFill>
                          <a:schemeClr val="tx1"/>
                        </a:solidFill>
                      </a:endParaRPr>
                    </a:p>
                  </a:txBody>
                  <a:tcPr marL="103632" marR="103632" marT="50292" marB="50292">
                    <a:solidFill>
                      <a:srgbClr val="FFFFCC"/>
                    </a:solidFill>
                  </a:tcPr>
                </a:tc>
                <a:tc>
                  <a:txBody>
                    <a:bodyPr/>
                    <a:lstStyle/>
                    <a:p>
                      <a:pPr algn="ctr"/>
                      <a:r>
                        <a:rPr lang="es-MX" sz="1200" b="1" noProof="0" dirty="0" smtClean="0">
                          <a:solidFill>
                            <a:schemeClr val="tx1"/>
                          </a:solidFill>
                        </a:rPr>
                        <a:t>1-2</a:t>
                      </a:r>
                      <a:endParaRPr lang="es-MX" sz="1200" b="1" noProof="0" dirty="0">
                        <a:solidFill>
                          <a:schemeClr val="tx1"/>
                        </a:solidFill>
                      </a:endParaRPr>
                    </a:p>
                  </a:txBody>
                  <a:tcPr marL="103632" marR="103632" marT="50292" marB="50292" anchor="ctr">
                    <a:solidFill>
                      <a:srgbClr val="FFFFCC"/>
                    </a:solidFill>
                  </a:tcPr>
                </a:tc>
              </a:tr>
              <a:tr h="283464">
                <a:tc>
                  <a:txBody>
                    <a:bodyPr/>
                    <a:lstStyle/>
                    <a:p>
                      <a:r>
                        <a:rPr lang="en-US" sz="1200" b="1" dirty="0" smtClean="0">
                          <a:solidFill>
                            <a:schemeClr val="tx1"/>
                          </a:solidFill>
                        </a:rPr>
                        <a:t>6</a:t>
                      </a:r>
                      <a:endParaRPr lang="en-US" sz="1200" b="1" dirty="0">
                        <a:solidFill>
                          <a:schemeClr val="tx1"/>
                        </a:solidFill>
                      </a:endParaRPr>
                    </a:p>
                  </a:txBody>
                  <a:tcPr marL="103632" marR="103632" marT="50292" marB="50292">
                    <a:solidFill>
                      <a:srgbClr val="FFFFCC"/>
                    </a:solidFill>
                  </a:tcPr>
                </a:tc>
                <a:tc>
                  <a:txBody>
                    <a:bodyPr/>
                    <a:lstStyle/>
                    <a:p>
                      <a:r>
                        <a:rPr lang="es-MX" sz="1200" b="1" noProof="0" dirty="0" smtClean="0">
                          <a:solidFill>
                            <a:schemeClr val="tx1"/>
                          </a:solidFill>
                        </a:rPr>
                        <a:t>Estructura</a:t>
                      </a:r>
                      <a:r>
                        <a:rPr lang="es-MX" sz="1200" b="1" baseline="0" noProof="0" dirty="0" smtClean="0">
                          <a:solidFill>
                            <a:schemeClr val="tx1"/>
                          </a:solidFill>
                        </a:rPr>
                        <a:t> del </a:t>
                      </a:r>
                      <a:r>
                        <a:rPr lang="es-MX" sz="1200" b="1" baseline="0" noProof="0" dirty="0" smtClean="0">
                          <a:solidFill>
                            <a:schemeClr val="tx1"/>
                          </a:solidFill>
                          <a:effectLst/>
                        </a:rPr>
                        <a:t>texto</a:t>
                      </a:r>
                      <a:r>
                        <a:rPr lang="es-MX" sz="1200" b="1" noProof="0" dirty="0" smtClean="0">
                          <a:solidFill>
                            <a:schemeClr val="tx1"/>
                          </a:solidFill>
                          <a:effectLst/>
                        </a:rPr>
                        <a:t>/Características</a:t>
                      </a:r>
                      <a:endParaRPr lang="es-MX" sz="1200" b="1" noProof="0" dirty="0">
                        <a:solidFill>
                          <a:schemeClr val="tx1"/>
                        </a:solidFill>
                        <a:effectLst/>
                      </a:endParaRPr>
                    </a:p>
                  </a:txBody>
                  <a:tcPr marL="103632" marR="103632" marT="50292" marB="50292">
                    <a:solidFill>
                      <a:srgbClr val="FFFFCC"/>
                    </a:solidFill>
                  </a:tcPr>
                </a:tc>
                <a:tc>
                  <a:txBody>
                    <a:bodyPr/>
                    <a:lstStyle/>
                    <a:p>
                      <a:r>
                        <a:rPr lang="es-MX" sz="1200" b="1" noProof="0" dirty="0" smtClean="0">
                          <a:solidFill>
                            <a:schemeClr val="tx1"/>
                          </a:solidFill>
                        </a:rPr>
                        <a:t>RL.3.4</a:t>
                      </a:r>
                      <a:endParaRPr lang="es-MX" sz="1200" b="1" noProof="0" dirty="0">
                        <a:solidFill>
                          <a:schemeClr val="tx1"/>
                        </a:solidFill>
                      </a:endParaRPr>
                    </a:p>
                  </a:txBody>
                  <a:tcPr marL="103632" marR="103632" marT="50292" marB="50292">
                    <a:solidFill>
                      <a:srgbClr val="FFFFCC"/>
                    </a:solidFill>
                  </a:tcPr>
                </a:tc>
                <a:tc>
                  <a:txBody>
                    <a:bodyPr/>
                    <a:lstStyle/>
                    <a:p>
                      <a:pPr algn="ctr"/>
                      <a:r>
                        <a:rPr lang="es-MX" sz="1200" b="1" noProof="0" dirty="0" smtClean="0">
                          <a:solidFill>
                            <a:schemeClr val="tx1"/>
                          </a:solidFill>
                        </a:rPr>
                        <a:t>2</a:t>
                      </a:r>
                      <a:endParaRPr lang="es-MX" sz="1200" b="1" noProof="0" dirty="0">
                        <a:solidFill>
                          <a:schemeClr val="tx1"/>
                        </a:solidFill>
                      </a:endParaRPr>
                    </a:p>
                  </a:txBody>
                  <a:tcPr marL="103632" marR="103632" marT="50292" marB="50292" anchor="ctr">
                    <a:solidFill>
                      <a:srgbClr val="FFFFCC"/>
                    </a:solidFill>
                  </a:tcPr>
                </a:tc>
              </a:tr>
              <a:tr h="284988">
                <a:tc>
                  <a:txBody>
                    <a:bodyPr/>
                    <a:lstStyle/>
                    <a:p>
                      <a:r>
                        <a:rPr lang="en-US" sz="1200" b="1" dirty="0" smtClean="0"/>
                        <a:t>5</a:t>
                      </a:r>
                      <a:endParaRPr lang="en-US" sz="1200" b="1" dirty="0"/>
                    </a:p>
                  </a:txBody>
                  <a:tcPr marL="103632" marR="103632" marT="50292" marB="50292">
                    <a:solidFill>
                      <a:srgbClr val="FFFFCC"/>
                    </a:solidFill>
                  </a:tcPr>
                </a:tc>
                <a:tc>
                  <a:txBody>
                    <a:bodyPr/>
                    <a:lstStyle/>
                    <a:p>
                      <a:r>
                        <a:rPr lang="es-MX" sz="1200" b="1" noProof="0" dirty="0" smtClean="0"/>
                        <a:t>Análisis dentro y a través de</a:t>
                      </a:r>
                      <a:r>
                        <a:rPr lang="es-MX" sz="1200" b="1" baseline="0" noProof="0" dirty="0" smtClean="0"/>
                        <a:t> textos</a:t>
                      </a:r>
                      <a:endParaRPr lang="es-MX" sz="1200" b="1" noProof="0" dirty="0"/>
                    </a:p>
                  </a:txBody>
                  <a:tcPr marL="103632" marR="103632" marT="50292" marB="50292">
                    <a:solidFill>
                      <a:srgbClr val="FFFFCC"/>
                    </a:solidFill>
                  </a:tcPr>
                </a:tc>
                <a:tc>
                  <a:txBody>
                    <a:bodyPr/>
                    <a:lstStyle/>
                    <a:p>
                      <a:r>
                        <a:rPr lang="es-MX" sz="1200" b="1" noProof="0" dirty="0" smtClean="0">
                          <a:solidFill>
                            <a:schemeClr val="tx1"/>
                          </a:solidFill>
                        </a:rPr>
                        <a:t>RL.3.4</a:t>
                      </a:r>
                      <a:endParaRPr lang="es-MX" sz="1200" b="1" noProof="0" dirty="0">
                        <a:solidFill>
                          <a:schemeClr val="tx1"/>
                        </a:solidFill>
                      </a:endParaRPr>
                    </a:p>
                  </a:txBody>
                  <a:tcPr marL="103632" marR="103632" marT="50292" marB="50292">
                    <a:solidFill>
                      <a:srgbClr val="FFFFCC"/>
                    </a:solidFill>
                  </a:tcPr>
                </a:tc>
                <a:tc>
                  <a:txBody>
                    <a:bodyPr/>
                    <a:lstStyle/>
                    <a:p>
                      <a:pPr algn="ctr"/>
                      <a:r>
                        <a:rPr lang="es-MX" sz="1200" b="1" noProof="0" dirty="0" smtClean="0">
                          <a:solidFill>
                            <a:schemeClr val="tx1"/>
                          </a:solidFill>
                        </a:rPr>
                        <a:t>4</a:t>
                      </a:r>
                      <a:endParaRPr lang="es-MX" sz="1200" b="1" noProof="0" dirty="0">
                        <a:solidFill>
                          <a:schemeClr val="tx1"/>
                        </a:solidFill>
                      </a:endParaRPr>
                    </a:p>
                  </a:txBody>
                  <a:tcPr marL="103632" marR="103632" marT="50292" marB="50292" anchor="ctr">
                    <a:solidFill>
                      <a:srgbClr val="FFFFCC"/>
                    </a:solid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641485845"/>
              </p:ext>
            </p:extLst>
          </p:nvPr>
        </p:nvGraphicFramePr>
        <p:xfrm>
          <a:off x="1640842" y="4483899"/>
          <a:ext cx="4759958" cy="142341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64183"/>
                <a:gridCol w="2558417"/>
                <a:gridCol w="1051558"/>
                <a:gridCol w="685800"/>
              </a:tblGrid>
              <a:tr h="284988">
                <a:tc gridSpan="4">
                  <a:txBody>
                    <a:bodyPr/>
                    <a:lstStyle/>
                    <a:p>
                      <a:pPr algn="ctr"/>
                      <a:r>
                        <a:rPr lang="es-MX" sz="1200" b="1" noProof="0" dirty="0" smtClean="0">
                          <a:solidFill>
                            <a:schemeClr val="tx1"/>
                          </a:solidFill>
                        </a:rPr>
                        <a:t>Lectura: Texto</a:t>
                      </a:r>
                      <a:r>
                        <a:rPr lang="es-MX" sz="1200" b="1" baseline="0" noProof="0" dirty="0" smtClean="0">
                          <a:solidFill>
                            <a:schemeClr val="tx1"/>
                          </a:solidFill>
                        </a:rPr>
                        <a:t> informativo</a:t>
                      </a:r>
                      <a:endParaRPr lang="es-MX" sz="1200" b="1" noProof="0"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s-MX" sz="1200" b="1" noProof="0" dirty="0" smtClean="0">
                          <a:solidFill>
                            <a:schemeClr val="tx1"/>
                          </a:solidFill>
                        </a:rPr>
                        <a:t>Objetivos</a:t>
                      </a:r>
                      <a:endParaRPr lang="es-MX" sz="1200" b="1" noProof="0"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s-MX" sz="1200" b="1" noProof="0" dirty="0" smtClean="0">
                          <a:solidFill>
                            <a:schemeClr val="tx1"/>
                          </a:solidFill>
                        </a:rPr>
                        <a:t>Estándares</a:t>
                      </a:r>
                      <a:endParaRPr lang="es-MX" sz="1200" b="1" noProof="0" dirty="0">
                        <a:solidFill>
                          <a:schemeClr val="tx1"/>
                        </a:solidFill>
                      </a:endParaRPr>
                    </a:p>
                  </a:txBody>
                  <a:tcPr marL="103632" marR="103632" marT="50292" marB="50292">
                    <a:solidFill>
                      <a:schemeClr val="bg1"/>
                    </a:solidFill>
                  </a:tcPr>
                </a:tc>
                <a:tc>
                  <a:txBody>
                    <a:bodyPr/>
                    <a:lstStyle/>
                    <a:p>
                      <a:pPr algn="ctr"/>
                      <a:r>
                        <a:rPr lang="es-MX" sz="1200" b="1" noProof="0" dirty="0" smtClean="0">
                          <a:solidFill>
                            <a:schemeClr val="tx1"/>
                          </a:solidFill>
                        </a:rPr>
                        <a:t>DOK</a:t>
                      </a:r>
                      <a:endParaRPr lang="es-MX" sz="1200" b="1" noProof="0" dirty="0">
                        <a:solidFill>
                          <a:schemeClr val="tx1"/>
                        </a:solidFill>
                      </a:endParaRPr>
                    </a:p>
                  </a:txBody>
                  <a:tcPr marL="103632" marR="103632" marT="50292" marB="50292">
                    <a:solidFill>
                      <a:schemeClr val="bg1"/>
                    </a:solidFill>
                  </a:tcPr>
                </a:tc>
              </a:tr>
              <a:tr h="284988">
                <a:tc>
                  <a:txBody>
                    <a:bodyPr/>
                    <a:lstStyle/>
                    <a:p>
                      <a:r>
                        <a:rPr lang="en-US" sz="1200" b="1" dirty="0" smtClean="0">
                          <a:solidFill>
                            <a:schemeClr val="tx1"/>
                          </a:solidFill>
                        </a:rPr>
                        <a:t>10</a:t>
                      </a:r>
                      <a:endParaRPr lang="en-US" sz="1200" b="1" dirty="0">
                        <a:solidFill>
                          <a:schemeClr val="tx1"/>
                        </a:solidFill>
                      </a:endParaRPr>
                    </a:p>
                  </a:txBody>
                  <a:tcPr marL="103632" marR="103632" marT="50292" marB="50292">
                    <a:solidFill>
                      <a:srgbClr val="FFFFCC"/>
                    </a:solidFill>
                  </a:tcPr>
                </a:tc>
                <a:tc>
                  <a:txBody>
                    <a:bodyPr/>
                    <a:lstStyle/>
                    <a:p>
                      <a:r>
                        <a:rPr lang="es-MX" sz="1200" b="1" noProof="0" dirty="0" smtClean="0">
                          <a:solidFill>
                            <a:schemeClr val="tx1"/>
                          </a:solidFill>
                        </a:rPr>
                        <a:t>Significado</a:t>
                      </a:r>
                      <a:r>
                        <a:rPr lang="es-MX" sz="1200" b="1" baseline="0" noProof="0" dirty="0" smtClean="0">
                          <a:solidFill>
                            <a:schemeClr val="tx1"/>
                          </a:solidFill>
                        </a:rPr>
                        <a:t> de palabras</a:t>
                      </a:r>
                      <a:endParaRPr lang="es-MX" sz="1200" b="1" noProof="0" dirty="0">
                        <a:solidFill>
                          <a:schemeClr val="tx1"/>
                        </a:solidFill>
                      </a:endParaRPr>
                    </a:p>
                  </a:txBody>
                  <a:tcPr marL="103632" marR="103632" marT="50292" marB="50292">
                    <a:solidFill>
                      <a:srgbClr val="FFFFCC"/>
                    </a:solidFill>
                  </a:tcPr>
                </a:tc>
                <a:tc>
                  <a:txBody>
                    <a:bodyPr/>
                    <a:lstStyle/>
                    <a:p>
                      <a:r>
                        <a:rPr lang="es-MX" sz="1200" b="1" noProof="0" dirty="0" smtClean="0">
                          <a:solidFill>
                            <a:schemeClr val="tx1"/>
                          </a:solidFill>
                        </a:rPr>
                        <a:t>RI.3.4</a:t>
                      </a:r>
                      <a:endParaRPr lang="es-MX" sz="1200" b="1" noProof="0" dirty="0">
                        <a:solidFill>
                          <a:schemeClr val="tx1"/>
                        </a:solidFill>
                      </a:endParaRPr>
                    </a:p>
                  </a:txBody>
                  <a:tcPr marL="103632" marR="103632" marT="50292" marB="50292">
                    <a:solidFill>
                      <a:srgbClr val="FFFFCC"/>
                    </a:solidFill>
                  </a:tcPr>
                </a:tc>
                <a:tc>
                  <a:txBody>
                    <a:bodyPr/>
                    <a:lstStyle/>
                    <a:p>
                      <a:pPr algn="ctr"/>
                      <a:r>
                        <a:rPr lang="es-MX" sz="1200" b="1" noProof="0" dirty="0" smtClean="0">
                          <a:solidFill>
                            <a:schemeClr val="tx1"/>
                          </a:solidFill>
                        </a:rPr>
                        <a:t>1-2</a:t>
                      </a:r>
                      <a:endParaRPr lang="es-MX" sz="1200" b="1" noProof="0"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11</a:t>
                      </a:r>
                      <a:endParaRPr lang="en-US" sz="1200" b="1" dirty="0">
                        <a:solidFill>
                          <a:schemeClr val="tx1"/>
                        </a:solidFill>
                      </a:endParaRPr>
                    </a:p>
                  </a:txBody>
                  <a:tcPr marL="103632" marR="103632" marT="50292" marB="50292">
                    <a:solidFill>
                      <a:srgbClr val="FFFFCC"/>
                    </a:solidFill>
                  </a:tcPr>
                </a:tc>
                <a:tc>
                  <a:txBody>
                    <a:bodyPr/>
                    <a:lstStyle/>
                    <a:p>
                      <a:r>
                        <a:rPr lang="es-MX" sz="1200" b="1" noProof="0" dirty="0" smtClean="0">
                          <a:solidFill>
                            <a:schemeClr val="tx1"/>
                          </a:solidFill>
                        </a:rPr>
                        <a:t>Razonamiento y evidencia</a:t>
                      </a:r>
                      <a:endParaRPr lang="es-MX" sz="1200" b="1" noProof="0" dirty="0">
                        <a:solidFill>
                          <a:schemeClr val="tx1"/>
                        </a:solidFill>
                      </a:endParaRPr>
                    </a:p>
                  </a:txBody>
                  <a:tcPr marL="103632" marR="103632" marT="50292" marB="50292">
                    <a:solidFill>
                      <a:srgbClr val="FFFFCC"/>
                    </a:solidFill>
                  </a:tcPr>
                </a:tc>
                <a:tc>
                  <a:txBody>
                    <a:bodyPr/>
                    <a:lstStyle/>
                    <a:p>
                      <a:r>
                        <a:rPr lang="es-MX" sz="1200" b="1" noProof="0" dirty="0" smtClean="0">
                          <a:solidFill>
                            <a:schemeClr val="tx1"/>
                          </a:solidFill>
                        </a:rPr>
                        <a:t>RI.3.4</a:t>
                      </a:r>
                      <a:endParaRPr lang="es-MX" sz="1200" b="1" noProof="0" dirty="0">
                        <a:solidFill>
                          <a:schemeClr val="tx1"/>
                        </a:solidFill>
                      </a:endParaRPr>
                    </a:p>
                  </a:txBody>
                  <a:tcPr marL="103632" marR="103632" marT="50292" marB="50292">
                    <a:solidFill>
                      <a:srgbClr val="FFFFCC"/>
                    </a:solidFill>
                  </a:tcPr>
                </a:tc>
                <a:tc>
                  <a:txBody>
                    <a:bodyPr/>
                    <a:lstStyle/>
                    <a:p>
                      <a:pPr algn="ctr"/>
                      <a:r>
                        <a:rPr lang="es-MX" sz="1200" b="1" noProof="0" dirty="0" smtClean="0">
                          <a:solidFill>
                            <a:schemeClr val="tx1"/>
                          </a:solidFill>
                        </a:rPr>
                        <a:t>3</a:t>
                      </a:r>
                      <a:endParaRPr lang="es-MX" sz="1200" b="1" noProof="0"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12</a:t>
                      </a:r>
                      <a:endParaRPr lang="en-US" sz="1200" b="1" dirty="0">
                        <a:solidFill>
                          <a:schemeClr val="tx1"/>
                        </a:solidFill>
                      </a:endParaRPr>
                    </a:p>
                  </a:txBody>
                  <a:tcPr marL="103632" marR="103632" marT="50292" marB="50292">
                    <a:solidFill>
                      <a:srgbClr val="FFFFCC"/>
                    </a:solidFill>
                  </a:tcPr>
                </a:tc>
                <a:tc>
                  <a:txBody>
                    <a:bodyPr/>
                    <a:lstStyle/>
                    <a:p>
                      <a:r>
                        <a:rPr lang="es-MX" sz="1200" b="1" noProof="0" dirty="0" smtClean="0"/>
                        <a:t>Análisis dentro y a través de</a:t>
                      </a:r>
                      <a:r>
                        <a:rPr lang="es-MX" sz="1200" b="1" baseline="0" noProof="0" dirty="0" smtClean="0"/>
                        <a:t> textos</a:t>
                      </a:r>
                      <a:endParaRPr lang="es-MX" sz="1200" b="1" noProof="0" dirty="0"/>
                    </a:p>
                  </a:txBody>
                  <a:tcPr marL="103632" marR="103632" marT="50292" marB="50292">
                    <a:solidFill>
                      <a:srgbClr val="FFFFCC"/>
                    </a:solidFill>
                  </a:tcPr>
                </a:tc>
                <a:tc>
                  <a:txBody>
                    <a:bodyPr/>
                    <a:lstStyle/>
                    <a:p>
                      <a:r>
                        <a:rPr lang="es-MX" sz="1200" b="1" noProof="0" dirty="0" smtClean="0">
                          <a:solidFill>
                            <a:schemeClr val="tx1"/>
                          </a:solidFill>
                        </a:rPr>
                        <a:t>RI.3.4</a:t>
                      </a:r>
                      <a:endParaRPr lang="es-MX" sz="1200" b="1" noProof="0" dirty="0">
                        <a:solidFill>
                          <a:schemeClr val="tx1"/>
                        </a:solidFill>
                      </a:endParaRPr>
                    </a:p>
                  </a:txBody>
                  <a:tcPr marL="103632" marR="103632" marT="50292" marB="50292">
                    <a:solidFill>
                      <a:srgbClr val="FFFFCC"/>
                    </a:solidFill>
                  </a:tcPr>
                </a:tc>
                <a:tc>
                  <a:txBody>
                    <a:bodyPr/>
                    <a:lstStyle/>
                    <a:p>
                      <a:pPr algn="ctr"/>
                      <a:r>
                        <a:rPr lang="es-MX" sz="1200" b="1" noProof="0" dirty="0" smtClean="0">
                          <a:solidFill>
                            <a:schemeClr val="tx1"/>
                          </a:solidFill>
                        </a:rPr>
                        <a:t>4</a:t>
                      </a:r>
                      <a:endParaRPr lang="es-MX" sz="1200" b="1" noProof="0" dirty="0">
                        <a:solidFill>
                          <a:schemeClr val="tx1"/>
                        </a:solidFill>
                      </a:endParaRPr>
                    </a:p>
                  </a:txBody>
                  <a:tcPr marL="103632" marR="103632" marT="50292" marB="50292" anchor="ctr">
                    <a:solidFill>
                      <a:srgbClr val="FFFFCC"/>
                    </a:solidFill>
                  </a:tcPr>
                </a:tc>
              </a:tr>
            </a:tbl>
          </a:graphicData>
        </a:graphic>
      </p:graphicFrame>
      <p:sp>
        <p:nvSpPr>
          <p:cNvPr id="28" name="TextBox 27"/>
          <p:cNvSpPr txBox="1"/>
          <p:nvPr/>
        </p:nvSpPr>
        <p:spPr>
          <a:xfrm>
            <a:off x="641644" y="6107311"/>
            <a:ext cx="6641512" cy="256765"/>
          </a:xfrm>
          <a:prstGeom prst="rect">
            <a:avLst/>
          </a:prstGeom>
          <a:noFill/>
        </p:spPr>
        <p:txBody>
          <a:bodyPr wrap="square" lIns="101882" tIns="50941" rIns="101882" bIns="50941" rtlCol="0">
            <a:spAutoFit/>
          </a:bodyPr>
          <a:lstStyle/>
          <a:p>
            <a:r>
              <a:rPr lang="es-ES" sz="1000" b="1" i="1" dirty="0">
                <a:latin typeface="Calibri" panose="020F0502020204030204" pitchFamily="34" charset="0"/>
              </a:rPr>
              <a:t>Nota:  Pueden haber más estándares por objetivo.  </a:t>
            </a:r>
            <a:r>
              <a:rPr lang="es-ES" sz="1000" b="1" i="1" dirty="0" smtClean="0">
                <a:latin typeface="Calibri" panose="020F0502020204030204" pitchFamily="34" charset="0"/>
              </a:rPr>
              <a:t>Los estándares de escritura evaluados aparecen dentro del recuadro.</a:t>
            </a:r>
            <a:endParaRPr lang="es-ES" sz="1000" b="1" i="1" dirty="0">
              <a:latin typeface="Calibri" panose="020F0502020204030204" pitchFamily="34" charset="0"/>
            </a:endParaRPr>
          </a:p>
        </p:txBody>
      </p:sp>
    </p:spTree>
    <p:extLst>
      <p:ext uri="{BB962C8B-B14F-4D97-AF65-F5344CB8AC3E}">
        <p14:creationId xmlns:p14="http://schemas.microsoft.com/office/powerpoint/2010/main" val="1574627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sldNum" sz="quarter" idx="4294967295"/>
          </p:nvPr>
        </p:nvSpPr>
        <p:spPr>
          <a:xfrm>
            <a:off x="6557965" y="9372467"/>
            <a:ext cx="842011" cy="300837"/>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a:solidFill>
                  <a:srgbClr val="888888"/>
                </a:solidFill>
              </a:rPr>
              <a:pPr lvl="0">
                <a:defRPr sz="1800">
                  <a:solidFill>
                    <a:srgbClr val="000000"/>
                  </a:solidFill>
                </a:defRPr>
              </a:pPr>
              <a:t>20</a:t>
            </a:fld>
            <a:endParaRPr dirty="0">
              <a:solidFill>
                <a:srgbClr val="888888"/>
              </a:solidFill>
            </a:endParaRPr>
          </a:p>
        </p:txBody>
      </p:sp>
      <p:graphicFrame>
        <p:nvGraphicFramePr>
          <p:cNvPr id="148" name="Table 148"/>
          <p:cNvGraphicFramePr/>
          <p:nvPr>
            <p:extLst>
              <p:ext uri="{D42A27DB-BD31-4B8C-83A1-F6EECF244321}">
                <p14:modId xmlns:p14="http://schemas.microsoft.com/office/powerpoint/2010/main" val="1221621239"/>
              </p:ext>
            </p:extLst>
          </p:nvPr>
        </p:nvGraphicFramePr>
        <p:xfrm>
          <a:off x="321804" y="816732"/>
          <a:ext cx="7167993" cy="8243315"/>
        </p:xfrm>
        <a:graphic>
          <a:graphicData uri="http://schemas.openxmlformats.org/drawingml/2006/table">
            <a:tbl>
              <a:tblPr firstRow="1"/>
              <a:tblGrid>
                <a:gridCol w="691892"/>
                <a:gridCol w="6476101"/>
              </a:tblGrid>
              <a:tr h="221947">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419" sz="1400" b="1" i="0" u="none" strike="noStrike" kern="1200" cap="none" spc="0" normalizeH="0" baseline="0" noProof="0" dirty="0" smtClean="0">
                          <a:ln>
                            <a:noFill/>
                          </a:ln>
                          <a:solidFill>
                            <a:prstClr val="black"/>
                          </a:solidFill>
                          <a:effectLst/>
                          <a:uLnTx/>
                          <a:uFillTx/>
                          <a:latin typeface="+mn-lt"/>
                          <a:ea typeface="+mn-ea"/>
                          <a:cs typeface="+mn-cs"/>
                        </a:rPr>
                        <a:t> Pre-evaluación Trimestre 3: Clave para la </a:t>
                      </a:r>
                      <a:r>
                        <a:rPr kumimoji="0" lang="es-419" sz="1400" b="1" i="0" u="sng" strike="noStrike" kern="1200" cap="none" spc="0" normalizeH="0" baseline="0" noProof="0" dirty="0" smtClean="0">
                          <a:ln>
                            <a:noFill/>
                          </a:ln>
                          <a:solidFill>
                            <a:prstClr val="black"/>
                          </a:solidFill>
                          <a:effectLst/>
                          <a:uLnTx/>
                          <a:uFillTx/>
                          <a:latin typeface="+mn-lt"/>
                          <a:ea typeface="+mn-ea"/>
                          <a:cs typeface="+mn-cs"/>
                        </a:rPr>
                        <a:t>Respuesta construida </a:t>
                      </a:r>
                    </a:p>
                  </a:txBody>
                  <a:tcPr marL="0" marR="0" marT="0" marB="0"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17932">
                <a:tc gridSpan="2">
                  <a:txBody>
                    <a:bodyPr/>
                    <a:lstStyle/>
                    <a:p>
                      <a:pPr marL="114300" marR="0" lvl="0" indent="-57150" algn="l" defTabSz="1018809" rtl="0" eaLnBrk="1" fontAlgn="auto" latinLnBrk="0" hangingPunct="1">
                        <a:lnSpc>
                          <a:spcPct val="100000"/>
                        </a:lnSpc>
                        <a:spcBef>
                          <a:spcPts val="0"/>
                        </a:spcBef>
                        <a:spcAft>
                          <a:spcPts val="0"/>
                        </a:spcAft>
                        <a:buClrTx/>
                        <a:buSzTx/>
                        <a:buFontTx/>
                        <a:buNone/>
                        <a:tabLst/>
                        <a:defRPr sz="1800" b="0" i="0"/>
                      </a:pPr>
                      <a:r>
                        <a:rPr lang="en-US" sz="1400" b="1" dirty="0" smtClean="0">
                          <a:latin typeface="+mn-lt"/>
                        </a:rPr>
                        <a:t>Estándar</a:t>
                      </a:r>
                      <a:r>
                        <a:rPr sz="1400" b="1" dirty="0" smtClean="0">
                          <a:latin typeface="+mn-lt"/>
                        </a:rPr>
                        <a:t> R</a:t>
                      </a:r>
                      <a:r>
                        <a:rPr lang="en-US" sz="1400" b="1" baseline="0" dirty="0" smtClean="0">
                          <a:solidFill>
                            <a:schemeClr val="tx1"/>
                          </a:solidFill>
                          <a:latin typeface="+mn-lt"/>
                        </a:rPr>
                        <a:t>L.3.9  </a:t>
                      </a:r>
                      <a:r>
                        <a:rPr lang="en-US" sz="1400" b="1" baseline="0" dirty="0" smtClean="0">
                          <a:solidFill>
                            <a:srgbClr val="FF0000"/>
                          </a:solidFill>
                          <a:latin typeface="+mn-lt"/>
                        </a:rPr>
                        <a:t>        </a:t>
                      </a:r>
                      <a:r>
                        <a:rPr kumimoji="0" lang="es-ES_tradnl" sz="1400" b="1" i="0" u="none" strike="noStrike" kern="1200" cap="none" spc="0" normalizeH="0" baseline="0" noProof="0" dirty="0" smtClean="0">
                          <a:ln>
                            <a:noFill/>
                          </a:ln>
                          <a:solidFill>
                            <a:prstClr val="black"/>
                          </a:solidFill>
                          <a:effectLst/>
                          <a:uLnTx/>
                          <a:uFillTx/>
                          <a:latin typeface="+mn-lt"/>
                          <a:ea typeface="+mn-ea"/>
                          <a:cs typeface="+mn-cs"/>
                        </a:rPr>
                        <a:t>Rúbrica para la Respuesta Construida – </a:t>
                      </a:r>
                      <a:r>
                        <a:rPr kumimoji="0" lang="es-ES_tradnl" sz="1400" b="1" i="1" u="none" strike="noStrike" kern="1200" cap="none" spc="0" normalizeH="0" baseline="0" noProof="0" dirty="0" smtClean="0">
                          <a:ln>
                            <a:noFill/>
                          </a:ln>
                          <a:solidFill>
                            <a:prstClr val="black"/>
                          </a:solidFill>
                          <a:effectLst/>
                          <a:uLnTx/>
                          <a:uFillTx/>
                          <a:latin typeface="+mn-lt"/>
                          <a:ea typeface="+mn-ea"/>
                          <a:cs typeface="+mn-cs"/>
                        </a:rPr>
                        <a:t>Lectura </a:t>
                      </a:r>
                    </a:p>
                  </a:txBody>
                  <a:tcPr marL="0" marR="0" marT="0" marB="0"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a:solidFill>
                        <a:srgbClr val="000000"/>
                      </a:solidFill>
                      <a:round/>
                    </a:lnB>
                  </a:tcPr>
                </a:tc>
                <a:tc hMerge="1">
                  <a:txBody>
                    <a:bodyPr/>
                    <a:lstStyle/>
                    <a:p>
                      <a:endParaRPr lang="en-US"/>
                    </a:p>
                  </a:txBody>
                  <a:tcPr/>
                </a:tc>
              </a:tr>
              <a:tr h="669592">
                <a:tc gridSpan="2">
                  <a:txBody>
                    <a:bodyPr/>
                    <a:lstStyle/>
                    <a:p>
                      <a:pPr marL="120650" marR="0" indent="-60325" algn="l" defTabSz="966612" rtl="0" eaLnBrk="1" fontAlgn="auto" latinLnBrk="0" hangingPunct="1">
                        <a:lnSpc>
                          <a:spcPct val="100000"/>
                        </a:lnSpc>
                        <a:spcBef>
                          <a:spcPts val="0"/>
                        </a:spcBef>
                        <a:spcAft>
                          <a:spcPts val="0"/>
                        </a:spcAft>
                        <a:buClrTx/>
                        <a:buSzTx/>
                        <a:buFontTx/>
                        <a:buNone/>
                        <a:tabLst/>
                        <a:defRPr/>
                      </a:pPr>
                      <a:r>
                        <a:rPr lang="es-MX" sz="1200" b="1" noProof="0" dirty="0" smtClean="0">
                          <a:latin typeface="+mn-lt"/>
                        </a:rPr>
                        <a:t>  </a:t>
                      </a:r>
                      <a:r>
                        <a:rPr lang="es-MX" sz="1300" b="1" noProof="0" dirty="0" smtClean="0">
                          <a:latin typeface="+mn-lt"/>
                        </a:rPr>
                        <a:t>Pregunta #8: </a:t>
                      </a:r>
                      <a:r>
                        <a:rPr lang="es-MX" sz="1300" b="0" baseline="0" noProof="0" dirty="0" smtClean="0">
                          <a:solidFill>
                            <a:schemeClr val="tx1"/>
                          </a:solidFill>
                          <a:latin typeface="+mn-lt"/>
                          <a:cs typeface="Helvetica" panose="020B0604020202020204" pitchFamily="34" charset="0"/>
                        </a:rPr>
                        <a:t>Compara las similitudes en el tema de </a:t>
                      </a:r>
                      <a:r>
                        <a:rPr lang="es-MX" sz="1300" b="1" i="1" u="none" baseline="0" noProof="0" dirty="0" smtClean="0">
                          <a:solidFill>
                            <a:schemeClr val="tx1"/>
                          </a:solidFill>
                          <a:latin typeface="+mn-lt"/>
                          <a:cs typeface="Helvetica" panose="020B0604020202020204" pitchFamily="34" charset="0"/>
                        </a:rPr>
                        <a:t>Burbuja, la ballena jorobada </a:t>
                      </a:r>
                      <a:r>
                        <a:rPr lang="es-MX" sz="1300" b="0" i="0" u="none" baseline="0" noProof="0" dirty="0" smtClean="0">
                          <a:solidFill>
                            <a:schemeClr val="tx1"/>
                          </a:solidFill>
                          <a:latin typeface="+mn-lt"/>
                          <a:cs typeface="Helvetica" panose="020B0604020202020204" pitchFamily="34" charset="0"/>
                        </a:rPr>
                        <a:t>al tema de</a:t>
                      </a:r>
                      <a:r>
                        <a:rPr lang="es-MX" sz="1300" b="0" baseline="0" noProof="0" dirty="0" smtClean="0">
                          <a:solidFill>
                            <a:schemeClr val="tx1"/>
                          </a:solidFill>
                          <a:latin typeface="+mn-lt"/>
                          <a:cs typeface="Helvetica" panose="020B0604020202020204" pitchFamily="34" charset="0"/>
                        </a:rPr>
                        <a:t> “</a:t>
                      </a:r>
                      <a:r>
                        <a:rPr lang="es-MX" sz="1300" b="1" i="0" u="none" baseline="0" noProof="0" dirty="0" smtClean="0">
                          <a:solidFill>
                            <a:schemeClr val="tx1"/>
                          </a:solidFill>
                          <a:latin typeface="+mn-lt"/>
                          <a:cs typeface="Helvetica" panose="020B0604020202020204" pitchFamily="34" charset="0"/>
                        </a:rPr>
                        <a:t>Tarareos de la ballena jorobada”</a:t>
                      </a:r>
                      <a:r>
                        <a:rPr lang="es-MX" sz="1300" b="0" i="0" u="none" baseline="0" noProof="0" dirty="0" smtClean="0">
                          <a:solidFill>
                            <a:schemeClr val="tx1"/>
                          </a:solidFill>
                          <a:latin typeface="+mn-lt"/>
                          <a:cs typeface="Helvetica" panose="020B0604020202020204" pitchFamily="34" charset="0"/>
                        </a:rPr>
                        <a:t>.  Luego, forma una conclusión que haga contraste entre las mayores diferencias de los dos textos.</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hMerge="1">
                  <a:txBody>
                    <a:bodyPr/>
                    <a:lstStyle/>
                    <a:p>
                      <a:endParaRPr lang="en-US"/>
                    </a:p>
                  </a:txBody>
                  <a:tcPr/>
                </a:tc>
              </a:tr>
              <a:tr h="798576">
                <a:tc gridSpan="2">
                  <a:txBody>
                    <a:bodyPr/>
                    <a:lstStyle/>
                    <a:p>
                      <a:r>
                        <a:rPr lang="es-MX" sz="950" u="sng" kern="1200" noProof="0" dirty="0" smtClean="0">
                          <a:solidFill>
                            <a:schemeClr val="tx1"/>
                          </a:solidFill>
                          <a:effectLst/>
                          <a:latin typeface="+mn-lt"/>
                          <a:ea typeface="+mn-ea"/>
                          <a:cs typeface="+mn-cs"/>
                        </a:rPr>
                        <a:t>Instrucciones</a:t>
                      </a:r>
                      <a:r>
                        <a:rPr lang="es-MX" sz="950" u="sng" kern="1200" baseline="0" noProof="0" dirty="0" smtClean="0">
                          <a:solidFill>
                            <a:schemeClr val="tx1"/>
                          </a:solidFill>
                          <a:effectLst/>
                          <a:latin typeface="+mn-lt"/>
                          <a:ea typeface="+mn-ea"/>
                          <a:cs typeface="+mn-cs"/>
                        </a:rPr>
                        <a:t> para calificar</a:t>
                      </a:r>
                      <a:r>
                        <a:rPr lang="es-MX" sz="950" kern="1200" baseline="0" noProof="0" dirty="0" smtClean="0">
                          <a:solidFill>
                            <a:schemeClr val="tx1"/>
                          </a:solidFill>
                          <a:effectLst/>
                          <a:latin typeface="+mn-lt"/>
                          <a:ea typeface="+mn-ea"/>
                          <a:cs typeface="+mn-cs"/>
                        </a:rPr>
                        <a:t>: </a:t>
                      </a:r>
                      <a:r>
                        <a:rPr lang="es-MX" sz="950" kern="1200" noProof="0" dirty="0" smtClean="0">
                          <a:solidFill>
                            <a:srgbClr val="000000"/>
                          </a:solidFill>
                          <a:effectLst/>
                          <a:latin typeface="+mn-lt"/>
                          <a:ea typeface="Times New Roman"/>
                          <a:cs typeface="Arial"/>
                        </a:rPr>
                        <a:t>Escriba una respuesta general</a:t>
                      </a:r>
                      <a:r>
                        <a:rPr lang="es-MX" sz="950" kern="1200" baseline="0" noProof="0" dirty="0" smtClean="0">
                          <a:solidFill>
                            <a:srgbClr val="000000"/>
                          </a:solidFill>
                          <a:effectLst/>
                          <a:latin typeface="+mn-lt"/>
                          <a:ea typeface="Times New Roman"/>
                          <a:cs typeface="Arial"/>
                        </a:rPr>
                        <a:t> de lo que los estudiantes podrían incluir en una respuesta hábil con ejemplos del texto</a:t>
                      </a:r>
                      <a:r>
                        <a:rPr lang="es-MX" sz="950" kern="1200" noProof="0" dirty="0" smtClean="0">
                          <a:solidFill>
                            <a:srgbClr val="000000"/>
                          </a:solidFill>
                          <a:effectLst/>
                          <a:latin typeface="+mn-lt"/>
                          <a:ea typeface="Times New Roman"/>
                          <a:cs typeface="Arial"/>
                        </a:rPr>
                        <a:t>. Que sea muy especifico y extenso.</a:t>
                      </a:r>
                      <a:endParaRPr lang="es-MX" sz="950" u="none" kern="1200" noProof="0" dirty="0" smtClean="0">
                        <a:solidFill>
                          <a:schemeClr val="tx1"/>
                        </a:solidFill>
                        <a:effectLst/>
                        <a:latin typeface="+mn-lt"/>
                        <a:ea typeface="+mn-ea"/>
                        <a:cs typeface="+mn-cs"/>
                      </a:endParaRPr>
                    </a:p>
                    <a:p>
                      <a:r>
                        <a:rPr lang="es-MX" sz="950" b="1" u="sng" noProof="0" dirty="0" smtClean="0">
                          <a:latin typeface="+mn-lt"/>
                        </a:rPr>
                        <a:t>Suficiente evidencia </a:t>
                      </a:r>
                      <a:r>
                        <a:rPr lang="es-MX" sz="950" b="0" u="none" noProof="0" dirty="0" smtClean="0">
                          <a:latin typeface="+mn-lt"/>
                        </a:rPr>
                        <a:t>de una respuesta estudiantil puede </a:t>
                      </a:r>
                      <a:r>
                        <a:rPr lang="es-MX" sz="950" b="0" i="0" u="none" noProof="0" dirty="0" smtClean="0">
                          <a:latin typeface="+mn-lt"/>
                        </a:rPr>
                        <a:t>incluir </a:t>
                      </a:r>
                      <a:r>
                        <a:rPr lang="es-MX" sz="950" b="0" i="0" u="none" baseline="0" noProof="0" dirty="0" smtClean="0">
                          <a:uFill>
                            <a:solidFill/>
                          </a:uFill>
                          <a:latin typeface="+mn-lt"/>
                        </a:rPr>
                        <a:t>varios componentes porque esta es una pregunta </a:t>
                      </a:r>
                      <a:r>
                        <a:rPr lang="es-MX" sz="950" b="0" baseline="0" noProof="0" dirty="0" smtClean="0">
                          <a:uFill>
                            <a:solidFill/>
                          </a:uFill>
                          <a:latin typeface="+mn-lt"/>
                        </a:rPr>
                        <a:t>DOK-4.  </a:t>
                      </a:r>
                    </a:p>
                    <a:p>
                      <a:r>
                        <a:rPr lang="es-MX" sz="950" b="0" baseline="0" noProof="0" dirty="0" smtClean="0">
                          <a:uFill>
                            <a:solidFill/>
                          </a:uFill>
                          <a:latin typeface="+mn-lt"/>
                        </a:rPr>
                        <a:t>Una respuesta estudiantil debe:</a:t>
                      </a:r>
                    </a:p>
                    <a:p>
                      <a:pPr marL="228600" indent="-228600">
                        <a:buAutoNum type="arabicParenBoth"/>
                      </a:pPr>
                      <a:r>
                        <a:rPr lang="es-MX" sz="950" b="1" baseline="0" noProof="0" dirty="0" smtClean="0">
                          <a:uFill>
                            <a:solidFill/>
                          </a:uFill>
                          <a:latin typeface="+mn-lt"/>
                        </a:rPr>
                        <a:t>Identificar o indicar cual es el tema de cada texto</a:t>
                      </a:r>
                    </a:p>
                    <a:p>
                      <a:pPr marL="228600" indent="-228600">
                        <a:buAutoNum type="arabicParenBoth"/>
                      </a:pPr>
                      <a:r>
                        <a:rPr lang="es-MX" sz="950" b="1" baseline="0" noProof="0" dirty="0" smtClean="0">
                          <a:uFill>
                            <a:solidFill/>
                          </a:uFill>
                          <a:latin typeface="+mn-lt"/>
                        </a:rPr>
                        <a:t>Comparar los dos temas para ver las similitudes</a:t>
                      </a:r>
                    </a:p>
                    <a:p>
                      <a:r>
                        <a:rPr lang="es-MX" sz="950" b="1" baseline="0" noProof="0" dirty="0" smtClean="0">
                          <a:uFill>
                            <a:solidFill/>
                          </a:uFill>
                          <a:latin typeface="+mn-lt"/>
                        </a:rPr>
                        <a:t>(3)   Explicar las mayores diferencias entre ambos textos</a:t>
                      </a:r>
                    </a:p>
                    <a:p>
                      <a:r>
                        <a:rPr lang="es-MX" sz="950" b="1" u="sng" noProof="0" dirty="0" smtClean="0">
                          <a:latin typeface="+mn-lt"/>
                        </a:rPr>
                        <a:t>Pleno apoyo </a:t>
                      </a:r>
                      <a:r>
                        <a:rPr lang="es-MX" sz="950" b="0" baseline="0" noProof="0" dirty="0" smtClean="0">
                          <a:latin typeface="+mn-lt"/>
                        </a:rPr>
                        <a:t>(otros detalles) debe apoyar cada una de las tres declaraciones de evidencias (enumeradas arriba).  Ejemplos de cada una puede incluir lo siguiente:</a:t>
                      </a:r>
                    </a:p>
                    <a:p>
                      <a:pPr marL="0" indent="0">
                        <a:buNone/>
                      </a:pPr>
                      <a:r>
                        <a:rPr lang="es-MX" sz="950" b="1" baseline="0" noProof="0" dirty="0" smtClean="0">
                          <a:uFill>
                            <a:solidFill/>
                          </a:uFill>
                          <a:latin typeface="+mn-lt"/>
                        </a:rPr>
                        <a:t>1.    Identifica o indica cual es el tema de cada texto:   </a:t>
                      </a:r>
                    </a:p>
                    <a:p>
                      <a:pPr marL="227013" indent="-227013">
                        <a:buNone/>
                      </a:pPr>
                      <a:r>
                        <a:rPr lang="es-MX" sz="950" b="0" baseline="0" noProof="0" dirty="0" smtClean="0">
                          <a:uFill>
                            <a:solidFill/>
                          </a:uFill>
                          <a:latin typeface="+mn-lt"/>
                        </a:rPr>
                        <a:t>        El tema del texto </a:t>
                      </a:r>
                      <a:r>
                        <a:rPr lang="es-MX" sz="950" b="0" u="none" baseline="0" noProof="0" dirty="0" smtClean="0">
                          <a:uFill>
                            <a:solidFill/>
                          </a:uFill>
                          <a:latin typeface="+mn-lt"/>
                        </a:rPr>
                        <a:t>de </a:t>
                      </a:r>
                      <a:r>
                        <a:rPr lang="es-MX" sz="950" b="1" i="1" u="none" baseline="0" noProof="0" dirty="0" smtClean="0">
                          <a:uFill>
                            <a:solidFill/>
                          </a:uFill>
                          <a:latin typeface="+mn-lt"/>
                        </a:rPr>
                        <a:t>Burbuja, la ballena jorobada</a:t>
                      </a:r>
                      <a:r>
                        <a:rPr lang="es-MX" sz="950" b="0" u="none" baseline="0" noProof="0" dirty="0" smtClean="0">
                          <a:uFill>
                            <a:solidFill/>
                          </a:uFill>
                          <a:latin typeface="+mn-lt"/>
                        </a:rPr>
                        <a:t> </a:t>
                      </a:r>
                      <a:r>
                        <a:rPr lang="es-MX" sz="950" b="0" baseline="0" noProof="0" dirty="0" smtClean="0">
                          <a:uFill>
                            <a:solidFill/>
                          </a:uFill>
                          <a:latin typeface="+mn-lt"/>
                        </a:rPr>
                        <a:t>es que Burbuja aprendió una lección– que cuando tienes un problema     quizás necesites ayuda (o algo similar con apoyo del texto como evidencia).  El tema de </a:t>
                      </a:r>
                      <a:r>
                        <a:rPr lang="es-MX" sz="950" b="0" i="0" baseline="0" noProof="0" dirty="0" smtClean="0">
                          <a:uFill>
                            <a:solidFill/>
                          </a:uFill>
                          <a:latin typeface="+mn-lt"/>
                        </a:rPr>
                        <a:t>“</a:t>
                      </a:r>
                      <a:r>
                        <a:rPr lang="es-MX" sz="950" b="1" i="0" u="none" baseline="0" noProof="0" dirty="0" smtClean="0">
                          <a:uFill>
                            <a:solidFill/>
                          </a:uFill>
                          <a:latin typeface="+mn-lt"/>
                        </a:rPr>
                        <a:t>Tarareos de una ballena jorobada”</a:t>
                      </a:r>
                      <a:r>
                        <a:rPr lang="es-MX" sz="950" b="0" i="0" u="none" baseline="0" noProof="0" dirty="0" smtClean="0">
                          <a:uFill>
                            <a:solidFill/>
                          </a:uFill>
                          <a:latin typeface="+mn-lt"/>
                        </a:rPr>
                        <a:t> es que hubo un tiempo en que las ballenas jorobadas  vagaban por los océanos sin interferencia de las personas y eran felices- tarareando, cantando, etc…</a:t>
                      </a:r>
                      <a:endParaRPr lang="es-MX" sz="950" b="0" baseline="0" noProof="0" dirty="0" smtClean="0">
                        <a:uFill>
                          <a:solidFill/>
                        </a:uFill>
                        <a:latin typeface="+mn-lt"/>
                      </a:endParaRPr>
                    </a:p>
                    <a:p>
                      <a:pPr marL="228600" indent="-228600">
                        <a:buFont typeface="+mj-lt"/>
                        <a:buAutoNum type="arabicPeriod" startAt="2"/>
                      </a:pPr>
                      <a:r>
                        <a:rPr lang="es-MX" sz="950" b="1" baseline="0" noProof="0" dirty="0" smtClean="0">
                          <a:uFill>
                            <a:solidFill/>
                          </a:uFill>
                          <a:latin typeface="+mn-lt"/>
                        </a:rPr>
                        <a:t>Compara los dos temas por similitudes:</a:t>
                      </a:r>
                    </a:p>
                    <a:p>
                      <a:pPr marL="233363" indent="-233363">
                        <a:buNone/>
                      </a:pPr>
                      <a:r>
                        <a:rPr lang="es-MX" sz="950" b="0" baseline="0" noProof="0" dirty="0" smtClean="0">
                          <a:uFill>
                            <a:solidFill/>
                          </a:uFill>
                          <a:latin typeface="+mn-lt"/>
                        </a:rPr>
                        <a:t>        Los dos temas pueden ser comparados (similares) porque los dos tratan de ballenas jorobadas y los dos abordan el tema hablando de ballenas jorobadas de manera ficticia pero usando detalles reales.</a:t>
                      </a:r>
                    </a:p>
                    <a:p>
                      <a:pPr marL="228600" indent="-228600">
                        <a:buFont typeface="+mj-lt"/>
                        <a:buAutoNum type="arabicPeriod" startAt="3"/>
                      </a:pPr>
                      <a:r>
                        <a:rPr lang="es-MX" sz="950" b="1" baseline="0" noProof="0" dirty="0" smtClean="0">
                          <a:uFill>
                            <a:solidFill/>
                          </a:uFill>
                          <a:latin typeface="+mn-lt"/>
                        </a:rPr>
                        <a:t>Explica las mayores diferencias entre ambos textos:</a:t>
                      </a:r>
                    </a:p>
                    <a:p>
                      <a:pPr marL="233363" indent="0">
                        <a:buNone/>
                      </a:pPr>
                      <a:r>
                        <a:rPr lang="es-MX" sz="950" b="0" baseline="0" noProof="0" dirty="0" smtClean="0">
                          <a:uFill>
                            <a:solidFill/>
                          </a:uFill>
                          <a:latin typeface="+mn-lt"/>
                        </a:rPr>
                        <a:t>Una respuesta debe explicar las mayores diferencias entre los dos textos que son (1) el estilo de la escritura– una es narrativa y la otra es un poema, (2) Burbuja tiene diálogo- animales que hablan mientras “</a:t>
                      </a:r>
                      <a:r>
                        <a:rPr lang="es-MX" sz="950" b="1" i="0" u="none" baseline="0" noProof="0" dirty="0" smtClean="0">
                          <a:uFill>
                            <a:solidFill/>
                          </a:uFill>
                          <a:latin typeface="+mn-lt"/>
                        </a:rPr>
                        <a:t>Tarareos de una ballena jorobada”</a:t>
                      </a:r>
                      <a:r>
                        <a:rPr lang="es-MX" sz="950" b="0" i="0" u="none" baseline="0" noProof="0" dirty="0" smtClean="0">
                          <a:uFill>
                            <a:solidFill/>
                          </a:uFill>
                          <a:latin typeface="+mn-lt"/>
                        </a:rPr>
                        <a:t> está escrita desde el punto de vista de una tercera persona o alguien contando de la ballena</a:t>
                      </a:r>
                      <a:r>
                        <a:rPr lang="es-MX" sz="950" b="0" baseline="0" noProof="0" dirty="0" smtClean="0">
                          <a:uFill>
                            <a:solidFill/>
                          </a:uFill>
                          <a:latin typeface="+mn-lt"/>
                        </a:rPr>
                        <a:t> y (3) los textos tienen dos diferentes propósitos – uno es de contar un cuento y el otro es de enseñar y entretener en forma de poesía.</a:t>
                      </a:r>
                    </a:p>
                  </a:txBody>
                  <a:tcPr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hMerge="1">
                  <a:txBody>
                    <a:bodyPr/>
                    <a:lstStyle/>
                    <a:p>
                      <a:endParaRPr lang="en-US"/>
                    </a:p>
                  </a:txBody>
                  <a:tcPr/>
                </a:tc>
              </a:tr>
              <a:tr h="295656">
                <a:tc>
                  <a:txBody>
                    <a:bodyPr/>
                    <a:lstStyle/>
                    <a:p>
                      <a:pPr lvl="0" algn="ctr">
                        <a:defRPr sz="1800" b="0" i="0"/>
                      </a:pPr>
                      <a:r>
                        <a:rPr lang="es-MX" sz="2000" b="1" noProof="0" dirty="0" smtClean="0">
                          <a:latin typeface="+mn-lt"/>
                        </a:rPr>
                        <a:t>3</a:t>
                      </a:r>
                      <a:endParaRPr lang="es-MX" sz="2000" b="1" noProof="0" dirty="0">
                        <a:latin typeface="+mn-lt"/>
                      </a:endParaRP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b="0" i="1" u="none" kern="1200" baseline="0" noProof="0" dirty="0" smtClean="0">
                          <a:solidFill>
                            <a:schemeClr val="tx1"/>
                          </a:solidFill>
                          <a:latin typeface="+mn-lt"/>
                          <a:ea typeface="+mn-ea"/>
                          <a:cs typeface="+mn-cs"/>
                        </a:rPr>
                        <a:t>La respuesta indica el tema de los dos textos y contiene evidencia </a:t>
                      </a:r>
                      <a:r>
                        <a:rPr lang="es-MX" sz="900" b="1" i="1" u="none" kern="1200" baseline="0" noProof="0" dirty="0" smtClean="0">
                          <a:solidFill>
                            <a:schemeClr val="tx1"/>
                          </a:solidFill>
                          <a:latin typeface="+mn-lt"/>
                          <a:ea typeface="+mn-ea"/>
                          <a:cs typeface="+mn-cs"/>
                        </a:rPr>
                        <a:t>competente </a:t>
                      </a:r>
                      <a:r>
                        <a:rPr lang="es-MX" sz="900" b="0" i="1" u="none" kern="1200" baseline="0" noProof="0" dirty="0" smtClean="0">
                          <a:solidFill>
                            <a:schemeClr val="tx1"/>
                          </a:solidFill>
                          <a:latin typeface="+mn-lt"/>
                          <a:ea typeface="+mn-ea"/>
                          <a:cs typeface="+mn-cs"/>
                        </a:rPr>
                        <a:t>de las similitudes y mayores diferencias entre los dos textos con evidencia del texto.</a:t>
                      </a:r>
                    </a:p>
                    <a:p>
                      <a:pPr marL="0" marR="0" indent="0" algn="l" defTabSz="914400" rtl="0" eaLnBrk="1" fontAlgn="auto" latinLnBrk="0" hangingPunct="1">
                        <a:lnSpc>
                          <a:spcPct val="100000"/>
                        </a:lnSpc>
                        <a:spcBef>
                          <a:spcPts val="0"/>
                        </a:spcBef>
                        <a:spcAft>
                          <a:spcPts val="0"/>
                        </a:spcAft>
                        <a:buClrTx/>
                        <a:buSzTx/>
                        <a:buFontTx/>
                        <a:buNone/>
                        <a:tabLst/>
                        <a:defRPr/>
                      </a:pPr>
                      <a:r>
                        <a:rPr lang="es-MX" sz="1000" b="0" i="0" u="none" kern="1200" baseline="0" noProof="0" dirty="0" smtClean="0">
                          <a:solidFill>
                            <a:schemeClr val="tx1"/>
                          </a:solidFill>
                          <a:latin typeface="+mn-lt"/>
                          <a:ea typeface="+mn-ea"/>
                          <a:cs typeface="+mn-cs"/>
                        </a:rPr>
                        <a:t>     </a:t>
                      </a:r>
                      <a:r>
                        <a:rPr lang="es-MX" sz="1000" b="1" i="1" u="none" kern="1200" baseline="0" noProof="0" dirty="0" smtClean="0">
                          <a:solidFill>
                            <a:schemeClr val="tx1"/>
                          </a:solidFill>
                          <a:latin typeface="+mn-lt"/>
                          <a:ea typeface="+mn-ea"/>
                          <a:cs typeface="+mn-cs"/>
                        </a:rPr>
                        <a:t>Burbuja, la ballena jorobada</a:t>
                      </a:r>
                      <a:r>
                        <a:rPr lang="es-MX" sz="1000" b="0" i="1" u="none" kern="1200" baseline="0" noProof="0" dirty="0" smtClean="0">
                          <a:solidFill>
                            <a:schemeClr val="tx1"/>
                          </a:solidFill>
                          <a:latin typeface="+mn-lt"/>
                          <a:ea typeface="+mn-ea"/>
                          <a:cs typeface="+mn-cs"/>
                        </a:rPr>
                        <a:t> </a:t>
                      </a:r>
                      <a:r>
                        <a:rPr lang="es-MX" sz="1000" b="0" i="0" u="none" kern="1200" baseline="0" noProof="0" dirty="0" smtClean="0">
                          <a:solidFill>
                            <a:schemeClr val="tx1"/>
                          </a:solidFill>
                          <a:latin typeface="+mn-lt"/>
                          <a:ea typeface="+mn-ea"/>
                          <a:cs typeface="+mn-cs"/>
                        </a:rPr>
                        <a:t>es acerca de una ballena que tiene miedo de pedir ayuda cuando tiene un diente adolorido.  El tema de este cuento es de que no debes tener miedo de pedir ayuda.  Al final del cuento Burbuja decide siempre pedir ayuda cuando lo necesita.  El tema de “</a:t>
                      </a:r>
                      <a:r>
                        <a:rPr lang="es-MX" sz="1000" b="1" i="0" u="none" kern="1200" baseline="0" noProof="0" dirty="0" smtClean="0">
                          <a:solidFill>
                            <a:schemeClr val="tx1"/>
                          </a:solidFill>
                          <a:latin typeface="+mn-lt"/>
                          <a:ea typeface="+mn-ea"/>
                          <a:cs typeface="+mn-cs"/>
                        </a:rPr>
                        <a:t>Tarareos de una ballena jorobada” </a:t>
                      </a:r>
                      <a:r>
                        <a:rPr lang="es-MX" sz="1000" b="0" i="0" u="none" kern="1200" baseline="0" noProof="0" dirty="0" smtClean="0">
                          <a:solidFill>
                            <a:schemeClr val="tx1"/>
                          </a:solidFill>
                          <a:latin typeface="+mn-lt"/>
                          <a:ea typeface="+mn-ea"/>
                          <a:cs typeface="+mn-cs"/>
                        </a:rPr>
                        <a:t>es acerca de como las ballenas eran libres de vagar los océanos y cantar, tararear y ser felices.  El poema habla de esto cuando dice “Y antes que las persona llenaran los océanos con buques y ruido y mucha conmoción, la canción de la ballena fácilmente podía seguir adelante.” Estos temas son similares porque ambos cuentan de ballenas jorobadas y ambos son ficción.  </a:t>
                      </a:r>
                      <a:endParaRPr lang="es-MX" sz="600" b="0" i="0" u="none" kern="1200" baseline="0" noProof="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b="0" i="0" u="none" kern="1200" baseline="0" noProof="0" dirty="0" smtClean="0">
                          <a:solidFill>
                            <a:schemeClr val="tx1"/>
                          </a:solidFill>
                          <a:latin typeface="+mn-lt"/>
                          <a:ea typeface="+mn-ea"/>
                          <a:cs typeface="+mn-cs"/>
                        </a:rPr>
                        <a:t>     Los dos textos también son diferentes porque </a:t>
                      </a:r>
                      <a:r>
                        <a:rPr lang="es-MX" sz="1000" b="1" i="1" u="none" kern="1200" baseline="0" noProof="0" dirty="0" smtClean="0">
                          <a:solidFill>
                            <a:schemeClr val="tx1"/>
                          </a:solidFill>
                          <a:latin typeface="+mn-lt"/>
                          <a:ea typeface="+mn-ea"/>
                          <a:cs typeface="+mn-cs"/>
                        </a:rPr>
                        <a:t>Burbuja, la ballena jorobada </a:t>
                      </a:r>
                      <a:r>
                        <a:rPr lang="es-MX" sz="1000" b="0" i="0" u="none" kern="1200" baseline="0" noProof="0" dirty="0" smtClean="0">
                          <a:solidFill>
                            <a:schemeClr val="tx1"/>
                          </a:solidFill>
                          <a:latin typeface="+mn-lt"/>
                          <a:ea typeface="+mn-ea"/>
                          <a:cs typeface="+mn-cs"/>
                        </a:rPr>
                        <a:t>está escrito como un cuento donde los animales hablan y contiene una lección.  Burbuja le dice a Sammy por qué no pidió ayuda.  El poema “</a:t>
                      </a:r>
                      <a:r>
                        <a:rPr lang="es-MX" sz="1000" b="1" i="0" u="none" kern="1200" baseline="0" noProof="0" dirty="0" smtClean="0">
                          <a:solidFill>
                            <a:schemeClr val="tx1"/>
                          </a:solidFill>
                          <a:latin typeface="+mn-lt"/>
                          <a:ea typeface="+mn-ea"/>
                          <a:cs typeface="+mn-cs"/>
                        </a:rPr>
                        <a:t>Tarareos de una ballena jorobada”</a:t>
                      </a:r>
                      <a:r>
                        <a:rPr lang="es-MX" sz="1000" b="1" i="1" u="none" kern="1200" baseline="0" noProof="0" dirty="0" smtClean="0">
                          <a:solidFill>
                            <a:schemeClr val="tx1"/>
                          </a:solidFill>
                          <a:latin typeface="+mn-lt"/>
                          <a:ea typeface="+mn-ea"/>
                          <a:cs typeface="+mn-cs"/>
                        </a:rPr>
                        <a:t> </a:t>
                      </a:r>
                      <a:r>
                        <a:rPr lang="es-MX" sz="1000" b="0" i="0" u="none" kern="1200" baseline="0" noProof="0" dirty="0" smtClean="0">
                          <a:solidFill>
                            <a:schemeClr val="tx1"/>
                          </a:solidFill>
                          <a:latin typeface="+mn-lt"/>
                          <a:ea typeface="+mn-ea"/>
                          <a:cs typeface="+mn-cs"/>
                        </a:rPr>
                        <a:t>enseña de como eran las ballenas y también es divertido leerlo, especialmente cuando dice, “Hay un mamífero por nombre la  ballena jorobada,  y si la pesaras dejaría tu bascula destrozada.”</a:t>
                      </a:r>
                    </a:p>
                  </a:txBody>
                  <a:tcPr marL="96012" marR="96012" marT="48768" marB="48768">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304800">
                <a:tc>
                  <a:txBody>
                    <a:bodyPr/>
                    <a:lstStyle/>
                    <a:p>
                      <a:pPr lvl="0" algn="ctr">
                        <a:defRPr sz="1800" b="0" i="0"/>
                      </a:pPr>
                      <a:r>
                        <a:rPr lang="es-MX" sz="2000" b="1" noProof="0" dirty="0" smtClean="0">
                          <a:latin typeface="+mn-lt"/>
                        </a:rPr>
                        <a:t>2</a:t>
                      </a:r>
                      <a:endParaRPr lang="es-MX" sz="2000" b="1" noProof="0" dirty="0">
                        <a:latin typeface="+mn-lt"/>
                      </a:endParaRP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b="0" i="1" u="none" kern="1200" baseline="0" noProof="0" dirty="0" smtClean="0">
                          <a:solidFill>
                            <a:schemeClr val="tx1"/>
                          </a:solidFill>
                          <a:latin typeface="+mn-lt"/>
                          <a:ea typeface="+mn-ea"/>
                          <a:cs typeface="+mn-cs"/>
                        </a:rPr>
                        <a:t>La respuesta indica el tema de los dos textos y contiene evidencia </a:t>
                      </a:r>
                      <a:r>
                        <a:rPr lang="es-MX" sz="900" b="1" i="1" u="none" kern="1200" baseline="0" noProof="0" dirty="0" smtClean="0">
                          <a:solidFill>
                            <a:schemeClr val="tx1"/>
                          </a:solidFill>
                          <a:latin typeface="+mn-lt"/>
                          <a:ea typeface="+mn-ea"/>
                          <a:cs typeface="+mn-cs"/>
                        </a:rPr>
                        <a:t>parcial</a:t>
                      </a:r>
                      <a:r>
                        <a:rPr lang="es-MX" sz="900" b="0" i="1" u="none" kern="1200" baseline="0" noProof="0" dirty="0" smtClean="0">
                          <a:solidFill>
                            <a:schemeClr val="tx1"/>
                          </a:solidFill>
                          <a:latin typeface="+mn-lt"/>
                          <a:ea typeface="+mn-ea"/>
                          <a:cs typeface="+mn-cs"/>
                        </a:rPr>
                        <a:t> de las similitudes y </a:t>
                      </a:r>
                      <a:r>
                        <a:rPr lang="es-MX" sz="900" b="1" i="1" u="none" kern="1200" baseline="0" noProof="0" dirty="0" smtClean="0">
                          <a:solidFill>
                            <a:schemeClr val="tx1"/>
                          </a:solidFill>
                          <a:latin typeface="+mn-lt"/>
                          <a:ea typeface="+mn-ea"/>
                          <a:cs typeface="+mn-cs"/>
                        </a:rPr>
                        <a:t>algunas </a:t>
                      </a:r>
                      <a:r>
                        <a:rPr lang="es-MX" sz="900" b="0" i="1" u="none" kern="1200" baseline="0" noProof="0" dirty="0" smtClean="0">
                          <a:solidFill>
                            <a:schemeClr val="tx1"/>
                          </a:solidFill>
                          <a:latin typeface="+mn-lt"/>
                          <a:ea typeface="+mn-ea"/>
                          <a:cs typeface="+mn-cs"/>
                        </a:rPr>
                        <a:t>diferencias o diferencias </a:t>
                      </a:r>
                      <a:r>
                        <a:rPr lang="es-MX" sz="900" b="1" i="1" u="none" kern="1200" baseline="0" noProof="0" dirty="0" smtClean="0">
                          <a:solidFill>
                            <a:schemeClr val="tx1"/>
                          </a:solidFill>
                          <a:latin typeface="+mn-lt"/>
                          <a:ea typeface="+mn-ea"/>
                          <a:cs typeface="+mn-cs"/>
                        </a:rPr>
                        <a:t>parciales </a:t>
                      </a:r>
                      <a:r>
                        <a:rPr lang="es-MX" sz="900" b="0" i="1" u="none" kern="1200" baseline="0" noProof="0" dirty="0" smtClean="0">
                          <a:solidFill>
                            <a:schemeClr val="tx1"/>
                          </a:solidFill>
                          <a:latin typeface="+mn-lt"/>
                          <a:ea typeface="+mn-ea"/>
                          <a:cs typeface="+mn-cs"/>
                        </a:rPr>
                        <a:t>entre los dos textos con evidencia del texto.</a:t>
                      </a:r>
                    </a:p>
                    <a:p>
                      <a:pPr marL="0" marR="0" indent="0" algn="l" defTabSz="914400" rtl="0" eaLnBrk="1" fontAlgn="auto" latinLnBrk="0" hangingPunct="1">
                        <a:lnSpc>
                          <a:spcPct val="100000"/>
                        </a:lnSpc>
                        <a:spcBef>
                          <a:spcPts val="0"/>
                        </a:spcBef>
                        <a:spcAft>
                          <a:spcPts val="0"/>
                        </a:spcAft>
                        <a:buClrTx/>
                        <a:buSzTx/>
                        <a:buFontTx/>
                        <a:buNone/>
                        <a:tabLst/>
                        <a:defRPr/>
                      </a:pPr>
                      <a:r>
                        <a:rPr lang="es-MX" sz="1000" b="0" i="0" u="none" kern="1200" baseline="0" noProof="0" dirty="0" smtClean="0">
                          <a:solidFill>
                            <a:schemeClr val="tx1"/>
                          </a:solidFill>
                          <a:latin typeface="+mn-lt"/>
                          <a:ea typeface="+mn-ea"/>
                          <a:cs typeface="+mn-cs"/>
                        </a:rPr>
                        <a:t>Los dos textos son iguales y diferentes.  Primero los dos son iguales porque son acerca de las ballenas.  El cuento acerca de Burbuja es acerca de como un amigo de la ballena lo ayudo y el poema es acerca de que tan divertido es ser una ballena.  Los textos también son muy diferentes.  ¡El cuento acerca de Burbuja no es verdadero porque tortugas y ballenas no pueden hablar ni sacar dientes!  El poema no habla acerca de dientes pero es un poco gracioso y divertido de leer.</a:t>
                      </a:r>
                    </a:p>
                  </a:txBody>
                  <a:tcPr marL="96012" marR="96012" marT="48768" marB="48768">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0">
                <a:tc>
                  <a:txBody>
                    <a:bodyPr/>
                    <a:lstStyle/>
                    <a:p>
                      <a:pPr lvl="0" algn="ctr">
                        <a:defRPr sz="1800" b="0" i="0"/>
                      </a:pPr>
                      <a:r>
                        <a:rPr lang="es-MX" sz="2000" b="1" noProof="0" dirty="0" smtClean="0">
                          <a:latin typeface="+mn-lt"/>
                        </a:rPr>
                        <a:t>1</a:t>
                      </a:r>
                      <a:endParaRPr lang="es-MX" sz="2000" b="1" noProof="0" dirty="0">
                        <a:latin typeface="+mn-lt"/>
                      </a:endParaRP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b="0" i="1" u="none" kern="1200" baseline="0" noProof="0" dirty="0" smtClean="0">
                          <a:solidFill>
                            <a:schemeClr val="tx1"/>
                          </a:solidFill>
                          <a:latin typeface="+mn-lt"/>
                          <a:ea typeface="+mn-ea"/>
                          <a:cs typeface="+mn-cs"/>
                        </a:rPr>
                        <a:t>La respuesta indica el tema de los dos textos  y contiene evidencia </a:t>
                      </a:r>
                      <a:r>
                        <a:rPr lang="es-MX" sz="900" b="1" i="1" u="none" kern="1200" baseline="0" noProof="0" dirty="0" smtClean="0">
                          <a:solidFill>
                            <a:schemeClr val="tx1"/>
                          </a:solidFill>
                          <a:latin typeface="+mn-lt"/>
                          <a:ea typeface="+mn-ea"/>
                          <a:cs typeface="+mn-cs"/>
                        </a:rPr>
                        <a:t>mínima </a:t>
                      </a:r>
                      <a:r>
                        <a:rPr lang="es-MX" sz="900" b="0" i="1" u="none" kern="1200" baseline="0" noProof="0" dirty="0" smtClean="0">
                          <a:solidFill>
                            <a:schemeClr val="tx1"/>
                          </a:solidFill>
                          <a:latin typeface="+mn-lt"/>
                          <a:ea typeface="+mn-ea"/>
                          <a:cs typeface="+mn-cs"/>
                        </a:rPr>
                        <a:t>de las similitudes y diferencias </a:t>
                      </a:r>
                      <a:r>
                        <a:rPr lang="es-MX" sz="900" b="1" i="1" u="none" kern="1200" baseline="0" noProof="0" dirty="0" smtClean="0">
                          <a:solidFill>
                            <a:schemeClr val="tx1"/>
                          </a:solidFill>
                          <a:latin typeface="+mn-lt"/>
                          <a:ea typeface="+mn-ea"/>
                          <a:cs typeface="+mn-cs"/>
                        </a:rPr>
                        <a:t>mínimas o poco precisas  </a:t>
                      </a:r>
                      <a:r>
                        <a:rPr lang="es-MX" sz="900" b="0" i="1" u="none" kern="1200" baseline="0" noProof="0" dirty="0" smtClean="0">
                          <a:solidFill>
                            <a:schemeClr val="tx1"/>
                          </a:solidFill>
                          <a:latin typeface="+mn-lt"/>
                          <a:ea typeface="+mn-ea"/>
                          <a:cs typeface="+mn-cs"/>
                        </a:rPr>
                        <a:t>entre los dos textos con muy poca evidencia del texto.</a:t>
                      </a:r>
                    </a:p>
                    <a:p>
                      <a:pPr marL="0" marR="0" indent="0" algn="l" defTabSz="914400" rtl="0" eaLnBrk="1" fontAlgn="auto" latinLnBrk="0" hangingPunct="1">
                        <a:lnSpc>
                          <a:spcPct val="100000"/>
                        </a:lnSpc>
                        <a:spcBef>
                          <a:spcPts val="0"/>
                        </a:spcBef>
                        <a:spcAft>
                          <a:spcPts val="0"/>
                        </a:spcAft>
                        <a:buClrTx/>
                        <a:buSzTx/>
                        <a:buFontTx/>
                        <a:buNone/>
                        <a:tabLst/>
                        <a:defRPr/>
                      </a:pPr>
                      <a:r>
                        <a:rPr lang="es-MX" sz="1000" b="0" i="0" u="none" kern="1200" baseline="0" noProof="0" dirty="0" smtClean="0">
                          <a:solidFill>
                            <a:schemeClr val="tx1"/>
                          </a:solidFill>
                          <a:latin typeface="+mn-lt"/>
                          <a:ea typeface="+mn-ea"/>
                          <a:cs typeface="+mn-cs"/>
                        </a:rPr>
                        <a:t>Ballenas que nadan y hablan con sus amigos son de fantasía.  El poema también es de fantasía.  Eso es similar.  Las diferencias son que uno rima.</a:t>
                      </a:r>
                    </a:p>
                  </a:txBody>
                  <a:tcPr marL="96012" marR="96012" marT="48768" marB="48768">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350520">
                <a:tc>
                  <a:txBody>
                    <a:bodyPr/>
                    <a:lstStyle/>
                    <a:p>
                      <a:pPr lvl="0" algn="ctr">
                        <a:defRPr sz="1800" b="0" i="0"/>
                      </a:pPr>
                      <a:r>
                        <a:rPr lang="es-MX" sz="2000" b="1" noProof="0" dirty="0" smtClean="0">
                          <a:latin typeface="+mn-lt"/>
                        </a:rPr>
                        <a:t>0</a:t>
                      </a:r>
                      <a:endParaRPr lang="es-MX" sz="2000" b="1" noProof="0" dirty="0">
                        <a:latin typeface="+mn-lt"/>
                      </a:endParaRP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s-MX" sz="900" b="0" i="1" u="none" kern="1200" baseline="0" noProof="0" dirty="0" smtClean="0">
                          <a:solidFill>
                            <a:schemeClr val="tx1"/>
                          </a:solidFill>
                          <a:latin typeface="+mn-lt"/>
                          <a:ea typeface="+mn-ea"/>
                          <a:cs typeface="+mn-cs"/>
                        </a:rPr>
                        <a:t>La respuesta claramente no indica el tema de ambos textos ni contiene ninguna evidencia de las similitudes.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s-MX" sz="1000" b="0" i="0" u="none" kern="1200" baseline="0" noProof="0" dirty="0" smtClean="0">
                          <a:solidFill>
                            <a:schemeClr val="tx1"/>
                          </a:solidFill>
                          <a:latin typeface="+mn-lt"/>
                          <a:ea typeface="+mn-ea"/>
                          <a:cs typeface="+mn-cs"/>
                        </a:rPr>
                        <a:t>Me gusto mucho el cuento y el poema.  Son muy diferentes.  Uno es un poema y el otro no es.</a:t>
                      </a:r>
                    </a:p>
                  </a:txBody>
                  <a:tcPr marL="96012" marR="96012" marT="48768" marB="48768">
                    <a:lnL w="12700">
                      <a:solidFill>
                        <a:srgbClr val="000000"/>
                      </a:solidFill>
                      <a:round/>
                    </a:lnL>
                    <a:lnR w="12700">
                      <a:solidFill>
                        <a:srgbClr val="000000"/>
                      </a:solidFill>
                      <a:round/>
                    </a:lnR>
                    <a:lnT w="12700">
                      <a:solidFill>
                        <a:srgbClr val="000000"/>
                      </a:solidFill>
                      <a:round/>
                    </a:lnT>
                    <a:lnB w="12700">
                      <a:solidFill>
                        <a:srgbClr val="000000"/>
                      </a:solidFill>
                      <a:roun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634363740"/>
              </p:ext>
            </p:extLst>
          </p:nvPr>
        </p:nvGraphicFramePr>
        <p:xfrm>
          <a:off x="321804" y="9218085"/>
          <a:ext cx="1676400" cy="609600"/>
        </p:xfrm>
        <a:graphic>
          <a:graphicData uri="http://schemas.openxmlformats.org/drawingml/2006/table">
            <a:tbl>
              <a:tblPr firstRow="1" firstCol="1" bandRow="1"/>
              <a:tblGrid>
                <a:gridCol w="1676400"/>
              </a:tblGrid>
              <a:tr h="76200">
                <a:tc>
                  <a:txBody>
                    <a:bodyPr/>
                    <a:lstStyle/>
                    <a:p>
                      <a:pPr marL="0" marR="0" algn="ctr">
                        <a:lnSpc>
                          <a:spcPct val="100000"/>
                        </a:lnSpc>
                        <a:spcBef>
                          <a:spcPts val="0"/>
                        </a:spcBef>
                        <a:spcAft>
                          <a:spcPts val="0"/>
                        </a:spcAft>
                      </a:pPr>
                      <a:r>
                        <a:rPr lang="en-US" sz="800" b="1" baseline="0" dirty="0" err="1" smtClean="0">
                          <a:solidFill>
                            <a:srgbClr val="000000"/>
                          </a:solidFill>
                          <a:effectLst/>
                          <a:latin typeface="Calibri"/>
                          <a:ea typeface="Times New Roman"/>
                          <a:cs typeface="Times New Roman"/>
                        </a:rPr>
                        <a:t>Hacia</a:t>
                      </a:r>
                      <a:r>
                        <a:rPr lang="en-US" sz="800" b="1" baseline="0" dirty="0" smtClean="0">
                          <a:solidFill>
                            <a:srgbClr val="000000"/>
                          </a:solidFill>
                          <a:effectLst/>
                          <a:latin typeface="Calibri"/>
                          <a:ea typeface="Times New Roman"/>
                          <a:cs typeface="Times New Roman"/>
                        </a:rPr>
                        <a:t> RL.3.9     </a:t>
                      </a:r>
                      <a:r>
                        <a:rPr lang="en-US" sz="800" b="1" dirty="0" smtClean="0">
                          <a:solidFill>
                            <a:srgbClr val="000000"/>
                          </a:solidFill>
                          <a:effectLst/>
                          <a:latin typeface="Calibri"/>
                          <a:ea typeface="Times New Roman"/>
                          <a:cs typeface="Times New Roman"/>
                        </a:rPr>
                        <a:t>DOK </a:t>
                      </a:r>
                      <a:r>
                        <a:rPr lang="en-US" sz="800" b="1" dirty="0">
                          <a:solidFill>
                            <a:srgbClr val="000000"/>
                          </a:solidFill>
                          <a:effectLst/>
                          <a:latin typeface="Calibri"/>
                          <a:ea typeface="Times New Roman"/>
                          <a:cs typeface="Times New Roman"/>
                        </a:rPr>
                        <a:t>4 </a:t>
                      </a:r>
                      <a:r>
                        <a:rPr lang="en-US" sz="800" b="1" dirty="0" smtClean="0">
                          <a:solidFill>
                            <a:srgbClr val="000000"/>
                          </a:solidFill>
                          <a:effectLst/>
                          <a:latin typeface="Calibri"/>
                          <a:ea typeface="Times New Roman"/>
                          <a:cs typeface="Times New Roman"/>
                        </a:rPr>
                        <a:t>– </a:t>
                      </a:r>
                      <a:r>
                        <a:rPr lang="en-US" sz="800" b="1" dirty="0">
                          <a:solidFill>
                            <a:srgbClr val="000000"/>
                          </a:solidFill>
                          <a:effectLst/>
                          <a:latin typeface="Calibri"/>
                          <a:ea typeface="Times New Roman"/>
                          <a:cs typeface="Times New Roman"/>
                        </a:rPr>
                        <a:t>SYU</a:t>
                      </a:r>
                      <a:endParaRPr lang="en-US" sz="800" dirty="0">
                        <a:effectLst/>
                        <a:latin typeface="Calibri"/>
                        <a:ea typeface="Calibri"/>
                        <a:cs typeface="Times New Roman"/>
                      </a:endParaRPr>
                    </a:p>
                  </a:txBody>
                  <a:tcPr marL="32958" marR="329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5B8B7"/>
                    </a:solidFill>
                  </a:tcPr>
                </a:tc>
              </a:tr>
              <a:tr h="411480">
                <a:tc>
                  <a:txBody>
                    <a:bodyPr/>
                    <a:lstStyle/>
                    <a:p>
                      <a:pPr marL="0" marR="0" algn="l">
                        <a:lnSpc>
                          <a:spcPct val="100000"/>
                        </a:lnSpc>
                        <a:spcBef>
                          <a:spcPts val="0"/>
                        </a:spcBef>
                        <a:spcAft>
                          <a:spcPts val="0"/>
                        </a:spcAft>
                      </a:pPr>
                      <a:r>
                        <a:rPr lang="es-ES" sz="800" b="1" i="1" dirty="0" smtClean="0">
                          <a:effectLst/>
                          <a:latin typeface="Calibri" panose="020F0502020204030204" pitchFamily="34" charset="0"/>
                          <a:ea typeface="Calibri" panose="020F0502020204030204" pitchFamily="34" charset="0"/>
                          <a:cs typeface="Times New Roman" panose="02020603050405020304" pitchFamily="18" charset="0"/>
                        </a:rPr>
                        <a:t>Sintetiza la información en dos o más textos sobre el tema, el escenario o la trama, comparando y contrastando para llegar a una conclusión.</a:t>
                      </a:r>
                      <a:endParaRPr lang="en-US" sz="800" b="0" dirty="0">
                        <a:effectLst/>
                        <a:latin typeface="Calibri"/>
                        <a:ea typeface="Calibri"/>
                        <a:cs typeface="Times New Roman"/>
                      </a:endParaRPr>
                    </a:p>
                  </a:txBody>
                  <a:tcPr marL="32958"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302992756"/>
              </p:ext>
            </p:extLst>
          </p:nvPr>
        </p:nvGraphicFramePr>
        <p:xfrm>
          <a:off x="2122004" y="9197095"/>
          <a:ext cx="2864532" cy="550294"/>
        </p:xfrm>
        <a:graphic>
          <a:graphicData uri="http://schemas.openxmlformats.org/drawingml/2006/table">
            <a:tbl>
              <a:tblPr firstRow="1" firstCol="1" bandRow="1"/>
              <a:tblGrid>
                <a:gridCol w="2864532"/>
              </a:tblGrid>
              <a:tr h="550294">
                <a:tc>
                  <a:txBody>
                    <a:bodyPr/>
                    <a:lstStyle/>
                    <a:p>
                      <a:pPr marL="0" marR="0" algn="l">
                        <a:lnSpc>
                          <a:spcPct val="100000"/>
                        </a:lnSpc>
                        <a:spcBef>
                          <a:spcPts val="0"/>
                        </a:spcBef>
                        <a:spcAft>
                          <a:spcPts val="0"/>
                        </a:spcAft>
                      </a:pPr>
                      <a:r>
                        <a:rPr lang="es-PE" sz="900" b="0" i="1" noProof="0" dirty="0" smtClean="0">
                          <a:effectLst/>
                          <a:latin typeface="Calibri"/>
                          <a:ea typeface="Calibri"/>
                          <a:cs typeface="Times New Roman"/>
                        </a:rPr>
                        <a:t>Nota:</a:t>
                      </a:r>
                      <a:r>
                        <a:rPr lang="es-PE" sz="900" b="0" i="1" baseline="0" noProof="0" dirty="0" smtClean="0">
                          <a:effectLst/>
                          <a:latin typeface="Calibri"/>
                          <a:ea typeface="Calibri"/>
                          <a:cs typeface="Times New Roman"/>
                        </a:rPr>
                        <a:t> Para que esta sea en verdad una pregunta DOK-4 , se necesitará mucha mas investigación y la sintetización de recursos.  DOK-4  requiere problemas y proyectos.  Este CR es solo un vistazo a un intento de un  DOK-4.</a:t>
                      </a:r>
                      <a:endParaRPr lang="es-PE" sz="900" b="0" i="1" noProof="0" dirty="0">
                        <a:effectLst/>
                        <a:latin typeface="Calibri"/>
                        <a:ea typeface="Calibri"/>
                        <a:cs typeface="Times New Roman"/>
                      </a:endParaRPr>
                    </a:p>
                  </a:txBody>
                  <a:tcPr marL="32958"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bl>
          </a:graphicData>
        </a:graphic>
      </p:graphicFrame>
      <p:sp>
        <p:nvSpPr>
          <p:cNvPr id="3" name="Rectangle 2"/>
          <p:cNvSpPr/>
          <p:nvPr/>
        </p:nvSpPr>
        <p:spPr>
          <a:xfrm>
            <a:off x="533400" y="0"/>
            <a:ext cx="6771949" cy="861774"/>
          </a:xfrm>
          <a:prstGeom prst="rect">
            <a:avLst/>
          </a:prstGeom>
        </p:spPr>
        <p:txBody>
          <a:bodyPr wrap="square">
            <a:spAutoFit/>
          </a:bodyPr>
          <a:lstStyle/>
          <a:p>
            <a:pPr lvl="0">
              <a:defRPr sz="1800" b="0" i="0"/>
            </a:pPr>
            <a:r>
              <a:rPr lang="x-none" sz="1000" i="1" dirty="0">
                <a:solidFill>
                  <a:prstClr val="black"/>
                </a:solidFill>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t>
            </a:r>
            <a:r>
              <a:rPr lang="en-US" sz="1000" i="1" dirty="0">
                <a:solidFill>
                  <a:prstClr val="black"/>
                </a:solidFill>
              </a:rPr>
              <a:t>a.</a:t>
            </a:r>
          </a:p>
        </p:txBody>
      </p:sp>
    </p:spTree>
    <p:extLst>
      <p:ext uri="{BB962C8B-B14F-4D97-AF65-F5344CB8AC3E}">
        <p14:creationId xmlns:p14="http://schemas.microsoft.com/office/powerpoint/2010/main" val="1399621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21</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649646081"/>
              </p:ext>
            </p:extLst>
          </p:nvPr>
        </p:nvGraphicFramePr>
        <p:xfrm>
          <a:off x="443397" y="988724"/>
          <a:ext cx="6822440" cy="6534912"/>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419" sz="1500" b="1" i="0" u="none" strike="noStrike" kern="1200" cap="none" spc="0" normalizeH="0" baseline="0" noProof="0" dirty="0" smtClean="0">
                          <a:ln>
                            <a:noFill/>
                          </a:ln>
                          <a:solidFill>
                            <a:prstClr val="black"/>
                          </a:solidFill>
                          <a:effectLst/>
                          <a:uLnTx/>
                          <a:uFillTx/>
                          <a:latin typeface="+mn-lt"/>
                          <a:ea typeface="+mn-ea"/>
                          <a:cs typeface="+mn-cs"/>
                        </a:rPr>
                        <a:t>Pre-evaluación Trimestre 3: Clave para la </a:t>
                      </a:r>
                      <a:r>
                        <a:rPr kumimoji="0" lang="es-419" sz="1500" b="1" i="0" u="sng" strike="noStrike" kern="1200" cap="none" spc="0" normalizeH="0" baseline="0" noProof="0" dirty="0" smtClean="0">
                          <a:ln>
                            <a:noFill/>
                          </a:ln>
                          <a:solidFill>
                            <a:prstClr val="black"/>
                          </a:solidFill>
                          <a:effectLst/>
                          <a:uLnTx/>
                          <a:uFillTx/>
                          <a:latin typeface="+mn-lt"/>
                          <a:ea typeface="+mn-ea"/>
                          <a:cs typeface="+mn-cs"/>
                        </a:rPr>
                        <a:t>Respuesta construida </a:t>
                      </a:r>
                    </a:p>
                  </a:txBody>
                  <a:tcPr marL="103632" marR="103632" marT="50292" marB="50292"/>
                </a:tc>
                <a:tc hMerge="1">
                  <a:txBody>
                    <a:bodyPr/>
                    <a:lstStyle/>
                    <a:p>
                      <a:endParaRPr lang="en-US"/>
                    </a:p>
                  </a:txBody>
                  <a:tcPr/>
                </a:tc>
              </a:tr>
              <a:tr h="519684">
                <a:tc gridSpan="2">
                  <a:txBody>
                    <a:bodyPr/>
                    <a:lstStyle/>
                    <a:p>
                      <a:pPr marL="0" marR="0" lvl="0" indent="0" algn="ctr" defTabSz="966612" rtl="0" eaLnBrk="1" fontAlgn="auto" latinLnBrk="0" hangingPunct="1">
                        <a:lnSpc>
                          <a:spcPct val="100000"/>
                        </a:lnSpc>
                        <a:spcBef>
                          <a:spcPts val="0"/>
                        </a:spcBef>
                        <a:spcAft>
                          <a:spcPts val="0"/>
                        </a:spcAft>
                        <a:buClrTx/>
                        <a:buSzTx/>
                        <a:buFontTx/>
                        <a:buNone/>
                        <a:tabLst/>
                        <a:defRPr/>
                      </a:pPr>
                      <a:r>
                        <a:rPr kumimoji="0" lang="es-419" sz="1600" b="1" i="0" u="none" strike="noStrike" kern="1200" cap="none" spc="0" normalizeH="0" baseline="0" noProof="0" dirty="0" smtClean="0">
                          <a:ln>
                            <a:noFill/>
                          </a:ln>
                          <a:solidFill>
                            <a:prstClr val="black"/>
                          </a:solidFill>
                          <a:effectLst/>
                          <a:uLnTx/>
                          <a:uFillTx/>
                          <a:latin typeface="+mn-lt"/>
                          <a:ea typeface="+mn-ea"/>
                          <a:cs typeface="+mn-cs"/>
                        </a:rPr>
                        <a:t>Rúbricas para la Respuesta construida de investigación - Objetivo </a:t>
                      </a:r>
                      <a:r>
                        <a:rPr kumimoji="0" lang="es-ES" sz="1600" b="1" i="0" u="none" strike="noStrike" kern="1200" cap="none" spc="0" normalizeH="0" baseline="0" noProof="0" dirty="0" smtClean="0">
                          <a:ln>
                            <a:noFill/>
                          </a:ln>
                          <a:solidFill>
                            <a:prstClr val="black"/>
                          </a:solidFill>
                          <a:effectLst/>
                          <a:uLnTx/>
                          <a:uFillTx/>
                          <a:latin typeface="+mn-lt"/>
                          <a:ea typeface="+mn-ea"/>
                          <a:cs typeface="+mn-cs"/>
                        </a:rPr>
                        <a:t>2</a:t>
                      </a:r>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smtClean="0">
                          <a:ln>
                            <a:noFill/>
                          </a:ln>
                          <a:solidFill>
                            <a:prstClr val="black"/>
                          </a:solidFill>
                          <a:effectLst/>
                          <a:uLnTx/>
                          <a:uFillTx/>
                          <a:latin typeface="+mn-lt"/>
                          <a:ea typeface="+mn-ea"/>
                          <a:cs typeface="+mn-cs"/>
                        </a:rPr>
                        <a:t>Localizar, seleccionar, interpretar e integrar la información.</a:t>
                      </a:r>
                      <a:endParaRPr kumimoji="0" lang="en-US" sz="1400" b="1"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tc>
                <a:tc hMerge="1">
                  <a:txBody>
                    <a:bodyPr/>
                    <a:lstStyle/>
                    <a:p>
                      <a:endParaRPr lang="en-US"/>
                    </a:p>
                  </a:txBody>
                  <a:tcPr/>
                </a:tc>
              </a:tr>
              <a:tr h="56997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600" b="1" noProof="0" dirty="0" smtClean="0">
                          <a:solidFill>
                            <a:schemeClr val="tx1"/>
                          </a:solidFill>
                        </a:rPr>
                        <a:t>Pregunta #15: En el artículo </a:t>
                      </a:r>
                      <a:r>
                        <a:rPr lang="es-MX" sz="1600" b="1" i="1" u="none" noProof="0" dirty="0" smtClean="0">
                          <a:solidFill>
                            <a:schemeClr val="tx1"/>
                          </a:solidFill>
                        </a:rPr>
                        <a:t>La ballena jorobada</a:t>
                      </a:r>
                      <a:r>
                        <a:rPr lang="es-MX" sz="1600" b="1" noProof="0" dirty="0" smtClean="0">
                          <a:solidFill>
                            <a:schemeClr val="tx1"/>
                          </a:solidFill>
                        </a:rPr>
                        <a:t>, explica </a:t>
                      </a:r>
                      <a:r>
                        <a:rPr lang="es-MX" sz="1600" b="1" u="sng" noProof="0" dirty="0" smtClean="0">
                          <a:solidFill>
                            <a:schemeClr val="tx1"/>
                          </a:solidFill>
                        </a:rPr>
                        <a:t>cómo</a:t>
                      </a:r>
                      <a:r>
                        <a:rPr lang="es-MX" sz="1600" b="1" noProof="0" dirty="0" smtClean="0">
                          <a:solidFill>
                            <a:schemeClr val="tx1"/>
                          </a:solidFill>
                        </a:rPr>
                        <a:t> y</a:t>
                      </a:r>
                      <a:r>
                        <a:rPr lang="es-MX" sz="1600" b="1" baseline="0" noProof="0" dirty="0" smtClean="0">
                          <a:solidFill>
                            <a:schemeClr val="tx1"/>
                          </a:solidFill>
                        </a:rPr>
                        <a:t> </a:t>
                      </a:r>
                      <a:r>
                        <a:rPr lang="es-MX" sz="1600" b="1" u="sng" baseline="0" noProof="0" dirty="0" smtClean="0">
                          <a:solidFill>
                            <a:schemeClr val="tx1"/>
                          </a:solidFill>
                        </a:rPr>
                        <a:t>por qué</a:t>
                      </a:r>
                      <a:r>
                        <a:rPr lang="es-MX" sz="1600" b="1" u="none" baseline="0" noProof="0" dirty="0" smtClean="0">
                          <a:solidFill>
                            <a:schemeClr val="tx1"/>
                          </a:solidFill>
                        </a:rPr>
                        <a:t> el autor compara las ballenas jorobadas a otras cosas</a:t>
                      </a:r>
                      <a:r>
                        <a:rPr lang="es-MX" sz="1600" b="1" u="none" noProof="0" dirty="0" smtClean="0">
                          <a:solidFill>
                            <a:schemeClr val="tx1"/>
                          </a:solidFill>
                        </a:rPr>
                        <a:t>.</a:t>
                      </a:r>
                      <a:endParaRPr lang="es-MX" sz="1600" b="1" u="none" baseline="0" noProof="0" dirty="0" smtClean="0">
                        <a:solidFill>
                          <a:schemeClr val="tx1"/>
                        </a:solidFill>
                      </a:endParaRP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419" sz="1500" b="1" dirty="0" smtClean="0"/>
                        <a:t>Lenguaje de la respuesta - maestro/rúbrica </a:t>
                      </a:r>
                    </a:p>
                  </a:txBody>
                  <a:tcPr marL="103632" marR="103632" marT="50292" marB="50292">
                    <a:solidFill>
                      <a:schemeClr val="bg1">
                        <a:lumMod val="85000"/>
                      </a:schemeClr>
                    </a:solidFill>
                  </a:tcPr>
                </a:tc>
                <a:tc hMerge="1">
                  <a:txBody>
                    <a:bodyPr/>
                    <a:lstStyle/>
                    <a:p>
                      <a:endParaRPr lang="en-US"/>
                    </a:p>
                  </a:txBody>
                  <a:tcPr/>
                </a:tc>
              </a:tr>
              <a:tr h="1257300">
                <a:tc gridSpan="2">
                  <a:txBody>
                    <a:bodyPr/>
                    <a:lstStyle/>
                    <a:p>
                      <a:pPr marL="0" indent="0"/>
                      <a:r>
                        <a:rPr lang="es-MX" sz="1100" b="1" u="sng" kern="1200" baseline="0" noProof="0" dirty="0" smtClean="0">
                          <a:solidFill>
                            <a:schemeClr val="tx1"/>
                          </a:solidFill>
                          <a:latin typeface="+mn-lt"/>
                          <a:ea typeface="+mn-ea"/>
                          <a:cs typeface="+mn-cs"/>
                        </a:rPr>
                        <a:t>La respuesta contiene suficiente evidencia </a:t>
                      </a:r>
                      <a:r>
                        <a:rPr lang="es-MX" sz="1100" b="1" u="none" kern="1200" baseline="0" noProof="0" dirty="0" smtClean="0">
                          <a:solidFill>
                            <a:schemeClr val="tx1"/>
                          </a:solidFill>
                          <a:latin typeface="+mn-lt"/>
                          <a:ea typeface="+mn-ea"/>
                          <a:cs typeface="+mn-cs"/>
                        </a:rPr>
                        <a:t>  </a:t>
                      </a:r>
                      <a:r>
                        <a:rPr lang="es-MX" sz="1100" b="0" u="none" kern="1200" baseline="0" noProof="0" dirty="0" smtClean="0">
                          <a:solidFill>
                            <a:schemeClr val="tx1"/>
                          </a:solidFill>
                          <a:latin typeface="+mn-lt"/>
                          <a:ea typeface="+mn-ea"/>
                          <a:cs typeface="+mn-cs"/>
                        </a:rPr>
                        <a:t>de la habilidad de </a:t>
                      </a:r>
                      <a:r>
                        <a:rPr lang="es-MX" sz="1100" b="0" u="sng" kern="1200" baseline="0" noProof="0" dirty="0" smtClean="0">
                          <a:solidFill>
                            <a:schemeClr val="tx1"/>
                          </a:solidFill>
                          <a:latin typeface="+mn-lt"/>
                          <a:ea typeface="+mn-ea"/>
                          <a:cs typeface="+mn-cs"/>
                        </a:rPr>
                        <a:t>encontrar y seleccionar</a:t>
                      </a:r>
                      <a:r>
                        <a:rPr lang="es-MX" sz="1100" b="0" u="none" kern="1200" baseline="0" noProof="0" dirty="0" smtClean="0">
                          <a:solidFill>
                            <a:schemeClr val="tx1"/>
                          </a:solidFill>
                          <a:latin typeface="+mn-lt"/>
                          <a:ea typeface="+mn-ea"/>
                          <a:cs typeface="+mn-cs"/>
                        </a:rPr>
                        <a:t> información de acuerdo a la pregunta. Los estudiantes deben encontrar y luego seleccionar la información que compara la ballena jorobada a otras cosas como a una grúa, un pájaro, un camello, una huella dactilar y como cantan los niños.</a:t>
                      </a:r>
                    </a:p>
                    <a:p>
                      <a:pPr marL="0" indent="0"/>
                      <a:r>
                        <a:rPr lang="es-MX" sz="1100" b="1" u="sng" kern="1200" baseline="0" noProof="0" dirty="0" smtClean="0">
                          <a:solidFill>
                            <a:schemeClr val="tx1"/>
                          </a:solidFill>
                          <a:latin typeface="+mn-lt"/>
                          <a:ea typeface="+mn-ea"/>
                          <a:cs typeface="+mn-cs"/>
                        </a:rPr>
                        <a:t>La respuesta contiene suficiente evidencia </a:t>
                      </a:r>
                      <a:r>
                        <a:rPr lang="es-MX" sz="1100" baseline="0" noProof="0" dirty="0" smtClean="0">
                          <a:solidFill>
                            <a:schemeClr val="tx1"/>
                          </a:solidFill>
                        </a:rPr>
                        <a:t>de la habilidad de </a:t>
                      </a:r>
                      <a:r>
                        <a:rPr lang="es-MX" sz="1100" u="sng" baseline="0" noProof="0" dirty="0" smtClean="0">
                          <a:solidFill>
                            <a:schemeClr val="tx1"/>
                          </a:solidFill>
                        </a:rPr>
                        <a:t>interpretar e integrar información</a:t>
                      </a:r>
                      <a:r>
                        <a:rPr lang="es-MX" sz="1100" u="none" baseline="0" noProof="0" dirty="0" smtClean="0">
                          <a:solidFill>
                            <a:schemeClr val="tx1"/>
                          </a:solidFill>
                        </a:rPr>
                        <a:t> de acuerdo a la pregunta.</a:t>
                      </a:r>
                      <a:r>
                        <a:rPr lang="es-MX" sz="1100" baseline="0" noProof="0" dirty="0" smtClean="0">
                          <a:solidFill>
                            <a:schemeClr val="tx1"/>
                          </a:solidFill>
                        </a:rPr>
                        <a:t>  Los estudiantes deben </a:t>
                      </a:r>
                      <a:r>
                        <a:rPr lang="es-MX" sz="1100" u="sng" baseline="0" noProof="0" dirty="0" smtClean="0">
                          <a:solidFill>
                            <a:schemeClr val="tx1"/>
                          </a:solidFill>
                        </a:rPr>
                        <a:t>interpretar</a:t>
                      </a:r>
                      <a:r>
                        <a:rPr lang="es-MX" sz="1100" baseline="0" noProof="0" dirty="0" smtClean="0">
                          <a:solidFill>
                            <a:schemeClr val="tx1"/>
                          </a:solidFill>
                        </a:rPr>
                        <a:t> por qué el autor hizo estas comparaciones e </a:t>
                      </a:r>
                      <a:r>
                        <a:rPr lang="es-MX" sz="1100" u="sng" baseline="0" noProof="0" dirty="0" smtClean="0">
                          <a:solidFill>
                            <a:schemeClr val="tx1"/>
                          </a:solidFill>
                        </a:rPr>
                        <a:t>integrar</a:t>
                      </a:r>
                      <a:r>
                        <a:rPr lang="es-MX" sz="1100" baseline="0" noProof="0" dirty="0" smtClean="0">
                          <a:solidFill>
                            <a:schemeClr val="tx1"/>
                          </a:solidFill>
                        </a:rPr>
                        <a:t> la información para responder la pregunta.  Suficiente evidencia de integración serían declaraciones que reflejan que el estudiante entiende </a:t>
                      </a:r>
                      <a:r>
                        <a:rPr lang="es-MX" sz="1100" b="1" baseline="0" noProof="0" dirty="0" smtClean="0">
                          <a:solidFill>
                            <a:schemeClr val="tx1"/>
                          </a:solidFill>
                        </a:rPr>
                        <a:t>por qué </a:t>
                      </a:r>
                      <a:r>
                        <a:rPr lang="es-MX" sz="1100" baseline="0" noProof="0" dirty="0" smtClean="0">
                          <a:solidFill>
                            <a:schemeClr val="tx1"/>
                          </a:solidFill>
                        </a:rPr>
                        <a:t>el autor compara cada cosa a una ballena jorobada (ej. Las aletas de la ballena jorobada se ven como alas cuando salta fuera del agua).</a:t>
                      </a: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s-419" sz="1300" b="1" dirty="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s-MX" sz="2000" b="1" noProof="0" dirty="0" smtClean="0">
                          <a:solidFill>
                            <a:schemeClr val="tx1"/>
                          </a:solidFill>
                        </a:rPr>
                        <a:t>2</a:t>
                      </a:r>
                      <a:endParaRPr lang="es-MX" sz="2000" b="1" noProof="0" dirty="0">
                        <a:solidFill>
                          <a:schemeClr val="tx1"/>
                        </a:solidFill>
                      </a:endParaRPr>
                    </a:p>
                  </a:txBody>
                  <a:tcPr marL="103632" marR="103632" marT="50292" marB="50292" anchor="ctr"/>
                </a:tc>
                <a:tc>
                  <a:txBody>
                    <a:bodyPr/>
                    <a:lstStyle/>
                    <a:p>
                      <a:r>
                        <a:rPr lang="es-MX" sz="1000" b="0" i="1" noProof="0" dirty="0" smtClean="0">
                          <a:solidFill>
                            <a:schemeClr val="tx1"/>
                          </a:solidFill>
                        </a:rPr>
                        <a:t>El estudiante da suficientes ejemplos de cómo</a:t>
                      </a:r>
                      <a:r>
                        <a:rPr lang="es-MX" sz="1000" b="0" i="1" baseline="0" noProof="0" dirty="0" smtClean="0">
                          <a:solidFill>
                            <a:schemeClr val="tx1"/>
                          </a:solidFill>
                        </a:rPr>
                        <a:t> el autor compara una ballena jorobada a otras cosas y explica por qué</a:t>
                      </a:r>
                      <a:r>
                        <a:rPr lang="es-MX" sz="1000" i="1" baseline="0" noProof="0" dirty="0" smtClean="0">
                          <a:solidFill>
                            <a:schemeClr val="tx1"/>
                          </a:solidFill>
                        </a:rPr>
                        <a:t>.</a:t>
                      </a:r>
                      <a:endParaRPr lang="es-MX" sz="1000" i="1" noProof="0" dirty="0" smtClean="0">
                        <a:solidFill>
                          <a:schemeClr val="tx1"/>
                        </a:solidFill>
                      </a:endParaRPr>
                    </a:p>
                    <a:p>
                      <a:r>
                        <a:rPr lang="es-MX" sz="1100" noProof="0" dirty="0" smtClean="0">
                          <a:solidFill>
                            <a:schemeClr val="tx1"/>
                          </a:solidFill>
                        </a:rPr>
                        <a:t>El autor compara</a:t>
                      </a:r>
                      <a:r>
                        <a:rPr lang="es-MX" sz="1100" baseline="0" noProof="0" dirty="0" smtClean="0">
                          <a:solidFill>
                            <a:schemeClr val="tx1"/>
                          </a:solidFill>
                        </a:rPr>
                        <a:t> la ballena jorobada a otras cosas para explicar hechos acerca de la ballena jorobada.  Un hecho es que una ballena jorobada pesa tanto como una grúa de 50 toneladas.  Otro hecho es que cuando la ballena jorobada salta fuera del agua sus aletas se parecen como alas de un pájaro.  Cuando pienso acerca de la ballena  y de las cosas con que el autor las compara me ayuda entender más acerca de la ballena jorobada.  Un ejemplos es cuando el autor dice que el camello tiene una joroba pero la ballena jorobada solo parece tener una joroba.  Cuando se sumerge en el agua y arquea la espalda se ve como una joroba.  Realmente puedo entender su joroba mejor. Por eso el autor compara la ballena jorobada a otras cosas.</a:t>
                      </a:r>
                      <a:endParaRPr lang="es-MX" sz="1100" noProof="0" dirty="0">
                        <a:solidFill>
                          <a:schemeClr val="tx1"/>
                        </a:solidFill>
                      </a:endParaRPr>
                    </a:p>
                  </a:txBody>
                  <a:tcPr marL="103632" marR="103632" marT="50292" marB="50292"/>
                </a:tc>
              </a:tr>
              <a:tr h="771144">
                <a:tc>
                  <a:txBody>
                    <a:bodyPr/>
                    <a:lstStyle/>
                    <a:p>
                      <a:pPr algn="ctr"/>
                      <a:r>
                        <a:rPr lang="es-MX" sz="2000" b="1" noProof="0" dirty="0" smtClean="0">
                          <a:solidFill>
                            <a:schemeClr val="tx1"/>
                          </a:solidFill>
                        </a:rPr>
                        <a:t>1</a:t>
                      </a:r>
                      <a:endParaRPr lang="es-MX" sz="2000" b="1" noProof="0" dirty="0">
                        <a:solidFill>
                          <a:schemeClr val="tx1"/>
                        </a:solidFill>
                      </a:endParaRPr>
                    </a:p>
                  </a:txBody>
                  <a:tcPr marL="103632" marR="103632" marT="50292" marB="50292" anchor="ctr"/>
                </a:tc>
                <a:tc>
                  <a:txBody>
                    <a:bodyPr/>
                    <a:lstStyle/>
                    <a:p>
                      <a:r>
                        <a:rPr lang="es-MX" sz="1000" i="1" noProof="0" dirty="0" smtClean="0">
                          <a:solidFill>
                            <a:schemeClr val="tx1"/>
                          </a:solidFill>
                        </a:rPr>
                        <a:t>El estudiante da ejemplos limitados de como el autor compara la ballena jorobada a otras cosas pero solo explica uno de los ejemplos con</a:t>
                      </a:r>
                      <a:r>
                        <a:rPr lang="es-MX" sz="1000" i="1" baseline="0" noProof="0" dirty="0" smtClean="0">
                          <a:solidFill>
                            <a:schemeClr val="tx1"/>
                          </a:solidFill>
                        </a:rPr>
                        <a:t> detalles.</a:t>
                      </a:r>
                    </a:p>
                    <a:p>
                      <a:r>
                        <a:rPr lang="es-MX" sz="1100" i="0" baseline="0" noProof="0" dirty="0" smtClean="0">
                          <a:solidFill>
                            <a:schemeClr val="tx1"/>
                          </a:solidFill>
                        </a:rPr>
                        <a:t>El autor compara la ballena jorobada a un pájaro.  Un pájaro tiene alas.  Una ballena jorobada tiene aletas que se  parecen a las alas de un pájaro.  Una ballena jorobada también puede cantar.  Ellas cantan canciones bellas.</a:t>
                      </a:r>
                      <a:endParaRPr lang="es-MX" sz="1100" i="0" noProof="0" dirty="0" smtClean="0">
                        <a:solidFill>
                          <a:schemeClr val="tx1"/>
                        </a:solidFill>
                      </a:endParaRPr>
                    </a:p>
                  </a:txBody>
                  <a:tcPr marL="103632" marR="103632" marT="50292" marB="50292"/>
                </a:tc>
              </a:tr>
              <a:tr h="472440">
                <a:tc>
                  <a:txBody>
                    <a:bodyPr/>
                    <a:lstStyle/>
                    <a:p>
                      <a:pPr algn="ctr"/>
                      <a:r>
                        <a:rPr lang="es-MX" sz="2000" b="1" noProof="0" dirty="0" smtClean="0">
                          <a:solidFill>
                            <a:schemeClr val="tx1"/>
                          </a:solidFill>
                        </a:rPr>
                        <a:t>0</a:t>
                      </a:r>
                      <a:endParaRPr lang="es-MX" sz="2000" b="1" noProof="0" dirty="0">
                        <a:solidFill>
                          <a:schemeClr val="tx1"/>
                        </a:solidFill>
                      </a:endParaRPr>
                    </a:p>
                  </a:txBody>
                  <a:tcPr marL="103632" marR="103632" marT="50292" marB="50292" anchor="ctr"/>
                </a:tc>
                <a:tc>
                  <a:txBody>
                    <a:bodyPr/>
                    <a:lstStyle/>
                    <a:p>
                      <a:r>
                        <a:rPr lang="es-MX" sz="1000" i="1" noProof="0" dirty="0" smtClean="0">
                          <a:solidFill>
                            <a:schemeClr val="tx1"/>
                          </a:solidFill>
                        </a:rPr>
                        <a:t>El</a:t>
                      </a:r>
                      <a:r>
                        <a:rPr lang="es-MX" sz="1000" i="1" baseline="0" noProof="0" dirty="0" smtClean="0">
                          <a:solidFill>
                            <a:schemeClr val="tx1"/>
                          </a:solidFill>
                        </a:rPr>
                        <a:t> estudiante no da suficiente información relevante que responda la pregunta.</a:t>
                      </a:r>
                    </a:p>
                    <a:p>
                      <a:r>
                        <a:rPr lang="es-MX" sz="1100" i="0" baseline="0" noProof="0" dirty="0" smtClean="0">
                          <a:solidFill>
                            <a:schemeClr val="tx1"/>
                          </a:solidFill>
                        </a:rPr>
                        <a:t>Las ballenas jorobadas son muy grandes. Hasta pueden volar fuera del agua.</a:t>
                      </a:r>
                      <a:endParaRPr lang="es-MX" sz="1100" i="0" noProof="0" dirty="0" smtClean="0">
                        <a:solidFill>
                          <a:schemeClr val="tx1"/>
                        </a:solidFill>
                      </a:endParaRPr>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51880033"/>
              </p:ext>
            </p:extLst>
          </p:nvPr>
        </p:nvGraphicFramePr>
        <p:xfrm>
          <a:off x="4736950" y="7561688"/>
          <a:ext cx="2528887" cy="814451"/>
        </p:xfrm>
        <a:graphic>
          <a:graphicData uri="http://schemas.openxmlformats.org/drawingml/2006/table">
            <a:tbl>
              <a:tblPr/>
              <a:tblGrid>
                <a:gridCol w="2528887"/>
              </a:tblGrid>
              <a:tr h="192786">
                <a:tc>
                  <a:txBody>
                    <a:bodyPr/>
                    <a:lstStyle/>
                    <a:p>
                      <a:pPr marL="0" marR="0" algn="ctr">
                        <a:lnSpc>
                          <a:spcPct val="115000"/>
                        </a:lnSpc>
                        <a:spcBef>
                          <a:spcPts val="0"/>
                        </a:spcBef>
                        <a:spcAft>
                          <a:spcPts val="0"/>
                        </a:spcAft>
                      </a:pPr>
                      <a:r>
                        <a:rPr lang="en-US" sz="800" b="1" i="1" dirty="0" err="1" smtClean="0">
                          <a:solidFill>
                            <a:srgbClr val="000000"/>
                          </a:solidFill>
                          <a:latin typeface="Calibri"/>
                          <a:ea typeface="Times New Roman"/>
                          <a:cs typeface="Times New Roman"/>
                        </a:rPr>
                        <a:t>Hacia</a:t>
                      </a:r>
                      <a:r>
                        <a:rPr lang="en-US" sz="800" b="1" i="1" dirty="0" smtClean="0">
                          <a:solidFill>
                            <a:srgbClr val="000000"/>
                          </a:solidFill>
                          <a:latin typeface="Calibri"/>
                          <a:ea typeface="Times New Roman"/>
                          <a:cs typeface="Times New Roman"/>
                        </a:rPr>
                        <a:t> RI.3.8</a:t>
                      </a:r>
                      <a:r>
                        <a:rPr lang="en-US" sz="800" b="1" i="1" baseline="0" dirty="0" smtClean="0">
                          <a:solidFill>
                            <a:srgbClr val="000000"/>
                          </a:solidFill>
                          <a:latin typeface="Calibri"/>
                          <a:ea typeface="Times New Roman"/>
                          <a:cs typeface="Times New Roman"/>
                        </a:rPr>
                        <a:t>    DOK  3 - C</a:t>
                      </a:r>
                      <a:r>
                        <a:rPr lang="en-US" sz="800" b="0" i="1" baseline="0" dirty="0" smtClean="0">
                          <a:solidFill>
                            <a:srgbClr val="000000"/>
                          </a:solidFill>
                          <a:latin typeface="Calibri"/>
                          <a:ea typeface="Times New Roman"/>
                          <a:cs typeface="Times New Roman"/>
                        </a:rPr>
                        <a:t>u</a:t>
                      </a:r>
                      <a:endParaRPr lang="en-US" sz="1200" b="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03620">
                <a:tc>
                  <a:txBody>
                    <a:bodyPr/>
                    <a:lstStyle/>
                    <a:p>
                      <a:pPr marL="0" marR="0" lvl="0" indent="0" algn="l" defTabSz="966612" rtl="0" eaLnBrk="1" fontAlgn="auto" latinLnBrk="0" hangingPunct="1">
                        <a:lnSpc>
                          <a:spcPct val="115000"/>
                        </a:lnSpc>
                        <a:spcBef>
                          <a:spcPts val="0"/>
                        </a:spcBef>
                        <a:spcAft>
                          <a:spcPts val="0"/>
                        </a:spcAft>
                        <a:buClrTx/>
                        <a:buSzTx/>
                        <a:buFontTx/>
                        <a:buNone/>
                        <a:tabLst/>
                        <a:defRPr/>
                      </a:pPr>
                      <a:r>
                        <a:rPr lang="es-CO" sz="900" b="1" i="1" dirty="0" smtClean="0">
                          <a:effectLst/>
                          <a:latin typeface="Calibri" panose="020F0502020204030204" pitchFamily="34" charset="0"/>
                          <a:ea typeface="Calibri" panose="020F0502020204030204" pitchFamily="34" charset="0"/>
                          <a:cs typeface="Times New Roman" panose="02020603050405020304" pitchFamily="18" charset="0"/>
                        </a:rPr>
                        <a:t>Explica por qué las oraciones y párrafos de un texto están conectados (utiliza referencias estructurales del texto - comparación, causa/efecto/primero/ segundo/tercero en una secuencia).</a:t>
                      </a: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2" name="Rectangle 1"/>
          <p:cNvSpPr/>
          <p:nvPr/>
        </p:nvSpPr>
        <p:spPr>
          <a:xfrm>
            <a:off x="461120" y="126950"/>
            <a:ext cx="6867853" cy="861774"/>
          </a:xfrm>
          <a:prstGeom prst="rect">
            <a:avLst/>
          </a:prstGeom>
        </p:spPr>
        <p:txBody>
          <a:bodyPr wrap="square">
            <a:spAutoFit/>
          </a:bodyPr>
          <a:lstStyle/>
          <a:p>
            <a:pPr lvl="0">
              <a:defRPr sz="1800" b="0" i="0"/>
            </a:pPr>
            <a:r>
              <a:rPr lang="x-none" sz="1000" i="1" dirty="0">
                <a:solidFill>
                  <a:prstClr val="black"/>
                </a:solidFill>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t>
            </a:r>
            <a:r>
              <a:rPr lang="en-US" sz="1000" i="1" dirty="0">
                <a:solidFill>
                  <a:prstClr val="black"/>
                </a:solidFill>
              </a:rPr>
              <a:t>a.</a:t>
            </a:r>
          </a:p>
        </p:txBody>
      </p:sp>
    </p:spTree>
    <p:extLst>
      <p:ext uri="{BB962C8B-B14F-4D97-AF65-F5344CB8AC3E}">
        <p14:creationId xmlns:p14="http://schemas.microsoft.com/office/powerpoint/2010/main" val="39795150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22</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643405236"/>
              </p:ext>
            </p:extLst>
          </p:nvPr>
        </p:nvGraphicFramePr>
        <p:xfrm>
          <a:off x="503580" y="1068760"/>
          <a:ext cx="6822440" cy="7074408"/>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419" sz="1500" b="1" i="0" u="none" strike="noStrike" kern="1200" cap="none" spc="0" normalizeH="0" baseline="0" noProof="0" dirty="0" smtClean="0">
                          <a:ln>
                            <a:noFill/>
                          </a:ln>
                          <a:solidFill>
                            <a:prstClr val="black"/>
                          </a:solidFill>
                          <a:effectLst/>
                          <a:uLnTx/>
                          <a:uFillTx/>
                          <a:latin typeface="+mn-lt"/>
                          <a:ea typeface="+mn-ea"/>
                          <a:cs typeface="+mn-cs"/>
                        </a:rPr>
                        <a:t>Pre-evaluación Trimestre 3: Clave para la </a:t>
                      </a:r>
                      <a:r>
                        <a:rPr kumimoji="0" lang="es-419" sz="1500" b="1" i="0" u="sng" strike="noStrike" kern="1200" cap="none" spc="0" normalizeH="0" baseline="0" noProof="0" dirty="0" smtClean="0">
                          <a:ln>
                            <a:noFill/>
                          </a:ln>
                          <a:solidFill>
                            <a:prstClr val="black"/>
                          </a:solidFill>
                          <a:effectLst/>
                          <a:uLnTx/>
                          <a:uFillTx/>
                          <a:latin typeface="+mn-lt"/>
                          <a:ea typeface="+mn-ea"/>
                          <a:cs typeface="+mn-cs"/>
                        </a:rPr>
                        <a:t>Respuesta construida de investigación</a:t>
                      </a:r>
                    </a:p>
                  </a:txBody>
                  <a:tcPr marL="103632" marR="103632" marT="50292" marB="50292"/>
                </a:tc>
                <a:tc hMerge="1">
                  <a:txBody>
                    <a:bodyPr/>
                    <a:lstStyle/>
                    <a:p>
                      <a:endParaRPr lang="en-US"/>
                    </a:p>
                  </a:txBody>
                  <a:tcPr/>
                </a:tc>
              </a:tr>
              <a:tr h="426720">
                <a:tc gridSpan="2">
                  <a:txBody>
                    <a:bodyPr/>
                    <a:lstStyle/>
                    <a:p>
                      <a:pPr marL="0" marR="0" lvl="0" indent="0" algn="ctr" defTabSz="966612" rtl="0" eaLnBrk="1" fontAlgn="auto" latinLnBrk="0" hangingPunct="1">
                        <a:lnSpc>
                          <a:spcPct val="100000"/>
                        </a:lnSpc>
                        <a:spcBef>
                          <a:spcPts val="0"/>
                        </a:spcBef>
                        <a:spcAft>
                          <a:spcPts val="0"/>
                        </a:spcAft>
                        <a:buClrTx/>
                        <a:buSzTx/>
                        <a:buFontTx/>
                        <a:buNone/>
                        <a:tabLst/>
                        <a:defRPr/>
                      </a:pPr>
                      <a:r>
                        <a:rPr kumimoji="0" lang="es-419" sz="1600" b="1" i="0" u="none" strike="noStrike" kern="1200" cap="none" spc="0" normalizeH="0" baseline="0" noProof="0" dirty="0" smtClean="0">
                          <a:ln>
                            <a:noFill/>
                          </a:ln>
                          <a:solidFill>
                            <a:prstClr val="black"/>
                          </a:solidFill>
                          <a:effectLst/>
                          <a:uLnTx/>
                          <a:uFillTx/>
                          <a:latin typeface="+mn-lt"/>
                          <a:ea typeface="+mn-ea"/>
                          <a:cs typeface="+mn-cs"/>
                        </a:rPr>
                        <a:t>Rúbricas para la Respuesta construida de investigación - Objetivo 3</a:t>
                      </a:r>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mn-lt"/>
                          <a:ea typeface="+mn-ea"/>
                          <a:cs typeface="+mn-cs"/>
                        </a:rPr>
                        <a:t>evidencia de la habilidad para distinguir información </a:t>
                      </a:r>
                      <a:r>
                        <a:rPr kumimoji="0" lang="es-419" sz="1200" b="1" i="0" u="sng" strike="noStrike" kern="1200" cap="none" spc="0" normalizeH="0" baseline="0" noProof="0" dirty="0" smtClean="0">
                          <a:ln>
                            <a:noFill/>
                          </a:ln>
                          <a:solidFill>
                            <a:prstClr val="black"/>
                          </a:solidFill>
                          <a:effectLst/>
                          <a:uLnTx/>
                          <a:uFillTx/>
                          <a:latin typeface="+mn-lt"/>
                          <a:ea typeface="+mn-ea"/>
                          <a:cs typeface="+mn-cs"/>
                        </a:rPr>
                        <a:t>relevante</a:t>
                      </a:r>
                      <a:r>
                        <a:rPr kumimoji="0" lang="es-419" sz="1200" b="1" i="0" u="none" strike="noStrike" kern="1200" cap="none" spc="0" normalizeH="0" baseline="0" noProof="0" dirty="0" smtClean="0">
                          <a:ln>
                            <a:noFill/>
                          </a:ln>
                          <a:solidFill>
                            <a:prstClr val="black"/>
                          </a:solidFill>
                          <a:effectLst/>
                          <a:uLnTx/>
                          <a:uFillTx/>
                          <a:latin typeface="+mn-lt"/>
                          <a:ea typeface="+mn-ea"/>
                          <a:cs typeface="+mn-cs"/>
                        </a:rPr>
                        <a:t> de la información irrelevante, como lo es distinguir un hecho de una opinión</a:t>
                      </a:r>
                    </a:p>
                  </a:txBody>
                  <a:tcPr marL="103632" marR="103632" marT="50292" marB="50292"/>
                </a:tc>
                <a:tc hMerge="1">
                  <a:txBody>
                    <a:bodyPr/>
                    <a:lstStyle/>
                    <a:p>
                      <a:endParaRPr lang="en-US"/>
                    </a:p>
                  </a:txBody>
                  <a:tcPr/>
                </a:tc>
              </a:tr>
              <a:tr h="569976">
                <a:tc gridSpan="2">
                  <a:txBody>
                    <a:bodyPr/>
                    <a:lstStyle/>
                    <a:p>
                      <a:pPr lvl="0" defTabSz="914400" fontAlgn="base">
                        <a:spcBef>
                          <a:spcPct val="0"/>
                        </a:spcBef>
                        <a:spcAft>
                          <a:spcPct val="0"/>
                        </a:spcAft>
                      </a:pPr>
                      <a:r>
                        <a:rPr lang="es-MX" sz="1500" b="1" noProof="0" dirty="0" smtClean="0">
                          <a:solidFill>
                            <a:schemeClr val="tx1"/>
                          </a:solidFill>
                        </a:rPr>
                        <a:t>Pregunta #16: </a:t>
                      </a:r>
                      <a:r>
                        <a:rPr lang="es-MX" sz="1400" noProof="0" dirty="0" smtClean="0">
                          <a:solidFill>
                            <a:schemeClr val="tx1"/>
                          </a:solidFill>
                        </a:rPr>
                        <a:t>¿Qué</a:t>
                      </a:r>
                      <a:r>
                        <a:rPr lang="es-MX" sz="1400" baseline="0" noProof="0" dirty="0" smtClean="0">
                          <a:solidFill>
                            <a:schemeClr val="tx1"/>
                          </a:solidFill>
                        </a:rPr>
                        <a:t> detalles clave en</a:t>
                      </a:r>
                      <a:r>
                        <a:rPr lang="es-MX" sz="1400" noProof="0" dirty="0" smtClean="0">
                          <a:solidFill>
                            <a:schemeClr val="tx1"/>
                          </a:solidFill>
                        </a:rPr>
                        <a:t> </a:t>
                      </a:r>
                      <a:r>
                        <a:rPr lang="es-MX" sz="1400" b="1" i="1" u="none" noProof="0" dirty="0" smtClean="0">
                          <a:solidFill>
                            <a:schemeClr val="tx1"/>
                          </a:solidFill>
                          <a:ea typeface="Calibri" pitchFamily="34" charset="0"/>
                          <a:cs typeface="Times New Roman" pitchFamily="18" charset="0"/>
                        </a:rPr>
                        <a:t>Hechos acerca de las ballenas jorobadas</a:t>
                      </a:r>
                      <a:r>
                        <a:rPr lang="es-MX" sz="1400" b="0" i="1" u="none" baseline="0" noProof="0" dirty="0" smtClean="0">
                          <a:solidFill>
                            <a:schemeClr val="tx1"/>
                          </a:solidFill>
                          <a:ea typeface="Calibri" pitchFamily="34" charset="0"/>
                          <a:cs typeface="Times New Roman" pitchFamily="18" charset="0"/>
                        </a:rPr>
                        <a:t> y</a:t>
                      </a:r>
                      <a:r>
                        <a:rPr lang="es-MX" sz="1400" b="0" u="none" noProof="0" dirty="0" smtClean="0">
                          <a:solidFill>
                            <a:schemeClr val="tx1"/>
                          </a:solidFill>
                        </a:rPr>
                        <a:t> </a:t>
                      </a:r>
                      <a:r>
                        <a:rPr lang="es-MX" sz="1400" b="1" i="1" u="none" noProof="0" dirty="0" smtClean="0">
                          <a:solidFill>
                            <a:schemeClr val="tx1"/>
                          </a:solidFill>
                          <a:ea typeface="Calibri" pitchFamily="34" charset="0"/>
                          <a:cs typeface="Times New Roman" pitchFamily="18" charset="0"/>
                        </a:rPr>
                        <a:t>La ballena jorobada </a:t>
                      </a:r>
                      <a:r>
                        <a:rPr lang="es-MX" sz="1400" noProof="0" dirty="0" smtClean="0">
                          <a:solidFill>
                            <a:schemeClr val="tx1"/>
                          </a:solidFill>
                        </a:rPr>
                        <a:t>explican por qué</a:t>
                      </a:r>
                      <a:r>
                        <a:rPr lang="es-MX" sz="1400" baseline="0" noProof="0" dirty="0" smtClean="0">
                          <a:solidFill>
                            <a:schemeClr val="tx1"/>
                          </a:solidFill>
                        </a:rPr>
                        <a:t> es fácil de reconocer la ballena jorobada</a:t>
                      </a:r>
                      <a:r>
                        <a:rPr lang="es-MX" sz="1400" noProof="0" dirty="0" smtClean="0">
                          <a:solidFill>
                            <a:schemeClr val="tx1"/>
                          </a:solidFill>
                        </a:rPr>
                        <a:t>? </a:t>
                      </a:r>
                      <a:endParaRPr lang="es-MX" sz="1400" b="1" noProof="0" dirty="0" smtClean="0">
                        <a:solidFill>
                          <a:schemeClr val="tx1"/>
                        </a:solidFill>
                      </a:endParaRP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MX" sz="1500" b="1" noProof="0" dirty="0" smtClean="0">
                          <a:solidFill>
                            <a:schemeClr val="tx1"/>
                          </a:solidFill>
                        </a:rPr>
                        <a:t>Rúbrica del maestro</a:t>
                      </a:r>
                      <a:r>
                        <a:rPr lang="es-MX" sz="1500" b="1" baseline="0" noProof="0" dirty="0" smtClean="0">
                          <a:solidFill>
                            <a:schemeClr val="tx1"/>
                          </a:solidFill>
                        </a:rPr>
                        <a:t> “Respuesta de lenguaje”</a:t>
                      </a:r>
                      <a:endParaRPr lang="es-MX" sz="1500" b="1" noProof="0" dirty="0" smtClean="0">
                        <a:solidFill>
                          <a:schemeClr val="tx1"/>
                        </a:solidFill>
                      </a:endParaRPr>
                    </a:p>
                  </a:txBody>
                  <a:tcPr marL="103632" marR="103632" marT="50292" marB="50292">
                    <a:solidFill>
                      <a:schemeClr val="bg1">
                        <a:lumMod val="85000"/>
                      </a:schemeClr>
                    </a:solidFill>
                  </a:tcPr>
                </a:tc>
                <a:tc hMerge="1">
                  <a:txBody>
                    <a:bodyPr/>
                    <a:lstStyle/>
                    <a:p>
                      <a:endParaRPr lang="en-US"/>
                    </a:p>
                  </a:txBody>
                  <a:tcPr/>
                </a:tc>
              </a:tr>
              <a:tr h="944880">
                <a:tc gridSpan="2">
                  <a:txBody>
                    <a:bodyPr/>
                    <a:lstStyle/>
                    <a:p>
                      <a:r>
                        <a:rPr lang="es-MX" sz="1100" b="1" u="sng" noProof="0" dirty="0" smtClean="0">
                          <a:solidFill>
                            <a:schemeClr val="tx1"/>
                          </a:solidFill>
                        </a:rPr>
                        <a:t>La respuesta contiene suficiente evidencia</a:t>
                      </a:r>
                      <a:r>
                        <a:rPr lang="es-MX" sz="1100" b="1" u="none" noProof="0" dirty="0" smtClean="0">
                          <a:solidFill>
                            <a:schemeClr val="tx1"/>
                          </a:solidFill>
                        </a:rPr>
                        <a:t> </a:t>
                      </a:r>
                      <a:r>
                        <a:rPr lang="es-MX" sz="1100" baseline="0" noProof="0" dirty="0" smtClean="0">
                          <a:solidFill>
                            <a:schemeClr val="tx1"/>
                          </a:solidFill>
                        </a:rPr>
                        <a:t>de la habilidad de distinguir de lo que es </a:t>
                      </a:r>
                      <a:r>
                        <a:rPr lang="es-MX" sz="1100" u="sng" baseline="0" noProof="0" dirty="0" smtClean="0">
                          <a:solidFill>
                            <a:schemeClr val="tx1"/>
                          </a:solidFill>
                        </a:rPr>
                        <a:t>relevante de la información irrelevante </a:t>
                      </a:r>
                      <a:r>
                        <a:rPr lang="es-MX" sz="1100" noProof="0" dirty="0" smtClean="0">
                          <a:solidFill>
                            <a:schemeClr val="tx1"/>
                          </a:solidFill>
                        </a:rPr>
                        <a:t>(o… como diferenciar</a:t>
                      </a:r>
                      <a:r>
                        <a:rPr lang="es-MX" sz="1100" baseline="0" noProof="0" dirty="0" smtClean="0">
                          <a:solidFill>
                            <a:schemeClr val="tx1"/>
                          </a:solidFill>
                        </a:rPr>
                        <a:t> los hechos de las opiniones) acerca de la pregunta.  Los estudiantes deben distinguir que evidencia de los pasajes son relevantes al explicar por qué es fácil de reconocer la ballena jorobada.  Información relevante de </a:t>
                      </a:r>
                      <a:r>
                        <a:rPr lang="es-MX" sz="1100" b="1" i="1" u="none" baseline="0" noProof="0" dirty="0" smtClean="0">
                          <a:solidFill>
                            <a:schemeClr val="tx1"/>
                          </a:solidFill>
                        </a:rPr>
                        <a:t>La ballena jorobada</a:t>
                      </a:r>
                      <a:r>
                        <a:rPr lang="es-MX" sz="1100" b="0" i="0" u="none" baseline="0" noProof="0" dirty="0" smtClean="0">
                          <a:solidFill>
                            <a:schemeClr val="tx1"/>
                          </a:solidFill>
                        </a:rPr>
                        <a:t> incluirá  detalles específicos de por qué es fácil de reconocer una ballena jorobada</a:t>
                      </a:r>
                      <a:r>
                        <a:rPr lang="es-MX" sz="1100" baseline="0" noProof="0" dirty="0" smtClean="0">
                          <a:solidFill>
                            <a:schemeClr val="tx1"/>
                          </a:solidFill>
                        </a:rPr>
                        <a:t>. Esto incluiría factores de reconocimiento visual como las aletas grandes, parece que tiene una joroba cuando se sumerge y es grande en tamaño (50 toneladas). Las señales no visuales facilitan reconocer la ballena jorobada  si eres un científico (por su aleta caudal única y su cantar). En </a:t>
                      </a:r>
                      <a:r>
                        <a:rPr lang="es-MX" sz="1100" b="1" i="1" u="none" baseline="0" noProof="0" dirty="0" smtClean="0">
                          <a:solidFill>
                            <a:schemeClr val="tx1"/>
                          </a:solidFill>
                        </a:rPr>
                        <a:t>Hechos acerca de las ballenas jorobadas</a:t>
                      </a:r>
                      <a:r>
                        <a:rPr lang="es-MX" sz="1100" u="none" baseline="0" noProof="0" dirty="0" smtClean="0">
                          <a:solidFill>
                            <a:schemeClr val="tx1"/>
                          </a:solidFill>
                        </a:rPr>
                        <a:t>, </a:t>
                      </a:r>
                      <a:r>
                        <a:rPr lang="es-MX" sz="1100" baseline="0" noProof="0" dirty="0" smtClean="0">
                          <a:solidFill>
                            <a:schemeClr val="tx1"/>
                          </a:solidFill>
                        </a:rPr>
                        <a:t>señales visuales incluyen su cola ancha de 12 pies y como golpea el agua (coletazo) y como salta fuera del agua.  </a:t>
                      </a: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s-MX" sz="1300" b="1" baseline="0" noProof="0" dirty="0" smtClean="0">
                          <a:solidFill>
                            <a:schemeClr val="tx1"/>
                          </a:solidFill>
                        </a:rPr>
                        <a:t>Respuesta de “lenguaje” ejemplar del estudiante</a:t>
                      </a:r>
                      <a:endParaRPr lang="es-MX" sz="1300" b="1" noProof="0" dirty="0">
                        <a:solidFill>
                          <a:schemeClr val="tx1"/>
                        </a:solidFill>
                      </a:endParaRP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s-MX" sz="2000" b="1" noProof="0" dirty="0" smtClean="0">
                          <a:solidFill>
                            <a:schemeClr val="tx1"/>
                          </a:solidFill>
                        </a:rPr>
                        <a:t>2</a:t>
                      </a:r>
                      <a:endParaRPr lang="es-MX" sz="2000" b="1" noProof="0" dirty="0">
                        <a:solidFill>
                          <a:schemeClr val="tx1"/>
                        </a:solidFill>
                      </a:endParaRPr>
                    </a:p>
                  </a:txBody>
                  <a:tcPr marL="103632" marR="103632" marT="50292" marB="50292" anchor="ctr"/>
                </a:tc>
                <a:tc>
                  <a:txBody>
                    <a:bodyPr/>
                    <a:lstStyle/>
                    <a:p>
                      <a:r>
                        <a:rPr lang="es-MX" sz="1000" i="1" noProof="0" dirty="0" smtClean="0">
                          <a:solidFill>
                            <a:schemeClr val="tx1"/>
                          </a:solidFill>
                        </a:rPr>
                        <a:t>El estudiante presenta suficiente detalles relevantes de ambos</a:t>
                      </a:r>
                      <a:r>
                        <a:rPr lang="es-MX" sz="1000" i="1" baseline="0" noProof="0" dirty="0" smtClean="0">
                          <a:solidFill>
                            <a:schemeClr val="tx1"/>
                          </a:solidFill>
                        </a:rPr>
                        <a:t> pasajes que apoyan por qué es fácil de reconocer una ballena jorobada. Algunos de estos son visuales y otros no lo son (no se necesita diferenciar).</a:t>
                      </a:r>
                      <a:endParaRPr lang="es-MX" sz="1000" i="1" noProof="0" dirty="0" smtClean="0">
                        <a:solidFill>
                          <a:schemeClr val="tx1"/>
                        </a:solidFill>
                      </a:endParaRPr>
                    </a:p>
                    <a:p>
                      <a:r>
                        <a:rPr lang="es-MX" sz="1100" noProof="0" dirty="0" smtClean="0">
                          <a:solidFill>
                            <a:schemeClr val="tx1"/>
                          </a:solidFill>
                        </a:rPr>
                        <a:t>La ballena jorobada es fácil de reconocer por muchas razones.  Si ves a una ballena en el océano y no estas seguro si es una ballena jorobada fíjate en las aletas. Son</a:t>
                      </a:r>
                      <a:r>
                        <a:rPr lang="es-MX" sz="1100" baseline="0" noProof="0" dirty="0" smtClean="0">
                          <a:solidFill>
                            <a:schemeClr val="tx1"/>
                          </a:solidFill>
                        </a:rPr>
                        <a:t> las más grandes de todas las ballenas. Es posible que la veas saltando fuera del agua como un acróbata o golpeando el agua con su cola grande. Si la ves  sumergirse bajo al agua parte de su espalda sobresale y parece una joroba. Estas son algunas maneras que puedes reconocer a una ballena jorobada.  Los científicos pueden  reconocer ballenas jorobadas porque tienen aletas caudales en la parte inferior de la cola que son únicas (como nuestras huellas dactilares) y porque cantan canciones muy complejas. Estas son algunas maneras de reconocer ballenas jorobadas.</a:t>
                      </a:r>
                      <a:endParaRPr lang="es-MX" sz="1100" noProof="0" dirty="0" smtClean="0">
                        <a:solidFill>
                          <a:schemeClr val="tx1"/>
                        </a:solidFill>
                      </a:endParaRPr>
                    </a:p>
                  </a:txBody>
                  <a:tcPr marL="103632" marR="103632" marT="50292" marB="50292"/>
                </a:tc>
              </a:tr>
              <a:tr h="580290">
                <a:tc>
                  <a:txBody>
                    <a:bodyPr/>
                    <a:lstStyle/>
                    <a:p>
                      <a:pPr algn="ctr"/>
                      <a:r>
                        <a:rPr lang="es-MX" sz="2000" b="1" noProof="0" dirty="0" smtClean="0">
                          <a:solidFill>
                            <a:schemeClr val="tx1"/>
                          </a:solidFill>
                        </a:rPr>
                        <a:t>1</a:t>
                      </a:r>
                      <a:endParaRPr lang="es-MX" sz="2000" b="1" noProof="0" dirty="0">
                        <a:solidFill>
                          <a:schemeClr val="tx1"/>
                        </a:solidFill>
                      </a:endParaRPr>
                    </a:p>
                  </a:txBody>
                  <a:tcPr marL="103632" marR="103632" marT="50292" marB="50292" anchor="ctr"/>
                </a:tc>
                <a:tc>
                  <a:txBody>
                    <a:bodyPr/>
                    <a:lstStyle/>
                    <a:p>
                      <a:r>
                        <a:rPr lang="es-MX" sz="1000" i="1" noProof="0" dirty="0" smtClean="0">
                          <a:solidFill>
                            <a:schemeClr val="tx1"/>
                          </a:solidFill>
                        </a:rPr>
                        <a:t>El estudiante presenta detalles relevantes</a:t>
                      </a:r>
                      <a:r>
                        <a:rPr lang="es-MX" sz="1000" i="1" baseline="0" noProof="0" dirty="0" smtClean="0">
                          <a:solidFill>
                            <a:schemeClr val="tx1"/>
                          </a:solidFill>
                        </a:rPr>
                        <a:t> limitados  de ambos pasajes que apoyan por qué es fácil de reconocer una ballena jorobada pero añade detalles que no van de acuerdo con la pregunta. (como las ballenas jorobadas son inteligentes).  </a:t>
                      </a:r>
                      <a:endParaRPr lang="es-MX" sz="1000" i="1" noProof="0" dirty="0" smtClean="0">
                        <a:solidFill>
                          <a:schemeClr val="tx1"/>
                        </a:solidFill>
                      </a:endParaRPr>
                    </a:p>
                    <a:p>
                      <a:r>
                        <a:rPr lang="es-MX" sz="1100" noProof="0" dirty="0" smtClean="0">
                          <a:solidFill>
                            <a:schemeClr val="tx1"/>
                          </a:solidFill>
                        </a:rPr>
                        <a:t>Las ballenas jorobadas son fáciles de reconocer</a:t>
                      </a:r>
                      <a:r>
                        <a:rPr lang="es-MX" sz="1100" baseline="0" noProof="0" dirty="0" smtClean="0">
                          <a:solidFill>
                            <a:schemeClr val="tx1"/>
                          </a:solidFill>
                        </a:rPr>
                        <a:t>. Son muy inteligentes. También pueden cantar canciones bellas.  Las ballenas jorobadas son muy grandes y saltan fuera del agua.</a:t>
                      </a:r>
                      <a:endParaRPr lang="es-MX" sz="1100" noProof="0" dirty="0" smtClean="0">
                        <a:solidFill>
                          <a:schemeClr val="tx1"/>
                        </a:solidFill>
                      </a:endParaRPr>
                    </a:p>
                  </a:txBody>
                  <a:tcPr marL="103632" marR="103632" marT="50292" marB="50292"/>
                </a:tc>
              </a:tr>
              <a:tr h="472440">
                <a:tc>
                  <a:txBody>
                    <a:bodyPr/>
                    <a:lstStyle/>
                    <a:p>
                      <a:pPr algn="ctr"/>
                      <a:r>
                        <a:rPr lang="es-MX" sz="2000" b="1" noProof="0" dirty="0" smtClean="0">
                          <a:solidFill>
                            <a:schemeClr val="tx1"/>
                          </a:solidFill>
                        </a:rPr>
                        <a:t>0</a:t>
                      </a:r>
                      <a:endParaRPr lang="es-MX" sz="2000" b="1" noProof="0" dirty="0">
                        <a:solidFill>
                          <a:schemeClr val="tx1"/>
                        </a:solidFill>
                      </a:endParaRPr>
                    </a:p>
                  </a:txBody>
                  <a:tcPr marL="103632" marR="103632" marT="50292" marB="50292" anchor="ctr"/>
                </a:tc>
                <a:tc>
                  <a:txBody>
                    <a:bodyPr/>
                    <a:lstStyle/>
                    <a:p>
                      <a:r>
                        <a:rPr lang="es-MX" sz="1000" i="1" noProof="0" dirty="0" smtClean="0">
                          <a:solidFill>
                            <a:schemeClr val="tx1"/>
                          </a:solidFill>
                        </a:rPr>
                        <a:t>El estudiante no presenta ninguna evidencia para distinguir información relevante de lo irrelevante de acuerdo a la pregunta.</a:t>
                      </a:r>
                      <a:r>
                        <a:rPr lang="es-MX" sz="1000" i="1" baseline="0" noProof="0" dirty="0" smtClean="0">
                          <a:solidFill>
                            <a:schemeClr val="tx1"/>
                          </a:solidFill>
                        </a:rPr>
                        <a:t> </a:t>
                      </a:r>
                    </a:p>
                    <a:p>
                      <a:r>
                        <a:rPr lang="es-MX" sz="1100" noProof="0" dirty="0" smtClean="0">
                          <a:solidFill>
                            <a:schemeClr val="tx1"/>
                          </a:solidFill>
                        </a:rPr>
                        <a:t>Las ballenas jorobadas son muy lindas.  Ellas pueden hacer muchas cosas que otras ballenas no pueden hacer.  Espero</a:t>
                      </a:r>
                      <a:r>
                        <a:rPr lang="es-MX" sz="1100" baseline="0" noProof="0" dirty="0" smtClean="0">
                          <a:solidFill>
                            <a:schemeClr val="tx1"/>
                          </a:solidFill>
                        </a:rPr>
                        <a:t> ver una</a:t>
                      </a:r>
                      <a:r>
                        <a:rPr lang="es-MX" sz="1100" noProof="0" dirty="0" smtClean="0">
                          <a:solidFill>
                            <a:schemeClr val="tx1"/>
                          </a:solidFill>
                        </a:rPr>
                        <a:t>.</a:t>
                      </a:r>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30265941"/>
              </p:ext>
            </p:extLst>
          </p:nvPr>
        </p:nvGraphicFramePr>
        <p:xfrm>
          <a:off x="4642674" y="8305564"/>
          <a:ext cx="2683346" cy="685799"/>
        </p:xfrm>
        <a:graphic>
          <a:graphicData uri="http://schemas.openxmlformats.org/drawingml/2006/table">
            <a:tbl>
              <a:tblPr/>
              <a:tblGrid>
                <a:gridCol w="2683346"/>
              </a:tblGrid>
              <a:tr h="193459">
                <a:tc>
                  <a:txBody>
                    <a:bodyPr/>
                    <a:lstStyle/>
                    <a:p>
                      <a:pPr marL="0" marR="0" algn="ctr">
                        <a:lnSpc>
                          <a:spcPct val="115000"/>
                        </a:lnSpc>
                        <a:spcBef>
                          <a:spcPts val="0"/>
                        </a:spcBef>
                        <a:spcAft>
                          <a:spcPts val="0"/>
                        </a:spcAft>
                      </a:pPr>
                      <a:r>
                        <a:rPr lang="en-US" sz="800" b="1" i="1" dirty="0" err="1" smtClean="0">
                          <a:solidFill>
                            <a:srgbClr val="000000"/>
                          </a:solidFill>
                          <a:latin typeface="Calibri"/>
                          <a:ea typeface="Times New Roman"/>
                          <a:cs typeface="Times New Roman"/>
                        </a:rPr>
                        <a:t>Hacia</a:t>
                      </a:r>
                      <a:r>
                        <a:rPr lang="en-US" sz="800" b="1" i="1" dirty="0" smtClean="0">
                          <a:solidFill>
                            <a:srgbClr val="000000"/>
                          </a:solidFill>
                          <a:latin typeface="Calibri"/>
                          <a:ea typeface="Times New Roman"/>
                          <a:cs typeface="Times New Roman"/>
                        </a:rPr>
                        <a:t> RI.3.9 </a:t>
                      </a:r>
                      <a:r>
                        <a:rPr lang="en-US" sz="800" b="1" i="1" baseline="0" dirty="0" smtClean="0">
                          <a:solidFill>
                            <a:srgbClr val="000000"/>
                          </a:solidFill>
                          <a:latin typeface="Calibri"/>
                          <a:ea typeface="Times New Roman"/>
                          <a:cs typeface="Times New Roman"/>
                        </a:rPr>
                        <a:t>    DOK  4 - SY</a:t>
                      </a:r>
                      <a:r>
                        <a:rPr lang="en-US" sz="800" b="0" i="1" baseline="0" dirty="0" smtClean="0">
                          <a:solidFill>
                            <a:srgbClr val="000000"/>
                          </a:solidFill>
                          <a:latin typeface="Calibri"/>
                          <a:ea typeface="Times New Roman"/>
                          <a:cs typeface="Times New Roman"/>
                        </a:rPr>
                        <a:t>U</a:t>
                      </a:r>
                      <a:endParaRPr lang="en-US" sz="1200" b="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92340">
                <a:tc>
                  <a:txBody>
                    <a:bodyPr/>
                    <a:lstStyle/>
                    <a:p>
                      <a:pPr marL="231775" marR="0" indent="-231775" algn="l" defTabSz="966612" rtl="0" eaLnBrk="1" fontAlgn="auto" latinLnBrk="0" hangingPunct="1">
                        <a:lnSpc>
                          <a:spcPct val="100000"/>
                        </a:lnSpc>
                        <a:spcBef>
                          <a:spcPts val="0"/>
                        </a:spcBef>
                        <a:spcAft>
                          <a:spcPts val="0"/>
                        </a:spcAft>
                        <a:buClrTx/>
                        <a:buSzTx/>
                        <a:buFontTx/>
                        <a:buNone/>
                        <a:tabLst/>
                        <a:defRPr/>
                      </a:pPr>
                      <a:r>
                        <a:rPr lang="es-ES" sz="900" b="1" i="1" dirty="0" smtClean="0">
                          <a:effectLst/>
                          <a:latin typeface="Calibri" panose="020F0502020204030204" pitchFamily="34" charset="0"/>
                          <a:ea typeface="Calibri" panose="020F0502020204030204" pitchFamily="34" charset="0"/>
                          <a:cs typeface="Times New Roman" panose="02020603050405020304" pitchFamily="18" charset="0"/>
                        </a:rPr>
                        <a:t>Sintetiza la información en dos o más textos sobre el tema, el escenario o la trama, comparando y contrastando para llegar a una conclusión</a:t>
                      </a:r>
                      <a:endParaRPr lang="en-US" sz="900" b="1" dirty="0" smtClean="0">
                        <a:solidFill>
                          <a:schemeClr val="tx1"/>
                        </a:solidFill>
                        <a:effectLst/>
                        <a:latin typeface="+mn-lt"/>
                        <a:ea typeface="Calibri"/>
                        <a:cs typeface="Times New Roman"/>
                      </a:endParaRP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2" name="Rectangle 1"/>
          <p:cNvSpPr/>
          <p:nvPr/>
        </p:nvSpPr>
        <p:spPr>
          <a:xfrm>
            <a:off x="438200" y="120555"/>
            <a:ext cx="6953200" cy="861774"/>
          </a:xfrm>
          <a:prstGeom prst="rect">
            <a:avLst/>
          </a:prstGeom>
        </p:spPr>
        <p:txBody>
          <a:bodyPr wrap="square">
            <a:spAutoFit/>
          </a:bodyPr>
          <a:lstStyle/>
          <a:p>
            <a:pPr lvl="0">
              <a:defRPr/>
            </a:pPr>
            <a:r>
              <a:rPr lang="es-ES_tradnl" sz="1000" i="1" dirty="0">
                <a:solidFill>
                  <a:prstClr val="black"/>
                </a:solidFill>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endParaRPr lang="es-419" dirty="0">
              <a:solidFill>
                <a:prstClr val="black"/>
              </a:solidFill>
            </a:endParaRPr>
          </a:p>
        </p:txBody>
      </p:sp>
    </p:spTree>
    <p:extLst>
      <p:ext uri="{BB962C8B-B14F-4D97-AF65-F5344CB8AC3E}">
        <p14:creationId xmlns:p14="http://schemas.microsoft.com/office/powerpoint/2010/main" val="3294442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23</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334147194"/>
              </p:ext>
            </p:extLst>
          </p:nvPr>
        </p:nvGraphicFramePr>
        <p:xfrm>
          <a:off x="285800" y="0"/>
          <a:ext cx="6822440" cy="9703308"/>
        </p:xfrm>
        <a:graphic>
          <a:graphicData uri="http://schemas.openxmlformats.org/drawingml/2006/table">
            <a:tbl>
              <a:tblPr firstRow="1" bandRow="1">
                <a:tableStyleId>{5940675A-B579-460E-94D1-54222C63F5DA}</a:tableStyleId>
              </a:tblPr>
              <a:tblGrid>
                <a:gridCol w="539750"/>
                <a:gridCol w="6282690"/>
              </a:tblGrid>
              <a:tr h="434340">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smtClean="0">
                          <a:ln>
                            <a:noFill/>
                          </a:ln>
                          <a:solidFill>
                            <a:prstClr val="black"/>
                          </a:solidFill>
                          <a:effectLst/>
                          <a:uLnTx/>
                          <a:uFillTx/>
                          <a:latin typeface="+mn-lt"/>
                          <a:ea typeface="Calibri"/>
                          <a:cs typeface="Times New Roman"/>
                        </a:rPr>
                        <a:t>Nota:  Los “escritos breves” no deben tomar más de 10 minutos.   Los escritos breves se califican con una rúbrica de 2-3 puntos. Las composiciones completas se califican con una rúbrica de 4 puntos. La diferencia entre esta rúbrica y las rúbricas de Respuesta construida-Lectura, es que la  </a:t>
                      </a:r>
                      <a:r>
                        <a:rPr kumimoji="0" lang="es-419" sz="1000" b="1" i="0" u="none" strike="noStrike" kern="1200" cap="none" spc="0" normalizeH="0" baseline="0" noProof="0" dirty="0" smtClean="0">
                          <a:ln>
                            <a:noFill/>
                          </a:ln>
                          <a:solidFill>
                            <a:prstClr val="black"/>
                          </a:solidFill>
                          <a:effectLst/>
                          <a:uLnTx/>
                          <a:uFillTx/>
                          <a:latin typeface="+mn-lt"/>
                          <a:ea typeface="Calibri"/>
                          <a:cs typeface="Times New Roman"/>
                        </a:rPr>
                        <a:t>Rúbrica de Escrito Breve está evaluando el dominio de la escritura </a:t>
                      </a:r>
                      <a:r>
                        <a:rPr kumimoji="0" lang="es-419" sz="1000" b="0" i="0" u="none" strike="noStrike" kern="1200" cap="none" spc="0" normalizeH="0" baseline="0" noProof="0" dirty="0" smtClean="0">
                          <a:ln>
                            <a:noFill/>
                          </a:ln>
                          <a:solidFill>
                            <a:prstClr val="black"/>
                          </a:solidFill>
                          <a:effectLst/>
                          <a:uLnTx/>
                          <a:uFillTx/>
                          <a:latin typeface="+mn-lt"/>
                          <a:ea typeface="Calibri"/>
                          <a:cs typeface="Times New Roman"/>
                        </a:rPr>
                        <a:t>en un área específica, mientras que las rúbricas de lectura están evaluando la comprensión. </a:t>
                      </a:r>
                    </a:p>
                  </a:txBody>
                  <a:tcPr marL="103632" marR="103632" marT="50292" marB="50292">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0">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mn-lt"/>
                          <a:ea typeface="+mn-ea"/>
                          <a:cs typeface="+mn-cs"/>
                        </a:rPr>
                        <a:t>Pre-evaluación Trimestre 3: Clave de contestación para la </a:t>
                      </a:r>
                      <a:r>
                        <a:rPr kumimoji="0" lang="es-419" sz="1200" b="1" i="0" u="sng" strike="noStrike" kern="1200" cap="none" spc="0" normalizeH="0" baseline="0" noProof="0" dirty="0" smtClean="0">
                          <a:ln>
                            <a:noFill/>
                          </a:ln>
                          <a:solidFill>
                            <a:prstClr val="black"/>
                          </a:solidFill>
                          <a:effectLst/>
                          <a:uLnTx/>
                          <a:uFillTx/>
                          <a:latin typeface="+mn-lt"/>
                          <a:ea typeface="+mn-ea"/>
                          <a:cs typeface="+mn-cs"/>
                        </a:rPr>
                        <a:t>Respuesta Construida del Escrito Breve</a:t>
                      </a:r>
                    </a:p>
                  </a:txBody>
                  <a:tcPr marL="103632" marR="103632" marT="50292" marB="50292">
                    <a:lnT w="12700" cap="flat" cmpd="sng" algn="ctr">
                      <a:solidFill>
                        <a:schemeClr val="tx1"/>
                      </a:solidFill>
                      <a:prstDash val="solid"/>
                      <a:round/>
                      <a:headEnd type="none" w="med" len="med"/>
                      <a:tailEnd type="none" w="med" len="med"/>
                    </a:lnT>
                    <a:solidFill>
                      <a:schemeClr val="bg1">
                        <a:lumMod val="85000"/>
                      </a:schemeClr>
                    </a:solidFill>
                  </a:tcPr>
                </a:tc>
                <a:tc hMerge="1">
                  <a:txBody>
                    <a:bodyPr/>
                    <a:lstStyle/>
                    <a:p>
                      <a:endParaRPr lang="en-US"/>
                    </a:p>
                  </a:txBody>
                  <a:tcPr/>
                </a:tc>
              </a:tr>
              <a:tr h="278892">
                <a:tc gridSpan="2">
                  <a:txBody>
                    <a:bodyPr/>
                    <a:lstStyle/>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1100" dirty="0" smtClean="0">
                          <a:solidFill>
                            <a:schemeClr val="tx1"/>
                          </a:solidFill>
                          <a:effectLst/>
                          <a:latin typeface="+mn-lt"/>
                          <a:ea typeface="Calibri"/>
                          <a:cs typeface="Times New Roman"/>
                        </a:rPr>
                        <a:t>W.3.3b  objetivo 1a</a:t>
                      </a:r>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es-419" sz="1200" b="1" i="0" u="sng" strike="noStrike" kern="1200" cap="none" spc="0" normalizeH="0" baseline="0" noProof="0" dirty="0" smtClean="0">
                          <a:ln>
                            <a:noFill/>
                          </a:ln>
                          <a:solidFill>
                            <a:prstClr val="black"/>
                          </a:solidFill>
                          <a:effectLst/>
                          <a:uLnTx/>
                          <a:uFillTx/>
                          <a:latin typeface="+mn-lt"/>
                          <a:ea typeface="+mn-ea"/>
                          <a:cs typeface="+mn-cs"/>
                        </a:rPr>
                        <a:t>Organización:  Conclusión</a:t>
                      </a:r>
                      <a:r>
                        <a:rPr lang="en-US" sz="1100" baseline="0" dirty="0" smtClean="0">
                          <a:solidFill>
                            <a:schemeClr val="tx1"/>
                          </a:solidFill>
                          <a:effectLst/>
                          <a:latin typeface="+mn-lt"/>
                          <a:ea typeface="Calibri"/>
                          <a:cs typeface="Times New Roman"/>
                        </a:rPr>
                        <a:t>– </a:t>
                      </a:r>
                      <a:r>
                        <a:rPr kumimoji="0" lang="es-419" sz="1200" b="1" i="0" u="sng" strike="noStrike" kern="1200" cap="none" spc="0" normalizeH="0" baseline="0" noProof="0" dirty="0" smtClean="0">
                          <a:ln>
                            <a:noFill/>
                          </a:ln>
                          <a:solidFill>
                            <a:prstClr val="black"/>
                          </a:solidFill>
                          <a:effectLst/>
                          <a:uLnTx/>
                          <a:uFillTx/>
                          <a:latin typeface="+mn-lt"/>
                          <a:ea typeface="+mn-ea"/>
                          <a:cs typeface="+mn-cs"/>
                        </a:rPr>
                        <a:t>adverbios de tiempo que describen el orden de los acontecimientos.</a:t>
                      </a:r>
                      <a:endParaRPr lang="en-US" sz="1100" b="1" baseline="0" dirty="0" smtClean="0">
                        <a:solidFill>
                          <a:schemeClr val="tx1"/>
                        </a:solidFill>
                        <a:effectLst/>
                        <a:latin typeface="+mn-lt"/>
                        <a:ea typeface="Calibri"/>
                        <a:cs typeface="Times New Roman"/>
                      </a:endParaRP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050" b="1" dirty="0" smtClean="0">
                          <a:solidFill>
                            <a:schemeClr val="tx1"/>
                          </a:solidFill>
                          <a:effectLst/>
                          <a:latin typeface="+mn-lt"/>
                          <a:ea typeface="Calibri"/>
                          <a:cs typeface="Times New Roman"/>
                        </a:rPr>
                        <a:t>W.3.3a </a:t>
                      </a:r>
                      <a:r>
                        <a:rPr lang="es-ES" sz="1050" dirty="0" smtClean="0"/>
                        <a:t>Establecen una situación y presentan al narrador y/o a los personajes; organizan una secuencia de acontecimientos que se desarrolla de forma natural</a:t>
                      </a:r>
                      <a:r>
                        <a:rPr lang="en-US" sz="1050" dirty="0" smtClean="0">
                          <a:solidFill>
                            <a:schemeClr val="tx1"/>
                          </a:solidFill>
                          <a:effectLst/>
                          <a:latin typeface="+mn-lt"/>
                          <a:ea typeface="Calibri"/>
                          <a:cs typeface="Times New Roman"/>
                        </a:rPr>
                        <a:t>. </a:t>
                      </a:r>
                      <a:r>
                        <a:rPr lang="en-US" sz="1050" b="1" dirty="0" smtClean="0">
                          <a:solidFill>
                            <a:schemeClr val="tx1"/>
                          </a:solidFill>
                          <a:effectLst/>
                          <a:latin typeface="+mn-lt"/>
                          <a:ea typeface="Calibri"/>
                          <a:cs typeface="Times New Roman"/>
                        </a:rPr>
                        <a:t>W.3.3.b </a:t>
                      </a:r>
                      <a:r>
                        <a:rPr lang="es-ES" sz="1050" dirty="0" smtClean="0"/>
                        <a:t>Utilizan el diálogo y las descripciones de las acciones, pensamientos y sentimientos para desarrollar las experiencias y acontecimientos o para mostrar la reacción de los personajes ante diversas situaciones. </a:t>
                      </a:r>
                      <a:r>
                        <a:rPr lang="en-US" sz="1050" dirty="0" smtClean="0">
                          <a:solidFill>
                            <a:schemeClr val="tx1"/>
                          </a:solidFill>
                          <a:effectLst/>
                          <a:latin typeface="+mn-lt"/>
                          <a:ea typeface="Calibri"/>
                          <a:cs typeface="Times New Roman"/>
                        </a:rPr>
                        <a:t>.</a:t>
                      </a:r>
                      <a:r>
                        <a:rPr lang="en-US" sz="1050" b="1" baseline="0" dirty="0" smtClean="0">
                          <a:solidFill>
                            <a:schemeClr val="tx1"/>
                          </a:solidFill>
                          <a:effectLst/>
                          <a:latin typeface="+mn-lt"/>
                          <a:ea typeface="Calibri"/>
                          <a:cs typeface="Times New Roman"/>
                        </a:rPr>
                        <a:t>  W.3.3c </a:t>
                      </a:r>
                      <a:r>
                        <a:rPr lang="es-ES" sz="1050" dirty="0" smtClean="0"/>
                        <a:t>Utilizan palabras y frases que describen el tiempo para señalar el orden de los acontecimientos</a:t>
                      </a:r>
                      <a:r>
                        <a:rPr lang="en-US" sz="1050" b="1" u="none" baseline="0" dirty="0" smtClean="0">
                          <a:solidFill>
                            <a:schemeClr val="tx1"/>
                          </a:solidFill>
                          <a:effectLst/>
                          <a:latin typeface="+mn-lt"/>
                          <a:ea typeface="Calibri"/>
                          <a:cs typeface="Times New Roman"/>
                        </a:rPr>
                        <a:t>.  </a:t>
                      </a:r>
                      <a:r>
                        <a:rPr lang="en-US" sz="1050" b="1" u="none" dirty="0" smtClean="0">
                          <a:solidFill>
                            <a:schemeClr val="tx1"/>
                          </a:solidFill>
                          <a:effectLst/>
                          <a:latin typeface="+mn-lt"/>
                          <a:ea typeface="Calibri"/>
                          <a:cs typeface="Times New Roman"/>
                        </a:rPr>
                        <a:t>W.3.3.d </a:t>
                      </a:r>
                      <a:r>
                        <a:rPr lang="es-CR" sz="1050" u="none" noProof="0" dirty="0" smtClean="0">
                          <a:solidFill>
                            <a:schemeClr val="tx1"/>
                          </a:solidFill>
                          <a:effectLst/>
                          <a:latin typeface="+mn-lt"/>
                          <a:ea typeface="Calibri"/>
                          <a:cs typeface="Times New Roman"/>
                        </a:rPr>
                        <a:t>Ofrecen cierre </a:t>
                      </a:r>
                      <a:r>
                        <a:rPr lang="en-US" sz="1050" u="none" dirty="0" smtClean="0">
                          <a:solidFill>
                            <a:schemeClr val="tx1"/>
                          </a:solidFill>
                          <a:effectLst/>
                          <a:latin typeface="+mn-lt"/>
                          <a:ea typeface="Calibri"/>
                          <a:cs typeface="Times New Roman"/>
                        </a:rPr>
                        <a:t>y conclusion.</a:t>
                      </a:r>
                    </a:p>
                  </a:txBody>
                  <a:tcPr marL="103632" marR="103632" marT="50292" marB="50292"/>
                </a:tc>
                <a:tc hMerge="1">
                  <a:txBody>
                    <a:bodyPr/>
                    <a:lstStyle/>
                    <a:p>
                      <a:endParaRPr lang="en-US"/>
                    </a:p>
                  </a:txBody>
                  <a:tcPr/>
                </a:tc>
              </a:tr>
              <a:tr h="1854708">
                <a:tc gridSpan="2">
                  <a:txBody>
                    <a:bodyPr/>
                    <a:lstStyle/>
                    <a:p>
                      <a:pPr marL="282575" marR="0" indent="-282575" algn="l" defTabSz="1018809" rtl="0" eaLnBrk="1" fontAlgn="auto" latinLnBrk="0" hangingPunct="1">
                        <a:lnSpc>
                          <a:spcPct val="100000"/>
                        </a:lnSpc>
                        <a:spcBef>
                          <a:spcPts val="0"/>
                        </a:spcBef>
                        <a:spcAft>
                          <a:spcPts val="0"/>
                        </a:spcAft>
                        <a:buClrTx/>
                        <a:buSzTx/>
                        <a:buFont typeface="+mj-lt"/>
                        <a:buNone/>
                        <a:tabLst/>
                        <a:defRPr/>
                      </a:pPr>
                      <a:r>
                        <a:rPr lang="es-MX" sz="1050" b="1" noProof="0" dirty="0" smtClean="0">
                          <a:solidFill>
                            <a:schemeClr val="tx1"/>
                          </a:solidFill>
                          <a:latin typeface="Helvetica" pitchFamily="34" charset="0"/>
                        </a:rPr>
                        <a:t>17.  Un estudiante</a:t>
                      </a:r>
                      <a:r>
                        <a:rPr lang="es-MX" sz="1050" b="1" baseline="0" noProof="0" dirty="0" smtClean="0">
                          <a:solidFill>
                            <a:schemeClr val="tx1"/>
                          </a:solidFill>
                          <a:latin typeface="Helvetica" pitchFamily="34" charset="0"/>
                        </a:rPr>
                        <a:t> está escribiendo un cuento para la clase acerca de las ballenas</a:t>
                      </a:r>
                      <a:r>
                        <a:rPr lang="es-MX" sz="1050" b="1" noProof="0" dirty="0" smtClean="0">
                          <a:solidFill>
                            <a:schemeClr val="tx1"/>
                          </a:solidFill>
                          <a:latin typeface="Helvetica" pitchFamily="34" charset="0"/>
                        </a:rPr>
                        <a:t>.  Lee el borrador del cuento y completa la tarea</a:t>
                      </a:r>
                      <a:r>
                        <a:rPr lang="es-MX" sz="1050" b="1" baseline="0" noProof="0" dirty="0" smtClean="0">
                          <a:solidFill>
                            <a:schemeClr val="tx1"/>
                          </a:solidFill>
                          <a:latin typeface="Helvetica" pitchFamily="34" charset="0"/>
                        </a:rPr>
                        <a:t> que sigue.</a:t>
                      </a:r>
                      <a:endParaRPr lang="es-MX" sz="1050" b="1" noProof="0" dirty="0" smtClean="0">
                        <a:solidFill>
                          <a:schemeClr val="tx1"/>
                        </a:solidFill>
                        <a:latin typeface="Helvetica" pitchFamily="34" charset="0"/>
                      </a:endParaRPr>
                    </a:p>
                    <a:p>
                      <a:pPr marL="290513" marR="0" indent="-290513" algn="l" defTabSz="1018809" rtl="0" eaLnBrk="1" fontAlgn="auto" latinLnBrk="0" hangingPunct="1">
                        <a:lnSpc>
                          <a:spcPct val="100000"/>
                        </a:lnSpc>
                        <a:spcBef>
                          <a:spcPts val="0"/>
                        </a:spcBef>
                        <a:spcAft>
                          <a:spcPts val="0"/>
                        </a:spcAft>
                        <a:buClrTx/>
                        <a:buSzTx/>
                        <a:buFont typeface="+mj-lt"/>
                        <a:buNone/>
                        <a:tabLst/>
                        <a:defRPr/>
                      </a:pPr>
                      <a:endParaRPr lang="es-MX" sz="1050" b="1" noProof="0" dirty="0" smtClean="0">
                        <a:solidFill>
                          <a:schemeClr val="tx1"/>
                        </a:solidFill>
                        <a:latin typeface="Helvetica" pitchFamily="34" charset="0"/>
                      </a:endParaRPr>
                    </a:p>
                    <a:p>
                      <a:pPr marL="290513" marR="0" indent="-290513" algn="l" defTabSz="1018809" rtl="0" eaLnBrk="1" fontAlgn="auto" latinLnBrk="0" hangingPunct="1">
                        <a:lnSpc>
                          <a:spcPct val="100000"/>
                        </a:lnSpc>
                        <a:spcBef>
                          <a:spcPts val="0"/>
                        </a:spcBef>
                        <a:spcAft>
                          <a:spcPts val="0"/>
                        </a:spcAft>
                        <a:buClrTx/>
                        <a:buSzTx/>
                        <a:buFont typeface="+mj-lt"/>
                        <a:buNone/>
                        <a:tabLst/>
                        <a:defRPr/>
                      </a:pPr>
                      <a:r>
                        <a:rPr lang="es-MX" sz="1050" b="0" noProof="0" dirty="0" smtClean="0">
                          <a:solidFill>
                            <a:schemeClr val="tx1"/>
                          </a:solidFill>
                          <a:latin typeface="Helvetica" pitchFamily="34" charset="0"/>
                        </a:rPr>
                        <a:t>      </a:t>
                      </a:r>
                      <a:r>
                        <a:rPr lang="es-MX" sz="1050" b="1" noProof="0" dirty="0" smtClean="0">
                          <a:solidFill>
                            <a:schemeClr val="tx1"/>
                          </a:solidFill>
                          <a:latin typeface="Helvetica" pitchFamily="34" charset="0"/>
                        </a:rPr>
                        <a:t> Había </a:t>
                      </a:r>
                      <a:r>
                        <a:rPr lang="es-MX" sz="1050" b="1" baseline="0" noProof="0" dirty="0" smtClean="0">
                          <a:solidFill>
                            <a:schemeClr val="tx1"/>
                          </a:solidFill>
                          <a:latin typeface="Helvetica" pitchFamily="34" charset="0"/>
                        </a:rPr>
                        <a:t>una vez</a:t>
                      </a:r>
                      <a:r>
                        <a:rPr lang="es-MX" sz="1050" b="0" noProof="0" dirty="0" smtClean="0">
                          <a:solidFill>
                            <a:schemeClr val="tx1"/>
                          </a:solidFill>
                          <a:latin typeface="Helvetica" pitchFamily="34" charset="0"/>
                        </a:rPr>
                        <a:t>, una ballena que salió a buscar la</a:t>
                      </a:r>
                      <a:r>
                        <a:rPr lang="es-MX" sz="1050" b="0" baseline="0" noProof="0" dirty="0" smtClean="0">
                          <a:solidFill>
                            <a:schemeClr val="tx1"/>
                          </a:solidFill>
                          <a:latin typeface="Helvetica" pitchFamily="34" charset="0"/>
                        </a:rPr>
                        <a:t> parte más profunda del mar.  </a:t>
                      </a:r>
                      <a:r>
                        <a:rPr lang="es-MX" sz="1050" b="1" baseline="0" noProof="0" dirty="0" smtClean="0">
                          <a:solidFill>
                            <a:schemeClr val="tx1"/>
                          </a:solidFill>
                          <a:latin typeface="Helvetica" pitchFamily="34" charset="0"/>
                        </a:rPr>
                        <a:t>Por el camino </a:t>
                      </a:r>
                      <a:r>
                        <a:rPr lang="es-MX" sz="1050" b="0" baseline="0" noProof="0" dirty="0" smtClean="0">
                          <a:solidFill>
                            <a:schemeClr val="tx1"/>
                          </a:solidFill>
                          <a:latin typeface="Helvetica" pitchFamily="34" charset="0"/>
                        </a:rPr>
                        <a:t>conoció a un cangrejo.  —¿Adónde vas? —pregunto el cangrejo. —Voy en camino a buscar la parte más profunda del mar —contesto la ballena. —¿Puedo ir contigo? —preguntó el cangrejo. —Sólo si puedes nadar por más tiempo y más rápido que yo —dijo la ballena.</a:t>
                      </a:r>
                      <a:endParaRPr lang="es-MX" sz="1050" b="0" noProof="0" dirty="0" smtClean="0">
                        <a:solidFill>
                          <a:schemeClr val="tx1"/>
                        </a:solidFill>
                        <a:latin typeface="Helvetica" pitchFamily="34" charset="0"/>
                      </a:endParaRPr>
                    </a:p>
                    <a:p>
                      <a:pPr marL="290513" marR="0" indent="-290513" algn="l" defTabSz="1018809" rtl="0" eaLnBrk="1" fontAlgn="auto" latinLnBrk="0" hangingPunct="1">
                        <a:lnSpc>
                          <a:spcPct val="100000"/>
                        </a:lnSpc>
                        <a:spcBef>
                          <a:spcPts val="0"/>
                        </a:spcBef>
                        <a:spcAft>
                          <a:spcPts val="0"/>
                        </a:spcAft>
                        <a:buClrTx/>
                        <a:buSzTx/>
                        <a:buFont typeface="+mj-lt"/>
                        <a:buNone/>
                        <a:tabLst/>
                        <a:defRPr/>
                      </a:pPr>
                      <a:endParaRPr lang="es-MX" sz="1050" b="1" noProof="0" dirty="0" smtClean="0">
                        <a:solidFill>
                          <a:schemeClr val="tx1"/>
                        </a:solidFill>
                        <a:latin typeface="Helvetica" pitchFamily="34" charset="0"/>
                      </a:endParaRPr>
                    </a:p>
                    <a:p>
                      <a:pPr marL="290513" marR="0" indent="-7938" algn="l" defTabSz="1018809" rtl="0" eaLnBrk="1" fontAlgn="auto" latinLnBrk="0" hangingPunct="1">
                        <a:lnSpc>
                          <a:spcPct val="100000"/>
                        </a:lnSpc>
                        <a:spcBef>
                          <a:spcPts val="0"/>
                        </a:spcBef>
                        <a:spcAft>
                          <a:spcPts val="0"/>
                        </a:spcAft>
                        <a:buClrTx/>
                        <a:buSzTx/>
                        <a:buFont typeface="+mj-lt"/>
                        <a:buNone/>
                        <a:tabLst/>
                        <a:defRPr/>
                      </a:pPr>
                      <a:r>
                        <a:rPr lang="es-MX" sz="1050" b="1" noProof="0" dirty="0" smtClean="0">
                          <a:solidFill>
                            <a:schemeClr val="tx1"/>
                          </a:solidFill>
                          <a:latin typeface="Helvetica" pitchFamily="34" charset="0"/>
                        </a:rPr>
                        <a:t>En uno o dos párrafos,</a:t>
                      </a:r>
                      <a:r>
                        <a:rPr lang="es-MX" sz="1050" b="1" baseline="0" noProof="0" dirty="0" smtClean="0">
                          <a:solidFill>
                            <a:schemeClr val="tx1"/>
                          </a:solidFill>
                          <a:latin typeface="Helvetica" pitchFamily="34" charset="0"/>
                        </a:rPr>
                        <a:t> escribe el final del cuento que describe los acontecimientos y experiencias del cuento.</a:t>
                      </a:r>
                      <a:r>
                        <a:rPr lang="es-MX" sz="1050" b="1" noProof="0" dirty="0" smtClean="0">
                          <a:solidFill>
                            <a:schemeClr val="tx1"/>
                          </a:solidFill>
                          <a:latin typeface="Helvetica" pitchFamily="34" charset="0"/>
                        </a:rPr>
                        <a:t> </a:t>
                      </a:r>
                      <a:endParaRPr lang="es-MX" sz="1050" b="1" baseline="0" noProof="0" dirty="0" smtClean="0">
                        <a:solidFill>
                          <a:schemeClr val="tx1"/>
                        </a:solidFill>
                        <a:latin typeface="Helvetica" pitchFamily="34" charset="0"/>
                      </a:endParaRPr>
                    </a:p>
                  </a:txBody>
                  <a:tcPr marL="103632" marR="103632" marT="50292" marB="50292"/>
                </a:tc>
                <a:tc hMerge="1">
                  <a:txBody>
                    <a:bodyPr/>
                    <a:lstStyle/>
                    <a:p>
                      <a:endParaRPr lang="en-US" dirty="0"/>
                    </a:p>
                  </a:txBody>
                  <a:tcPr/>
                </a:tc>
              </a:tr>
              <a:tr h="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419" sz="1400" b="1" dirty="0" smtClean="0"/>
                        <a:t>Lenguaje de la respuesta - maestro/rúbrica </a:t>
                      </a:r>
                    </a:p>
                  </a:txBody>
                  <a:tcPr marL="103632" marR="103632" marT="50292" marB="50292">
                    <a:solidFill>
                      <a:schemeClr val="bg1">
                        <a:lumMod val="85000"/>
                      </a:schemeClr>
                    </a:solidFill>
                  </a:tcPr>
                </a:tc>
                <a:tc hMerge="1">
                  <a:txBody>
                    <a:bodyPr/>
                    <a:lstStyle/>
                    <a:p>
                      <a:endParaRPr lang="en-US"/>
                    </a:p>
                  </a:txBody>
                  <a:tcPr/>
                </a:tc>
              </a:tr>
              <a:tr h="952500">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b="0" i="0"/>
                      </a:pPr>
                      <a:r>
                        <a:rPr lang="es-MX" sz="1100" u="sng" kern="1200" baseline="0" noProof="0" dirty="0" smtClean="0">
                          <a:solidFill>
                            <a:schemeClr val="tx1"/>
                          </a:solidFill>
                          <a:effectLst/>
                          <a:latin typeface="+mn-lt"/>
                          <a:ea typeface="+mn-ea"/>
                          <a:cs typeface="+mn-cs"/>
                        </a:rPr>
                        <a:t>Instrucciones para calificar</a:t>
                      </a:r>
                      <a:r>
                        <a:rPr lang="es-MX" sz="1100" kern="1200" baseline="0" noProof="0" dirty="0" smtClean="0">
                          <a:solidFill>
                            <a:schemeClr val="tx1"/>
                          </a:solidFill>
                          <a:effectLst/>
                          <a:latin typeface="+mn-lt"/>
                          <a:ea typeface="+mn-ea"/>
                          <a:cs typeface="+mn-cs"/>
                        </a:rPr>
                        <a:t>: </a:t>
                      </a:r>
                      <a:r>
                        <a:rPr lang="es-MX" sz="1100" kern="1200" noProof="0" dirty="0" smtClean="0">
                          <a:solidFill>
                            <a:srgbClr val="000000"/>
                          </a:solidFill>
                          <a:effectLst/>
                          <a:latin typeface="+mn-lt"/>
                          <a:ea typeface="Times New Roman"/>
                          <a:cs typeface="Arial"/>
                        </a:rPr>
                        <a:t>Escriba una respuesta general</a:t>
                      </a:r>
                      <a:r>
                        <a:rPr lang="es-MX" sz="1100" kern="1200" baseline="0" noProof="0" dirty="0" smtClean="0">
                          <a:solidFill>
                            <a:srgbClr val="000000"/>
                          </a:solidFill>
                          <a:effectLst/>
                          <a:latin typeface="+mn-lt"/>
                          <a:ea typeface="Times New Roman"/>
                          <a:cs typeface="Arial"/>
                        </a:rPr>
                        <a:t> de lo que los estudiantes podrían incluir en una respuesta competente con ejemplos del texto</a:t>
                      </a:r>
                      <a:r>
                        <a:rPr lang="es-MX" sz="1100" kern="1200" noProof="0" dirty="0" smtClean="0">
                          <a:solidFill>
                            <a:srgbClr val="000000"/>
                          </a:solidFill>
                          <a:effectLst/>
                          <a:latin typeface="+mn-lt"/>
                          <a:ea typeface="Times New Roman"/>
                          <a:cs typeface="Arial"/>
                        </a:rPr>
                        <a:t>. Que sea muy especifico y </a:t>
                      </a:r>
                      <a:r>
                        <a:rPr lang="es-MX" sz="1100" b="1" kern="1200" noProof="0" dirty="0" smtClean="0">
                          <a:solidFill>
                            <a:srgbClr val="000000"/>
                          </a:solidFill>
                          <a:effectLst/>
                          <a:latin typeface="+mn-lt"/>
                          <a:ea typeface="Times New Roman"/>
                          <a:cs typeface="Arial"/>
                        </a:rPr>
                        <a:t>extenso</a:t>
                      </a:r>
                      <a:r>
                        <a:rPr lang="es-MX" sz="1100" kern="1200" noProof="0" dirty="0" smtClean="0">
                          <a:solidFill>
                            <a:schemeClr val="tx1"/>
                          </a:solidFill>
                          <a:effectLst/>
                          <a:latin typeface="+mn-lt"/>
                          <a:ea typeface="Times New Roman"/>
                          <a:cs typeface="Arial"/>
                        </a:rPr>
                        <a:t>.</a:t>
                      </a:r>
                      <a:r>
                        <a:rPr lang="es-MX" sz="1100" kern="1200" baseline="0" noProof="0" dirty="0" smtClean="0">
                          <a:solidFill>
                            <a:schemeClr val="tx1"/>
                          </a:solidFill>
                          <a:effectLst/>
                          <a:latin typeface="+mn-lt"/>
                          <a:ea typeface="Times New Roman"/>
                          <a:cs typeface="Arial"/>
                        </a:rPr>
                        <a:t> </a:t>
                      </a:r>
                      <a:r>
                        <a:rPr lang="es-MX" sz="1100" u="sng" noProof="0" dirty="0" smtClean="0">
                          <a:solidFill>
                            <a:schemeClr val="tx1"/>
                          </a:solidFill>
                        </a:rPr>
                        <a:t>Lenguaje</a:t>
                      </a:r>
                      <a:r>
                        <a:rPr lang="es-MX" sz="1100" u="sng" baseline="0" noProof="0" dirty="0" smtClean="0">
                          <a:solidFill>
                            <a:schemeClr val="tx1"/>
                          </a:solidFill>
                        </a:rPr>
                        <a:t> del maestro y notas para calificar</a:t>
                      </a:r>
                      <a:r>
                        <a:rPr lang="es-MX" sz="1100" noProof="0" dirty="0" smtClean="0">
                          <a:solidFill>
                            <a:schemeClr val="tx1"/>
                          </a:solidFill>
                          <a:latin typeface="+mn-lt"/>
                        </a:rPr>
                        <a:t>:</a:t>
                      </a:r>
                      <a:endParaRPr lang="es-MX" sz="1100" b="1" noProof="0" dirty="0" smtClean="0">
                        <a:solidFill>
                          <a:schemeClr val="tx1"/>
                        </a:solidFill>
                        <a:latin typeface="+mn-lt"/>
                      </a:endParaRPr>
                    </a:p>
                    <a:p>
                      <a:pPr lvl="0" algn="l">
                        <a:defRPr sz="1800" b="0" i="0"/>
                      </a:pPr>
                      <a:r>
                        <a:rPr lang="es-MX" sz="1100" b="1" noProof="0" dirty="0" smtClean="0">
                          <a:solidFill>
                            <a:schemeClr val="tx1"/>
                          </a:solidFill>
                          <a:latin typeface="+mn-lt"/>
                        </a:rPr>
                        <a:t>La respuesta del estudiante  </a:t>
                      </a:r>
                      <a:r>
                        <a:rPr lang="es-MX" sz="1100" b="0" noProof="0" dirty="0" smtClean="0">
                          <a:solidFill>
                            <a:schemeClr val="tx1"/>
                          </a:solidFill>
                          <a:latin typeface="+mn-lt"/>
                        </a:rPr>
                        <a:t>debe incluir una conclusión  (1-2 párrafos) que lógicamente sigue y apoya la información anterior</a:t>
                      </a:r>
                      <a:r>
                        <a:rPr lang="es-MX" sz="1100" b="0" baseline="0" noProof="0" dirty="0" smtClean="0">
                          <a:solidFill>
                            <a:schemeClr val="tx1"/>
                          </a:solidFill>
                          <a:latin typeface="+mn-lt"/>
                        </a:rPr>
                        <a:t> de los acontecimientos y experiencias de los personajes en el cuento. La conclusión debe incluir una declaración que explica qué sucede entre la ballena y el cangrejo. </a:t>
                      </a:r>
                      <a:endParaRPr lang="es-MX" sz="1100" b="0" noProof="0" dirty="0" smtClean="0">
                        <a:solidFill>
                          <a:schemeClr val="tx1"/>
                        </a:solidFill>
                        <a:uFill>
                          <a:solidFill/>
                        </a:uFill>
                        <a:latin typeface="+mn-lt"/>
                      </a:endParaRP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s-419" sz="1300" b="1" dirty="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s-MX" sz="2000" b="1" noProof="0" dirty="0" smtClean="0">
                          <a:solidFill>
                            <a:schemeClr val="tx1"/>
                          </a:solidFill>
                        </a:rPr>
                        <a:t>2</a:t>
                      </a:r>
                      <a:endParaRPr lang="es-MX" sz="2000" b="1" noProof="0" dirty="0">
                        <a:solidFill>
                          <a:schemeClr val="tx1"/>
                        </a:solidFill>
                      </a:endParaRPr>
                    </a:p>
                  </a:txBody>
                  <a:tcPr marL="103632" marR="103632" marT="50292" marB="50292" anchor="ctr"/>
                </a:tc>
                <a:tc>
                  <a:txBody>
                    <a:bodyPr/>
                    <a:lstStyle/>
                    <a:p>
                      <a:r>
                        <a:rPr lang="es-MX" sz="1000" i="1" noProof="0" dirty="0" smtClean="0">
                          <a:solidFill>
                            <a:schemeClr val="tx1"/>
                          </a:solidFill>
                        </a:rPr>
                        <a:t>La respuesta contiene transiciones</a:t>
                      </a:r>
                      <a:r>
                        <a:rPr lang="es-MX" sz="1000" i="1" baseline="0" noProof="0" dirty="0" smtClean="0">
                          <a:solidFill>
                            <a:schemeClr val="tx1"/>
                          </a:solidFill>
                        </a:rPr>
                        <a:t> </a:t>
                      </a:r>
                      <a:r>
                        <a:rPr lang="es-MX" sz="1000" b="1" i="1" baseline="0" noProof="0" dirty="0" smtClean="0">
                          <a:solidFill>
                            <a:schemeClr val="tx1"/>
                          </a:solidFill>
                        </a:rPr>
                        <a:t>(palabras o frases) </a:t>
                      </a:r>
                      <a:r>
                        <a:rPr lang="es-MX" sz="1000" b="0" i="1" baseline="0" noProof="0" dirty="0" smtClean="0">
                          <a:solidFill>
                            <a:schemeClr val="tx1"/>
                          </a:solidFill>
                        </a:rPr>
                        <a:t>del</a:t>
                      </a:r>
                      <a:r>
                        <a:rPr lang="es-MX" sz="1000" i="1" noProof="0" dirty="0" smtClean="0">
                          <a:solidFill>
                            <a:schemeClr val="tx1"/>
                          </a:solidFill>
                        </a:rPr>
                        <a:t> </a:t>
                      </a:r>
                      <a:r>
                        <a:rPr lang="es-MX" sz="1000" b="1" i="1" noProof="0" dirty="0" smtClean="0">
                          <a:solidFill>
                            <a:schemeClr val="tx1"/>
                          </a:solidFill>
                        </a:rPr>
                        <a:t>desarrollo</a:t>
                      </a:r>
                      <a:r>
                        <a:rPr lang="es-MX" sz="1000" b="1" i="1" baseline="0" noProof="0" dirty="0" smtClean="0">
                          <a:solidFill>
                            <a:schemeClr val="tx1"/>
                          </a:solidFill>
                        </a:rPr>
                        <a:t> del cuento</a:t>
                      </a:r>
                      <a:r>
                        <a:rPr lang="es-MX" sz="1000" i="1" noProof="0" dirty="0" smtClean="0">
                          <a:solidFill>
                            <a:schemeClr val="tx1"/>
                          </a:solidFill>
                        </a:rPr>
                        <a:t> hasta la conclusión y proporciona un final satisfactorio</a:t>
                      </a:r>
                      <a:r>
                        <a:rPr lang="es-MX" sz="1000" i="1" baseline="0" noProof="0" dirty="0" smtClean="0">
                          <a:solidFill>
                            <a:schemeClr val="tx1"/>
                          </a:solidFill>
                        </a:rPr>
                        <a:t> al cuento que contiene una clausura y/o da seguimiento lógico de los acontecimientos o experiencias del cuento.</a:t>
                      </a:r>
                      <a:endParaRPr lang="es-MX" sz="1000" i="1" noProof="0" dirty="0" smtClean="0">
                        <a:solidFill>
                          <a:schemeClr val="tx1"/>
                        </a:solidFill>
                      </a:endParaRPr>
                    </a:p>
                    <a:p>
                      <a:r>
                        <a:rPr lang="es-MX" sz="1100" b="1" i="0" noProof="0" dirty="0" smtClean="0">
                          <a:solidFill>
                            <a:schemeClr val="tx1"/>
                          </a:solidFill>
                        </a:rPr>
                        <a:t>     Entonces</a:t>
                      </a:r>
                      <a:r>
                        <a:rPr lang="es-MX" sz="1100" i="0" baseline="0" noProof="0" dirty="0" smtClean="0">
                          <a:solidFill>
                            <a:schemeClr val="tx1"/>
                          </a:solidFill>
                        </a:rPr>
                        <a:t> el cangrejo dijo— </a:t>
                      </a:r>
                      <a:r>
                        <a:rPr lang="es-MX" sz="1100" i="0" noProof="0" dirty="0" smtClean="0">
                          <a:solidFill>
                            <a:schemeClr val="tx1"/>
                          </a:solidFill>
                        </a:rPr>
                        <a:t>Yo puedo nadar muy</a:t>
                      </a:r>
                      <a:r>
                        <a:rPr lang="es-MX" sz="1100" i="0" baseline="0" noProof="0" dirty="0" smtClean="0">
                          <a:solidFill>
                            <a:schemeClr val="tx1"/>
                          </a:solidFill>
                        </a:rPr>
                        <a:t> rápido y por mucho tiempo como tu. La ballena no creyó al cangrejo—</a:t>
                      </a:r>
                      <a:r>
                        <a:rPr lang="es-MX" sz="1100" i="0" noProof="0" dirty="0" smtClean="0">
                          <a:solidFill>
                            <a:schemeClr val="tx1"/>
                          </a:solidFill>
                        </a:rPr>
                        <a:t>. Entonces demuéstramelo. </a:t>
                      </a:r>
                      <a:r>
                        <a:rPr lang="es-MX" sz="1100" b="1" i="0" noProof="0" dirty="0" smtClean="0">
                          <a:solidFill>
                            <a:schemeClr val="tx1"/>
                          </a:solidFill>
                        </a:rPr>
                        <a:t>Pero</a:t>
                      </a:r>
                      <a:r>
                        <a:rPr lang="es-MX" sz="1100" i="0" baseline="0" noProof="0" dirty="0" smtClean="0">
                          <a:solidFill>
                            <a:schemeClr val="tx1"/>
                          </a:solidFill>
                        </a:rPr>
                        <a:t> el cangrejo dijo— ¡Primero tengo que ver qué tan rápido nadas y por cuando tiempo puedes nadar!¡ Cuenta hasta 10 y luego comienza! </a:t>
                      </a:r>
                      <a:r>
                        <a:rPr lang="es-MX" sz="1100" b="1" i="0" baseline="0" noProof="0" dirty="0" smtClean="0">
                          <a:solidFill>
                            <a:schemeClr val="tx1"/>
                          </a:solidFill>
                        </a:rPr>
                        <a:t>Así , </a:t>
                      </a:r>
                      <a:r>
                        <a:rPr lang="es-MX" sz="1100" b="0" i="0" baseline="0" noProof="0" dirty="0" smtClean="0">
                          <a:solidFill>
                            <a:schemeClr val="tx1"/>
                          </a:solidFill>
                        </a:rPr>
                        <a:t>la ballena estaba de acuerdo.</a:t>
                      </a:r>
                    </a:p>
                    <a:p>
                      <a:r>
                        <a:rPr lang="es-MX" sz="1100" b="0" i="0" baseline="0" noProof="0" dirty="0" smtClean="0">
                          <a:solidFill>
                            <a:schemeClr val="tx1"/>
                          </a:solidFill>
                        </a:rPr>
                        <a:t>      </a:t>
                      </a:r>
                      <a:r>
                        <a:rPr lang="es-MX" sz="1100" b="1" i="0" baseline="0" noProof="0" dirty="0" smtClean="0">
                          <a:solidFill>
                            <a:schemeClr val="tx1"/>
                          </a:solidFill>
                        </a:rPr>
                        <a:t>Luego</a:t>
                      </a:r>
                      <a:r>
                        <a:rPr lang="es-MX" sz="1100" i="0" baseline="0" noProof="0" dirty="0" smtClean="0">
                          <a:solidFill>
                            <a:schemeClr val="tx1"/>
                          </a:solidFill>
                        </a:rPr>
                        <a:t>, la ballena contó  hasta 10 y después se sumergió hasta el fondo del mar y nadó lo más rápido y por el tiempo que pudo.  Pero la ballena no sabía que el cangrejo se agarró de su cola todo el tiempo. </a:t>
                      </a:r>
                      <a:r>
                        <a:rPr lang="es-MX" sz="1100" b="1" i="0" baseline="0" noProof="0" dirty="0" smtClean="0">
                          <a:solidFill>
                            <a:schemeClr val="tx1"/>
                          </a:solidFill>
                        </a:rPr>
                        <a:t>Cuando </a:t>
                      </a:r>
                      <a:r>
                        <a:rPr lang="es-MX" sz="1100" b="0" i="0" baseline="0" noProof="0" dirty="0" smtClean="0">
                          <a:solidFill>
                            <a:schemeClr val="tx1"/>
                          </a:solidFill>
                        </a:rPr>
                        <a:t>la ballena se cansó  ella paró para descansar antes de regresar a el cangrejo</a:t>
                      </a:r>
                      <a:r>
                        <a:rPr lang="es-MX" sz="1100" i="0" baseline="0" noProof="0" dirty="0" smtClean="0">
                          <a:solidFill>
                            <a:schemeClr val="tx1"/>
                          </a:solidFill>
                        </a:rPr>
                        <a:t>.  </a:t>
                      </a:r>
                      <a:r>
                        <a:rPr lang="es-MX" sz="1100" b="1" i="0" baseline="0" noProof="0" dirty="0" smtClean="0">
                          <a:solidFill>
                            <a:schemeClr val="tx1"/>
                          </a:solidFill>
                        </a:rPr>
                        <a:t>De repente </a:t>
                      </a:r>
                      <a:r>
                        <a:rPr lang="es-MX" sz="1100" b="0" i="0" baseline="0" noProof="0" dirty="0" smtClean="0">
                          <a:solidFill>
                            <a:schemeClr val="tx1"/>
                          </a:solidFill>
                        </a:rPr>
                        <a:t>ella escucho al cangrejo gritar— </a:t>
                      </a:r>
                      <a:r>
                        <a:rPr lang="es-MX" sz="1100" i="0" baseline="0" noProof="0" dirty="0" smtClean="0">
                          <a:solidFill>
                            <a:schemeClr val="tx1"/>
                          </a:solidFill>
                        </a:rPr>
                        <a:t>¡Qué te tomo tanto tiempo!  ¡He estado esperando aquí por ti!</a:t>
                      </a:r>
                    </a:p>
                    <a:p>
                      <a:r>
                        <a:rPr lang="es-MX" sz="1100" i="0" noProof="0" dirty="0" smtClean="0">
                          <a:solidFill>
                            <a:schemeClr val="tx1"/>
                          </a:solidFill>
                        </a:rPr>
                        <a:t>     </a:t>
                      </a:r>
                      <a:r>
                        <a:rPr lang="es-MX" sz="1100" b="1" i="0" noProof="0" dirty="0" smtClean="0">
                          <a:solidFill>
                            <a:schemeClr val="tx1"/>
                          </a:solidFill>
                        </a:rPr>
                        <a:t>Después</a:t>
                      </a:r>
                      <a:r>
                        <a:rPr lang="es-MX" sz="1100" i="0" noProof="0" dirty="0" smtClean="0">
                          <a:solidFill>
                            <a:schemeClr val="tx1"/>
                          </a:solidFill>
                        </a:rPr>
                        <a:t> de eso</a:t>
                      </a:r>
                      <a:r>
                        <a:rPr lang="es-MX" sz="1100" i="0" baseline="0" noProof="0" dirty="0" smtClean="0">
                          <a:solidFill>
                            <a:schemeClr val="tx1"/>
                          </a:solidFill>
                        </a:rPr>
                        <a:t> el cangrejo y la ballena hicieron el viaje juntos </a:t>
                      </a:r>
                      <a:r>
                        <a:rPr lang="es-MX" sz="1100" i="0" noProof="0" dirty="0" smtClean="0">
                          <a:solidFill>
                            <a:schemeClr val="tx1"/>
                          </a:solidFill>
                        </a:rPr>
                        <a:t> para encontrar la parte más</a:t>
                      </a:r>
                      <a:r>
                        <a:rPr lang="es-MX" sz="1100" i="0" baseline="0" noProof="0" dirty="0" smtClean="0">
                          <a:solidFill>
                            <a:schemeClr val="tx1"/>
                          </a:solidFill>
                        </a:rPr>
                        <a:t> profunda del mar</a:t>
                      </a:r>
                      <a:r>
                        <a:rPr lang="es-MX" sz="1100" i="0" noProof="0" dirty="0" smtClean="0">
                          <a:solidFill>
                            <a:schemeClr val="tx1"/>
                          </a:solidFill>
                        </a:rPr>
                        <a:t>.  ¡Por</a:t>
                      </a:r>
                      <a:r>
                        <a:rPr lang="es-MX" sz="1100" i="0" baseline="0" noProof="0" dirty="0" smtClean="0">
                          <a:solidFill>
                            <a:schemeClr val="tx1"/>
                          </a:solidFill>
                        </a:rPr>
                        <a:t> lo que yo sé todavía están buscando</a:t>
                      </a:r>
                      <a:r>
                        <a:rPr lang="es-MX" sz="1100" i="0" noProof="0" dirty="0" smtClean="0">
                          <a:solidFill>
                            <a:schemeClr val="tx1"/>
                          </a:solidFill>
                        </a:rPr>
                        <a:t>!</a:t>
                      </a:r>
                      <a:endParaRPr lang="es-MX" sz="1100" i="0" noProof="0" dirty="0">
                        <a:solidFill>
                          <a:schemeClr val="tx1"/>
                        </a:solidFill>
                      </a:endParaRPr>
                    </a:p>
                  </a:txBody>
                  <a:tcPr marL="103632" marR="103632" marT="50292" marB="50292"/>
                </a:tc>
              </a:tr>
              <a:tr h="771144">
                <a:tc>
                  <a:txBody>
                    <a:bodyPr/>
                    <a:lstStyle/>
                    <a:p>
                      <a:pPr algn="ctr"/>
                      <a:r>
                        <a:rPr lang="es-MX" sz="2000" b="1" noProof="0" dirty="0" smtClean="0">
                          <a:solidFill>
                            <a:schemeClr val="tx1"/>
                          </a:solidFill>
                        </a:rPr>
                        <a:t>1</a:t>
                      </a:r>
                      <a:endParaRPr lang="es-MX" sz="2000" b="1" noProof="0" dirty="0">
                        <a:solidFill>
                          <a:schemeClr val="tx1"/>
                        </a:solidFill>
                      </a:endParaRPr>
                    </a:p>
                  </a:txBody>
                  <a:tcPr marL="103632" marR="103632" marT="50292" marB="50292" anchor="ct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MX" sz="1000" b="0" i="1" u="none" strike="noStrike" kern="1200" cap="none" spc="0" normalizeH="0" baseline="0" noProof="0" dirty="0" smtClean="0">
                          <a:ln>
                            <a:noFill/>
                          </a:ln>
                          <a:solidFill>
                            <a:schemeClr val="tx1"/>
                          </a:solidFill>
                          <a:effectLst/>
                          <a:uLnTx/>
                          <a:uFillTx/>
                          <a:latin typeface="+mn-lt"/>
                          <a:ea typeface="+mn-ea"/>
                          <a:cs typeface="+mn-cs"/>
                        </a:rPr>
                        <a:t>La respuesta contiene transiciones limitadas del </a:t>
                      </a:r>
                      <a:r>
                        <a:rPr kumimoji="0" lang="es-MX" sz="1000" b="1" i="1" u="none" strike="noStrike" kern="1200" cap="none" spc="0" normalizeH="0" baseline="0" noProof="0" dirty="0" smtClean="0">
                          <a:ln>
                            <a:noFill/>
                          </a:ln>
                          <a:solidFill>
                            <a:schemeClr val="tx1"/>
                          </a:solidFill>
                          <a:effectLst/>
                          <a:uLnTx/>
                          <a:uFillTx/>
                          <a:latin typeface="+mn-lt"/>
                          <a:ea typeface="+mn-ea"/>
                          <a:cs typeface="+mn-cs"/>
                        </a:rPr>
                        <a:t>desarrollo del cuento </a:t>
                      </a:r>
                      <a:r>
                        <a:rPr lang="es-MX" sz="1000" i="1" noProof="0" dirty="0" smtClean="0">
                          <a:solidFill>
                            <a:schemeClr val="tx1"/>
                          </a:solidFill>
                        </a:rPr>
                        <a:t>hasta la conclusión y proporciona un final general</a:t>
                      </a:r>
                      <a:r>
                        <a:rPr lang="es-MX" sz="1000" i="1" baseline="0" noProof="0" dirty="0" smtClean="0">
                          <a:solidFill>
                            <a:schemeClr val="tx1"/>
                          </a:solidFill>
                        </a:rPr>
                        <a:t> o parcial al cuento que contiene poca clausura y/o da algo de seguimiento lógico de los acontecimientos o experiencias del cuento.</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s-MX" sz="1000" b="0" i="1" u="none" strike="noStrike" kern="1200" cap="none" spc="0" normalizeH="0" baseline="0" noProof="0" dirty="0" smtClean="0">
                          <a:ln>
                            <a:noFill/>
                          </a:ln>
                          <a:solidFill>
                            <a:schemeClr val="tx1"/>
                          </a:solidFill>
                          <a:effectLst/>
                          <a:uLnTx/>
                          <a:uFillTx/>
                          <a:latin typeface="+mn-lt"/>
                          <a:ea typeface="+mn-ea"/>
                          <a:cs typeface="+mn-cs"/>
                        </a:rPr>
                        <a:t>     </a:t>
                      </a:r>
                      <a:r>
                        <a:rPr kumimoji="0" lang="es-MX" sz="1100" b="0" i="0" u="none" strike="noStrike" kern="1200" cap="none" spc="0" normalizeH="0" baseline="0" noProof="0" dirty="0" smtClean="0">
                          <a:ln>
                            <a:noFill/>
                          </a:ln>
                          <a:solidFill>
                            <a:schemeClr val="tx1"/>
                          </a:solidFill>
                          <a:effectLst/>
                          <a:uLnTx/>
                          <a:uFillTx/>
                          <a:latin typeface="+mn-lt"/>
                          <a:ea typeface="+mn-ea"/>
                          <a:cs typeface="+mn-cs"/>
                        </a:rPr>
                        <a:t>El cangrejo dijo que él podía nadar por mucho tiempo y que esto  podía compensar por no nadar muy rápido.  </a:t>
                      </a:r>
                      <a:r>
                        <a:rPr kumimoji="0" lang="es-MX" sz="1100" b="1" i="0" u="none" strike="noStrike" kern="1200" cap="none" spc="0" normalizeH="0" baseline="0" noProof="0" dirty="0" smtClean="0">
                          <a:ln>
                            <a:noFill/>
                          </a:ln>
                          <a:solidFill>
                            <a:schemeClr val="tx1"/>
                          </a:solidFill>
                          <a:effectLst/>
                          <a:uLnTx/>
                          <a:uFillTx/>
                          <a:latin typeface="+mn-lt"/>
                          <a:ea typeface="+mn-ea"/>
                          <a:cs typeface="+mn-cs"/>
                        </a:rPr>
                        <a:t>Pero</a:t>
                      </a:r>
                      <a:r>
                        <a:rPr kumimoji="0" lang="es-MX" sz="1100" b="0" i="0" u="none" strike="noStrike" kern="1200" cap="none" spc="0" normalizeH="0" baseline="0" noProof="0" dirty="0" smtClean="0">
                          <a:ln>
                            <a:noFill/>
                          </a:ln>
                          <a:solidFill>
                            <a:schemeClr val="tx1"/>
                          </a:solidFill>
                          <a:effectLst/>
                          <a:uLnTx/>
                          <a:uFillTx/>
                          <a:latin typeface="+mn-lt"/>
                          <a:ea typeface="+mn-ea"/>
                          <a:cs typeface="+mn-cs"/>
                        </a:rPr>
                        <a:t>  la ballena dijo que no era suficiente por qué el cangrejo tenia que hacer ambos así que la ballena dejo el cangrejo solo.</a:t>
                      </a:r>
                      <a:endParaRPr kumimoji="0" lang="es-MX" sz="1000" b="0" i="1" u="none" strike="noStrike" kern="1200" cap="none" spc="0" normalizeH="0" baseline="0" noProof="0" dirty="0">
                        <a:ln>
                          <a:noFill/>
                        </a:ln>
                        <a:solidFill>
                          <a:schemeClr val="tx1"/>
                        </a:solidFill>
                        <a:effectLst/>
                        <a:uLnTx/>
                        <a:uFillTx/>
                        <a:latin typeface="+mn-lt"/>
                        <a:ea typeface="+mn-ea"/>
                        <a:cs typeface="+mn-cs"/>
                      </a:endParaRPr>
                    </a:p>
                  </a:txBody>
                  <a:tcPr marL="103632" marR="103632" marT="50292" marB="50292"/>
                </a:tc>
              </a:tr>
              <a:tr h="472440">
                <a:tc>
                  <a:txBody>
                    <a:bodyPr/>
                    <a:lstStyle/>
                    <a:p>
                      <a:pPr algn="ctr"/>
                      <a:r>
                        <a:rPr lang="es-MX" sz="2000" b="1" noProof="0" dirty="0" smtClean="0">
                          <a:solidFill>
                            <a:schemeClr val="tx1"/>
                          </a:solidFill>
                        </a:rPr>
                        <a:t>0</a:t>
                      </a:r>
                      <a:endParaRPr lang="es-MX" sz="2000" b="1" noProof="0" dirty="0">
                        <a:solidFill>
                          <a:schemeClr val="tx1"/>
                        </a:solidFill>
                      </a:endParaRPr>
                    </a:p>
                  </a:txBody>
                  <a:tcPr marL="103632" marR="103632" marT="50292" marB="50292" anchor="ctr"/>
                </a:tc>
                <a:tc>
                  <a:txBody>
                    <a:bodyPr/>
                    <a:lstStyle/>
                    <a:p>
                      <a:r>
                        <a:rPr lang="es-MX" sz="1000" b="0" i="1" noProof="0" dirty="0" smtClean="0">
                          <a:solidFill>
                            <a:schemeClr val="tx1"/>
                          </a:solidFill>
                        </a:rPr>
                        <a:t>La respuesta no contiene transiciones del </a:t>
                      </a:r>
                      <a:r>
                        <a:rPr lang="es-MX" sz="1000" b="1" i="1" noProof="0" dirty="0" smtClean="0">
                          <a:solidFill>
                            <a:schemeClr val="tx1"/>
                          </a:solidFill>
                        </a:rPr>
                        <a:t>desarrollo del</a:t>
                      </a:r>
                      <a:r>
                        <a:rPr lang="es-MX" sz="1000" b="1" i="1" baseline="0" noProof="0" dirty="0" smtClean="0">
                          <a:solidFill>
                            <a:schemeClr val="tx1"/>
                          </a:solidFill>
                        </a:rPr>
                        <a:t> cuento</a:t>
                      </a:r>
                      <a:r>
                        <a:rPr lang="es-MX" sz="1000" b="0" i="1" baseline="0" noProof="0" dirty="0" smtClean="0">
                          <a:solidFill>
                            <a:schemeClr val="tx1"/>
                          </a:solidFill>
                        </a:rPr>
                        <a:t> hasta la conclusión</a:t>
                      </a:r>
                      <a:r>
                        <a:rPr lang="es-MX" sz="1000" b="0" i="1" noProof="0" dirty="0" smtClean="0">
                          <a:solidFill>
                            <a:schemeClr val="tx1"/>
                          </a:solidFill>
                        </a:rPr>
                        <a:t> y proporciona un final poco claro e incompleto al cuento que no contiene clausura</a:t>
                      </a:r>
                      <a:r>
                        <a:rPr lang="es-MX" sz="1000" b="0" i="1" baseline="0" noProof="0" dirty="0" smtClean="0">
                          <a:solidFill>
                            <a:schemeClr val="tx1"/>
                          </a:solidFill>
                        </a:rPr>
                        <a:t>.</a:t>
                      </a:r>
                    </a:p>
                    <a:p>
                      <a:r>
                        <a:rPr lang="es-MX" sz="1100" b="0" i="0" baseline="0" noProof="0" dirty="0" smtClean="0">
                          <a:solidFill>
                            <a:schemeClr val="tx1"/>
                          </a:solidFill>
                        </a:rPr>
                        <a:t>     La ballena luego miro un buque grande y decidió seguirlo.  Había muchas personas en el buque que pensaron que la ballena era muy bella y tomaron muchas fotos de ella.</a:t>
                      </a:r>
                    </a:p>
                  </a:txBody>
                  <a:tcPr marL="103632" marR="103632" marT="50292" marB="50292"/>
                </a:tc>
              </a:tr>
            </a:tbl>
          </a:graphicData>
        </a:graphic>
      </p:graphicFrame>
    </p:spTree>
    <p:extLst>
      <p:ext uri="{BB962C8B-B14F-4D97-AF65-F5344CB8AC3E}">
        <p14:creationId xmlns:p14="http://schemas.microsoft.com/office/powerpoint/2010/main" val="2814501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209470" y="4780032"/>
            <a:ext cx="7239000" cy="5170646"/>
            <a:chOff x="381000" y="3866614"/>
            <a:chExt cx="7239000" cy="5170646"/>
          </a:xfrm>
        </p:grpSpPr>
        <p:grpSp>
          <p:nvGrpSpPr>
            <p:cNvPr id="38" name="Group 37"/>
            <p:cNvGrpSpPr/>
            <p:nvPr/>
          </p:nvGrpSpPr>
          <p:grpSpPr>
            <a:xfrm>
              <a:off x="381000" y="3866614"/>
              <a:ext cx="7239000" cy="5170646"/>
              <a:chOff x="381000" y="3743742"/>
              <a:chExt cx="7239000" cy="5170646"/>
            </a:xfrm>
          </p:grpSpPr>
          <p:sp>
            <p:nvSpPr>
              <p:cNvPr id="6" name="Rectangle 5"/>
              <p:cNvSpPr/>
              <p:nvPr/>
            </p:nvSpPr>
            <p:spPr>
              <a:xfrm>
                <a:off x="381000" y="3743742"/>
                <a:ext cx="7239000" cy="5170646"/>
              </a:xfrm>
              <a:prstGeom prst="rect">
                <a:avLst/>
              </a:prstGeom>
            </p:spPr>
            <p:txBody>
              <a:bodyPr wrap="square">
                <a:spAutoFit/>
              </a:bodyPr>
              <a:lstStyle/>
              <a:p>
                <a:r>
                  <a:rPr lang="es-MX" sz="1200" u="sng" dirty="0" smtClean="0"/>
                  <a:t>Tarea de rendimiento</a:t>
                </a:r>
                <a:r>
                  <a:rPr lang="es-MX" sz="1200" dirty="0" smtClean="0"/>
                  <a:t>:</a:t>
                </a:r>
              </a:p>
              <a:p>
                <a:r>
                  <a:rPr lang="es-MX" sz="900" dirty="0" smtClean="0"/>
                  <a:t>Escribirás un </a:t>
                </a:r>
                <a:r>
                  <a:rPr lang="es-MX" sz="900" dirty="0"/>
                  <a:t>cuento </a:t>
                </a:r>
                <a:r>
                  <a:rPr lang="es-MX" sz="900" dirty="0" smtClean="0"/>
                  <a:t>narrativo. Esto significa que incluye un inicio, desarrollo y un final en secuencia que siguen un orden lógico. Este es un cuento de fantasía.  En tu cuento vas a escribir de un o más de un personaje que va(n) a ver ballenas en un viaje en barco.  Usa detalles de los pasajes que has leído  para que te ayuden a escribir tu cuento. Luego, habla de lo siguiente:</a:t>
                </a:r>
                <a:endParaRPr lang="es-MX" sz="900" dirty="0"/>
              </a:p>
              <a:p>
                <a:pPr marL="171450" indent="-171450">
                  <a:buFont typeface="Arial" panose="020B0604020202020204" pitchFamily="34" charset="0"/>
                  <a:buChar char="•"/>
                </a:pPr>
                <a:r>
                  <a:rPr lang="es-MX" sz="900" dirty="0" smtClean="0"/>
                  <a:t>¿Dónde está el escenario?  ¿Quiénes son los personajes?</a:t>
                </a:r>
                <a:endParaRPr lang="es-MX" sz="900" dirty="0"/>
              </a:p>
              <a:p>
                <a:pPr marL="171450" indent="-171450">
                  <a:buFont typeface="Arial" panose="020B0604020202020204" pitchFamily="34" charset="0"/>
                  <a:buChar char="•"/>
                </a:pPr>
                <a:r>
                  <a:rPr lang="es-MX" sz="900" dirty="0" smtClean="0"/>
                  <a:t>¿Qué acontecimientos sucedieron?</a:t>
                </a:r>
                <a:endParaRPr lang="es-MX" sz="900" dirty="0"/>
              </a:p>
              <a:p>
                <a:pPr marL="171450" indent="-171450">
                  <a:buFont typeface="Arial" panose="020B0604020202020204" pitchFamily="34" charset="0"/>
                  <a:buChar char="•"/>
                </a:pPr>
                <a:r>
                  <a:rPr lang="es-MX" sz="900" dirty="0"/>
                  <a:t>Describe </a:t>
                </a:r>
                <a:r>
                  <a:rPr lang="es-MX" sz="900" dirty="0" smtClean="0"/>
                  <a:t>con detalles que vieron, escucharon, y sintieron los personajes.  Usa diálogo.</a:t>
                </a:r>
                <a:endParaRPr lang="es-MX" sz="900" dirty="0"/>
              </a:p>
              <a:p>
                <a:pPr marL="171450" indent="-171450">
                  <a:buFont typeface="Arial" panose="020B0604020202020204" pitchFamily="34" charset="0"/>
                  <a:buChar char="•"/>
                </a:pPr>
                <a:r>
                  <a:rPr lang="es-MX" sz="900" dirty="0" smtClean="0"/>
                  <a:t>¿Qué dijeron los personajes? </a:t>
                </a:r>
                <a:endParaRPr lang="es-MX" sz="900" dirty="0"/>
              </a:p>
              <a:p>
                <a:pPr marL="171450" indent="-171450">
                  <a:buFont typeface="Arial" panose="020B0604020202020204" pitchFamily="34" charset="0"/>
                  <a:buChar char="•"/>
                </a:pPr>
                <a:r>
                  <a:rPr lang="es-MX" sz="900" dirty="0" smtClean="0"/>
                  <a:t>¿Qué aprendieron los personajes?   </a:t>
                </a:r>
                <a:endParaRPr lang="es-MX" sz="900" dirty="0"/>
              </a:p>
              <a:p>
                <a:endParaRPr lang="en-US" sz="1100" u="sng" dirty="0" smtClean="0"/>
              </a:p>
              <a:p>
                <a:endParaRPr lang="en-US" sz="1100" u="sng" dirty="0" smtClean="0"/>
              </a:p>
              <a:p>
                <a:r>
                  <a:rPr lang="es-MX" sz="1100" u="sng" dirty="0" smtClean="0"/>
                  <a:t>Muestra de un escrito estudiantil ejemplar</a:t>
                </a:r>
                <a:r>
                  <a:rPr lang="es-MX" sz="1100" dirty="0" smtClean="0"/>
                  <a:t>:</a:t>
                </a:r>
              </a:p>
              <a:p>
                <a:r>
                  <a:rPr lang="es-MX" sz="1000" dirty="0" smtClean="0"/>
                  <a:t>Una mañana cuando la niebla se estaba despejando, me vestí con entusiasmo. Me estaba alistando para ir con mi familia en un viaje especial por barco.  ¡Íbamos a ver ballenas!</a:t>
                </a:r>
                <a:endParaRPr lang="es-MX" sz="1000" dirty="0" smtClean="0">
                  <a:ea typeface="Calibri"/>
                  <a:cs typeface="Times New Roman"/>
                </a:endParaRPr>
              </a:p>
              <a:p>
                <a:endParaRPr lang="es-MX" sz="1000" dirty="0" smtClean="0">
                  <a:ea typeface="Calibri"/>
                  <a:cs typeface="Times New Roman"/>
                </a:endParaRPr>
              </a:p>
              <a:p>
                <a:r>
                  <a:rPr lang="es-MX" sz="1000" dirty="0" smtClean="0">
                    <a:ea typeface="Calibri"/>
                    <a:cs typeface="Times New Roman"/>
                  </a:rPr>
                  <a:t>Manejamos hacia la orilla del mar y nos subimos en un barco.  El guía del barco sabia mucho de ballenas. </a:t>
                </a:r>
              </a:p>
              <a:p>
                <a:endParaRPr lang="en-US" sz="1100" dirty="0" smtClean="0">
                  <a:ea typeface="Calibri"/>
                  <a:cs typeface="Times New Roman"/>
                </a:endParaRPr>
              </a:p>
              <a:p>
                <a:endParaRPr lang="en-US" sz="1100" dirty="0" smtClean="0">
                  <a:ea typeface="Calibri"/>
                  <a:cs typeface="Times New Roman"/>
                </a:endParaRPr>
              </a:p>
              <a:p>
                <a:r>
                  <a:rPr lang="es-MX" sz="1000" dirty="0" smtClean="0">
                    <a:ea typeface="Calibri"/>
                    <a:cs typeface="Times New Roman"/>
                  </a:rPr>
                  <a:t>Yo le pregunte al guía</a:t>
                </a:r>
                <a:r>
                  <a:rPr lang="es-MX" sz="1000" dirty="0">
                    <a:ea typeface="Calibri"/>
                    <a:cs typeface="Times New Roman"/>
                  </a:rPr>
                  <a:t>—</a:t>
                </a:r>
                <a:r>
                  <a:rPr lang="es-MX" sz="1000" dirty="0" smtClean="0">
                    <a:ea typeface="Calibri"/>
                    <a:cs typeface="Times New Roman"/>
                  </a:rPr>
                  <a:t> ¿Adónde vamos? Me dijo— Hacia la parte del mar donde se han visto ballenas.  No podía esperar.  Me paré cercas del guía en el barco quien era muy amable y contestó todas mis preguntas.</a:t>
                </a:r>
              </a:p>
              <a:p>
                <a:endParaRPr lang="en-US" sz="1000" dirty="0" smtClean="0">
                  <a:ea typeface="Calibri"/>
                  <a:cs typeface="Times New Roman"/>
                </a:endParaRPr>
              </a:p>
              <a:p>
                <a:endParaRPr lang="en-US" sz="1000" dirty="0">
                  <a:ea typeface="Calibri"/>
                  <a:cs typeface="Times New Roman"/>
                </a:endParaRPr>
              </a:p>
              <a:p>
                <a:r>
                  <a:rPr lang="es-MX" sz="1000" dirty="0" smtClean="0">
                    <a:ea typeface="Calibri"/>
                    <a:cs typeface="Times New Roman"/>
                  </a:rPr>
                  <a:t>Después de un largo tiempo miramos una ballena.  El guía nos dijo que era una ballena jorobada. ¡Él dijo que la ballena jorobada pesa 80,000 libras!  Yo estaba preocupado(a) que la ballena golpeará el barco. De seguro el miedo era aparente en </a:t>
                </a:r>
                <a:r>
                  <a:rPr lang="es-MX" sz="1000" dirty="0">
                    <a:ea typeface="Calibri"/>
                    <a:cs typeface="Times New Roman"/>
                  </a:rPr>
                  <a:t>mi rostro </a:t>
                </a:r>
                <a:r>
                  <a:rPr lang="es-MX" sz="1000" dirty="0" smtClean="0">
                    <a:ea typeface="Calibri"/>
                    <a:cs typeface="Times New Roman"/>
                  </a:rPr>
                  <a:t>porque el guía me dijo— No te preocupes—. Las ballenas jorobadas son amables. La ballena saltó fuera del agua y vimos sus aletas grandes. ¡</a:t>
                </a:r>
                <a:r>
                  <a:rPr lang="es-MX" sz="1000" dirty="0">
                    <a:ea typeface="Calibri"/>
                    <a:cs typeface="Times New Roman"/>
                  </a:rPr>
                  <a:t>Cuando </a:t>
                </a:r>
                <a:r>
                  <a:rPr lang="es-MX" sz="1000" dirty="0" smtClean="0">
                    <a:ea typeface="Calibri"/>
                    <a:cs typeface="Times New Roman"/>
                  </a:rPr>
                  <a:t>bajó pegó el agua y nos salpicó a todos! ¡El soplo del viento me hizo temblar! ¡El guía nos dijo que este es un coletazo!  De pronto vimos mas ballenas jorobadas.  Aprendimos que ellas viajan como manada cuando cazan por su comida.</a:t>
                </a:r>
              </a:p>
              <a:p>
                <a:endParaRPr lang="en-US" sz="1100" dirty="0" smtClean="0">
                  <a:ea typeface="Calibri"/>
                  <a:cs typeface="Times New Roman"/>
                </a:endParaRPr>
              </a:p>
              <a:p>
                <a:endParaRPr lang="en-US" sz="1100" dirty="0" smtClean="0">
                  <a:ea typeface="Calibri"/>
                  <a:cs typeface="Times New Roman"/>
                </a:endParaRPr>
              </a:p>
              <a:p>
                <a:r>
                  <a:rPr lang="es-MX" sz="1000" dirty="0" smtClean="0">
                    <a:ea typeface="Calibri"/>
                    <a:cs typeface="Times New Roman"/>
                  </a:rPr>
                  <a:t>Se estaba oscureciendo cuando era tiempo de terminar el día.  De regreso a la orilla del mar nuestro guía nos tocó música extraña. Nos dijo que era el canto real de las ballenas jorobadas. Los sonidos eran bellos pero también un poco tristes.  Odiaba tener que dejar las ballenas. Pero sabía que tendría algo grandioso de que compartir con mis amigos y algo de que escribir cuando regresara a casa</a:t>
                </a:r>
                <a:r>
                  <a:rPr lang="en-US" sz="1000" dirty="0" smtClean="0">
                    <a:ea typeface="Calibri"/>
                    <a:cs typeface="Times New Roman"/>
                  </a:rPr>
                  <a:t>.</a:t>
                </a:r>
                <a:endParaRPr lang="en-US" sz="1000" dirty="0">
                  <a:ea typeface="Calibri"/>
                  <a:cs typeface="Times New Roman"/>
                </a:endParaRPr>
              </a:p>
              <a:p>
                <a:endParaRPr lang="en-US" sz="1100" dirty="0">
                  <a:ea typeface="Calibri"/>
                  <a:cs typeface="Times New Roman"/>
                </a:endParaRPr>
              </a:p>
            </p:txBody>
          </p:sp>
          <p:sp>
            <p:nvSpPr>
              <p:cNvPr id="7" name="TextBox 6"/>
              <p:cNvSpPr txBox="1"/>
              <p:nvPr/>
            </p:nvSpPr>
            <p:spPr>
              <a:xfrm>
                <a:off x="462729" y="6245201"/>
                <a:ext cx="7029530" cy="230832"/>
              </a:xfrm>
              <a:prstGeom prst="rect">
                <a:avLst/>
              </a:prstGeom>
              <a:solidFill>
                <a:schemeClr val="bg2"/>
              </a:solidFill>
              <a:ln w="9525">
                <a:solidFill>
                  <a:schemeClr val="tx1"/>
                </a:solidFill>
              </a:ln>
            </p:spPr>
            <p:txBody>
              <a:bodyPr wrap="square" rtlCol="0">
                <a:spAutoFit/>
              </a:bodyPr>
              <a:lstStyle/>
              <a:p>
                <a:r>
                  <a:rPr lang="en-US" sz="900" b="1" i="1" dirty="0" smtClean="0"/>
                  <a:t>Uses </a:t>
                </a:r>
                <a:r>
                  <a:rPr lang="en-US" sz="900" b="1" i="1" dirty="0"/>
                  <a:t>dialogue and description of characters’ actions, thoughts, and feelings to </a:t>
                </a:r>
                <a:r>
                  <a:rPr lang="en-US" sz="900" b="1" i="1" dirty="0" smtClean="0"/>
                  <a:t>develop events </a:t>
                </a:r>
                <a:r>
                  <a:rPr lang="en-US" sz="900" b="1" i="1" dirty="0"/>
                  <a:t>or show the response of characters to </a:t>
                </a:r>
                <a:r>
                  <a:rPr lang="en-US" sz="900" b="1" i="1" dirty="0" smtClean="0"/>
                  <a:t>situations.</a:t>
                </a:r>
                <a:endParaRPr lang="en-US" sz="900" b="1" i="1" dirty="0"/>
              </a:p>
            </p:txBody>
          </p:sp>
          <p:sp>
            <p:nvSpPr>
              <p:cNvPr id="10" name="TextBox 9"/>
              <p:cNvSpPr txBox="1"/>
              <p:nvPr/>
            </p:nvSpPr>
            <p:spPr>
              <a:xfrm>
                <a:off x="462729" y="5149576"/>
                <a:ext cx="2228930" cy="230832"/>
              </a:xfrm>
              <a:prstGeom prst="rect">
                <a:avLst/>
              </a:prstGeom>
              <a:solidFill>
                <a:schemeClr val="bg2"/>
              </a:solidFill>
              <a:ln w="9525">
                <a:solidFill>
                  <a:schemeClr val="tx1"/>
                </a:solidFill>
              </a:ln>
            </p:spPr>
            <p:txBody>
              <a:bodyPr wrap="square" rtlCol="0">
                <a:spAutoFit/>
              </a:bodyPr>
              <a:lstStyle/>
              <a:p>
                <a:r>
                  <a:rPr lang="en-US" sz="900" b="1" i="1" dirty="0"/>
                  <a:t>Engages reader </a:t>
                </a:r>
                <a:r>
                  <a:rPr lang="en-US" sz="900" b="1" i="1" dirty="0" smtClean="0"/>
                  <a:t>and </a:t>
                </a:r>
                <a:r>
                  <a:rPr lang="en-US" sz="900" b="1" i="1" dirty="0"/>
                  <a:t>e</a:t>
                </a:r>
                <a:r>
                  <a:rPr lang="en-US" sz="900" b="1" i="1" dirty="0" smtClean="0"/>
                  <a:t>stablishes </a:t>
                </a:r>
                <a:r>
                  <a:rPr lang="en-US" sz="900" b="1" i="1" dirty="0"/>
                  <a:t>storyline</a:t>
                </a:r>
              </a:p>
            </p:txBody>
          </p:sp>
          <p:sp>
            <p:nvSpPr>
              <p:cNvPr id="11" name="TextBox 10"/>
              <p:cNvSpPr txBox="1"/>
              <p:nvPr/>
            </p:nvSpPr>
            <p:spPr>
              <a:xfrm>
                <a:off x="5316248" y="6854801"/>
                <a:ext cx="1812170" cy="230832"/>
              </a:xfrm>
              <a:prstGeom prst="rect">
                <a:avLst/>
              </a:prstGeom>
              <a:solidFill>
                <a:schemeClr val="bg2"/>
              </a:solidFill>
              <a:ln w="9525">
                <a:solidFill>
                  <a:schemeClr val="tx1"/>
                </a:solidFill>
              </a:ln>
            </p:spPr>
            <p:txBody>
              <a:bodyPr wrap="square" rtlCol="0">
                <a:spAutoFit/>
              </a:bodyPr>
              <a:lstStyle/>
              <a:p>
                <a:r>
                  <a:rPr lang="en-US" sz="900" b="1" i="1" dirty="0"/>
                  <a:t>Uses topic vocabulary from texts.</a:t>
                </a:r>
              </a:p>
            </p:txBody>
          </p:sp>
          <p:sp>
            <p:nvSpPr>
              <p:cNvPr id="9" name="TextBox 8"/>
              <p:cNvSpPr txBox="1"/>
              <p:nvPr/>
            </p:nvSpPr>
            <p:spPr>
              <a:xfrm>
                <a:off x="462729" y="6854801"/>
                <a:ext cx="3981530" cy="230832"/>
              </a:xfrm>
              <a:prstGeom prst="rect">
                <a:avLst/>
              </a:prstGeom>
              <a:solidFill>
                <a:schemeClr val="bg2"/>
              </a:solidFill>
              <a:ln w="9525">
                <a:solidFill>
                  <a:schemeClr val="tx1"/>
                </a:solidFill>
              </a:ln>
            </p:spPr>
            <p:txBody>
              <a:bodyPr wrap="square" rtlCol="0">
                <a:spAutoFit/>
              </a:bodyPr>
              <a:lstStyle/>
              <a:p>
                <a:r>
                  <a:rPr lang="en-US" sz="900" b="1" i="1" dirty="0"/>
                  <a:t>Transitional words move story in event </a:t>
                </a:r>
                <a:r>
                  <a:rPr lang="en-US" sz="900" b="1" i="1" dirty="0" smtClean="0"/>
                  <a:t>order – event sequence flows naturally.</a:t>
                </a:r>
                <a:endParaRPr lang="en-US" sz="900" b="1" i="1" dirty="0"/>
              </a:p>
            </p:txBody>
          </p:sp>
        </p:grpSp>
        <p:sp>
          <p:nvSpPr>
            <p:cNvPr id="39" name="TextBox 38"/>
            <p:cNvSpPr txBox="1"/>
            <p:nvPr/>
          </p:nvSpPr>
          <p:spPr>
            <a:xfrm>
              <a:off x="462729" y="8044473"/>
              <a:ext cx="1847930" cy="230832"/>
            </a:xfrm>
            <a:prstGeom prst="rect">
              <a:avLst/>
            </a:prstGeom>
            <a:solidFill>
              <a:schemeClr val="bg2"/>
            </a:solidFill>
            <a:ln w="9525">
              <a:solidFill>
                <a:schemeClr val="tx1"/>
              </a:solidFill>
            </a:ln>
          </p:spPr>
          <p:txBody>
            <a:bodyPr wrap="square" rtlCol="0">
              <a:spAutoFit/>
            </a:bodyPr>
            <a:lstStyle/>
            <a:p>
              <a:r>
                <a:rPr lang="en-US" sz="900" b="1" i="1" dirty="0"/>
                <a:t>Has a clear and logical conclusion.</a:t>
              </a:r>
            </a:p>
          </p:txBody>
        </p:sp>
      </p:grpSp>
      <p:sp>
        <p:nvSpPr>
          <p:cNvPr id="4" name="Slide Number Placeholder 3"/>
          <p:cNvSpPr>
            <a:spLocks noGrp="1"/>
          </p:cNvSpPr>
          <p:nvPr>
            <p:ph type="sldNum" sz="quarter" idx="12"/>
          </p:nvPr>
        </p:nvSpPr>
        <p:spPr/>
        <p:txBody>
          <a:bodyPr/>
          <a:lstStyle/>
          <a:p>
            <a:fld id="{F177B04D-AEB5-43ED-B9BA-B3D1EC9C9067}" type="slidenum">
              <a:rPr lang="en-US" smtClean="0"/>
              <a:pPr/>
              <a:t>24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54135602"/>
              </p:ext>
            </p:extLst>
          </p:nvPr>
        </p:nvGraphicFramePr>
        <p:xfrm>
          <a:off x="161925" y="164124"/>
          <a:ext cx="7458558" cy="4668657"/>
        </p:xfrm>
        <a:graphic>
          <a:graphicData uri="http://schemas.openxmlformats.org/drawingml/2006/table">
            <a:tbl>
              <a:tblPr firstRow="1" bandRow="1">
                <a:tableStyleId>{5940675A-B579-460E-94D1-54222C63F5DA}</a:tableStyleId>
              </a:tblPr>
              <a:tblGrid>
                <a:gridCol w="676275"/>
                <a:gridCol w="1143000"/>
                <a:gridCol w="1500188"/>
                <a:gridCol w="1363244"/>
                <a:gridCol w="1421536"/>
                <a:gridCol w="1354315"/>
              </a:tblGrid>
              <a:tr h="508078">
                <a:tc gridSpan="6">
                  <a:txBody>
                    <a:bodyPr/>
                    <a:lstStyle/>
                    <a:p>
                      <a:pPr marL="0" marR="0" algn="l">
                        <a:lnSpc>
                          <a:spcPct val="100000"/>
                        </a:lnSpc>
                        <a:spcBef>
                          <a:spcPts val="0"/>
                        </a:spcBef>
                        <a:spcAft>
                          <a:spcPts val="0"/>
                        </a:spcAft>
                      </a:pPr>
                      <a:r>
                        <a:rPr lang="en-US" sz="900" b="0" dirty="0" smtClean="0"/>
                        <a:t>Write narratives to develop real or imagined experiences or events using effective technique, descriptive details, and clear event sequences.</a:t>
                      </a:r>
                    </a:p>
                    <a:p>
                      <a:pPr marL="0" marR="0" algn="l">
                        <a:lnSpc>
                          <a:spcPct val="100000"/>
                        </a:lnSpc>
                        <a:spcBef>
                          <a:spcPts val="0"/>
                        </a:spcBef>
                        <a:spcAft>
                          <a:spcPts val="0"/>
                        </a:spcAft>
                      </a:pPr>
                      <a:r>
                        <a:rPr lang="en-US" sz="900" b="0" dirty="0" smtClean="0"/>
                        <a:t>W.3.3.a</a:t>
                      </a:r>
                      <a:r>
                        <a:rPr lang="en-US" sz="900" b="0" baseline="0" dirty="0" smtClean="0"/>
                        <a:t> </a:t>
                      </a:r>
                      <a:r>
                        <a:rPr lang="en-US" sz="900" b="0" dirty="0" smtClean="0"/>
                        <a:t>Establish a situation and introduce a narrator and/or characters; organize an event sequence that unfolds naturally.</a:t>
                      </a:r>
                    </a:p>
                    <a:p>
                      <a:pPr marL="0" marR="0" algn="l">
                        <a:lnSpc>
                          <a:spcPct val="100000"/>
                        </a:lnSpc>
                        <a:spcBef>
                          <a:spcPts val="0"/>
                        </a:spcBef>
                        <a:spcAft>
                          <a:spcPts val="0"/>
                        </a:spcAft>
                      </a:pPr>
                      <a:r>
                        <a:rPr lang="en-US" sz="900" b="0" dirty="0" smtClean="0"/>
                        <a:t>W.3.3.b</a:t>
                      </a:r>
                      <a:r>
                        <a:rPr lang="en-US" sz="900" b="0" baseline="0" dirty="0" smtClean="0"/>
                        <a:t> </a:t>
                      </a:r>
                      <a:r>
                        <a:rPr lang="en-US" sz="900" b="0" dirty="0" smtClean="0"/>
                        <a:t>Use dialogue and descriptions of actions, thoughts, and feelings to develop experiences and events or show the response of characters to situations.</a:t>
                      </a:r>
                    </a:p>
                    <a:p>
                      <a:pPr marL="0" marR="0" algn="l">
                        <a:lnSpc>
                          <a:spcPct val="100000"/>
                        </a:lnSpc>
                        <a:spcBef>
                          <a:spcPts val="0"/>
                        </a:spcBef>
                        <a:spcAft>
                          <a:spcPts val="0"/>
                        </a:spcAft>
                      </a:pPr>
                      <a:r>
                        <a:rPr lang="en-US" sz="900" b="0" dirty="0" smtClean="0"/>
                        <a:t>W.3.3.c</a:t>
                      </a:r>
                      <a:r>
                        <a:rPr lang="en-US" sz="900" b="0" baseline="0" dirty="0" smtClean="0"/>
                        <a:t> </a:t>
                      </a:r>
                      <a:r>
                        <a:rPr lang="en-US" sz="900" b="0" dirty="0" smtClean="0"/>
                        <a:t>Use temporal words and phrases to signal event order.</a:t>
                      </a:r>
                    </a:p>
                    <a:p>
                      <a:pPr marL="0" marR="0" algn="l">
                        <a:lnSpc>
                          <a:spcPct val="100000"/>
                        </a:lnSpc>
                        <a:spcBef>
                          <a:spcPts val="0"/>
                        </a:spcBef>
                        <a:spcAft>
                          <a:spcPts val="0"/>
                        </a:spcAft>
                      </a:pPr>
                      <a:r>
                        <a:rPr lang="en-US" sz="900" b="0" dirty="0" smtClean="0"/>
                        <a:t>W.3.3.d</a:t>
                      </a:r>
                      <a:r>
                        <a:rPr lang="en-US" sz="900" b="0" baseline="0" dirty="0" smtClean="0"/>
                        <a:t> </a:t>
                      </a:r>
                      <a:r>
                        <a:rPr lang="en-US" sz="900" b="0" dirty="0" smtClean="0"/>
                        <a:t>Provide a sense of closure.</a:t>
                      </a:r>
                    </a:p>
                  </a:txBody>
                  <a:tcPr marL="97155" marR="77004" marT="38502" marB="3850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9872">
                <a:tc gridSpan="6">
                  <a:txBody>
                    <a:bodyPr/>
                    <a:lstStyle/>
                    <a:p>
                      <a:pPr marL="0" marR="0" algn="ctr">
                        <a:lnSpc>
                          <a:spcPct val="100000"/>
                        </a:lnSpc>
                        <a:spcBef>
                          <a:spcPts val="0"/>
                        </a:spcBef>
                        <a:spcAft>
                          <a:spcPts val="0"/>
                        </a:spcAft>
                      </a:pPr>
                      <a:r>
                        <a:rPr lang="en-US" sz="1300" kern="1200" dirty="0" smtClean="0">
                          <a:effectLst/>
                        </a:rPr>
                        <a:t>Narrative </a:t>
                      </a:r>
                      <a:r>
                        <a:rPr lang="en-US" sz="1300" kern="1200" dirty="0">
                          <a:effectLst/>
                        </a:rPr>
                        <a:t>Full Composition </a:t>
                      </a:r>
                      <a:r>
                        <a:rPr lang="en-US" sz="1300" kern="1200" dirty="0" smtClean="0">
                          <a:effectLst/>
                        </a:rPr>
                        <a:t>Performance Task Score </a:t>
                      </a:r>
                      <a:r>
                        <a:rPr lang="en-US" sz="1300" b="1" kern="1200" dirty="0" smtClean="0">
                          <a:effectLst/>
                        </a:rPr>
                        <a:t>“4” </a:t>
                      </a:r>
                      <a:r>
                        <a:rPr lang="en-US" sz="1300" kern="1200" dirty="0" smtClean="0">
                          <a:effectLst/>
                        </a:rPr>
                        <a:t>Example </a:t>
                      </a:r>
                      <a:r>
                        <a:rPr lang="en-US" sz="1300" b="1" i="1" kern="1200" dirty="0" smtClean="0">
                          <a:effectLst/>
                        </a:rPr>
                        <a:t>SBAC Rubric Grades 3 - 8</a:t>
                      </a:r>
                      <a:endParaRPr lang="en-US" sz="900" b="1" i="1" dirty="0">
                        <a:effectLst/>
                        <a:latin typeface="Calibri"/>
                        <a:ea typeface="Calibri"/>
                        <a:cs typeface="Times New Roman"/>
                      </a:endParaRPr>
                    </a:p>
                  </a:txBody>
                  <a:tcPr marL="97155" marR="77004" marT="38502" marB="3850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rowSpan="2">
                  <a:txBody>
                    <a:bodyPr/>
                    <a:lstStyle/>
                    <a:p>
                      <a:pPr marL="0" marR="0" algn="ctr">
                        <a:lnSpc>
                          <a:spcPct val="100000"/>
                        </a:lnSpc>
                        <a:spcBef>
                          <a:spcPts val="0"/>
                        </a:spcBef>
                        <a:spcAft>
                          <a:spcPts val="0"/>
                        </a:spcAft>
                      </a:pPr>
                      <a:r>
                        <a:rPr lang="en-US" sz="1500" b="1" kern="1200" dirty="0">
                          <a:effectLst/>
                        </a:rPr>
                        <a:t>score</a:t>
                      </a:r>
                      <a:endParaRPr lang="en-US" sz="900" b="1" dirty="0">
                        <a:effectLst/>
                        <a:latin typeface="Calibri"/>
                        <a:ea typeface="Calibri"/>
                        <a:cs typeface="Times New Roman"/>
                      </a:endParaRPr>
                    </a:p>
                  </a:txBody>
                  <a:tcPr marL="97155" marR="77004" marT="38502" marB="38502" anchor="ctr"/>
                </a:tc>
                <a:tc gridSpan="2">
                  <a:txBody>
                    <a:bodyPr/>
                    <a:lstStyle/>
                    <a:p>
                      <a:pPr marL="0" marR="0" algn="ctr">
                        <a:lnSpc>
                          <a:spcPct val="100000"/>
                        </a:lnSpc>
                        <a:spcBef>
                          <a:spcPts val="0"/>
                        </a:spcBef>
                        <a:spcAft>
                          <a:spcPts val="0"/>
                        </a:spcAft>
                      </a:pPr>
                      <a:r>
                        <a:rPr lang="en-US" sz="1000" kern="1200" dirty="0">
                          <a:effectLst/>
                        </a:rPr>
                        <a:t>Statement of Purpose/Focus and Organization</a:t>
                      </a:r>
                      <a:endParaRPr lang="en-US" sz="900" dirty="0">
                        <a:effectLst/>
                        <a:latin typeface="Calibri"/>
                        <a:ea typeface="Calibri"/>
                        <a:cs typeface="Times New Roman"/>
                      </a:endParaRPr>
                    </a:p>
                  </a:txBody>
                  <a:tcPr marL="97155" marR="77004" marT="38502" marB="38502" anchor="ctr">
                    <a:solidFill>
                      <a:schemeClr val="accent1">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US" sz="1000" kern="1200" dirty="0">
                          <a:effectLst/>
                        </a:rPr>
                        <a:t>Development: Language and Elaboration</a:t>
                      </a:r>
                      <a:endParaRPr lang="en-US" sz="900" dirty="0">
                        <a:effectLst/>
                      </a:endParaRPr>
                    </a:p>
                    <a:p>
                      <a:pPr marL="0" marR="0" algn="ctr">
                        <a:lnSpc>
                          <a:spcPct val="100000"/>
                        </a:lnSpc>
                        <a:spcBef>
                          <a:spcPts val="0"/>
                        </a:spcBef>
                        <a:spcAft>
                          <a:spcPts val="0"/>
                        </a:spcAft>
                      </a:pPr>
                      <a:r>
                        <a:rPr lang="en-US" sz="1000" kern="1200" dirty="0">
                          <a:effectLst/>
                        </a:rPr>
                        <a:t>of Evidence</a:t>
                      </a:r>
                      <a:endParaRPr lang="en-US" sz="900" dirty="0">
                        <a:effectLst/>
                        <a:latin typeface="Calibri"/>
                        <a:ea typeface="Calibri"/>
                        <a:cs typeface="Times New Roman"/>
                      </a:endParaRPr>
                    </a:p>
                  </a:txBody>
                  <a:tcPr marL="97155" marR="77004" marT="38502" marB="38502" anchor="ctr">
                    <a:solidFill>
                      <a:schemeClr val="accent3">
                        <a:lumMod val="40000"/>
                        <a:lumOff val="60000"/>
                      </a:schemeClr>
                    </a:solidFill>
                  </a:tcPr>
                </a:tc>
                <a:tc hMerge="1">
                  <a:txBody>
                    <a:bodyPr/>
                    <a:lstStyle/>
                    <a:p>
                      <a:endParaRPr lang="en-US"/>
                    </a:p>
                  </a:txBody>
                  <a:tcPr/>
                </a:tc>
                <a:tc rowSpan="2">
                  <a:txBody>
                    <a:bodyPr/>
                    <a:lstStyle/>
                    <a:p>
                      <a:pPr marL="0" marR="0" algn="ctr">
                        <a:lnSpc>
                          <a:spcPct val="100000"/>
                        </a:lnSpc>
                        <a:spcBef>
                          <a:spcPts val="0"/>
                        </a:spcBef>
                        <a:spcAft>
                          <a:spcPts val="0"/>
                        </a:spcAft>
                      </a:pPr>
                      <a:r>
                        <a:rPr lang="en-US" sz="900" dirty="0" smtClean="0">
                          <a:effectLst/>
                          <a:latin typeface="Calibri"/>
                          <a:ea typeface="Calibri"/>
                          <a:cs typeface="Times New Roman"/>
                        </a:rPr>
                        <a:t>Conventions</a:t>
                      </a:r>
                      <a:endParaRPr lang="en-US" sz="900" dirty="0">
                        <a:effectLst/>
                        <a:latin typeface="Calibri"/>
                        <a:ea typeface="Calibri"/>
                        <a:cs typeface="Times New Roman"/>
                      </a:endParaRPr>
                    </a:p>
                  </a:txBody>
                  <a:tcPr marL="97155" marR="77004" marT="38502" marB="38502" anchor="ctr">
                    <a:solidFill>
                      <a:schemeClr val="accent6">
                        <a:lumMod val="40000"/>
                        <a:lumOff val="60000"/>
                      </a:schemeClr>
                    </a:solidFill>
                  </a:tcPr>
                </a:tc>
              </a:tr>
              <a:tr h="168744">
                <a:tc vMerge="1">
                  <a:txBody>
                    <a:bodyPr/>
                    <a:lstStyle/>
                    <a:p>
                      <a:endParaRPr lang="en-US"/>
                    </a:p>
                  </a:txBody>
                  <a:tcPr/>
                </a:tc>
                <a:tc>
                  <a:txBody>
                    <a:bodyPr/>
                    <a:lstStyle/>
                    <a:p>
                      <a:pPr marL="0" marR="0" algn="ctr">
                        <a:lnSpc>
                          <a:spcPct val="100000"/>
                        </a:lnSpc>
                        <a:spcBef>
                          <a:spcPts val="0"/>
                        </a:spcBef>
                        <a:spcAft>
                          <a:spcPts val="0"/>
                        </a:spcAft>
                      </a:pPr>
                      <a:r>
                        <a:rPr lang="en-US" sz="1000" kern="1200" dirty="0">
                          <a:effectLst/>
                        </a:rPr>
                        <a:t>Statement of</a:t>
                      </a:r>
                      <a:endParaRPr lang="en-US" sz="900" dirty="0">
                        <a:effectLst/>
                      </a:endParaRPr>
                    </a:p>
                    <a:p>
                      <a:pPr marL="0" marR="0" algn="ctr">
                        <a:lnSpc>
                          <a:spcPct val="100000"/>
                        </a:lnSpc>
                        <a:spcBef>
                          <a:spcPts val="0"/>
                        </a:spcBef>
                        <a:spcAft>
                          <a:spcPts val="0"/>
                        </a:spcAft>
                      </a:pPr>
                      <a:r>
                        <a:rPr lang="en-US" sz="1000" kern="1200" dirty="0">
                          <a:effectLst/>
                        </a:rPr>
                        <a:t>Purpose/Focus</a:t>
                      </a:r>
                      <a:endParaRPr lang="en-US" sz="900" dirty="0">
                        <a:effectLst/>
                        <a:latin typeface="Calibri"/>
                        <a:ea typeface="Calibri"/>
                        <a:cs typeface="Times New Roman"/>
                      </a:endParaRPr>
                    </a:p>
                  </a:txBody>
                  <a:tcPr marL="97155" marR="77004" marT="38502" marB="38502" anchor="ctr">
                    <a:solidFill>
                      <a:schemeClr val="accent1">
                        <a:lumMod val="20000"/>
                        <a:lumOff val="80000"/>
                      </a:schemeClr>
                    </a:solidFill>
                  </a:tcPr>
                </a:tc>
                <a:tc>
                  <a:txBody>
                    <a:bodyPr/>
                    <a:lstStyle/>
                    <a:p>
                      <a:pPr marL="0" marR="0" algn="ctr">
                        <a:lnSpc>
                          <a:spcPct val="100000"/>
                        </a:lnSpc>
                        <a:spcBef>
                          <a:spcPts val="0"/>
                        </a:spcBef>
                        <a:spcAft>
                          <a:spcPts val="0"/>
                        </a:spcAft>
                      </a:pPr>
                      <a:r>
                        <a:rPr lang="en-US" sz="1000" kern="1200" dirty="0">
                          <a:effectLst/>
                        </a:rPr>
                        <a:t>Organization</a:t>
                      </a:r>
                      <a:endParaRPr lang="en-US" sz="900" dirty="0">
                        <a:effectLst/>
                        <a:latin typeface="Calibri"/>
                        <a:ea typeface="Calibri"/>
                        <a:cs typeface="Times New Roman"/>
                      </a:endParaRPr>
                    </a:p>
                  </a:txBody>
                  <a:tcPr marL="97155" marR="77004" marT="38502" marB="38502" anchor="ctr">
                    <a:solidFill>
                      <a:schemeClr val="accent1">
                        <a:lumMod val="20000"/>
                        <a:lumOff val="80000"/>
                      </a:schemeClr>
                    </a:solidFill>
                  </a:tcPr>
                </a:tc>
                <a:tc>
                  <a:txBody>
                    <a:bodyPr/>
                    <a:lstStyle/>
                    <a:p>
                      <a:pPr marL="0" marR="0" algn="ctr">
                        <a:lnSpc>
                          <a:spcPct val="100000"/>
                        </a:lnSpc>
                        <a:spcBef>
                          <a:spcPts val="0"/>
                        </a:spcBef>
                        <a:spcAft>
                          <a:spcPts val="0"/>
                        </a:spcAft>
                      </a:pPr>
                      <a:r>
                        <a:rPr lang="en-US" sz="1000" kern="1200" dirty="0">
                          <a:effectLst/>
                        </a:rPr>
                        <a:t>Elaboration of</a:t>
                      </a:r>
                      <a:endParaRPr lang="en-US" sz="900" dirty="0">
                        <a:effectLst/>
                      </a:endParaRPr>
                    </a:p>
                    <a:p>
                      <a:pPr marL="0" marR="0" algn="ctr">
                        <a:lnSpc>
                          <a:spcPct val="100000"/>
                        </a:lnSpc>
                        <a:spcBef>
                          <a:spcPts val="0"/>
                        </a:spcBef>
                        <a:spcAft>
                          <a:spcPts val="0"/>
                        </a:spcAft>
                      </a:pPr>
                      <a:r>
                        <a:rPr lang="en-US" sz="1000" kern="1200" dirty="0">
                          <a:effectLst/>
                        </a:rPr>
                        <a:t>Evidence</a:t>
                      </a:r>
                      <a:endParaRPr lang="en-US" sz="900" dirty="0">
                        <a:effectLst/>
                        <a:latin typeface="Calibri"/>
                        <a:ea typeface="Calibri"/>
                        <a:cs typeface="Times New Roman"/>
                      </a:endParaRPr>
                    </a:p>
                  </a:txBody>
                  <a:tcPr marL="97155" marR="77004" marT="38502" marB="38502" anchor="ctr">
                    <a:solidFill>
                      <a:schemeClr val="accent3">
                        <a:lumMod val="20000"/>
                        <a:lumOff val="80000"/>
                      </a:schemeClr>
                    </a:solidFill>
                  </a:tcPr>
                </a:tc>
                <a:tc>
                  <a:txBody>
                    <a:bodyPr/>
                    <a:lstStyle/>
                    <a:p>
                      <a:pPr marL="0" marR="0" algn="ctr">
                        <a:lnSpc>
                          <a:spcPct val="100000"/>
                        </a:lnSpc>
                        <a:spcBef>
                          <a:spcPts val="0"/>
                        </a:spcBef>
                        <a:spcAft>
                          <a:spcPts val="0"/>
                        </a:spcAft>
                      </a:pPr>
                      <a:r>
                        <a:rPr lang="en-US" sz="1000" kern="1200" dirty="0">
                          <a:effectLst/>
                        </a:rPr>
                        <a:t>Language and</a:t>
                      </a:r>
                      <a:endParaRPr lang="en-US" sz="900" dirty="0">
                        <a:effectLst/>
                      </a:endParaRPr>
                    </a:p>
                    <a:p>
                      <a:pPr marL="0" marR="0" algn="ctr">
                        <a:lnSpc>
                          <a:spcPct val="100000"/>
                        </a:lnSpc>
                        <a:spcBef>
                          <a:spcPts val="0"/>
                        </a:spcBef>
                        <a:spcAft>
                          <a:spcPts val="0"/>
                        </a:spcAft>
                      </a:pPr>
                      <a:r>
                        <a:rPr lang="en-US" sz="1000" kern="1200" dirty="0">
                          <a:effectLst/>
                        </a:rPr>
                        <a:t>Vocabulary</a:t>
                      </a:r>
                      <a:endParaRPr lang="en-US" sz="900" dirty="0">
                        <a:effectLst/>
                        <a:latin typeface="Calibri"/>
                        <a:ea typeface="Calibri"/>
                        <a:cs typeface="Times New Roman"/>
                      </a:endParaRPr>
                    </a:p>
                  </a:txBody>
                  <a:tcPr marL="97155" marR="77004" marT="38502" marB="38502" anchor="ctr">
                    <a:solidFill>
                      <a:schemeClr val="accent3">
                        <a:lumMod val="20000"/>
                        <a:lumOff val="80000"/>
                      </a:schemeClr>
                    </a:solidFill>
                  </a:tcPr>
                </a:tc>
                <a:tc vMerge="1">
                  <a:txBody>
                    <a:bodyPr/>
                    <a:lstStyle/>
                    <a:p>
                      <a:pPr marL="0" marR="0" algn="ctr">
                        <a:lnSpc>
                          <a:spcPct val="100000"/>
                        </a:lnSpc>
                        <a:spcBef>
                          <a:spcPts val="0"/>
                        </a:spcBef>
                        <a:spcAft>
                          <a:spcPts val="0"/>
                        </a:spcAft>
                      </a:pPr>
                      <a:endParaRPr lang="en-US" sz="900" dirty="0">
                        <a:effectLst/>
                        <a:latin typeface="Calibri"/>
                        <a:ea typeface="Calibri"/>
                        <a:cs typeface="Times New Roman"/>
                      </a:endParaRPr>
                    </a:p>
                  </a:txBody>
                  <a:tcPr marR="72474" marT="36752" marB="36752" anchor="ctr">
                    <a:solidFill>
                      <a:schemeClr val="accent6">
                        <a:lumMod val="20000"/>
                        <a:lumOff val="80000"/>
                      </a:schemeClr>
                    </a:solidFill>
                  </a:tcPr>
                </a:tc>
              </a:tr>
              <a:tr h="1006140">
                <a:tc>
                  <a:txBody>
                    <a:bodyPr/>
                    <a:lstStyle/>
                    <a:p>
                      <a:pPr marL="0" marR="0" algn="ctr">
                        <a:lnSpc>
                          <a:spcPct val="100000"/>
                        </a:lnSpc>
                        <a:spcBef>
                          <a:spcPts val="0"/>
                        </a:spcBef>
                        <a:spcAft>
                          <a:spcPts val="0"/>
                        </a:spcAft>
                      </a:pPr>
                      <a:r>
                        <a:rPr lang="en-US" sz="2000" b="1" dirty="0" smtClean="0">
                          <a:solidFill>
                            <a:srgbClr val="000000"/>
                          </a:solidFill>
                          <a:effectLst>
                            <a:outerShdw blurRad="38100" dist="38100" dir="2700000" algn="tl">
                              <a:srgbClr val="000000">
                                <a:alpha val="43137"/>
                              </a:srgbClr>
                            </a:outerShdw>
                          </a:effectLst>
                          <a:latin typeface="+mn-lt"/>
                          <a:ea typeface="Times New Roman"/>
                          <a:cs typeface="Times New Roman"/>
                        </a:rPr>
                        <a:t>4</a:t>
                      </a:r>
                    </a:p>
                    <a:p>
                      <a:pPr marL="0" marR="0" algn="ctr">
                        <a:lnSpc>
                          <a:spcPct val="100000"/>
                        </a:lnSpc>
                        <a:spcBef>
                          <a:spcPts val="0"/>
                        </a:spcBef>
                        <a:spcAft>
                          <a:spcPts val="0"/>
                        </a:spcAft>
                      </a:pPr>
                      <a:r>
                        <a:rPr lang="en-US" sz="900" b="1" dirty="0" smtClean="0">
                          <a:solidFill>
                            <a:srgbClr val="000000"/>
                          </a:solidFill>
                          <a:effectLst>
                            <a:outerShdw blurRad="38100" dist="38100" dir="2700000" algn="tl">
                              <a:srgbClr val="000000">
                                <a:alpha val="43137"/>
                              </a:srgbClr>
                            </a:outerShdw>
                          </a:effectLst>
                          <a:latin typeface="+mn-lt"/>
                          <a:ea typeface="Calibri"/>
                          <a:cs typeface="Times New Roman"/>
                        </a:rPr>
                        <a:t>Exemplary</a:t>
                      </a:r>
                      <a:endParaRPr lang="en-US" sz="900" dirty="0">
                        <a:effectLst>
                          <a:outerShdw blurRad="38100" dist="38100" dir="2700000" algn="tl">
                            <a:srgbClr val="000000">
                              <a:alpha val="43137"/>
                            </a:srgbClr>
                          </a:outerShdw>
                        </a:effectLst>
                        <a:latin typeface="+mn-lt"/>
                        <a:ea typeface="Calibri"/>
                        <a:cs typeface="Times New Roman"/>
                      </a:endParaRPr>
                    </a:p>
                  </a:txBody>
                  <a:tcPr marL="92536" marR="28654" marT="0" marB="0" anchor="ctr"/>
                </a:tc>
                <a:tc>
                  <a:txBody>
                    <a:bodyPr/>
                    <a:lstStyle/>
                    <a:p>
                      <a:pPr>
                        <a:lnSpc>
                          <a:spcPct val="100000"/>
                        </a:lnSpc>
                      </a:pPr>
                      <a:r>
                        <a:rPr lang="en-US" sz="850" baseline="0" dirty="0" smtClean="0">
                          <a:solidFill>
                            <a:srgbClr val="000000"/>
                          </a:solidFill>
                          <a:latin typeface="+mn-lt"/>
                        </a:rPr>
                        <a:t> The narrative, real or imagined, is clearly focused and maintained throughout: </a:t>
                      </a:r>
                    </a:p>
                    <a:p>
                      <a:pPr marL="58738" indent="-58738">
                        <a:lnSpc>
                          <a:spcPct val="100000"/>
                        </a:lnSpc>
                        <a:buFont typeface="Arial" pitchFamily="34" charset="0"/>
                        <a:buChar char="•"/>
                      </a:pPr>
                      <a:r>
                        <a:rPr lang="en-US" sz="850" baseline="0" dirty="0" smtClean="0">
                          <a:solidFill>
                            <a:srgbClr val="000000"/>
                          </a:solidFill>
                          <a:latin typeface="+mn-lt"/>
                        </a:rPr>
                        <a:t>effectively establishes a setting, narrator and/or characters, and point of view* </a:t>
                      </a:r>
                    </a:p>
                  </a:txBody>
                  <a:tcPr marL="27761" marR="0" marT="27685" marB="0"/>
                </a:tc>
                <a:tc>
                  <a:txBody>
                    <a:bodyPr/>
                    <a:lstStyle/>
                    <a:p>
                      <a:pPr>
                        <a:lnSpc>
                          <a:spcPct val="100000"/>
                        </a:lnSpc>
                      </a:pPr>
                      <a:r>
                        <a:rPr lang="en-US" sz="850" baseline="0" dirty="0" smtClean="0">
                          <a:solidFill>
                            <a:srgbClr val="000000"/>
                          </a:solidFill>
                          <a:latin typeface="+mn-lt"/>
                        </a:rPr>
                        <a:t> The narrative, real or imagined, has an effective plot helping create unity and completeness: </a:t>
                      </a:r>
                    </a:p>
                    <a:p>
                      <a:pPr marL="58738" indent="-58738">
                        <a:lnSpc>
                          <a:spcPct val="100000"/>
                        </a:lnSpc>
                        <a:buFont typeface="Arial" pitchFamily="34" charset="0"/>
                        <a:buChar char="•"/>
                      </a:pPr>
                      <a:r>
                        <a:rPr lang="en-US" sz="850" baseline="0" dirty="0" smtClean="0">
                          <a:solidFill>
                            <a:srgbClr val="000000"/>
                          </a:solidFill>
                          <a:latin typeface="+mn-lt"/>
                        </a:rPr>
                        <a:t>effective, consistent use of a variety of transitional strategies </a:t>
                      </a:r>
                    </a:p>
                    <a:p>
                      <a:pPr marL="58738" indent="-58738">
                        <a:lnSpc>
                          <a:spcPct val="100000"/>
                        </a:lnSpc>
                        <a:buFont typeface="Arial" pitchFamily="34" charset="0"/>
                        <a:buChar char="•"/>
                      </a:pPr>
                      <a:r>
                        <a:rPr lang="en-US" sz="850" baseline="0" dirty="0" smtClean="0">
                          <a:solidFill>
                            <a:srgbClr val="000000"/>
                          </a:solidFill>
                          <a:latin typeface="+mn-lt"/>
                        </a:rPr>
                        <a:t>logical sequence of events from beginning to end </a:t>
                      </a:r>
                    </a:p>
                    <a:p>
                      <a:pPr marL="58738" indent="-58738">
                        <a:lnSpc>
                          <a:spcPct val="100000"/>
                        </a:lnSpc>
                        <a:buFont typeface="Arial" pitchFamily="34" charset="0"/>
                        <a:buChar char="•"/>
                      </a:pPr>
                      <a:r>
                        <a:rPr lang="en-US" sz="850" baseline="0" dirty="0" smtClean="0">
                          <a:solidFill>
                            <a:srgbClr val="000000"/>
                          </a:solidFill>
                          <a:latin typeface="+mn-lt"/>
                        </a:rPr>
                        <a:t>effective opening and closure for audience and purpose </a:t>
                      </a:r>
                    </a:p>
                  </a:txBody>
                  <a:tcPr marL="27761" marR="0" marT="27685" marB="0"/>
                </a:tc>
                <a:tc>
                  <a:txBody>
                    <a:bodyPr/>
                    <a:lstStyle/>
                    <a:p>
                      <a:pPr>
                        <a:lnSpc>
                          <a:spcPct val="100000"/>
                        </a:lnSpc>
                      </a:pPr>
                      <a:r>
                        <a:rPr lang="en-US" sz="850" baseline="0" dirty="0" smtClean="0">
                          <a:solidFill>
                            <a:srgbClr val="000000"/>
                          </a:solidFill>
                          <a:latin typeface="+mn-lt"/>
                        </a:rPr>
                        <a:t> The narrative, real or imagined, provides thorough and effective elaboration using details, dialogue, and description: </a:t>
                      </a:r>
                    </a:p>
                    <a:p>
                      <a:pPr marL="58738" indent="-58738">
                        <a:lnSpc>
                          <a:spcPct val="100000"/>
                        </a:lnSpc>
                        <a:buFont typeface="Arial" pitchFamily="34" charset="0"/>
                        <a:buChar char="•"/>
                      </a:pPr>
                      <a:r>
                        <a:rPr lang="en-US" sz="850" baseline="0" dirty="0" smtClean="0">
                          <a:solidFill>
                            <a:srgbClr val="000000"/>
                          </a:solidFill>
                          <a:latin typeface="+mn-lt"/>
                        </a:rPr>
                        <a:t>effective use of a variety of narrative techniques that advance the story or illustrate the experience </a:t>
                      </a:r>
                    </a:p>
                  </a:txBody>
                  <a:tcPr marL="27761" marR="0" marT="27685" marB="0"/>
                </a:tc>
                <a:tc>
                  <a:txBody>
                    <a:bodyPr/>
                    <a:lstStyle/>
                    <a:p>
                      <a:pPr>
                        <a:lnSpc>
                          <a:spcPct val="100000"/>
                        </a:lnSpc>
                      </a:pPr>
                      <a:r>
                        <a:rPr lang="en-US" sz="850" baseline="0" dirty="0" smtClean="0">
                          <a:solidFill>
                            <a:srgbClr val="000000"/>
                          </a:solidFill>
                          <a:latin typeface="+mn-lt"/>
                        </a:rPr>
                        <a:t> The narrative, real or imagined, clearly and effectively expresses experiences or events: </a:t>
                      </a:r>
                    </a:p>
                    <a:p>
                      <a:pPr marL="58738" indent="-58738">
                        <a:lnSpc>
                          <a:spcPct val="100000"/>
                        </a:lnSpc>
                        <a:buFont typeface="Arial" pitchFamily="34" charset="0"/>
                        <a:buChar char="•"/>
                      </a:pPr>
                      <a:r>
                        <a:rPr lang="en-US" sz="850" baseline="0" dirty="0" smtClean="0">
                          <a:solidFill>
                            <a:srgbClr val="000000"/>
                          </a:solidFill>
                          <a:latin typeface="+mn-lt"/>
                        </a:rPr>
                        <a:t>effective use of sensory, concrete, and figurative language clearly advance the purpose </a:t>
                      </a:r>
                    </a:p>
                  </a:txBody>
                  <a:tcPr marL="27761" marR="0" marT="27685" marB="0"/>
                </a:tc>
                <a:tc>
                  <a:txBody>
                    <a:bodyPr/>
                    <a:lstStyle/>
                    <a:p>
                      <a:pPr>
                        <a:lnSpc>
                          <a:spcPct val="100000"/>
                        </a:lnSpc>
                      </a:pPr>
                      <a:r>
                        <a:rPr lang="en-US" sz="850" baseline="0" dirty="0" smtClean="0">
                          <a:solidFill>
                            <a:srgbClr val="000000"/>
                          </a:solidFill>
                          <a:latin typeface="+mn-lt"/>
                        </a:rPr>
                        <a:t> The narrative, real or imagined, demonstrates a strong command of conventions: </a:t>
                      </a:r>
                    </a:p>
                    <a:p>
                      <a:pPr marL="58738" indent="-58738">
                        <a:lnSpc>
                          <a:spcPct val="100000"/>
                        </a:lnSpc>
                        <a:buFont typeface="Arial" pitchFamily="34" charset="0"/>
                        <a:buChar char="•"/>
                      </a:pPr>
                      <a:r>
                        <a:rPr lang="en-US" sz="850" baseline="0" dirty="0" smtClean="0">
                          <a:solidFill>
                            <a:srgbClr val="000000"/>
                          </a:solidFill>
                          <a:latin typeface="+mn-lt"/>
                        </a:rPr>
                        <a:t>few, if any, errors in usage and sentence formation </a:t>
                      </a:r>
                    </a:p>
                    <a:p>
                      <a:pPr marL="58738" indent="-58738">
                        <a:lnSpc>
                          <a:spcPct val="100000"/>
                        </a:lnSpc>
                        <a:buFont typeface="Arial" pitchFamily="34" charset="0"/>
                        <a:buChar char="•"/>
                      </a:pPr>
                      <a:r>
                        <a:rPr lang="en-US" sz="850" baseline="0" dirty="0" smtClean="0">
                          <a:solidFill>
                            <a:srgbClr val="000000"/>
                          </a:solidFill>
                          <a:latin typeface="+mn-lt"/>
                        </a:rPr>
                        <a:t>effective and consistent use of punctuation, capitalization, and spelling </a:t>
                      </a:r>
                    </a:p>
                  </a:txBody>
                  <a:tcPr marL="27761" marR="0" marT="27685" marB="0"/>
                </a:tc>
              </a:tr>
              <a:tr h="1673576">
                <a:tc>
                  <a:txBody>
                    <a:bodyPr/>
                    <a:lstStyle/>
                    <a:p>
                      <a:pPr marL="0" marR="0" algn="ctr">
                        <a:lnSpc>
                          <a:spcPct val="100000"/>
                        </a:lnSpc>
                        <a:spcBef>
                          <a:spcPts val="0"/>
                        </a:spcBef>
                        <a:spcAft>
                          <a:spcPts val="0"/>
                        </a:spcAft>
                      </a:pPr>
                      <a:r>
                        <a:rPr lang="en-US" sz="900" b="1" kern="1200" dirty="0" smtClean="0">
                          <a:solidFill>
                            <a:schemeClr val="tx1"/>
                          </a:solidFill>
                          <a:effectLst>
                            <a:outerShdw blurRad="38100" dist="38100" dir="2700000" algn="tl">
                              <a:srgbClr val="000000">
                                <a:alpha val="43137"/>
                              </a:srgbClr>
                            </a:outerShdw>
                          </a:effectLst>
                        </a:rPr>
                        <a:t>Student score explained</a:t>
                      </a:r>
                      <a:endParaRPr lang="en-US" sz="9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97155" marR="77004" marT="38502" marB="38502" anchor="ctr"/>
                </a:tc>
                <a:tc>
                  <a:txBody>
                    <a:bodyPr/>
                    <a:lstStyle/>
                    <a:p>
                      <a:pPr marL="0" marR="0">
                        <a:lnSpc>
                          <a:spcPct val="100000"/>
                        </a:lnSpc>
                        <a:spcBef>
                          <a:spcPts val="0"/>
                        </a:spcBef>
                        <a:spcAft>
                          <a:spcPts val="0"/>
                        </a:spcAft>
                      </a:pPr>
                      <a:r>
                        <a:rPr lang="en-US" sz="850" dirty="0">
                          <a:solidFill>
                            <a:schemeClr val="tx1"/>
                          </a:solidFill>
                          <a:effectLst/>
                        </a:rPr>
                        <a:t>The </a:t>
                      </a:r>
                      <a:r>
                        <a:rPr lang="en-US" sz="850" dirty="0" smtClean="0">
                          <a:solidFill>
                            <a:schemeClr val="tx1"/>
                          </a:solidFill>
                          <a:effectLst/>
                        </a:rPr>
                        <a:t>student</a:t>
                      </a:r>
                      <a:r>
                        <a:rPr lang="en-US" sz="850" baseline="0" dirty="0" smtClean="0">
                          <a:solidFill>
                            <a:schemeClr val="tx1"/>
                          </a:solidFill>
                          <a:effectLst/>
                        </a:rPr>
                        <a:t> establishes a setting and the narrators.  The focus is clearly maintained throughout the story.  The narrator’s point of view (being excited) is clearly expressed.</a:t>
                      </a:r>
                      <a:endParaRPr lang="en-US" sz="850" dirty="0">
                        <a:solidFill>
                          <a:schemeClr val="tx1"/>
                        </a:solidFill>
                        <a:effectLst/>
                        <a:latin typeface="Calibri"/>
                        <a:ea typeface="Calibri"/>
                        <a:cs typeface="Times New Roman"/>
                      </a:endParaRPr>
                    </a:p>
                  </a:txBody>
                  <a:tcPr marL="97155" marR="77004" marT="38502" marB="38502"/>
                </a:tc>
                <a:tc>
                  <a:txBody>
                    <a:bodyPr/>
                    <a:lstStyle/>
                    <a:p>
                      <a:pPr marL="0" marR="0">
                        <a:lnSpc>
                          <a:spcPct val="100000"/>
                        </a:lnSpc>
                        <a:spcBef>
                          <a:spcPts val="0"/>
                        </a:spcBef>
                        <a:spcAft>
                          <a:spcPts val="0"/>
                        </a:spcAft>
                      </a:pPr>
                      <a:r>
                        <a:rPr lang="en-US" sz="850" dirty="0">
                          <a:solidFill>
                            <a:schemeClr val="tx1"/>
                          </a:solidFill>
                          <a:effectLst/>
                        </a:rPr>
                        <a:t>The student </a:t>
                      </a:r>
                      <a:r>
                        <a:rPr lang="en-US" sz="850" dirty="0" smtClean="0">
                          <a:solidFill>
                            <a:schemeClr val="tx1"/>
                          </a:solidFill>
                          <a:effectLst/>
                        </a:rPr>
                        <a:t>has</a:t>
                      </a:r>
                      <a:r>
                        <a:rPr lang="en-US" sz="850" baseline="0" dirty="0" smtClean="0">
                          <a:solidFill>
                            <a:schemeClr val="tx1"/>
                          </a:solidFill>
                          <a:effectLst/>
                        </a:rPr>
                        <a:t> a beginning, middle and an ending in sequential order that moves forward with transitional words and in a logical order of events.  The opening and conclusion create unity.</a:t>
                      </a:r>
                      <a:endParaRPr lang="en-US" sz="850" dirty="0">
                        <a:solidFill>
                          <a:schemeClr val="tx1"/>
                        </a:solidFill>
                        <a:effectLst/>
                        <a:latin typeface="Calibri"/>
                        <a:ea typeface="Calibri"/>
                        <a:cs typeface="Times New Roman"/>
                      </a:endParaRPr>
                    </a:p>
                  </a:txBody>
                  <a:tcPr marL="97155" marR="77004" marT="38502" marB="38502"/>
                </a:tc>
                <a:tc>
                  <a:txBody>
                    <a:bodyPr/>
                    <a:lstStyle/>
                    <a:p>
                      <a:pPr marL="0" marR="0">
                        <a:lnSpc>
                          <a:spcPct val="100000"/>
                        </a:lnSpc>
                        <a:spcBef>
                          <a:spcPts val="0"/>
                        </a:spcBef>
                        <a:spcAft>
                          <a:spcPts val="0"/>
                        </a:spcAft>
                      </a:pPr>
                      <a:r>
                        <a:rPr lang="en-US" sz="850" dirty="0">
                          <a:solidFill>
                            <a:schemeClr val="tx1"/>
                          </a:solidFill>
                          <a:effectLst/>
                        </a:rPr>
                        <a:t>The </a:t>
                      </a:r>
                      <a:r>
                        <a:rPr lang="en-US" sz="850" dirty="0" smtClean="0">
                          <a:solidFill>
                            <a:schemeClr val="tx1"/>
                          </a:solidFill>
                          <a:effectLst/>
                        </a:rPr>
                        <a:t>student elaborates</a:t>
                      </a:r>
                      <a:r>
                        <a:rPr lang="en-US" sz="850" baseline="0" dirty="0" smtClean="0">
                          <a:solidFill>
                            <a:schemeClr val="tx1"/>
                          </a:solidFill>
                          <a:effectLst/>
                        </a:rPr>
                        <a:t> with details from passages about humpback whales and uses dialogue effectively. The student uses narrative technique of dialogue and description  to advance the story.</a:t>
                      </a:r>
                      <a:endParaRPr lang="en-US" sz="850" dirty="0">
                        <a:solidFill>
                          <a:schemeClr val="tx1"/>
                        </a:solidFill>
                        <a:effectLst/>
                        <a:latin typeface="Calibri"/>
                        <a:ea typeface="Calibri"/>
                        <a:cs typeface="Times New Roman"/>
                      </a:endParaRPr>
                    </a:p>
                  </a:txBody>
                  <a:tcPr marL="97155" marR="77004" marT="38502" marB="38502"/>
                </a:tc>
                <a:tc>
                  <a:txBody>
                    <a:bodyPr/>
                    <a:lstStyle/>
                    <a:p>
                      <a:pPr marL="0" marR="0">
                        <a:lnSpc>
                          <a:spcPct val="100000"/>
                        </a:lnSpc>
                        <a:spcBef>
                          <a:spcPts val="0"/>
                        </a:spcBef>
                        <a:spcAft>
                          <a:spcPts val="0"/>
                        </a:spcAft>
                      </a:pPr>
                      <a:r>
                        <a:rPr lang="en-US" sz="850" dirty="0">
                          <a:solidFill>
                            <a:schemeClr val="tx1"/>
                          </a:solidFill>
                          <a:effectLst/>
                        </a:rPr>
                        <a:t>The student’s voice is knowledgeable about the information.  The student </a:t>
                      </a:r>
                      <a:r>
                        <a:rPr lang="en-US" sz="850" dirty="0" smtClean="0">
                          <a:solidFill>
                            <a:schemeClr val="tx1"/>
                          </a:solidFill>
                          <a:effectLst/>
                        </a:rPr>
                        <a:t>knows</a:t>
                      </a:r>
                      <a:r>
                        <a:rPr lang="en-US" sz="850" baseline="0" dirty="0" smtClean="0">
                          <a:solidFill>
                            <a:schemeClr val="tx1"/>
                          </a:solidFill>
                          <a:effectLst/>
                        </a:rPr>
                        <a:t> uses sensory language (shiver, fear, worried, sad) and some figurative language – the fog was lifting.  Concrete vocabulary make the story effective (humpback, lob tailing, leaped, whale teams, whale songs).</a:t>
                      </a:r>
                      <a:endParaRPr lang="en-US" sz="850" dirty="0">
                        <a:solidFill>
                          <a:schemeClr val="tx1"/>
                        </a:solidFill>
                        <a:effectLst/>
                        <a:latin typeface="Calibri"/>
                        <a:ea typeface="Calibri"/>
                        <a:cs typeface="Times New Roman"/>
                      </a:endParaRPr>
                    </a:p>
                  </a:txBody>
                  <a:tcPr marL="97155" marR="77004" marT="38502" marB="38502"/>
                </a:tc>
                <a:tc>
                  <a:txBody>
                    <a:bodyPr/>
                    <a:lstStyle/>
                    <a:p>
                      <a:pPr marL="0" marR="0">
                        <a:lnSpc>
                          <a:spcPct val="100000"/>
                        </a:lnSpc>
                        <a:spcBef>
                          <a:spcPts val="0"/>
                        </a:spcBef>
                        <a:spcAft>
                          <a:spcPts val="0"/>
                        </a:spcAft>
                      </a:pPr>
                      <a:r>
                        <a:rPr lang="en-US" sz="850" dirty="0">
                          <a:solidFill>
                            <a:schemeClr val="tx1"/>
                          </a:solidFill>
                          <a:effectLst/>
                        </a:rPr>
                        <a:t>The student has few or no errors in grammar, word usage, or mechanics as appropriate to grade</a:t>
                      </a:r>
                      <a:r>
                        <a:rPr lang="en-US" sz="850" dirty="0" smtClean="0">
                          <a:solidFill>
                            <a:schemeClr val="tx1"/>
                          </a:solidFill>
                          <a:effectLst/>
                        </a:rPr>
                        <a:t>.  </a:t>
                      </a:r>
                      <a:endParaRPr lang="en-US" sz="850" b="1" dirty="0">
                        <a:solidFill>
                          <a:schemeClr val="tx1"/>
                        </a:solidFill>
                        <a:effectLst/>
                        <a:latin typeface="Calibri"/>
                        <a:ea typeface="Calibri"/>
                        <a:cs typeface="Times New Roman"/>
                      </a:endParaRPr>
                    </a:p>
                  </a:txBody>
                  <a:tcPr marL="97155" marR="77004" marT="38502" marB="38502"/>
                </a:tc>
              </a:tr>
            </a:tbl>
          </a:graphicData>
        </a:graphic>
      </p:graphicFrame>
      <p:sp>
        <p:nvSpPr>
          <p:cNvPr id="21" name="TextBox 20"/>
          <p:cNvSpPr txBox="1"/>
          <p:nvPr/>
        </p:nvSpPr>
        <p:spPr>
          <a:xfrm>
            <a:off x="3177895" y="6185866"/>
            <a:ext cx="3962400" cy="235819"/>
          </a:xfrm>
          <a:prstGeom prst="rect">
            <a:avLst/>
          </a:prstGeom>
          <a:solidFill>
            <a:schemeClr val="bg2"/>
          </a:solidFill>
          <a:ln w="9525">
            <a:solidFill>
              <a:schemeClr val="tx1"/>
            </a:solidFill>
          </a:ln>
        </p:spPr>
        <p:txBody>
          <a:bodyPr wrap="square" lIns="96378" tIns="48189" rIns="96378" bIns="48189" rtlCol="0">
            <a:spAutoFit/>
          </a:bodyPr>
          <a:lstStyle/>
          <a:p>
            <a:r>
              <a:rPr lang="en-US" sz="900" b="1" i="1" dirty="0"/>
              <a:t>Conventions for grammar and mechanics are </a:t>
            </a:r>
            <a:r>
              <a:rPr lang="en-US" sz="900" b="1" i="1" dirty="0" smtClean="0"/>
              <a:t>used </a:t>
            </a:r>
            <a:r>
              <a:rPr lang="en-US" sz="900" b="1" i="1" dirty="0"/>
              <a:t>appropriately throughout.  </a:t>
            </a:r>
          </a:p>
        </p:txBody>
      </p:sp>
      <p:sp>
        <p:nvSpPr>
          <p:cNvPr id="2" name="Rectangle 1"/>
          <p:cNvSpPr/>
          <p:nvPr/>
        </p:nvSpPr>
        <p:spPr>
          <a:xfrm>
            <a:off x="209470" y="6123771"/>
            <a:ext cx="7410530" cy="37060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3648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graphicFrame>
        <p:nvGraphicFramePr>
          <p:cNvPr id="187" name="Shape 187"/>
          <p:cNvGraphicFramePr/>
          <p:nvPr/>
        </p:nvGraphicFramePr>
        <p:xfrm>
          <a:off x="123818" y="457387"/>
          <a:ext cx="7513350" cy="8344132"/>
        </p:xfrm>
        <a:graphic>
          <a:graphicData uri="http://schemas.openxmlformats.org/drawingml/2006/table">
            <a:tbl>
              <a:tblPr>
                <a:noFill/>
              </a:tblPr>
              <a:tblGrid>
                <a:gridCol w="677850"/>
                <a:gridCol w="1310925"/>
                <a:gridCol w="1542275"/>
                <a:gridCol w="1542275"/>
                <a:gridCol w="1233825"/>
                <a:gridCol w="1206200"/>
              </a:tblGrid>
              <a:tr h="389125">
                <a:tc rowSpan="2">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Score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A5A5A5"/>
                    </a:solidFill>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Statement of Purpose/Focus and </a:t>
                      </a:r>
                    </a:p>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Organization</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8CB3E3"/>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Development: Language and Elaboration of Evidence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C2D59B"/>
                    </a:solidFill>
                  </a:tcPr>
                </a:tc>
                <a:tc hMerge="1">
                  <a:txBody>
                    <a:bodyPr/>
                    <a:lstStyle/>
                    <a:p>
                      <a:endParaRPr lang="en-US"/>
                    </a:p>
                  </a:txBody>
                  <a:tcPr/>
                </a:tc>
                <a:tc rowSpan="2">
                  <a:txBody>
                    <a:bodyPr/>
                    <a:lstStyle/>
                    <a:p>
                      <a:pPr marL="0" marR="0" lvl="0" indent="0" algn="ctr" rtl="0">
                        <a:lnSpc>
                          <a:spcPct val="115000"/>
                        </a:lnSpc>
                        <a:spcBef>
                          <a:spcPts val="0"/>
                        </a:spcBef>
                        <a:spcAft>
                          <a:spcPts val="0"/>
                        </a:spcAft>
                        <a:buSzPct val="25000"/>
                        <a:buNone/>
                      </a:pPr>
                      <a:r>
                        <a:rPr lang="en-US" sz="1300" b="1" u="none" strike="noStrike" cap="none" baseline="0">
                          <a:solidFill>
                            <a:srgbClr val="000000"/>
                          </a:solidFill>
                          <a:latin typeface="Calibri"/>
                          <a:ea typeface="Calibri"/>
                          <a:cs typeface="Calibri"/>
                          <a:sym typeface="Calibri"/>
                        </a:rPr>
                        <a:t>Conventions</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-L.3.2</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-L.4.2, L.4.3b</a:t>
                      </a:r>
                    </a:p>
                    <a:p>
                      <a:pPr lvl="0" algn="ctr" rtl="0">
                        <a:lnSpc>
                          <a:spcPct val="115000"/>
                        </a:lnSpc>
                        <a:spcBef>
                          <a:spcPts val="0"/>
                        </a:spcBef>
                        <a:buSzPct val="25000"/>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-L.5.2</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6th</a:t>
                      </a:r>
                      <a:r>
                        <a:rPr lang="en-US" sz="600" b="1">
                          <a:solidFill>
                            <a:schemeClr val="dk1"/>
                          </a:solidFill>
                          <a:latin typeface="Calibri"/>
                          <a:ea typeface="Calibri"/>
                          <a:cs typeface="Calibri"/>
                          <a:sym typeface="Calibri"/>
                        </a:rPr>
                        <a:t>-L.6.2 &amp; L.6.3</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FAC090"/>
                    </a:solidFill>
                  </a:tcPr>
                </a:tc>
              </a:tr>
              <a:tr h="462675">
                <a:tc vMerge="1">
                  <a:txBody>
                    <a:bodyPr/>
                    <a:lstStyle/>
                    <a:p>
                      <a:endParaRPr lang="en-US"/>
                    </a:p>
                  </a:txBody>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Statement of Purpose/Focus </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Text Types &amp; Purposes:</a:t>
                      </a:r>
                    </a:p>
                    <a:p>
                      <a:pPr lvl="0" algn="ctr" rtl="0">
                        <a:lnSpc>
                          <a:spcPct val="115000"/>
                        </a:lnSpc>
                        <a:spcBef>
                          <a:spcPts val="0"/>
                        </a:spcBef>
                        <a:buSzPct val="25000"/>
                        <a:buNone/>
                      </a:pP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W.3.3a-b</a:t>
                      </a:r>
                    </a:p>
                    <a:p>
                      <a:pPr lvl="0" algn="ctr" rtl="0">
                        <a:lnSpc>
                          <a:spcPct val="115000"/>
                        </a:lnSpc>
                        <a:spcBef>
                          <a:spcPts val="0"/>
                        </a:spcBef>
                        <a:buSzPct val="25000"/>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W.4.3a-b</a:t>
                      </a:r>
                    </a:p>
                    <a:p>
                      <a:pPr lvl="0" algn="ctr" rtl="0">
                        <a:lnSpc>
                          <a:spcPct val="115000"/>
                        </a:lnSpc>
                        <a:spcBef>
                          <a:spcPts val="0"/>
                        </a:spcBef>
                        <a:buSzPct val="25000"/>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-W.5.3a-b</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6th</a:t>
                      </a:r>
                      <a:r>
                        <a:rPr lang="en-US" sz="600" b="1">
                          <a:solidFill>
                            <a:schemeClr val="dk1"/>
                          </a:solidFill>
                          <a:latin typeface="Calibri"/>
                          <a:ea typeface="Calibri"/>
                          <a:cs typeface="Calibri"/>
                          <a:sym typeface="Calibri"/>
                        </a:rPr>
                        <a:t>-W.6.3a, b, d</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spcBef>
                          <a:spcPts val="0"/>
                        </a:spcBef>
                        <a:buSzPct val="25000"/>
                        <a:buNone/>
                      </a:pPr>
                      <a:r>
                        <a:rPr lang="en-US" sz="1200" b="1" u="none" strike="noStrike" cap="none" baseline="0">
                          <a:latin typeface="Calibri"/>
                          <a:ea typeface="Calibri"/>
                          <a:cs typeface="Calibri"/>
                          <a:sym typeface="Calibri"/>
                        </a:rPr>
                        <a:t>Organization</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spcBef>
                          <a:spcPts val="0"/>
                        </a:spcBef>
                        <a:buClr>
                          <a:schemeClr val="dk1"/>
                        </a:buClr>
                        <a:buSzPct val="25000"/>
                        <a:buFont typeface="Arial"/>
                        <a:buNone/>
                      </a:pPr>
                      <a:r>
                        <a:rPr lang="en-US" sz="600" b="1">
                          <a:solidFill>
                            <a:schemeClr val="dk1"/>
                          </a:solidFill>
                          <a:latin typeface="Calibri"/>
                          <a:ea typeface="Calibri"/>
                          <a:cs typeface="Calibri"/>
                          <a:sym typeface="Calibri"/>
                        </a:rPr>
                        <a:t>Text Types &amp; Purposes:</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-W.3.3c-d</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-W.4.3c-d</a:t>
                      </a:r>
                    </a:p>
                    <a:p>
                      <a:pPr lvl="0" algn="ctr" rtl="0">
                        <a:spcBef>
                          <a:spcPts val="0"/>
                        </a:spcBef>
                        <a:buSzPct val="25000"/>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-W.5.3c-d</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6th</a:t>
                      </a:r>
                      <a:r>
                        <a:rPr lang="en-US" sz="600" b="1">
                          <a:solidFill>
                            <a:schemeClr val="dk1"/>
                          </a:solidFill>
                          <a:latin typeface="Calibri"/>
                          <a:ea typeface="Calibri"/>
                          <a:cs typeface="Calibri"/>
                          <a:sym typeface="Calibri"/>
                        </a:rPr>
                        <a:t>-W.6.3c, 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Elaboration of Evidence</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Research to Build and Present Knowledge:</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-W.3.7-8</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-W.4.7-9</a:t>
                      </a:r>
                    </a:p>
                    <a:p>
                      <a:pPr lvl="0" algn="ctr" rtl="0">
                        <a:lnSpc>
                          <a:spcPct val="115000"/>
                        </a:lnSpc>
                        <a:spcBef>
                          <a:spcPts val="0"/>
                        </a:spcBef>
                        <a:buSzPct val="25000"/>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-W.5.7-9</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6th</a:t>
                      </a:r>
                      <a:r>
                        <a:rPr lang="en-US" sz="600" b="1">
                          <a:solidFill>
                            <a:schemeClr val="dk1"/>
                          </a:solidFill>
                          <a:latin typeface="Calibri"/>
                          <a:ea typeface="Calibri"/>
                          <a:cs typeface="Calibri"/>
                          <a:sym typeface="Calibri"/>
                        </a:rPr>
                        <a:t>-W.6.3d &amp; W.6.7-9</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Language and Vocabulary</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 &amp; Vocab.  Acquisition: </a:t>
                      </a: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-L.3.1b-i, L.3.3a &amp; L.3.6</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-L.4.1, L.4.3a, &amp; L.4.6</a:t>
                      </a:r>
                    </a:p>
                    <a:p>
                      <a:pPr lvl="0" algn="ctr" rtl="0">
                        <a:lnSpc>
                          <a:spcPct val="115000"/>
                        </a:lnSpc>
                        <a:spcBef>
                          <a:spcPts val="0"/>
                        </a:spcBef>
                        <a:buSzPct val="25000"/>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-L.5.1b-e, L.5.3a &amp; L.5.6</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6th</a:t>
                      </a:r>
                      <a:r>
                        <a:rPr lang="en-US" sz="600" b="1">
                          <a:solidFill>
                            <a:schemeClr val="dk1"/>
                          </a:solidFill>
                          <a:latin typeface="Calibri"/>
                          <a:ea typeface="Calibri"/>
                          <a:cs typeface="Calibri"/>
                          <a:sym typeface="Calibri"/>
                        </a:rPr>
                        <a:t>-L.6.1, L.6.3 &amp; L.6.6.1</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vMerge="1">
                  <a:txBody>
                    <a:bodyPr/>
                    <a:lstStyle/>
                    <a:p>
                      <a:endParaRPr lang="en-US"/>
                    </a:p>
                  </a:txBody>
                  <a:tcPr/>
                </a:tc>
              </a:tr>
              <a:tr h="1688800">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4</a:t>
                      </a:r>
                    </a:p>
                    <a:p>
                      <a:pPr marL="0" marR="0" lvl="0" indent="0" algn="ctr" rtl="0">
                        <a:lnSpc>
                          <a:spcPct val="115000"/>
                        </a:lnSpc>
                        <a:spcBef>
                          <a:spcPts val="0"/>
                        </a:spcBef>
                        <a:spcAft>
                          <a:spcPts val="0"/>
                        </a:spcAft>
                        <a:buSzPct val="25000"/>
                        <a:buNone/>
                      </a:pPr>
                      <a:r>
                        <a:rPr lang="en-US" sz="900" b="1" u="none" strike="noStrike" cap="none" baseline="0">
                          <a:solidFill>
                            <a:srgbClr val="000000"/>
                          </a:solidFill>
                          <a:latin typeface="Calibri"/>
                          <a:ea typeface="Calibri"/>
                          <a:cs typeface="Calibri"/>
                          <a:sym typeface="Calibri"/>
                        </a:rPr>
                        <a:t>Exemplary</a:t>
                      </a:r>
                    </a:p>
                    <a:p>
                      <a:pPr marL="0" marR="0" lvl="0" indent="0" algn="ctr" rtl="0">
                        <a:lnSpc>
                          <a:spcPct val="115000"/>
                        </a:lnSpc>
                        <a:spcBef>
                          <a:spcPts val="0"/>
                        </a:spcBef>
                        <a:spcAft>
                          <a:spcPts val="0"/>
                        </a:spcAft>
                        <a:buSzPct val="25000"/>
                        <a:buNone/>
                      </a:pPr>
                      <a:r>
                        <a:rPr lang="en-US" sz="900" b="1">
                          <a:latin typeface="Calibri"/>
                          <a:ea typeface="Calibri"/>
                          <a:cs typeface="Calibri"/>
                          <a:sym typeface="Calibri"/>
                        </a:rPr>
                        <a:t>(E)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narrative, real or imagined, is clearly focused and maintained throughout: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effectively establishes a setting, narrator and/or characters, and point of view*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narrative, real or imagined, has an effective plot helping create unity and completeness: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effective, consistent use of a variety of transitional strategies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logical sequence of events from beginning to end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effective opening and closure for audience and purpose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narrative, real or imagined, provides thorough and effective elaboration using details, dialogue, and description: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effective use of a variety of narrative techniques that advance the story or illustrate the experience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narrative, real or imagined, clearly and effectively expresses experiences or events: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effective use of sensory, concrete, and figurative language clearly advance the purpose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narrative, real or imagined, demonstrates a strong command of conventions: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few, if any, errors in usage and sentence formation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effective and consistent use of punctuation, capitalization, and spelling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827250">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3</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Proficient</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narrative, real or imagined, is adequately focused and generally maintained throughout: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adequately establishes a setting, narrator and/or characters, and point of view*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narrative, real or imagined, has an evident plot helping create a sense of unity and completeness, though there may be minor flaws and some ideas may be loosely connected: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adequate use of a variety of transitional strategies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adequate sequence of events from beginning to end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adequate opening and closure for audience and purpose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narrative, real or imagined, provides adequate elaboration using details, dialogue, and description: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adequate use of a variety of narrative techniques that generally advance the story or illustrate the experience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narrative, real or imagined, adequately expresses experiences or events: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adequate use of sensory, concrete, and figurative language generally advance the purpose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narrative, real or imagined, demonstrates an adequate command of conventions: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some errors in usage and sentence formation but no systematic pattern of errors is displayed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adequate use of punctuation, capitalization, and spelling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55037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2</a:t>
                      </a:r>
                    </a:p>
                    <a:p>
                      <a:pPr marL="0" marR="0" lvl="0" indent="0" algn="ctr" rtl="0">
                        <a:lnSpc>
                          <a:spcPct val="115000"/>
                        </a:lnSpc>
                        <a:spcBef>
                          <a:spcPts val="0"/>
                        </a:spcBef>
                        <a:spcAft>
                          <a:spcPts val="0"/>
                        </a:spcAft>
                        <a:buSzPct val="25000"/>
                        <a:buNone/>
                      </a:pPr>
                      <a:r>
                        <a:rPr lang="en-US" sz="900" b="1" u="none" strike="noStrike" cap="none" baseline="0">
                          <a:solidFill>
                            <a:srgbClr val="000000"/>
                          </a:solidFill>
                          <a:latin typeface="Calibri"/>
                          <a:ea typeface="Calibri"/>
                          <a:cs typeface="Calibri"/>
                          <a:sym typeface="Calibri"/>
                        </a:rPr>
                        <a:t>Developing</a:t>
                      </a:r>
                    </a:p>
                    <a:p>
                      <a:pPr marL="0" marR="0" lvl="0" indent="0" algn="ctr" rtl="0">
                        <a:lnSpc>
                          <a:spcPct val="115000"/>
                        </a:lnSpc>
                        <a:spcBef>
                          <a:spcPts val="0"/>
                        </a:spcBef>
                        <a:spcAft>
                          <a:spcPts val="0"/>
                        </a:spcAft>
                        <a:buSzPct val="25000"/>
                        <a:buNone/>
                      </a:pPr>
                      <a:r>
                        <a:rPr lang="en-US" sz="900" b="1">
                          <a:latin typeface="Calibri"/>
                          <a:ea typeface="Calibri"/>
                          <a:cs typeface="Calibri"/>
                          <a:sym typeface="Calibri"/>
                        </a:rPr>
                        <a:t>(NM)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narrative, real or imagined, is somewhat maintained and may have a minor drift in focus: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inconsistently establishes a setting, narrator and/or characters, and point of view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narrative, real or imagined, has an inconsistent plot, and flaws are evident: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inconsistent use of basic transitional strategies with little variety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uneven sequence of events from beginning to end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opening and closure, if present, are weak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weak connection among ideas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narrative, real or imagined, provides uneven, cursory elaboration using partial and uneven details, dialogue, and description: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narrative techniques, if present, are uneven and inconsistent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narrative, real or imagined, unevenly expresses experiences or events: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partial or weak use of sensory, concrete, and figurative language that may not advance the purpose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narrative, real or imagined, demonstrates a partial command of conventions: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frequent errors in usage may obscure meaning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inconsistent use of punctuation, capitalization, and spelling</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38427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1</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Merging</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(NY)</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100" u="none" strike="noStrike" cap="none" baseline="0">
                          <a:solidFill>
                            <a:srgbClr val="000000"/>
                          </a:solidFill>
                          <a:latin typeface="Calibri"/>
                          <a:ea typeface="Calibri"/>
                          <a:cs typeface="Calibri"/>
                          <a:sym typeface="Calibri"/>
                        </a:rPr>
                        <a:t> </a:t>
                      </a:r>
                      <a:r>
                        <a:rPr lang="en-US" sz="900" u="none" strike="noStrike" cap="none" baseline="0">
                          <a:solidFill>
                            <a:srgbClr val="000000"/>
                          </a:solidFill>
                          <a:latin typeface="Calibri"/>
                          <a:ea typeface="Calibri"/>
                          <a:cs typeface="Calibri"/>
                          <a:sym typeface="Calibri"/>
                        </a:rPr>
                        <a:t>The narrative, real or imagined, may be maintained but may provide little or no focus: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may be very brief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may have a major drift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focus may be confusing or ambiguous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100" u="none" strike="noStrike" cap="none" baseline="0">
                          <a:solidFill>
                            <a:srgbClr val="000000"/>
                          </a:solidFill>
                          <a:latin typeface="Calibri"/>
                          <a:ea typeface="Calibri"/>
                          <a:cs typeface="Calibri"/>
                          <a:sym typeface="Calibri"/>
                        </a:rPr>
                        <a:t> </a:t>
                      </a:r>
                      <a:r>
                        <a:rPr lang="en-US" sz="900" u="none" strike="noStrike" cap="none" baseline="0">
                          <a:solidFill>
                            <a:srgbClr val="000000"/>
                          </a:solidFill>
                          <a:latin typeface="Calibri"/>
                          <a:ea typeface="Calibri"/>
                          <a:cs typeface="Calibri"/>
                          <a:sym typeface="Calibri"/>
                        </a:rPr>
                        <a:t>The narrative, real or imagined, has little or no discernible plot: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few or no transitional strategies are evident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frequent extraneous ideas may intrude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100" u="none" strike="noStrike" cap="none" baseline="0">
                          <a:solidFill>
                            <a:srgbClr val="000000"/>
                          </a:solidFill>
                          <a:latin typeface="Calibri"/>
                          <a:ea typeface="Calibri"/>
                          <a:cs typeface="Calibri"/>
                          <a:sym typeface="Calibri"/>
                        </a:rPr>
                        <a:t> </a:t>
                      </a:r>
                      <a:r>
                        <a:rPr lang="en-US" sz="900" u="none" strike="noStrike" cap="none" baseline="0">
                          <a:solidFill>
                            <a:srgbClr val="000000"/>
                          </a:solidFill>
                          <a:latin typeface="Calibri"/>
                          <a:ea typeface="Calibri"/>
                          <a:cs typeface="Calibri"/>
                          <a:sym typeface="Calibri"/>
                        </a:rPr>
                        <a:t>The narrative, real or imagined, provides minimal elaboration using little or no details, dialogue, and description: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use of narrative techniques is minimal, absent, in error, or irrelevant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100" u="none" strike="noStrike" cap="none" baseline="0">
                          <a:solidFill>
                            <a:srgbClr val="000000"/>
                          </a:solidFill>
                          <a:latin typeface="Calibri"/>
                          <a:ea typeface="Calibri"/>
                          <a:cs typeface="Calibri"/>
                          <a:sym typeface="Calibri"/>
                        </a:rPr>
                        <a:t> </a:t>
                      </a:r>
                      <a:r>
                        <a:rPr lang="en-US" sz="900" u="none" strike="noStrike" cap="none" baseline="0">
                          <a:solidFill>
                            <a:srgbClr val="000000"/>
                          </a:solidFill>
                          <a:latin typeface="Calibri"/>
                          <a:ea typeface="Calibri"/>
                          <a:cs typeface="Calibri"/>
                          <a:sym typeface="Calibri"/>
                        </a:rPr>
                        <a:t>The narrative, real or imagined, expression of ideas is vague, lacks clarity, or is confusing: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uses limited language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may have little sense of purpose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100" u="none" strike="noStrike" cap="none" baseline="0">
                          <a:solidFill>
                            <a:srgbClr val="000000"/>
                          </a:solidFill>
                          <a:latin typeface="Calibri"/>
                          <a:ea typeface="Calibri"/>
                          <a:cs typeface="Calibri"/>
                          <a:sym typeface="Calibri"/>
                        </a:rPr>
                        <a:t> </a:t>
                      </a:r>
                      <a:r>
                        <a:rPr lang="en-US" sz="900" u="none" strike="noStrike" cap="none" baseline="0">
                          <a:solidFill>
                            <a:srgbClr val="000000"/>
                          </a:solidFill>
                          <a:latin typeface="Calibri"/>
                          <a:ea typeface="Calibri"/>
                          <a:cs typeface="Calibri"/>
                          <a:sym typeface="Calibri"/>
                        </a:rPr>
                        <a:t>The narrative, real or imagined, demonstrates a lack of command of conventions: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errors are frequent and severe and meaning is often obscured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353750">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0</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gridSpan="5">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A response gets no credit if it provides no evidence of the ability to [fill in with key language from the intended target].</a:t>
                      </a:r>
                    </a:p>
                  </a:txBody>
                  <a:tcPr marL="92525" marR="10525" marT="980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88" name="Shape 188"/>
          <p:cNvSpPr/>
          <p:nvPr/>
        </p:nvSpPr>
        <p:spPr>
          <a:xfrm>
            <a:off x="184750" y="110973"/>
            <a:ext cx="7248671" cy="346227"/>
          </a:xfrm>
          <a:prstGeom prst="rect">
            <a:avLst/>
          </a:prstGeom>
          <a:noFill/>
          <a:ln>
            <a:noFill/>
          </a:ln>
        </p:spPr>
        <p:txBody>
          <a:bodyPr lIns="96875" tIns="48425" rIns="96875" bIns="48425" anchor="t" anchorCtr="0">
            <a:noAutofit/>
          </a:bodyPr>
          <a:lstStyle/>
          <a:p>
            <a:pPr marL="0" marR="0" lvl="0" indent="0" algn="ctr" rtl="0">
              <a:spcBef>
                <a:spcPts val="0"/>
              </a:spcBef>
              <a:buSzPct val="25000"/>
              <a:buNone/>
            </a:pPr>
            <a:r>
              <a:rPr lang="en-US" sz="1600" b="1" i="0" u="none" strike="noStrike" cap="none" baseline="0">
                <a:solidFill>
                  <a:schemeClr val="dk1"/>
                </a:solidFill>
                <a:latin typeface="Calibri"/>
                <a:ea typeface="Calibri"/>
                <a:cs typeface="Calibri"/>
                <a:sym typeface="Calibri"/>
              </a:rPr>
              <a:t> Grades 3 - 8: Generic 4-Point Narrative Writing Rubric </a:t>
            </a:r>
          </a:p>
        </p:txBody>
      </p:sp>
      <p:sp>
        <p:nvSpPr>
          <p:cNvPr id="189" name="Shape 189"/>
          <p:cNvSpPr/>
          <p:nvPr/>
        </p:nvSpPr>
        <p:spPr>
          <a:xfrm>
            <a:off x="369502" y="9296400"/>
            <a:ext cx="7402898" cy="232965"/>
          </a:xfrm>
          <a:prstGeom prst="rect">
            <a:avLst/>
          </a:prstGeom>
          <a:noFill/>
          <a:ln>
            <a:noFill/>
          </a:ln>
        </p:spPr>
        <p:txBody>
          <a:bodyPr lIns="92375" tIns="46175" rIns="92375" bIns="46175" anchor="t" anchorCtr="0">
            <a:noAutofit/>
          </a:bodyPr>
          <a:lstStyle/>
          <a:p>
            <a:pPr marL="0" marR="0" lvl="0" indent="0" algn="l" rtl="0">
              <a:spcBef>
                <a:spcPts val="0"/>
              </a:spcBef>
              <a:buSzPct val="25000"/>
              <a:buNone/>
            </a:pPr>
            <a:r>
              <a:rPr lang="en-US" sz="900" b="1" i="0" u="none" strike="noStrike" cap="none" baseline="0">
                <a:solidFill>
                  <a:schemeClr val="dk1"/>
                </a:solidFill>
                <a:latin typeface="Calibri"/>
                <a:ea typeface="Calibri"/>
                <a:cs typeface="Calibri"/>
                <a:sym typeface="Calibri"/>
              </a:rPr>
              <a:t>Working Drafts of ELA rubrics for assessing CCSS writing standards --- © (2010) Karin Hess, National Center for Assessment [khess@nciea.org</a:t>
            </a:r>
          </a:p>
        </p:txBody>
      </p:sp>
      <p:sp>
        <p:nvSpPr>
          <p:cNvPr id="190" name="Shape 190"/>
          <p:cNvSpPr txBox="1">
            <a:spLocks noGrp="1"/>
          </p:cNvSpPr>
          <p:nvPr>
            <p:ph type="sldNum" idx="12"/>
          </p:nvPr>
        </p:nvSpPr>
        <p:spPr>
          <a:xfrm>
            <a:off x="7162800" y="9522884"/>
            <a:ext cx="589127" cy="535515"/>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959719086"/>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899936799"/>
              </p:ext>
            </p:extLst>
          </p:nvPr>
        </p:nvGraphicFramePr>
        <p:xfrm>
          <a:off x="307657" y="597992"/>
          <a:ext cx="7043738" cy="9003208"/>
        </p:xfrm>
        <a:graphic>
          <a:graphicData uri="http://schemas.openxmlformats.org/drawingml/2006/table">
            <a:tbl>
              <a:tblPr firstRow="1" bandRow="1">
                <a:effectLst>
                  <a:innerShdw blurRad="114300">
                    <a:prstClr val="black"/>
                  </a:innerShdw>
                </a:effectLst>
                <a:tableStyleId>{5C22544A-7EE6-4342-B048-85BDC9FD1C3A}</a:tableStyleId>
              </a:tblPr>
              <a:tblGrid>
                <a:gridCol w="5884640"/>
                <a:gridCol w="579549"/>
                <a:gridCol w="579549"/>
              </a:tblGrid>
              <a:tr h="533400">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MX" sz="1200" b="1" i="0" u="none" noProof="0" dirty="0" smtClean="0">
                          <a:solidFill>
                            <a:schemeClr val="tx1"/>
                          </a:solidFill>
                          <a:effectLst/>
                          <a:latin typeface="+mn-lt"/>
                        </a:rPr>
                        <a:t>3er</a:t>
                      </a:r>
                      <a:r>
                        <a:rPr lang="es-MX" sz="1200" b="1" i="0" u="none" baseline="0" noProof="0" dirty="0" smtClean="0">
                          <a:solidFill>
                            <a:schemeClr val="tx1"/>
                          </a:solidFill>
                          <a:effectLst/>
                          <a:latin typeface="+mn-lt"/>
                        </a:rPr>
                        <a:t> </a:t>
                      </a:r>
                      <a:r>
                        <a:rPr lang="es-MX" sz="1200" b="1" i="0" u="none" noProof="0" dirty="0" smtClean="0">
                          <a:solidFill>
                            <a:schemeClr val="tx1"/>
                          </a:solidFill>
                          <a:effectLst/>
                          <a:latin typeface="+mn-lt"/>
                        </a:rPr>
                        <a:t>Grado - </a:t>
                      </a:r>
                      <a:r>
                        <a:rPr lang="es-MX" sz="1200" b="1" i="0" u="none" baseline="0" noProof="0" dirty="0" smtClean="0">
                          <a:solidFill>
                            <a:schemeClr val="tx1"/>
                          </a:solidFill>
                          <a:effectLst/>
                          <a:latin typeface="+mn-lt"/>
                        </a:rPr>
                        <a:t>Pre-Evaluación Trimestre 3 Clave para las respuestas de selección  múltiple</a:t>
                      </a:r>
                      <a:endParaRPr lang="es-MX" sz="1200" b="1" i="0" u="none" noProof="0" dirty="0" smtClean="0">
                        <a:solidFill>
                          <a:schemeClr val="tx1"/>
                        </a:solidFill>
                        <a:effectLst/>
                        <a:latin typeface="+mn-lt"/>
                      </a:endParaRPr>
                    </a:p>
                  </a:txBody>
                  <a:tcPr marL="97155" marR="97155" marT="47897" marB="47897" anchor="ctr">
                    <a:solidFill>
                      <a:schemeClr val="bg1"/>
                    </a:solidFill>
                  </a:tcPr>
                </a:tc>
                <a:tc>
                  <a:txBody>
                    <a:bodyPr/>
                    <a:lstStyle/>
                    <a:p>
                      <a:pPr algn="ct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solidFill>
                  </a:tcPr>
                </a:tc>
                <a:tc>
                  <a:txBody>
                    <a:bodyPr/>
                    <a:lstStyle/>
                    <a:p>
                      <a:pPr algn="ct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solidFill>
                  </a:tcPr>
                </a:tc>
              </a:tr>
              <a:tr h="319314">
                <a:tc>
                  <a:txBody>
                    <a:bodyPr/>
                    <a:lstStyle/>
                    <a:p>
                      <a:r>
                        <a:rPr lang="es-MX" sz="1100" b="1" u="sng" dirty="0" smtClean="0">
                          <a:solidFill>
                            <a:schemeClr val="tx1"/>
                          </a:solidFill>
                          <a:effectLst>
                            <a:outerShdw blurRad="38100" dist="38100" dir="2700000" algn="tl">
                              <a:srgbClr val="000000">
                                <a:alpha val="43137"/>
                              </a:srgbClr>
                            </a:outerShdw>
                          </a:effectLst>
                          <a:latin typeface="+mn-lt"/>
                        </a:rPr>
                        <a:t>Pregunta 1</a:t>
                      </a:r>
                      <a:r>
                        <a:rPr lang="es-MX" sz="1100" b="1" u="none" dirty="0" smtClean="0">
                          <a:solidFill>
                            <a:schemeClr val="tx1"/>
                          </a:solidFill>
                          <a:effectLst>
                            <a:outerShdw blurRad="38100" dist="38100" dir="2700000" algn="tl">
                              <a:srgbClr val="000000">
                                <a:alpha val="43137"/>
                              </a:srgbClr>
                            </a:outerShdw>
                          </a:effectLst>
                          <a:latin typeface="+mn-lt"/>
                        </a:rPr>
                        <a:t>  </a:t>
                      </a:r>
                      <a:r>
                        <a:rPr lang="es-MX" sz="1100" b="0" u="none" strike="noStrike" dirty="0" smtClean="0">
                          <a:solidFill>
                            <a:schemeClr val="tx1"/>
                          </a:solidFill>
                          <a:effectLst/>
                          <a:latin typeface="+mn-lt"/>
                        </a:rPr>
                        <a:t>En</a:t>
                      </a:r>
                      <a:r>
                        <a:rPr lang="es-MX" sz="1100" b="0" u="none" strike="noStrike" baseline="0" dirty="0" smtClean="0">
                          <a:solidFill>
                            <a:schemeClr val="tx1"/>
                          </a:solidFill>
                          <a:effectLst/>
                          <a:latin typeface="+mn-lt"/>
                        </a:rPr>
                        <a:t> el cuento</a:t>
                      </a:r>
                      <a:r>
                        <a:rPr lang="es-MX" sz="1100" b="0" u="none" strike="noStrike" dirty="0" smtClean="0">
                          <a:solidFill>
                            <a:schemeClr val="tx1"/>
                          </a:solidFill>
                          <a:effectLst/>
                          <a:latin typeface="+mn-lt"/>
                        </a:rPr>
                        <a:t>, </a:t>
                      </a:r>
                      <a:r>
                        <a:rPr lang="es-MX" sz="1100" b="1" i="1" u="none" strike="noStrike" dirty="0" smtClean="0">
                          <a:solidFill>
                            <a:schemeClr val="tx1"/>
                          </a:solidFill>
                          <a:effectLst/>
                          <a:latin typeface="+mn-lt"/>
                        </a:rPr>
                        <a:t>Burbuja,</a:t>
                      </a:r>
                      <a:r>
                        <a:rPr lang="es-MX" sz="1100" b="1" i="1" u="none" strike="noStrike" baseline="0" dirty="0" smtClean="0">
                          <a:solidFill>
                            <a:schemeClr val="tx1"/>
                          </a:solidFill>
                          <a:effectLst/>
                          <a:latin typeface="+mn-lt"/>
                        </a:rPr>
                        <a:t> la ballena jorobada</a:t>
                      </a:r>
                      <a:r>
                        <a:rPr lang="es-MX" sz="1100" b="0" u="none" strike="noStrike" dirty="0" smtClean="0">
                          <a:solidFill>
                            <a:schemeClr val="tx1"/>
                          </a:solidFill>
                          <a:effectLst/>
                          <a:latin typeface="+mn-lt"/>
                        </a:rPr>
                        <a:t>, dice, “Pero la sonrisa se</a:t>
                      </a:r>
                      <a:r>
                        <a:rPr lang="es-MX" sz="1100" b="0" u="none" strike="noStrike" baseline="0" dirty="0" smtClean="0">
                          <a:solidFill>
                            <a:schemeClr val="tx1"/>
                          </a:solidFill>
                          <a:effectLst/>
                          <a:latin typeface="+mn-lt"/>
                        </a:rPr>
                        <a:t> </a:t>
                      </a:r>
                      <a:r>
                        <a:rPr lang="es-MX" sz="1100" b="0" u="none" strike="noStrike" dirty="0" smtClean="0">
                          <a:solidFill>
                            <a:schemeClr val="tx1"/>
                          </a:solidFill>
                          <a:effectLst/>
                          <a:latin typeface="+mn-lt"/>
                        </a:rPr>
                        <a:t>convirtió rápidamente en un gruñido.” ¿Qué</a:t>
                      </a:r>
                      <a:r>
                        <a:rPr lang="es-MX" sz="1100" b="0" u="none" strike="noStrike" baseline="0" dirty="0" smtClean="0">
                          <a:solidFill>
                            <a:schemeClr val="tx1"/>
                          </a:solidFill>
                          <a:effectLst/>
                          <a:latin typeface="+mn-lt"/>
                        </a:rPr>
                        <a:t> significado le da a la palabra rápidamente cuando se añade          -mente al final</a:t>
                      </a:r>
                      <a:r>
                        <a:rPr lang="es-MX" sz="1100" b="0" u="none" strike="noStrike" dirty="0" smtClean="0">
                          <a:solidFill>
                            <a:schemeClr val="tx1"/>
                          </a:solidFill>
                          <a:effectLst/>
                          <a:latin typeface="+mn-lt"/>
                        </a:rPr>
                        <a:t>?</a:t>
                      </a:r>
                      <a:r>
                        <a:rPr lang="es-MX" sz="1100" b="0" u="none" strike="noStrike" baseline="0" dirty="0" smtClean="0">
                          <a:solidFill>
                            <a:schemeClr val="tx1"/>
                          </a:solidFill>
                          <a:effectLst/>
                          <a:latin typeface="+mn-lt"/>
                        </a:rPr>
                        <a:t> </a:t>
                      </a:r>
                      <a:r>
                        <a:rPr lang="es-MX" sz="1100" b="0" u="none" strike="noStrike" dirty="0" smtClean="0">
                          <a:solidFill>
                            <a:schemeClr val="tx1"/>
                          </a:solidFill>
                          <a:effectLst/>
                          <a:latin typeface="+mn-lt"/>
                        </a:rPr>
                        <a:t>RL 3.4  DOK-1 </a:t>
                      </a:r>
                      <a:r>
                        <a:rPr lang="es-MX" sz="1100" b="0" u="none" strike="noStrike" dirty="0" err="1" smtClean="0">
                          <a:solidFill>
                            <a:schemeClr val="tx1"/>
                          </a:solidFill>
                          <a:effectLst/>
                          <a:latin typeface="+mn-lt"/>
                        </a:rPr>
                        <a:t>APg</a:t>
                      </a:r>
                      <a:endParaRPr lang="es-MX" sz="1100" b="0" i="1" u="none" strike="noStrike"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A</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1</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a:pPr>
                      <a:r>
                        <a:rPr lang="es-MX" sz="1100" b="1" u="sng" dirty="0" smtClean="0">
                          <a:solidFill>
                            <a:schemeClr val="tx1"/>
                          </a:solidFill>
                          <a:effectLst>
                            <a:outerShdw blurRad="38100" dist="38100" dir="2700000" algn="tl">
                              <a:srgbClr val="000000">
                                <a:alpha val="43137"/>
                              </a:srgbClr>
                            </a:outerShdw>
                          </a:effectLst>
                          <a:latin typeface="+mn-lt"/>
                        </a:rPr>
                        <a:t>Pregunta 2 </a:t>
                      </a:r>
                      <a:r>
                        <a:rPr lang="es-MX" sz="1100" b="0" u="none" dirty="0" smtClean="0">
                          <a:solidFill>
                            <a:schemeClr val="tx1"/>
                          </a:solidFill>
                          <a:effectLst/>
                          <a:latin typeface="+mn-lt"/>
                        </a:rPr>
                        <a:t> En</a:t>
                      </a:r>
                      <a:r>
                        <a:rPr lang="es-MX" sz="1100" b="0" u="none" baseline="0" dirty="0" smtClean="0">
                          <a:solidFill>
                            <a:schemeClr val="tx1"/>
                          </a:solidFill>
                          <a:effectLst/>
                          <a:latin typeface="+mn-lt"/>
                        </a:rPr>
                        <a:t> el poema</a:t>
                      </a:r>
                      <a:r>
                        <a:rPr lang="es-MX" sz="1100" b="0" u="none" dirty="0" smtClean="0">
                          <a:solidFill>
                            <a:schemeClr val="tx1"/>
                          </a:solidFill>
                          <a:effectLst/>
                          <a:latin typeface="+mn-lt"/>
                        </a:rPr>
                        <a:t>, </a:t>
                      </a:r>
                      <a:r>
                        <a:rPr lang="es-MX" sz="1100" b="1" i="1" u="none" dirty="0" smtClean="0">
                          <a:solidFill>
                            <a:schemeClr val="tx1"/>
                          </a:solidFill>
                          <a:effectLst/>
                          <a:latin typeface="+mn-lt"/>
                        </a:rPr>
                        <a:t>Tarareos</a:t>
                      </a:r>
                      <a:r>
                        <a:rPr lang="es-MX" sz="1100" b="1" i="1" u="none" baseline="0" dirty="0" smtClean="0">
                          <a:solidFill>
                            <a:schemeClr val="tx1"/>
                          </a:solidFill>
                          <a:effectLst/>
                          <a:latin typeface="+mn-lt"/>
                        </a:rPr>
                        <a:t> de la ballena jorobada</a:t>
                      </a:r>
                      <a:r>
                        <a:rPr lang="es-MX" sz="1100" b="0" u="none" dirty="0" smtClean="0">
                          <a:solidFill>
                            <a:schemeClr val="tx1"/>
                          </a:solidFill>
                          <a:effectLst/>
                          <a:latin typeface="+mn-lt"/>
                        </a:rPr>
                        <a:t>, ¿qué palabras en el poema</a:t>
                      </a:r>
                      <a:r>
                        <a:rPr lang="es-MX" sz="1100" b="0" u="none" baseline="0" dirty="0" smtClean="0">
                          <a:solidFill>
                            <a:schemeClr val="tx1"/>
                          </a:solidFill>
                          <a:effectLst/>
                          <a:latin typeface="+mn-lt"/>
                        </a:rPr>
                        <a:t> te ayudan entender el significado de la palabra conmoción</a:t>
                      </a:r>
                      <a:r>
                        <a:rPr lang="es-MX" sz="1100" b="0" u="none" dirty="0" smtClean="0">
                          <a:solidFill>
                            <a:schemeClr val="tx1"/>
                          </a:solidFill>
                          <a:effectLst/>
                          <a:latin typeface="+mn-lt"/>
                        </a:rPr>
                        <a:t>?</a:t>
                      </a:r>
                      <a:r>
                        <a:rPr lang="es-MX" sz="1100" b="0" u="none" baseline="0" dirty="0" smtClean="0">
                          <a:solidFill>
                            <a:schemeClr val="tx1"/>
                          </a:solidFill>
                          <a:effectLst/>
                          <a:latin typeface="+mn-lt"/>
                        </a:rPr>
                        <a:t> </a:t>
                      </a:r>
                      <a:r>
                        <a:rPr lang="es-MX" sz="1100" b="0" u="none" dirty="0" smtClean="0">
                          <a:solidFill>
                            <a:schemeClr val="tx1"/>
                          </a:solidFill>
                          <a:effectLst/>
                          <a:latin typeface="+mn-lt"/>
                        </a:rPr>
                        <a:t>RL.3.4 DOK-2 </a:t>
                      </a:r>
                      <a:r>
                        <a:rPr lang="es-MX" sz="1100" b="0" u="none" dirty="0" err="1" smtClean="0">
                          <a:solidFill>
                            <a:schemeClr val="tx1"/>
                          </a:solidFill>
                          <a:effectLst/>
                          <a:latin typeface="+mn-lt"/>
                        </a:rPr>
                        <a:t>APn</a:t>
                      </a:r>
                      <a:endParaRPr lang="es-MX" sz="1100" b="0" i="1" u="none" dirty="0" smtClean="0">
                        <a:effectLst/>
                        <a:latin typeface="+mn-lt"/>
                        <a:sym typeface="Helvetica"/>
                      </a:endParaRPr>
                    </a:p>
                  </a:txBody>
                  <a:tcPr marL="97155" marR="97155" marT="47897" marB="47897"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B</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1</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100" b="1" u="sng" dirty="0" smtClean="0">
                          <a:solidFill>
                            <a:schemeClr val="tx1"/>
                          </a:solidFill>
                          <a:effectLst>
                            <a:outerShdw blurRad="38100" dist="38100" dir="2700000" algn="tl">
                              <a:srgbClr val="000000">
                                <a:alpha val="43137"/>
                              </a:srgbClr>
                            </a:outerShdw>
                          </a:effectLst>
                          <a:latin typeface="+mn-lt"/>
                        </a:rPr>
                        <a:t>Pregunta 3 </a:t>
                      </a:r>
                      <a:r>
                        <a:rPr lang="es-MX" sz="1100" b="1" u="none" dirty="0" smtClean="0">
                          <a:solidFill>
                            <a:schemeClr val="tx1"/>
                          </a:solidFill>
                          <a:effectLst>
                            <a:outerShdw blurRad="38100" dist="38100" dir="2700000" algn="tl">
                              <a:srgbClr val="000000">
                                <a:alpha val="43137"/>
                              </a:srgbClr>
                            </a:outerShdw>
                          </a:effectLst>
                          <a:latin typeface="+mn-lt"/>
                        </a:rPr>
                        <a:t> </a:t>
                      </a:r>
                      <a:r>
                        <a:rPr lang="es-MX" sz="1100" b="0" u="none" dirty="0" smtClean="0">
                          <a:solidFill>
                            <a:schemeClr val="tx1"/>
                          </a:solidFill>
                          <a:effectLst/>
                          <a:latin typeface="+mn-lt"/>
                        </a:rPr>
                        <a:t>Cuando</a:t>
                      </a:r>
                      <a:r>
                        <a:rPr lang="es-MX" sz="1100" b="0" u="none" baseline="0" dirty="0" smtClean="0">
                          <a:solidFill>
                            <a:schemeClr val="tx1"/>
                          </a:solidFill>
                          <a:effectLst/>
                          <a:latin typeface="+mn-lt"/>
                        </a:rPr>
                        <a:t> miras la ilustración que acompaña el cuento</a:t>
                      </a:r>
                      <a:r>
                        <a:rPr lang="es-MX" sz="1100" b="0" u="none" dirty="0" smtClean="0">
                          <a:solidFill>
                            <a:schemeClr val="tx1"/>
                          </a:solidFill>
                          <a:effectLst/>
                          <a:latin typeface="+mn-lt"/>
                        </a:rPr>
                        <a:t>, </a:t>
                      </a:r>
                      <a:r>
                        <a:rPr lang="es-MX" sz="1100" b="1" i="1" u="none" dirty="0" smtClean="0">
                          <a:solidFill>
                            <a:schemeClr val="tx1"/>
                          </a:solidFill>
                          <a:effectLst/>
                          <a:latin typeface="+mn-lt"/>
                        </a:rPr>
                        <a:t>Burbuja,</a:t>
                      </a:r>
                      <a:r>
                        <a:rPr lang="es-MX" sz="1100" b="1" i="1" u="none" baseline="0" dirty="0" smtClean="0">
                          <a:solidFill>
                            <a:schemeClr val="tx1"/>
                          </a:solidFill>
                          <a:effectLst/>
                          <a:latin typeface="+mn-lt"/>
                        </a:rPr>
                        <a:t> la ballena </a:t>
                      </a:r>
                      <a:r>
                        <a:rPr lang="es-MX" sz="1100" b="1" i="1" u="sng" baseline="0" dirty="0" smtClean="0">
                          <a:solidFill>
                            <a:schemeClr val="tx1"/>
                          </a:solidFill>
                          <a:effectLst/>
                          <a:latin typeface="+mn-lt"/>
                        </a:rPr>
                        <a:t>jorobada</a:t>
                      </a:r>
                      <a:r>
                        <a:rPr lang="es-MX" sz="1100" b="0" u="none" dirty="0" smtClean="0">
                          <a:solidFill>
                            <a:schemeClr val="tx1"/>
                          </a:solidFill>
                          <a:effectLst/>
                          <a:latin typeface="+mn-lt"/>
                        </a:rPr>
                        <a:t>, ¿qué parte del cuento apoya?</a:t>
                      </a:r>
                      <a:r>
                        <a:rPr lang="es-MX" sz="1100" b="0" u="none" baseline="0" dirty="0" smtClean="0">
                          <a:solidFill>
                            <a:schemeClr val="tx1"/>
                          </a:solidFill>
                          <a:effectLst/>
                          <a:latin typeface="+mn-lt"/>
                        </a:rPr>
                        <a:t> </a:t>
                      </a:r>
                      <a:r>
                        <a:rPr kumimoji="0" lang="es-MX" sz="1100" b="0" i="0" u="none" strike="noStrike" kern="1200" cap="none" spc="0" normalizeH="0" baseline="0" noProof="0" dirty="0" smtClean="0">
                          <a:ln>
                            <a:noFill/>
                          </a:ln>
                          <a:solidFill>
                            <a:prstClr val="black"/>
                          </a:solidFill>
                          <a:effectLst/>
                          <a:uLnTx/>
                          <a:uFillTx/>
                          <a:latin typeface="+mn-lt"/>
                          <a:ea typeface="+mn-ea"/>
                          <a:cs typeface="+mn-cs"/>
                          <a:sym typeface="Helvetica"/>
                        </a:rPr>
                        <a:t>RL.3.7 DOK-1 Cd</a:t>
                      </a:r>
                      <a:endParaRPr lang="es-MX" sz="1100" b="0" dirty="0" smtClean="0">
                        <a:solidFill>
                          <a:schemeClr val="tx1"/>
                        </a:solidFill>
                        <a:effectLst/>
                        <a:latin typeface="+mn-lt"/>
                        <a:cs typeface="Helvetica" pitchFamily="34" charset="0"/>
                      </a:endParaRPr>
                    </a:p>
                  </a:txBody>
                  <a:tcPr marL="97155" marR="97155" marT="47897" marB="47897"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D</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1</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a:pPr>
                      <a:r>
                        <a:rPr lang="es-MX" sz="1100" b="1" u="sng" dirty="0" smtClean="0">
                          <a:solidFill>
                            <a:schemeClr val="tx1"/>
                          </a:solidFill>
                          <a:effectLst>
                            <a:outerShdw blurRad="38100" dist="38100" dir="2700000" algn="tl">
                              <a:srgbClr val="000000">
                                <a:alpha val="43137"/>
                              </a:srgbClr>
                            </a:outerShdw>
                          </a:effectLst>
                          <a:latin typeface="+mn-lt"/>
                        </a:rPr>
                        <a:t>Pregunta 4</a:t>
                      </a:r>
                      <a:r>
                        <a:rPr lang="es-MX" sz="1100" b="0" u="none" dirty="0" smtClean="0">
                          <a:solidFill>
                            <a:schemeClr val="tx1"/>
                          </a:solidFill>
                          <a:effectLst>
                            <a:outerShdw blurRad="38100" dist="38100" dir="2700000" algn="tl">
                              <a:srgbClr val="000000">
                                <a:alpha val="43137"/>
                              </a:srgbClr>
                            </a:outerShdw>
                          </a:effectLst>
                          <a:latin typeface="+mn-lt"/>
                        </a:rPr>
                        <a:t>  ¿</a:t>
                      </a:r>
                      <a:r>
                        <a:rPr lang="es-MX" sz="1100" b="0" dirty="0" smtClean="0">
                          <a:latin typeface="+mn-lt"/>
                          <a:cs typeface="Helvetica" pitchFamily="34" charset="0"/>
                        </a:rPr>
                        <a:t>Que muestra la ilustración de </a:t>
                      </a:r>
                      <a:r>
                        <a:rPr lang="es-MX" sz="1100" b="1" i="1" u="none" dirty="0" smtClean="0">
                          <a:latin typeface="+mn-lt"/>
                          <a:cs typeface="Helvetica" pitchFamily="34" charset="0"/>
                        </a:rPr>
                        <a:t>Tarareos</a:t>
                      </a:r>
                      <a:r>
                        <a:rPr lang="es-MX" sz="1100" b="1" i="1" u="none" baseline="0" dirty="0" smtClean="0">
                          <a:latin typeface="+mn-lt"/>
                          <a:cs typeface="Helvetica" pitchFamily="34" charset="0"/>
                        </a:rPr>
                        <a:t> de la ballena jorobada</a:t>
                      </a:r>
                      <a:r>
                        <a:rPr lang="es-MX" sz="1100" b="0" dirty="0" smtClean="0">
                          <a:latin typeface="+mn-lt"/>
                          <a:cs typeface="Helvetica" pitchFamily="34" charset="0"/>
                        </a:rPr>
                        <a:t>?</a:t>
                      </a:r>
                      <a:r>
                        <a:rPr lang="es-MX" sz="1100" b="0" baseline="0" dirty="0" smtClean="0">
                          <a:latin typeface="+mn-lt"/>
                          <a:cs typeface="Helvetica" pitchFamily="34" charset="0"/>
                        </a:rPr>
                        <a:t> </a:t>
                      </a:r>
                      <a:r>
                        <a:rPr lang="es-MX" sz="1100" b="0" u="none" dirty="0" smtClean="0">
                          <a:solidFill>
                            <a:schemeClr val="tx1"/>
                          </a:solidFill>
                          <a:effectLst/>
                          <a:latin typeface="+mn-lt"/>
                        </a:rPr>
                        <a:t>T</a:t>
                      </a:r>
                      <a:r>
                        <a:rPr lang="es-MX" sz="1100" b="0" u="none" dirty="0" smtClean="0">
                          <a:effectLst/>
                          <a:latin typeface="+mn-lt"/>
                          <a:sym typeface="Helvetica"/>
                        </a:rPr>
                        <a:t>RL.3.7 </a:t>
                      </a:r>
                      <a:r>
                        <a:rPr lang="es-MX" sz="1100" b="0" u="none" baseline="0" dirty="0" smtClean="0">
                          <a:effectLst/>
                          <a:latin typeface="+mn-lt"/>
                          <a:sym typeface="Helvetica"/>
                        </a:rPr>
                        <a:t> DOK-1 Cf</a:t>
                      </a:r>
                      <a:endParaRPr lang="es-MX" sz="1100" b="0"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B</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1</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a:pPr>
                      <a:r>
                        <a:rPr lang="es-MX" sz="1100" b="1" u="sng" dirty="0" smtClean="0">
                          <a:solidFill>
                            <a:schemeClr val="tx1"/>
                          </a:solidFill>
                          <a:effectLst>
                            <a:outerShdw blurRad="38100" dist="38100" dir="2700000" algn="tl">
                              <a:srgbClr val="000000">
                                <a:alpha val="43137"/>
                              </a:srgbClr>
                            </a:outerShdw>
                          </a:effectLst>
                          <a:latin typeface="+mn-lt"/>
                        </a:rPr>
                        <a:t>Pregunta 5</a:t>
                      </a:r>
                      <a:r>
                        <a:rPr lang="es-MX" sz="1100" b="0" u="none" dirty="0" smtClean="0">
                          <a:solidFill>
                            <a:schemeClr val="tx1"/>
                          </a:solidFill>
                          <a:effectLst>
                            <a:outerShdw blurRad="38100" dist="38100" dir="2700000" algn="tl">
                              <a:srgbClr val="000000">
                                <a:alpha val="43137"/>
                              </a:srgbClr>
                            </a:outerShdw>
                          </a:effectLst>
                          <a:latin typeface="+mn-lt"/>
                        </a:rPr>
                        <a:t>  </a:t>
                      </a:r>
                      <a:r>
                        <a:rPr lang="es-MX" sz="1100" b="1" u="none" dirty="0" smtClean="0">
                          <a:solidFill>
                            <a:schemeClr val="tx1"/>
                          </a:solidFill>
                          <a:effectLst/>
                          <a:latin typeface="+mn-lt"/>
                        </a:rPr>
                        <a:t>Parte A: </a:t>
                      </a:r>
                      <a:r>
                        <a:rPr lang="es-MX" sz="1100" b="0" u="none" dirty="0" smtClean="0">
                          <a:solidFill>
                            <a:schemeClr val="tx1"/>
                          </a:solidFill>
                          <a:effectLst/>
                          <a:latin typeface="+mn-lt"/>
                        </a:rPr>
                        <a:t>¿Qué generalización</a:t>
                      </a:r>
                      <a:r>
                        <a:rPr lang="es-MX" sz="1100" b="0" u="none" baseline="0" dirty="0" smtClean="0">
                          <a:solidFill>
                            <a:schemeClr val="tx1"/>
                          </a:solidFill>
                          <a:effectLst/>
                          <a:latin typeface="+mn-lt"/>
                        </a:rPr>
                        <a:t> puedes hacer acerca de la ballena jorobada de ambos </a:t>
                      </a:r>
                      <a:r>
                        <a:rPr lang="es-MX" sz="1100" b="1" i="1" u="none" dirty="0" smtClean="0">
                          <a:solidFill>
                            <a:schemeClr val="tx1"/>
                          </a:solidFill>
                          <a:effectLst/>
                          <a:latin typeface="+mn-lt"/>
                        </a:rPr>
                        <a:t>Burbuja, la ballena jorobada</a:t>
                      </a:r>
                      <a:r>
                        <a:rPr lang="es-MX" sz="1100" b="0" i="0" u="none" dirty="0" smtClean="0">
                          <a:solidFill>
                            <a:schemeClr val="tx1"/>
                          </a:solidFill>
                          <a:effectLst/>
                          <a:latin typeface="+mn-lt"/>
                        </a:rPr>
                        <a:t> y</a:t>
                      </a:r>
                      <a:r>
                        <a:rPr lang="es-MX" sz="1100" b="0" u="none" dirty="0" smtClean="0">
                          <a:solidFill>
                            <a:schemeClr val="tx1"/>
                          </a:solidFill>
                          <a:effectLst/>
                          <a:latin typeface="+mn-lt"/>
                        </a:rPr>
                        <a:t> </a:t>
                      </a:r>
                      <a:r>
                        <a:rPr lang="es-MX" sz="1100" b="1" i="1" u="none" dirty="0" smtClean="0">
                          <a:solidFill>
                            <a:schemeClr val="tx1"/>
                          </a:solidFill>
                          <a:effectLst/>
                          <a:latin typeface="+mn-lt"/>
                        </a:rPr>
                        <a:t>Tarareos de la ballena jorobada</a:t>
                      </a:r>
                      <a:r>
                        <a:rPr lang="es-MX" sz="1100" b="0" u="none" dirty="0" smtClean="0">
                          <a:solidFill>
                            <a:schemeClr val="tx1"/>
                          </a:solidFill>
                          <a:effectLst/>
                          <a:latin typeface="+mn-lt"/>
                        </a:rPr>
                        <a:t>?</a:t>
                      </a:r>
                      <a:r>
                        <a:rPr lang="es-MX" sz="1100" b="0" u="none" baseline="0" dirty="0" smtClean="0">
                          <a:solidFill>
                            <a:schemeClr val="tx1"/>
                          </a:solidFill>
                          <a:effectLst/>
                          <a:latin typeface="+mn-lt"/>
                        </a:rPr>
                        <a:t> </a:t>
                      </a:r>
                      <a:r>
                        <a:rPr lang="es-MX" sz="1100" b="1" u="none" baseline="0" dirty="0" smtClean="0">
                          <a:solidFill>
                            <a:schemeClr val="tx1"/>
                          </a:solidFill>
                          <a:effectLst/>
                          <a:latin typeface="+mn-lt"/>
                        </a:rPr>
                        <a:t>Parte B:  </a:t>
                      </a:r>
                      <a:r>
                        <a:rPr lang="es-MX" sz="1100" b="0" u="none" baseline="0" dirty="0" smtClean="0">
                          <a:solidFill>
                            <a:schemeClr val="tx1"/>
                          </a:solidFill>
                          <a:effectLst/>
                          <a:latin typeface="+mn-lt"/>
                        </a:rPr>
                        <a:t>¿Cuáles frases mejor apoyan tu respuesta en la Parte A?</a:t>
                      </a:r>
                    </a:p>
                    <a:p>
                      <a:pPr marL="0" marR="0" lvl="0" indent="0" algn="l" defTabSz="1018809" rtl="0" eaLnBrk="1" fontAlgn="auto" latinLnBrk="0" hangingPunct="1">
                        <a:lnSpc>
                          <a:spcPct val="100000"/>
                        </a:lnSpc>
                        <a:spcBef>
                          <a:spcPts val="0"/>
                        </a:spcBef>
                        <a:spcAft>
                          <a:spcPts val="0"/>
                        </a:spcAft>
                        <a:buClrTx/>
                        <a:buSzTx/>
                        <a:buFontTx/>
                        <a:buNone/>
                        <a:tabLst/>
                        <a:defRPr sz="1800"/>
                      </a:pPr>
                      <a:r>
                        <a:rPr lang="es-MX" sz="1100" b="0" dirty="0" smtClean="0">
                          <a:effectLst/>
                          <a:latin typeface="+mn-lt"/>
                          <a:sym typeface="Helvetica"/>
                        </a:rPr>
                        <a:t>RL.3.9 DOK-2 Cl (ambas</a:t>
                      </a:r>
                      <a:r>
                        <a:rPr lang="es-MX" sz="1100" b="0" baseline="0" dirty="0" smtClean="0">
                          <a:effectLst/>
                          <a:latin typeface="+mn-lt"/>
                          <a:sym typeface="Helvetica"/>
                        </a:rPr>
                        <a:t> respuestas deben estar correctas</a:t>
                      </a:r>
                      <a:r>
                        <a:rPr lang="es-MX" sz="1100" b="0" dirty="0" smtClean="0">
                          <a:effectLst/>
                          <a:latin typeface="+mn-lt"/>
                          <a:sym typeface="Helvetica"/>
                        </a:rPr>
                        <a:t>)</a:t>
                      </a:r>
                      <a:endParaRPr lang="es-MX" sz="1100" b="0" u="none"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C,D</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1</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35280">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a:pPr>
                      <a:r>
                        <a:rPr lang="es-MX" sz="1100" b="1" u="sng" dirty="0" smtClean="0">
                          <a:solidFill>
                            <a:schemeClr val="tx1"/>
                          </a:solidFill>
                          <a:effectLst>
                            <a:outerShdw blurRad="38100" dist="38100" dir="2700000" algn="tl">
                              <a:srgbClr val="000000">
                                <a:alpha val="43137"/>
                              </a:srgbClr>
                            </a:outerShdw>
                          </a:effectLst>
                          <a:latin typeface="+mn-lt"/>
                        </a:rPr>
                        <a:t>Pregunta 6</a:t>
                      </a:r>
                      <a:r>
                        <a:rPr lang="es-MX" sz="1100" b="0" u="none" dirty="0" smtClean="0">
                          <a:solidFill>
                            <a:schemeClr val="tx1"/>
                          </a:solidFill>
                          <a:effectLst>
                            <a:outerShdw blurRad="38100" dist="38100" dir="2700000" algn="tl">
                              <a:srgbClr val="000000">
                                <a:alpha val="43137"/>
                              </a:srgbClr>
                            </a:outerShdw>
                          </a:effectLst>
                          <a:latin typeface="+mn-lt"/>
                        </a:rPr>
                        <a:t>  </a:t>
                      </a:r>
                      <a:r>
                        <a:rPr lang="es-MX" sz="1100" b="0" u="none" dirty="0" smtClean="0">
                          <a:solidFill>
                            <a:schemeClr val="tx1"/>
                          </a:solidFill>
                          <a:effectLst/>
                          <a:latin typeface="+mn-lt"/>
                        </a:rPr>
                        <a:t>¿Cómo</a:t>
                      </a:r>
                      <a:r>
                        <a:rPr lang="es-MX" sz="1100" b="0" u="none" baseline="0" dirty="0" smtClean="0">
                          <a:solidFill>
                            <a:schemeClr val="tx1"/>
                          </a:solidFill>
                          <a:effectLst/>
                          <a:latin typeface="+mn-lt"/>
                        </a:rPr>
                        <a:t> ayuda el poema </a:t>
                      </a:r>
                      <a:r>
                        <a:rPr lang="es-MX" sz="1100" b="1" i="1" u="none" dirty="0" smtClean="0">
                          <a:solidFill>
                            <a:schemeClr val="tx1"/>
                          </a:solidFill>
                          <a:effectLst/>
                          <a:latin typeface="+mn-lt"/>
                        </a:rPr>
                        <a:t>Tarareos de la ballena jorobada </a:t>
                      </a:r>
                      <a:r>
                        <a:rPr lang="es-MX" sz="1100" b="0" i="0" u="none" dirty="0" smtClean="0">
                          <a:solidFill>
                            <a:schemeClr val="tx1"/>
                          </a:solidFill>
                          <a:effectLst/>
                          <a:latin typeface="+mn-lt"/>
                        </a:rPr>
                        <a:t>al lector </a:t>
                      </a:r>
                      <a:r>
                        <a:rPr lang="es-MX" sz="1100" b="0" i="0" u="none" baseline="0" dirty="0" smtClean="0">
                          <a:solidFill>
                            <a:schemeClr val="tx1"/>
                          </a:solidFill>
                          <a:effectLst/>
                          <a:latin typeface="+mn-lt"/>
                        </a:rPr>
                        <a:t>a entender el cuento</a:t>
                      </a:r>
                      <a:r>
                        <a:rPr lang="es-MX" sz="1100" b="0" u="none" dirty="0" smtClean="0">
                          <a:solidFill>
                            <a:schemeClr val="tx1"/>
                          </a:solidFill>
                          <a:effectLst/>
                          <a:latin typeface="+mn-lt"/>
                        </a:rPr>
                        <a:t> </a:t>
                      </a:r>
                      <a:r>
                        <a:rPr lang="es-MX" sz="1100" b="1" i="1" u="sng" dirty="0" smtClean="0">
                          <a:solidFill>
                            <a:schemeClr val="tx1"/>
                          </a:solidFill>
                          <a:effectLst/>
                          <a:latin typeface="+mn-lt"/>
                        </a:rPr>
                        <a:t>Burbuja, la ballena jorobada</a:t>
                      </a:r>
                      <a:r>
                        <a:rPr lang="es-MX" sz="1100" b="0" u="none" dirty="0" smtClean="0">
                          <a:solidFill>
                            <a:schemeClr val="tx1"/>
                          </a:solidFill>
                          <a:effectLst/>
                          <a:latin typeface="+mn-lt"/>
                        </a:rPr>
                        <a:t>?</a:t>
                      </a:r>
                      <a:r>
                        <a:rPr lang="es-MX" sz="1100" b="0" u="none" baseline="0" dirty="0" smtClean="0">
                          <a:solidFill>
                            <a:schemeClr val="tx1"/>
                          </a:solidFill>
                          <a:effectLst/>
                          <a:latin typeface="+mn-lt"/>
                        </a:rPr>
                        <a:t> </a:t>
                      </a:r>
                      <a:r>
                        <a:rPr lang="es-MX" sz="1100" b="0" dirty="0" smtClean="0">
                          <a:effectLst/>
                          <a:latin typeface="+mn-lt"/>
                          <a:sym typeface="Helvetica"/>
                        </a:rPr>
                        <a:t>RL.3.9 </a:t>
                      </a:r>
                      <a:r>
                        <a:rPr lang="es-MX" sz="1100" b="0" baseline="0" dirty="0" smtClean="0">
                          <a:effectLst/>
                          <a:latin typeface="+mn-lt"/>
                          <a:sym typeface="Helvetica"/>
                        </a:rPr>
                        <a:t> DOK-3 </a:t>
                      </a:r>
                      <a:r>
                        <a:rPr lang="es-MX" sz="1100" b="0" baseline="0" dirty="0" err="1" smtClean="0">
                          <a:effectLst/>
                          <a:latin typeface="+mn-lt"/>
                          <a:sym typeface="Helvetica"/>
                        </a:rPr>
                        <a:t>ANz</a:t>
                      </a:r>
                      <a:endParaRPr lang="es-MX" sz="1100" b="0"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B</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1</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100" b="1" u="sng" dirty="0" smtClean="0">
                          <a:solidFill>
                            <a:schemeClr val="tx1"/>
                          </a:solidFill>
                          <a:effectLst>
                            <a:outerShdw blurRad="38100" dist="38100" dir="2700000" algn="tl">
                              <a:srgbClr val="000000">
                                <a:alpha val="43137"/>
                              </a:srgbClr>
                            </a:outerShdw>
                          </a:effectLst>
                          <a:latin typeface="+mn-lt"/>
                        </a:rPr>
                        <a:t>Pregunta 7</a:t>
                      </a:r>
                      <a:r>
                        <a:rPr lang="es-MX" sz="1100" b="1" u="none" dirty="0" smtClean="0">
                          <a:solidFill>
                            <a:schemeClr val="tx1"/>
                          </a:solidFill>
                          <a:effectLst>
                            <a:outerShdw blurRad="38100" dist="38100" dir="2700000" algn="tl">
                              <a:srgbClr val="000000">
                                <a:alpha val="43137"/>
                              </a:srgbClr>
                            </a:outerShdw>
                          </a:effectLst>
                          <a:latin typeface="+mn-lt"/>
                        </a:rPr>
                        <a:t>                                            </a:t>
                      </a:r>
                      <a:r>
                        <a:rPr lang="es-MX" sz="1100" b="1" u="sng" dirty="0" smtClean="0">
                          <a:solidFill>
                            <a:schemeClr val="tx1"/>
                          </a:solidFill>
                          <a:effectLst>
                            <a:outerShdw blurRad="38100" dist="38100" dir="2700000" algn="tl">
                              <a:srgbClr val="000000">
                                <a:alpha val="43137"/>
                              </a:srgbClr>
                            </a:outerShdw>
                          </a:effectLst>
                          <a:latin typeface="+mn-lt"/>
                        </a:rPr>
                        <a:t>Respuesta construida literario</a:t>
                      </a:r>
                      <a:endParaRPr lang="es-MX" sz="1100" b="0" u="sng"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RL.3.7</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2</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100" b="1" u="sng" dirty="0" smtClean="0">
                          <a:solidFill>
                            <a:schemeClr val="tx1"/>
                          </a:solidFill>
                          <a:effectLst>
                            <a:outerShdw blurRad="38100" dist="38100" dir="2700000" algn="tl">
                              <a:srgbClr val="000000">
                                <a:alpha val="43137"/>
                              </a:srgbClr>
                            </a:outerShdw>
                          </a:effectLst>
                          <a:latin typeface="+mn-lt"/>
                        </a:rPr>
                        <a:t>Pregunta 8</a:t>
                      </a:r>
                      <a:r>
                        <a:rPr lang="es-MX" sz="1100" b="1" u="none" dirty="0" smtClean="0">
                          <a:solidFill>
                            <a:schemeClr val="tx1"/>
                          </a:solidFill>
                          <a:effectLst>
                            <a:outerShdw blurRad="38100" dist="38100" dir="2700000" algn="tl">
                              <a:srgbClr val="000000">
                                <a:alpha val="43137"/>
                              </a:srgbClr>
                            </a:outerShdw>
                          </a:effectLst>
                          <a:latin typeface="+mn-lt"/>
                        </a:rPr>
                        <a:t>                                            </a:t>
                      </a:r>
                      <a:r>
                        <a:rPr lang="es-MX" sz="1100" b="1" u="sng" dirty="0" smtClean="0">
                          <a:solidFill>
                            <a:schemeClr val="tx1"/>
                          </a:solidFill>
                          <a:effectLst>
                            <a:outerShdw blurRad="38100" dist="38100" dir="2700000" algn="tl">
                              <a:srgbClr val="000000">
                                <a:alpha val="43137"/>
                              </a:srgbClr>
                            </a:outerShdw>
                          </a:effectLst>
                          <a:latin typeface="+mn-lt"/>
                        </a:rPr>
                        <a:t>Respuesta construida literario</a:t>
                      </a:r>
                      <a:endParaRPr lang="es-MX" sz="1100" b="0" u="sng"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RL.3.9</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3</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MX" sz="1100" b="1" u="sng" dirty="0" smtClean="0">
                          <a:solidFill>
                            <a:schemeClr val="tx1"/>
                          </a:solidFill>
                          <a:effectLst>
                            <a:outerShdw blurRad="38100" dist="38100" dir="2700000" algn="tl">
                              <a:srgbClr val="000000">
                                <a:alpha val="43137"/>
                              </a:srgbClr>
                            </a:outerShdw>
                          </a:effectLst>
                          <a:latin typeface="+mn-lt"/>
                        </a:rPr>
                        <a:t>Pregunta 9</a:t>
                      </a:r>
                      <a:r>
                        <a:rPr lang="es-MX" sz="1100" b="0" u="none" dirty="0" smtClean="0">
                          <a:latin typeface="+mn-lt"/>
                          <a:cs typeface="Helvetica" pitchFamily="34" charset="0"/>
                        </a:rPr>
                        <a:t> </a:t>
                      </a:r>
                      <a:r>
                        <a:rPr kumimoji="0" lang="es-MX" sz="1100" b="0" i="0" u="none" strike="noStrike" kern="1200" cap="none" spc="0" normalizeH="0" baseline="0" noProof="0" dirty="0" smtClean="0">
                          <a:ln>
                            <a:noFill/>
                          </a:ln>
                          <a:solidFill>
                            <a:prstClr val="black"/>
                          </a:solidFill>
                          <a:effectLst/>
                          <a:uLnTx/>
                          <a:uFillTx/>
                          <a:latin typeface="+mn-lt"/>
                          <a:ea typeface="Calibri" pitchFamily="34" charset="0"/>
                          <a:cs typeface="Times New Roman" pitchFamily="18" charset="0"/>
                        </a:rPr>
                        <a:t>El nombre científico de la ballena jorobada es </a:t>
                      </a:r>
                      <a:r>
                        <a:rPr kumimoji="0" lang="es-MX" sz="1100" b="1" i="0" u="sng" strike="noStrike" kern="1200" cap="none" spc="0" normalizeH="0" baseline="0" noProof="0" dirty="0" smtClean="0">
                          <a:ln>
                            <a:noFill/>
                          </a:ln>
                          <a:solidFill>
                            <a:prstClr val="black"/>
                          </a:solidFill>
                          <a:effectLst/>
                          <a:uLnTx/>
                          <a:uFillTx/>
                          <a:latin typeface="+mn-lt"/>
                          <a:ea typeface="Calibri" pitchFamily="34" charset="0"/>
                          <a:cs typeface="Times New Roman" pitchFamily="18" charset="0"/>
                        </a:rPr>
                        <a:t>Megaptera</a:t>
                      </a:r>
                      <a:r>
                        <a:rPr kumimoji="0" lang="es-MX" sz="1100" b="0" i="0" u="none" strike="noStrike" kern="1200" cap="none" spc="0" normalizeH="0" baseline="0" noProof="0" dirty="0" smtClean="0">
                          <a:ln>
                            <a:noFill/>
                          </a:ln>
                          <a:solidFill>
                            <a:prstClr val="black"/>
                          </a:solidFill>
                          <a:effectLst/>
                          <a:uLnTx/>
                          <a:uFillTx/>
                          <a:latin typeface="+mn-lt"/>
                          <a:ea typeface="Calibri" pitchFamily="34" charset="0"/>
                          <a:cs typeface="Times New Roman" pitchFamily="18" charset="0"/>
                        </a:rPr>
                        <a:t>. ¿</a:t>
                      </a:r>
                      <a:r>
                        <a:rPr kumimoji="0" lang="es-MX" sz="1100" b="0" i="0" u="none" strike="noStrike" kern="1200" cap="none" spc="0" normalizeH="0" baseline="0" noProof="0" dirty="0" smtClean="0">
                          <a:ln>
                            <a:noFill/>
                          </a:ln>
                          <a:solidFill>
                            <a:prstClr val="black"/>
                          </a:solidFill>
                          <a:effectLst/>
                          <a:uLnTx/>
                          <a:uFillTx/>
                          <a:latin typeface="+mn-lt"/>
                          <a:ea typeface="+mn-ea"/>
                          <a:cs typeface="Times New Roman" pitchFamily="18" charset="0"/>
                        </a:rPr>
                        <a:t>Qué probablemente significa el prefijo </a:t>
                      </a:r>
                      <a:r>
                        <a:rPr kumimoji="0" lang="es-MX" sz="1100" b="1" i="0" u="sng" strike="noStrike" kern="1200" cap="none" spc="0" normalizeH="0" baseline="0" noProof="0" dirty="0" smtClean="0">
                          <a:ln>
                            <a:noFill/>
                          </a:ln>
                          <a:solidFill>
                            <a:prstClr val="black"/>
                          </a:solidFill>
                          <a:effectLst/>
                          <a:uLnTx/>
                          <a:uFillTx/>
                          <a:latin typeface="+mn-lt"/>
                          <a:ea typeface="+mn-ea"/>
                          <a:cs typeface="Times New Roman" pitchFamily="18" charset="0"/>
                        </a:rPr>
                        <a:t>mega</a:t>
                      </a:r>
                      <a:r>
                        <a:rPr kumimoji="0" lang="es-MX" sz="1100" b="0" i="0" u="none" strike="noStrike" kern="1200" cap="none" spc="0" normalizeH="0" baseline="0" noProof="0" dirty="0" smtClean="0">
                          <a:ln>
                            <a:noFill/>
                          </a:ln>
                          <a:solidFill>
                            <a:prstClr val="black"/>
                          </a:solidFill>
                          <a:effectLst/>
                          <a:uLnTx/>
                          <a:uFillTx/>
                          <a:latin typeface="+mn-lt"/>
                          <a:ea typeface="+mn-ea"/>
                          <a:cs typeface="Times New Roman" pitchFamily="18" charset="0"/>
                        </a:rPr>
                        <a:t>? </a:t>
                      </a:r>
                      <a:r>
                        <a:rPr kumimoji="0" lang="es-MX" sz="1100" b="0" i="0" u="none" strike="noStrike" kern="1200" cap="none" spc="0" normalizeH="0" baseline="0" noProof="0" dirty="0" smtClean="0">
                          <a:ln>
                            <a:noFill/>
                          </a:ln>
                          <a:solidFill>
                            <a:prstClr val="black"/>
                          </a:solidFill>
                          <a:effectLst/>
                          <a:uLnTx/>
                          <a:uFillTx/>
                          <a:latin typeface="+mn-lt"/>
                          <a:ea typeface="+mn-ea"/>
                          <a:cs typeface="+mn-cs"/>
                        </a:rPr>
                        <a:t>RL.3.4  DOK-1 </a:t>
                      </a:r>
                      <a:r>
                        <a:rPr kumimoji="0" lang="es-MX" sz="1100" b="0" i="0" u="none" strike="noStrike" kern="1200" cap="none" spc="0" normalizeH="0" baseline="0" noProof="0" dirty="0" err="1" smtClean="0">
                          <a:ln>
                            <a:noFill/>
                          </a:ln>
                          <a:solidFill>
                            <a:prstClr val="black"/>
                          </a:solidFill>
                          <a:effectLst/>
                          <a:uLnTx/>
                          <a:uFillTx/>
                          <a:latin typeface="+mn-lt"/>
                          <a:ea typeface="+mn-ea"/>
                          <a:cs typeface="+mn-cs"/>
                        </a:rPr>
                        <a:t>APg</a:t>
                      </a:r>
                      <a:endParaRPr kumimoji="0" lang="es-MX" sz="1100" b="0" i="0" u="none" strike="noStrike" kern="1200" cap="none" spc="0" normalizeH="0" baseline="0" noProof="0" dirty="0" smtClean="0">
                        <a:ln>
                          <a:noFill/>
                        </a:ln>
                        <a:solidFill>
                          <a:prstClr val="black"/>
                        </a:solidFill>
                        <a:effectLst/>
                        <a:uLnTx/>
                        <a:uFillTx/>
                        <a:latin typeface="+mn-lt"/>
                        <a:ea typeface="+mn-ea"/>
                        <a:cs typeface="+mn-cs"/>
                      </a:endParaRPr>
                    </a:p>
                  </a:txBody>
                  <a:tcPr marL="97155" marR="97155" marT="47897" marB="47897"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A</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1</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521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100" b="1" u="sng" dirty="0" smtClean="0">
                          <a:solidFill>
                            <a:schemeClr val="tx1"/>
                          </a:solidFill>
                          <a:effectLst>
                            <a:outerShdw blurRad="38100" dist="38100" dir="2700000" algn="tl">
                              <a:srgbClr val="000000">
                                <a:alpha val="43137"/>
                              </a:srgbClr>
                            </a:outerShdw>
                          </a:effectLst>
                          <a:latin typeface="+mn-lt"/>
                        </a:rPr>
                        <a:t>Pregunta 10</a:t>
                      </a:r>
                      <a:r>
                        <a:rPr lang="es-MX" sz="1100" b="1" u="none" dirty="0" smtClean="0">
                          <a:solidFill>
                            <a:schemeClr val="tx1"/>
                          </a:solidFill>
                          <a:effectLst>
                            <a:outerShdw blurRad="38100" dist="38100" dir="2700000" algn="tl">
                              <a:srgbClr val="000000">
                                <a:alpha val="43137"/>
                              </a:srgbClr>
                            </a:outerShdw>
                          </a:effectLst>
                          <a:latin typeface="+mn-lt"/>
                        </a:rPr>
                        <a:t> </a:t>
                      </a:r>
                      <a:r>
                        <a:rPr lang="es-MX" sz="1100" b="0" u="none" dirty="0" smtClean="0">
                          <a:latin typeface="+mn-lt"/>
                          <a:cs typeface="Helvetica" pitchFamily="34" charset="0"/>
                        </a:rPr>
                        <a:t>¿Cuál declaración mejor explica lo que creen los científicos</a:t>
                      </a:r>
                      <a:r>
                        <a:rPr lang="es-MX" sz="1100" b="0" dirty="0" smtClean="0">
                          <a:latin typeface="+mn-lt"/>
                          <a:cs typeface="Helvetica" pitchFamily="34" charset="0"/>
                        </a:rPr>
                        <a:t>?</a:t>
                      </a:r>
                      <a:r>
                        <a:rPr lang="es-MX" sz="1100" b="0" baseline="0" dirty="0" smtClean="0">
                          <a:latin typeface="+mn-lt"/>
                          <a:cs typeface="Helvetica" pitchFamily="34" charset="0"/>
                        </a:rPr>
                        <a:t>  </a:t>
                      </a:r>
                      <a:r>
                        <a:rPr kumimoji="0" lang="es-MX" sz="1100" b="0" i="0" u="none" strike="noStrike" kern="1200" cap="none" spc="0" normalizeH="0" baseline="0" noProof="0" dirty="0" smtClean="0">
                          <a:ln>
                            <a:noFill/>
                          </a:ln>
                          <a:solidFill>
                            <a:prstClr val="black"/>
                          </a:solidFill>
                          <a:effectLst/>
                          <a:uLnTx/>
                          <a:uFillTx/>
                          <a:latin typeface="+mn-lt"/>
                          <a:ea typeface="+mn-ea"/>
                          <a:cs typeface="+mn-cs"/>
                          <a:sym typeface="Helvetica"/>
                        </a:rPr>
                        <a:t>RL.3.4 DOK-2 </a:t>
                      </a:r>
                      <a:r>
                        <a:rPr kumimoji="0" lang="es-MX" sz="1100" b="0" i="0" u="none" strike="noStrike" kern="1200" cap="none" spc="0" normalizeH="0" baseline="0" noProof="0" dirty="0" err="1" smtClean="0">
                          <a:ln>
                            <a:noFill/>
                          </a:ln>
                          <a:solidFill>
                            <a:prstClr val="black"/>
                          </a:solidFill>
                          <a:effectLst/>
                          <a:uLnTx/>
                          <a:uFillTx/>
                          <a:latin typeface="+mn-lt"/>
                          <a:ea typeface="+mn-ea"/>
                          <a:cs typeface="+mn-cs"/>
                          <a:sym typeface="Helvetica"/>
                        </a:rPr>
                        <a:t>APn</a:t>
                      </a:r>
                      <a:endParaRPr lang="es-MX" sz="1100" b="0" i="0"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B</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1</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02109">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MX" sz="1100" b="1" u="sng" dirty="0" smtClean="0">
                          <a:solidFill>
                            <a:schemeClr val="tx1"/>
                          </a:solidFill>
                          <a:effectLst>
                            <a:outerShdw blurRad="38100" dist="38100" dir="2700000" algn="tl">
                              <a:srgbClr val="000000">
                                <a:alpha val="43137"/>
                              </a:srgbClr>
                            </a:outerShdw>
                          </a:effectLst>
                          <a:latin typeface="+mn-lt"/>
                        </a:rPr>
                        <a:t>Pregunta 11</a:t>
                      </a:r>
                      <a:r>
                        <a:rPr lang="es-MX" sz="1100" b="0" u="none" dirty="0" smtClean="0">
                          <a:solidFill>
                            <a:schemeClr val="tx1"/>
                          </a:solidFill>
                          <a:effectLst>
                            <a:outerShdw blurRad="38100" dist="38100" dir="2700000" algn="tl">
                              <a:srgbClr val="000000">
                                <a:alpha val="43137"/>
                              </a:srgbClr>
                            </a:outerShdw>
                          </a:effectLst>
                          <a:latin typeface="+mn-lt"/>
                        </a:rPr>
                        <a:t>  </a:t>
                      </a:r>
                      <a:r>
                        <a:rPr lang="es-MX" sz="1100" b="0" u="none" dirty="0" smtClean="0">
                          <a:solidFill>
                            <a:schemeClr val="tx1"/>
                          </a:solidFill>
                          <a:effectLst/>
                          <a:latin typeface="+mn-lt"/>
                        </a:rPr>
                        <a:t>¿</a:t>
                      </a:r>
                      <a:r>
                        <a:rPr kumimoji="0" lang="es-MX" sz="1100" b="0" i="0" u="none" strike="noStrike" kern="1200" cap="none" spc="0" normalizeH="0" baseline="0" noProof="0" dirty="0" smtClean="0">
                          <a:ln>
                            <a:noFill/>
                          </a:ln>
                          <a:solidFill>
                            <a:prstClr val="black"/>
                          </a:solidFill>
                          <a:effectLst/>
                          <a:uLnTx/>
                          <a:uFillTx/>
                          <a:latin typeface="+mn-lt"/>
                          <a:ea typeface="+mn-ea"/>
                          <a:cs typeface="Helvetica" pitchFamily="34" charset="0"/>
                        </a:rPr>
                        <a:t>Cuál oración mejor explica por qué el autor de </a:t>
                      </a:r>
                      <a:r>
                        <a:rPr kumimoji="0" lang="es-MX" sz="1100" b="1" i="1" u="none" strike="noStrike" kern="1200" cap="none" spc="0" normalizeH="0" baseline="0" noProof="0" dirty="0" smtClean="0">
                          <a:ln>
                            <a:noFill/>
                          </a:ln>
                          <a:solidFill>
                            <a:prstClr val="black"/>
                          </a:solidFill>
                          <a:effectLst/>
                          <a:uLnTx/>
                          <a:uFillTx/>
                          <a:latin typeface="+mn-lt"/>
                          <a:ea typeface="Calibri" pitchFamily="34" charset="0"/>
                          <a:cs typeface="Helvetica" pitchFamily="34" charset="0"/>
                        </a:rPr>
                        <a:t>La ballena jorobada </a:t>
                      </a:r>
                      <a:r>
                        <a:rPr kumimoji="0" lang="es-MX" sz="1100" b="0" i="0" u="none" strike="noStrike" kern="1200" cap="none" spc="0" normalizeH="0" baseline="0" noProof="0" dirty="0" smtClean="0">
                          <a:ln>
                            <a:noFill/>
                          </a:ln>
                          <a:solidFill>
                            <a:prstClr val="black"/>
                          </a:solidFill>
                          <a:effectLst/>
                          <a:uLnTx/>
                          <a:uFillTx/>
                          <a:latin typeface="+mn-lt"/>
                          <a:ea typeface="+mn-ea"/>
                          <a:cs typeface="Helvetica" pitchFamily="34" charset="0"/>
                        </a:rPr>
                        <a:t>compara la ballena jorobada a una grúa de 50 toneladas? </a:t>
                      </a:r>
                      <a:r>
                        <a:rPr kumimoji="0" lang="es-MX" sz="1100" b="0" i="0" u="none" strike="noStrike" kern="1200" cap="none" spc="0" normalizeH="0" baseline="0" noProof="0" dirty="0" smtClean="0">
                          <a:ln>
                            <a:noFill/>
                          </a:ln>
                          <a:solidFill>
                            <a:prstClr val="black"/>
                          </a:solidFill>
                          <a:effectLst/>
                          <a:uLnTx/>
                          <a:uFillTx/>
                          <a:latin typeface="+mn-lt"/>
                          <a:ea typeface="+mn-ea"/>
                          <a:cs typeface="+mn-cs"/>
                          <a:sym typeface="Helvetica"/>
                        </a:rPr>
                        <a:t>RL.3.8  DOK-1 Cf</a:t>
                      </a:r>
                      <a:endParaRPr kumimoji="0" lang="es-MX" sz="1100" b="0" i="0" u="none" strike="noStrike" kern="1200" cap="none" spc="0" normalizeH="0" baseline="0" noProof="0" dirty="0" smtClean="0">
                        <a:ln>
                          <a:noFill/>
                        </a:ln>
                        <a:solidFill>
                          <a:prstClr val="black"/>
                        </a:solidFill>
                        <a:effectLst/>
                        <a:uLnTx/>
                        <a:uFillTx/>
                        <a:latin typeface="+mn-lt"/>
                        <a:ea typeface="+mn-ea"/>
                        <a:cs typeface="Helvetica" pitchFamily="34" charset="0"/>
                      </a:endParaRPr>
                    </a:p>
                  </a:txBody>
                  <a:tcPr marL="97155" marR="97155" marT="47897" marB="47897"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C</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1</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MX" sz="1100" b="1" u="sng" dirty="0" smtClean="0">
                          <a:solidFill>
                            <a:schemeClr val="tx1"/>
                          </a:solidFill>
                          <a:effectLst>
                            <a:outerShdw blurRad="38100" dist="38100" dir="2700000" algn="tl">
                              <a:srgbClr val="000000">
                                <a:alpha val="43137"/>
                              </a:srgbClr>
                            </a:outerShdw>
                          </a:effectLst>
                          <a:latin typeface="+mn-lt"/>
                        </a:rPr>
                        <a:t>Pregunta 12</a:t>
                      </a:r>
                      <a:r>
                        <a:rPr lang="es-MX" sz="1100" b="0" u="none" dirty="0" smtClean="0">
                          <a:solidFill>
                            <a:schemeClr val="tx1"/>
                          </a:solidFill>
                          <a:effectLst>
                            <a:outerShdw blurRad="38100" dist="38100" dir="2700000" algn="tl">
                              <a:srgbClr val="000000">
                                <a:alpha val="43137"/>
                              </a:srgbClr>
                            </a:outerShdw>
                          </a:effectLst>
                          <a:latin typeface="+mn-lt"/>
                        </a:rPr>
                        <a:t>  </a:t>
                      </a:r>
                      <a:r>
                        <a:rPr kumimoji="0" lang="es-MX" sz="1100" b="0" i="0" u="none" strike="noStrike" kern="1200" cap="none" spc="0" normalizeH="0" baseline="0" noProof="0" dirty="0" smtClean="0">
                          <a:ln>
                            <a:noFill/>
                          </a:ln>
                          <a:solidFill>
                            <a:prstClr val="black"/>
                          </a:solidFill>
                          <a:effectLst/>
                          <a:uLnTx/>
                          <a:uFillTx/>
                          <a:latin typeface="+mn-lt"/>
                          <a:ea typeface="+mn-ea"/>
                          <a:cs typeface="Helvetica" pitchFamily="34" charset="0"/>
                        </a:rPr>
                        <a:t>¿Por qué el autor de </a:t>
                      </a:r>
                      <a:r>
                        <a:rPr kumimoji="0" lang="es-MX" sz="1100" b="1" i="1" u="none" strike="noStrike" kern="1200" cap="none" spc="0" normalizeH="0" baseline="0" noProof="0" dirty="0" smtClean="0">
                          <a:ln>
                            <a:noFill/>
                          </a:ln>
                          <a:solidFill>
                            <a:prstClr val="black"/>
                          </a:solidFill>
                          <a:effectLst/>
                          <a:uLnTx/>
                          <a:uFillTx/>
                          <a:latin typeface="+mn-lt"/>
                          <a:ea typeface="Calibri" pitchFamily="34" charset="0"/>
                          <a:cs typeface="Helvetica" pitchFamily="34" charset="0"/>
                        </a:rPr>
                        <a:t>La ballena jorobada </a:t>
                      </a:r>
                      <a:r>
                        <a:rPr kumimoji="0" lang="es-MX" sz="1100" b="0" i="0" u="none" strike="noStrike" kern="1200" cap="none" spc="0" normalizeH="0" baseline="0" noProof="0" dirty="0" smtClean="0">
                          <a:ln>
                            <a:noFill/>
                          </a:ln>
                          <a:solidFill>
                            <a:prstClr val="black"/>
                          </a:solidFill>
                          <a:effectLst/>
                          <a:uLnTx/>
                          <a:uFillTx/>
                          <a:latin typeface="+mn-lt"/>
                          <a:ea typeface="Calibri" pitchFamily="34" charset="0"/>
                          <a:cs typeface="Helvetica" pitchFamily="34" charset="0"/>
                        </a:rPr>
                        <a:t>compara</a:t>
                      </a:r>
                      <a:r>
                        <a:rPr kumimoji="0" lang="es-MX" sz="1100" b="1" i="1" u="none" strike="noStrike" kern="1200" cap="none" spc="0" normalizeH="0" baseline="0" noProof="0" dirty="0" smtClean="0">
                          <a:ln>
                            <a:noFill/>
                          </a:ln>
                          <a:solidFill>
                            <a:prstClr val="black"/>
                          </a:solidFill>
                          <a:effectLst/>
                          <a:uLnTx/>
                          <a:uFillTx/>
                          <a:latin typeface="+mn-lt"/>
                          <a:ea typeface="Calibri" pitchFamily="34" charset="0"/>
                          <a:cs typeface="Helvetica" pitchFamily="34" charset="0"/>
                        </a:rPr>
                        <a:t> </a:t>
                      </a:r>
                      <a:r>
                        <a:rPr kumimoji="0" lang="es-MX" sz="1100" b="0" i="0" u="none" strike="noStrike" kern="1200" cap="none" spc="0" normalizeH="0" baseline="0" noProof="0" dirty="0" smtClean="0">
                          <a:ln>
                            <a:noFill/>
                          </a:ln>
                          <a:solidFill>
                            <a:prstClr val="black"/>
                          </a:solidFill>
                          <a:effectLst/>
                          <a:uLnTx/>
                          <a:uFillTx/>
                          <a:latin typeface="+mn-lt"/>
                          <a:ea typeface="+mn-ea"/>
                          <a:cs typeface="Helvetica" pitchFamily="34" charset="0"/>
                        </a:rPr>
                        <a:t>la cola de una ballena jorobada a una huella dactilar? </a:t>
                      </a:r>
                      <a:r>
                        <a:rPr lang="es-MX" sz="1100" b="0" u="none" dirty="0" smtClean="0">
                          <a:latin typeface="+mn-lt"/>
                          <a:sym typeface="Helvetica"/>
                        </a:rPr>
                        <a:t>RL.3.8</a:t>
                      </a:r>
                      <a:r>
                        <a:rPr lang="es-MX" sz="1100" b="0" u="none" baseline="0" dirty="0" smtClean="0">
                          <a:latin typeface="+mn-lt"/>
                          <a:sym typeface="Helvetica"/>
                        </a:rPr>
                        <a:t> DOK-2 CM</a:t>
                      </a:r>
                      <a:endParaRPr lang="es-MX" sz="1100" b="0" u="none" dirty="0" smtClean="0">
                        <a:solidFill>
                          <a:schemeClr val="tx1"/>
                        </a:solidFill>
                        <a:latin typeface="+mn-lt"/>
                        <a:cs typeface="Helvetica" pitchFamily="34" charset="0"/>
                      </a:endParaRPr>
                    </a:p>
                  </a:txBody>
                  <a:tcPr marL="97155" marR="97155" marT="47897" marB="47897"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B</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1</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97761">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100" b="1" u="sng" dirty="0" smtClean="0">
                          <a:solidFill>
                            <a:schemeClr val="tx1"/>
                          </a:solidFill>
                          <a:effectLst>
                            <a:outerShdw blurRad="38100" dist="38100" dir="2700000" algn="tl">
                              <a:srgbClr val="000000">
                                <a:alpha val="43137"/>
                              </a:srgbClr>
                            </a:outerShdw>
                          </a:effectLst>
                          <a:latin typeface="+mn-lt"/>
                        </a:rPr>
                        <a:t>Pregunta 13</a:t>
                      </a:r>
                      <a:r>
                        <a:rPr lang="es-MX" sz="1100" b="1" u="none" dirty="0" smtClean="0">
                          <a:solidFill>
                            <a:schemeClr val="tx1"/>
                          </a:solidFill>
                          <a:effectLst>
                            <a:outerShdw blurRad="38100" dist="38100" dir="2700000" algn="tl">
                              <a:srgbClr val="000000">
                                <a:alpha val="43137"/>
                              </a:srgbClr>
                            </a:outerShdw>
                          </a:effectLst>
                          <a:latin typeface="+mn-lt"/>
                        </a:rPr>
                        <a:t>  </a:t>
                      </a:r>
                      <a:r>
                        <a:rPr lang="es-MX" sz="1100" b="0" dirty="0" smtClean="0">
                          <a:latin typeface="+mn-lt"/>
                          <a:cs typeface="Helvetica" pitchFamily="34" charset="0"/>
                        </a:rPr>
                        <a:t>¿Por qué piensan algunas personas que</a:t>
                      </a:r>
                      <a:r>
                        <a:rPr lang="es-MX" sz="1100" b="0" baseline="0" dirty="0" smtClean="0">
                          <a:latin typeface="+mn-lt"/>
                          <a:cs typeface="Helvetica" pitchFamily="34" charset="0"/>
                        </a:rPr>
                        <a:t> una ballena jorobada tiene una joroba en la espalda</a:t>
                      </a:r>
                      <a:r>
                        <a:rPr lang="es-MX" sz="1100" b="0" dirty="0" smtClean="0">
                          <a:solidFill>
                            <a:schemeClr val="tx1"/>
                          </a:solidFill>
                          <a:latin typeface="+mn-lt"/>
                          <a:cs typeface="Helvetica" pitchFamily="34" charset="0"/>
                        </a:rPr>
                        <a:t>?</a:t>
                      </a:r>
                      <a:r>
                        <a:rPr lang="es-MX" sz="1100" b="0" baseline="0" dirty="0" smtClean="0">
                          <a:solidFill>
                            <a:schemeClr val="tx1"/>
                          </a:solidFill>
                          <a:latin typeface="+mn-lt"/>
                          <a:cs typeface="Helvetica" pitchFamily="34" charset="0"/>
                        </a:rPr>
                        <a:t> </a:t>
                      </a:r>
                    </a:p>
                    <a:p>
                      <a:pPr marL="0" marR="0" indent="0" algn="l" defTabSz="966612" rtl="0" eaLnBrk="1" fontAlgn="auto" latinLnBrk="0" hangingPunct="1">
                        <a:lnSpc>
                          <a:spcPct val="100000"/>
                        </a:lnSpc>
                        <a:spcBef>
                          <a:spcPts val="0"/>
                        </a:spcBef>
                        <a:spcAft>
                          <a:spcPts val="0"/>
                        </a:spcAft>
                        <a:buClrTx/>
                        <a:buSzTx/>
                        <a:buFontTx/>
                        <a:buNone/>
                        <a:tabLst/>
                        <a:defRPr/>
                      </a:pPr>
                      <a:r>
                        <a:rPr lang="es-MX" sz="1100" b="0" u="none" dirty="0" smtClean="0">
                          <a:solidFill>
                            <a:schemeClr val="tx1"/>
                          </a:solidFill>
                          <a:effectLst/>
                          <a:latin typeface="+mn-lt"/>
                        </a:rPr>
                        <a:t>RI.3.9 DOK-2 CL</a:t>
                      </a:r>
                      <a:endParaRPr lang="es-MX" sz="1100" b="0" i="0" u="none"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D</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1</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3607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100" b="1" u="sng" dirty="0" smtClean="0">
                          <a:solidFill>
                            <a:schemeClr val="tx1"/>
                          </a:solidFill>
                          <a:effectLst>
                            <a:outerShdw blurRad="38100" dist="38100" dir="2700000" algn="tl">
                              <a:srgbClr val="000000">
                                <a:alpha val="43137"/>
                              </a:srgbClr>
                            </a:outerShdw>
                          </a:effectLst>
                          <a:latin typeface="+mn-lt"/>
                        </a:rPr>
                        <a:t>Pregunta 14</a:t>
                      </a:r>
                      <a:r>
                        <a:rPr lang="es-MX" sz="1100" b="1" u="none" dirty="0" smtClean="0">
                          <a:solidFill>
                            <a:schemeClr val="tx1"/>
                          </a:solidFill>
                          <a:effectLst>
                            <a:outerShdw blurRad="38100" dist="38100" dir="2700000" algn="tl">
                              <a:srgbClr val="000000">
                                <a:alpha val="43137"/>
                              </a:srgbClr>
                            </a:outerShdw>
                          </a:effectLst>
                          <a:latin typeface="+mn-lt"/>
                        </a:rPr>
                        <a:t>  </a:t>
                      </a:r>
                      <a:r>
                        <a:rPr lang="es-MX" sz="1100" b="0" dirty="0" smtClean="0">
                          <a:latin typeface="+mn-lt"/>
                          <a:cs typeface="Helvetica" pitchFamily="34" charset="0"/>
                        </a:rPr>
                        <a:t>¿Cómo son similares </a:t>
                      </a:r>
                      <a:r>
                        <a:rPr lang="es-MX" sz="1100" b="1" i="1" u="none" dirty="0" smtClean="0">
                          <a:solidFill>
                            <a:prstClr val="black"/>
                          </a:solidFill>
                          <a:latin typeface="+mn-lt"/>
                          <a:ea typeface="Calibri" pitchFamily="34" charset="0"/>
                          <a:cs typeface="Helvetica" pitchFamily="34" charset="0"/>
                        </a:rPr>
                        <a:t>Hechos acerca de las ballenas jorobadas </a:t>
                      </a:r>
                      <a:r>
                        <a:rPr lang="es-MX" sz="1100" b="0" i="0" dirty="0" smtClean="0">
                          <a:solidFill>
                            <a:prstClr val="black"/>
                          </a:solidFill>
                          <a:latin typeface="+mn-lt"/>
                          <a:cs typeface="Helvetica" pitchFamily="34" charset="0"/>
                        </a:rPr>
                        <a:t>y</a:t>
                      </a:r>
                      <a:r>
                        <a:rPr lang="es-MX" sz="1100" b="0" dirty="0" smtClean="0">
                          <a:solidFill>
                            <a:prstClr val="black"/>
                          </a:solidFill>
                          <a:latin typeface="+mn-lt"/>
                          <a:ea typeface="Calibri" pitchFamily="34" charset="0"/>
                          <a:cs typeface="Helvetica" pitchFamily="34" charset="0"/>
                        </a:rPr>
                        <a:t> </a:t>
                      </a:r>
                      <a:r>
                        <a:rPr lang="es-MX" sz="1100" b="1" i="1" u="none" dirty="0" smtClean="0">
                          <a:latin typeface="+mn-lt"/>
                          <a:ea typeface="Calibri" pitchFamily="34" charset="0"/>
                          <a:cs typeface="Helvetica" pitchFamily="34" charset="0"/>
                        </a:rPr>
                        <a:t>La ballena jorobada</a:t>
                      </a:r>
                      <a:r>
                        <a:rPr lang="es-MX" sz="1100" b="0" dirty="0" smtClean="0">
                          <a:latin typeface="+mn-lt"/>
                          <a:ea typeface="Calibri" pitchFamily="34" charset="0"/>
                          <a:cs typeface="Helvetica" pitchFamily="34" charset="0"/>
                        </a:rPr>
                        <a:t>? </a:t>
                      </a:r>
                    </a:p>
                    <a:p>
                      <a:pPr marL="0" marR="0" indent="0" algn="l" defTabSz="966612" rtl="0" eaLnBrk="1" fontAlgn="auto" latinLnBrk="0" hangingPunct="1">
                        <a:lnSpc>
                          <a:spcPct val="100000"/>
                        </a:lnSpc>
                        <a:spcBef>
                          <a:spcPts val="0"/>
                        </a:spcBef>
                        <a:spcAft>
                          <a:spcPts val="0"/>
                        </a:spcAft>
                        <a:buClrTx/>
                        <a:buSzTx/>
                        <a:buFontTx/>
                        <a:buNone/>
                        <a:tabLst/>
                        <a:defRPr/>
                      </a:pPr>
                      <a:r>
                        <a:rPr lang="es-MX" sz="1100" b="0" baseline="0" dirty="0" smtClean="0">
                          <a:latin typeface="+mn-lt"/>
                          <a:ea typeface="+mn-ea"/>
                          <a:cs typeface="Helvetica" pitchFamily="34" charset="0"/>
                        </a:rPr>
                        <a:t>Hacia</a:t>
                      </a:r>
                      <a:r>
                        <a:rPr lang="es-MX" sz="1100" b="0" baseline="0" dirty="0" smtClean="0">
                          <a:latin typeface="+mn-lt"/>
                          <a:cs typeface="Helvetica" pitchFamily="34" charset="0"/>
                        </a:rPr>
                        <a:t> </a:t>
                      </a:r>
                      <a:r>
                        <a:rPr lang="es-MX" sz="1100" b="0" i="0" dirty="0" smtClean="0">
                          <a:latin typeface="+mn-lt"/>
                          <a:cs typeface="Helvetica" pitchFamily="34" charset="0"/>
                        </a:rPr>
                        <a:t>RI.3.9 DOK-3 CU</a:t>
                      </a:r>
                      <a:endParaRPr lang="es-MX" sz="1100" b="0" i="0"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D</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1</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36002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100" b="1" u="sng" dirty="0" smtClean="0">
                          <a:solidFill>
                            <a:schemeClr val="tx1"/>
                          </a:solidFill>
                          <a:effectLst>
                            <a:outerShdw blurRad="38100" dist="38100" dir="2700000" algn="tl">
                              <a:srgbClr val="000000">
                                <a:alpha val="43137"/>
                              </a:srgbClr>
                            </a:outerShdw>
                          </a:effectLst>
                          <a:latin typeface="+mn-lt"/>
                        </a:rPr>
                        <a:t>Pregunta 15</a:t>
                      </a:r>
                      <a:r>
                        <a:rPr lang="es-MX" sz="1100" b="1" u="none" dirty="0" smtClean="0">
                          <a:solidFill>
                            <a:schemeClr val="tx1"/>
                          </a:solidFill>
                          <a:effectLst>
                            <a:outerShdw blurRad="38100" dist="38100" dir="2700000" algn="tl">
                              <a:srgbClr val="000000">
                                <a:alpha val="43137"/>
                              </a:srgbClr>
                            </a:outerShdw>
                          </a:effectLst>
                          <a:latin typeface="+mn-lt"/>
                        </a:rPr>
                        <a:t>                                </a:t>
                      </a:r>
                      <a:r>
                        <a:rPr lang="es-MX" sz="1100" b="1" u="none" dirty="0" smtClean="0">
                          <a:solidFill>
                            <a:schemeClr val="tx1"/>
                          </a:solidFill>
                          <a:effectLst/>
                          <a:latin typeface="+mn-lt"/>
                        </a:rPr>
                        <a:t>  </a:t>
                      </a:r>
                      <a:r>
                        <a:rPr lang="es-MX" sz="1100" b="1" u="sng" dirty="0" smtClean="0">
                          <a:solidFill>
                            <a:schemeClr val="tx1"/>
                          </a:solidFill>
                          <a:effectLst>
                            <a:outerShdw blurRad="38100" dist="38100" dir="2700000" algn="tl">
                              <a:srgbClr val="000000">
                                <a:alpha val="43137"/>
                              </a:srgbClr>
                            </a:outerShdw>
                          </a:effectLst>
                          <a:latin typeface="+mn-lt"/>
                        </a:rPr>
                        <a:t>Respuesta construida texto</a:t>
                      </a:r>
                      <a:r>
                        <a:rPr lang="es-MX" sz="1100" b="1" u="sng" baseline="0" dirty="0" smtClean="0">
                          <a:solidFill>
                            <a:schemeClr val="tx1"/>
                          </a:solidFill>
                          <a:effectLst>
                            <a:outerShdw blurRad="38100" dist="38100" dir="2700000" algn="tl">
                              <a:srgbClr val="000000">
                                <a:alpha val="43137"/>
                              </a:srgbClr>
                            </a:outerShdw>
                          </a:effectLst>
                          <a:latin typeface="+mn-lt"/>
                        </a:rPr>
                        <a:t> informativo</a:t>
                      </a:r>
                      <a:endParaRPr lang="es-MX" sz="1100" b="0" i="1" u="none"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RI.3.8</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2</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3528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100" b="1" u="sng" dirty="0" smtClean="0">
                          <a:solidFill>
                            <a:schemeClr val="tx1"/>
                          </a:solidFill>
                          <a:effectLst>
                            <a:outerShdw blurRad="38100" dist="38100" dir="2700000" algn="tl">
                              <a:srgbClr val="000000">
                                <a:alpha val="43137"/>
                              </a:srgbClr>
                            </a:outerShdw>
                          </a:effectLst>
                          <a:latin typeface="+mn-lt"/>
                        </a:rPr>
                        <a:t>Pregunta 16</a:t>
                      </a:r>
                      <a:r>
                        <a:rPr lang="es-MX" sz="1100" b="1" u="none" dirty="0" smtClean="0">
                          <a:solidFill>
                            <a:schemeClr val="tx1"/>
                          </a:solidFill>
                          <a:effectLst>
                            <a:outerShdw blurRad="38100" dist="38100" dir="2700000" algn="tl">
                              <a:srgbClr val="000000">
                                <a:alpha val="43137"/>
                              </a:srgbClr>
                            </a:outerShdw>
                          </a:effectLst>
                          <a:latin typeface="+mn-lt"/>
                        </a:rPr>
                        <a:t>                                  </a:t>
                      </a:r>
                      <a:r>
                        <a:rPr lang="es-MX" sz="1100" b="1" u="sng" dirty="0" smtClean="0">
                          <a:solidFill>
                            <a:schemeClr val="tx1"/>
                          </a:solidFill>
                          <a:effectLst>
                            <a:outerShdw blurRad="38100" dist="38100" dir="2700000" algn="tl">
                              <a:srgbClr val="000000">
                                <a:alpha val="43137"/>
                              </a:srgbClr>
                            </a:outerShdw>
                          </a:effectLst>
                          <a:latin typeface="+mn-lt"/>
                        </a:rPr>
                        <a:t>Respuesta construida texto</a:t>
                      </a:r>
                      <a:r>
                        <a:rPr lang="es-MX" sz="1100" b="1" u="sng" baseline="0" dirty="0" smtClean="0">
                          <a:solidFill>
                            <a:schemeClr val="tx1"/>
                          </a:solidFill>
                          <a:effectLst>
                            <a:outerShdw blurRad="38100" dist="38100" dir="2700000" algn="tl">
                              <a:srgbClr val="000000">
                                <a:alpha val="43137"/>
                              </a:srgbClr>
                            </a:outerShdw>
                          </a:effectLst>
                          <a:latin typeface="+mn-lt"/>
                        </a:rPr>
                        <a:t> informativo</a:t>
                      </a:r>
                      <a:endParaRPr lang="es-MX" sz="1100" b="0" i="1"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RI.3.9</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2</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100" b="1" u="sng" dirty="0" smtClean="0">
                          <a:solidFill>
                            <a:schemeClr val="tx1"/>
                          </a:solidFill>
                          <a:effectLst>
                            <a:outerShdw blurRad="38100" dist="38100" dir="2700000" algn="tl">
                              <a:srgbClr val="000000">
                                <a:alpha val="43137"/>
                              </a:srgbClr>
                            </a:outerShdw>
                          </a:effectLst>
                          <a:latin typeface="+mn-lt"/>
                        </a:rPr>
                        <a:t>Escribir</a:t>
                      </a:r>
                      <a:r>
                        <a:rPr lang="es-MX" sz="1100" b="1" u="sng" baseline="0" dirty="0" smtClean="0">
                          <a:solidFill>
                            <a:schemeClr val="tx1"/>
                          </a:solidFill>
                          <a:effectLst>
                            <a:outerShdw blurRad="38100" dist="38100" dir="2700000" algn="tl">
                              <a:srgbClr val="000000">
                                <a:alpha val="43137"/>
                              </a:srgbClr>
                            </a:outerShdw>
                          </a:effectLst>
                          <a:latin typeface="+mn-lt"/>
                        </a:rPr>
                        <a:t> y revisar</a:t>
                      </a:r>
                      <a:endParaRPr lang="es-MX" sz="1100" b="1" u="sng"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10534">
                <a:tc>
                  <a:txBody>
                    <a:bodyPr/>
                    <a:lstStyle/>
                    <a:p>
                      <a:r>
                        <a:rPr lang="es-MX" sz="1100" b="1" u="sng" dirty="0" smtClean="0">
                          <a:solidFill>
                            <a:schemeClr val="tx1"/>
                          </a:solidFill>
                          <a:effectLst>
                            <a:outerShdw blurRad="38100" dist="38100" dir="2700000" algn="tl">
                              <a:srgbClr val="000000">
                                <a:alpha val="43137"/>
                              </a:srgbClr>
                            </a:outerShdw>
                          </a:effectLst>
                          <a:latin typeface="+mn-lt"/>
                        </a:rPr>
                        <a:t>Pregunta 17</a:t>
                      </a:r>
                      <a:r>
                        <a:rPr lang="es-MX" sz="1100" b="1" u="none" dirty="0" smtClean="0">
                          <a:solidFill>
                            <a:schemeClr val="tx1"/>
                          </a:solidFill>
                          <a:effectLst>
                            <a:outerShdw blurRad="38100" dist="38100" dir="2700000" algn="tl">
                              <a:srgbClr val="000000">
                                <a:alpha val="43137"/>
                              </a:srgbClr>
                            </a:outerShdw>
                          </a:effectLst>
                          <a:latin typeface="+mn-lt"/>
                        </a:rPr>
                        <a:t>                                                </a:t>
                      </a:r>
                      <a:r>
                        <a:rPr lang="es-MX" sz="1100" b="1" dirty="0" smtClean="0">
                          <a:effectLst>
                            <a:outerShdw blurRad="38100" dist="38100" dir="2700000" algn="tl">
                              <a:srgbClr val="000000">
                                <a:alpha val="43137"/>
                              </a:srgbClr>
                            </a:outerShdw>
                          </a:effectLst>
                          <a:latin typeface="+mn-lt"/>
                          <a:cs typeface="Helvetica" pitchFamily="34" charset="0"/>
                        </a:rPr>
                        <a:t>Escrito breve</a:t>
                      </a:r>
                      <a:r>
                        <a:rPr lang="es-MX" sz="1100" b="1" baseline="0" dirty="0" smtClean="0">
                          <a:effectLst>
                            <a:outerShdw blurRad="38100" dist="38100" dir="2700000" algn="tl">
                              <a:srgbClr val="000000">
                                <a:alpha val="43137"/>
                              </a:srgbClr>
                            </a:outerShdw>
                          </a:effectLst>
                          <a:latin typeface="+mn-lt"/>
                          <a:cs typeface="Helvetica" pitchFamily="34" charset="0"/>
                        </a:rPr>
                        <a:t> </a:t>
                      </a:r>
                      <a:r>
                        <a:rPr lang="es-MX" sz="1100" b="1" dirty="0" smtClean="0">
                          <a:effectLst>
                            <a:outerShdw blurRad="38100" dist="38100" dir="2700000" algn="tl">
                              <a:srgbClr val="000000">
                                <a:alpha val="43137"/>
                              </a:srgbClr>
                            </a:outerShdw>
                          </a:effectLst>
                          <a:latin typeface="+mn-lt"/>
                          <a:cs typeface="Helvetica" pitchFamily="34" charset="0"/>
                        </a:rPr>
                        <a:t>W.3.3c</a:t>
                      </a:r>
                    </a:p>
                  </a:txBody>
                  <a:tcPr marL="97155" marR="97155" marT="47897" marB="47897"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W.3c</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2</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3193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100" b="1" u="sng" dirty="0" smtClean="0">
                          <a:solidFill>
                            <a:schemeClr val="tx1"/>
                          </a:solidFill>
                          <a:effectLst>
                            <a:outerShdw blurRad="38100" dist="38100" dir="2700000" algn="tl">
                              <a:srgbClr val="000000">
                                <a:alpha val="43137"/>
                              </a:srgbClr>
                            </a:outerShdw>
                          </a:effectLst>
                          <a:latin typeface="+mn-lt"/>
                        </a:rPr>
                        <a:t>Pregunta 18</a:t>
                      </a:r>
                      <a:r>
                        <a:rPr lang="es-MX" sz="1100" b="1" u="none" dirty="0" smtClean="0">
                          <a:solidFill>
                            <a:schemeClr val="tx1"/>
                          </a:solidFill>
                          <a:effectLst>
                            <a:outerShdw blurRad="38100" dist="38100" dir="2700000" algn="tl">
                              <a:srgbClr val="000000">
                                <a:alpha val="43137"/>
                              </a:srgbClr>
                            </a:outerShdw>
                          </a:effectLst>
                          <a:latin typeface="+mn-lt"/>
                        </a:rPr>
                        <a:t>    </a:t>
                      </a:r>
                      <a:r>
                        <a:rPr lang="es-MX" sz="1100" b="0" u="none" dirty="0" smtClean="0">
                          <a:solidFill>
                            <a:schemeClr val="tx1"/>
                          </a:solidFill>
                          <a:effectLst/>
                          <a:latin typeface="+mn-lt"/>
                        </a:rPr>
                        <a:t>¿Cuál</a:t>
                      </a:r>
                      <a:r>
                        <a:rPr lang="es-MX" sz="1100" b="0" u="none" baseline="0" dirty="0" smtClean="0">
                          <a:solidFill>
                            <a:schemeClr val="tx1"/>
                          </a:solidFill>
                          <a:effectLst/>
                          <a:latin typeface="+mn-lt"/>
                        </a:rPr>
                        <a:t> oración mejor añade diálogo a lo que el niño probablemente dijo después que vio las ballenas saltar</a:t>
                      </a:r>
                      <a:r>
                        <a:rPr lang="es-MX" sz="1100" b="0" u="none" dirty="0" smtClean="0">
                          <a:solidFill>
                            <a:schemeClr val="tx1"/>
                          </a:solidFill>
                          <a:effectLst/>
                          <a:latin typeface="+mn-lt"/>
                        </a:rPr>
                        <a:t>?  W.3.3b</a:t>
                      </a:r>
                    </a:p>
                  </a:txBody>
                  <a:tcPr marL="97155" marR="97155" marT="47897" marB="47897"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A</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1</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193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100" b="1" u="sng" dirty="0" smtClean="0">
                          <a:solidFill>
                            <a:schemeClr val="tx1"/>
                          </a:solidFill>
                          <a:effectLst>
                            <a:outerShdw blurRad="38100" dist="38100" dir="2700000" algn="tl">
                              <a:srgbClr val="000000">
                                <a:alpha val="43137"/>
                              </a:srgbClr>
                            </a:outerShdw>
                          </a:effectLst>
                          <a:latin typeface="+mn-lt"/>
                        </a:rPr>
                        <a:t>Pregunta 19</a:t>
                      </a:r>
                      <a:r>
                        <a:rPr lang="es-MX" sz="1100" b="1" u="none" dirty="0" smtClean="0">
                          <a:solidFill>
                            <a:schemeClr val="tx1"/>
                          </a:solidFill>
                          <a:effectLst>
                            <a:outerShdw blurRad="38100" dist="38100" dir="2700000" algn="tl">
                              <a:srgbClr val="000000">
                                <a:alpha val="43137"/>
                              </a:srgbClr>
                            </a:outerShdw>
                          </a:effectLst>
                          <a:latin typeface="+mn-lt"/>
                        </a:rPr>
                        <a:t>    </a:t>
                      </a:r>
                      <a:r>
                        <a:rPr lang="es-MX" sz="1100" b="0" dirty="0" smtClean="0">
                          <a:solidFill>
                            <a:schemeClr val="tx1"/>
                          </a:solidFill>
                          <a:latin typeface="+mn-lt"/>
                        </a:rPr>
                        <a:t>Elige las dos palabras que mejor reemplazan la palabras en negrillas. </a:t>
                      </a:r>
                      <a:r>
                        <a:rPr lang="es-MX" sz="1100" b="0" u="none" dirty="0" smtClean="0">
                          <a:solidFill>
                            <a:schemeClr val="tx1"/>
                          </a:solidFill>
                          <a:latin typeface="+mn-lt"/>
                        </a:rPr>
                        <a:t>L </a:t>
                      </a:r>
                      <a:r>
                        <a:rPr lang="es-MX" sz="1100" b="0" dirty="0" smtClean="0">
                          <a:solidFill>
                            <a:schemeClr val="tx1"/>
                          </a:solidFill>
                          <a:latin typeface="+mn-lt"/>
                        </a:rPr>
                        <a:t>3.3.a </a:t>
                      </a:r>
                      <a:endParaRPr lang="es-MX" sz="1100" b="0" u="sng"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C</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1</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3193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100" b="1" u="sng" dirty="0" smtClean="0">
                          <a:solidFill>
                            <a:schemeClr val="tx1"/>
                          </a:solidFill>
                          <a:effectLst>
                            <a:outerShdw blurRad="38100" dist="38100" dir="2700000" algn="tl">
                              <a:srgbClr val="000000">
                                <a:alpha val="43137"/>
                              </a:srgbClr>
                            </a:outerShdw>
                          </a:effectLst>
                          <a:latin typeface="+mn-lt"/>
                        </a:rPr>
                        <a:t>Pregunta 20</a:t>
                      </a:r>
                      <a:r>
                        <a:rPr lang="es-MX" sz="1100" b="0" u="none" dirty="0" smtClean="0">
                          <a:solidFill>
                            <a:schemeClr val="tx1"/>
                          </a:solidFill>
                          <a:effectLst>
                            <a:outerShdw blurRad="38100" dist="38100" dir="2700000" algn="tl">
                              <a:srgbClr val="000000">
                                <a:alpha val="43137"/>
                              </a:srgbClr>
                            </a:outerShdw>
                          </a:effectLst>
                          <a:latin typeface="+mn-lt"/>
                        </a:rPr>
                        <a:t>   </a:t>
                      </a:r>
                      <a:r>
                        <a:rPr lang="es-MX" sz="1100" b="0" u="none" baseline="0" dirty="0" smtClean="0">
                          <a:solidFill>
                            <a:schemeClr val="tx1"/>
                          </a:solidFill>
                          <a:effectLst>
                            <a:outerShdw blurRad="38100" dist="38100" dir="2700000" algn="tl">
                              <a:srgbClr val="000000">
                                <a:alpha val="43137"/>
                              </a:srgbClr>
                            </a:outerShdw>
                          </a:effectLst>
                          <a:latin typeface="+mn-lt"/>
                        </a:rPr>
                        <a:t> </a:t>
                      </a:r>
                      <a:r>
                        <a:rPr lang="es-MX" sz="1100" b="0" dirty="0" smtClean="0">
                          <a:latin typeface="+mn-lt"/>
                          <a:cs typeface="Helvetica" panose="020B0604020202020204" pitchFamily="34" charset="0"/>
                        </a:rPr>
                        <a:t>¿Cuál oración corrige</a:t>
                      </a:r>
                      <a:r>
                        <a:rPr lang="es-MX" sz="1100" b="0" baseline="0" dirty="0" smtClean="0">
                          <a:latin typeface="+mn-lt"/>
                          <a:cs typeface="Helvetica" panose="020B0604020202020204" pitchFamily="34" charset="0"/>
                        </a:rPr>
                        <a:t> el error del uso de la gramática subrayada</a:t>
                      </a:r>
                      <a:r>
                        <a:rPr lang="es-MX" sz="1100" b="0" dirty="0" smtClean="0">
                          <a:latin typeface="+mn-lt"/>
                          <a:cs typeface="Helvetica" panose="020B0604020202020204" pitchFamily="34" charset="0"/>
                        </a:rPr>
                        <a:t>?</a:t>
                      </a:r>
                      <a:r>
                        <a:rPr lang="es-MX" sz="1100" b="0" baseline="0" dirty="0" smtClean="0">
                          <a:latin typeface="+mn-lt"/>
                          <a:cs typeface="Helvetica" panose="020B0604020202020204" pitchFamily="34" charset="0"/>
                        </a:rPr>
                        <a:t> </a:t>
                      </a:r>
                      <a:r>
                        <a:rPr lang="es-MX" sz="1100" b="0" u="none" dirty="0" smtClean="0">
                          <a:solidFill>
                            <a:schemeClr val="tx1"/>
                          </a:solidFill>
                          <a:latin typeface="+mn-lt"/>
                        </a:rPr>
                        <a:t>L.3.1g</a:t>
                      </a:r>
                      <a:endParaRPr lang="es-MX" sz="1100" b="0" u="none" dirty="0" smtClean="0">
                        <a:solidFill>
                          <a:schemeClr val="tx1"/>
                        </a:solidFill>
                        <a:latin typeface="+mn-lt"/>
                        <a:cs typeface="Helvetica" pitchFamily="34" charset="0"/>
                      </a:endParaRPr>
                    </a:p>
                  </a:txBody>
                  <a:tcPr marL="97155" marR="97155" marT="47897" marB="47897"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B</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latin typeface="+mn-lt"/>
                        </a:rPr>
                        <a:t>1</a:t>
                      </a:r>
                      <a:endParaRPr lang="en-US" sz="11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bl>
          </a:graphicData>
        </a:graphic>
      </p:graphicFrame>
    </p:spTree>
    <p:extLst>
      <p:ext uri="{BB962C8B-B14F-4D97-AF65-F5344CB8AC3E}">
        <p14:creationId xmlns:p14="http://schemas.microsoft.com/office/powerpoint/2010/main" val="34738815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27</a:t>
            </a:fld>
            <a:endParaRPr lang="en-US" dirty="0"/>
          </a:p>
        </p:txBody>
      </p:sp>
      <p:sp>
        <p:nvSpPr>
          <p:cNvPr id="12" name="Right Triangle 11"/>
          <p:cNvSpPr/>
          <p:nvPr/>
        </p:nvSpPr>
        <p:spPr>
          <a:xfrm rot="5400000" flipH="1">
            <a:off x="660173" y="7641998"/>
            <a:ext cx="1756229" cy="3076575"/>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3" name="Right Triangle 12"/>
          <p:cNvSpPr/>
          <p:nvPr/>
        </p:nvSpPr>
        <p:spPr>
          <a:xfrm rot="16200000" flipH="1">
            <a:off x="5476308" y="-699521"/>
            <a:ext cx="1596571" cy="2995613"/>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nvGrpSpPr>
          <p:cNvPr id="3" name="Group 2"/>
          <p:cNvGrpSpPr/>
          <p:nvPr/>
        </p:nvGrpSpPr>
        <p:grpSpPr>
          <a:xfrm>
            <a:off x="835909" y="1659470"/>
            <a:ext cx="5829300" cy="5162312"/>
            <a:chOff x="786738" y="1901522"/>
            <a:chExt cx="5486400" cy="4927662"/>
          </a:xfrm>
        </p:grpSpPr>
        <p:grpSp>
          <p:nvGrpSpPr>
            <p:cNvPr id="5" name="Group 19"/>
            <p:cNvGrpSpPr/>
            <p:nvPr/>
          </p:nvGrpSpPr>
          <p:grpSpPr>
            <a:xfrm>
              <a:off x="786738" y="1901522"/>
              <a:ext cx="5486400" cy="4927662"/>
              <a:chOff x="786738" y="534188"/>
              <a:chExt cx="5486400" cy="4927662"/>
            </a:xfrm>
          </p:grpSpPr>
          <p:sp>
            <p:nvSpPr>
              <p:cNvPr id="6" name="TextBox 5"/>
              <p:cNvSpPr txBox="1"/>
              <p:nvPr/>
            </p:nvSpPr>
            <p:spPr>
              <a:xfrm>
                <a:off x="786738" y="3370930"/>
                <a:ext cx="5486400" cy="2090920"/>
              </a:xfrm>
              <a:prstGeom prst="rect">
                <a:avLst/>
              </a:prstGeom>
              <a:noFill/>
              <a:ln>
                <a:noFill/>
              </a:ln>
            </p:spPr>
            <p:txBody>
              <a:bodyPr wrap="square" lIns="96661" tIns="48331" rIns="96661" bIns="48331" rtlCol="0">
                <a:spAutoFit/>
              </a:bodyPr>
              <a:lstStyle/>
              <a:p>
                <a:r>
                  <a:rPr lang="es-MX" sz="3400" b="1" dirty="0" smtClean="0">
                    <a:effectLst>
                      <a:outerShdw blurRad="38100" dist="38100" dir="2700000" algn="tl">
                        <a:srgbClr val="000000">
                          <a:alpha val="43137"/>
                        </a:srgbClr>
                      </a:outerShdw>
                    </a:effectLst>
                  </a:rPr>
                  <a:t>Copia del estudiante</a:t>
                </a:r>
              </a:p>
              <a:p>
                <a:r>
                  <a:rPr lang="es-MX" sz="3400" b="1" dirty="0" smtClean="0">
                    <a:effectLst>
                      <a:outerShdw blurRad="38100" dist="38100" dir="2700000" algn="tl">
                        <a:srgbClr val="000000">
                          <a:alpha val="43137"/>
                        </a:srgbClr>
                      </a:outerShdw>
                    </a:effectLst>
                  </a:rPr>
                  <a:t>Pre-evaluación Trimestre 3</a:t>
                </a:r>
                <a:endParaRPr lang="es-MX" sz="3400" b="1" i="1" dirty="0" smtClean="0">
                  <a:effectLst>
                    <a:outerShdw blurRad="38100" dist="38100" dir="2700000" algn="tl">
                      <a:srgbClr val="000000">
                        <a:alpha val="43137"/>
                      </a:srgbClr>
                    </a:outerShdw>
                  </a:effectLst>
                </a:endParaRPr>
              </a:p>
              <a:p>
                <a:pPr algn="ctr"/>
                <a:endParaRPr lang="es-MX" sz="3400" b="1" dirty="0" smtClean="0">
                  <a:effectLst>
                    <a:outerShdw blurRad="38100" dist="38100" dir="2700000" algn="tl">
                      <a:srgbClr val="000000">
                        <a:alpha val="43137"/>
                      </a:srgbClr>
                    </a:outerShdw>
                  </a:effectLst>
                </a:endParaRPr>
              </a:p>
              <a:p>
                <a:r>
                  <a:rPr lang="es-MX" sz="3400" b="1" dirty="0" smtClean="0">
                    <a:effectLst>
                      <a:outerShdw blurRad="38100" dist="38100" dir="2700000" algn="tl">
                        <a:srgbClr val="000000">
                          <a:alpha val="43137"/>
                        </a:srgbClr>
                      </a:outerShdw>
                    </a:effectLst>
                  </a:rPr>
                  <a:t>Nombre </a:t>
                </a:r>
                <a:r>
                  <a:rPr lang="en-US" sz="3400" b="1" dirty="0" smtClean="0">
                    <a:effectLst>
                      <a:outerShdw blurRad="38100" dist="38100" dir="2700000" algn="tl">
                        <a:srgbClr val="000000">
                          <a:alpha val="43137"/>
                        </a:srgbClr>
                      </a:outerShdw>
                    </a:effectLst>
                  </a:rPr>
                  <a:t>___________________</a:t>
                </a:r>
                <a:endParaRPr lang="en-US" sz="3400" b="1" dirty="0">
                  <a:effectLst>
                    <a:outerShdw blurRad="38100" dist="38100" dir="2700000" algn="tl">
                      <a:srgbClr val="000000">
                        <a:alpha val="43137"/>
                      </a:srgbClr>
                    </a:outerShdw>
                  </a:effectLst>
                </a:endParaRPr>
              </a:p>
            </p:txBody>
          </p:sp>
          <p:sp>
            <p:nvSpPr>
              <p:cNvPr id="9" name="Rectangle 8"/>
              <p:cNvSpPr/>
              <p:nvPr/>
            </p:nvSpPr>
            <p:spPr>
              <a:xfrm>
                <a:off x="3890314" y="534188"/>
                <a:ext cx="1920888" cy="925428"/>
              </a:xfrm>
              <a:prstGeom prst="rect">
                <a:avLst/>
              </a:prstGeom>
            </p:spPr>
            <p:txBody>
              <a:bodyPr wrap="none">
                <a:spAutoFit/>
              </a:bodyPr>
              <a:lstStyle/>
              <a:p>
                <a:r>
                  <a:rPr lang="es-MX" sz="5700" b="1" dirty="0" smtClean="0">
                    <a:effectLst>
                      <a:outerShdw blurRad="38100" dist="38100" dir="2700000" algn="tl">
                        <a:srgbClr val="000000">
                          <a:alpha val="43137"/>
                        </a:srgbClr>
                      </a:outerShdw>
                    </a:effectLst>
                  </a:rPr>
                  <a:t>Grado</a:t>
                </a:r>
                <a:endParaRPr lang="es-MX" sz="5700" b="1" dirty="0">
                  <a:effectLst>
                    <a:outerShdw blurRad="38100" dist="38100" dir="2700000" algn="tl">
                      <a:srgbClr val="000000">
                        <a:alpha val="43137"/>
                      </a:srgbClr>
                    </a:outerShdw>
                  </a:effectLst>
                </a:endParaRPr>
              </a:p>
            </p:txBody>
          </p:sp>
        </p:grpSp>
        <p:sp>
          <p:nvSpPr>
            <p:cNvPr id="22" name="Rectangle 21"/>
            <p:cNvSpPr/>
            <p:nvPr/>
          </p:nvSpPr>
          <p:spPr>
            <a:xfrm>
              <a:off x="2550650" y="2063155"/>
              <a:ext cx="1339665" cy="1057633"/>
            </a:xfrm>
            <a:prstGeom prst="rect">
              <a:avLst/>
            </a:prstGeom>
            <a:solidFill>
              <a:srgbClr val="FFFFBD"/>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a:t>
              </a:r>
              <a:r>
                <a:rPr lang="en-US" sz="6600" b="1" baseline="30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er</a:t>
              </a:r>
              <a:endParaRPr lang="en-US"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nvGrpSpPr>
            <p:cNvPr id="10" name="Group 9"/>
            <p:cNvGrpSpPr/>
            <p:nvPr/>
          </p:nvGrpSpPr>
          <p:grpSpPr>
            <a:xfrm>
              <a:off x="3168973" y="2777944"/>
              <a:ext cx="2285688" cy="2330038"/>
              <a:chOff x="1975739" y="882135"/>
              <a:chExt cx="3113063" cy="3240142"/>
            </a:xfrm>
          </p:grpSpPr>
          <p:sp>
            <p:nvSpPr>
              <p:cNvPr id="11" name="Parallelogram 10"/>
              <p:cNvSpPr/>
              <p:nvPr/>
            </p:nvSpPr>
            <p:spPr>
              <a:xfrm rot="1584430" flipH="1">
                <a:off x="1975739" y="1326332"/>
                <a:ext cx="3113063" cy="2076476"/>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15" name="Parallelogram 14"/>
              <p:cNvSpPr/>
              <p:nvPr/>
            </p:nvSpPr>
            <p:spPr>
              <a:xfrm>
                <a:off x="2577440" y="882135"/>
                <a:ext cx="2505901" cy="1981199"/>
              </a:xfrm>
              <a:prstGeom prst="parallelogram">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nvGrpSpPr>
              <p:cNvPr id="16" name="Group 15"/>
              <p:cNvGrpSpPr/>
              <p:nvPr/>
            </p:nvGrpSpPr>
            <p:grpSpPr>
              <a:xfrm>
                <a:off x="2232022" y="1402448"/>
                <a:ext cx="2328450" cy="1796537"/>
                <a:chOff x="-3190194" y="753938"/>
                <a:chExt cx="3048000" cy="2476027"/>
              </a:xfrm>
            </p:grpSpPr>
            <p:sp>
              <p:nvSpPr>
                <p:cNvPr id="20" name="Rectangle 19"/>
                <p:cNvSpPr/>
                <p:nvPr/>
              </p:nvSpPr>
              <p:spPr>
                <a:xfrm rot="20691748">
                  <a:off x="-3190194" y="753938"/>
                  <a:ext cx="3048000" cy="247602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5" descr="http://thumbs.dreamstime.com/x/happy-kids-holding-books-5379901.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819" b="13667"/>
                <a:stretch/>
              </p:blipFill>
              <p:spPr bwMode="auto">
                <a:xfrm rot="21052658">
                  <a:off x="-2990684" y="1008491"/>
                  <a:ext cx="2562184" cy="16553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grpSp>
            <p:nvGrpSpPr>
              <p:cNvPr id="17" name="Group 16"/>
              <p:cNvGrpSpPr/>
              <p:nvPr/>
            </p:nvGrpSpPr>
            <p:grpSpPr>
              <a:xfrm>
                <a:off x="3265452" y="2454632"/>
                <a:ext cx="1775149" cy="1667645"/>
                <a:chOff x="5040111" y="2410697"/>
                <a:chExt cx="1775149" cy="1667645"/>
              </a:xfrm>
            </p:grpSpPr>
            <p:pic>
              <p:nvPicPr>
                <p:cNvPr id="18" name="Picture 19" descr="C:\Users\richmons\AppData\Local\Microsoft\Windows\Temporary Internet Files\Content.IE5\ETNPJYOF\MC900439819[1].png"/>
                <p:cNvPicPr>
                  <a:picLocks noChangeAspect="1" noChangeArrowheads="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7834802">
                  <a:off x="5040111" y="2410697"/>
                  <a:ext cx="1349748" cy="134974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Users\richmons\AppData\Local\Microsoft\Windows\Temporary Internet Files\Content.IE5\ETNPJYOF\MC900439819[1].png"/>
                <p:cNvPicPr>
                  <a:picLocks noChangeAspect="1" noChangeArrowheads="1"/>
                </p:cNvPicPr>
                <p:nvPr/>
              </p:nvPicPr>
              <p:blipFill>
                <a:blip r:embed="rId7" cstate="print">
                  <a:duotone>
                    <a:schemeClr val="accent6">
                      <a:shade val="45000"/>
                      <a:satMod val="135000"/>
                    </a:schemeClr>
                    <a:prstClr val="white"/>
                  </a:duotone>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9570370">
                  <a:off x="5465512" y="2728594"/>
                  <a:ext cx="1349748" cy="1349748"/>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18103931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28</a:t>
            </a:fld>
            <a:endParaRPr lang="en-US" dirty="0"/>
          </a:p>
        </p:txBody>
      </p:sp>
      <p:sp>
        <p:nvSpPr>
          <p:cNvPr id="5" name="TextBox 4"/>
          <p:cNvSpPr txBox="1"/>
          <p:nvPr/>
        </p:nvSpPr>
        <p:spPr>
          <a:xfrm>
            <a:off x="501824" y="96652"/>
            <a:ext cx="6761205" cy="7844177"/>
          </a:xfrm>
          <a:prstGeom prst="rect">
            <a:avLst/>
          </a:prstGeom>
          <a:noFill/>
        </p:spPr>
        <p:txBody>
          <a:bodyPr wrap="square" lIns="91433" tIns="45717" rIns="91433" bIns="45717" rtlCol="0">
            <a:spAutoFit/>
          </a:bodyPr>
          <a:lstStyle/>
          <a:p>
            <a:r>
              <a:rPr lang="es-MX" sz="1400" b="1" u="sng" dirty="0" smtClean="0"/>
              <a:t>Instrucciones para el estudiante:</a:t>
            </a:r>
            <a:r>
              <a:rPr lang="es-MX" sz="1400" b="1" dirty="0" smtClean="0"/>
              <a:t> Lee las instrucciones.</a:t>
            </a:r>
            <a:endParaRPr lang="es-MX" sz="1400" dirty="0" smtClean="0"/>
          </a:p>
          <a:p>
            <a:endParaRPr lang="es-MX" sz="1400" u="sng" dirty="0" smtClean="0"/>
          </a:p>
          <a:p>
            <a:r>
              <a:rPr lang="es-MX" sz="1400" b="1" u="sng" dirty="0" smtClean="0"/>
              <a:t>Parte 1</a:t>
            </a:r>
            <a:r>
              <a:rPr lang="es-MX" sz="1400" b="1" dirty="0" smtClean="0"/>
              <a:t> </a:t>
            </a:r>
          </a:p>
          <a:p>
            <a:endParaRPr lang="es-MX" sz="1400" b="1" dirty="0" smtClean="0"/>
          </a:p>
          <a:p>
            <a:r>
              <a:rPr lang="es-MX" sz="1400" b="1" u="sng" dirty="0" smtClean="0"/>
              <a:t>Tu tarea</a:t>
            </a:r>
            <a:r>
              <a:rPr lang="es-MX" sz="1400" b="1" dirty="0" smtClean="0"/>
              <a:t>:</a:t>
            </a:r>
          </a:p>
          <a:p>
            <a:r>
              <a:rPr lang="es-MX" sz="1400" dirty="0" smtClean="0"/>
              <a:t>Leerás varios pasajes acerca de ballenas jorobadas.</a:t>
            </a:r>
          </a:p>
          <a:p>
            <a:endParaRPr lang="es-MX" sz="1400" dirty="0" smtClean="0"/>
          </a:p>
          <a:p>
            <a:pPr marL="342876" indent="-342876">
              <a:buAutoNum type="arabicPeriod"/>
            </a:pPr>
            <a:r>
              <a:rPr lang="es-MX" sz="1400" dirty="0" smtClean="0"/>
              <a:t>Lee todos los pasajes.</a:t>
            </a:r>
          </a:p>
          <a:p>
            <a:pPr marL="342876" indent="-342876">
              <a:buAutoNum type="arabicPeriod"/>
            </a:pPr>
            <a:endParaRPr lang="es-MX" sz="1400" dirty="0" smtClean="0"/>
          </a:p>
          <a:p>
            <a:pPr marL="342876" indent="-342876">
              <a:buAutoNum type="arabicPeriod" startAt="2"/>
            </a:pPr>
            <a:r>
              <a:rPr lang="es-MX" sz="1400" dirty="0" smtClean="0"/>
              <a:t>Toma notas mientras lees.</a:t>
            </a:r>
          </a:p>
          <a:p>
            <a:pPr marL="342876" indent="-342876">
              <a:buAutoNum type="arabicPeriod" startAt="2"/>
            </a:pPr>
            <a:endParaRPr lang="es-MX" sz="1400" dirty="0" smtClean="0"/>
          </a:p>
          <a:p>
            <a:pPr marL="342876" indent="-342876">
              <a:buAutoNum type="arabicPeriod" startAt="2"/>
            </a:pPr>
            <a:r>
              <a:rPr lang="es-MX" sz="1400" dirty="0" smtClean="0"/>
              <a:t>Responde las preguntas.</a:t>
            </a:r>
          </a:p>
          <a:p>
            <a:endParaRPr lang="en-US" sz="1400" b="1" u="sng" dirty="0"/>
          </a:p>
          <a:p>
            <a:r>
              <a:rPr lang="en-US" sz="1400" b="1" u="sng" dirty="0" smtClean="0"/>
              <a:t>Parte </a:t>
            </a:r>
            <a:r>
              <a:rPr lang="en-US" sz="1400" b="1" u="sng" dirty="0"/>
              <a:t>2</a:t>
            </a:r>
            <a:r>
              <a:rPr lang="en-US" sz="1400" b="1" dirty="0"/>
              <a:t> </a:t>
            </a:r>
          </a:p>
          <a:p>
            <a:r>
              <a:rPr lang="es-MX" sz="1400" b="1" u="sng" dirty="0" smtClean="0"/>
              <a:t>Tu tarea</a:t>
            </a:r>
            <a:r>
              <a:rPr lang="es-MX" sz="1400" b="1" dirty="0" smtClean="0"/>
              <a:t>:</a:t>
            </a:r>
          </a:p>
          <a:p>
            <a:r>
              <a:rPr lang="es-MX" sz="1400" dirty="0" smtClean="0"/>
              <a:t>Vas a escribir un escrito narrativo</a:t>
            </a:r>
            <a:r>
              <a:rPr lang="es-MX" sz="1400" dirty="0"/>
              <a:t>. </a:t>
            </a:r>
            <a:r>
              <a:rPr lang="es-MX" sz="1400" dirty="0" smtClean="0"/>
              <a:t>Esto </a:t>
            </a:r>
            <a:r>
              <a:rPr lang="es-MX" sz="1400" dirty="0"/>
              <a:t>significa que incluye un inicio, </a:t>
            </a:r>
            <a:r>
              <a:rPr lang="es-MX" sz="1400" dirty="0" smtClean="0"/>
              <a:t>medio (desarrollo) y un </a:t>
            </a:r>
            <a:r>
              <a:rPr lang="es-MX" sz="1400" dirty="0"/>
              <a:t>final en secuencia que </a:t>
            </a:r>
            <a:r>
              <a:rPr lang="es-MX" sz="1400" dirty="0" smtClean="0"/>
              <a:t>siguen </a:t>
            </a:r>
            <a:r>
              <a:rPr lang="es-MX" sz="1400" dirty="0"/>
              <a:t>un orden lógico. Este es un cuento </a:t>
            </a:r>
            <a:r>
              <a:rPr lang="es-MX" sz="1400" dirty="0" smtClean="0"/>
              <a:t>imaginario.  </a:t>
            </a:r>
            <a:r>
              <a:rPr lang="es-MX" sz="1400" dirty="0"/>
              <a:t>En tu </a:t>
            </a:r>
            <a:r>
              <a:rPr lang="es-MX" sz="1400" dirty="0" smtClean="0"/>
              <a:t>escrito </a:t>
            </a:r>
            <a:r>
              <a:rPr lang="es-MX" sz="1400" dirty="0"/>
              <a:t>vas a escribir de </a:t>
            </a:r>
            <a:r>
              <a:rPr lang="es-MX" sz="1400" dirty="0" smtClean="0"/>
              <a:t>uno o más personajes </a:t>
            </a:r>
            <a:r>
              <a:rPr lang="es-MX" sz="1400" dirty="0"/>
              <a:t>que </a:t>
            </a:r>
            <a:r>
              <a:rPr lang="es-MX" sz="1400" dirty="0" smtClean="0"/>
              <a:t>va(n) a observar </a:t>
            </a:r>
            <a:r>
              <a:rPr lang="es-MX" sz="1400" dirty="0"/>
              <a:t>ballenas en un viaje en barco.  </a:t>
            </a:r>
            <a:r>
              <a:rPr lang="es-MX" sz="1400" dirty="0" smtClean="0"/>
              <a:t>Utiliza </a:t>
            </a:r>
            <a:r>
              <a:rPr lang="es-MX" sz="1400" dirty="0"/>
              <a:t>detalles de los pasajes que has leído  para que te </a:t>
            </a:r>
            <a:r>
              <a:rPr lang="es-MX" sz="1400" dirty="0" smtClean="0"/>
              <a:t>ayuden a </a:t>
            </a:r>
            <a:r>
              <a:rPr lang="es-MX" sz="1400" dirty="0"/>
              <a:t>escribir tu </a:t>
            </a:r>
            <a:r>
              <a:rPr lang="es-MX" sz="1400" dirty="0" smtClean="0"/>
              <a:t>narrativa. </a:t>
            </a:r>
            <a:r>
              <a:rPr lang="es-MX" sz="1400" dirty="0"/>
              <a:t>Luego, </a:t>
            </a:r>
            <a:r>
              <a:rPr lang="es-MX" sz="1400" dirty="0" smtClean="0"/>
              <a:t>incluye en tu escrito </a:t>
            </a:r>
            <a:r>
              <a:rPr lang="es-MX" sz="1400" dirty="0"/>
              <a:t>lo siguiente</a:t>
            </a:r>
            <a:r>
              <a:rPr lang="es-MX" sz="1400" dirty="0" smtClean="0"/>
              <a:t>:</a:t>
            </a:r>
          </a:p>
          <a:p>
            <a:endParaRPr lang="es-MX" sz="1400" dirty="0"/>
          </a:p>
          <a:p>
            <a:pPr marL="342900" indent="-342900">
              <a:buFont typeface="+mj-lt"/>
              <a:buAutoNum type="arabicPeriod"/>
            </a:pPr>
            <a:r>
              <a:rPr lang="es-MX" sz="1400" dirty="0" smtClean="0"/>
              <a:t>¿Cuál es </a:t>
            </a:r>
            <a:r>
              <a:rPr lang="es-MX" sz="1400" dirty="0"/>
              <a:t>el escenario?  ¿Quiénes son los personajes?</a:t>
            </a:r>
          </a:p>
          <a:p>
            <a:pPr marL="342900" indent="-342900">
              <a:buFont typeface="+mj-lt"/>
              <a:buAutoNum type="arabicPeriod"/>
            </a:pPr>
            <a:r>
              <a:rPr lang="es-MX" sz="1400" dirty="0"/>
              <a:t>¿Qué acontecimientos sucedieron?</a:t>
            </a:r>
          </a:p>
          <a:p>
            <a:pPr marL="342900" indent="-342900">
              <a:buFont typeface="+mj-lt"/>
              <a:buAutoNum type="arabicPeriod"/>
            </a:pPr>
            <a:r>
              <a:rPr lang="es-MX" sz="1400" dirty="0"/>
              <a:t>Describe con detalles que vieron, escucharon, y sintieron los personajes. </a:t>
            </a:r>
            <a:r>
              <a:rPr lang="es-MX" sz="1400" dirty="0" smtClean="0"/>
              <a:t>Utiliza </a:t>
            </a:r>
            <a:r>
              <a:rPr lang="es-MX" sz="1400" dirty="0"/>
              <a:t>diálogo.</a:t>
            </a:r>
          </a:p>
          <a:p>
            <a:pPr marL="342900" indent="-342900">
              <a:buFont typeface="+mj-lt"/>
              <a:buAutoNum type="arabicPeriod"/>
            </a:pPr>
            <a:r>
              <a:rPr lang="es-MX" sz="1400" dirty="0"/>
              <a:t>¿Qué dijeron los personajes? </a:t>
            </a:r>
          </a:p>
          <a:p>
            <a:pPr marL="342900" indent="-342900">
              <a:buFont typeface="+mj-lt"/>
              <a:buAutoNum type="arabicPeriod"/>
            </a:pPr>
            <a:r>
              <a:rPr lang="es-MX" sz="1400" dirty="0"/>
              <a:t>¿Qué aprendieron los personajes?   </a:t>
            </a:r>
          </a:p>
          <a:p>
            <a:endParaRPr lang="es-MX" sz="1400" dirty="0" smtClean="0"/>
          </a:p>
          <a:p>
            <a:r>
              <a:rPr lang="es-MX" sz="1400" b="1" dirty="0" smtClean="0"/>
              <a:t>Vas a:</a:t>
            </a:r>
          </a:p>
          <a:p>
            <a:endParaRPr lang="es-MX" sz="1400" dirty="0" smtClean="0"/>
          </a:p>
          <a:p>
            <a:pPr marL="342900" indent="-342900">
              <a:buFont typeface="+mj-lt"/>
              <a:buAutoNum type="arabicPeriod"/>
            </a:pPr>
            <a:r>
              <a:rPr lang="es-MX" sz="1400" dirty="0" smtClean="0"/>
              <a:t>Planificar tu escrito.  Puedes utilizar tus notas y respuestas.</a:t>
            </a:r>
          </a:p>
          <a:p>
            <a:pPr marL="342900" indent="-342900">
              <a:buFont typeface="+mj-lt"/>
              <a:buAutoNum type="arabicPeriod"/>
            </a:pPr>
            <a:endParaRPr lang="es-MX" sz="1400" dirty="0" smtClean="0"/>
          </a:p>
          <a:p>
            <a:pPr marL="342900" indent="-342900">
              <a:buFont typeface="+mj-lt"/>
              <a:buAutoNum type="arabicPeriod"/>
            </a:pPr>
            <a:r>
              <a:rPr lang="es-MX" sz="1400" dirty="0" smtClean="0"/>
              <a:t>Escribir, revisar y editar tu primer borrador.</a:t>
            </a:r>
          </a:p>
          <a:p>
            <a:endParaRPr lang="en-US" sz="1400" dirty="0"/>
          </a:p>
          <a:p>
            <a:pPr algn="ctr"/>
            <a:r>
              <a:rPr lang="es-GT" sz="1400" b="1" u="sng" dirty="0" smtClean="0"/>
              <a:t>Serás calificado por….</a:t>
            </a:r>
          </a:p>
          <a:p>
            <a:r>
              <a:rPr lang="en-US" sz="1400" b="1" dirty="0"/>
              <a:t>	</a:t>
            </a:r>
          </a:p>
        </p:txBody>
      </p:sp>
      <p:graphicFrame>
        <p:nvGraphicFramePr>
          <p:cNvPr id="7" name="Table 6"/>
          <p:cNvGraphicFramePr>
            <a:graphicFrameLocks noGrp="1"/>
          </p:cNvGraphicFramePr>
          <p:nvPr>
            <p:extLst>
              <p:ext uri="{D42A27DB-BD31-4B8C-83A1-F6EECF244321}">
                <p14:modId xmlns:p14="http://schemas.microsoft.com/office/powerpoint/2010/main" val="3117725275"/>
              </p:ext>
            </p:extLst>
          </p:nvPr>
        </p:nvGraphicFramePr>
        <p:xfrm>
          <a:off x="969876" y="7693496"/>
          <a:ext cx="5481417" cy="1999406"/>
        </p:xfrm>
        <a:graphic>
          <a:graphicData uri="http://schemas.openxmlformats.org/drawingml/2006/table">
            <a:tbl>
              <a:tblPr firstRow="1" bandRow="1">
                <a:tableStyleId>{5940675A-B579-460E-94D1-54222C63F5DA}</a:tableStyleId>
              </a:tblPr>
              <a:tblGrid>
                <a:gridCol w="1174334"/>
                <a:gridCol w="4307083"/>
              </a:tblGrid>
              <a:tr h="380306">
                <a:tc>
                  <a:txBody>
                    <a:bodyPr/>
                    <a:lstStyle/>
                    <a:p>
                      <a:pPr marL="0" marR="0" lvl="0" indent="0" algn="r" defTabSz="1018809" rtl="0" eaLnBrk="1" fontAlgn="auto" latinLnBrk="0" hangingPunct="1">
                        <a:lnSpc>
                          <a:spcPct val="100000"/>
                        </a:lnSpc>
                        <a:spcBef>
                          <a:spcPts val="0"/>
                        </a:spcBef>
                        <a:spcAft>
                          <a:spcPts val="0"/>
                        </a:spcAft>
                        <a:buClrTx/>
                        <a:buSzTx/>
                        <a:buFontTx/>
                        <a:buNone/>
                        <a:tabLst/>
                        <a:defRPr/>
                      </a:pPr>
                      <a:r>
                        <a:rPr kumimoji="0" lang="es-419" sz="900" b="1" i="1" u="none" strike="noStrike" kern="1200" cap="none" spc="0" normalizeH="0" baseline="0" noProof="0" dirty="0" smtClean="0">
                          <a:ln>
                            <a:noFill/>
                          </a:ln>
                          <a:solidFill>
                            <a:prstClr val="black"/>
                          </a:solidFill>
                          <a:effectLst/>
                          <a:uLnTx/>
                          <a:uFillTx/>
                          <a:latin typeface="+mn-lt"/>
                          <a:ea typeface="+mn-ea"/>
                          <a:cs typeface="+mn-cs"/>
                        </a:rPr>
                        <a:t>Propósito</a:t>
                      </a:r>
                      <a:endParaRPr kumimoji="0" lang="es-419" sz="900" b="1" i="1" u="none" strike="noStrike" kern="1200" cap="none" spc="0" normalizeH="0" baseline="0" noProof="0" dirty="0">
                        <a:ln>
                          <a:noFill/>
                        </a:ln>
                        <a:solidFill>
                          <a:prstClr val="black"/>
                        </a:solidFill>
                        <a:effectLst/>
                        <a:uLnTx/>
                        <a:uFillTx/>
                        <a:latin typeface="+mn-lt"/>
                        <a:ea typeface="+mn-ea"/>
                        <a:cs typeface="+mn-cs"/>
                      </a:endParaRPr>
                    </a:p>
                  </a:txBody>
                  <a:tcPr marL="97155" marR="97155" marT="47897" marB="47897"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419" sz="900" b="1" i="0" u="none" strike="noStrike" kern="1200" cap="none" spc="0" normalizeH="0" baseline="0" noProof="0" dirty="0" smtClean="0">
                          <a:ln>
                            <a:noFill/>
                          </a:ln>
                          <a:solidFill>
                            <a:prstClr val="black"/>
                          </a:solidFill>
                          <a:effectLst/>
                          <a:uLnTx/>
                          <a:uFillTx/>
                          <a:latin typeface="+mn-lt"/>
                          <a:ea typeface="+mn-ea"/>
                          <a:cs typeface="+mn-cs"/>
                        </a:rPr>
                        <a:t>Cuán bien mantienes el enfoque y estableces un ambiente/escenario, narrador y/o personajes.</a:t>
                      </a:r>
                    </a:p>
                  </a:txBody>
                  <a:tcPr anchor="ctr">
                    <a:lnB w="12700" cap="flat" cmpd="sng" algn="ctr">
                      <a:solidFill>
                        <a:schemeClr val="bg1">
                          <a:lumMod val="50000"/>
                        </a:schemeClr>
                      </a:solidFill>
                      <a:prstDash val="solid"/>
                      <a:round/>
                      <a:headEnd type="none" w="med" len="med"/>
                      <a:tailEnd type="none" w="med" len="med"/>
                    </a:lnB>
                    <a:solidFill>
                      <a:schemeClr val="bg2"/>
                    </a:solidFill>
                  </a:tcPr>
                </a:tc>
              </a:tr>
              <a:tr h="363019">
                <a:tc>
                  <a:txBody>
                    <a:bodyPr/>
                    <a:lstStyle/>
                    <a:p>
                      <a:pPr algn="r"/>
                      <a:r>
                        <a:rPr lang="en-US" sz="900" b="1" i="1" dirty="0" smtClean="0">
                          <a:solidFill>
                            <a:schemeClr val="tx1"/>
                          </a:solidFill>
                        </a:rPr>
                        <a:t>Organization</a:t>
                      </a:r>
                      <a:endParaRPr lang="en-US" sz="900" b="1" i="1" dirty="0">
                        <a:solidFill>
                          <a:schemeClr val="tx1"/>
                        </a:solidFill>
                      </a:endParaRPr>
                    </a:p>
                  </a:txBody>
                  <a:tcPr marL="97155" marR="97155" marT="47897" marB="47897" anchor="ctr">
                    <a:lnT w="12700" cap="flat" cmpd="sng" algn="ctr">
                      <a:noFill/>
                      <a:prstDash val="solid"/>
                      <a:round/>
                      <a:headEnd type="none" w="med" len="med"/>
                      <a:tailEnd type="none" w="med" len="med"/>
                    </a:lnT>
                    <a:solidFill>
                      <a:schemeClr val="bg2"/>
                    </a:solidFill>
                  </a:tcPr>
                </a:tc>
                <a:tc>
                  <a:txBody>
                    <a:bodyPr/>
                    <a:lstStyle/>
                    <a:p>
                      <a:r>
                        <a:rPr lang="es-419" sz="900" b="1" noProof="0" dirty="0" smtClean="0"/>
                        <a:t>Cuán</a:t>
                      </a:r>
                      <a:r>
                        <a:rPr lang="es-419" sz="900" b="1" baseline="0" noProof="0" dirty="0" smtClean="0"/>
                        <a:t> bien los acontecimientos fluyen de manera lógica de principio a fin, utilizando transiciones efectivas, y cuán bien te mantienes en el tema a lo largo del cuento.</a:t>
                      </a:r>
                      <a:endParaRPr lang="es-419" sz="900" b="1" noProof="0" dirty="0" smtClean="0"/>
                    </a:p>
                  </a:txBody>
                  <a:tcPr anchor="ctr">
                    <a:lnT w="12700" cap="flat" cmpd="sng" algn="ctr">
                      <a:solidFill>
                        <a:schemeClr val="bg1">
                          <a:lumMod val="50000"/>
                        </a:schemeClr>
                      </a:solidFill>
                      <a:prstDash val="solid"/>
                      <a:round/>
                      <a:headEnd type="none" w="med" len="med"/>
                      <a:tailEnd type="none" w="med" len="med"/>
                    </a:lnT>
                    <a:solidFill>
                      <a:schemeClr val="bg2"/>
                    </a:solidFill>
                  </a:tcPr>
                </a:tc>
              </a:tr>
              <a:tr h="380306">
                <a:tc>
                  <a:txBody>
                    <a:bodyPr/>
                    <a:lstStyle/>
                    <a:p>
                      <a:pPr algn="r"/>
                      <a:r>
                        <a:rPr lang="en-US" sz="900" b="1" i="1" dirty="0" smtClean="0">
                          <a:solidFill>
                            <a:schemeClr val="tx1"/>
                          </a:solidFill>
                        </a:rPr>
                        <a:t>Elaboration:</a:t>
                      </a:r>
                    </a:p>
                    <a:p>
                      <a:pPr algn="r"/>
                      <a:r>
                        <a:rPr lang="en-US" sz="900" b="1" i="1" dirty="0" smtClean="0">
                          <a:solidFill>
                            <a:schemeClr val="tx1"/>
                          </a:solidFill>
                        </a:rPr>
                        <a:t>of evidence</a:t>
                      </a:r>
                    </a:p>
                  </a:txBody>
                  <a:tcPr marL="97155" marR="97155" marT="47897" marB="47897" anchor="ctr">
                    <a:lnB w="12700" cap="flat" cmpd="sng" algn="ctr">
                      <a:noFill/>
                      <a:prstDash val="solid"/>
                      <a:round/>
                      <a:headEnd type="none" w="med" len="med"/>
                      <a:tailEnd type="none" w="med" len="med"/>
                    </a:lnB>
                    <a:solidFill>
                      <a:schemeClr val="bg1">
                        <a:lumMod val="95000"/>
                      </a:schemeClr>
                    </a:solidFill>
                  </a:tcPr>
                </a:tc>
                <a:tc>
                  <a:txBody>
                    <a:bodyPr/>
                    <a:lstStyle/>
                    <a:p>
                      <a:r>
                        <a:rPr lang="es-419" sz="900" b="1" noProof="0" dirty="0" smtClean="0"/>
                        <a:t>Cuán bien</a:t>
                      </a:r>
                      <a:r>
                        <a:rPr lang="es-419" sz="900" b="1" baseline="0" noProof="0" dirty="0" smtClean="0"/>
                        <a:t> desarrollas tu cuento con detalles, diálogos y descripciones para continuar avanzando el cuento o ilustrar la experiencia </a:t>
                      </a:r>
                      <a:endParaRPr lang="es-419" sz="900" b="1" noProof="0" dirty="0" smtClean="0"/>
                    </a:p>
                  </a:txBody>
                  <a:tcPr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503473">
                <a:tc>
                  <a:txBody>
                    <a:bodyPr/>
                    <a:lstStyle/>
                    <a:p>
                      <a:pPr algn="r"/>
                      <a:r>
                        <a:rPr lang="en-US" sz="900" b="1" i="1" dirty="0" smtClean="0">
                          <a:solidFill>
                            <a:schemeClr val="tx1"/>
                          </a:solidFill>
                        </a:rPr>
                        <a:t>Elaboration:</a:t>
                      </a:r>
                    </a:p>
                    <a:p>
                      <a:pPr algn="r"/>
                      <a:r>
                        <a:rPr lang="en-US" sz="900" b="1" i="1" dirty="0" smtClean="0">
                          <a:solidFill>
                            <a:schemeClr val="tx1"/>
                          </a:solidFill>
                        </a:rPr>
                        <a:t>of language and vocabulary</a:t>
                      </a:r>
                      <a:endParaRPr lang="en-US" sz="900" b="1" i="1" dirty="0">
                        <a:solidFill>
                          <a:schemeClr val="tx1"/>
                        </a:solidFill>
                      </a:endParaRPr>
                    </a:p>
                  </a:txBody>
                  <a:tcPr marL="97155" marR="97155" marT="47897" marB="47897" anchor="ctr">
                    <a:lnT w="12700" cap="flat" cmpd="sng" algn="ctr">
                      <a:noFill/>
                      <a:prstDash val="solid"/>
                      <a:round/>
                      <a:headEnd type="none" w="med" len="med"/>
                      <a:tailEnd type="none" w="med" len="med"/>
                    </a:lnT>
                    <a:solidFill>
                      <a:schemeClr val="bg1">
                        <a:lumMod val="95000"/>
                      </a:schemeClr>
                    </a:solidFill>
                  </a:tcPr>
                </a:tc>
                <a:tc>
                  <a:txBody>
                    <a:bodyPr/>
                    <a:lstStyle/>
                    <a:p>
                      <a:r>
                        <a:rPr lang="es-419" sz="900" b="1" noProof="0" dirty="0" smtClean="0"/>
                        <a:t>Cuán bien expresas experiencias o acontecimientos </a:t>
                      </a:r>
                      <a:r>
                        <a:rPr lang="es-419" sz="900" b="1" baseline="0" noProof="0" dirty="0" smtClean="0"/>
                        <a:t> con efectividad, utilizando expresiones de lenguaje sensorial, concreto y figurativo, que sean  adecuadas para tu propósito.</a:t>
                      </a:r>
                      <a:r>
                        <a:rPr lang="es-419" sz="900" b="1" noProof="0" dirty="0" smtClean="0"/>
                        <a:t> </a:t>
                      </a:r>
                    </a:p>
                  </a:txBody>
                  <a:tcPr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363019">
                <a:tc>
                  <a:txBody>
                    <a:bodyPr/>
                    <a:lstStyle/>
                    <a:p>
                      <a:pPr algn="r"/>
                      <a:r>
                        <a:rPr lang="en-US" sz="900" b="1" i="1" dirty="0" smtClean="0">
                          <a:solidFill>
                            <a:schemeClr val="tx1"/>
                          </a:solidFill>
                        </a:rPr>
                        <a:t>Conventions</a:t>
                      </a:r>
                      <a:endParaRPr lang="en-US" sz="900" b="1" i="1" dirty="0">
                        <a:solidFill>
                          <a:schemeClr val="tx1"/>
                        </a:solidFill>
                      </a:endParaRPr>
                    </a:p>
                  </a:txBody>
                  <a:tcPr marL="97155" marR="97155" marT="47897" marB="47897" anchor="ctr">
                    <a:solidFill>
                      <a:schemeClr val="accent6">
                        <a:lumMod val="20000"/>
                        <a:lumOff val="80000"/>
                      </a:schemeClr>
                    </a:solidFill>
                  </a:tcPr>
                </a:tc>
                <a:tc>
                  <a:txBody>
                    <a:bodyPr/>
                    <a:lstStyle/>
                    <a:p>
                      <a:r>
                        <a:rPr lang="es-419" sz="900" b="1" noProof="0" dirty="0" smtClean="0"/>
                        <a:t>Cuán bien sigues</a:t>
                      </a:r>
                      <a:r>
                        <a:rPr lang="es-419" sz="900" b="1" baseline="0" noProof="0" dirty="0" smtClean="0"/>
                        <a:t> las reglas de gramática, usos y mecánica (ortografía, puntuación, uso de mayúsculas, etc.).</a:t>
                      </a:r>
                      <a:endParaRPr lang="es-419" sz="900" b="1" noProof="0" dirty="0" smtClean="0"/>
                    </a:p>
                  </a:txBody>
                  <a:tcPr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3150651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29</a:t>
            </a:fld>
            <a:endParaRPr lang="en-US" dirty="0"/>
          </a:p>
        </p:txBody>
      </p:sp>
      <p:sp>
        <p:nvSpPr>
          <p:cNvPr id="2" name="AutoShape 2" descr="data:image/jpeg;base64,/9j/4AAQSkZJRgABAQAAAQABAAD/2wCEAAkGBxQTEhUTExQUFhUWGB4bGBcXFxgYGBcYGRcYGBcaHB0cHCggGholHRcUITEhJSkrLi4uGB8zODMsNygtLisBCgoKDg0OGxAQGywlHyY0LCwsLCwsLCwsLCwsLCwsLCwsLCwsLCwsLCwsLCwsLCwsLCwsLCwsLCwsLCwsLCwsLP/AABEIAPoAygMBIgACEQEDEQH/xAAbAAACAwEBAQAAAAAAAAAAAAAEBgIDBQcBAP/EAD4QAAEDAgMECAQFAwMEAwAAAAEAAhEDIQQSMQVBUWEGEyJxgZGh8DKxweEHI0LR8VJicjOCshQkksIVU6L/xAAaAQACAwEBAAAAAAAAAAAAAAACAwEEBQAG/8QALhEAAgICAgEDAwIGAwEAAAAAAAECEQMhBBIxBUFREyIycYEVQmGRocEUsdEG/9oADAMBAAIRAxEAPwDneEjeLIguAkxfiqcPTtPFFCiJOp0VRs0wDE1Jiy9pQQAd38r7FtEkzyhRqVI4aKGyao8zdy+iwKqAv797lZm9+/BcwOqezypY33D6IXLF1OuSZXtQdlEnSEvcmRmw4o/AN18FktBlbezqcA+CHNJJDOMrmbhpywdx+iNw05Te06eCGDexYbvqFp4alYDTRYmTLSNtxtglbDy6Z3/REUqQs0ea9qiSVKkxzjDQZ4AcOSS5NohRpk6jYEz3rx1O2a+itNAm/K8qVShAA5IPqB9XspoCB571FwEA8J3++Cvo0SeQQ72xO/391EZ7OoEoVpPjdSxJgDvn1UJIMDT5qLzmsAeF1a90xDQLXqjhqfcrMfR5QtepTvAvzi3uyzcZUDTaSruKS8ITNIAp0+3PJfUaZLrcFcxxLgXW9/yvmv7cbvsnuTFxoLo18omNDrvt/CPqbUJJMG5ndvWU50EAGL6ozqXcClvqvI77mjLwxnKPRHBkCRvWfhWyRy+60oik1WpFFMzMXTgg7kHWNlpbREABZrlCYTPt/ipPC8dY2XzSYRCu+iqi2bcV7izYAL5hghRqvl0cFP8AMJZFtiAmOhR0S8G3BTZs1hiTwhVOXKkmXeArbNLCtBZbhC0KDIbmJiPoqMGIEc+XuEBtzEdY+lhmzJOZ8f0g6FY8YPLk6o1pSUIObBtp7Zc1p6lhJDhLjeREmPeiA2X0kdnLqri4boHDXh6orphQNFrWhttfiLcuhFvO/NJ9LD9ZTebNy3iZDribz3r0GLg4+nVryYObmTctM67gKgq0xUYQQeF9OatqU9fBI/4a41zKlTDkgj4m3mD+qNx3LoFRnZJXmebhfHzuH9v0NvhZlmxqQLQETPBD4iIA3oxzYE8UJiHjQGe5Jg7dh5NaM7FgIGpVMECyOxInz+SjlDRMCe7mr+OVUKkqQNR0I5a+izMZSa0knwWhXeBJ8fJLu0MVmYXHW6uYISlK0V5UlbB62NhwjiqKdY5gToss1TMojD1DmbPH6rW+mooz3kbYxvbMR7uthhMDu5oClRtI0+6220Lb/NZc5pmrCLoUdnala9W7WDksfAsl0e9Qtao+w5K9Mz4R+6gDaDhJQTgrsZ8SHJXR8HZ40QqG6jTfZfVFU028U1LRUej0m4VT39vxXuIkHSIKHp/GjS9xbNTC0iT4gJm2O8kGViYWAwwRNj5WjvT30a6J4qq0FtItBaDNSWjviJWdyYymmkjS4koY3cmfYU2A58R8kP0S2SauLrVSfhcGAcBlBnx080z1ehVRjmxWDiRLgGxGsRJ/betDD9EusHWGtUpODRTIYGdoU/hJkam536oOFxZY5tzG8rmQy40oHOvxK2a9jYBOXMcxh5AGtoFh32STQqZKZBHaDgIOYEQZEg+Fu5db6QdFaTgTVr4h4GoL2AO4SGtEW4Ln+3tk4cNeaZqZ7kEuLwXXs7MJvOvILdjVWYcoSsq/DxubHiB+k6Wgjv8Ad11ep8Lp4fVIH4VbKcDUxDrAHI3/AC3+hH/kn18kFeP9ayKXJpeyRv8ApcH9KwOo2wE2j5lAuow7vWnW+iDi5Ko45M0pxAK1K4CGxTt0wPNH1m6lLG28cQ4tBsr3Gi8kkkVcjBtr4zcEvYiqS2ERiLu1WdiCZXoMGNRVFLkSBt6NwLJe3zWe74lrbMIzSeCsZHUSlBWxjpGzfD0Wx1jliYdxcWgaLfdmn4SsaS2a+L8RSwR7XP7LTf8AD4fdZOFbeUXiMUQIHFaDWinD8gTFt1970O6wlWV3zC+xIRQV6O5CBS4FpKHzgDQ66Ty4wpvsIQ1RytJGZlZ7UqQIVGa9ldkGW+uqa/w46InG4kFw/Jpmamugvl8beqNJCmzo/wCEPQgMpNxmIaHOec1NpuGjc48/NdXB4kfRZFbabaYyAAACABEAAQABysgKe3JGtpAnvCZDEKnlCsdXHXEf2CDuN3fZYuz9pmrSxNGm782lVI10DhmbG+PiHgi8dVDhP62Gf8hvHkkja9Q4bGjE0RAqt7cHsvAv2hudzSMuPrP9Szhydo18F2zamKxPX9ZkZSpAmXXcCBJEgiW63N771zhuJfWeBTZ2XOOV77D/ACI3iL2T3tPpTTpU67WsJZiKZDhYOY4iLHeEobHpuID3WtDR/S3h4p+LH2lTQrLleONpj/s7DUqWGb1JqOYDD8xzFr3H49Phc4+BjdpZSqbkp7Q2qaRp0N1WDvlpBkRHOPVM9AQSOAXlvX+LDDn7R/m2bnomeWTG4y9i1wuUJiBEBFOfdD1mysSHk2ZbAsU0xA8UibZaRUMp7xFXK0zuCQdsVcziVs+nJ9mUc7szqjr+CDeiqhgShQJAK3IlPL5oFqMgrVwVMkW3rPq6hbWxacu8CpzSqFiMcPvr+pvYGlGXwTGavMeaysK3Qc1tPw1z38PusS3J2azgkqEKmBIChiNLKbT6KnNLjPBa/goKiVKnobKGMC9pvMG19IUGv4iUcE09iZyTVAFY2QzaUvAjXTvW5hNkVq8hjJJsAF0voh+FIp/m4ip+Y24a0iQY3kgga988FYi/goZVvYg7K6C4yu4gUHgfpJgSOMm0XXY+jWyaez6Aot/1C0GqbWIkhtrWk+Z5IyhtnqZY2nDQIkxLiBAJI+ImBdAbTxJDZeQHOueDWiSSeX7FWYY3eypPIq0Z20MeT1hmwAHeTLj8gqdj4kupD/L5WSltva56lzgb1HEDkDIjwbKZdgUyylh2HUsLj43HzVpR6lW7Y34ml+Xn9+7pdxeEBs+chuSP0Hj/AI/JMRJNOBcankBEpP23txjey2547hzQSgpx6sbHI8cuyFjFbH6zEdW1zXNDhJBkAHU+AWjWwYY7KLCbdw0R3R+o52d7sokRYAE3udPBZ3S+rliD2tPDej4+Lr5A5Gb6m0L+IIxG0GxJawgCOQn6J0qugpF6HVZrucBIzXdwGV0E+PzTxWuvJ/8A0E+3Iivav9s9L6HCsMn73/ov63szwKrrutIUG6AbkFjtpNYDvPD3uWFHG5OkbXbWwDbWIIEJSxu+dUVtPaznEnedPsseoTvkuPvxXoeLgcI7M/LNWV4l1ivqAmAq69meK9oOuFf9ivdz2ein2wtfZLoeELhqRfUy8vLeYWlRweWSPBV801XVhYoPt2Xyaxq6X8lW7Fvn4neZXuGy5JMSJk8VYAOXkVTxNRtFmcXPaFluNaASe4DeZUc2+EJSpgkTpK18dhLUzMDLfv3BaWRxi0vkzoyk7KcM+TbUlOmwuh78XiM1T8ukTJOkxAOUcZQn4f7GpVcZRZWPZguAJAD3gS1h5G/ku6VxkYGgiANbWdxAsAO6ApxRU32XgrZcnTXuVbK2ZSwrMlJjGNAF2mXOPOR9fJTxmIgTIt2okXi8R71SHtXpuaNV2HqMLamuaRDwYhzeZvosStt5jg4EE1CIGpcSdIjeeA5rRjhMuea3Q67WdRY51dxyCPhcR8V/haLnw3pH29jK1ZjnUqVY0hBqVshAy2sJiwt5Lb2bgXEtfjH5wLlhk2izdQB5nuTlU27Se00y0dW5paWyRYjhl0iVLydfGyFHt50cJwtGnWqMBeBRZcl1i6T2vlA+6ZNn7WNbG9i1MDK0DeIEeMrKr7Hp0q7qLqbSwuJY+YLSDoIgkQQU9dHaOCwbBUnrKwFgBEHxmDzJ7lYcvtQvrsK6X4x1DD9UyeuqNv8A2tOvjqFzMYd0gugbo4lNW0sc6tUdUdq43jQDQAdyXdpEh7QPLfK6CIkzXwWIyif0sF++LD3xS1t6v+S+oT2ndlg75zH3wVmIxJc8YeYaxuaoRxJBPjpC1sDs6hXY52JZV/6dhDWin2S52pvwaB4lwvqFMpeaBitqxS6IOfTq2IFocDoeR5rouCr03gNDhm0hxvMSQOI1KQOkHR+th3F9A9fQ1a9oyvA4ObMyDqROk2Wl0YANM13lwPwguEBrYBeeZm08BzVTLxcWePTJG/6+5ajysuB/Uxyr/oYxLXlnpw4eF9Vh9LKWUjLvHrZTwfSKlUc5oc0NBAYTrzM8DKK2m0ZZLibWm48wvOZeBLBm7Y9x/wA/ueo4vqEc2Osn2y/wIrWlxkkCOA/dfZhIPPU6qWMYWyCN8gjeCgusutBK1YEpJaI4w28VCnaCvcXceK8aNE1LQi/vs2djH80cw7/iVoYvEQw9w+qxNn1crwfekfVF4yoC0tm5IjwlUsmO8iLUJ1Fl+BxgyOHP5pgo1GZRLhoNx4JOpywESCTomGniqYABYZi/a+yKeJXaIx5+qpirhbuCY8S2zG6u0AG86AAbylzBtJcE7fhvhOsxbXuhwpAvAj9W4+ZCdlx95IpxdQsdNg7IZgaQq18vXuEwbil4b3K7ZPS49oVpLAZY4yMzTuO8Rx3qfSPAtf1dVziG9Y3PJkZXGJPIEhO2yujtJje0xj3/ANRHkO4W8lb46UEUuVLtUV/c4/tujU2niKTGUi7qySHAEk3EbhAEfVPXR3oAKHbe5oeRrw4701Yem6mSxjWga/lta3XiIQO0qTzObT++pHoNye7ZRT6qkEYbYlAH48zr6we+yAxOzcO2pOdznE3JvHC8WCGcSQQDYWhoME8Cd/qi8F0f6y9QZGa8z5qfx9wfy8IWdodF24qq8te0CkSGloDhET2jm14SAOaTtq08TRg9YypTzBoe1oygb7D9Q9yuu4rB03MNJgy0ZBeW6vjcTvHJZW26LMrWkdnKRkAmNLzqXC833gbkcZPwLlE5VjKjyJo1w9sGTlykd8Zr+SW8TtKqzM6Rm0zGZHGNLroeJ6H0n1CHHq+YlpDbwYufNYWM6M9W45X5o0NiTv1T021oWqT2J+DrVIJ+EG5cfifr48UxbL2zVLWsDiA0ENA+Et1OYbzzKrq4CKjWmZdEuOoJB05aBfYOhDjTmM05TpcbvH6rlS9wpNexu4DEmo0tZlz76bvmNyzq2FNJzgWOAcZjI7ISDYnUIKnScH7wRvBuOC0W7dxDBBdm5m8rvqV5B6X4Lzg6Fdhz0W5zH5jQARzkQqKvRzE0WF2Hq9awfoI7Ud2h8Lqml0lqPqZHZQN9gD4eaPoYypnDQ7sxr8krNjT+5DsWaSdMTsXm1ylrZhzToDym47llQcxtZdK27sTraZMXJEnj380i7T2c+iW5x2XglruMGD4g2VSeLrtGlxs/f7ZP9AKseyoVDYL5zl9X3QkF5tOy2mLLynV7V16zRCvNyoWycrpIj1xzC+9OtDbByt/JYbC8vvbvSOdV0DZ7qJpUyWunI2ddcoXZEtFaD29ivg6BJj5Jy/DzEClinZtCwgczY/RY+AaAA4jdm+gHoEx7A2f1uVrC0OzXn+nNLo4mJ8kiGTtlo0eThUMFjR/8c9+Fe59QmpWcXZDdgbIDDpIkDMYMQRbenjYmMe6m3OQHBg0MggDleR5EQRCCxNNgcWZicgEnW4Gg4ol+LfRgwMp3iYA4OjetNQSWjz88jb2bdF5JhwBPGIEeZVhw7NS1pPMSUv7D2vUfAIbeTzibSd1lqOxDySLAi/ER9zEKGgU0aDGNmwHkLLNxTzVqdWPgb8ZG8/0o17sjJEk6Cd5Ngg8Izq2wf9Rxvzcd/goRL+CNSiXGGwGt8pmPHesylDsTNi1kMaD5kjxlbOKcGU4HMnubcnzjzS1sh4FRhdPak+LjAHoUyOxUgSrhesOJqyQS+Gm1okxeeXolraFUtqupySWx2pBsMsRzmb2tKcsM6GutaXHjfj6BJdenmq1T/KamJaQu13B7muAgtLZub31v4CAs7EUe1/vM8pKJw4OYjgb+CnWOZzuZ056fdEmBT8kaTcpJPxDXg4cVDH0B+k2PorsVUgDj7CArVbSNRu+YTKTWyW6M2rhiHZo0WzsGvmOWBcRPkfND0agJzDxHzX2H7FQgaE5hyP8ABPoq8vFDI+bHLD1tKbrWV+3thsr0DAHaB3fBUAvHI28COCwKFckg79f3TPsXEySw6P8A+Qu0+Vl0FcaJcqlaOIVqRa5zHatMHkQYPgoOdu8k3/iLsjqq/WgANq68niZ8xfzSY8KnKNOjXhk7RtBWZD1W3NlBtVeuKFRoZPJ2K6zYhN2Cx8U2Dg0D4huASliHSGhGMNhppzRVa2IbqToa2sjKPDgCBEJ8/DnAF1Z7yBLKd40Bfu/8Uk160vAFw3S2pOsW3WXXfw8wBp4N9R47VZ888oGUesqhxVeSzU9SyViovwOGl/OPUrX2phGvaGukCdQYifT+UJsiOvjzTDicK0tIIHuP2WopHnepj7Dw/U0y9w7TrAHgDHqUfQoDMN5PacffNDtdmjvt3NE/X0WlhW2J4n0Flz0Stk8TUDWFx0AlY2z65dL3X39xOnoPRD9LdoQOqab6n6I3ZND8gHe6D4bh74qUqRzdsG2vX7D+6PEmTv7vJLQY7raMOiwJHfMd62tvPin338BA+RCxG4kDENbOoHpAH1802CETZdVeWUazuE35SeXNKuyquZ2vxNE94gFMnSUxSqCYmfpCStk4jLlHAgec/sjTAZjV3ZK5aPcKurWgh3Fx9CpdJmFuIB4z8gfqFj1sRI8T5z/CUp7ocoaTNPFV8wkePvyWZQrFru9e0Khnw/g/TwVB1ngU+wEk9M0MFUAcW7neiKq9lzZGlv2PvgstlW4I3H0W7Tp9YzmN6VM5RotovuFtbOqEtfGobmb3tuFg4d0OAPGD3rY2RUHWxuMz5XU4wZnv4h0BXwXWNuRDxyInMPIlcjL5C7RRaHUatE/pc4DuOnzK4ziKXV1Hs/pJSsqvZd48q0UNUxyVZKsbuSmPj5IVAi2aDXRDuCuabKAJ+TqbxNg0Cd+/guw4Kh1eEpM4NXIcLQL6zGN3vb5Tou04tsU2DgAPRZ3pkX1cn7l/1SatRMDZ7suIaeLvnb6ptxRhju4/JJFPEgVc390DvmE54535bz/afktT4MeD0zM2cOw3x/5QtrQLG2Z8LRy/91ZtzFZab72Ij35hE1bOTpWJm1axq13Efqdbu/iE94WOqaOA9QuaU8T+YCN59N/oPVdD2Z/osmLibb5325QjmgIPyYPSB+gE3LfK5KT8XiC3EB54gHy+yZOkFQCoL/q3cmzHr80n7YfBnuPqfsmRQqT2Me36gdQLhvEePZCQdkv7UHdB8jCaXVc2HcOAEab4H1PklHC2cTBEDSRxjcOSl+xy2mS6dNI6t/F5E8soH0SaTceKeumNQOw1M7w+d+kEft5JIp6nkq0tSLCf2BuHZLOY+R+/zVHEIvCglpvyKHqiCE5MSvLBs+VwnfZNWwzISvjmSCRuumDo5UkBTLaGPxYdtCnlee/zVuwqoJLjoPqq9u6giN37LPwuKAe5rQQLa3M6/OUL0tC6sb6LgKz7ntNnhdct6YUQzFOy6Ov4p6q42CHkgC08I3pI6S4kVquZozAWm/JRKh2Ewy1eMcreqI1Cg+jCQvguNPyi2md3uUwUKGCytnr5gTdusX/Sl1mq0WYpwAHDkP2S2dONnbvw82d1ldz4tTg+JkD5yugbZdDfP0Czeg+CFLDzMyZNouQNeNoVvSWv2R4hBw8fTCkyObk75WxRZX/7igOLiT4CV0PF1AaDjuyn7LkGLxZbiKLj/wDZ6EH34LqlerOFPIAeEhXJKkijheme7JEtH+I/5E/RK3SzGkZaY1eSTxj3Katjaf7R8yuf9Kas4t/Kw8h90zErbIyuooz8E0uqgAaD5kN+q6mBFNjRoGwNfDfyXKNgVc1don4nN8m5nHz7K6oPgbp8P0XZCMfhittguc+JHxEWHI74t9km7fHaI7vmnDbIINI2zdYSbAEA9mNEo7ZvU11PvREvAD8huzQCwt3ER5j95S43DhrnZiYLSQOWYg92hW5s7F2E7rDulYO0qxNS4boRpe8m/HU+SJnRM/b7ppMHv3olegQH7rj39UxY05qYtoUvPbDwVXyeRuP4NFhg8ivsTSmYVVcaHzRgIN/d1KYu6YA5ksPcjeilTQc0NVESOSK6I0YqQN99+vgEz2G+ww7ZpTTB4H5rDaw9ohptv4cJ97kz7Tpjq3cr67/JKuK6QU6QqUgyXvLYcdwAP1KXN/adCNsB25jy6KY0EZuZ4LNYy3wiyiASSTcnVEdf2csADwvHeqk52a+Hj9UrKssbl82N7bFeitHFfdaOH2QK0PlGD0UPwLdWEg8DvUm4SpG7zCsz8BPHctKmBA1097lPZoU8cX4OvbL6Q1aLCwEFgkFh1nSx1Wt/1QxNEua+CNW/qZvuOHNJlR5MnitLYbSKhfeRTcNeJHnosfgc3JHIsbdpj+bxMc8bmtMzMbRe+o1sdprxfuOvkum0nH/pXNMaNPmbz5JHbjm5u3Aki6d8FldQcRvDf3+q9Lka9jz2OLV2H7FOvcPqua7cf+dUJ3uPzPnaF0fZL8uuh/YrnO2mXniHHhvsmYPcDM/Bm9DHTic5sW0nnnJGX/2XVmVIpNM/oF/D7LlHROmeteZkBuXXXMZn/wDPqugYzG/9u1uhLR5ElRkWyMbpGQ/ECpBboC7no6Z80o7WqdrxO5MXR2S0jg53v0Svth35hvvHqiXgF+TxlWLTGu7VA7QIIJJuCNw0n7q2rVgj5+qpxTpBjePf0RvwcvIIRLY5/Pf5x5rHx2HhwK0aAnWdLa8ZR20sDnplwB7P1SZK1YcHTowCJCv2cQTBvG7jCGqOIEj9KvomDIQJ0RLwFbZwzW1JaOy4ZhG6Zn1VnRFhNeANOU/VfYx2ek0jVkg9xuPX5rV6A0vzXngBfwJTnTCTuJr7XOSm4nQtO7l38lybaFVtSrmbMevu66n0wP5B/wAYXHqVylZFpDcD3sNL/ZK8DwqXsjS/iotckdFRfeadhYPNeCqN6HFTcvCEHVe5LzN+A+nXbOhVoxXM+X3WUHQj2PdA+HTgP2XOCQqWdvSOp4SmSLyPmt7YFLtvzRGXvm+ixa+MvuHch241wMtJXlsOVwzLJWkbk8XbG435N/pDhabi4sBYBfTQAaLa6K40vpEHu8konF1HiHaEaStvos4NZA/rIN9+UFb3H9RXIydEq0Y+bhPDj7XY04h8Wmw4eSSOkL4APIjWNITjisU2ZIkDUDeDr6SkXpC6GwHA3Pz+y2sKaSMfK9gvRL/UPEj0TFtPGTH+I36XP7rC6HM/OI5furcdUIcRw/ddlCxK0a2wRGY8XO395+iVekTYe423Gxnlu7k59G6eaiXR+o7/AASx0xoEPHNp3zo48uahPdESWhdq4mWtXwq27j80BSfaOBV+WQmWDR7WGUE8DymN6bti4XPRrCNwjxFkr06OcD18AV0HoZhwaFcTdpEzGhEfX0Q+EGts5RtGhkqEbp+VlXUsJTD02wnV1XAxE5h4/dL+GGYObw08Upq0RLySwlWxbuOnfqPfNO3QVg6t74jVo5k/tdI+GtaL6fVblLpAzD0QzV1zlG6ePvcog9bCUW3ou6cY4NblkzaBxK5k1vaO6629qbRdWcS7f7ss0N8lGXInSRZw4q2ypsA8VLrOSmWBfZuAVd0y08nXSIieCshfASp5AltkqTKHQLq9uIMBR6tu9GMcIFvkpbQDg/Z0OFKpJGuu9EiqZVdNs7la1i81Jo9DGLqi51c7+6N6J2ZtM0Xg7iRI3GEO1sKutTm0KMeTpJSjpkZMKcOrHmvimvbnpmRBmLlsjeNUr7TzOAEHedNdEDRziIMR5+aIeXkQajjzJuPsvQcf1yK1lj+6/wDDBz+ju7xy/ZhfQ0RXJNotfmDH0V+0mfmnvPzWFTw1SmCab5mCQb/CZEc7LabtGjViXBjzfKQQZi4FoJ5BaWPlYORvHL9vcoy4+XD+SGHoafyqjTuv5j7BY/TjCQ1hG4n1JWt0aqtDy0OEEa7rAoLpbW/Ju0ntekFFP8xaWjm5olryONwPVH0KQ08fS/zQmNqZni0RaUXRxIEW0gEyujOmTLG6DGsiI/UnLo66KWIG95Zv/uEpKNUZmnUB3oU57LrAsc/+p0jwCP2B9xZ/EhgNYRHwfUJOwrYBvc+kJ92zSFVzib7glLblGnhmyXAuO46+WpRUgXvRhbQ2plJa3X5+5WZTDiS6bnf/ACvfjqF/Hkj6dIKjny0aHHwRa8ARpcVNuHcRMLSZhuRPh9kUyk4CzHeA1VJ56Lf0rME4d3D0UW0HcCmYYVxEgEd8KoUuJcP9qj/kAvCkYDaLpsPNXOw5Gsea0cQwZrkW42Pihn4gMNteV/VR9Ry8ExhXkGfhSRYedlY2mIHab5qjE4lzhF/FXU6Vh3J8brYt1eh9ostO5WEhUMmIVzafJealGjbjnZYavAAKkAk2X1SoG6qVEzBmJ0m1vmoUWRLIy6nROkgfNGUsLuHa715TyN5n0/cqGIxFtYHD4fQXKFJtg9m/YsrMaNSPC6zsQyQSWgjhElRrVrdkRzVDWu4k96OEeu7OavRdh8W+k4OpwItlM5VojpA9xio2B/bceUfussEDUydwGg71Q6oRoAtHFz88FV3+pVycPFJ+D3aIpklzAAeWnluKFw7A4jsvjjDZ3aAm6sqYiRpJ5BUtYSZuOat/xKT24pFf/hJas2MJQpfq6wRrmaB9Vq19pgAMpt7IGptPcFiUqvEk96v67im/xJy0kA/TkieL2g6IaMpO/WOYSljdjl7s73lxJ1O9MNWoCNUFiHiYze/FIny8rfksYuHjrwYQ2XcmQBw4I1mAYBqZ4iI5yvRi8tmw7iSJVdXFlw7ZsNwEIJSmyxDHFBRxOUBrHARx1VVbFvbBzz3AIR2IG4eX8KgO3qI4/kGdJ6CKmMcTJMeK8fj51eT4FBYitNkNmTo40IcthOJqtdu8VVI3BQhTAR1QDVkarDHerWaDuXjS4EEajQoplIkDXzRJ0LcGOLqrQZlV1ceIgKvFtE6BVho4BZCxqjRv4K6YLnIxlQDQX4q2i0RoEWxgvYaKHFHWyrCvF83oo1XMbc/yrGi/ggMSEHVMi3ZacRJsAO9D1q7Qe0+eTfsg8TqrtntEm25M+ikrOWRt0gg1LS1sDi76IR73HQ+K+rG5714TZQo0OZKiwjeL68VcKjQbyfkgwbKdIXRdL8ipZWvARiMXbst8yPkg3Oc43Pgr94X1bVSkk6RMcurBjSJ3+ipr4M/pzE80YPjHcraZu5H2cfBP1eyMPEYJwP14KdPZ5gHXuR+IPZWW95BEE+4TYzlLViXItqYMtEkR3oKu0HQyfRXC+t+9egJ0E15ZXnk+AU4U6rxobvIR1ZojRDOYOATE2yeyqyk0HHQfJSNFzRJCIolEsCFzaCVNWBUsOXI5jDA10Vjvg8Poq6bjA7lMW5C5yo//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data:image/jpeg;base64,/9j/4AAQSkZJRgABAQAAAQABAAD/2wCEAAkGBxQTEhUTExQUFhUWGB4bGBcXFxgYGBcYGRcYGBcaHB0cHCggGholHRcUITEhJSkrLi4uGB8zODMsNygtLisBCgoKDg0OGxAQGywlHyY0LCwsLCwsLCwsLCwsLCwsLCwsLCwsLCwsLCwsLCwsLCwsLCwsLCwsLCwsLCwsLCwsLP/AABEIAPoAygMBIgACEQEDEQH/xAAbAAACAwEBAQAAAAAAAAAAAAAEBgIDBQcBAP/EAD4QAAEDAgMECAQFAwMEAwAAAAEAAhEDIQQSMQVBUWEGEyJxgZGh8DKxweEHI0LR8VJicjOCshQkksIVU6L/xAAaAQACAwEBAAAAAAAAAAAAAAACAwEEBQAG/8QALhEAAgICAgEDAwIGAwEAAAAAAAECEQMhBBIxBUFREyIycYEVQmGRocEUsdEG/9oADAMBAAIRAxEAPwDneEjeLIguAkxfiqcPTtPFFCiJOp0VRs0wDE1Jiy9pQQAd38r7FtEkzyhRqVI4aKGyao8zdy+iwKqAv797lZm9+/BcwOqezypY33D6IXLF1OuSZXtQdlEnSEvcmRmw4o/AN18FktBlbezqcA+CHNJJDOMrmbhpywdx+iNw05Te06eCGDexYbvqFp4alYDTRYmTLSNtxtglbDy6Z3/REUqQs0ea9qiSVKkxzjDQZ4AcOSS5NohRpk6jYEz3rx1O2a+itNAm/K8qVShAA5IPqB9XspoCB571FwEA8J3++Cvo0SeQQ72xO/391EZ7OoEoVpPjdSxJgDvn1UJIMDT5qLzmsAeF1a90xDQLXqjhqfcrMfR5QtepTvAvzi3uyzcZUDTaSruKS8ITNIAp0+3PJfUaZLrcFcxxLgXW9/yvmv7cbvsnuTFxoLo18omNDrvt/CPqbUJJMG5ndvWU50EAGL6ozqXcClvqvI77mjLwxnKPRHBkCRvWfhWyRy+60oik1WpFFMzMXTgg7kHWNlpbREABZrlCYTPt/ipPC8dY2XzSYRCu+iqi2bcV7izYAL5hghRqvl0cFP8AMJZFtiAmOhR0S8G3BTZs1hiTwhVOXKkmXeArbNLCtBZbhC0KDIbmJiPoqMGIEc+XuEBtzEdY+lhmzJOZ8f0g6FY8YPLk6o1pSUIObBtp7Zc1p6lhJDhLjeREmPeiA2X0kdnLqri4boHDXh6orphQNFrWhttfiLcuhFvO/NJ9LD9ZTebNy3iZDribz3r0GLg4+nVryYObmTctM67gKgq0xUYQQeF9OatqU9fBI/4a41zKlTDkgj4m3mD+qNx3LoFRnZJXmebhfHzuH9v0NvhZlmxqQLQETPBD4iIA3oxzYE8UJiHjQGe5Jg7dh5NaM7FgIGpVMECyOxInz+SjlDRMCe7mr+OVUKkqQNR0I5a+izMZSa0knwWhXeBJ8fJLu0MVmYXHW6uYISlK0V5UlbB62NhwjiqKdY5gToss1TMojD1DmbPH6rW+mooz3kbYxvbMR7uthhMDu5oClRtI0+6220Lb/NZc5pmrCLoUdnala9W7WDksfAsl0e9Qtao+w5K9Mz4R+6gDaDhJQTgrsZ8SHJXR8HZ40QqG6jTfZfVFU028U1LRUej0m4VT39vxXuIkHSIKHp/GjS9xbNTC0iT4gJm2O8kGViYWAwwRNj5WjvT30a6J4qq0FtItBaDNSWjviJWdyYymmkjS4koY3cmfYU2A58R8kP0S2SauLrVSfhcGAcBlBnx080z1ehVRjmxWDiRLgGxGsRJ/betDD9EusHWGtUpODRTIYGdoU/hJkam536oOFxZY5tzG8rmQy40oHOvxK2a9jYBOXMcxh5AGtoFh32STQqZKZBHaDgIOYEQZEg+Fu5db6QdFaTgTVr4h4GoL2AO4SGtEW4Ln+3tk4cNeaZqZ7kEuLwXXs7MJvOvILdjVWYcoSsq/DxubHiB+k6Wgjv8Ad11ep8Lp4fVIH4VbKcDUxDrAHI3/AC3+hH/kn18kFeP9ayKXJpeyRv8ApcH9KwOo2wE2j5lAuow7vWnW+iDi5Ko45M0pxAK1K4CGxTt0wPNH1m6lLG28cQ4tBsr3Gi8kkkVcjBtr4zcEvYiqS2ERiLu1WdiCZXoMGNRVFLkSBt6NwLJe3zWe74lrbMIzSeCsZHUSlBWxjpGzfD0Wx1jliYdxcWgaLfdmn4SsaS2a+L8RSwR7XP7LTf8AD4fdZOFbeUXiMUQIHFaDWinD8gTFt1970O6wlWV3zC+xIRQV6O5CBS4FpKHzgDQ66Ty4wpvsIQ1RytJGZlZ7UqQIVGa9ldkGW+uqa/w46InG4kFw/Jpmamugvl8beqNJCmzo/wCEPQgMpNxmIaHOec1NpuGjc48/NdXB4kfRZFbabaYyAAACABEAAQABysgKe3JGtpAnvCZDEKnlCsdXHXEf2CDuN3fZYuz9pmrSxNGm782lVI10DhmbG+PiHgi8dVDhP62Gf8hvHkkja9Q4bGjE0RAqt7cHsvAv2hudzSMuPrP9Szhydo18F2zamKxPX9ZkZSpAmXXcCBJEgiW63N771zhuJfWeBTZ2XOOV77D/ACI3iL2T3tPpTTpU67WsJZiKZDhYOY4iLHeEobHpuID3WtDR/S3h4p+LH2lTQrLleONpj/s7DUqWGb1JqOYDD8xzFr3H49Phc4+BjdpZSqbkp7Q2qaRp0N1WDvlpBkRHOPVM9AQSOAXlvX+LDDn7R/m2bnomeWTG4y9i1wuUJiBEBFOfdD1mysSHk2ZbAsU0xA8UibZaRUMp7xFXK0zuCQdsVcziVs+nJ9mUc7szqjr+CDeiqhgShQJAK3IlPL5oFqMgrVwVMkW3rPq6hbWxacu8CpzSqFiMcPvr+pvYGlGXwTGavMeaysK3Qc1tPw1z38PusS3J2azgkqEKmBIChiNLKbT6KnNLjPBa/goKiVKnobKGMC9pvMG19IUGv4iUcE09iZyTVAFY2QzaUvAjXTvW5hNkVq8hjJJsAF0voh+FIp/m4ip+Y24a0iQY3kgga988FYi/goZVvYg7K6C4yu4gUHgfpJgSOMm0XXY+jWyaez6Aot/1C0GqbWIkhtrWk+Z5IyhtnqZY2nDQIkxLiBAJI+ImBdAbTxJDZeQHOueDWiSSeX7FWYY3eypPIq0Z20MeT1hmwAHeTLj8gqdj4kupD/L5WSltva56lzgb1HEDkDIjwbKZdgUyylh2HUsLj43HzVpR6lW7Y34ml+Xn9+7pdxeEBs+chuSP0Hj/AI/JMRJNOBcankBEpP23txjey2547hzQSgpx6sbHI8cuyFjFbH6zEdW1zXNDhJBkAHU+AWjWwYY7KLCbdw0R3R+o52d7sokRYAE3udPBZ3S+rliD2tPDej4+Lr5A5Gb6m0L+IIxG0GxJawgCOQn6J0qugpF6HVZrucBIzXdwGV0E+PzTxWuvJ/8A0E+3Iivav9s9L6HCsMn73/ov63szwKrrutIUG6AbkFjtpNYDvPD3uWFHG5OkbXbWwDbWIIEJSxu+dUVtPaznEnedPsseoTvkuPvxXoeLgcI7M/LNWV4l1ivqAmAq69meK9oOuFf9ivdz2ein2wtfZLoeELhqRfUy8vLeYWlRweWSPBV801XVhYoPt2Xyaxq6X8lW7Fvn4neZXuGy5JMSJk8VYAOXkVTxNRtFmcXPaFluNaASe4DeZUc2+EJSpgkTpK18dhLUzMDLfv3BaWRxi0vkzoyk7KcM+TbUlOmwuh78XiM1T8ukTJOkxAOUcZQn4f7GpVcZRZWPZguAJAD3gS1h5G/ku6VxkYGgiANbWdxAsAO6ApxRU32XgrZcnTXuVbK2ZSwrMlJjGNAF2mXOPOR9fJTxmIgTIt2okXi8R71SHtXpuaNV2HqMLamuaRDwYhzeZvosStt5jg4EE1CIGpcSdIjeeA5rRjhMuea3Q67WdRY51dxyCPhcR8V/haLnw3pH29jK1ZjnUqVY0hBqVshAy2sJiwt5Lb2bgXEtfjH5wLlhk2izdQB5nuTlU27Se00y0dW5paWyRYjhl0iVLydfGyFHt50cJwtGnWqMBeBRZcl1i6T2vlA+6ZNn7WNbG9i1MDK0DeIEeMrKr7Hp0q7qLqbSwuJY+YLSDoIgkQQU9dHaOCwbBUnrKwFgBEHxmDzJ7lYcvtQvrsK6X4x1DD9UyeuqNv8A2tOvjqFzMYd0gugbo4lNW0sc6tUdUdq43jQDQAdyXdpEh7QPLfK6CIkzXwWIyif0sF++LD3xS1t6v+S+oT2ndlg75zH3wVmIxJc8YeYaxuaoRxJBPjpC1sDs6hXY52JZV/6dhDWin2S52pvwaB4lwvqFMpeaBitqxS6IOfTq2IFocDoeR5rouCr03gNDhm0hxvMSQOI1KQOkHR+th3F9A9fQ1a9oyvA4ObMyDqROk2Wl0YANM13lwPwguEBrYBeeZm08BzVTLxcWePTJG/6+5ajysuB/Uxyr/oYxLXlnpw4eF9Vh9LKWUjLvHrZTwfSKlUc5oc0NBAYTrzM8DKK2m0ZZLibWm48wvOZeBLBm7Y9x/wA/ueo4vqEc2Osn2y/wIrWlxkkCOA/dfZhIPPU6qWMYWyCN8gjeCgusutBK1YEpJaI4w28VCnaCvcXceK8aNE1LQi/vs2djH80cw7/iVoYvEQw9w+qxNn1crwfekfVF4yoC0tm5IjwlUsmO8iLUJ1Fl+BxgyOHP5pgo1GZRLhoNx4JOpywESCTomGniqYABYZi/a+yKeJXaIx5+qpirhbuCY8S2zG6u0AG86AAbylzBtJcE7fhvhOsxbXuhwpAvAj9W4+ZCdlx95IpxdQsdNg7IZgaQq18vXuEwbil4b3K7ZPS49oVpLAZY4yMzTuO8Rx3qfSPAtf1dVziG9Y3PJkZXGJPIEhO2yujtJje0xj3/ANRHkO4W8lb46UEUuVLtUV/c4/tujU2niKTGUi7qySHAEk3EbhAEfVPXR3oAKHbe5oeRrw4701Yem6mSxjWga/lta3XiIQO0qTzObT++pHoNye7ZRT6qkEYbYlAH48zr6we+yAxOzcO2pOdznE3JvHC8WCGcSQQDYWhoME8Cd/qi8F0f6y9QZGa8z5qfx9wfy8IWdodF24qq8te0CkSGloDhET2jm14SAOaTtq08TRg9YypTzBoe1oygb7D9Q9yuu4rB03MNJgy0ZBeW6vjcTvHJZW26LMrWkdnKRkAmNLzqXC833gbkcZPwLlE5VjKjyJo1w9sGTlykd8Zr+SW8TtKqzM6Rm0zGZHGNLroeJ6H0n1CHHq+YlpDbwYufNYWM6M9W45X5o0NiTv1T021oWqT2J+DrVIJ+EG5cfifr48UxbL2zVLWsDiA0ENA+Et1OYbzzKrq4CKjWmZdEuOoJB05aBfYOhDjTmM05TpcbvH6rlS9wpNexu4DEmo0tZlz76bvmNyzq2FNJzgWOAcZjI7ISDYnUIKnScH7wRvBuOC0W7dxDBBdm5m8rvqV5B6X4Lzg6Fdhz0W5zH5jQARzkQqKvRzE0WF2Hq9awfoI7Ud2h8Lqml0lqPqZHZQN9gD4eaPoYypnDQ7sxr8krNjT+5DsWaSdMTsXm1ylrZhzToDym47llQcxtZdK27sTraZMXJEnj380i7T2c+iW5x2XglruMGD4g2VSeLrtGlxs/f7ZP9AKseyoVDYL5zl9X3QkF5tOy2mLLynV7V16zRCvNyoWycrpIj1xzC+9OtDbByt/JYbC8vvbvSOdV0DZ7qJpUyWunI2ddcoXZEtFaD29ivg6BJj5Jy/DzEClinZtCwgczY/RY+AaAA4jdm+gHoEx7A2f1uVrC0OzXn+nNLo4mJ8kiGTtlo0eThUMFjR/8c9+Fe59QmpWcXZDdgbIDDpIkDMYMQRbenjYmMe6m3OQHBg0MggDleR5EQRCCxNNgcWZicgEnW4Gg4ol+LfRgwMp3iYA4OjetNQSWjz88jb2bdF5JhwBPGIEeZVhw7NS1pPMSUv7D2vUfAIbeTzibSd1lqOxDySLAi/ER9zEKGgU0aDGNmwHkLLNxTzVqdWPgb8ZG8/0o17sjJEk6Cd5Ngg8Izq2wf9Rxvzcd/goRL+CNSiXGGwGt8pmPHesylDsTNi1kMaD5kjxlbOKcGU4HMnubcnzjzS1sh4FRhdPak+LjAHoUyOxUgSrhesOJqyQS+Gm1okxeeXolraFUtqupySWx2pBsMsRzmb2tKcsM6GutaXHjfj6BJdenmq1T/KamJaQu13B7muAgtLZub31v4CAs7EUe1/vM8pKJw4OYjgb+CnWOZzuZ056fdEmBT8kaTcpJPxDXg4cVDH0B+k2PorsVUgDj7CArVbSNRu+YTKTWyW6M2rhiHZo0WzsGvmOWBcRPkfND0agJzDxHzX2H7FQgaE5hyP8ABPoq8vFDI+bHLD1tKbrWV+3thsr0DAHaB3fBUAvHI28COCwKFckg79f3TPsXEySw6P8A+Qu0+Vl0FcaJcqlaOIVqRa5zHatMHkQYPgoOdu8k3/iLsjqq/WgANq68niZ8xfzSY8KnKNOjXhk7RtBWZD1W3NlBtVeuKFRoZPJ2K6zYhN2Cx8U2Dg0D4huASliHSGhGMNhppzRVa2IbqToa2sjKPDgCBEJ8/DnAF1Z7yBLKd40Bfu/8Uk160vAFw3S2pOsW3WXXfw8wBp4N9R47VZ888oGUesqhxVeSzU9SyViovwOGl/OPUrX2phGvaGukCdQYifT+UJsiOvjzTDicK0tIIHuP2WopHnepj7Dw/U0y9w7TrAHgDHqUfQoDMN5PacffNDtdmjvt3NE/X0WlhW2J4n0Flz0Stk8TUDWFx0AlY2z65dL3X39xOnoPRD9LdoQOqab6n6I3ZND8gHe6D4bh74qUqRzdsG2vX7D+6PEmTv7vJLQY7raMOiwJHfMd62tvPin338BA+RCxG4kDENbOoHpAH1802CETZdVeWUazuE35SeXNKuyquZ2vxNE94gFMnSUxSqCYmfpCStk4jLlHAgec/sjTAZjV3ZK5aPcKurWgh3Fx9CpdJmFuIB4z8gfqFj1sRI8T5z/CUp7ocoaTNPFV8wkePvyWZQrFru9e0Khnw/g/TwVB1ngU+wEk9M0MFUAcW7neiKq9lzZGlv2PvgstlW4I3H0W7Tp9YzmN6VM5RotovuFtbOqEtfGobmb3tuFg4d0OAPGD3rY2RUHWxuMz5XU4wZnv4h0BXwXWNuRDxyInMPIlcjL5C7RRaHUatE/pc4DuOnzK4ziKXV1Hs/pJSsqvZd48q0UNUxyVZKsbuSmPj5IVAi2aDXRDuCuabKAJ+TqbxNg0Cd+/guw4Kh1eEpM4NXIcLQL6zGN3vb5Tou04tsU2DgAPRZ3pkX1cn7l/1SatRMDZ7suIaeLvnb6ptxRhju4/JJFPEgVc390DvmE54535bz/afktT4MeD0zM2cOw3x/5QtrQLG2Z8LRy/91ZtzFZab72Ij35hE1bOTpWJm1axq13Efqdbu/iE94WOqaOA9QuaU8T+YCN59N/oPVdD2Z/osmLibb5325QjmgIPyYPSB+gE3LfK5KT8XiC3EB54gHy+yZOkFQCoL/q3cmzHr80n7YfBnuPqfsmRQqT2Me36gdQLhvEePZCQdkv7UHdB8jCaXVc2HcOAEab4H1PklHC2cTBEDSRxjcOSl+xy2mS6dNI6t/F5E8soH0SaTceKeumNQOw1M7w+d+kEft5JIp6nkq0tSLCf2BuHZLOY+R+/zVHEIvCglpvyKHqiCE5MSvLBs+VwnfZNWwzISvjmSCRuumDo5UkBTLaGPxYdtCnlee/zVuwqoJLjoPqq9u6giN37LPwuKAe5rQQLa3M6/OUL0tC6sb6LgKz7ntNnhdct6YUQzFOy6Ov4p6q42CHkgC08I3pI6S4kVquZozAWm/JRKh2Ewy1eMcreqI1Cg+jCQvguNPyi2md3uUwUKGCytnr5gTdusX/Sl1mq0WYpwAHDkP2S2dONnbvw82d1ldz4tTg+JkD5yugbZdDfP0Czeg+CFLDzMyZNouQNeNoVvSWv2R4hBw8fTCkyObk75WxRZX/7igOLiT4CV0PF1AaDjuyn7LkGLxZbiKLj/wDZ6EH34LqlerOFPIAeEhXJKkijheme7JEtH+I/5E/RK3SzGkZaY1eSTxj3Katjaf7R8yuf9Kas4t/Kw8h90zErbIyuooz8E0uqgAaD5kN+q6mBFNjRoGwNfDfyXKNgVc1don4nN8m5nHz7K6oPgbp8P0XZCMfhittguc+JHxEWHI74t9km7fHaI7vmnDbIINI2zdYSbAEA9mNEo7ZvU11PvREvAD8huzQCwt3ER5j95S43DhrnZiYLSQOWYg92hW5s7F2E7rDulYO0qxNS4boRpe8m/HU+SJnRM/b7ppMHv3olegQH7rj39UxY05qYtoUvPbDwVXyeRuP4NFhg8ivsTSmYVVcaHzRgIN/d1KYu6YA5ksPcjeilTQc0NVESOSK6I0YqQN99+vgEz2G+ww7ZpTTB4H5rDaw9ohptv4cJ97kz7Tpjq3cr67/JKuK6QU6QqUgyXvLYcdwAP1KXN/adCNsB25jy6KY0EZuZ4LNYy3wiyiASSTcnVEdf2csADwvHeqk52a+Hj9UrKssbl82N7bFeitHFfdaOH2QK0PlGD0UPwLdWEg8DvUm4SpG7zCsz8BPHctKmBA1097lPZoU8cX4OvbL6Q1aLCwEFgkFh1nSx1Wt/1QxNEua+CNW/qZvuOHNJlR5MnitLYbSKhfeRTcNeJHnosfgc3JHIsbdpj+bxMc8bmtMzMbRe+o1sdprxfuOvkum0nH/pXNMaNPmbz5JHbjm5u3Aki6d8FldQcRvDf3+q9Lka9jz2OLV2H7FOvcPqua7cf+dUJ3uPzPnaF0fZL8uuh/YrnO2mXniHHhvsmYPcDM/Bm9DHTic5sW0nnnJGX/2XVmVIpNM/oF/D7LlHROmeteZkBuXXXMZn/wDPqugYzG/9u1uhLR5ElRkWyMbpGQ/ECpBboC7no6Z80o7WqdrxO5MXR2S0jg53v0Svth35hvvHqiXgF+TxlWLTGu7VA7QIIJJuCNw0n7q2rVgj5+qpxTpBjePf0RvwcvIIRLY5/Pf5x5rHx2HhwK0aAnWdLa8ZR20sDnplwB7P1SZK1YcHTowCJCv2cQTBvG7jCGqOIEj9KvomDIQJ0RLwFbZwzW1JaOy4ZhG6Zn1VnRFhNeANOU/VfYx2ek0jVkg9xuPX5rV6A0vzXngBfwJTnTCTuJr7XOSm4nQtO7l38lybaFVtSrmbMevu66n0wP5B/wAYXHqVylZFpDcD3sNL/ZK8DwqXsjS/iotckdFRfeadhYPNeCqN6HFTcvCEHVe5LzN+A+nXbOhVoxXM+X3WUHQj2PdA+HTgP2XOCQqWdvSOp4SmSLyPmt7YFLtvzRGXvm+ixa+MvuHch241wMtJXlsOVwzLJWkbk8XbG435N/pDhabi4sBYBfTQAaLa6K40vpEHu8konF1HiHaEaStvos4NZA/rIN9+UFb3H9RXIydEq0Y+bhPDj7XY04h8Wmw4eSSOkL4APIjWNITjisU2ZIkDUDeDr6SkXpC6GwHA3Pz+y2sKaSMfK9gvRL/UPEj0TFtPGTH+I36XP7rC6HM/OI5furcdUIcRw/ddlCxK0a2wRGY8XO395+iVekTYe423Gxnlu7k59G6eaiXR+o7/AASx0xoEPHNp3zo48uahPdESWhdq4mWtXwq27j80BSfaOBV+WQmWDR7WGUE8DymN6bti4XPRrCNwjxFkr06OcD18AV0HoZhwaFcTdpEzGhEfX0Q+EGts5RtGhkqEbp+VlXUsJTD02wnV1XAxE5h4/dL+GGYObw08Upq0RLySwlWxbuOnfqPfNO3QVg6t74jVo5k/tdI+GtaL6fVblLpAzD0QzV1zlG6ePvcog9bCUW3ou6cY4NblkzaBxK5k1vaO6629qbRdWcS7f7ss0N8lGXInSRZw4q2ypsA8VLrOSmWBfZuAVd0y08nXSIieCshfASp5AltkqTKHQLq9uIMBR6tu9GMcIFvkpbQDg/Z0OFKpJGuu9EiqZVdNs7la1i81Jo9DGLqi51c7+6N6J2ZtM0Xg7iRI3GEO1sKutTm0KMeTpJSjpkZMKcOrHmvimvbnpmRBmLlsjeNUr7TzOAEHedNdEDRziIMR5+aIeXkQajjzJuPsvQcf1yK1lj+6/wDDBz+ju7xy/ZhfQ0RXJNotfmDH0V+0mfmnvPzWFTw1SmCab5mCQb/CZEc7LabtGjViXBjzfKQQZi4FoJ5BaWPlYORvHL9vcoy4+XD+SGHoafyqjTuv5j7BY/TjCQ1hG4n1JWt0aqtDy0OEEa7rAoLpbW/Ju0ntekFFP8xaWjm5olryONwPVH0KQ08fS/zQmNqZni0RaUXRxIEW0gEyujOmTLG6DGsiI/UnLo66KWIG95Zv/uEpKNUZmnUB3oU57LrAsc/+p0jwCP2B9xZ/EhgNYRHwfUJOwrYBvc+kJ92zSFVzib7glLblGnhmyXAuO46+WpRUgXvRhbQ2plJa3X5+5WZTDiS6bnf/ACvfjqF/Hkj6dIKjny0aHHwRa8ARpcVNuHcRMLSZhuRPh9kUyk4CzHeA1VJ56Lf0rME4d3D0UW0HcCmYYVxEgEd8KoUuJcP9qj/kAvCkYDaLpsPNXOw5Gsea0cQwZrkW42Pihn4gMNteV/VR9Ry8ExhXkGfhSRYedlY2mIHab5qjE4lzhF/FXU6Vh3J8brYt1eh9ostO5WEhUMmIVzafJealGjbjnZYavAAKkAk2X1SoG6qVEzBmJ0m1vmoUWRLIy6nROkgfNGUsLuHa715TyN5n0/cqGIxFtYHD4fQXKFJtg9m/YsrMaNSPC6zsQyQSWgjhElRrVrdkRzVDWu4k96OEeu7OavRdh8W+k4OpwItlM5VojpA9xio2B/bceUfussEDUydwGg71Q6oRoAtHFz88FV3+pVycPFJ+D3aIpklzAAeWnluKFw7A4jsvjjDZ3aAm6sqYiRpJ5BUtYSZuOat/xKT24pFf/hJas2MJQpfq6wRrmaB9Vq19pgAMpt7IGptPcFiUqvEk96v67im/xJy0kA/TkieL2g6IaMpO/WOYSljdjl7s73lxJ1O9MNWoCNUFiHiYze/FIny8rfksYuHjrwYQ2XcmQBw4I1mAYBqZ4iI5yvRi8tmw7iSJVdXFlw7ZsNwEIJSmyxDHFBRxOUBrHARx1VVbFvbBzz3AIR2IG4eX8KgO3qI4/kGdJ6CKmMcTJMeK8fj51eT4FBYitNkNmTo40IcthOJqtdu8VVI3BQhTAR1QDVkarDHerWaDuXjS4EEajQoplIkDXzRJ0LcGOLqrQZlV1ceIgKvFtE6BVho4BZCxqjRv4K6YLnIxlQDQX4q2i0RoEWxgvYaKHFHWyrCvF83oo1XMbc/yrGi/ggMSEHVMi3ZacRJsAO9D1q7Qe0+eTfsg8TqrtntEm25M+ikrOWRt0gg1LS1sDi76IR73HQ+K+rG5714TZQo0OZKiwjeL68VcKjQbyfkgwbKdIXRdL8ipZWvARiMXbst8yPkg3Oc43Pgr94X1bVSkk6RMcurBjSJ3+ipr4M/pzE80YPjHcraZu5H2cfBP1eyMPEYJwP14KdPZ5gHXuR+IPZWW95BEE+4TYzlLViXItqYMtEkR3oKu0HQyfRXC+t+9egJ0E15ZXnk+AU4U6rxobvIR1ZojRDOYOATE2yeyqyk0HHQfJSNFzRJCIolEsCFzaCVNWBUsOXI5jDA10Vjvg8Poq6bjA7lMW5C5yo//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p:nvSpPr>
        <p:spPr>
          <a:xfrm>
            <a:off x="460375" y="575637"/>
            <a:ext cx="6778625" cy="7894469"/>
          </a:xfrm>
          <a:prstGeom prst="rect">
            <a:avLst/>
          </a:prstGeom>
        </p:spPr>
        <p:txBody>
          <a:bodyPr wrap="square">
            <a:spAutoFit/>
          </a:bodyPr>
          <a:lstStyle/>
          <a:p>
            <a:pPr algn="ctr"/>
            <a:r>
              <a:rPr lang="es-MX" sz="1600" b="1" dirty="0" smtClean="0"/>
              <a:t>Burbuja, la ballena jorobada</a:t>
            </a:r>
            <a:endParaRPr lang="es-MX" sz="1600" dirty="0" smtClean="0"/>
          </a:p>
          <a:p>
            <a:pPr algn="ctr"/>
            <a:r>
              <a:rPr lang="es-MX" sz="1100" dirty="0" smtClean="0"/>
              <a:t>Por: </a:t>
            </a:r>
            <a:r>
              <a:rPr lang="es-MX" sz="1100" dirty="0" err="1" smtClean="0"/>
              <a:t>Lane</a:t>
            </a:r>
            <a:r>
              <a:rPr lang="es-MX" sz="1100" dirty="0" smtClean="0"/>
              <a:t> Roberts</a:t>
            </a:r>
          </a:p>
          <a:p>
            <a:r>
              <a:rPr lang="es-MX" sz="1600" dirty="0" smtClean="0"/>
              <a:t> </a:t>
            </a:r>
          </a:p>
          <a:p>
            <a:r>
              <a:rPr lang="es-NI" sz="1600" dirty="0" smtClean="0"/>
              <a:t>Burbuja era una ballena macho jorobada gigante y muy vieja. El estaba muy solo. Se escondió detrás de los arrecifes cerca de un naufragio viejo.  Otras criaturas marinas trataron de hablar con Burbuja, pero él solo hacía un sonido de gruñido. El gruñido los ahuyentaba.  Pronto las criaturas marinas dejaron de tratar de ser sus amigos y Burbuja se sentía más y más triste.</a:t>
            </a:r>
          </a:p>
          <a:p>
            <a:r>
              <a:rPr lang="es-NI" sz="1600" dirty="0" smtClean="0"/>
              <a:t> </a:t>
            </a:r>
          </a:p>
          <a:p>
            <a:r>
              <a:rPr lang="es-NI" sz="1600" dirty="0" smtClean="0"/>
              <a:t>Muchas de las criaturas marinas pensaron que él era la ballena más mala del océano.  Hasta que un día </a:t>
            </a:r>
            <a:r>
              <a:rPr lang="es-NI" sz="1600" dirty="0" err="1" smtClean="0"/>
              <a:t>Sammy</a:t>
            </a:r>
            <a:r>
              <a:rPr lang="es-NI" sz="1600" dirty="0" smtClean="0"/>
              <a:t>, una tortuga marina que tenía cien años, fue a visitar a Burbuja.  </a:t>
            </a:r>
            <a:r>
              <a:rPr lang="es-NI" sz="1600" dirty="0" err="1" smtClean="0"/>
              <a:t>Sammy</a:t>
            </a:r>
            <a:r>
              <a:rPr lang="es-NI" sz="1600" dirty="0" smtClean="0"/>
              <a:t> y Burbuja habían sido amigos desde hace tiempo. </a:t>
            </a:r>
            <a:r>
              <a:rPr lang="es-NI" sz="1600" dirty="0" err="1" smtClean="0"/>
              <a:t>Sammy</a:t>
            </a:r>
            <a:r>
              <a:rPr lang="es-NI" sz="1600" dirty="0" smtClean="0"/>
              <a:t> estaba seguro de que podía averiguar por qué Burbuja estaba gruñendo. </a:t>
            </a:r>
            <a:r>
              <a:rPr lang="es-NI" sz="1600" dirty="0" err="1" smtClean="0"/>
              <a:t>Sammy</a:t>
            </a:r>
            <a:r>
              <a:rPr lang="es-NI" sz="1600" dirty="0" smtClean="0"/>
              <a:t> recordaba a Burbuja como una ballena jorobada muy amigable y divertida. </a:t>
            </a:r>
          </a:p>
          <a:p>
            <a:r>
              <a:rPr lang="es-NI" sz="1600" dirty="0" smtClean="0"/>
              <a:t> </a:t>
            </a:r>
          </a:p>
          <a:p>
            <a:r>
              <a:rPr lang="es-NI" sz="1600" dirty="0" err="1" smtClean="0"/>
              <a:t>Sammy</a:t>
            </a:r>
            <a:r>
              <a:rPr lang="es-NI" sz="1600" dirty="0" smtClean="0"/>
              <a:t> le trajo algas deliciosas como regalo a Burbuja.  Al principio, cuando Burbuja </a:t>
            </a:r>
            <a:r>
              <a:rPr lang="es-NI" sz="1600" dirty="0" err="1" smtClean="0"/>
              <a:t>vió</a:t>
            </a:r>
            <a:r>
              <a:rPr lang="es-NI" sz="1600" dirty="0" smtClean="0"/>
              <a:t> a </a:t>
            </a:r>
            <a:r>
              <a:rPr lang="es-NI" sz="1600" dirty="0" err="1" smtClean="0"/>
              <a:t>Sammy</a:t>
            </a:r>
            <a:r>
              <a:rPr lang="es-NI" sz="1600" dirty="0" smtClean="0"/>
              <a:t> se sonrió. Pero la sonrisa se convirtió rápidamente en un gruñido.  —Burbuja, mi amigo —dijo </a:t>
            </a:r>
            <a:r>
              <a:rPr lang="es-NI" sz="1600" dirty="0" err="1" smtClean="0"/>
              <a:t>Sammy</a:t>
            </a:r>
            <a:r>
              <a:rPr lang="es-NI" sz="1600" dirty="0" smtClean="0"/>
              <a:t>— ¿Por qué has cambiado? La ballena se escondió aun más detrás del naufragio viejo y gimió.</a:t>
            </a:r>
          </a:p>
          <a:p>
            <a:endParaRPr lang="es-NI" sz="1600" dirty="0" smtClean="0"/>
          </a:p>
          <a:p>
            <a:r>
              <a:rPr lang="es-NI" sz="1600" dirty="0" smtClean="0"/>
              <a:t>Pero </a:t>
            </a:r>
            <a:r>
              <a:rPr lang="es-NI" sz="1600" dirty="0" err="1" smtClean="0"/>
              <a:t>Sammy</a:t>
            </a:r>
            <a:r>
              <a:rPr lang="es-NI" sz="1600" dirty="0" smtClean="0"/>
              <a:t> no se fué.  Él estaba decidido a averiguar qué estaba mal. Él siguió a su viejo amigo Burbuja hasta la superficie del agua cuando este subía para respirar. Burbuja continuó gimiendo como si sintiera dolor. Entonces, la vieja ballena golpeó su cabeza con fuerza contra el agua una y otra vez. </a:t>
            </a:r>
          </a:p>
          <a:p>
            <a:r>
              <a:rPr lang="es-NI" sz="1600" dirty="0" smtClean="0"/>
              <a:t> </a:t>
            </a:r>
          </a:p>
          <a:p>
            <a:r>
              <a:rPr lang="es-NI" sz="1600" dirty="0" err="1" smtClean="0"/>
              <a:t>Sammy</a:t>
            </a:r>
            <a:r>
              <a:rPr lang="es-NI" sz="1600" dirty="0" smtClean="0"/>
              <a:t> vio esto y se asombraba. Se acercó a Burbuja cuidadosamente y dijo— Mi viejo amigo, ¿por qué gimes así? ¿Por qué golpeas tu cabeza contra el agua? Entonces, finalmente Burbuja le dijo a </a:t>
            </a:r>
            <a:r>
              <a:rPr lang="es-NI" sz="1600" dirty="0" err="1" smtClean="0"/>
              <a:t>Sammy</a:t>
            </a:r>
            <a:r>
              <a:rPr lang="es-NI" sz="1600" dirty="0" smtClean="0"/>
              <a:t>.  </a:t>
            </a:r>
            <a:r>
              <a:rPr lang="es-NI" sz="1600" dirty="0"/>
              <a:t>C</a:t>
            </a:r>
            <a:r>
              <a:rPr lang="es-NI" sz="1600" dirty="0" smtClean="0"/>
              <a:t>omo ves, nadie sabía que Burbuja tenia un diente adolorido. Él trataba de golpear su cabeza contra el agua con la esperanza de que el diente que le dolía se cayera.  </a:t>
            </a:r>
          </a:p>
          <a:p>
            <a:r>
              <a:rPr lang="es-NI" sz="1600" dirty="0" smtClean="0"/>
              <a:t> </a:t>
            </a:r>
            <a:endParaRPr lang="es-NI" sz="1600" dirty="0"/>
          </a:p>
        </p:txBody>
      </p:sp>
      <p:sp>
        <p:nvSpPr>
          <p:cNvPr id="5" name="AutoShape 8" descr="data:image/jpeg;base64,/9j/4AAQSkZJRgABAQAAAQABAAD/2wCEAAkGBxQTEhQUExQWFBUXFhcXFxgXGBcXHBgYFxgYGBcXFxcYHCggHBwlHBUUITEhJSkrLi4uFx8zODMsNygtLisBCgoKDg0OGhAQGywkHyQsLCwsLCwsLCwsLCwsLCwsLCwsLCwsLCwsLCwsLCwsLCwsLCwsLCwsLCwsLCwsLCwsLP/AABEIAJ8BPAMBIgACEQEDEQH/xAAcAAACAwEBAQEAAAAAAAAAAAADBAIFBgEHAAj/xAA/EAABAwIDBgMECgEDAwUAAAABAAIRAyEEEjEFQVFhcYEGIpETobHBBxQyQlJictHh8PEjM6JTgsIWJDRDkv/EABkBAAMBAQEAAAAAAAAAAAAAAAABAgMEBf/EAB8RAAICAwEBAQEBAAAAAAAAAAABAhESITFBA1ETcf/aAAwDAQACEQMRAD8A9Ac/dHuUMpmU48gFBc4Er1EzzqO1C2QC8AnQEgE9FOn5Ra6y/jbZudjajRPs5zcmmDmHQj0J4LOYXatdg8lZ0agOioCORKi/GaKNq0emmvOoXaeJH9CwVHxnXaPOym4cRmafifgmmeM3EEjDZouS2pMDifJIHUJWgUZHpmFrAhCx1OQsLsnx2wva003Mkgah0SYvYH4rXjbtAnJ7QOcLENBdB4EtELnaxdmy2qYKk4XBS1alBRa72nzU3B0axqOo1HdSac43reL9MWvDmGxG4poXVPXblNkzhMZNlU4eoSl4fYzDwZScK6eA4KsxVGCn85+MUo+h8HiIsrBwBCz/ALSE7gcZuKU4PpUZeEsRRQCFZPuFXV2wnCV6FKJKnVhMiqFWGouMrwqcLEmP1UtVU6NaVKo1JaDpFj+KYp1Uoxspmm1EuDQ5TcjEApAvgKVOsscX0tMO5yG4ypZgVEpoTBPbwXWv7KRKFUarJCZlzOl88KTXhPFhY3Tq+iapV1XCoptcolAakPPpjVCBhcpVUwWNKjnS9PgNjmlcq4cFCqsy6L5tdOn1Cvxn31YDRcLUVtQFTkJ5P0VIrcSxIkq1qAGyRqsWsJGckQo1eKy3iLw6RNXDttq+mN/5qfA/l37lqGthGDJBBRKhxdHl1PEujM05TO4b+Y+SXq1XEkglt9ASB6bui1PizYuScTTtF6jdzh+LkR7wsy6pndAAbPDcALm/K6zejZOzjXBpFi55nTUAam47BN7OruzeRjnabjP/ABAVTRxDs5e0lv4SDBAi0H5hGrvvLiAXXnjztvS6UlRtqlBlVkk5HgWkyJ4Ei46rK1qrmOgkhzZEgm55zcKz2JUe4ZQx7p3hrj8kbaPh7EPMtonq4hvcgmVPBimH8QPDYFWrmEQXEPB5Q4Ej1jknNl+I6rqrGFrXZjFgQeZ1i1z2UcF4SqE/6j2sG/IC4+pgD3rTYHYVPDt/0wSTq913HqeHIQtFaMpSiW+DxUi6ar0g4KlpEhWeExG5E407RMX4ysxNEgoAKvcTSncqfEUiDotITvREotD+Exc2OqNVbIVTSqcVYUKkhTKNbQ07EMVRINkFXVSjmVdiqGUzCuH0vRMosFTkJ6jUkKuL1OnUIVSjYJ0WNEQUYjglGVEdr7LB2aIhVmEsypdNvEpIMO9XGqJY4ysmA+Qq9oRG1IScbGmNOKEXKTniFD6u46Nd6FJV6H+EHGUHRMnBvGogcyB8SvvYc2+s/CVecV6LF/gOnUlGaUF7Wt1cJ4fw6EN2Ppjn1Ib7oPxSc14NQY6HqbKyo6u2mtJ8o7En3yh0/EjCQCPf8j+6nTLxaNQ14Ki+jwSmExLXiWGRy+HXknqVYaKOcBU+iBeQitxBTjsKDdC+qKlOL6Tg0AfU3pevdRpVOKlFoVVTJ6LZkSm5RqNhfUSqEUnjfHZcPk/6jsvYXPwA7rGYUNFoIlr2EzMZ2lsgW0zT2Vn4wxmfEFu5ggdTc/GOyrMGGkGTEXA3njCz6bLSM7Xz0HGk43ABBGhDhLXDkQZXrewMNR9hReym0F1NjpgTdoJk66ysDtbBsrgmQ17Qcua0tJkNzREgk6xY8lrPBOLL8Ixps6i51J44Fpkf8SEvmqlQfR3E09J4BEK5pEOaqAPCsdnYkCyr6x1ZEH4AxVItK7RrcVZ4ygHBU5pkG6UZKS2KSpnarSCuU3wjtIIgpZ4g3VJ3piei1w1cEXUcXhw68JClVAVpQqyFlJYuzRNNUypdhlKkMpVlWaNyRrNurU76TjQ20jiu1WBwISNKZiJRq2Iaz7T2tPCfiApeilsrsRhy08tyixqPV2lSNiS79IkntZK4valOm0O9m4A2bmtJ7Cy0/ron+bGJTOHfO5Zmr4ieRLabQOLRMdS6eC6PETi2HFwcdDqG8y2bn4c9ycm/BqKRqnua37RDepj4qNVzL+YEjUN8zh1aLrAnGvmS8k8dR1Qm1yPNOh1Gs84SUX+laNmdo0Bdz3DsAT2vbmvjten5SGtdIJu69vyLIYnaZqRnhx00AsOiUOLBM6cv5Tx/WGlxG3d4hIGYhrRJAaCQSY3gbhb1Sv8A6hkF5kHQRe/Q7h13hZbFbQlrWuvA8p33vr6eiW+vCw15HT+UlCI8mapu23zJe4+YRu0Mnpu96Uxe3nEzJJ6kweUqkxGMLpc5xMAXOsWFvhCWO0mnyGIndEibG+/dqrxSFbLmr4iIaRAdPH5HUdlnMd4geJDXcNL+/upVarAQHfxCR2uymX+QWgaae7ss5a4UhV22X7ySis2s4n9+iht9lOKIo0wLXMgvJ+yc4BtcEieO5VuHBjqZ49FkpMukb7wltxwxDRMtqCHczo1w7x6lei/WF5D4WpF2IpN0/wBRk8CAZAHORJC9dNFdHzprZh9O6H8NiU0HhVdJsJxtToolBXoFJlJRMFNzIQxRRmsWkmiEgdS4SdarF0+VUeIamTDVnWtTfHWCB70Jg0ea4jFl9QvOrnF3qVybylAbhFmVimdFFlSqBzSyB5iLm2nui6b8OYs0qxa6wcA1x3GPsk/mGk7xbcFT4Z5kiFYMILdLzc8R/firX6S0qN6TqZgDieGpK+wtcOGZjg4cWmR3hYmpnczLneWC2XM6OQImI5KWFw2U5hY8RY+oV5shQVdPVcBig4KG0Ke8C6wDcdUA/wBxwuIGZ0nX+9087apLchJzRBqTcj8LuLefyWNU7ReOqL36yAbkA9karWY5slzRFpJAE8JnXksm2tBkiRwJIHcpTG18zpGn4dzZ3N5K3bZKikaTF4trROYOEx5TP90X2E24yPM4tHMXPQCT7gOayRAt6zw7b0V9F4b7R12kwHfiO8A62Q7erGklw1DvEwmzbbi52u7QR/d6r8R4kqugNaxsmBlBLif1TEqor1jUIzmTo08BuaeXDghUnOpVN4IsROo0IkWIibqcR2Mux7pMVJfxLojoTaeaI0ljfOPMRLRy/ETvnd6qmfTIMTZSxFUl07oAHQAAD3KqCxnFPcb3PT5pZ1UgwTpYjude5KGST206rlWS6U6EEbiOy+dVKHmOkz8uiLhmN+/OXlrP7cUAcNcgXjuhPxFh1OnZEqUZ4co0UThN3qimAtWqGRJ3KArNiCrKjs0PkzljeZjpa8oRwLRYhGMh2ivq18wtu+HFV9R7pj4K/pNDT5TB4wD1iVEsaLwP70ScWCZQNpnmF2jTIOivhkvMDfx9yFWawDURxCnEqyqruJAMExb+f7wQ2NIjuT/d2ifOJptkRLdSNCY0g7tUviKwg5RII17gBsbjB0SYFaZLpnn3P9nsi4cEXtI+zliRzgKNSpIm5Fr8eUq/8M4mhSFR7v8AcAGSdA7f/nhKgrwuvCIHtaRAgF2sWkAxHCxXo7gsD4adLqWgglzgIF4OUxusP6VvGOkLePLMZ9OgIzaSDC5nVbfCAJkqMRvULqKdAMGFSeLv/h1/0fAg/JWrUjtzDF9Csz8VN4HUtMe9LEDyegZB7fFGqtgnhu7pOg7yo7alo7LnOgapiIPFNUn91V037k1Qqg23qkxNFxQcnZsqfD104yurshoZgzKlMKFByN5SmAKo5d9hYHXl+649wB5c1ymgDhaZmPn7l19Z15Mzrw9F85y40j70n99xnl70ALuJ3IYeYhELDK+sgCB4KPsuJRCQNyg5yAAufGl1Ok3NqvndF8XQmAdrQF1xCBnCCawlOwGmnmpVHx3SFStwsuGvvJ1RkgobfizGXd/boQrcdToUma08+ilVaZA79EsgxJh0mOaNtOiacEmQf7+6VrNLC11jfTmlNoY51R1+wUORSidxGKBuLWCBTqyePHsk6mJjXTQrmJrWDYgbz8P39Fm5FJDzQHSBbkbenHRTwVLMXgQPgC27T1kenVUTcWW23eqLRN4D3ZZzOvaBf1U5DoZxBIa2/wBtznD9IsD6lw7J/Y2zc5phwIY54BI17ADkVTPqNebuiDAEGw3CTw+a0uArFz6bG5oAA8trk2OYaEW3ayhbYzUeFsEPa+Qy0ZnTx+6PitgLJTwzhQGFwiIawRviS4zvufcrd9FdUXSo557YNlWyKEm4IrH2V1+EXQqai57RRc26mGpuhEs6650hSNNRywptD2eMbSoexr1aemV7gP0zLfcQoZlpPpI2cW1WVwLPGV36m6E9Rb/tWVpVLQuaSpnQnaCg3COKk9f7ZKKWaf1D3/ypKLGliOP8pylU4EGd2hVH7bjpucPgUwzFjQwVSYmi9o1iNbf3ij+2VAzERcEhNUtou/KeoVqRLRbuiF80AGZsq362TwRBXJ+77wqTRNFjMXQn1AkX4ghDFU8U7QD7HidZRHRJiw3DhylVwrLr8bG5DaAszSkFxPC2+OMcP3Sr6gCqa21iDrM6qvq7UvdTKY1Ev6+JAVZW2g4TlawuOmfMWx/2/FV9TaM6IBxcLNzLUSxdjnToAO/uncpOrqkfib6rgx0C3vSyHRduxQkXQa2LvY2VI7FnjPVA+tzaIPBS5Do0H10C49UN213TrPb9lSPxBkjn87wgmujJhRfVdqvOpnrf3FAfi+UHfHDoVVh9p3R/hSzSJEk/DlHXelbCh973HzA5h8DzB5JN1TM0iYIuOu8dN6JhGEkEv9mDqYLjGlm6njEpj6qDUyavmLAyTOrAN0Am+iQwLMKXEZby2TyO++7RdFaJY0SbyT96OA4aqyx9FzXMYzyuJgjQZm3i1rSl6uz6hcS/LMGGh0Zr5SBHNAEKD2xGUE6mDYdTr2Wv8N0pAaxsl5bruItztp0gqh2Vsn9AcHgfazWI4HhfjcHgvUvDmzPZsDjcx5RpA3mOO7p1K1+cbZEnSNLgKIZTawaNEdeJPMmSjQlaVfimG1pK2aowuyFSiEA0ynmNlSLU1Oh4ldi6EGyExvdWT/MFW1HZSiLslqgrV3KhCuuOrmyMGAvtvAsr0X0n/eFjwO49ivGNo4J9Cq6m8Q5p9RuI5Fe2PdKo/E2wWYqmPu1G/Yfw5HiClL52ilKmeUl83RGdehUNo4OpRqFlRuVw9COIO8IGdcrN0w8mSPjvUXD/AB/KhnnVd15oGmSNXqF0YjgR3Uc39Kg6ly9EWFDVPF6aesJtuL4g9iqhrRun1/hSHV3qmpBRcfWWnc73IdTFxuSGHove4NZnc42AAmVoMHgG0hLyH1O2VnT8TuZsN06qk2+EtAcGx5GZwyg6cevLcldoFoFtev7qyrvJJJVLjnXVy0iUVlWvAJK77YRePVV21K3myjdr1/hSoVARfVYmlBatbnPRLurqT2D/AAoNpBIZHMSoGmeKdpGARJDZE8D1CZZs72lqQfUfaYba8z03IAqGCeNh6lFoszddSeVteF1pcN4NrZoeadNs/ac9odys1xv3Wk2H4Ia6Hl4qhj4qUqYBmL5cz3CDe/VVixWYtmxarmmrkcQDrBAM2EGL8PRaPB+AKz2F3s/M4byPKIsRY3+z7+NvRiKtNop0aDaTQJ/6kAajUAO5XQsLs99S9fEVTNw0RSEG7T5YGnEFHBbMLs/6N6gc327mU2DUOcCTrcK3w3gjDAgfWA4CZAIuI0JaSbLY09nU2aUmtmTcST3dMo4MT69+NltH5NmbmZHGeEaT2sbTqNaAZMtdJmbZh7gg7O8PVaIIZ7B4aXxGUO81iMzmtIcBG+1xpZbKVCFf8b9J/oYDE7JrhrC+g+QXOgZHAkzBcXE8N3JL0fB1erUmnTdkMAl7rc7xofy/59Igp3D4giLKX8aH/W/DMbF8HMoOa6pD3taAIHlbHCdb7ytGFYgApTFUoNgrg1wl2Dlda5QAU2haMkao1SnGkQqsSpiss3CxpkqtSN6TrHMpYpyBSdCuMdWKyMKYRns3oYVCogutCnC6EmFFTt3YVPEsy1Gz+Fws5p4g/Jeabf8ADFfCy6Pa0vxtFwPzt3dbhezNAIQqtJZySkXF0eAMrDipu/sL1LbngnD15Ib7J5vmp2B/U3Q/FYfavgrGUScg9swb2G8c2G/pKwl85I0Ukyoa89fcuiqOYSdSq9hLXAtcNzgQfQ3Ufr5WRpsddUnf6hM7Owj6roYQIu5xmGjifkNSqqjiH1HNYxsucQAOf7c1t2Um0mCkzQXc7QvfvceWoA3DvNRjYm6DUGtosyUgZIh7z9p/Eflb+Ud5QX1A7UHtIR6dUvAFRxDB9/8AD0Grhy+CUrwPsmR+I7+25bpJGbti+IqDcqLauKytJnzGzf37J/G4qJ4b1lsdiM75mwsP37rOci0hYlTprgp801hdn1qkezp1H/pa4j1AhZ0WQFUrpqk/wncb4fxNEB1Wi9o42PrlmFW+25Iaa6KztSpKY2fj30iTTOV0g5oBiJsAQePuShrclb+HW4Z78uJzhp3sIEdiDKF0C6peKv8A2wp+zHthEVvKCA1wcAIbwkd1yv4sNR7nVWVHNIblYyu+nlLQQXGAQSZvYLZUvo6wTgC11Ug3BDxccR5VJ/0aYU2FSsO7D/4LX+UyM4lTQ+k8h1INp5Wf6bXip5gxrbOc1zBncSL3HZa7Z/0oYFzXe1zMIJtBqBzQ/K2DAJJEOiLCeizlX6KaP3a9XuGH5IDvouZuxD//AMNPzUv5TY80j0bA+KcFWa5zKrbNzECxyi58kbtITFXG4U5x7RjTTDTUkxlFQeQSYbJXmlL6Mi3TE250/wBnqdb6MnEWrt6ZSB6AlJQlHgOUX09NZgQ5oc1wIcAWkXBBEiDvGl0F+DIEyDvsd3GCvMaXgPGUsuTEwGklsFwAnWG6XWl2TsfEB7H18S54YBDBZpjjGpJEmZvK2g/oS1GjRigiCgiNevs5W1mJ9TcWxwRalwoZwiU3jgoa9KQm6nC60KwdTCWqNhUpWKhdRU13KrJsG26FUpwiMG9FcyQkUDoncoVGFdhGbcI4CQtKkCvnthRhHQoI1ym8oCICk0FESoOKk4L4NTBISxmCp1BFRjag/M0H4qgxXgfBPP8AtZf0Oc33TC1T22QXhDin0e1wxNfwlh8GDXpmoXAFoDi0gZrE/ZBmMw13qspvLiAAb2mOOnvWp8aVIw451G/ByyOB2g5j2kOI8wNiRoVhOk6Rqr9Pmhx+0D3S2MxOUQDdExO0nGYc43JJJJJPdT8O7Fdi6uZ0+yafOdMx1yD58B1CjukMY2D4UGKYalcvax32A0gFw3uMg2O5X2F8BYJv/wBRdzc959wIC1DKQAAAgAQBwA0CJC6l84pcMnJiGztjYel/t0KbeYYJ9dVbuoAiyE1qPSMIeuCr9F30QRBuDqsT4v8AAVOs01KADKovA0d23Fb+o1DyJSSkqY0muH5uxmCfScWvaWkWIKA0wbWX6K2jsalWEVabX8yL9iLqhd9HuCJnI5vRx+a538H4a5i/0X7VNWi6m8yWQR0Oo9fit4xoVTsvY9HDtIosDZ1OpPUlWM81vGLUaZm+2NteFA0ggypCojH8AOHDRdBCWBUiUYgPta1yDUwoHFApvTtN8iCodxHVihaAokJitSQYVJ2TRCFJdAXCFSYqCU6sLrhKDCLTck1XAoEGIgYilkr5oRkGJWErtN66Qo5VY6JVm70JrimmCQgPpwpT8GTNwgFiJTMJhzJCLodCgC7KmRdchMR84LgcuyuFAiBchlFIUSExmY8cYV78P5BOV2ZwGsAET2leesqDWV7M5qrKmwcM52Z1CmXcS0X68VnP5ZO0NM8/2LsWpinWBZSnzVCNeTOJXpeBwjKTG06bcrGiAPmeJOso9KmAIAAA3CyKAFcIKH+g3ZDMprohdKoR9mUmrjVKEgJAr4n4rkr5J0UmzpK+K4ugoQ2RyqUri6AmQfbl9K+K+zBAHV8CuAr4OCAJgqbaiFnCj7QJUBY0a0i6jVakqdZN+0kAqMaZXQOa65mU6oCHlhWmiSYUgotNlJJhQem/ci+zKVDk5SxUDRZStcKSP//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10" descr="data:image/jpeg;base64,/9j/4AAQSkZJRgABAQAAAQABAAD/2wCEAAkGBxQTEhQUExQWFBUXFhcXFxgXGBcXHBgYFxgYGBcXFxcYHCggHBwlHBUUITEhJSkrLi4uFx8zODMsNygtLisBCgoKDg0OGhAQGywkHyQsLCwsLCwsLCwsLCwsLCwsLCwsLCwsLCwsLCwsLCwsLCwsLCwsLCwsLCwsLCwsLCwsLP/AABEIAJ8BPAMBIgACEQEDEQH/xAAcAAACAwEBAQEAAAAAAAAAAAADBAIFBgEHAAj/xAA/EAABAwIDBgMECgEDAwUAAAABAAIRAyEEEjEFQVFhcYEGIpETobHBBxQyQlJictHh8PEjM6JTgsIWJDRDkv/EABkBAAMBAQEAAAAAAAAAAAAAAAABAgMEBf/EAB8RAAICAwEBAQEBAAAAAAAAAAABAhESITFBA1ETcf/aAAwDAQACEQMRAD8A9Ac/dHuUMpmU48gFBc4Er1EzzqO1C2QC8AnQEgE9FOn5Ra6y/jbZudjajRPs5zcmmDmHQj0J4LOYXatdg8lZ0agOioCORKi/GaKNq0emmvOoXaeJH9CwVHxnXaPOym4cRmafifgmmeM3EEjDZouS2pMDifJIHUJWgUZHpmFrAhCx1OQsLsnx2wva003Mkgah0SYvYH4rXjbtAnJ7QOcLENBdB4EtELnaxdmy2qYKk4XBS1alBRa72nzU3B0axqOo1HdSac43reL9MWvDmGxG4poXVPXblNkzhMZNlU4eoSl4fYzDwZScK6eA4KsxVGCn85+MUo+h8HiIsrBwBCz/ALSE7gcZuKU4PpUZeEsRRQCFZPuFXV2wnCV6FKJKnVhMiqFWGouMrwqcLEmP1UtVU6NaVKo1JaDpFj+KYp1Uoxspmm1EuDQ5TcjEApAvgKVOsscX0tMO5yG4ypZgVEpoTBPbwXWv7KRKFUarJCZlzOl88KTXhPFhY3Tq+iapV1XCoptcolAakPPpjVCBhcpVUwWNKjnS9PgNjmlcq4cFCqsy6L5tdOn1Cvxn31YDRcLUVtQFTkJ5P0VIrcSxIkq1qAGyRqsWsJGckQo1eKy3iLw6RNXDttq+mN/5qfA/l37lqGthGDJBBRKhxdHl1PEujM05TO4b+Y+SXq1XEkglt9ASB6bui1PizYuScTTtF6jdzh+LkR7wsy6pndAAbPDcALm/K6zejZOzjXBpFi55nTUAam47BN7OruzeRjnabjP/ABAVTRxDs5e0lv4SDBAi0H5hGrvvLiAXXnjztvS6UlRtqlBlVkk5HgWkyJ4Ei46rK1qrmOgkhzZEgm55zcKz2JUe4ZQx7p3hrj8kbaPh7EPMtonq4hvcgmVPBimH8QPDYFWrmEQXEPB5Q4Ej1jknNl+I6rqrGFrXZjFgQeZ1i1z2UcF4SqE/6j2sG/IC4+pgD3rTYHYVPDt/0wSTq913HqeHIQtFaMpSiW+DxUi6ar0g4KlpEhWeExG5E407RMX4ysxNEgoAKvcTSncqfEUiDotITvREotD+Exc2OqNVbIVTSqcVYUKkhTKNbQ07EMVRINkFXVSjmVdiqGUzCuH0vRMosFTkJ6jUkKuL1OnUIVSjYJ0WNEQUYjglGVEdr7LB2aIhVmEsypdNvEpIMO9XGqJY4ysmA+Qq9oRG1IScbGmNOKEXKTniFD6u46Nd6FJV6H+EHGUHRMnBvGogcyB8SvvYc2+s/CVecV6LF/gOnUlGaUF7Wt1cJ4fw6EN2Ppjn1Ib7oPxSc14NQY6HqbKyo6u2mtJ8o7En3yh0/EjCQCPf8j+6nTLxaNQ14Ki+jwSmExLXiWGRy+HXknqVYaKOcBU+iBeQitxBTjsKDdC+qKlOL6Tg0AfU3pevdRpVOKlFoVVTJ6LZkSm5RqNhfUSqEUnjfHZcPk/6jsvYXPwA7rGYUNFoIlr2EzMZ2lsgW0zT2Vn4wxmfEFu5ggdTc/GOyrMGGkGTEXA3njCz6bLSM7Xz0HGk43ABBGhDhLXDkQZXrewMNR9hReym0F1NjpgTdoJk66ysDtbBsrgmQ17Qcua0tJkNzREgk6xY8lrPBOLL8Ixps6i51J44Fpkf8SEvmqlQfR3E09J4BEK5pEOaqAPCsdnYkCyr6x1ZEH4AxVItK7RrcVZ4ygHBU5pkG6UZKS2KSpnarSCuU3wjtIIgpZ4g3VJ3piei1w1cEXUcXhw68JClVAVpQqyFlJYuzRNNUypdhlKkMpVlWaNyRrNurU76TjQ20jiu1WBwISNKZiJRq2Iaz7T2tPCfiApeilsrsRhy08tyixqPV2lSNiS79IkntZK4valOm0O9m4A2bmtJ7Cy0/ron+bGJTOHfO5Zmr4ieRLabQOLRMdS6eC6PETi2HFwcdDqG8y2bn4c9ycm/BqKRqnua37RDepj4qNVzL+YEjUN8zh1aLrAnGvmS8k8dR1Qm1yPNOh1Gs84SUX+laNmdo0Bdz3DsAT2vbmvjten5SGtdIJu69vyLIYnaZqRnhx00AsOiUOLBM6cv5Tx/WGlxG3d4hIGYhrRJAaCQSY3gbhb1Sv8A6hkF5kHQRe/Q7h13hZbFbQlrWuvA8p33vr6eiW+vCw15HT+UlCI8mapu23zJe4+YRu0Mnpu96Uxe3nEzJJ6kweUqkxGMLpc5xMAXOsWFvhCWO0mnyGIndEibG+/dqrxSFbLmr4iIaRAdPH5HUdlnMd4geJDXcNL+/upVarAQHfxCR2uymX+QWgaae7ss5a4UhV22X7ySis2s4n9+iht9lOKIo0wLXMgvJ+yc4BtcEieO5VuHBjqZ49FkpMukb7wltxwxDRMtqCHczo1w7x6lei/WF5D4WpF2IpN0/wBRk8CAZAHORJC9dNFdHzprZh9O6H8NiU0HhVdJsJxtToolBXoFJlJRMFNzIQxRRmsWkmiEgdS4SdarF0+VUeIamTDVnWtTfHWCB70Jg0ea4jFl9QvOrnF3qVybylAbhFmVimdFFlSqBzSyB5iLm2nui6b8OYs0qxa6wcA1x3GPsk/mGk7xbcFT4Z5kiFYMILdLzc8R/firX6S0qN6TqZgDieGpK+wtcOGZjg4cWmR3hYmpnczLneWC2XM6OQImI5KWFw2U5hY8RY+oV5shQVdPVcBig4KG0Ke8C6wDcdUA/wBxwuIGZ0nX+9087apLchJzRBqTcj8LuLefyWNU7ReOqL36yAbkA9karWY5slzRFpJAE8JnXksm2tBkiRwJIHcpTG18zpGn4dzZ3N5K3bZKikaTF4trROYOEx5TP90X2E24yPM4tHMXPQCT7gOayRAt6zw7b0V9F4b7R12kwHfiO8A62Q7erGklw1DvEwmzbbi52u7QR/d6r8R4kqugNaxsmBlBLif1TEqor1jUIzmTo08BuaeXDghUnOpVN4IsROo0IkWIibqcR2Mux7pMVJfxLojoTaeaI0ljfOPMRLRy/ETvnd6qmfTIMTZSxFUl07oAHQAAD3KqCxnFPcb3PT5pZ1UgwTpYjude5KGST206rlWS6U6EEbiOy+dVKHmOkz8uiLhmN+/OXlrP7cUAcNcgXjuhPxFh1OnZEqUZ4co0UThN3qimAtWqGRJ3KArNiCrKjs0PkzljeZjpa8oRwLRYhGMh2ivq18wtu+HFV9R7pj4K/pNDT5TB4wD1iVEsaLwP70ScWCZQNpnmF2jTIOivhkvMDfx9yFWawDURxCnEqyqruJAMExb+f7wQ2NIjuT/d2ifOJptkRLdSNCY0g7tUviKwg5RII17gBsbjB0SYFaZLpnn3P9nsi4cEXtI+zliRzgKNSpIm5Fr8eUq/8M4mhSFR7v8AcAGSdA7f/nhKgrwuvCIHtaRAgF2sWkAxHCxXo7gsD4adLqWgglzgIF4OUxusP6VvGOkLePLMZ9OgIzaSDC5nVbfCAJkqMRvULqKdAMGFSeLv/h1/0fAg/JWrUjtzDF9Csz8VN4HUtMe9LEDyegZB7fFGqtgnhu7pOg7yo7alo7LnOgapiIPFNUn91V037k1Qqg23qkxNFxQcnZsqfD104yurshoZgzKlMKFByN5SmAKo5d9hYHXl+649wB5c1ymgDhaZmPn7l19Z15Mzrw9F85y40j70n99xnl70ALuJ3IYeYhELDK+sgCB4KPsuJRCQNyg5yAAufGl1Ok3NqvndF8XQmAdrQF1xCBnCCawlOwGmnmpVHx3SFStwsuGvvJ1RkgobfizGXd/boQrcdToUma08+ilVaZA79EsgxJh0mOaNtOiacEmQf7+6VrNLC11jfTmlNoY51R1+wUORSidxGKBuLWCBTqyePHsk6mJjXTQrmJrWDYgbz8P39Fm5FJDzQHSBbkbenHRTwVLMXgQPgC27T1kenVUTcWW23eqLRN4D3ZZzOvaBf1U5DoZxBIa2/wBtznD9IsD6lw7J/Y2zc5phwIY54BI17ADkVTPqNebuiDAEGw3CTw+a0uArFz6bG5oAA8trk2OYaEW3ayhbYzUeFsEPa+Qy0ZnTx+6PitgLJTwzhQGFwiIawRviS4zvufcrd9FdUXSo557YNlWyKEm4IrH2V1+EXQqai57RRc26mGpuhEs6650hSNNRywptD2eMbSoexr1aemV7gP0zLfcQoZlpPpI2cW1WVwLPGV36m6E9Rb/tWVpVLQuaSpnQnaCg3COKk9f7ZKKWaf1D3/ypKLGliOP8pylU4EGd2hVH7bjpucPgUwzFjQwVSYmi9o1iNbf3ij+2VAzERcEhNUtou/KeoVqRLRbuiF80AGZsq362TwRBXJ+77wqTRNFjMXQn1AkX4ghDFU8U7QD7HidZRHRJiw3DhylVwrLr8bG5DaAszSkFxPC2+OMcP3Sr6gCqa21iDrM6qvq7UvdTKY1Ev6+JAVZW2g4TlawuOmfMWx/2/FV9TaM6IBxcLNzLUSxdjnToAO/uncpOrqkfib6rgx0C3vSyHRduxQkXQa2LvY2VI7FnjPVA+tzaIPBS5Do0H10C49UN213TrPb9lSPxBkjn87wgmujJhRfVdqvOpnrf3FAfi+UHfHDoVVh9p3R/hSzSJEk/DlHXelbCh973HzA5h8DzB5JN1TM0iYIuOu8dN6JhGEkEv9mDqYLjGlm6njEpj6qDUyavmLAyTOrAN0Am+iQwLMKXEZby2TyO++7RdFaJY0SbyT96OA4aqyx9FzXMYzyuJgjQZm3i1rSl6uz6hcS/LMGGh0Zr5SBHNAEKD2xGUE6mDYdTr2Wv8N0pAaxsl5bruItztp0gqh2Vsn9AcHgfazWI4HhfjcHgvUvDmzPZsDjcx5RpA3mOO7p1K1+cbZEnSNLgKIZTawaNEdeJPMmSjQlaVfimG1pK2aowuyFSiEA0ynmNlSLU1Oh4ldi6EGyExvdWT/MFW1HZSiLslqgrV3KhCuuOrmyMGAvtvAsr0X0n/eFjwO49ivGNo4J9Cq6m8Q5p9RuI5Fe2PdKo/E2wWYqmPu1G/Yfw5HiClL52ilKmeUl83RGdehUNo4OpRqFlRuVw9COIO8IGdcrN0w8mSPjvUXD/AB/KhnnVd15oGmSNXqF0YjgR3Uc39Kg6ly9EWFDVPF6aesJtuL4g9iqhrRun1/hSHV3qmpBRcfWWnc73IdTFxuSGHove4NZnc42AAmVoMHgG0hLyH1O2VnT8TuZsN06qk2+EtAcGx5GZwyg6cevLcldoFoFtev7qyrvJJJVLjnXVy0iUVlWvAJK77YRePVV21K3myjdr1/hSoVARfVYmlBatbnPRLurqT2D/AAoNpBIZHMSoGmeKdpGARJDZE8D1CZZs72lqQfUfaYba8z03IAqGCeNh6lFoszddSeVteF1pcN4NrZoeadNs/ac9odys1xv3Wk2H4Ia6Hl4qhj4qUqYBmL5cz3CDe/VVixWYtmxarmmrkcQDrBAM2EGL8PRaPB+AKz2F3s/M4byPKIsRY3+z7+NvRiKtNop0aDaTQJ/6kAajUAO5XQsLs99S9fEVTNw0RSEG7T5YGnEFHBbMLs/6N6gc327mU2DUOcCTrcK3w3gjDAgfWA4CZAIuI0JaSbLY09nU2aUmtmTcST3dMo4MT69+NltH5NmbmZHGeEaT2sbTqNaAZMtdJmbZh7gg7O8PVaIIZ7B4aXxGUO81iMzmtIcBG+1xpZbKVCFf8b9J/oYDE7JrhrC+g+QXOgZHAkzBcXE8N3JL0fB1erUmnTdkMAl7rc7xofy/59Igp3D4giLKX8aH/W/DMbF8HMoOa6pD3taAIHlbHCdb7ytGFYgApTFUoNgrg1wl2Dlda5QAU2haMkao1SnGkQqsSpiss3CxpkqtSN6TrHMpYpyBSdCuMdWKyMKYRns3oYVCogutCnC6EmFFTt3YVPEsy1Gz+Fws5p4g/Jeabf8ADFfCy6Pa0vxtFwPzt3dbhezNAIQqtJZySkXF0eAMrDipu/sL1LbngnD15Ib7J5vmp2B/U3Q/FYfavgrGUScg9swb2G8c2G/pKwl85I0Ukyoa89fcuiqOYSdSq9hLXAtcNzgQfQ3Ufr5WRpsddUnf6hM7Owj6roYQIu5xmGjifkNSqqjiH1HNYxsucQAOf7c1t2Um0mCkzQXc7QvfvceWoA3DvNRjYm6DUGtosyUgZIh7z9p/Eflb+Ud5QX1A7UHtIR6dUvAFRxDB9/8AD0Grhy+CUrwPsmR+I7+25bpJGbti+IqDcqLauKytJnzGzf37J/G4qJ4b1lsdiM75mwsP37rOci0hYlTprgp801hdn1qkezp1H/pa4j1AhZ0WQFUrpqk/wncb4fxNEB1Wi9o42PrlmFW+25Iaa6KztSpKY2fj30iTTOV0g5oBiJsAQePuShrclb+HW4Z78uJzhp3sIEdiDKF0C6peKv8A2wp+zHthEVvKCA1wcAIbwkd1yv4sNR7nVWVHNIblYyu+nlLQQXGAQSZvYLZUvo6wTgC11Ug3BDxccR5VJ/0aYU2FSsO7D/4LX+UyM4lTQ+k8h1INp5Wf6bXip5gxrbOc1zBncSL3HZa7Z/0oYFzXe1zMIJtBqBzQ/K2DAJJEOiLCeizlX6KaP3a9XuGH5IDvouZuxD//AMNPzUv5TY80j0bA+KcFWa5zKrbNzECxyi58kbtITFXG4U5x7RjTTDTUkxlFQeQSYbJXmlL6Mi3TE250/wBnqdb6MnEWrt6ZSB6AlJQlHgOUX09NZgQ5oc1wIcAWkXBBEiDvGl0F+DIEyDvsd3GCvMaXgPGUsuTEwGklsFwAnWG6XWl2TsfEB7H18S54YBDBZpjjGpJEmZvK2g/oS1GjRigiCgiNevs5W1mJ9TcWxwRalwoZwiU3jgoa9KQm6nC60KwdTCWqNhUpWKhdRU13KrJsG26FUpwiMG9FcyQkUDoncoVGFdhGbcI4CQtKkCvnthRhHQoI1ym8oCICk0FESoOKk4L4NTBISxmCp1BFRjag/M0H4qgxXgfBPP8AtZf0Oc33TC1T22QXhDin0e1wxNfwlh8GDXpmoXAFoDi0gZrE/ZBmMw13qspvLiAAb2mOOnvWp8aVIw451G/ByyOB2g5j2kOI8wNiRoVhOk6Rqr9Pmhx+0D3S2MxOUQDdExO0nGYc43JJJJJPdT8O7Fdi6uZ0+yafOdMx1yD58B1CjukMY2D4UGKYalcvax32A0gFw3uMg2O5X2F8BYJv/wBRdzc959wIC1DKQAAAgAQBwA0CJC6l84pcMnJiGztjYel/t0KbeYYJ9dVbuoAiyE1qPSMIeuCr9F30QRBuDqsT4v8AAVOs01KADKovA0d23Fb+o1DyJSSkqY0muH5uxmCfScWvaWkWIKA0wbWX6K2jsalWEVabX8yL9iLqhd9HuCJnI5vRx+a538H4a5i/0X7VNWi6m8yWQR0Oo9fit4xoVTsvY9HDtIosDZ1OpPUlWM81vGLUaZm+2NteFA0ggypCojH8AOHDRdBCWBUiUYgPta1yDUwoHFApvTtN8iCodxHVihaAokJitSQYVJ2TRCFJdAXCFSYqCU6sLrhKDCLTck1XAoEGIgYilkr5oRkGJWErtN66Qo5VY6JVm70JrimmCQgPpwpT8GTNwgFiJTMJhzJCLodCgC7KmRdchMR84LgcuyuFAiBchlFIUSExmY8cYV78P5BOV2ZwGsAET2leesqDWV7M5qrKmwcM52Z1CmXcS0X68VnP5ZO0NM8/2LsWpinWBZSnzVCNeTOJXpeBwjKTG06bcrGiAPmeJOso9KmAIAAA3CyKAFcIKH+g3ZDMprohdKoR9mUmrjVKEgJAr4n4rkr5J0UmzpK+K4ugoQ2RyqUri6AmQfbl9K+K+zBAHV8CuAr4OCAJgqbaiFnCj7QJUBY0a0i6jVakqdZN+0kAqMaZXQOa65mU6oCHlhWmiSYUgotNlJJhQem/ci+zKVDk5SxUDRZStcKSP//Z"/>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5410200" y="263526"/>
            <a:ext cx="2133600" cy="877163"/>
          </a:xfrm>
          <a:prstGeom prst="rect">
            <a:avLst/>
          </a:prstGeom>
          <a:noFill/>
        </p:spPr>
        <p:txBody>
          <a:bodyPr wrap="square" rtlCol="0">
            <a:spAutoFit/>
          </a:bodyPr>
          <a:lstStyle/>
          <a:p>
            <a:r>
              <a:rPr lang="es-MX" sz="850" dirty="0" smtClean="0"/>
              <a:t>Equivalencia de grado: 3.6</a:t>
            </a:r>
          </a:p>
          <a:p>
            <a:r>
              <a:rPr lang="es-MX" sz="850" dirty="0" smtClean="0"/>
              <a:t>Escala </a:t>
            </a:r>
            <a:r>
              <a:rPr lang="es-MX" sz="850" i="1" dirty="0" err="1" smtClean="0"/>
              <a:t>Lexile</a:t>
            </a:r>
            <a:r>
              <a:rPr lang="es-MX" sz="850" dirty="0" smtClean="0"/>
              <a:t>: 660L</a:t>
            </a:r>
          </a:p>
          <a:p>
            <a:r>
              <a:rPr lang="es-MX" sz="850" dirty="0" smtClean="0"/>
              <a:t>Promedio del largo de la oración: 10.20</a:t>
            </a:r>
          </a:p>
          <a:p>
            <a:r>
              <a:rPr lang="es-MX" sz="850" dirty="0" smtClean="0"/>
              <a:t>Promedio de la frecuencia de palabras: 3.60</a:t>
            </a:r>
          </a:p>
          <a:p>
            <a:r>
              <a:rPr lang="es-MX" sz="850" dirty="0" smtClean="0"/>
              <a:t>Número de palabras: 408</a:t>
            </a:r>
          </a:p>
          <a:p>
            <a:r>
              <a:rPr lang="es-MX" sz="850" dirty="0" smtClean="0"/>
              <a:t>Nota: Basado en el texto original en inglés</a:t>
            </a:r>
            <a:endParaRPr lang="es-MX" sz="850" dirty="0"/>
          </a:p>
        </p:txBody>
      </p:sp>
    </p:spTree>
    <p:extLst>
      <p:ext uri="{BB962C8B-B14F-4D97-AF65-F5344CB8AC3E}">
        <p14:creationId xmlns:p14="http://schemas.microsoft.com/office/powerpoint/2010/main" val="2800714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6318" y="347201"/>
            <a:ext cx="2824832" cy="13098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vert="horz" lIns="93679" tIns="46840" rIns="93679" bIns="46840" rtlCol="0" anchor="ctr"/>
          <a:lstStyle/>
          <a:p>
            <a:fld id="{F177B04D-AEB5-43ED-B9BA-B3D1EC9C9067}" type="slidenum">
              <a:rPr lang="en-US" smtClean="0">
                <a:solidFill>
                  <a:prstClr val="black">
                    <a:tint val="75000"/>
                  </a:prstClr>
                </a:solidFill>
              </a:rPr>
              <a:pPr/>
              <a:t>3</a:t>
            </a:fld>
            <a:endParaRPr lang="en-US" dirty="0">
              <a:solidFill>
                <a:prstClr val="black">
                  <a:tint val="75000"/>
                </a:prstClr>
              </a:solidFill>
            </a:endParaRPr>
          </a:p>
        </p:txBody>
      </p:sp>
      <p:graphicFrame>
        <p:nvGraphicFramePr>
          <p:cNvPr id="3" name="Table 2"/>
          <p:cNvGraphicFramePr>
            <a:graphicFrameLocks noGrp="1"/>
          </p:cNvGraphicFramePr>
          <p:nvPr>
            <p:extLst/>
          </p:nvPr>
        </p:nvGraphicFramePr>
        <p:xfrm>
          <a:off x="1115590" y="791796"/>
          <a:ext cx="5289348" cy="6435418"/>
        </p:xfrm>
        <a:graphic>
          <a:graphicData uri="http://schemas.openxmlformats.org/drawingml/2006/table">
            <a:tbl>
              <a:tblPr firstRow="1" bandRow="1">
                <a:tableStyleId>{5940675A-B579-460E-94D1-54222C63F5DA}</a:tableStyleId>
              </a:tblPr>
              <a:tblGrid>
                <a:gridCol w="2686653"/>
                <a:gridCol w="2602695"/>
              </a:tblGrid>
              <a:tr h="1336412">
                <a:tc gridSpan="2">
                  <a:txBody>
                    <a:bodyPr/>
                    <a:lstStyle/>
                    <a:p>
                      <a:pPr algn="ctr"/>
                      <a:endParaRPr kumimoji="0" lang="es-419" sz="15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s-419" sz="1500" b="1" i="0" u="none" strike="noStrike" kern="1200" cap="none" spc="0" normalizeH="0" baseline="0" noProof="0" dirty="0" smtClean="0">
                          <a:ln>
                            <a:noFill/>
                          </a:ln>
                          <a:solidFill>
                            <a:prstClr val="black"/>
                          </a:solidFill>
                          <a:effectLst/>
                          <a:uLnTx/>
                          <a:uFillTx/>
                          <a:latin typeface="+mn-lt"/>
                          <a:ea typeface="+mn-ea"/>
                          <a:cs typeface="+mn-cs"/>
                        </a:rPr>
                        <a:t>Todas las evaluaciones ELA de primaria fueron revisadas y actualizadas en junio del año 2015 por los siguientes excelentes y dedicados maestros de K-6</a:t>
                      </a:r>
                      <a:r>
                        <a:rPr kumimoji="0" lang="es-419" sz="1500" b="1" i="0" u="none" strike="noStrike" kern="1200" cap="none" spc="0" normalizeH="0" baseline="30000" noProof="0" dirty="0" smtClean="0">
                          <a:ln>
                            <a:noFill/>
                          </a:ln>
                          <a:solidFill>
                            <a:prstClr val="black"/>
                          </a:solidFill>
                          <a:effectLst/>
                          <a:uLnTx/>
                          <a:uFillTx/>
                          <a:latin typeface="+mn-lt"/>
                          <a:ea typeface="+mn-ea"/>
                          <a:cs typeface="+mn-cs"/>
                        </a:rPr>
                        <a:t>to</a:t>
                      </a:r>
                      <a:r>
                        <a:rPr kumimoji="0" lang="es-419" sz="1500" b="1" i="0" u="none" strike="noStrike" kern="1200" cap="none" spc="0" normalizeH="0" baseline="0" noProof="0" dirty="0" smtClean="0">
                          <a:ln>
                            <a:noFill/>
                          </a:ln>
                          <a:solidFill>
                            <a:prstClr val="black"/>
                          </a:solidFill>
                          <a:effectLst/>
                          <a:uLnTx/>
                          <a:uFillTx/>
                          <a:latin typeface="+mn-lt"/>
                          <a:ea typeface="+mn-ea"/>
                          <a:cs typeface="+mn-cs"/>
                        </a:rPr>
                        <a:t> de HSD.   </a:t>
                      </a:r>
                      <a:endParaRPr lang="es-419" sz="2200" noProof="0" dirty="0"/>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Ko</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Minter</a:t>
                      </a: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Bridge</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Benson</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a:t>
                      </a:r>
                      <a:r>
                        <a:rPr kumimoji="0" lang="es-419" sz="12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Union</a:t>
                      </a:r>
                      <a:endPar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Jamie</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Lentz</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Mooberry</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Anne</a:t>
                      </a: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Berg</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Eastwood</a:t>
                      </a:r>
                      <a:endPar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Maines</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Quatama</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Aliceson</a:t>
                      </a: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Brandt</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Eastwood</a:t>
                      </a:r>
                      <a:endPar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McLain</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Carlson</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Minter</a:t>
                      </a: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Bridge</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Portinga</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Deplanche</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Judy</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Ramer</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Consultant</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Glasscock</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Imlay</a:t>
                      </a:r>
                      <a:endPar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Retzlaff</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McKinney</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Sonja</a:t>
                      </a: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Grabel</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Jami</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Rider</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Harding</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Orenco</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Rooke</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Renae</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Iversen</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Angela</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Witch</a:t>
                      </a: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Hazel</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Ginger</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Jay</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Witch</a:t>
                      </a: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Hazel</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419" sz="1200" b="0" noProof="0" dirty="0">
                        <a:solidFill>
                          <a:srgbClr val="FF0000"/>
                        </a:solidFill>
                        <a:latin typeface="Lucida Handwriting" panose="03010101010101010101" pitchFamily="66" charset="0"/>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279509" y="-14602"/>
            <a:ext cx="335832" cy="3259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48" tIns="49523" rIns="99048" bIns="49523" numCol="1" anchor="t" anchorCtr="0" compatLnSpc="1">
            <a:prstTxWarp prst="textNoShape">
              <a:avLst/>
            </a:prstTxWarp>
          </a:bodyPr>
          <a:lstStyle/>
          <a:p>
            <a:endParaRPr lang="en-US" sz="1847">
              <a:solidFill>
                <a:prstClr val="black"/>
              </a:solidFill>
            </a:endParaRPr>
          </a:p>
        </p:txBody>
      </p:sp>
      <p:graphicFrame>
        <p:nvGraphicFramePr>
          <p:cNvPr id="6" name="Table 5"/>
          <p:cNvGraphicFramePr>
            <a:graphicFrameLocks noGrp="1"/>
          </p:cNvGraphicFramePr>
          <p:nvPr>
            <p:extLst/>
          </p:nvPr>
        </p:nvGraphicFramePr>
        <p:xfrm>
          <a:off x="447425" y="8289410"/>
          <a:ext cx="7088229" cy="774459"/>
        </p:xfrm>
        <a:graphic>
          <a:graphicData uri="http://schemas.openxmlformats.org/drawingml/2006/table">
            <a:tbl>
              <a:tblPr firstRow="1" bandRow="1">
                <a:tableStyleId>{2D5ABB26-0587-4C30-8999-92F81FD0307C}</a:tableStyleId>
              </a:tblPr>
              <a:tblGrid>
                <a:gridCol w="7088229"/>
              </a:tblGrid>
              <a:tr h="774459">
                <a:tc>
                  <a:txBody>
                    <a:bodyPr/>
                    <a:lstStyle/>
                    <a:p>
                      <a:pPr algn="ctr"/>
                      <a:endParaRPr lang="en-US" sz="1500" b="1" i="1" dirty="0" smtClean="0"/>
                    </a:p>
                    <a:p>
                      <a:pPr algn="ctr"/>
                      <a:r>
                        <a:rPr lang="en-US" sz="1200" b="1" i="1" dirty="0" smtClean="0"/>
                        <a:t>Gracias a </a:t>
                      </a:r>
                      <a:r>
                        <a:rPr lang="en-US" sz="1200" b="1" i="1" dirty="0" err="1" smtClean="0"/>
                        <a:t>todos</a:t>
                      </a:r>
                      <a:r>
                        <a:rPr lang="en-US" sz="1200" b="1" i="1" dirty="0" smtClean="0"/>
                        <a:t> los que </a:t>
                      </a:r>
                      <a:r>
                        <a:rPr lang="en-US" sz="1200" b="1" i="1" dirty="0" err="1" smtClean="0"/>
                        <a:t>participaron</a:t>
                      </a:r>
                      <a:r>
                        <a:rPr lang="en-US" sz="1200" b="1" i="1" dirty="0" smtClean="0"/>
                        <a:t> </a:t>
                      </a:r>
                      <a:r>
                        <a:rPr lang="en-US" sz="1200" b="1" i="1" dirty="0" err="1" smtClean="0"/>
                        <a:t>en</a:t>
                      </a:r>
                      <a:r>
                        <a:rPr lang="en-US" sz="1200" b="1" i="1" dirty="0" smtClean="0"/>
                        <a:t> la </a:t>
                      </a:r>
                      <a:r>
                        <a:rPr lang="en-US" sz="1200" b="1" i="1" dirty="0" err="1" smtClean="0"/>
                        <a:t>traducción</a:t>
                      </a:r>
                      <a:r>
                        <a:rPr lang="en-US" sz="1200" b="1" i="1" dirty="0" smtClean="0"/>
                        <a:t> de </a:t>
                      </a:r>
                      <a:r>
                        <a:rPr lang="en-US" sz="1200" b="1" i="1" dirty="0" err="1" smtClean="0"/>
                        <a:t>esta</a:t>
                      </a:r>
                      <a:r>
                        <a:rPr lang="en-US" sz="1200" b="1" i="1" dirty="0" smtClean="0"/>
                        <a:t> </a:t>
                      </a:r>
                      <a:r>
                        <a:rPr lang="en-US" sz="1200" b="1" i="1" dirty="0" err="1" smtClean="0"/>
                        <a:t>evaluación</a:t>
                      </a:r>
                      <a:r>
                        <a:rPr lang="en-US" sz="1200" b="1" i="1" dirty="0" smtClean="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dirty="0" err="1" smtClean="0"/>
                        <a:t>bajo</a:t>
                      </a:r>
                      <a:r>
                        <a:rPr lang="en-US" sz="1200" b="1" i="1" dirty="0" smtClean="0"/>
                        <a:t> la </a:t>
                      </a:r>
                      <a:r>
                        <a:rPr lang="en-US" sz="1200" b="1" i="1" dirty="0" err="1" smtClean="0"/>
                        <a:t>coordinación</a:t>
                      </a:r>
                      <a:r>
                        <a:rPr lang="en-US" sz="1200" b="1" i="1" baseline="0" dirty="0" smtClean="0"/>
                        <a:t> de </a:t>
                      </a:r>
                      <a:r>
                        <a:rPr kumimoji="0" lang="en-US" sz="1200" b="1" i="1" u="none" strike="noStrike" kern="1200" cap="none" spc="0" normalizeH="0" baseline="0" dirty="0" smtClean="0">
                          <a:ln>
                            <a:noFill/>
                          </a:ln>
                          <a:solidFill>
                            <a:prstClr val="black"/>
                          </a:solidFill>
                          <a:effectLst/>
                          <a:uLnTx/>
                          <a:uFillTx/>
                          <a:latin typeface="Lucida Handwriting" panose="03010101010101010101" pitchFamily="66" charset="0"/>
                          <a:ea typeface="+mn-ea"/>
                          <a:cs typeface="+mn-cs"/>
                        </a:rPr>
                        <a:t>Z. Rosa.</a:t>
                      </a:r>
                      <a:endParaRPr kumimoji="0" lang="es-419" sz="1200" b="1" i="1" u="none" strike="noStrike" kern="1200" cap="none" spc="0" normalizeH="0" baseline="0" dirty="0">
                        <a:ln>
                          <a:noFill/>
                        </a:ln>
                        <a:solidFill>
                          <a:prstClr val="black"/>
                        </a:solidFill>
                        <a:effectLst/>
                        <a:uLnTx/>
                        <a:uFillTx/>
                        <a:latin typeface="Lucida Handwriting" panose="03010101010101010101" pitchFamily="66" charset="0"/>
                        <a:ea typeface="+mn-ea"/>
                        <a:cs typeface="+mn-cs"/>
                      </a:endParaRPr>
                    </a:p>
                  </a:txBody>
                  <a:tcPr marL="103899" marR="103899" marT="51949" marB="51949"/>
                </a:tc>
              </a:tr>
            </a:tbl>
          </a:graphicData>
        </a:graphic>
      </p:graphicFrame>
      <p:sp>
        <p:nvSpPr>
          <p:cNvPr id="2" name="Rectangle 1"/>
          <p:cNvSpPr/>
          <p:nvPr/>
        </p:nvSpPr>
        <p:spPr>
          <a:xfrm>
            <a:off x="493801" y="7613174"/>
            <a:ext cx="6865257" cy="646331"/>
          </a:xfrm>
          <a:prstGeom prst="rect">
            <a:avLst/>
          </a:prstGeom>
        </p:spPr>
        <p:txBody>
          <a:bodyPr wrap="square">
            <a:spAutoFit/>
          </a:bodyPr>
          <a:lstStyle/>
          <a:p>
            <a:pPr algn="ctr" defTabSz="957925">
              <a:defRPr/>
            </a:pPr>
            <a:r>
              <a:rPr lang="en-US" sz="1200" dirty="0">
                <a:solidFill>
                  <a:prstClr val="black"/>
                </a:solidFill>
              </a:rPr>
              <a:t>Las </a:t>
            </a:r>
            <a:r>
              <a:rPr lang="en-US" sz="1200" dirty="0" err="1">
                <a:solidFill>
                  <a:prstClr val="black"/>
                </a:solidFill>
              </a:rPr>
              <a:t>actividades</a:t>
            </a:r>
            <a:r>
              <a:rPr lang="en-US" sz="1200" dirty="0">
                <a:solidFill>
                  <a:prstClr val="black"/>
                </a:solidFill>
              </a:rPr>
              <a:t> para la </a:t>
            </a:r>
            <a:r>
              <a:rPr lang="en-US" sz="1200" dirty="0" err="1">
                <a:solidFill>
                  <a:prstClr val="black"/>
                </a:solidFill>
              </a:rPr>
              <a:t>tarea</a:t>
            </a:r>
            <a:r>
              <a:rPr lang="en-US" sz="1200" dirty="0">
                <a:solidFill>
                  <a:prstClr val="black"/>
                </a:solidFill>
              </a:rPr>
              <a:t> de </a:t>
            </a:r>
            <a:r>
              <a:rPr lang="en-US" sz="1200" dirty="0" err="1">
                <a:solidFill>
                  <a:prstClr val="black"/>
                </a:solidFill>
              </a:rPr>
              <a:t>rendimiento</a:t>
            </a:r>
            <a:r>
              <a:rPr lang="en-US" sz="1200" dirty="0">
                <a:solidFill>
                  <a:prstClr val="black"/>
                </a:solidFill>
              </a:rPr>
              <a:t> </a:t>
            </a:r>
            <a:r>
              <a:rPr lang="en-US" sz="1200" dirty="0" err="1">
                <a:solidFill>
                  <a:prstClr val="black"/>
                </a:solidFill>
              </a:rPr>
              <a:t>en</a:t>
            </a:r>
            <a:r>
              <a:rPr lang="en-US" sz="1200" dirty="0">
                <a:solidFill>
                  <a:prstClr val="black"/>
                </a:solidFill>
              </a:rPr>
              <a:t> las </a:t>
            </a:r>
            <a:r>
              <a:rPr lang="en-US" sz="1200" dirty="0" err="1">
                <a:solidFill>
                  <a:prstClr val="black"/>
                </a:solidFill>
              </a:rPr>
              <a:t>clases</a:t>
            </a:r>
            <a:r>
              <a:rPr lang="en-US" sz="1200" dirty="0">
                <a:solidFill>
                  <a:prstClr val="black"/>
                </a:solidFill>
              </a:rPr>
              <a:t> de K − 6 </a:t>
            </a:r>
            <a:r>
              <a:rPr lang="en-US" sz="1200" dirty="0" err="1">
                <a:solidFill>
                  <a:prstClr val="black"/>
                </a:solidFill>
              </a:rPr>
              <a:t>fueron</a:t>
            </a:r>
            <a:r>
              <a:rPr lang="en-US" sz="1200" dirty="0">
                <a:solidFill>
                  <a:prstClr val="black"/>
                </a:solidFill>
              </a:rPr>
              <a:t> </a:t>
            </a:r>
            <a:r>
              <a:rPr lang="en-US" sz="1200" dirty="0" err="1">
                <a:solidFill>
                  <a:prstClr val="black"/>
                </a:solidFill>
              </a:rPr>
              <a:t>escritas</a:t>
            </a:r>
            <a:r>
              <a:rPr lang="en-US" sz="1200" dirty="0">
                <a:solidFill>
                  <a:prstClr val="black"/>
                </a:solidFill>
              </a:rPr>
              <a:t> </a:t>
            </a:r>
            <a:r>
              <a:rPr lang="en-US" sz="1200" dirty="0" err="1">
                <a:solidFill>
                  <a:prstClr val="black"/>
                </a:solidFill>
              </a:rPr>
              <a:t>por</a:t>
            </a:r>
            <a:r>
              <a:rPr lang="en-US" sz="1200" dirty="0">
                <a:solidFill>
                  <a:prstClr val="black"/>
                </a:solidFill>
              </a:rPr>
              <a:t> :                                                                                                                                                                                                                                                                                                                                                                                                                                                                                                                                                                                                                                                                                                                                                                                                                                                                                                                                                                                                                                                                                                                                                                                                                                                                                                                                                                                                                                                                                                                                                                                                                                                                                                                                                                                                                                                                                                                                                                                                                                                                                                                                                                                                                                                                                                                                                                                                                                                                                                                                                                                                                                                                                                                                                                                                                                                                                                                                                                                                                                                                                                                                              Jamie Lentz, Gina McLain, Hayley </a:t>
            </a:r>
            <a:r>
              <a:rPr lang="en-US" sz="1200" dirty="0" err="1">
                <a:solidFill>
                  <a:prstClr val="black"/>
                </a:solidFill>
              </a:rPr>
              <a:t>Heider</a:t>
            </a:r>
            <a:r>
              <a:rPr lang="en-US" sz="1200" dirty="0">
                <a:solidFill>
                  <a:prstClr val="black"/>
                </a:solidFill>
              </a:rPr>
              <a:t>, Anna Wooley, Gretchen </a:t>
            </a:r>
            <a:r>
              <a:rPr lang="en-US" sz="1200" dirty="0" err="1">
                <a:solidFill>
                  <a:prstClr val="black"/>
                </a:solidFill>
              </a:rPr>
              <a:t>Erlandsen</a:t>
            </a:r>
            <a:r>
              <a:rPr lang="en-US" sz="1200" dirty="0">
                <a:solidFill>
                  <a:prstClr val="black"/>
                </a:solidFill>
              </a:rPr>
              <a:t>, Deborah </a:t>
            </a:r>
            <a:r>
              <a:rPr lang="en-US" sz="1200" dirty="0" err="1">
                <a:solidFill>
                  <a:prstClr val="black"/>
                </a:solidFill>
              </a:rPr>
              <a:t>Deplanche</a:t>
            </a:r>
            <a:r>
              <a:rPr lang="en-US" sz="1200" dirty="0">
                <a:solidFill>
                  <a:prstClr val="black"/>
                </a:solidFill>
              </a:rPr>
              <a:t>, Connie </a:t>
            </a:r>
            <a:r>
              <a:rPr lang="en-US" sz="1200" dirty="0" err="1">
                <a:solidFill>
                  <a:prstClr val="black"/>
                </a:solidFill>
              </a:rPr>
              <a:t>Briceno</a:t>
            </a:r>
            <a:r>
              <a:rPr lang="en-US" sz="1200" dirty="0">
                <a:solidFill>
                  <a:prstClr val="black"/>
                </a:solidFill>
              </a:rPr>
              <a:t>, Judy Ramer, Carrie Ellis, Sandra Maines, </a:t>
            </a:r>
            <a:r>
              <a:rPr lang="en-US" sz="1200" dirty="0" err="1">
                <a:solidFill>
                  <a:prstClr val="black"/>
                </a:solidFill>
              </a:rPr>
              <a:t>Renae</a:t>
            </a:r>
            <a:r>
              <a:rPr lang="en-US" sz="1200" dirty="0">
                <a:solidFill>
                  <a:prstClr val="black"/>
                </a:solidFill>
              </a:rPr>
              <a:t> </a:t>
            </a:r>
            <a:r>
              <a:rPr lang="en-US" sz="1200" dirty="0" err="1">
                <a:solidFill>
                  <a:prstClr val="black"/>
                </a:solidFill>
              </a:rPr>
              <a:t>Iversen</a:t>
            </a:r>
            <a:r>
              <a:rPr lang="en-US" sz="1200" dirty="0">
                <a:solidFill>
                  <a:prstClr val="black"/>
                </a:solidFill>
              </a:rPr>
              <a:t>, Anne Berg, </a:t>
            </a:r>
            <a:r>
              <a:rPr lang="en-US" sz="1200" dirty="0" err="1">
                <a:solidFill>
                  <a:prstClr val="black"/>
                </a:solidFill>
              </a:rPr>
              <a:t>Aliceson</a:t>
            </a:r>
            <a:r>
              <a:rPr lang="en-US" sz="1200" dirty="0">
                <a:solidFill>
                  <a:prstClr val="black"/>
                </a:solidFill>
              </a:rPr>
              <a:t> Brandt </a:t>
            </a:r>
            <a:r>
              <a:rPr lang="en-US" sz="1200" dirty="0" smtClean="0">
                <a:solidFill>
                  <a:prstClr val="black"/>
                </a:solidFill>
              </a:rPr>
              <a:t>y </a:t>
            </a:r>
            <a:r>
              <a:rPr lang="en-US" sz="1200" dirty="0" err="1">
                <a:solidFill>
                  <a:prstClr val="black"/>
                </a:solidFill>
              </a:rPr>
              <a:t>Ko</a:t>
            </a:r>
            <a:r>
              <a:rPr lang="en-US" sz="1200" dirty="0">
                <a:solidFill>
                  <a:prstClr val="black"/>
                </a:solidFill>
              </a:rPr>
              <a:t> Kagawa.</a:t>
            </a:r>
          </a:p>
        </p:txBody>
      </p:sp>
    </p:spTree>
    <p:extLst>
      <p:ext uri="{BB962C8B-B14F-4D97-AF65-F5344CB8AC3E}">
        <p14:creationId xmlns:p14="http://schemas.microsoft.com/office/powerpoint/2010/main" val="25648633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30</a:t>
            </a:fld>
            <a:endParaRPr lang="en-US" dirty="0"/>
          </a:p>
        </p:txBody>
      </p:sp>
      <p:sp>
        <p:nvSpPr>
          <p:cNvPr id="2" name="AutoShape 2" descr="data:image/jpeg;base64,/9j/4AAQSkZJRgABAQAAAQABAAD/2wCEAAkGBxQTEhUTExQUFhUWGB4bGBcXFxgYGBcYGRcYGBcaHB0cHCggGholHRcUITEhJSkrLi4uGB8zODMsNygtLisBCgoKDg0OGxAQGywlHyY0LCwsLCwsLCwsLCwsLCwsLCwsLCwsLCwsLCwsLCwsLCwsLCwsLCwsLCwsLCwsLCwsLP/AABEIAPoAygMBIgACEQEDEQH/xAAbAAACAwEBAQAAAAAAAAAAAAAEBgIDBQcBAP/EAD4QAAEDAgMECAQFAwMEAwAAAAEAAhEDIQQSMQVBUWEGEyJxgZGh8DKxweEHI0LR8VJicjOCshQkksIVU6L/xAAaAQACAwEBAAAAAAAAAAAAAAACAwEEBQAG/8QALhEAAgICAgEDAwIGAwEAAAAAAAECEQMhBBIxBUFREyIycYEVQmGRocEUsdEG/9oADAMBAAIRAxEAPwDneEjeLIguAkxfiqcPTtPFFCiJOp0VRs0wDE1Jiy9pQQAd38r7FtEkzyhRqVI4aKGyao8zdy+iwKqAv797lZm9+/BcwOqezypY33D6IXLF1OuSZXtQdlEnSEvcmRmw4o/AN18FktBlbezqcA+CHNJJDOMrmbhpywdx+iNw05Te06eCGDexYbvqFp4alYDTRYmTLSNtxtglbDy6Z3/REUqQs0ea9qiSVKkxzjDQZ4AcOSS5NohRpk6jYEz3rx1O2a+itNAm/K8qVShAA5IPqB9XspoCB571FwEA8J3++Cvo0SeQQ72xO/391EZ7OoEoVpPjdSxJgDvn1UJIMDT5qLzmsAeF1a90xDQLXqjhqfcrMfR5QtepTvAvzi3uyzcZUDTaSruKS8ITNIAp0+3PJfUaZLrcFcxxLgXW9/yvmv7cbvsnuTFxoLo18omNDrvt/CPqbUJJMG5ndvWU50EAGL6ozqXcClvqvI77mjLwxnKPRHBkCRvWfhWyRy+60oik1WpFFMzMXTgg7kHWNlpbREABZrlCYTPt/ipPC8dY2XzSYRCu+iqi2bcV7izYAL5hghRqvl0cFP8AMJZFtiAmOhR0S8G3BTZs1hiTwhVOXKkmXeArbNLCtBZbhC0KDIbmJiPoqMGIEc+XuEBtzEdY+lhmzJOZ8f0g6FY8YPLk6o1pSUIObBtp7Zc1p6lhJDhLjeREmPeiA2X0kdnLqri4boHDXh6orphQNFrWhttfiLcuhFvO/NJ9LD9ZTebNy3iZDribz3r0GLg4+nVryYObmTctM67gKgq0xUYQQeF9OatqU9fBI/4a41zKlTDkgj4m3mD+qNx3LoFRnZJXmebhfHzuH9v0NvhZlmxqQLQETPBD4iIA3oxzYE8UJiHjQGe5Jg7dh5NaM7FgIGpVMECyOxInz+SjlDRMCe7mr+OVUKkqQNR0I5a+izMZSa0knwWhXeBJ8fJLu0MVmYXHW6uYISlK0V5UlbB62NhwjiqKdY5gToss1TMojD1DmbPH6rW+mooz3kbYxvbMR7uthhMDu5oClRtI0+6220Lb/NZc5pmrCLoUdnala9W7WDksfAsl0e9Qtao+w5K9Mz4R+6gDaDhJQTgrsZ8SHJXR8HZ40QqG6jTfZfVFU028U1LRUej0m4VT39vxXuIkHSIKHp/GjS9xbNTC0iT4gJm2O8kGViYWAwwRNj5WjvT30a6J4qq0FtItBaDNSWjviJWdyYymmkjS4koY3cmfYU2A58R8kP0S2SauLrVSfhcGAcBlBnx080z1ehVRjmxWDiRLgGxGsRJ/betDD9EusHWGtUpODRTIYGdoU/hJkam536oOFxZY5tzG8rmQy40oHOvxK2a9jYBOXMcxh5AGtoFh32STQqZKZBHaDgIOYEQZEg+Fu5db6QdFaTgTVr4h4GoL2AO4SGtEW4Ln+3tk4cNeaZqZ7kEuLwXXs7MJvOvILdjVWYcoSsq/DxubHiB+k6Wgjv8Ad11ep8Lp4fVIH4VbKcDUxDrAHI3/AC3+hH/kn18kFeP9ayKXJpeyRv8ApcH9KwOo2wE2j5lAuow7vWnW+iDi5Ko45M0pxAK1K4CGxTt0wPNH1m6lLG28cQ4tBsr3Gi8kkkVcjBtr4zcEvYiqS2ERiLu1WdiCZXoMGNRVFLkSBt6NwLJe3zWe74lrbMIzSeCsZHUSlBWxjpGzfD0Wx1jliYdxcWgaLfdmn4SsaS2a+L8RSwR7XP7LTf8AD4fdZOFbeUXiMUQIHFaDWinD8gTFt1970O6wlWV3zC+xIRQV6O5CBS4FpKHzgDQ66Ty4wpvsIQ1RytJGZlZ7UqQIVGa9ldkGW+uqa/w46InG4kFw/Jpmamugvl8beqNJCmzo/wCEPQgMpNxmIaHOec1NpuGjc48/NdXB4kfRZFbabaYyAAACABEAAQABysgKe3JGtpAnvCZDEKnlCsdXHXEf2CDuN3fZYuz9pmrSxNGm782lVI10DhmbG+PiHgi8dVDhP62Gf8hvHkkja9Q4bGjE0RAqt7cHsvAv2hudzSMuPrP9Szhydo18F2zamKxPX9ZkZSpAmXXcCBJEgiW63N771zhuJfWeBTZ2XOOV77D/ACI3iL2T3tPpTTpU67WsJZiKZDhYOY4iLHeEobHpuID3WtDR/S3h4p+LH2lTQrLleONpj/s7DUqWGb1JqOYDD8xzFr3H49Phc4+BjdpZSqbkp7Q2qaRp0N1WDvlpBkRHOPVM9AQSOAXlvX+LDDn7R/m2bnomeWTG4y9i1wuUJiBEBFOfdD1mysSHk2ZbAsU0xA8UibZaRUMp7xFXK0zuCQdsVcziVs+nJ9mUc7szqjr+CDeiqhgShQJAK3IlPL5oFqMgrVwVMkW3rPq6hbWxacu8CpzSqFiMcPvr+pvYGlGXwTGavMeaysK3Qc1tPw1z38PusS3J2azgkqEKmBIChiNLKbT6KnNLjPBa/goKiVKnobKGMC9pvMG19IUGv4iUcE09iZyTVAFY2QzaUvAjXTvW5hNkVq8hjJJsAF0voh+FIp/m4ip+Y24a0iQY3kgga988FYi/goZVvYg7K6C4yu4gUHgfpJgSOMm0XXY+jWyaez6Aot/1C0GqbWIkhtrWk+Z5IyhtnqZY2nDQIkxLiBAJI+ImBdAbTxJDZeQHOueDWiSSeX7FWYY3eypPIq0Z20MeT1hmwAHeTLj8gqdj4kupD/L5WSltva56lzgb1HEDkDIjwbKZdgUyylh2HUsLj43HzVpR6lW7Y34ml+Xn9+7pdxeEBs+chuSP0Hj/AI/JMRJNOBcankBEpP23txjey2547hzQSgpx6sbHI8cuyFjFbH6zEdW1zXNDhJBkAHU+AWjWwYY7KLCbdw0R3R+o52d7sokRYAE3udPBZ3S+rliD2tPDej4+Lr5A5Gb6m0L+IIxG0GxJawgCOQn6J0qugpF6HVZrucBIzXdwGV0E+PzTxWuvJ/8A0E+3Iivav9s9L6HCsMn73/ov63szwKrrutIUG6AbkFjtpNYDvPD3uWFHG5OkbXbWwDbWIIEJSxu+dUVtPaznEnedPsseoTvkuPvxXoeLgcI7M/LNWV4l1ivqAmAq69meK9oOuFf9ivdz2ein2wtfZLoeELhqRfUy8vLeYWlRweWSPBV801XVhYoPt2Xyaxq6X8lW7Fvn4neZXuGy5JMSJk8VYAOXkVTxNRtFmcXPaFluNaASe4DeZUc2+EJSpgkTpK18dhLUzMDLfv3BaWRxi0vkzoyk7KcM+TbUlOmwuh78XiM1T8ukTJOkxAOUcZQn4f7GpVcZRZWPZguAJAD3gS1h5G/ku6VxkYGgiANbWdxAsAO6ApxRU32XgrZcnTXuVbK2ZSwrMlJjGNAF2mXOPOR9fJTxmIgTIt2okXi8R71SHtXpuaNV2HqMLamuaRDwYhzeZvosStt5jg4EE1CIGpcSdIjeeA5rRjhMuea3Q67WdRY51dxyCPhcR8V/haLnw3pH29jK1ZjnUqVY0hBqVshAy2sJiwt5Lb2bgXEtfjH5wLlhk2izdQB5nuTlU27Se00y0dW5paWyRYjhl0iVLydfGyFHt50cJwtGnWqMBeBRZcl1i6T2vlA+6ZNn7WNbG9i1MDK0DeIEeMrKr7Hp0q7qLqbSwuJY+YLSDoIgkQQU9dHaOCwbBUnrKwFgBEHxmDzJ7lYcvtQvrsK6X4x1DD9UyeuqNv8A2tOvjqFzMYd0gugbo4lNW0sc6tUdUdq43jQDQAdyXdpEh7QPLfK6CIkzXwWIyif0sF++LD3xS1t6v+S+oT2ndlg75zH3wVmIxJc8YeYaxuaoRxJBPjpC1sDs6hXY52JZV/6dhDWin2S52pvwaB4lwvqFMpeaBitqxS6IOfTq2IFocDoeR5rouCr03gNDhm0hxvMSQOI1KQOkHR+th3F9A9fQ1a9oyvA4ObMyDqROk2Wl0YANM13lwPwguEBrYBeeZm08BzVTLxcWePTJG/6+5ajysuB/Uxyr/oYxLXlnpw4eF9Vh9LKWUjLvHrZTwfSKlUc5oc0NBAYTrzM8DKK2m0ZZLibWm48wvOZeBLBm7Y9x/wA/ueo4vqEc2Osn2y/wIrWlxkkCOA/dfZhIPPU6qWMYWyCN8gjeCgusutBK1YEpJaI4w28VCnaCvcXceK8aNE1LQi/vs2djH80cw7/iVoYvEQw9w+qxNn1crwfekfVF4yoC0tm5IjwlUsmO8iLUJ1Fl+BxgyOHP5pgo1GZRLhoNx4JOpywESCTomGniqYABYZi/a+yKeJXaIx5+qpirhbuCY8S2zG6u0AG86AAbylzBtJcE7fhvhOsxbXuhwpAvAj9W4+ZCdlx95IpxdQsdNg7IZgaQq18vXuEwbil4b3K7ZPS49oVpLAZY4yMzTuO8Rx3qfSPAtf1dVziG9Y3PJkZXGJPIEhO2yujtJje0xj3/ANRHkO4W8lb46UEUuVLtUV/c4/tujU2niKTGUi7qySHAEk3EbhAEfVPXR3oAKHbe5oeRrw4701Yem6mSxjWga/lta3XiIQO0qTzObT++pHoNye7ZRT6qkEYbYlAH48zr6we+yAxOzcO2pOdznE3JvHC8WCGcSQQDYWhoME8Cd/qi8F0f6y9QZGa8z5qfx9wfy8IWdodF24qq8te0CkSGloDhET2jm14SAOaTtq08TRg9YypTzBoe1oygb7D9Q9yuu4rB03MNJgy0ZBeW6vjcTvHJZW26LMrWkdnKRkAmNLzqXC833gbkcZPwLlE5VjKjyJo1w9sGTlykd8Zr+SW8TtKqzM6Rm0zGZHGNLroeJ6H0n1CHHq+YlpDbwYufNYWM6M9W45X5o0NiTv1T021oWqT2J+DrVIJ+EG5cfifr48UxbL2zVLWsDiA0ENA+Et1OYbzzKrq4CKjWmZdEuOoJB05aBfYOhDjTmM05TpcbvH6rlS9wpNexu4DEmo0tZlz76bvmNyzq2FNJzgWOAcZjI7ISDYnUIKnScH7wRvBuOC0W7dxDBBdm5m8rvqV5B6X4Lzg6Fdhz0W5zH5jQARzkQqKvRzE0WF2Hq9awfoI7Ud2h8Lqml0lqPqZHZQN9gD4eaPoYypnDQ7sxr8krNjT+5DsWaSdMTsXm1ylrZhzToDym47llQcxtZdK27sTraZMXJEnj380i7T2c+iW5x2XglruMGD4g2VSeLrtGlxs/f7ZP9AKseyoVDYL5zl9X3QkF5tOy2mLLynV7V16zRCvNyoWycrpIj1xzC+9OtDbByt/JYbC8vvbvSOdV0DZ7qJpUyWunI2ddcoXZEtFaD29ivg6BJj5Jy/DzEClinZtCwgczY/RY+AaAA4jdm+gHoEx7A2f1uVrC0OzXn+nNLo4mJ8kiGTtlo0eThUMFjR/8c9+Fe59QmpWcXZDdgbIDDpIkDMYMQRbenjYmMe6m3OQHBg0MggDleR5EQRCCxNNgcWZicgEnW4Gg4ol+LfRgwMp3iYA4OjetNQSWjz88jb2bdF5JhwBPGIEeZVhw7NS1pPMSUv7D2vUfAIbeTzibSd1lqOxDySLAi/ER9zEKGgU0aDGNmwHkLLNxTzVqdWPgb8ZG8/0o17sjJEk6Cd5Ngg8Izq2wf9Rxvzcd/goRL+CNSiXGGwGt8pmPHesylDsTNi1kMaD5kjxlbOKcGU4HMnubcnzjzS1sh4FRhdPak+LjAHoUyOxUgSrhesOJqyQS+Gm1okxeeXolraFUtqupySWx2pBsMsRzmb2tKcsM6GutaXHjfj6BJdenmq1T/KamJaQu13B7muAgtLZub31v4CAs7EUe1/vM8pKJw4OYjgb+CnWOZzuZ056fdEmBT8kaTcpJPxDXg4cVDH0B+k2PorsVUgDj7CArVbSNRu+YTKTWyW6M2rhiHZo0WzsGvmOWBcRPkfND0agJzDxHzX2H7FQgaE5hyP8ABPoq8vFDI+bHLD1tKbrWV+3thsr0DAHaB3fBUAvHI28COCwKFckg79f3TPsXEySw6P8A+Qu0+Vl0FcaJcqlaOIVqRa5zHatMHkQYPgoOdu8k3/iLsjqq/WgANq68niZ8xfzSY8KnKNOjXhk7RtBWZD1W3NlBtVeuKFRoZPJ2K6zYhN2Cx8U2Dg0D4huASliHSGhGMNhppzRVa2IbqToa2sjKPDgCBEJ8/DnAF1Z7yBLKd40Bfu/8Uk160vAFw3S2pOsW3WXXfw8wBp4N9R47VZ888oGUesqhxVeSzU9SyViovwOGl/OPUrX2phGvaGukCdQYifT+UJsiOvjzTDicK0tIIHuP2WopHnepj7Dw/U0y9w7TrAHgDHqUfQoDMN5PacffNDtdmjvt3NE/X0WlhW2J4n0Flz0Stk8TUDWFx0AlY2z65dL3X39xOnoPRD9LdoQOqab6n6I3ZND8gHe6D4bh74qUqRzdsG2vX7D+6PEmTv7vJLQY7raMOiwJHfMd62tvPin338BA+RCxG4kDENbOoHpAH1802CETZdVeWUazuE35SeXNKuyquZ2vxNE94gFMnSUxSqCYmfpCStk4jLlHAgec/sjTAZjV3ZK5aPcKurWgh3Fx9CpdJmFuIB4z8gfqFj1sRI8T5z/CUp7ocoaTNPFV8wkePvyWZQrFru9e0Khnw/g/TwVB1ngU+wEk9M0MFUAcW7neiKq9lzZGlv2PvgstlW4I3H0W7Tp9YzmN6VM5RotovuFtbOqEtfGobmb3tuFg4d0OAPGD3rY2RUHWxuMz5XU4wZnv4h0BXwXWNuRDxyInMPIlcjL5C7RRaHUatE/pc4DuOnzK4ziKXV1Hs/pJSsqvZd48q0UNUxyVZKsbuSmPj5IVAi2aDXRDuCuabKAJ+TqbxNg0Cd+/guw4Kh1eEpM4NXIcLQL6zGN3vb5Tou04tsU2DgAPRZ3pkX1cn7l/1SatRMDZ7suIaeLvnb6ptxRhju4/JJFPEgVc390DvmE54535bz/afktT4MeD0zM2cOw3x/5QtrQLG2Z8LRy/91ZtzFZab72Ij35hE1bOTpWJm1axq13Efqdbu/iE94WOqaOA9QuaU8T+YCN59N/oPVdD2Z/osmLibb5325QjmgIPyYPSB+gE3LfK5KT8XiC3EB54gHy+yZOkFQCoL/q3cmzHr80n7YfBnuPqfsmRQqT2Me36gdQLhvEePZCQdkv7UHdB8jCaXVc2HcOAEab4H1PklHC2cTBEDSRxjcOSl+xy2mS6dNI6t/F5E8soH0SaTceKeumNQOw1M7w+d+kEft5JIp6nkq0tSLCf2BuHZLOY+R+/zVHEIvCglpvyKHqiCE5MSvLBs+VwnfZNWwzISvjmSCRuumDo5UkBTLaGPxYdtCnlee/zVuwqoJLjoPqq9u6giN37LPwuKAe5rQQLa3M6/OUL0tC6sb6LgKz7ntNnhdct6YUQzFOy6Ov4p6q42CHkgC08I3pI6S4kVquZozAWm/JRKh2Ewy1eMcreqI1Cg+jCQvguNPyi2md3uUwUKGCytnr5gTdusX/Sl1mq0WYpwAHDkP2S2dONnbvw82d1ldz4tTg+JkD5yugbZdDfP0Czeg+CFLDzMyZNouQNeNoVvSWv2R4hBw8fTCkyObk75WxRZX/7igOLiT4CV0PF1AaDjuyn7LkGLxZbiKLj/wDZ6EH34LqlerOFPIAeEhXJKkijheme7JEtH+I/5E/RK3SzGkZaY1eSTxj3Katjaf7R8yuf9Kas4t/Kw8h90zErbIyuooz8E0uqgAaD5kN+q6mBFNjRoGwNfDfyXKNgVc1don4nN8m5nHz7K6oPgbp8P0XZCMfhittguc+JHxEWHI74t9km7fHaI7vmnDbIINI2zdYSbAEA9mNEo7ZvU11PvREvAD8huzQCwt3ER5j95S43DhrnZiYLSQOWYg92hW5s7F2E7rDulYO0qxNS4boRpe8m/HU+SJnRM/b7ppMHv3olegQH7rj39UxY05qYtoUvPbDwVXyeRuP4NFhg8ivsTSmYVVcaHzRgIN/d1KYu6YA5ksPcjeilTQc0NVESOSK6I0YqQN99+vgEz2G+ww7ZpTTB4H5rDaw9ohptv4cJ97kz7Tpjq3cr67/JKuK6QU6QqUgyXvLYcdwAP1KXN/adCNsB25jy6KY0EZuZ4LNYy3wiyiASSTcnVEdf2csADwvHeqk52a+Hj9UrKssbl82N7bFeitHFfdaOH2QK0PlGD0UPwLdWEg8DvUm4SpG7zCsz8BPHctKmBA1097lPZoU8cX4OvbL6Q1aLCwEFgkFh1nSx1Wt/1QxNEua+CNW/qZvuOHNJlR5MnitLYbSKhfeRTcNeJHnosfgc3JHIsbdpj+bxMc8bmtMzMbRe+o1sdprxfuOvkum0nH/pXNMaNPmbz5JHbjm5u3Aki6d8FldQcRvDf3+q9Lka9jz2OLV2H7FOvcPqua7cf+dUJ3uPzPnaF0fZL8uuh/YrnO2mXniHHhvsmYPcDM/Bm9DHTic5sW0nnnJGX/2XVmVIpNM/oF/D7LlHROmeteZkBuXXXMZn/wDPqugYzG/9u1uhLR5ElRkWyMbpGQ/ECpBboC7no6Z80o7WqdrxO5MXR2S0jg53v0Svth35hvvHqiXgF+TxlWLTGu7VA7QIIJJuCNw0n7q2rVgj5+qpxTpBjePf0RvwcvIIRLY5/Pf5x5rHx2HhwK0aAnWdLa8ZR20sDnplwB7P1SZK1YcHTowCJCv2cQTBvG7jCGqOIEj9KvomDIQJ0RLwFbZwzW1JaOy4ZhG6Zn1VnRFhNeANOU/VfYx2ek0jVkg9xuPX5rV6A0vzXngBfwJTnTCTuJr7XOSm4nQtO7l38lybaFVtSrmbMevu66n0wP5B/wAYXHqVylZFpDcD3sNL/ZK8DwqXsjS/iotckdFRfeadhYPNeCqN6HFTcvCEHVe5LzN+A+nXbOhVoxXM+X3WUHQj2PdA+HTgP2XOCQqWdvSOp4SmSLyPmt7YFLtvzRGXvm+ixa+MvuHch241wMtJXlsOVwzLJWkbk8XbG435N/pDhabi4sBYBfTQAaLa6K40vpEHu8konF1HiHaEaStvos4NZA/rIN9+UFb3H9RXIydEq0Y+bhPDj7XY04h8Wmw4eSSOkL4APIjWNITjisU2ZIkDUDeDr6SkXpC6GwHA3Pz+y2sKaSMfK9gvRL/UPEj0TFtPGTH+I36XP7rC6HM/OI5furcdUIcRw/ddlCxK0a2wRGY8XO395+iVekTYe423Gxnlu7k59G6eaiXR+o7/AASx0xoEPHNp3zo48uahPdESWhdq4mWtXwq27j80BSfaOBV+WQmWDR7WGUE8DymN6bti4XPRrCNwjxFkr06OcD18AV0HoZhwaFcTdpEzGhEfX0Q+EGts5RtGhkqEbp+VlXUsJTD02wnV1XAxE5h4/dL+GGYObw08Upq0RLySwlWxbuOnfqPfNO3QVg6t74jVo5k/tdI+GtaL6fVblLpAzD0QzV1zlG6ePvcog9bCUW3ou6cY4NblkzaBxK5k1vaO6629qbRdWcS7f7ss0N8lGXInSRZw4q2ypsA8VLrOSmWBfZuAVd0y08nXSIieCshfASp5AltkqTKHQLq9uIMBR6tu9GMcIFvkpbQDg/Z0OFKpJGuu9EiqZVdNs7la1i81Jo9DGLqi51c7+6N6J2ZtM0Xg7iRI3GEO1sKutTm0KMeTpJSjpkZMKcOrHmvimvbnpmRBmLlsjeNUr7TzOAEHedNdEDRziIMR5+aIeXkQajjzJuPsvQcf1yK1lj+6/wDDBz+ju7xy/ZhfQ0RXJNotfmDH0V+0mfmnvPzWFTw1SmCab5mCQb/CZEc7LabtGjViXBjzfKQQZi4FoJ5BaWPlYORvHL9vcoy4+XD+SGHoafyqjTuv5j7BY/TjCQ1hG4n1JWt0aqtDy0OEEa7rAoLpbW/Ju0ntekFFP8xaWjm5olryONwPVH0KQ08fS/zQmNqZni0RaUXRxIEW0gEyujOmTLG6DGsiI/UnLo66KWIG95Zv/uEpKNUZmnUB3oU57LrAsc/+p0jwCP2B9xZ/EhgNYRHwfUJOwrYBvc+kJ92zSFVzib7glLblGnhmyXAuO46+WpRUgXvRhbQ2plJa3X5+5WZTDiS6bnf/ACvfjqF/Hkj6dIKjny0aHHwRa8ARpcVNuHcRMLSZhuRPh9kUyk4CzHeA1VJ56Lf0rME4d3D0UW0HcCmYYVxEgEd8KoUuJcP9qj/kAvCkYDaLpsPNXOw5Gsea0cQwZrkW42Pihn4gMNteV/VR9Ry8ExhXkGfhSRYedlY2mIHab5qjE4lzhF/FXU6Vh3J8brYt1eh9ostO5WEhUMmIVzafJealGjbjnZYavAAKkAk2X1SoG6qVEzBmJ0m1vmoUWRLIy6nROkgfNGUsLuHa715TyN5n0/cqGIxFtYHD4fQXKFJtg9m/YsrMaNSPC6zsQyQSWgjhElRrVrdkRzVDWu4k96OEeu7OavRdh8W+k4OpwItlM5VojpA9xio2B/bceUfussEDUydwGg71Q6oRoAtHFz88FV3+pVycPFJ+D3aIpklzAAeWnluKFw7A4jsvjjDZ3aAm6sqYiRpJ5BUtYSZuOat/xKT24pFf/hJas2MJQpfq6wRrmaB9Vq19pgAMpt7IGptPcFiUqvEk96v67im/xJy0kA/TkieL2g6IaMpO/WOYSljdjl7s73lxJ1O9MNWoCNUFiHiYze/FIny8rfksYuHjrwYQ2XcmQBw4I1mAYBqZ4iI5yvRi8tmw7iSJVdXFlw7ZsNwEIJSmyxDHFBRxOUBrHARx1VVbFvbBzz3AIR2IG4eX8KgO3qI4/kGdJ6CKmMcTJMeK8fj51eT4FBYitNkNmTo40IcthOJqtdu8VVI3BQhTAR1QDVkarDHerWaDuXjS4EEajQoplIkDXzRJ0LcGOLqrQZlV1ceIgKvFtE6BVho4BZCxqjRv4K6YLnIxlQDQX4q2i0RoEWxgvYaKHFHWyrCvF83oo1XMbc/yrGi/ggMSEHVMi3ZacRJsAO9D1q7Qe0+eTfsg8TqrtntEm25M+ikrOWRt0gg1LS1sDi76IR73HQ+K+rG5714TZQo0OZKiwjeL68VcKjQbyfkgwbKdIXRdL8ipZWvARiMXbst8yPkg3Oc43Pgr94X1bVSkk6RMcurBjSJ3+ipr4M/pzE80YPjHcraZu5H2cfBP1eyMPEYJwP14KdPZ5gHXuR+IPZWW95BEE+4TYzlLViXItqYMtEkR3oKu0HQyfRXC+t+9egJ0E15ZXnk+AU4U6rxobvIR1ZojRDOYOATE2yeyqyk0HHQfJSNFzRJCIolEsCFzaCVNWBUsOXI5jDA10Vjvg8Poq6bjA7lMW5C5yo//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data:image/jpeg;base64,/9j/4AAQSkZJRgABAQAAAQABAAD/2wCEAAkGBxQTEhUTExQUFhUWGB4bGBcXFxgYGBcYGRcYGBcaHB0cHCggGholHRcUITEhJSkrLi4uGB8zODMsNygtLisBCgoKDg0OGxAQGywlHyY0LCwsLCwsLCwsLCwsLCwsLCwsLCwsLCwsLCwsLCwsLCwsLCwsLCwsLCwsLCwsLCwsLP/AABEIAPoAygMBIgACEQEDEQH/xAAbAAACAwEBAQAAAAAAAAAAAAAEBgIDBQcBAP/EAD4QAAEDAgMECAQFAwMEAwAAAAEAAhEDIQQSMQVBUWEGEyJxgZGh8DKxweEHI0LR8VJicjOCshQkksIVU6L/xAAaAQACAwEBAAAAAAAAAAAAAAACAwEEBQAG/8QALhEAAgICAgEDAwIGAwEAAAAAAAECEQMhBBIxBUFREyIycYEVQmGRocEUsdEG/9oADAMBAAIRAxEAPwDneEjeLIguAkxfiqcPTtPFFCiJOp0VRs0wDE1Jiy9pQQAd38r7FtEkzyhRqVI4aKGyao8zdy+iwKqAv797lZm9+/BcwOqezypY33D6IXLF1OuSZXtQdlEnSEvcmRmw4o/AN18FktBlbezqcA+CHNJJDOMrmbhpywdx+iNw05Te06eCGDexYbvqFp4alYDTRYmTLSNtxtglbDy6Z3/REUqQs0ea9qiSVKkxzjDQZ4AcOSS5NohRpk6jYEz3rx1O2a+itNAm/K8qVShAA5IPqB9XspoCB571FwEA8J3++Cvo0SeQQ72xO/391EZ7OoEoVpPjdSxJgDvn1UJIMDT5qLzmsAeF1a90xDQLXqjhqfcrMfR5QtepTvAvzi3uyzcZUDTaSruKS8ITNIAp0+3PJfUaZLrcFcxxLgXW9/yvmv7cbvsnuTFxoLo18omNDrvt/CPqbUJJMG5ndvWU50EAGL6ozqXcClvqvI77mjLwxnKPRHBkCRvWfhWyRy+60oik1WpFFMzMXTgg7kHWNlpbREABZrlCYTPt/ipPC8dY2XzSYRCu+iqi2bcV7izYAL5hghRqvl0cFP8AMJZFtiAmOhR0S8G3BTZs1hiTwhVOXKkmXeArbNLCtBZbhC0KDIbmJiPoqMGIEc+XuEBtzEdY+lhmzJOZ8f0g6FY8YPLk6o1pSUIObBtp7Zc1p6lhJDhLjeREmPeiA2X0kdnLqri4boHDXh6orphQNFrWhttfiLcuhFvO/NJ9LD9ZTebNy3iZDribz3r0GLg4+nVryYObmTctM67gKgq0xUYQQeF9OatqU9fBI/4a41zKlTDkgj4m3mD+qNx3LoFRnZJXmebhfHzuH9v0NvhZlmxqQLQETPBD4iIA3oxzYE8UJiHjQGe5Jg7dh5NaM7FgIGpVMECyOxInz+SjlDRMCe7mr+OVUKkqQNR0I5a+izMZSa0knwWhXeBJ8fJLu0MVmYXHW6uYISlK0V5UlbB62NhwjiqKdY5gToss1TMojD1DmbPH6rW+mooz3kbYxvbMR7uthhMDu5oClRtI0+6220Lb/NZc5pmrCLoUdnala9W7WDksfAsl0e9Qtao+w5K9Mz4R+6gDaDhJQTgrsZ8SHJXR8HZ40QqG6jTfZfVFU028U1LRUej0m4VT39vxXuIkHSIKHp/GjS9xbNTC0iT4gJm2O8kGViYWAwwRNj5WjvT30a6J4qq0FtItBaDNSWjviJWdyYymmkjS4koY3cmfYU2A58R8kP0S2SauLrVSfhcGAcBlBnx080z1ehVRjmxWDiRLgGxGsRJ/betDD9EusHWGtUpODRTIYGdoU/hJkam536oOFxZY5tzG8rmQy40oHOvxK2a9jYBOXMcxh5AGtoFh32STQqZKZBHaDgIOYEQZEg+Fu5db6QdFaTgTVr4h4GoL2AO4SGtEW4Ln+3tk4cNeaZqZ7kEuLwXXs7MJvOvILdjVWYcoSsq/DxubHiB+k6Wgjv8Ad11ep8Lp4fVIH4VbKcDUxDrAHI3/AC3+hH/kn18kFeP9ayKXJpeyRv8ApcH9KwOo2wE2j5lAuow7vWnW+iDi5Ko45M0pxAK1K4CGxTt0wPNH1m6lLG28cQ4tBsr3Gi8kkkVcjBtr4zcEvYiqS2ERiLu1WdiCZXoMGNRVFLkSBt6NwLJe3zWe74lrbMIzSeCsZHUSlBWxjpGzfD0Wx1jliYdxcWgaLfdmn4SsaS2a+L8RSwR7XP7LTf8AD4fdZOFbeUXiMUQIHFaDWinD8gTFt1970O6wlWV3zC+xIRQV6O5CBS4FpKHzgDQ66Ty4wpvsIQ1RytJGZlZ7UqQIVGa9ldkGW+uqa/w46InG4kFw/Jpmamugvl8beqNJCmzo/wCEPQgMpNxmIaHOec1NpuGjc48/NdXB4kfRZFbabaYyAAACABEAAQABysgKe3JGtpAnvCZDEKnlCsdXHXEf2CDuN3fZYuz9pmrSxNGm782lVI10DhmbG+PiHgi8dVDhP62Gf8hvHkkja9Q4bGjE0RAqt7cHsvAv2hudzSMuPrP9Szhydo18F2zamKxPX9ZkZSpAmXXcCBJEgiW63N771zhuJfWeBTZ2XOOV77D/ACI3iL2T3tPpTTpU67WsJZiKZDhYOY4iLHeEobHpuID3WtDR/S3h4p+LH2lTQrLleONpj/s7DUqWGb1JqOYDD8xzFr3H49Phc4+BjdpZSqbkp7Q2qaRp0N1WDvlpBkRHOPVM9AQSOAXlvX+LDDn7R/m2bnomeWTG4y9i1wuUJiBEBFOfdD1mysSHk2ZbAsU0xA8UibZaRUMp7xFXK0zuCQdsVcziVs+nJ9mUc7szqjr+CDeiqhgShQJAK3IlPL5oFqMgrVwVMkW3rPq6hbWxacu8CpzSqFiMcPvr+pvYGlGXwTGavMeaysK3Qc1tPw1z38PusS3J2azgkqEKmBIChiNLKbT6KnNLjPBa/goKiVKnobKGMC9pvMG19IUGv4iUcE09iZyTVAFY2QzaUvAjXTvW5hNkVq8hjJJsAF0voh+FIp/m4ip+Y24a0iQY3kgga988FYi/goZVvYg7K6C4yu4gUHgfpJgSOMm0XXY+jWyaez6Aot/1C0GqbWIkhtrWk+Z5IyhtnqZY2nDQIkxLiBAJI+ImBdAbTxJDZeQHOueDWiSSeX7FWYY3eypPIq0Z20MeT1hmwAHeTLj8gqdj4kupD/L5WSltva56lzgb1HEDkDIjwbKZdgUyylh2HUsLj43HzVpR6lW7Y34ml+Xn9+7pdxeEBs+chuSP0Hj/AI/JMRJNOBcankBEpP23txjey2547hzQSgpx6sbHI8cuyFjFbH6zEdW1zXNDhJBkAHU+AWjWwYY7KLCbdw0R3R+o52d7sokRYAE3udPBZ3S+rliD2tPDej4+Lr5A5Gb6m0L+IIxG0GxJawgCOQn6J0qugpF6HVZrucBIzXdwGV0E+PzTxWuvJ/8A0E+3Iivav9s9L6HCsMn73/ov63szwKrrutIUG6AbkFjtpNYDvPD3uWFHG5OkbXbWwDbWIIEJSxu+dUVtPaznEnedPsseoTvkuPvxXoeLgcI7M/LNWV4l1ivqAmAq69meK9oOuFf9ivdz2ein2wtfZLoeELhqRfUy8vLeYWlRweWSPBV801XVhYoPt2Xyaxq6X8lW7Fvn4neZXuGy5JMSJk8VYAOXkVTxNRtFmcXPaFluNaASe4DeZUc2+EJSpgkTpK18dhLUzMDLfv3BaWRxi0vkzoyk7KcM+TbUlOmwuh78XiM1T8ukTJOkxAOUcZQn4f7GpVcZRZWPZguAJAD3gS1h5G/ku6VxkYGgiANbWdxAsAO6ApxRU32XgrZcnTXuVbK2ZSwrMlJjGNAF2mXOPOR9fJTxmIgTIt2okXi8R71SHtXpuaNV2HqMLamuaRDwYhzeZvosStt5jg4EE1CIGpcSdIjeeA5rRjhMuea3Q67WdRY51dxyCPhcR8V/haLnw3pH29jK1ZjnUqVY0hBqVshAy2sJiwt5Lb2bgXEtfjH5wLlhk2izdQB5nuTlU27Se00y0dW5paWyRYjhl0iVLydfGyFHt50cJwtGnWqMBeBRZcl1i6T2vlA+6ZNn7WNbG9i1MDK0DeIEeMrKr7Hp0q7qLqbSwuJY+YLSDoIgkQQU9dHaOCwbBUnrKwFgBEHxmDzJ7lYcvtQvrsK6X4x1DD9UyeuqNv8A2tOvjqFzMYd0gugbo4lNW0sc6tUdUdq43jQDQAdyXdpEh7QPLfK6CIkzXwWIyif0sF++LD3xS1t6v+S+oT2ndlg75zH3wVmIxJc8YeYaxuaoRxJBPjpC1sDs6hXY52JZV/6dhDWin2S52pvwaB4lwvqFMpeaBitqxS6IOfTq2IFocDoeR5rouCr03gNDhm0hxvMSQOI1KQOkHR+th3F9A9fQ1a9oyvA4ObMyDqROk2Wl0YANM13lwPwguEBrYBeeZm08BzVTLxcWePTJG/6+5ajysuB/Uxyr/oYxLXlnpw4eF9Vh9LKWUjLvHrZTwfSKlUc5oc0NBAYTrzM8DKK2m0ZZLibWm48wvOZeBLBm7Y9x/wA/ueo4vqEc2Osn2y/wIrWlxkkCOA/dfZhIPPU6qWMYWyCN8gjeCgusutBK1YEpJaI4w28VCnaCvcXceK8aNE1LQi/vs2djH80cw7/iVoYvEQw9w+qxNn1crwfekfVF4yoC0tm5IjwlUsmO8iLUJ1Fl+BxgyOHP5pgo1GZRLhoNx4JOpywESCTomGniqYABYZi/a+yKeJXaIx5+qpirhbuCY8S2zG6u0AG86AAbylzBtJcE7fhvhOsxbXuhwpAvAj9W4+ZCdlx95IpxdQsdNg7IZgaQq18vXuEwbil4b3K7ZPS49oVpLAZY4yMzTuO8Rx3qfSPAtf1dVziG9Y3PJkZXGJPIEhO2yujtJje0xj3/ANRHkO4W8lb46UEUuVLtUV/c4/tujU2niKTGUi7qySHAEk3EbhAEfVPXR3oAKHbe5oeRrw4701Yem6mSxjWga/lta3XiIQO0qTzObT++pHoNye7ZRT6qkEYbYlAH48zr6we+yAxOzcO2pOdznE3JvHC8WCGcSQQDYWhoME8Cd/qi8F0f6y9QZGa8z5qfx9wfy8IWdodF24qq8te0CkSGloDhET2jm14SAOaTtq08TRg9YypTzBoe1oygb7D9Q9yuu4rB03MNJgy0ZBeW6vjcTvHJZW26LMrWkdnKRkAmNLzqXC833gbkcZPwLlE5VjKjyJo1w9sGTlykd8Zr+SW8TtKqzM6Rm0zGZHGNLroeJ6H0n1CHHq+YlpDbwYufNYWM6M9W45X5o0NiTv1T021oWqT2J+DrVIJ+EG5cfifr48UxbL2zVLWsDiA0ENA+Et1OYbzzKrq4CKjWmZdEuOoJB05aBfYOhDjTmM05TpcbvH6rlS9wpNexu4DEmo0tZlz76bvmNyzq2FNJzgWOAcZjI7ISDYnUIKnScH7wRvBuOC0W7dxDBBdm5m8rvqV5B6X4Lzg6Fdhz0W5zH5jQARzkQqKvRzE0WF2Hq9awfoI7Ud2h8Lqml0lqPqZHZQN9gD4eaPoYypnDQ7sxr8krNjT+5DsWaSdMTsXm1ylrZhzToDym47llQcxtZdK27sTraZMXJEnj380i7T2c+iW5x2XglruMGD4g2VSeLrtGlxs/f7ZP9AKseyoVDYL5zl9X3QkF5tOy2mLLynV7V16zRCvNyoWycrpIj1xzC+9OtDbByt/JYbC8vvbvSOdV0DZ7qJpUyWunI2ddcoXZEtFaD29ivg6BJj5Jy/DzEClinZtCwgczY/RY+AaAA4jdm+gHoEx7A2f1uVrC0OzXn+nNLo4mJ8kiGTtlo0eThUMFjR/8c9+Fe59QmpWcXZDdgbIDDpIkDMYMQRbenjYmMe6m3OQHBg0MggDleR5EQRCCxNNgcWZicgEnW4Gg4ol+LfRgwMp3iYA4OjetNQSWjz88jb2bdF5JhwBPGIEeZVhw7NS1pPMSUv7D2vUfAIbeTzibSd1lqOxDySLAi/ER9zEKGgU0aDGNmwHkLLNxTzVqdWPgb8ZG8/0o17sjJEk6Cd5Ngg8Izq2wf9Rxvzcd/goRL+CNSiXGGwGt8pmPHesylDsTNi1kMaD5kjxlbOKcGU4HMnubcnzjzS1sh4FRhdPak+LjAHoUyOxUgSrhesOJqyQS+Gm1okxeeXolraFUtqupySWx2pBsMsRzmb2tKcsM6GutaXHjfj6BJdenmq1T/KamJaQu13B7muAgtLZub31v4CAs7EUe1/vM8pKJw4OYjgb+CnWOZzuZ056fdEmBT8kaTcpJPxDXg4cVDH0B+k2PorsVUgDj7CArVbSNRu+YTKTWyW6M2rhiHZo0WzsGvmOWBcRPkfND0agJzDxHzX2H7FQgaE5hyP8ABPoq8vFDI+bHLD1tKbrWV+3thsr0DAHaB3fBUAvHI28COCwKFckg79f3TPsXEySw6P8A+Qu0+Vl0FcaJcqlaOIVqRa5zHatMHkQYPgoOdu8k3/iLsjqq/WgANq68niZ8xfzSY8KnKNOjXhk7RtBWZD1W3NlBtVeuKFRoZPJ2K6zYhN2Cx8U2Dg0D4huASliHSGhGMNhppzRVa2IbqToa2sjKPDgCBEJ8/DnAF1Z7yBLKd40Bfu/8Uk160vAFw3S2pOsW3WXXfw8wBp4N9R47VZ888oGUesqhxVeSzU9SyViovwOGl/OPUrX2phGvaGukCdQYifT+UJsiOvjzTDicK0tIIHuP2WopHnepj7Dw/U0y9w7TrAHgDHqUfQoDMN5PacffNDtdmjvt3NE/X0WlhW2J4n0Flz0Stk8TUDWFx0AlY2z65dL3X39xOnoPRD9LdoQOqab6n6I3ZND8gHe6D4bh74qUqRzdsG2vX7D+6PEmTv7vJLQY7raMOiwJHfMd62tvPin338BA+RCxG4kDENbOoHpAH1802CETZdVeWUazuE35SeXNKuyquZ2vxNE94gFMnSUxSqCYmfpCStk4jLlHAgec/sjTAZjV3ZK5aPcKurWgh3Fx9CpdJmFuIB4z8gfqFj1sRI8T5z/CUp7ocoaTNPFV8wkePvyWZQrFru9e0Khnw/g/TwVB1ngU+wEk9M0MFUAcW7neiKq9lzZGlv2PvgstlW4I3H0W7Tp9YzmN6VM5RotovuFtbOqEtfGobmb3tuFg4d0OAPGD3rY2RUHWxuMz5XU4wZnv4h0BXwXWNuRDxyInMPIlcjL5C7RRaHUatE/pc4DuOnzK4ziKXV1Hs/pJSsqvZd48q0UNUxyVZKsbuSmPj5IVAi2aDXRDuCuabKAJ+TqbxNg0Cd+/guw4Kh1eEpM4NXIcLQL6zGN3vb5Tou04tsU2DgAPRZ3pkX1cn7l/1SatRMDZ7suIaeLvnb6ptxRhju4/JJFPEgVc390DvmE54535bz/afktT4MeD0zM2cOw3x/5QtrQLG2Z8LRy/91ZtzFZab72Ij35hE1bOTpWJm1axq13Efqdbu/iE94WOqaOA9QuaU8T+YCN59N/oPVdD2Z/osmLibb5325QjmgIPyYPSB+gE3LfK5KT8XiC3EB54gHy+yZOkFQCoL/q3cmzHr80n7YfBnuPqfsmRQqT2Me36gdQLhvEePZCQdkv7UHdB8jCaXVc2HcOAEab4H1PklHC2cTBEDSRxjcOSl+xy2mS6dNI6t/F5E8soH0SaTceKeumNQOw1M7w+d+kEft5JIp6nkq0tSLCf2BuHZLOY+R+/zVHEIvCglpvyKHqiCE5MSvLBs+VwnfZNWwzISvjmSCRuumDo5UkBTLaGPxYdtCnlee/zVuwqoJLjoPqq9u6giN37LPwuKAe5rQQLa3M6/OUL0tC6sb6LgKz7ntNnhdct6YUQzFOy6Ov4p6q42CHkgC08I3pI6S4kVquZozAWm/JRKh2Ewy1eMcreqI1Cg+jCQvguNPyi2md3uUwUKGCytnr5gTdusX/Sl1mq0WYpwAHDkP2S2dONnbvw82d1ldz4tTg+JkD5yugbZdDfP0Czeg+CFLDzMyZNouQNeNoVvSWv2R4hBw8fTCkyObk75WxRZX/7igOLiT4CV0PF1AaDjuyn7LkGLxZbiKLj/wDZ6EH34LqlerOFPIAeEhXJKkijheme7JEtH+I/5E/RK3SzGkZaY1eSTxj3Katjaf7R8yuf9Kas4t/Kw8h90zErbIyuooz8E0uqgAaD5kN+q6mBFNjRoGwNfDfyXKNgVc1don4nN8m5nHz7K6oPgbp8P0XZCMfhittguc+JHxEWHI74t9km7fHaI7vmnDbIINI2zdYSbAEA9mNEo7ZvU11PvREvAD8huzQCwt3ER5j95S43DhrnZiYLSQOWYg92hW5s7F2E7rDulYO0qxNS4boRpe8m/HU+SJnRM/b7ppMHv3olegQH7rj39UxY05qYtoUvPbDwVXyeRuP4NFhg8ivsTSmYVVcaHzRgIN/d1KYu6YA5ksPcjeilTQc0NVESOSK6I0YqQN99+vgEz2G+ww7ZpTTB4H5rDaw9ohptv4cJ97kz7Tpjq3cr67/JKuK6QU6QqUgyXvLYcdwAP1KXN/adCNsB25jy6KY0EZuZ4LNYy3wiyiASSTcnVEdf2csADwvHeqk52a+Hj9UrKssbl82N7bFeitHFfdaOH2QK0PlGD0UPwLdWEg8DvUm4SpG7zCsz8BPHctKmBA1097lPZoU8cX4OvbL6Q1aLCwEFgkFh1nSx1Wt/1QxNEua+CNW/qZvuOHNJlR5MnitLYbSKhfeRTcNeJHnosfgc3JHIsbdpj+bxMc8bmtMzMbRe+o1sdprxfuOvkum0nH/pXNMaNPmbz5JHbjm5u3Aki6d8FldQcRvDf3+q9Lka9jz2OLV2H7FOvcPqua7cf+dUJ3uPzPnaF0fZL8uuh/YrnO2mXniHHhvsmYPcDM/Bm9DHTic5sW0nnnJGX/2XVmVIpNM/oF/D7LlHROmeteZkBuXXXMZn/wDPqugYzG/9u1uhLR5ElRkWyMbpGQ/ECpBboC7no6Z80o7WqdrxO5MXR2S0jg53v0Svth35hvvHqiXgF+TxlWLTGu7VA7QIIJJuCNw0n7q2rVgj5+qpxTpBjePf0RvwcvIIRLY5/Pf5x5rHx2HhwK0aAnWdLa8ZR20sDnplwB7P1SZK1YcHTowCJCv2cQTBvG7jCGqOIEj9KvomDIQJ0RLwFbZwzW1JaOy4ZhG6Zn1VnRFhNeANOU/VfYx2ek0jVkg9xuPX5rV6A0vzXngBfwJTnTCTuJr7XOSm4nQtO7l38lybaFVtSrmbMevu66n0wP5B/wAYXHqVylZFpDcD3sNL/ZK8DwqXsjS/iotckdFRfeadhYPNeCqN6HFTcvCEHVe5LzN+A+nXbOhVoxXM+X3WUHQj2PdA+HTgP2XOCQqWdvSOp4SmSLyPmt7YFLtvzRGXvm+ixa+MvuHch241wMtJXlsOVwzLJWkbk8XbG435N/pDhabi4sBYBfTQAaLa6K40vpEHu8konF1HiHaEaStvos4NZA/rIN9+UFb3H9RXIydEq0Y+bhPDj7XY04h8Wmw4eSSOkL4APIjWNITjisU2ZIkDUDeDr6SkXpC6GwHA3Pz+y2sKaSMfK9gvRL/UPEj0TFtPGTH+I36XP7rC6HM/OI5furcdUIcRw/ddlCxK0a2wRGY8XO395+iVekTYe423Gxnlu7k59G6eaiXR+o7/AASx0xoEPHNp3zo48uahPdESWhdq4mWtXwq27j80BSfaOBV+WQmWDR7WGUE8DymN6bti4XPRrCNwjxFkr06OcD18AV0HoZhwaFcTdpEzGhEfX0Q+EGts5RtGhkqEbp+VlXUsJTD02wnV1XAxE5h4/dL+GGYObw08Upq0RLySwlWxbuOnfqPfNO3QVg6t74jVo5k/tdI+GtaL6fVblLpAzD0QzV1zlG6ePvcog9bCUW3ou6cY4NblkzaBxK5k1vaO6629qbRdWcS7f7ss0N8lGXInSRZw4q2ypsA8VLrOSmWBfZuAVd0y08nXSIieCshfASp5AltkqTKHQLq9uIMBR6tu9GMcIFvkpbQDg/Z0OFKpJGuu9EiqZVdNs7la1i81Jo9DGLqi51c7+6N6J2ZtM0Xg7iRI3GEO1sKutTm0KMeTpJSjpkZMKcOrHmvimvbnpmRBmLlsjeNUr7TzOAEHedNdEDRziIMR5+aIeXkQajjzJuPsvQcf1yK1lj+6/wDDBz+ju7xy/ZhfQ0RXJNotfmDH0V+0mfmnvPzWFTw1SmCab5mCQb/CZEc7LabtGjViXBjzfKQQZi4FoJ5BaWPlYORvHL9vcoy4+XD+SGHoafyqjTuv5j7BY/TjCQ1hG4n1JWt0aqtDy0OEEa7rAoLpbW/Ju0ntekFFP8xaWjm5olryONwPVH0KQ08fS/zQmNqZni0RaUXRxIEW0gEyujOmTLG6DGsiI/UnLo66KWIG95Zv/uEpKNUZmnUB3oU57LrAsc/+p0jwCP2B9xZ/EhgNYRHwfUJOwrYBvc+kJ92zSFVzib7glLblGnhmyXAuO46+WpRUgXvRhbQ2plJa3X5+5WZTDiS6bnf/ACvfjqF/Hkj6dIKjny0aHHwRa8ARpcVNuHcRMLSZhuRPh9kUyk4CzHeA1VJ56Lf0rME4d3D0UW0HcCmYYVxEgEd8KoUuJcP9qj/kAvCkYDaLpsPNXOw5Gsea0cQwZrkW42Pihn4gMNteV/VR9Ry8ExhXkGfhSRYedlY2mIHab5qjE4lzhF/FXU6Vh3J8brYt1eh9ostO5WEhUMmIVzafJealGjbjnZYavAAKkAk2X1SoG6qVEzBmJ0m1vmoUWRLIy6nROkgfNGUsLuHa715TyN5n0/cqGIxFtYHD4fQXKFJtg9m/YsrMaNSPC6zsQyQSWgjhElRrVrdkRzVDWu4k96OEeu7OavRdh8W+k4OpwItlM5VojpA9xio2B/bceUfussEDUydwGg71Q6oRoAtHFz88FV3+pVycPFJ+D3aIpklzAAeWnluKFw7A4jsvjjDZ3aAm6sqYiRpJ5BUtYSZuOat/xKT24pFf/hJas2MJQpfq6wRrmaB9Vq19pgAMpt7IGptPcFiUqvEk96v67im/xJy0kA/TkieL2g6IaMpO/WOYSljdjl7s73lxJ1O9MNWoCNUFiHiYze/FIny8rfksYuHjrwYQ2XcmQBw4I1mAYBqZ4iI5yvRi8tmw7iSJVdXFlw7ZsNwEIJSmyxDHFBRxOUBrHARx1VVbFvbBzz3AIR2IG4eX8KgO3qI4/kGdJ6CKmMcTJMeK8fj51eT4FBYitNkNmTo40IcthOJqtdu8VVI3BQhTAR1QDVkarDHerWaDuXjS4EEajQoplIkDXzRJ0LcGOLqrQZlV1ceIgKvFtE6BVho4BZCxqjRv4K6YLnIxlQDQX4q2i0RoEWxgvYaKHFHWyrCvF83oo1XMbc/yrGi/ggMSEHVMi3ZacRJsAO9D1q7Qe0+eTfsg8TqrtntEm25M+ikrOWRt0gg1LS1sDi76IR73HQ+K+rG5714TZQo0OZKiwjeL68VcKjQbyfkgwbKdIXRdL8ipZWvARiMXbst8yPkg3Oc43Pgr94X1bVSkk6RMcurBjSJ3+ipr4M/pzE80YPjHcraZu5H2cfBP1eyMPEYJwP14KdPZ5gHXuR+IPZWW95BEE+4TYzlLViXItqYMtEkR3oKu0HQyfRXC+t+9egJ0E15ZXnk+AU4U6rxobvIR1ZojRDOYOATE2yeyqyk0HHQfJSNFzRJCIolEsCFzaCVNWBUsOXI5jDA10Vjvg8Poq6bjA7lMW5C5yo//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p:nvSpPr>
        <p:spPr>
          <a:xfrm>
            <a:off x="304799" y="457200"/>
            <a:ext cx="6858001" cy="4031873"/>
          </a:xfrm>
          <a:prstGeom prst="rect">
            <a:avLst/>
          </a:prstGeom>
        </p:spPr>
        <p:txBody>
          <a:bodyPr wrap="square">
            <a:spAutoFit/>
          </a:bodyPr>
          <a:lstStyle/>
          <a:p>
            <a:r>
              <a:rPr lang="es-MX" sz="1600" b="1" dirty="0" smtClean="0"/>
              <a:t>Burbuja la ballena jorobada </a:t>
            </a:r>
            <a:r>
              <a:rPr lang="es-MX" sz="1400" b="1" i="1" dirty="0" smtClean="0"/>
              <a:t>continuación</a:t>
            </a:r>
            <a:r>
              <a:rPr lang="es-MX" sz="1600" b="1" i="1" dirty="0" smtClean="0"/>
              <a:t>…</a:t>
            </a:r>
            <a:endParaRPr lang="es-MX" sz="1600" i="1" dirty="0" smtClean="0"/>
          </a:p>
          <a:p>
            <a:r>
              <a:rPr lang="es-MX" sz="1600" dirty="0" smtClean="0"/>
              <a:t> </a:t>
            </a:r>
          </a:p>
          <a:p>
            <a:r>
              <a:rPr lang="es-MX" sz="1600" dirty="0"/>
              <a:t>—</a:t>
            </a:r>
            <a:r>
              <a:rPr lang="es-MX" sz="1600" dirty="0" smtClean="0"/>
              <a:t>¿Es por eso que has pasado tanto tiempo lejos de todos? —pregunt</a:t>
            </a:r>
            <a:r>
              <a:rPr lang="es-MX" sz="1600" dirty="0"/>
              <a:t>ó</a:t>
            </a:r>
            <a:r>
              <a:rPr lang="es-MX" sz="1600" dirty="0" smtClean="0"/>
              <a:t> Sammy—. Las otras criaturas marinas piensan que eres malo y que estas enojado. Ellos no saben que estás adolorido. ¿Por qué no se los dijiste?  </a:t>
            </a:r>
          </a:p>
          <a:p>
            <a:endParaRPr lang="es-MX" sz="1600" dirty="0" smtClean="0"/>
          </a:p>
          <a:p>
            <a:r>
              <a:rPr lang="es-MX" sz="1600" dirty="0" smtClean="0"/>
              <a:t>—Me daba mucha vergüenza pedir ayuda —dijo Burbuja. Burbuja luego se dio cuenta de que su orgullo había empeorado el problema. Él le pidió a Sammy que le sacará el diente adolorido con sus aletas grandes. ¡Y él así lo hizo! </a:t>
            </a:r>
          </a:p>
          <a:p>
            <a:r>
              <a:rPr lang="es-MX" sz="1600" dirty="0" smtClean="0"/>
              <a:t> </a:t>
            </a:r>
          </a:p>
          <a:p>
            <a:r>
              <a:rPr lang="es-MX" sz="1600" dirty="0" smtClean="0"/>
              <a:t>Después que le sacaron el diente , Burbuja se sintió mejor. Él comenzó a hablar con las otras criaturas marinas de nuevo. Al principio nadie confiaba en él. Le tomó un buen tiempo para ser aceptado de nuevo por las otras criaturas marinas. Y de ahí en adelante, Burbuja decidió que siempre pediría ayuda cuando realmente la necesitara.</a:t>
            </a:r>
          </a:p>
          <a:p>
            <a:r>
              <a:rPr lang="es-MX" sz="1600" dirty="0" smtClean="0"/>
              <a:t> </a:t>
            </a:r>
            <a:endParaRPr lang="es-MX" sz="1600" dirty="0"/>
          </a:p>
        </p:txBody>
      </p:sp>
      <p:sp>
        <p:nvSpPr>
          <p:cNvPr id="5" name="AutoShape 8" descr="data:image/jpeg;base64,/9j/4AAQSkZJRgABAQAAAQABAAD/2wCEAAkGBxQTEhQUExQWFBUXFhcXFxgXGBcXHBgYFxgYGBcXFxcYHCggHBwlHBUUITEhJSkrLi4uFx8zODMsNygtLisBCgoKDg0OGhAQGywkHyQsLCwsLCwsLCwsLCwsLCwsLCwsLCwsLCwsLCwsLCwsLCwsLCwsLCwsLCwsLCwsLCwsLP/AABEIAJ8BPAMBIgACEQEDEQH/xAAcAAACAwEBAQEAAAAAAAAAAAADBAIFBgEHAAj/xAA/EAABAwIDBgMECgEDAwUAAAABAAIRAyEEEjEFQVFhcYEGIpETobHBBxQyQlJictHh8PEjM6JTgsIWJDRDkv/EABkBAAMBAQEAAAAAAAAAAAAAAAABAgMEBf/EAB8RAAICAwEBAQEBAAAAAAAAAAABAhESITFBA1ETcf/aAAwDAQACEQMRAD8A9Ac/dHuUMpmU48gFBc4Er1EzzqO1C2QC8AnQEgE9FOn5Ra6y/jbZudjajRPs5zcmmDmHQj0J4LOYXatdg8lZ0agOioCORKi/GaKNq0emmvOoXaeJH9CwVHxnXaPOym4cRmafifgmmeM3EEjDZouS2pMDifJIHUJWgUZHpmFrAhCx1OQsLsnx2wva003Mkgah0SYvYH4rXjbtAnJ7QOcLENBdB4EtELnaxdmy2qYKk4XBS1alBRa72nzU3B0axqOo1HdSac43reL9MWvDmGxG4poXVPXblNkzhMZNlU4eoSl4fYzDwZScK6eA4KsxVGCn85+MUo+h8HiIsrBwBCz/ALSE7gcZuKU4PpUZeEsRRQCFZPuFXV2wnCV6FKJKnVhMiqFWGouMrwqcLEmP1UtVU6NaVKo1JaDpFj+KYp1Uoxspmm1EuDQ5TcjEApAvgKVOsscX0tMO5yG4ypZgVEpoTBPbwXWv7KRKFUarJCZlzOl88KTXhPFhY3Tq+iapV1XCoptcolAakPPpjVCBhcpVUwWNKjnS9PgNjmlcq4cFCqsy6L5tdOn1Cvxn31YDRcLUVtQFTkJ5P0VIrcSxIkq1qAGyRqsWsJGckQo1eKy3iLw6RNXDttq+mN/5qfA/l37lqGthGDJBBRKhxdHl1PEujM05TO4b+Y+SXq1XEkglt9ASB6bui1PizYuScTTtF6jdzh+LkR7wsy6pndAAbPDcALm/K6zejZOzjXBpFi55nTUAam47BN7OruzeRjnabjP/ABAVTRxDs5e0lv4SDBAi0H5hGrvvLiAXXnjztvS6UlRtqlBlVkk5HgWkyJ4Ei46rK1qrmOgkhzZEgm55zcKz2JUe4ZQx7p3hrj8kbaPh7EPMtonq4hvcgmVPBimH8QPDYFWrmEQXEPB5Q4Ej1jknNl+I6rqrGFrXZjFgQeZ1i1z2UcF4SqE/6j2sG/IC4+pgD3rTYHYVPDt/0wSTq913HqeHIQtFaMpSiW+DxUi6ar0g4KlpEhWeExG5E407RMX4ysxNEgoAKvcTSncqfEUiDotITvREotD+Exc2OqNVbIVTSqcVYUKkhTKNbQ07EMVRINkFXVSjmVdiqGUzCuH0vRMosFTkJ6jUkKuL1OnUIVSjYJ0WNEQUYjglGVEdr7LB2aIhVmEsypdNvEpIMO9XGqJY4ysmA+Qq9oRG1IScbGmNOKEXKTniFD6u46Nd6FJV6H+EHGUHRMnBvGogcyB8SvvYc2+s/CVecV6LF/gOnUlGaUF7Wt1cJ4fw6EN2Ppjn1Ib7oPxSc14NQY6HqbKyo6u2mtJ8o7En3yh0/EjCQCPf8j+6nTLxaNQ14Ki+jwSmExLXiWGRy+HXknqVYaKOcBU+iBeQitxBTjsKDdC+qKlOL6Tg0AfU3pevdRpVOKlFoVVTJ6LZkSm5RqNhfUSqEUnjfHZcPk/6jsvYXPwA7rGYUNFoIlr2EzMZ2lsgW0zT2Vn4wxmfEFu5ggdTc/GOyrMGGkGTEXA3njCz6bLSM7Xz0HGk43ABBGhDhLXDkQZXrewMNR9hReym0F1NjpgTdoJk66ysDtbBsrgmQ17Qcua0tJkNzREgk6xY8lrPBOLL8Ixps6i51J44Fpkf8SEvmqlQfR3E09J4BEK5pEOaqAPCsdnYkCyr6x1ZEH4AxVItK7RrcVZ4ygHBU5pkG6UZKS2KSpnarSCuU3wjtIIgpZ4g3VJ3piei1w1cEXUcXhw68JClVAVpQqyFlJYuzRNNUypdhlKkMpVlWaNyRrNurU76TjQ20jiu1WBwISNKZiJRq2Iaz7T2tPCfiApeilsrsRhy08tyixqPV2lSNiS79IkntZK4valOm0O9m4A2bmtJ7Cy0/ron+bGJTOHfO5Zmr4ieRLabQOLRMdS6eC6PETi2HFwcdDqG8y2bn4c9ycm/BqKRqnua37RDepj4qNVzL+YEjUN8zh1aLrAnGvmS8k8dR1Qm1yPNOh1Gs84SUX+laNmdo0Bdz3DsAT2vbmvjten5SGtdIJu69vyLIYnaZqRnhx00AsOiUOLBM6cv5Tx/WGlxG3d4hIGYhrRJAaCQSY3gbhb1Sv8A6hkF5kHQRe/Q7h13hZbFbQlrWuvA8p33vr6eiW+vCw15HT+UlCI8mapu23zJe4+YRu0Mnpu96Uxe3nEzJJ6kweUqkxGMLpc5xMAXOsWFvhCWO0mnyGIndEibG+/dqrxSFbLmr4iIaRAdPH5HUdlnMd4geJDXcNL+/upVarAQHfxCR2uymX+QWgaae7ss5a4UhV22X7ySis2s4n9+iht9lOKIo0wLXMgvJ+yc4BtcEieO5VuHBjqZ49FkpMukb7wltxwxDRMtqCHczo1w7x6lei/WF5D4WpF2IpN0/wBRk8CAZAHORJC9dNFdHzprZh9O6H8NiU0HhVdJsJxtToolBXoFJlJRMFNzIQxRRmsWkmiEgdS4SdarF0+VUeIamTDVnWtTfHWCB70Jg0ea4jFl9QvOrnF3qVybylAbhFmVimdFFlSqBzSyB5iLm2nui6b8OYs0qxa6wcA1x3GPsk/mGk7xbcFT4Z5kiFYMILdLzc8R/firX6S0qN6TqZgDieGpK+wtcOGZjg4cWmR3hYmpnczLneWC2XM6OQImI5KWFw2U5hY8RY+oV5shQVdPVcBig4KG0Ke8C6wDcdUA/wBxwuIGZ0nX+9087apLchJzRBqTcj8LuLefyWNU7ReOqL36yAbkA9karWY5slzRFpJAE8JnXksm2tBkiRwJIHcpTG18zpGn4dzZ3N5K3bZKikaTF4trROYOEx5TP90X2E24yPM4tHMXPQCT7gOayRAt6zw7b0V9F4b7R12kwHfiO8A62Q7erGklw1DvEwmzbbi52u7QR/d6r8R4kqugNaxsmBlBLif1TEqor1jUIzmTo08BuaeXDghUnOpVN4IsROo0IkWIibqcR2Mux7pMVJfxLojoTaeaI0ljfOPMRLRy/ETvnd6qmfTIMTZSxFUl07oAHQAAD3KqCxnFPcb3PT5pZ1UgwTpYjude5KGST206rlWS6U6EEbiOy+dVKHmOkz8uiLhmN+/OXlrP7cUAcNcgXjuhPxFh1OnZEqUZ4co0UThN3qimAtWqGRJ3KArNiCrKjs0PkzljeZjpa8oRwLRYhGMh2ivq18wtu+HFV9R7pj4K/pNDT5TB4wD1iVEsaLwP70ScWCZQNpnmF2jTIOivhkvMDfx9yFWawDURxCnEqyqruJAMExb+f7wQ2NIjuT/d2ifOJptkRLdSNCY0g7tUviKwg5RII17gBsbjB0SYFaZLpnn3P9nsi4cEXtI+zliRzgKNSpIm5Fr8eUq/8M4mhSFR7v8AcAGSdA7f/nhKgrwuvCIHtaRAgF2sWkAxHCxXo7gsD4adLqWgglzgIF4OUxusP6VvGOkLePLMZ9OgIzaSDC5nVbfCAJkqMRvULqKdAMGFSeLv/h1/0fAg/JWrUjtzDF9Csz8VN4HUtMe9LEDyegZB7fFGqtgnhu7pOg7yo7alo7LnOgapiIPFNUn91V037k1Qqg23qkxNFxQcnZsqfD104yurshoZgzKlMKFByN5SmAKo5d9hYHXl+649wB5c1ymgDhaZmPn7l19Z15Mzrw9F85y40j70n99xnl70ALuJ3IYeYhELDK+sgCB4KPsuJRCQNyg5yAAufGl1Ok3NqvndF8XQmAdrQF1xCBnCCawlOwGmnmpVHx3SFStwsuGvvJ1RkgobfizGXd/boQrcdToUma08+ilVaZA79EsgxJh0mOaNtOiacEmQf7+6VrNLC11jfTmlNoY51R1+wUORSidxGKBuLWCBTqyePHsk6mJjXTQrmJrWDYgbz8P39Fm5FJDzQHSBbkbenHRTwVLMXgQPgC27T1kenVUTcWW23eqLRN4D3ZZzOvaBf1U5DoZxBIa2/wBtznD9IsD6lw7J/Y2zc5phwIY54BI17ADkVTPqNebuiDAEGw3CTw+a0uArFz6bG5oAA8trk2OYaEW3ayhbYzUeFsEPa+Qy0ZnTx+6PitgLJTwzhQGFwiIawRviS4zvufcrd9FdUXSo557YNlWyKEm4IrH2V1+EXQqai57RRc26mGpuhEs6650hSNNRywptD2eMbSoexr1aemV7gP0zLfcQoZlpPpI2cW1WVwLPGV36m6E9Rb/tWVpVLQuaSpnQnaCg3COKk9f7ZKKWaf1D3/ypKLGliOP8pylU4EGd2hVH7bjpucPgUwzFjQwVSYmi9o1iNbf3ij+2VAzERcEhNUtou/KeoVqRLRbuiF80AGZsq362TwRBXJ+77wqTRNFjMXQn1AkX4ghDFU8U7QD7HidZRHRJiw3DhylVwrLr8bG5DaAszSkFxPC2+OMcP3Sr6gCqa21iDrM6qvq7UvdTKY1Ev6+JAVZW2g4TlawuOmfMWx/2/FV9TaM6IBxcLNzLUSxdjnToAO/uncpOrqkfib6rgx0C3vSyHRduxQkXQa2LvY2VI7FnjPVA+tzaIPBS5Do0H10C49UN213TrPb9lSPxBkjn87wgmujJhRfVdqvOpnrf3FAfi+UHfHDoVVh9p3R/hSzSJEk/DlHXelbCh973HzA5h8DzB5JN1TM0iYIuOu8dN6JhGEkEv9mDqYLjGlm6njEpj6qDUyavmLAyTOrAN0Am+iQwLMKXEZby2TyO++7RdFaJY0SbyT96OA4aqyx9FzXMYzyuJgjQZm3i1rSl6uz6hcS/LMGGh0Zr5SBHNAEKD2xGUE6mDYdTr2Wv8N0pAaxsl5bruItztp0gqh2Vsn9AcHgfazWI4HhfjcHgvUvDmzPZsDjcx5RpA3mOO7p1K1+cbZEnSNLgKIZTawaNEdeJPMmSjQlaVfimG1pK2aowuyFSiEA0ynmNlSLU1Oh4ldi6EGyExvdWT/MFW1HZSiLslqgrV3KhCuuOrmyMGAvtvAsr0X0n/eFjwO49ivGNo4J9Cq6m8Q5p9RuI5Fe2PdKo/E2wWYqmPu1G/Yfw5HiClL52ilKmeUl83RGdehUNo4OpRqFlRuVw9COIO8IGdcrN0w8mSPjvUXD/AB/KhnnVd15oGmSNXqF0YjgR3Uc39Kg6ly9EWFDVPF6aesJtuL4g9iqhrRun1/hSHV3qmpBRcfWWnc73IdTFxuSGHove4NZnc42AAmVoMHgG0hLyH1O2VnT8TuZsN06qk2+EtAcGx5GZwyg6cevLcldoFoFtev7qyrvJJJVLjnXVy0iUVlWvAJK77YRePVV21K3myjdr1/hSoVARfVYmlBatbnPRLurqT2D/AAoNpBIZHMSoGmeKdpGARJDZE8D1CZZs72lqQfUfaYba8z03IAqGCeNh6lFoszddSeVteF1pcN4NrZoeadNs/ac9odys1xv3Wk2H4Ia6Hl4qhj4qUqYBmL5cz3CDe/VVixWYtmxarmmrkcQDrBAM2EGL8PRaPB+AKz2F3s/M4byPKIsRY3+z7+NvRiKtNop0aDaTQJ/6kAajUAO5XQsLs99S9fEVTNw0RSEG7T5YGnEFHBbMLs/6N6gc327mU2DUOcCTrcK3w3gjDAgfWA4CZAIuI0JaSbLY09nU2aUmtmTcST3dMo4MT69+NltH5NmbmZHGeEaT2sbTqNaAZMtdJmbZh7gg7O8PVaIIZ7B4aXxGUO81iMzmtIcBG+1xpZbKVCFf8b9J/oYDE7JrhrC+g+QXOgZHAkzBcXE8N3JL0fB1erUmnTdkMAl7rc7xofy/59Igp3D4giLKX8aH/W/DMbF8HMoOa6pD3taAIHlbHCdb7ytGFYgApTFUoNgrg1wl2Dlda5QAU2haMkao1SnGkQqsSpiss3CxpkqtSN6TrHMpYpyBSdCuMdWKyMKYRns3oYVCogutCnC6EmFFTt3YVPEsy1Gz+Fws5p4g/Jeabf8ADFfCy6Pa0vxtFwPzt3dbhezNAIQqtJZySkXF0eAMrDipu/sL1LbngnD15Ib7J5vmp2B/U3Q/FYfavgrGUScg9swb2G8c2G/pKwl85I0Ukyoa89fcuiqOYSdSq9hLXAtcNzgQfQ3Ufr5WRpsddUnf6hM7Owj6roYQIu5xmGjifkNSqqjiH1HNYxsucQAOf7c1t2Um0mCkzQXc7QvfvceWoA3DvNRjYm6DUGtosyUgZIh7z9p/Eflb+Ud5QX1A7UHtIR6dUvAFRxDB9/8AD0Grhy+CUrwPsmR+I7+25bpJGbti+IqDcqLauKytJnzGzf37J/G4qJ4b1lsdiM75mwsP37rOci0hYlTprgp801hdn1qkezp1H/pa4j1AhZ0WQFUrpqk/wncb4fxNEB1Wi9o42PrlmFW+25Iaa6KztSpKY2fj30iTTOV0g5oBiJsAQePuShrclb+HW4Z78uJzhp3sIEdiDKF0C6peKv8A2wp+zHthEVvKCA1wcAIbwkd1yv4sNR7nVWVHNIblYyu+nlLQQXGAQSZvYLZUvo6wTgC11Ug3BDxccR5VJ/0aYU2FSsO7D/4LX+UyM4lTQ+k8h1INp5Wf6bXip5gxrbOc1zBncSL3HZa7Z/0oYFzXe1zMIJtBqBzQ/K2DAJJEOiLCeizlX6KaP3a9XuGH5IDvouZuxD//AMNPzUv5TY80j0bA+KcFWa5zKrbNzECxyi58kbtITFXG4U5x7RjTTDTUkxlFQeQSYbJXmlL6Mi3TE250/wBnqdb6MnEWrt6ZSB6AlJQlHgOUX09NZgQ5oc1wIcAWkXBBEiDvGl0F+DIEyDvsd3GCvMaXgPGUsuTEwGklsFwAnWG6XWl2TsfEB7H18S54YBDBZpjjGpJEmZvK2g/oS1GjRigiCgiNevs5W1mJ9TcWxwRalwoZwiU3jgoa9KQm6nC60KwdTCWqNhUpWKhdRU13KrJsG26FUpwiMG9FcyQkUDoncoVGFdhGbcI4CQtKkCvnthRhHQoI1ym8oCICk0FESoOKk4L4NTBISxmCp1BFRjag/M0H4qgxXgfBPP8AtZf0Oc33TC1T22QXhDin0e1wxNfwlh8GDXpmoXAFoDi0gZrE/ZBmMw13qspvLiAAb2mOOnvWp8aVIw451G/ByyOB2g5j2kOI8wNiRoVhOk6Rqr9Pmhx+0D3S2MxOUQDdExO0nGYc43JJJJJPdT8O7Fdi6uZ0+yafOdMx1yD58B1CjukMY2D4UGKYalcvax32A0gFw3uMg2O5X2F8BYJv/wBRdzc959wIC1DKQAAAgAQBwA0CJC6l84pcMnJiGztjYel/t0KbeYYJ9dVbuoAiyE1qPSMIeuCr9F30QRBuDqsT4v8AAVOs01KADKovA0d23Fb+o1DyJSSkqY0muH5uxmCfScWvaWkWIKA0wbWX6K2jsalWEVabX8yL9iLqhd9HuCJnI5vRx+a538H4a5i/0X7VNWi6m8yWQR0Oo9fit4xoVTsvY9HDtIosDZ1OpPUlWM81vGLUaZm+2NteFA0ggypCojH8AOHDRdBCWBUiUYgPta1yDUwoHFApvTtN8iCodxHVihaAokJitSQYVJ2TRCFJdAXCFSYqCU6sLrhKDCLTck1XAoEGIgYilkr5oRkGJWErtN66Qo5VY6JVm70JrimmCQgPpwpT8GTNwgFiJTMJhzJCLodCgC7KmRdchMR84LgcuyuFAiBchlFIUSExmY8cYV78P5BOV2ZwGsAET2leesqDWV7M5qrKmwcM52Z1CmXcS0X68VnP5ZO0NM8/2LsWpinWBZSnzVCNeTOJXpeBwjKTG06bcrGiAPmeJOso9KmAIAAA3CyKAFcIKH+g3ZDMprohdKoR9mUmrjVKEgJAr4n4rkr5J0UmzpK+K4ugoQ2RyqUri6AmQfbl9K+K+zBAHV8CuAr4OCAJgqbaiFnCj7QJUBY0a0i6jVakqdZN+0kAqMaZXQOa65mU6oCHlhWmiSYUgotNlJJhQem/ci+zKVDk5SxUDRZStcKSP//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10" descr="data:image/jpeg;base64,/9j/4AAQSkZJRgABAQAAAQABAAD/2wCEAAkGBxQTEhQUExQWFBUXFhcXFxgXGBcXHBgYFxgYGBcXFxcYHCggHBwlHBUUITEhJSkrLi4uFx8zODMsNygtLisBCgoKDg0OGhAQGywkHyQsLCwsLCwsLCwsLCwsLCwsLCwsLCwsLCwsLCwsLCwsLCwsLCwsLCwsLCwsLCwsLCwsLP/AABEIAJ8BPAMBIgACEQEDEQH/xAAcAAACAwEBAQEAAAAAAAAAAAADBAIFBgEHAAj/xAA/EAABAwIDBgMECgEDAwUAAAABAAIRAyEEEjEFQVFhcYEGIpETobHBBxQyQlJictHh8PEjM6JTgsIWJDRDkv/EABkBAAMBAQEAAAAAAAAAAAAAAAABAgMEBf/EAB8RAAICAwEBAQEBAAAAAAAAAAABAhESITFBA1ETcf/aAAwDAQACEQMRAD8A9Ac/dHuUMpmU48gFBc4Er1EzzqO1C2QC8AnQEgE9FOn5Ra6y/jbZudjajRPs5zcmmDmHQj0J4LOYXatdg8lZ0agOioCORKi/GaKNq0emmvOoXaeJH9CwVHxnXaPOym4cRmafifgmmeM3EEjDZouS2pMDifJIHUJWgUZHpmFrAhCx1OQsLsnx2wva003Mkgah0SYvYH4rXjbtAnJ7QOcLENBdB4EtELnaxdmy2qYKk4XBS1alBRa72nzU3B0axqOo1HdSac43reL9MWvDmGxG4poXVPXblNkzhMZNlU4eoSl4fYzDwZScK6eA4KsxVGCn85+MUo+h8HiIsrBwBCz/ALSE7gcZuKU4PpUZeEsRRQCFZPuFXV2wnCV6FKJKnVhMiqFWGouMrwqcLEmP1UtVU6NaVKo1JaDpFj+KYp1Uoxspmm1EuDQ5TcjEApAvgKVOsscX0tMO5yG4ypZgVEpoTBPbwXWv7KRKFUarJCZlzOl88KTXhPFhY3Tq+iapV1XCoptcolAakPPpjVCBhcpVUwWNKjnS9PgNjmlcq4cFCqsy6L5tdOn1Cvxn31YDRcLUVtQFTkJ5P0VIrcSxIkq1qAGyRqsWsJGckQo1eKy3iLw6RNXDttq+mN/5qfA/l37lqGthGDJBBRKhxdHl1PEujM05TO4b+Y+SXq1XEkglt9ASB6bui1PizYuScTTtF6jdzh+LkR7wsy6pndAAbPDcALm/K6zejZOzjXBpFi55nTUAam47BN7OruzeRjnabjP/ABAVTRxDs5e0lv4SDBAi0H5hGrvvLiAXXnjztvS6UlRtqlBlVkk5HgWkyJ4Ei46rK1qrmOgkhzZEgm55zcKz2JUe4ZQx7p3hrj8kbaPh7EPMtonq4hvcgmVPBimH8QPDYFWrmEQXEPB5Q4Ej1jknNl+I6rqrGFrXZjFgQeZ1i1z2UcF4SqE/6j2sG/IC4+pgD3rTYHYVPDt/0wSTq913HqeHIQtFaMpSiW+DxUi6ar0g4KlpEhWeExG5E407RMX4ysxNEgoAKvcTSncqfEUiDotITvREotD+Exc2OqNVbIVTSqcVYUKkhTKNbQ07EMVRINkFXVSjmVdiqGUzCuH0vRMosFTkJ6jUkKuL1OnUIVSjYJ0WNEQUYjglGVEdr7LB2aIhVmEsypdNvEpIMO9XGqJY4ysmA+Qq9oRG1IScbGmNOKEXKTniFD6u46Nd6FJV6H+EHGUHRMnBvGogcyB8SvvYc2+s/CVecV6LF/gOnUlGaUF7Wt1cJ4fw6EN2Ppjn1Ib7oPxSc14NQY6HqbKyo6u2mtJ8o7En3yh0/EjCQCPf8j+6nTLxaNQ14Ki+jwSmExLXiWGRy+HXknqVYaKOcBU+iBeQitxBTjsKDdC+qKlOL6Tg0AfU3pevdRpVOKlFoVVTJ6LZkSm5RqNhfUSqEUnjfHZcPk/6jsvYXPwA7rGYUNFoIlr2EzMZ2lsgW0zT2Vn4wxmfEFu5ggdTc/GOyrMGGkGTEXA3njCz6bLSM7Xz0HGk43ABBGhDhLXDkQZXrewMNR9hReym0F1NjpgTdoJk66ysDtbBsrgmQ17Qcua0tJkNzREgk6xY8lrPBOLL8Ixps6i51J44Fpkf8SEvmqlQfR3E09J4BEK5pEOaqAPCsdnYkCyr6x1ZEH4AxVItK7RrcVZ4ygHBU5pkG6UZKS2KSpnarSCuU3wjtIIgpZ4g3VJ3piei1w1cEXUcXhw68JClVAVpQqyFlJYuzRNNUypdhlKkMpVlWaNyRrNurU76TjQ20jiu1WBwISNKZiJRq2Iaz7T2tPCfiApeilsrsRhy08tyixqPV2lSNiS79IkntZK4valOm0O9m4A2bmtJ7Cy0/ron+bGJTOHfO5Zmr4ieRLabQOLRMdS6eC6PETi2HFwcdDqG8y2bn4c9ycm/BqKRqnua37RDepj4qNVzL+YEjUN8zh1aLrAnGvmS8k8dR1Qm1yPNOh1Gs84SUX+laNmdo0Bdz3DsAT2vbmvjten5SGtdIJu69vyLIYnaZqRnhx00AsOiUOLBM6cv5Tx/WGlxG3d4hIGYhrRJAaCQSY3gbhb1Sv8A6hkF5kHQRe/Q7h13hZbFbQlrWuvA8p33vr6eiW+vCw15HT+UlCI8mapu23zJe4+YRu0Mnpu96Uxe3nEzJJ6kweUqkxGMLpc5xMAXOsWFvhCWO0mnyGIndEibG+/dqrxSFbLmr4iIaRAdPH5HUdlnMd4geJDXcNL+/upVarAQHfxCR2uymX+QWgaae7ss5a4UhV22X7ySis2s4n9+iht9lOKIo0wLXMgvJ+yc4BtcEieO5VuHBjqZ49FkpMukb7wltxwxDRMtqCHczo1w7x6lei/WF5D4WpF2IpN0/wBRk8CAZAHORJC9dNFdHzprZh9O6H8NiU0HhVdJsJxtToolBXoFJlJRMFNzIQxRRmsWkmiEgdS4SdarF0+VUeIamTDVnWtTfHWCB70Jg0ea4jFl9QvOrnF3qVybylAbhFmVimdFFlSqBzSyB5iLm2nui6b8OYs0qxa6wcA1x3GPsk/mGk7xbcFT4Z5kiFYMILdLzc8R/firX6S0qN6TqZgDieGpK+wtcOGZjg4cWmR3hYmpnczLneWC2XM6OQImI5KWFw2U5hY8RY+oV5shQVdPVcBig4KG0Ke8C6wDcdUA/wBxwuIGZ0nX+9087apLchJzRBqTcj8LuLefyWNU7ReOqL36yAbkA9karWY5slzRFpJAE8JnXksm2tBkiRwJIHcpTG18zpGn4dzZ3N5K3bZKikaTF4trROYOEx5TP90X2E24yPM4tHMXPQCT7gOayRAt6zw7b0V9F4b7R12kwHfiO8A62Q7erGklw1DvEwmzbbi52u7QR/d6r8R4kqugNaxsmBlBLif1TEqor1jUIzmTo08BuaeXDghUnOpVN4IsROo0IkWIibqcR2Mux7pMVJfxLojoTaeaI0ljfOPMRLRy/ETvnd6qmfTIMTZSxFUl07oAHQAAD3KqCxnFPcb3PT5pZ1UgwTpYjude5KGST206rlWS6U6EEbiOy+dVKHmOkz8uiLhmN+/OXlrP7cUAcNcgXjuhPxFh1OnZEqUZ4co0UThN3qimAtWqGRJ3KArNiCrKjs0PkzljeZjpa8oRwLRYhGMh2ivq18wtu+HFV9R7pj4K/pNDT5TB4wD1iVEsaLwP70ScWCZQNpnmF2jTIOivhkvMDfx9yFWawDURxCnEqyqruJAMExb+f7wQ2NIjuT/d2ifOJptkRLdSNCY0g7tUviKwg5RII17gBsbjB0SYFaZLpnn3P9nsi4cEXtI+zliRzgKNSpIm5Fr8eUq/8M4mhSFR7v8AcAGSdA7f/nhKgrwuvCIHtaRAgF2sWkAxHCxXo7gsD4adLqWgglzgIF4OUxusP6VvGOkLePLMZ9OgIzaSDC5nVbfCAJkqMRvULqKdAMGFSeLv/h1/0fAg/JWrUjtzDF9Csz8VN4HUtMe9LEDyegZB7fFGqtgnhu7pOg7yo7alo7LnOgapiIPFNUn91V037k1Qqg23qkxNFxQcnZsqfD104yurshoZgzKlMKFByN5SmAKo5d9hYHXl+649wB5c1ymgDhaZmPn7l19Z15Mzrw9F85y40j70n99xnl70ALuJ3IYeYhELDK+sgCB4KPsuJRCQNyg5yAAufGl1Ok3NqvndF8XQmAdrQF1xCBnCCawlOwGmnmpVHx3SFStwsuGvvJ1RkgobfizGXd/boQrcdToUma08+ilVaZA79EsgxJh0mOaNtOiacEmQf7+6VrNLC11jfTmlNoY51R1+wUORSidxGKBuLWCBTqyePHsk6mJjXTQrmJrWDYgbz8P39Fm5FJDzQHSBbkbenHRTwVLMXgQPgC27T1kenVUTcWW23eqLRN4D3ZZzOvaBf1U5DoZxBIa2/wBtznD9IsD6lw7J/Y2zc5phwIY54BI17ADkVTPqNebuiDAEGw3CTw+a0uArFz6bG5oAA8trk2OYaEW3ayhbYzUeFsEPa+Qy0ZnTx+6PitgLJTwzhQGFwiIawRviS4zvufcrd9FdUXSo557YNlWyKEm4IrH2V1+EXQqai57RRc26mGpuhEs6650hSNNRywptD2eMbSoexr1aemV7gP0zLfcQoZlpPpI2cW1WVwLPGV36m6E9Rb/tWVpVLQuaSpnQnaCg3COKk9f7ZKKWaf1D3/ypKLGliOP8pylU4EGd2hVH7bjpucPgUwzFjQwVSYmi9o1iNbf3ij+2VAzERcEhNUtou/KeoVqRLRbuiF80AGZsq362TwRBXJ+77wqTRNFjMXQn1AkX4ghDFU8U7QD7HidZRHRJiw3DhylVwrLr8bG5DaAszSkFxPC2+OMcP3Sr6gCqa21iDrM6qvq7UvdTKY1Ev6+JAVZW2g4TlawuOmfMWx/2/FV9TaM6IBxcLNzLUSxdjnToAO/uncpOrqkfib6rgx0C3vSyHRduxQkXQa2LvY2VI7FnjPVA+tzaIPBS5Do0H10C49UN213TrPb9lSPxBkjn87wgmujJhRfVdqvOpnrf3FAfi+UHfHDoVVh9p3R/hSzSJEk/DlHXelbCh973HzA5h8DzB5JN1TM0iYIuOu8dN6JhGEkEv9mDqYLjGlm6njEpj6qDUyavmLAyTOrAN0Am+iQwLMKXEZby2TyO++7RdFaJY0SbyT96OA4aqyx9FzXMYzyuJgjQZm3i1rSl6uz6hcS/LMGGh0Zr5SBHNAEKD2xGUE6mDYdTr2Wv8N0pAaxsl5bruItztp0gqh2Vsn9AcHgfazWI4HhfjcHgvUvDmzPZsDjcx5RpA3mOO7p1K1+cbZEnSNLgKIZTawaNEdeJPMmSjQlaVfimG1pK2aowuyFSiEA0ynmNlSLU1Oh4ldi6EGyExvdWT/MFW1HZSiLslqgrV3KhCuuOrmyMGAvtvAsr0X0n/eFjwO49ivGNo4J9Cq6m8Q5p9RuI5Fe2PdKo/E2wWYqmPu1G/Yfw5HiClL52ilKmeUl83RGdehUNo4OpRqFlRuVw9COIO8IGdcrN0w8mSPjvUXD/AB/KhnnVd15oGmSNXqF0YjgR3Uc39Kg6ly9EWFDVPF6aesJtuL4g9iqhrRun1/hSHV3qmpBRcfWWnc73IdTFxuSGHove4NZnc42AAmVoMHgG0hLyH1O2VnT8TuZsN06qk2+EtAcGx5GZwyg6cevLcldoFoFtev7qyrvJJJVLjnXVy0iUVlWvAJK77YRePVV21K3myjdr1/hSoVARfVYmlBatbnPRLurqT2D/AAoNpBIZHMSoGmeKdpGARJDZE8D1CZZs72lqQfUfaYba8z03IAqGCeNh6lFoszddSeVteF1pcN4NrZoeadNs/ac9odys1xv3Wk2H4Ia6Hl4qhj4qUqYBmL5cz3CDe/VVixWYtmxarmmrkcQDrBAM2EGL8PRaPB+AKz2F3s/M4byPKIsRY3+z7+NvRiKtNop0aDaTQJ/6kAajUAO5XQsLs99S9fEVTNw0RSEG7T5YGnEFHBbMLs/6N6gc327mU2DUOcCTrcK3w3gjDAgfWA4CZAIuI0JaSbLY09nU2aUmtmTcST3dMo4MT69+NltH5NmbmZHGeEaT2sbTqNaAZMtdJmbZh7gg7O8PVaIIZ7B4aXxGUO81iMzmtIcBG+1xpZbKVCFf8b9J/oYDE7JrhrC+g+QXOgZHAkzBcXE8N3JL0fB1erUmnTdkMAl7rc7xofy/59Igp3D4giLKX8aH/W/DMbF8HMoOa6pD3taAIHlbHCdb7ytGFYgApTFUoNgrg1wl2Dlda5QAU2haMkao1SnGkQqsSpiss3CxpkqtSN6TrHMpYpyBSdCuMdWKyMKYRns3oYVCogutCnC6EmFFTt3YVPEsy1Gz+Fws5p4g/Jeabf8ADFfCy6Pa0vxtFwPzt3dbhezNAIQqtJZySkXF0eAMrDipu/sL1LbngnD15Ib7J5vmp2B/U3Q/FYfavgrGUScg9swb2G8c2G/pKwl85I0Ukyoa89fcuiqOYSdSq9hLXAtcNzgQfQ3Ufr5WRpsddUnf6hM7Owj6roYQIu5xmGjifkNSqqjiH1HNYxsucQAOf7c1t2Um0mCkzQXc7QvfvceWoA3DvNRjYm6DUGtosyUgZIh7z9p/Eflb+Ud5QX1A7UHtIR6dUvAFRxDB9/8AD0Grhy+CUrwPsmR+I7+25bpJGbti+IqDcqLauKytJnzGzf37J/G4qJ4b1lsdiM75mwsP37rOci0hYlTprgp801hdn1qkezp1H/pa4j1AhZ0WQFUrpqk/wncb4fxNEB1Wi9o42PrlmFW+25Iaa6KztSpKY2fj30iTTOV0g5oBiJsAQePuShrclb+HW4Z78uJzhp3sIEdiDKF0C6peKv8A2wp+zHthEVvKCA1wcAIbwkd1yv4sNR7nVWVHNIblYyu+nlLQQXGAQSZvYLZUvo6wTgC11Ug3BDxccR5VJ/0aYU2FSsO7D/4LX+UyM4lTQ+k8h1INp5Wf6bXip5gxrbOc1zBncSL3HZa7Z/0oYFzXe1zMIJtBqBzQ/K2DAJJEOiLCeizlX6KaP3a9XuGH5IDvouZuxD//AMNPzUv5TY80j0bA+KcFWa5zKrbNzECxyi58kbtITFXG4U5x7RjTTDTUkxlFQeQSYbJXmlL6Mi3TE250/wBnqdb6MnEWrt6ZSB6AlJQlHgOUX09NZgQ5oc1wIcAWkXBBEiDvGl0F+DIEyDvsd3GCvMaXgPGUsuTEwGklsFwAnWG6XWl2TsfEB7H18S54YBDBZpjjGpJEmZvK2g/oS1GjRigiCgiNevs5W1mJ9TcWxwRalwoZwiU3jgoa9KQm6nC60KwdTCWqNhUpWKhdRU13KrJsG26FUpwiMG9FcyQkUDoncoVGFdhGbcI4CQtKkCvnthRhHQoI1ym8oCICk0FESoOKk4L4NTBISxmCp1BFRjag/M0H4qgxXgfBPP8AtZf0Oc33TC1T22QXhDin0e1wxNfwlh8GDXpmoXAFoDi0gZrE/ZBmMw13qspvLiAAb2mOOnvWp8aVIw451G/ByyOB2g5j2kOI8wNiRoVhOk6Rqr9Pmhx+0D3S2MxOUQDdExO0nGYc43JJJJJPdT8O7Fdi6uZ0+yafOdMx1yD58B1CjukMY2D4UGKYalcvax32A0gFw3uMg2O5X2F8BYJv/wBRdzc959wIC1DKQAAAgAQBwA0CJC6l84pcMnJiGztjYel/t0KbeYYJ9dVbuoAiyE1qPSMIeuCr9F30QRBuDqsT4v8AAVOs01KADKovA0d23Fb+o1DyJSSkqY0muH5uxmCfScWvaWkWIKA0wbWX6K2jsalWEVabX8yL9iLqhd9HuCJnI5vRx+a538H4a5i/0X7VNWi6m8yWQR0Oo9fit4xoVTsvY9HDtIosDZ1OpPUlWM81vGLUaZm+2NteFA0ggypCojH8AOHDRdBCWBUiUYgPta1yDUwoHFApvTtN8iCodxHVihaAokJitSQYVJ2TRCFJdAXCFSYqCU6sLrhKDCLTck1XAoEGIgYilkr5oRkGJWErtN66Qo5VY6JVm70JrimmCQgPpwpT8GTNwgFiJTMJhzJCLodCgC7KmRdchMR84LgcuyuFAiBchlFIUSExmY8cYV78P5BOV2ZwGsAET2leesqDWV7M5qrKmwcM52Z1CmXcS0X68VnP5ZO0NM8/2LsWpinWBZSnzVCNeTOJXpeBwjKTG06bcrGiAPmeJOso9KmAIAAA3CyKAFcIKH+g3ZDMprohdKoR9mUmrjVKEgJAr4n4rkr5J0UmzpK+K4ugoQ2RyqUri6AmQfbl9K+K+zBAHV8CuAr4OCAJgqbaiFnCj7QJUBY0a0i6jVakqdZN+0kAqMaZXQOa65mU6oCHlhWmiSYUgotNlJJhQem/ci+zKVDk5SxUDRZStcKSP//Z"/>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1" name="Group 10"/>
          <p:cNvGrpSpPr/>
          <p:nvPr/>
        </p:nvGrpSpPr>
        <p:grpSpPr>
          <a:xfrm>
            <a:off x="1456191" y="4321629"/>
            <a:ext cx="4667250" cy="3455534"/>
            <a:chOff x="1219200" y="3894856"/>
            <a:chExt cx="4667250" cy="3455534"/>
          </a:xfrm>
        </p:grpSpPr>
        <p:grpSp>
          <p:nvGrpSpPr>
            <p:cNvPr id="9" name="Group 8"/>
            <p:cNvGrpSpPr/>
            <p:nvPr/>
          </p:nvGrpSpPr>
          <p:grpSpPr>
            <a:xfrm>
              <a:off x="1219200" y="3894856"/>
              <a:ext cx="4667250" cy="3455534"/>
              <a:chOff x="838200" y="1721984"/>
              <a:chExt cx="5276850" cy="4095750"/>
            </a:xfrm>
          </p:grpSpPr>
          <p:pic>
            <p:nvPicPr>
              <p:cNvPr id="1028" name="Picture 4" descr="https://encrypted-tbn1.gstatic.com/images?q=tbn:ANd9GcRUKRQI86NoyWHtRwuF7EyXy5pnt7gGoHimgpPsT54V88hRqBQz">
                <a:hlinkClick r:id="rId2"/>
              </p:cNvPr>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838200" y="1721984"/>
                <a:ext cx="5276850" cy="4095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8" name="Picture 14" descr="https://encrypted-tbn3.gstatic.com/images?q=tbn:ANd9GcQ_St5EExZQFPbT1rhb5OK_0_tKumXw1v5E2iWh5Bd4NoidTePOFA">
                <a:hlinkClick r:id="rId4"/>
              </p:cNvPr>
              <p:cNvPicPr>
                <a:picLocks noChangeAspect="1" noChangeArrowheads="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660164" y="3045640"/>
                <a:ext cx="3572237" cy="16219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44" name="Picture 20" descr="https://encrypted-tbn0.gstatic.com/images?q=tbn:ANd9GcTovDEuct-teY3y0JxztnfM3v9hkB_4nmY-iL1V1_e545a1n34jOQ"/>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638" b="100000" l="0" r="10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4352019" y="6093769"/>
              <a:ext cx="1207860" cy="9628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447935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31</a:t>
            </a:fld>
            <a:endParaRPr lang="en-US" dirty="0"/>
          </a:p>
        </p:txBody>
      </p:sp>
      <p:sp>
        <p:nvSpPr>
          <p:cNvPr id="2" name="AutoShape 2" descr="data:image/jpeg;base64,/9j/4AAQSkZJRgABAQAAAQABAAD/2wCEAAkGBxQTEhUTExQUFhUWGB4bGBcXFxgYGBcYGRcYGBcaHB0cHCggGholHRcUITEhJSkrLi4uGB8zODMsNygtLisBCgoKDg0OGxAQGywlHyY0LCwsLCwsLCwsLCwsLCwsLCwsLCwsLCwsLCwsLCwsLCwsLCwsLCwsLCwsLCwsLCwsLP/AABEIAPoAygMBIgACEQEDEQH/xAAbAAACAwEBAQAAAAAAAAAAAAAEBgIDBQcBAP/EAD4QAAEDAgMECAQFAwMEAwAAAAEAAhEDIQQSMQVBUWEGEyJxgZGh8DKxweEHI0LR8VJicjOCshQkksIVU6L/xAAaAQACAwEBAAAAAAAAAAAAAAACAwEEBQAG/8QALhEAAgICAgEDAwIGAwEAAAAAAAECEQMhBBIxBUFREyIycYEVQmGRocEUsdEG/9oADAMBAAIRAxEAPwDneEjeLIguAkxfiqcPTtPFFCiJOp0VRs0wDE1Jiy9pQQAd38r7FtEkzyhRqVI4aKGyao8zdy+iwKqAv797lZm9+/BcwOqezypY33D6IXLF1OuSZXtQdlEnSEvcmRmw4o/AN18FktBlbezqcA+CHNJJDOMrmbhpywdx+iNw05Te06eCGDexYbvqFp4alYDTRYmTLSNtxtglbDy6Z3/REUqQs0ea9qiSVKkxzjDQZ4AcOSS5NohRpk6jYEz3rx1O2a+itNAm/K8qVShAA5IPqB9XspoCB571FwEA8J3++Cvo0SeQQ72xO/391EZ7OoEoVpPjdSxJgDvn1UJIMDT5qLzmsAeF1a90xDQLXqjhqfcrMfR5QtepTvAvzi3uyzcZUDTaSruKS8ITNIAp0+3PJfUaZLrcFcxxLgXW9/yvmv7cbvsnuTFxoLo18omNDrvt/CPqbUJJMG5ndvWU50EAGL6ozqXcClvqvI77mjLwxnKPRHBkCRvWfhWyRy+60oik1WpFFMzMXTgg7kHWNlpbREABZrlCYTPt/ipPC8dY2XzSYRCu+iqi2bcV7izYAL5hghRqvl0cFP8AMJZFtiAmOhR0S8G3BTZs1hiTwhVOXKkmXeArbNLCtBZbhC0KDIbmJiPoqMGIEc+XuEBtzEdY+lhmzJOZ8f0g6FY8YPLk6o1pSUIObBtp7Zc1p6lhJDhLjeREmPeiA2X0kdnLqri4boHDXh6orphQNFrWhttfiLcuhFvO/NJ9LD9ZTebNy3iZDribz3r0GLg4+nVryYObmTctM67gKgq0xUYQQeF9OatqU9fBI/4a41zKlTDkgj4m3mD+qNx3LoFRnZJXmebhfHzuH9v0NvhZlmxqQLQETPBD4iIA3oxzYE8UJiHjQGe5Jg7dh5NaM7FgIGpVMECyOxInz+SjlDRMCe7mr+OVUKkqQNR0I5a+izMZSa0knwWhXeBJ8fJLu0MVmYXHW6uYISlK0V5UlbB62NhwjiqKdY5gToss1TMojD1DmbPH6rW+mooz3kbYxvbMR7uthhMDu5oClRtI0+6220Lb/NZc5pmrCLoUdnala9W7WDksfAsl0e9Qtao+w5K9Mz4R+6gDaDhJQTgrsZ8SHJXR8HZ40QqG6jTfZfVFU028U1LRUej0m4VT39vxXuIkHSIKHp/GjS9xbNTC0iT4gJm2O8kGViYWAwwRNj5WjvT30a6J4qq0FtItBaDNSWjviJWdyYymmkjS4koY3cmfYU2A58R8kP0S2SauLrVSfhcGAcBlBnx080z1ehVRjmxWDiRLgGxGsRJ/betDD9EusHWGtUpODRTIYGdoU/hJkam536oOFxZY5tzG8rmQy40oHOvxK2a9jYBOXMcxh5AGtoFh32STQqZKZBHaDgIOYEQZEg+Fu5db6QdFaTgTVr4h4GoL2AO4SGtEW4Ln+3tk4cNeaZqZ7kEuLwXXs7MJvOvILdjVWYcoSsq/DxubHiB+k6Wgjv8Ad11ep8Lp4fVIH4VbKcDUxDrAHI3/AC3+hH/kn18kFeP9ayKXJpeyRv8ApcH9KwOo2wE2j5lAuow7vWnW+iDi5Ko45M0pxAK1K4CGxTt0wPNH1m6lLG28cQ4tBsr3Gi8kkkVcjBtr4zcEvYiqS2ERiLu1WdiCZXoMGNRVFLkSBt6NwLJe3zWe74lrbMIzSeCsZHUSlBWxjpGzfD0Wx1jliYdxcWgaLfdmn4SsaS2a+L8RSwR7XP7LTf8AD4fdZOFbeUXiMUQIHFaDWinD8gTFt1970O6wlWV3zC+xIRQV6O5CBS4FpKHzgDQ66Ty4wpvsIQ1RytJGZlZ7UqQIVGa9ldkGW+uqa/w46InG4kFw/Jpmamugvl8beqNJCmzo/wCEPQgMpNxmIaHOec1NpuGjc48/NdXB4kfRZFbabaYyAAACABEAAQABysgKe3JGtpAnvCZDEKnlCsdXHXEf2CDuN3fZYuz9pmrSxNGm782lVI10DhmbG+PiHgi8dVDhP62Gf8hvHkkja9Q4bGjE0RAqt7cHsvAv2hudzSMuPrP9Szhydo18F2zamKxPX9ZkZSpAmXXcCBJEgiW63N771zhuJfWeBTZ2XOOV77D/ACI3iL2T3tPpTTpU67WsJZiKZDhYOY4iLHeEobHpuID3WtDR/S3h4p+LH2lTQrLleONpj/s7DUqWGb1JqOYDD8xzFr3H49Phc4+BjdpZSqbkp7Q2qaRp0N1WDvlpBkRHOPVM9AQSOAXlvX+LDDn7R/m2bnomeWTG4y9i1wuUJiBEBFOfdD1mysSHk2ZbAsU0xA8UibZaRUMp7xFXK0zuCQdsVcziVs+nJ9mUc7szqjr+CDeiqhgShQJAK3IlPL5oFqMgrVwVMkW3rPq6hbWxacu8CpzSqFiMcPvr+pvYGlGXwTGavMeaysK3Qc1tPw1z38PusS3J2azgkqEKmBIChiNLKbT6KnNLjPBa/goKiVKnobKGMC9pvMG19IUGv4iUcE09iZyTVAFY2QzaUvAjXTvW5hNkVq8hjJJsAF0voh+FIp/m4ip+Y24a0iQY3kgga988FYi/goZVvYg7K6C4yu4gUHgfpJgSOMm0XXY+jWyaez6Aot/1C0GqbWIkhtrWk+Z5IyhtnqZY2nDQIkxLiBAJI+ImBdAbTxJDZeQHOueDWiSSeX7FWYY3eypPIq0Z20MeT1hmwAHeTLj8gqdj4kupD/L5WSltva56lzgb1HEDkDIjwbKZdgUyylh2HUsLj43HzVpR6lW7Y34ml+Xn9+7pdxeEBs+chuSP0Hj/AI/JMRJNOBcankBEpP23txjey2547hzQSgpx6sbHI8cuyFjFbH6zEdW1zXNDhJBkAHU+AWjWwYY7KLCbdw0R3R+o52d7sokRYAE3udPBZ3S+rliD2tPDej4+Lr5A5Gb6m0L+IIxG0GxJawgCOQn6J0qugpF6HVZrucBIzXdwGV0E+PzTxWuvJ/8A0E+3Iivav9s9L6HCsMn73/ov63szwKrrutIUG6AbkFjtpNYDvPD3uWFHG5OkbXbWwDbWIIEJSxu+dUVtPaznEnedPsseoTvkuPvxXoeLgcI7M/LNWV4l1ivqAmAq69meK9oOuFf9ivdz2ein2wtfZLoeELhqRfUy8vLeYWlRweWSPBV801XVhYoPt2Xyaxq6X8lW7Fvn4neZXuGy5JMSJk8VYAOXkVTxNRtFmcXPaFluNaASe4DeZUc2+EJSpgkTpK18dhLUzMDLfv3BaWRxi0vkzoyk7KcM+TbUlOmwuh78XiM1T8ukTJOkxAOUcZQn4f7GpVcZRZWPZguAJAD3gS1h5G/ku6VxkYGgiANbWdxAsAO6ApxRU32XgrZcnTXuVbK2ZSwrMlJjGNAF2mXOPOR9fJTxmIgTIt2okXi8R71SHtXpuaNV2HqMLamuaRDwYhzeZvosStt5jg4EE1CIGpcSdIjeeA5rRjhMuea3Q67WdRY51dxyCPhcR8V/haLnw3pH29jK1ZjnUqVY0hBqVshAy2sJiwt5Lb2bgXEtfjH5wLlhk2izdQB5nuTlU27Se00y0dW5paWyRYjhl0iVLydfGyFHt50cJwtGnWqMBeBRZcl1i6T2vlA+6ZNn7WNbG9i1MDK0DeIEeMrKr7Hp0q7qLqbSwuJY+YLSDoIgkQQU9dHaOCwbBUnrKwFgBEHxmDzJ7lYcvtQvrsK6X4x1DD9UyeuqNv8A2tOvjqFzMYd0gugbo4lNW0sc6tUdUdq43jQDQAdyXdpEh7QPLfK6CIkzXwWIyif0sF++LD3xS1t6v+S+oT2ndlg75zH3wVmIxJc8YeYaxuaoRxJBPjpC1sDs6hXY52JZV/6dhDWin2S52pvwaB4lwvqFMpeaBitqxS6IOfTq2IFocDoeR5rouCr03gNDhm0hxvMSQOI1KQOkHR+th3F9A9fQ1a9oyvA4ObMyDqROk2Wl0YANM13lwPwguEBrYBeeZm08BzVTLxcWePTJG/6+5ajysuB/Uxyr/oYxLXlnpw4eF9Vh9LKWUjLvHrZTwfSKlUc5oc0NBAYTrzM8DKK2m0ZZLibWm48wvOZeBLBm7Y9x/wA/ueo4vqEc2Osn2y/wIrWlxkkCOA/dfZhIPPU6qWMYWyCN8gjeCgusutBK1YEpJaI4w28VCnaCvcXceK8aNE1LQi/vs2djH80cw7/iVoYvEQw9w+qxNn1crwfekfVF4yoC0tm5IjwlUsmO8iLUJ1Fl+BxgyOHP5pgo1GZRLhoNx4JOpywESCTomGniqYABYZi/a+yKeJXaIx5+qpirhbuCY8S2zG6u0AG86AAbylzBtJcE7fhvhOsxbXuhwpAvAj9W4+ZCdlx95IpxdQsdNg7IZgaQq18vXuEwbil4b3K7ZPS49oVpLAZY4yMzTuO8Rx3qfSPAtf1dVziG9Y3PJkZXGJPIEhO2yujtJje0xj3/ANRHkO4W8lb46UEUuVLtUV/c4/tujU2niKTGUi7qySHAEk3EbhAEfVPXR3oAKHbe5oeRrw4701Yem6mSxjWga/lta3XiIQO0qTzObT++pHoNye7ZRT6qkEYbYlAH48zr6we+yAxOzcO2pOdznE3JvHC8WCGcSQQDYWhoME8Cd/qi8F0f6y9QZGa8z5qfx9wfy8IWdodF24qq8te0CkSGloDhET2jm14SAOaTtq08TRg9YypTzBoe1oygb7D9Q9yuu4rB03MNJgy0ZBeW6vjcTvHJZW26LMrWkdnKRkAmNLzqXC833gbkcZPwLlE5VjKjyJo1w9sGTlykd8Zr+SW8TtKqzM6Rm0zGZHGNLroeJ6H0n1CHHq+YlpDbwYufNYWM6M9W45X5o0NiTv1T021oWqT2J+DrVIJ+EG5cfifr48UxbL2zVLWsDiA0ENA+Et1OYbzzKrq4CKjWmZdEuOoJB05aBfYOhDjTmM05TpcbvH6rlS9wpNexu4DEmo0tZlz76bvmNyzq2FNJzgWOAcZjI7ISDYnUIKnScH7wRvBuOC0W7dxDBBdm5m8rvqV5B6X4Lzg6Fdhz0W5zH5jQARzkQqKvRzE0WF2Hq9awfoI7Ud2h8Lqml0lqPqZHZQN9gD4eaPoYypnDQ7sxr8krNjT+5DsWaSdMTsXm1ylrZhzToDym47llQcxtZdK27sTraZMXJEnj380i7T2c+iW5x2XglruMGD4g2VSeLrtGlxs/f7ZP9AKseyoVDYL5zl9X3QkF5tOy2mLLynV7V16zRCvNyoWycrpIj1xzC+9OtDbByt/JYbC8vvbvSOdV0DZ7qJpUyWunI2ddcoXZEtFaD29ivg6BJj5Jy/DzEClinZtCwgczY/RY+AaAA4jdm+gHoEx7A2f1uVrC0OzXn+nNLo4mJ8kiGTtlo0eThUMFjR/8c9+Fe59QmpWcXZDdgbIDDpIkDMYMQRbenjYmMe6m3OQHBg0MggDleR5EQRCCxNNgcWZicgEnW4Gg4ol+LfRgwMp3iYA4OjetNQSWjz88jb2bdF5JhwBPGIEeZVhw7NS1pPMSUv7D2vUfAIbeTzibSd1lqOxDySLAi/ER9zEKGgU0aDGNmwHkLLNxTzVqdWPgb8ZG8/0o17sjJEk6Cd5Ngg8Izq2wf9Rxvzcd/goRL+CNSiXGGwGt8pmPHesylDsTNi1kMaD5kjxlbOKcGU4HMnubcnzjzS1sh4FRhdPak+LjAHoUyOxUgSrhesOJqyQS+Gm1okxeeXolraFUtqupySWx2pBsMsRzmb2tKcsM6GutaXHjfj6BJdenmq1T/KamJaQu13B7muAgtLZub31v4CAs7EUe1/vM8pKJw4OYjgb+CnWOZzuZ056fdEmBT8kaTcpJPxDXg4cVDH0B+k2PorsVUgDj7CArVbSNRu+YTKTWyW6M2rhiHZo0WzsGvmOWBcRPkfND0agJzDxHzX2H7FQgaE5hyP8ABPoq8vFDI+bHLD1tKbrWV+3thsr0DAHaB3fBUAvHI28COCwKFckg79f3TPsXEySw6P8A+Qu0+Vl0FcaJcqlaOIVqRa5zHatMHkQYPgoOdu8k3/iLsjqq/WgANq68niZ8xfzSY8KnKNOjXhk7RtBWZD1W3NlBtVeuKFRoZPJ2K6zYhN2Cx8U2Dg0D4huASliHSGhGMNhppzRVa2IbqToa2sjKPDgCBEJ8/DnAF1Z7yBLKd40Bfu/8Uk160vAFw3S2pOsW3WXXfw8wBp4N9R47VZ888oGUesqhxVeSzU9SyViovwOGl/OPUrX2phGvaGukCdQYifT+UJsiOvjzTDicK0tIIHuP2WopHnepj7Dw/U0y9w7TrAHgDHqUfQoDMN5PacffNDtdmjvt3NE/X0WlhW2J4n0Flz0Stk8TUDWFx0AlY2z65dL3X39xOnoPRD9LdoQOqab6n6I3ZND8gHe6D4bh74qUqRzdsG2vX7D+6PEmTv7vJLQY7raMOiwJHfMd62tvPin338BA+RCxG4kDENbOoHpAH1802CETZdVeWUazuE35SeXNKuyquZ2vxNE94gFMnSUxSqCYmfpCStk4jLlHAgec/sjTAZjV3ZK5aPcKurWgh3Fx9CpdJmFuIB4z8gfqFj1sRI8T5z/CUp7ocoaTNPFV8wkePvyWZQrFru9e0Khnw/g/TwVB1ngU+wEk9M0MFUAcW7neiKq9lzZGlv2PvgstlW4I3H0W7Tp9YzmN6VM5RotovuFtbOqEtfGobmb3tuFg4d0OAPGD3rY2RUHWxuMz5XU4wZnv4h0BXwXWNuRDxyInMPIlcjL5C7RRaHUatE/pc4DuOnzK4ziKXV1Hs/pJSsqvZd48q0UNUxyVZKsbuSmPj5IVAi2aDXRDuCuabKAJ+TqbxNg0Cd+/guw4Kh1eEpM4NXIcLQL6zGN3vb5Tou04tsU2DgAPRZ3pkX1cn7l/1SatRMDZ7suIaeLvnb6ptxRhju4/JJFPEgVc390DvmE54535bz/afktT4MeD0zM2cOw3x/5QtrQLG2Z8LRy/91ZtzFZab72Ij35hE1bOTpWJm1axq13Efqdbu/iE94WOqaOA9QuaU8T+YCN59N/oPVdD2Z/osmLibb5325QjmgIPyYPSB+gE3LfK5KT8XiC3EB54gHy+yZOkFQCoL/q3cmzHr80n7YfBnuPqfsmRQqT2Me36gdQLhvEePZCQdkv7UHdB8jCaXVc2HcOAEab4H1PklHC2cTBEDSRxjcOSl+xy2mS6dNI6t/F5E8soH0SaTceKeumNQOw1M7w+d+kEft5JIp6nkq0tSLCf2BuHZLOY+R+/zVHEIvCglpvyKHqiCE5MSvLBs+VwnfZNWwzISvjmSCRuumDo5UkBTLaGPxYdtCnlee/zVuwqoJLjoPqq9u6giN37LPwuKAe5rQQLa3M6/OUL0tC6sb6LgKz7ntNnhdct6YUQzFOy6Ov4p6q42CHkgC08I3pI6S4kVquZozAWm/JRKh2Ewy1eMcreqI1Cg+jCQvguNPyi2md3uUwUKGCytnr5gTdusX/Sl1mq0WYpwAHDkP2S2dONnbvw82d1ldz4tTg+JkD5yugbZdDfP0Czeg+CFLDzMyZNouQNeNoVvSWv2R4hBw8fTCkyObk75WxRZX/7igOLiT4CV0PF1AaDjuyn7LkGLxZbiKLj/wDZ6EH34LqlerOFPIAeEhXJKkijheme7JEtH+I/5E/RK3SzGkZaY1eSTxj3Katjaf7R8yuf9Kas4t/Kw8h90zErbIyuooz8E0uqgAaD5kN+q6mBFNjRoGwNfDfyXKNgVc1don4nN8m5nHz7K6oPgbp8P0XZCMfhittguc+JHxEWHI74t9km7fHaI7vmnDbIINI2zdYSbAEA9mNEo7ZvU11PvREvAD8huzQCwt3ER5j95S43DhrnZiYLSQOWYg92hW5s7F2E7rDulYO0qxNS4boRpe8m/HU+SJnRM/b7ppMHv3olegQH7rj39UxY05qYtoUvPbDwVXyeRuP4NFhg8ivsTSmYVVcaHzRgIN/d1KYu6YA5ksPcjeilTQc0NVESOSK6I0YqQN99+vgEz2G+ww7ZpTTB4H5rDaw9ohptv4cJ97kz7Tpjq3cr67/JKuK6QU6QqUgyXvLYcdwAP1KXN/adCNsB25jy6KY0EZuZ4LNYy3wiyiASSTcnVEdf2csADwvHeqk52a+Hj9UrKssbl82N7bFeitHFfdaOH2QK0PlGD0UPwLdWEg8DvUm4SpG7zCsz8BPHctKmBA1097lPZoU8cX4OvbL6Q1aLCwEFgkFh1nSx1Wt/1QxNEua+CNW/qZvuOHNJlR5MnitLYbSKhfeRTcNeJHnosfgc3JHIsbdpj+bxMc8bmtMzMbRe+o1sdprxfuOvkum0nH/pXNMaNPmbz5JHbjm5u3Aki6d8FldQcRvDf3+q9Lka9jz2OLV2H7FOvcPqua7cf+dUJ3uPzPnaF0fZL8uuh/YrnO2mXniHHhvsmYPcDM/Bm9DHTic5sW0nnnJGX/2XVmVIpNM/oF/D7LlHROmeteZkBuXXXMZn/wDPqugYzG/9u1uhLR5ElRkWyMbpGQ/ECpBboC7no6Z80o7WqdrxO5MXR2S0jg53v0Svth35hvvHqiXgF+TxlWLTGu7VA7QIIJJuCNw0n7q2rVgj5+qpxTpBjePf0RvwcvIIRLY5/Pf5x5rHx2HhwK0aAnWdLa8ZR20sDnplwB7P1SZK1YcHTowCJCv2cQTBvG7jCGqOIEj9KvomDIQJ0RLwFbZwzW1JaOy4ZhG6Zn1VnRFhNeANOU/VfYx2ek0jVkg9xuPX5rV6A0vzXngBfwJTnTCTuJr7XOSm4nQtO7l38lybaFVtSrmbMevu66n0wP5B/wAYXHqVylZFpDcD3sNL/ZK8DwqXsjS/iotckdFRfeadhYPNeCqN6HFTcvCEHVe5LzN+A+nXbOhVoxXM+X3WUHQj2PdA+HTgP2XOCQqWdvSOp4SmSLyPmt7YFLtvzRGXvm+ixa+MvuHch241wMtJXlsOVwzLJWkbk8XbG435N/pDhabi4sBYBfTQAaLa6K40vpEHu8konF1HiHaEaStvos4NZA/rIN9+UFb3H9RXIydEq0Y+bhPDj7XY04h8Wmw4eSSOkL4APIjWNITjisU2ZIkDUDeDr6SkXpC6GwHA3Pz+y2sKaSMfK9gvRL/UPEj0TFtPGTH+I36XP7rC6HM/OI5furcdUIcRw/ddlCxK0a2wRGY8XO395+iVekTYe423Gxnlu7k59G6eaiXR+o7/AASx0xoEPHNp3zo48uahPdESWhdq4mWtXwq27j80BSfaOBV+WQmWDR7WGUE8DymN6bti4XPRrCNwjxFkr06OcD18AV0HoZhwaFcTdpEzGhEfX0Q+EGts5RtGhkqEbp+VlXUsJTD02wnV1XAxE5h4/dL+GGYObw08Upq0RLySwlWxbuOnfqPfNO3QVg6t74jVo5k/tdI+GtaL6fVblLpAzD0QzV1zlG6ePvcog9bCUW3ou6cY4NblkzaBxK5k1vaO6629qbRdWcS7f7ss0N8lGXInSRZw4q2ypsA8VLrOSmWBfZuAVd0y08nXSIieCshfASp5AltkqTKHQLq9uIMBR6tu9GMcIFvkpbQDg/Z0OFKpJGuu9EiqZVdNs7la1i81Jo9DGLqi51c7+6N6J2ZtM0Xg7iRI3GEO1sKutTm0KMeTpJSjpkZMKcOrHmvimvbnpmRBmLlsjeNUr7TzOAEHedNdEDRziIMR5+aIeXkQajjzJuPsvQcf1yK1lj+6/wDDBz+ju7xy/ZhfQ0RXJNotfmDH0V+0mfmnvPzWFTw1SmCab5mCQb/CZEc7LabtGjViXBjzfKQQZi4FoJ5BaWPlYORvHL9vcoy4+XD+SGHoafyqjTuv5j7BY/TjCQ1hG4n1JWt0aqtDy0OEEa7rAoLpbW/Ju0ntekFFP8xaWjm5olryONwPVH0KQ08fS/zQmNqZni0RaUXRxIEW0gEyujOmTLG6DGsiI/UnLo66KWIG95Zv/uEpKNUZmnUB3oU57LrAsc/+p0jwCP2B9xZ/EhgNYRHwfUJOwrYBvc+kJ92zSFVzib7glLblGnhmyXAuO46+WpRUgXvRhbQ2plJa3X5+5WZTDiS6bnf/ACvfjqF/Hkj6dIKjny0aHHwRa8ARpcVNuHcRMLSZhuRPh9kUyk4CzHeA1VJ56Lf0rME4d3D0UW0HcCmYYVxEgEd8KoUuJcP9qj/kAvCkYDaLpsPNXOw5Gsea0cQwZrkW42Pihn4gMNteV/VR9Ry8ExhXkGfhSRYedlY2mIHab5qjE4lzhF/FXU6Vh3J8brYt1eh9ostO5WEhUMmIVzafJealGjbjnZYavAAKkAk2X1SoG6qVEzBmJ0m1vmoUWRLIy6nROkgfNGUsLuHa715TyN5n0/cqGIxFtYHD4fQXKFJtg9m/YsrMaNSPC6zsQyQSWgjhElRrVrdkRzVDWu4k96OEeu7OavRdh8W+k4OpwItlM5VojpA9xio2B/bceUfussEDUydwGg71Q6oRoAtHFz88FV3+pVycPFJ+D3aIpklzAAeWnluKFw7A4jsvjjDZ3aAm6sqYiRpJ5BUtYSZuOat/xKT24pFf/hJas2MJQpfq6wRrmaB9Vq19pgAMpt7IGptPcFiUqvEk96v67im/xJy0kA/TkieL2g6IaMpO/WOYSljdjl7s73lxJ1O9MNWoCNUFiHiYze/FIny8rfksYuHjrwYQ2XcmQBw4I1mAYBqZ4iI5yvRi8tmw7iSJVdXFlw7ZsNwEIJSmyxDHFBRxOUBrHARx1VVbFvbBzz3AIR2IG4eX8KgO3qI4/kGdJ6CKmMcTJMeK8fj51eT4FBYitNkNmTo40IcthOJqtdu8VVI3BQhTAR1QDVkarDHerWaDuXjS4EEajQoplIkDXzRJ0LcGOLqrQZlV1ceIgKvFtE6BVho4BZCxqjRv4K6YLnIxlQDQX4q2i0RoEWxgvYaKHFHWyrCvF83oo1XMbc/yrGi/ggMSEHVMi3ZacRJsAO9D1q7Qe0+eTfsg8TqrtntEm25M+ikrOWRt0gg1LS1sDi76IR73HQ+K+rG5714TZQo0OZKiwjeL68VcKjQbyfkgwbKdIXRdL8ipZWvARiMXbst8yPkg3Oc43Pgr94X1bVSkk6RMcurBjSJ3+ipr4M/pzE80YPjHcraZu5H2cfBP1eyMPEYJwP14KdPZ5gHXuR+IPZWW95BEE+4TYzlLViXItqYMtEkR3oKu0HQyfRXC+t+9egJ0E15ZXnk+AU4U6rxobvIR1ZojRDOYOATE2yeyqyk0HHQfJSNFzRJCIolEsCFzaCVNWBUsOXI5jDA10Vjvg8Poq6bjA7lMW5C5yo//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data:image/jpeg;base64,/9j/4AAQSkZJRgABAQAAAQABAAD/2wCEAAkGBxQTEhUTExQUFhUWGB4bGBcXFxgYGBcYGRcYGBcaHB0cHCggGholHRcUITEhJSkrLi4uGB8zODMsNygtLisBCgoKDg0OGxAQGywlHyY0LCwsLCwsLCwsLCwsLCwsLCwsLCwsLCwsLCwsLCwsLCwsLCwsLCwsLCwsLCwsLCwsLP/AABEIAPoAygMBIgACEQEDEQH/xAAbAAACAwEBAQAAAAAAAAAAAAAEBgIDBQcBAP/EAD4QAAEDAgMECAQFAwMEAwAAAAEAAhEDIQQSMQVBUWEGEyJxgZGh8DKxweEHI0LR8VJicjOCshQkksIVU6L/xAAaAQACAwEBAAAAAAAAAAAAAAACAwEEBQAG/8QALhEAAgICAgEDAwIGAwEAAAAAAAECEQMhBBIxBUFREyIycYEVQmGRocEUsdEG/9oADAMBAAIRAxEAPwDneEjeLIguAkxfiqcPTtPFFCiJOp0VRs0wDE1Jiy9pQQAd38r7FtEkzyhRqVI4aKGyao8zdy+iwKqAv797lZm9+/BcwOqezypY33D6IXLF1OuSZXtQdlEnSEvcmRmw4o/AN18FktBlbezqcA+CHNJJDOMrmbhpywdx+iNw05Te06eCGDexYbvqFp4alYDTRYmTLSNtxtglbDy6Z3/REUqQs0ea9qiSVKkxzjDQZ4AcOSS5NohRpk6jYEz3rx1O2a+itNAm/K8qVShAA5IPqB9XspoCB571FwEA8J3++Cvo0SeQQ72xO/391EZ7OoEoVpPjdSxJgDvn1UJIMDT5qLzmsAeF1a90xDQLXqjhqfcrMfR5QtepTvAvzi3uyzcZUDTaSruKS8ITNIAp0+3PJfUaZLrcFcxxLgXW9/yvmv7cbvsnuTFxoLo18omNDrvt/CPqbUJJMG5ndvWU50EAGL6ozqXcClvqvI77mjLwxnKPRHBkCRvWfhWyRy+60oik1WpFFMzMXTgg7kHWNlpbREABZrlCYTPt/ipPC8dY2XzSYRCu+iqi2bcV7izYAL5hghRqvl0cFP8AMJZFtiAmOhR0S8G3BTZs1hiTwhVOXKkmXeArbNLCtBZbhC0KDIbmJiPoqMGIEc+XuEBtzEdY+lhmzJOZ8f0g6FY8YPLk6o1pSUIObBtp7Zc1p6lhJDhLjeREmPeiA2X0kdnLqri4boHDXh6orphQNFrWhttfiLcuhFvO/NJ9LD9ZTebNy3iZDribz3r0GLg4+nVryYObmTctM67gKgq0xUYQQeF9OatqU9fBI/4a41zKlTDkgj4m3mD+qNx3LoFRnZJXmebhfHzuH9v0NvhZlmxqQLQETPBD4iIA3oxzYE8UJiHjQGe5Jg7dh5NaM7FgIGpVMECyOxInz+SjlDRMCe7mr+OVUKkqQNR0I5a+izMZSa0knwWhXeBJ8fJLu0MVmYXHW6uYISlK0V5UlbB62NhwjiqKdY5gToss1TMojD1DmbPH6rW+mooz3kbYxvbMR7uthhMDu5oClRtI0+6220Lb/NZc5pmrCLoUdnala9W7WDksfAsl0e9Qtao+w5K9Mz4R+6gDaDhJQTgrsZ8SHJXR8HZ40QqG6jTfZfVFU028U1LRUej0m4VT39vxXuIkHSIKHp/GjS9xbNTC0iT4gJm2O8kGViYWAwwRNj5WjvT30a6J4qq0FtItBaDNSWjviJWdyYymmkjS4koY3cmfYU2A58R8kP0S2SauLrVSfhcGAcBlBnx080z1ehVRjmxWDiRLgGxGsRJ/betDD9EusHWGtUpODRTIYGdoU/hJkam536oOFxZY5tzG8rmQy40oHOvxK2a9jYBOXMcxh5AGtoFh32STQqZKZBHaDgIOYEQZEg+Fu5db6QdFaTgTVr4h4GoL2AO4SGtEW4Ln+3tk4cNeaZqZ7kEuLwXXs7MJvOvILdjVWYcoSsq/DxubHiB+k6Wgjv8Ad11ep8Lp4fVIH4VbKcDUxDrAHI3/AC3+hH/kn18kFeP9ayKXJpeyRv8ApcH9KwOo2wE2j5lAuow7vWnW+iDi5Ko45M0pxAK1K4CGxTt0wPNH1m6lLG28cQ4tBsr3Gi8kkkVcjBtr4zcEvYiqS2ERiLu1WdiCZXoMGNRVFLkSBt6NwLJe3zWe74lrbMIzSeCsZHUSlBWxjpGzfD0Wx1jliYdxcWgaLfdmn4SsaS2a+L8RSwR7XP7LTf8AD4fdZOFbeUXiMUQIHFaDWinD8gTFt1970O6wlWV3zC+xIRQV6O5CBS4FpKHzgDQ66Ty4wpvsIQ1RytJGZlZ7UqQIVGa9ldkGW+uqa/w46InG4kFw/Jpmamugvl8beqNJCmzo/wCEPQgMpNxmIaHOec1NpuGjc48/NdXB4kfRZFbabaYyAAACABEAAQABysgKe3JGtpAnvCZDEKnlCsdXHXEf2CDuN3fZYuz9pmrSxNGm782lVI10DhmbG+PiHgi8dVDhP62Gf8hvHkkja9Q4bGjE0RAqt7cHsvAv2hudzSMuPrP9Szhydo18F2zamKxPX9ZkZSpAmXXcCBJEgiW63N771zhuJfWeBTZ2XOOV77D/ACI3iL2T3tPpTTpU67WsJZiKZDhYOY4iLHeEobHpuID3WtDR/S3h4p+LH2lTQrLleONpj/s7DUqWGb1JqOYDD8xzFr3H49Phc4+BjdpZSqbkp7Q2qaRp0N1WDvlpBkRHOPVM9AQSOAXlvX+LDDn7R/m2bnomeWTG4y9i1wuUJiBEBFOfdD1mysSHk2ZbAsU0xA8UibZaRUMp7xFXK0zuCQdsVcziVs+nJ9mUc7szqjr+CDeiqhgShQJAK3IlPL5oFqMgrVwVMkW3rPq6hbWxacu8CpzSqFiMcPvr+pvYGlGXwTGavMeaysK3Qc1tPw1z38PusS3J2azgkqEKmBIChiNLKbT6KnNLjPBa/goKiVKnobKGMC9pvMG19IUGv4iUcE09iZyTVAFY2QzaUvAjXTvW5hNkVq8hjJJsAF0voh+FIp/m4ip+Y24a0iQY3kgga988FYi/goZVvYg7K6C4yu4gUHgfpJgSOMm0XXY+jWyaez6Aot/1C0GqbWIkhtrWk+Z5IyhtnqZY2nDQIkxLiBAJI+ImBdAbTxJDZeQHOueDWiSSeX7FWYY3eypPIq0Z20MeT1hmwAHeTLj8gqdj4kupD/L5WSltva56lzgb1HEDkDIjwbKZdgUyylh2HUsLj43HzVpR6lW7Y34ml+Xn9+7pdxeEBs+chuSP0Hj/AI/JMRJNOBcankBEpP23txjey2547hzQSgpx6sbHI8cuyFjFbH6zEdW1zXNDhJBkAHU+AWjWwYY7KLCbdw0R3R+o52d7sokRYAE3udPBZ3S+rliD2tPDej4+Lr5A5Gb6m0L+IIxG0GxJawgCOQn6J0qugpF6HVZrucBIzXdwGV0E+PzTxWuvJ/8A0E+3Iivav9s9L6HCsMn73/ov63szwKrrutIUG6AbkFjtpNYDvPD3uWFHG5OkbXbWwDbWIIEJSxu+dUVtPaznEnedPsseoTvkuPvxXoeLgcI7M/LNWV4l1ivqAmAq69meK9oOuFf9ivdz2ein2wtfZLoeELhqRfUy8vLeYWlRweWSPBV801XVhYoPt2Xyaxq6X8lW7Fvn4neZXuGy5JMSJk8VYAOXkVTxNRtFmcXPaFluNaASe4DeZUc2+EJSpgkTpK18dhLUzMDLfv3BaWRxi0vkzoyk7KcM+TbUlOmwuh78XiM1T8ukTJOkxAOUcZQn4f7GpVcZRZWPZguAJAD3gS1h5G/ku6VxkYGgiANbWdxAsAO6ApxRU32XgrZcnTXuVbK2ZSwrMlJjGNAF2mXOPOR9fJTxmIgTIt2okXi8R71SHtXpuaNV2HqMLamuaRDwYhzeZvosStt5jg4EE1CIGpcSdIjeeA5rRjhMuea3Q67WdRY51dxyCPhcR8V/haLnw3pH29jK1ZjnUqVY0hBqVshAy2sJiwt5Lb2bgXEtfjH5wLlhk2izdQB5nuTlU27Se00y0dW5paWyRYjhl0iVLydfGyFHt50cJwtGnWqMBeBRZcl1i6T2vlA+6ZNn7WNbG9i1MDK0DeIEeMrKr7Hp0q7qLqbSwuJY+YLSDoIgkQQU9dHaOCwbBUnrKwFgBEHxmDzJ7lYcvtQvrsK6X4x1DD9UyeuqNv8A2tOvjqFzMYd0gugbo4lNW0sc6tUdUdq43jQDQAdyXdpEh7QPLfK6CIkzXwWIyif0sF++LD3xS1t6v+S+oT2ndlg75zH3wVmIxJc8YeYaxuaoRxJBPjpC1sDs6hXY52JZV/6dhDWin2S52pvwaB4lwvqFMpeaBitqxS6IOfTq2IFocDoeR5rouCr03gNDhm0hxvMSQOI1KQOkHR+th3F9A9fQ1a9oyvA4ObMyDqROk2Wl0YANM13lwPwguEBrYBeeZm08BzVTLxcWePTJG/6+5ajysuB/Uxyr/oYxLXlnpw4eF9Vh9LKWUjLvHrZTwfSKlUc5oc0NBAYTrzM8DKK2m0ZZLibWm48wvOZeBLBm7Y9x/wA/ueo4vqEc2Osn2y/wIrWlxkkCOA/dfZhIPPU6qWMYWyCN8gjeCgusutBK1YEpJaI4w28VCnaCvcXceK8aNE1LQi/vs2djH80cw7/iVoYvEQw9w+qxNn1crwfekfVF4yoC0tm5IjwlUsmO8iLUJ1Fl+BxgyOHP5pgo1GZRLhoNx4JOpywESCTomGniqYABYZi/a+yKeJXaIx5+qpirhbuCY8S2zG6u0AG86AAbylzBtJcE7fhvhOsxbXuhwpAvAj9W4+ZCdlx95IpxdQsdNg7IZgaQq18vXuEwbil4b3K7ZPS49oVpLAZY4yMzTuO8Rx3qfSPAtf1dVziG9Y3PJkZXGJPIEhO2yujtJje0xj3/ANRHkO4W8lb46UEUuVLtUV/c4/tujU2niKTGUi7qySHAEk3EbhAEfVPXR3oAKHbe5oeRrw4701Yem6mSxjWga/lta3XiIQO0qTzObT++pHoNye7ZRT6qkEYbYlAH48zr6we+yAxOzcO2pOdznE3JvHC8WCGcSQQDYWhoME8Cd/qi8F0f6y9QZGa8z5qfx9wfy8IWdodF24qq8te0CkSGloDhET2jm14SAOaTtq08TRg9YypTzBoe1oygb7D9Q9yuu4rB03MNJgy0ZBeW6vjcTvHJZW26LMrWkdnKRkAmNLzqXC833gbkcZPwLlE5VjKjyJo1w9sGTlykd8Zr+SW8TtKqzM6Rm0zGZHGNLroeJ6H0n1CHHq+YlpDbwYufNYWM6M9W45X5o0NiTv1T021oWqT2J+DrVIJ+EG5cfifr48UxbL2zVLWsDiA0ENA+Et1OYbzzKrq4CKjWmZdEuOoJB05aBfYOhDjTmM05TpcbvH6rlS9wpNexu4DEmo0tZlz76bvmNyzq2FNJzgWOAcZjI7ISDYnUIKnScH7wRvBuOC0W7dxDBBdm5m8rvqV5B6X4Lzg6Fdhz0W5zH5jQARzkQqKvRzE0WF2Hq9awfoI7Ud2h8Lqml0lqPqZHZQN9gD4eaPoYypnDQ7sxr8krNjT+5DsWaSdMTsXm1ylrZhzToDym47llQcxtZdK27sTraZMXJEnj380i7T2c+iW5x2XglruMGD4g2VSeLrtGlxs/f7ZP9AKseyoVDYL5zl9X3QkF5tOy2mLLynV7V16zRCvNyoWycrpIj1xzC+9OtDbByt/JYbC8vvbvSOdV0DZ7qJpUyWunI2ddcoXZEtFaD29ivg6BJj5Jy/DzEClinZtCwgczY/RY+AaAA4jdm+gHoEx7A2f1uVrC0OzXn+nNLo4mJ8kiGTtlo0eThUMFjR/8c9+Fe59QmpWcXZDdgbIDDpIkDMYMQRbenjYmMe6m3OQHBg0MggDleR5EQRCCxNNgcWZicgEnW4Gg4ol+LfRgwMp3iYA4OjetNQSWjz88jb2bdF5JhwBPGIEeZVhw7NS1pPMSUv7D2vUfAIbeTzibSd1lqOxDySLAi/ER9zEKGgU0aDGNmwHkLLNxTzVqdWPgb8ZG8/0o17sjJEk6Cd5Ngg8Izq2wf9Rxvzcd/goRL+CNSiXGGwGt8pmPHesylDsTNi1kMaD5kjxlbOKcGU4HMnubcnzjzS1sh4FRhdPak+LjAHoUyOxUgSrhesOJqyQS+Gm1okxeeXolraFUtqupySWx2pBsMsRzmb2tKcsM6GutaXHjfj6BJdenmq1T/KamJaQu13B7muAgtLZub31v4CAs7EUe1/vM8pKJw4OYjgb+CnWOZzuZ056fdEmBT8kaTcpJPxDXg4cVDH0B+k2PorsVUgDj7CArVbSNRu+YTKTWyW6M2rhiHZo0WzsGvmOWBcRPkfND0agJzDxHzX2H7FQgaE5hyP8ABPoq8vFDI+bHLD1tKbrWV+3thsr0DAHaB3fBUAvHI28COCwKFckg79f3TPsXEySw6P8A+Qu0+Vl0FcaJcqlaOIVqRa5zHatMHkQYPgoOdu8k3/iLsjqq/WgANq68niZ8xfzSY8KnKNOjXhk7RtBWZD1W3NlBtVeuKFRoZPJ2K6zYhN2Cx8U2Dg0D4huASliHSGhGMNhppzRVa2IbqToa2sjKPDgCBEJ8/DnAF1Z7yBLKd40Bfu/8Uk160vAFw3S2pOsW3WXXfw8wBp4N9R47VZ888oGUesqhxVeSzU9SyViovwOGl/OPUrX2phGvaGukCdQYifT+UJsiOvjzTDicK0tIIHuP2WopHnepj7Dw/U0y9w7TrAHgDHqUfQoDMN5PacffNDtdmjvt3NE/X0WlhW2J4n0Flz0Stk8TUDWFx0AlY2z65dL3X39xOnoPRD9LdoQOqab6n6I3ZND8gHe6D4bh74qUqRzdsG2vX7D+6PEmTv7vJLQY7raMOiwJHfMd62tvPin338BA+RCxG4kDENbOoHpAH1802CETZdVeWUazuE35SeXNKuyquZ2vxNE94gFMnSUxSqCYmfpCStk4jLlHAgec/sjTAZjV3ZK5aPcKurWgh3Fx9CpdJmFuIB4z8gfqFj1sRI8T5z/CUp7ocoaTNPFV8wkePvyWZQrFru9e0Khnw/g/TwVB1ngU+wEk9M0MFUAcW7neiKq9lzZGlv2PvgstlW4I3H0W7Tp9YzmN6VM5RotovuFtbOqEtfGobmb3tuFg4d0OAPGD3rY2RUHWxuMz5XU4wZnv4h0BXwXWNuRDxyInMPIlcjL5C7RRaHUatE/pc4DuOnzK4ziKXV1Hs/pJSsqvZd48q0UNUxyVZKsbuSmPj5IVAi2aDXRDuCuabKAJ+TqbxNg0Cd+/guw4Kh1eEpM4NXIcLQL6zGN3vb5Tou04tsU2DgAPRZ3pkX1cn7l/1SatRMDZ7suIaeLvnb6ptxRhju4/JJFPEgVc390DvmE54535bz/afktT4MeD0zM2cOw3x/5QtrQLG2Z8LRy/91ZtzFZab72Ij35hE1bOTpWJm1axq13Efqdbu/iE94WOqaOA9QuaU8T+YCN59N/oPVdD2Z/osmLibb5325QjmgIPyYPSB+gE3LfK5KT8XiC3EB54gHy+yZOkFQCoL/q3cmzHr80n7YfBnuPqfsmRQqT2Me36gdQLhvEePZCQdkv7UHdB8jCaXVc2HcOAEab4H1PklHC2cTBEDSRxjcOSl+xy2mS6dNI6t/F5E8soH0SaTceKeumNQOw1M7w+d+kEft5JIp6nkq0tSLCf2BuHZLOY+R+/zVHEIvCglpvyKHqiCE5MSvLBs+VwnfZNWwzISvjmSCRuumDo5UkBTLaGPxYdtCnlee/zVuwqoJLjoPqq9u6giN37LPwuKAe5rQQLa3M6/OUL0tC6sb6LgKz7ntNnhdct6YUQzFOy6Ov4p6q42CHkgC08I3pI6S4kVquZozAWm/JRKh2Ewy1eMcreqI1Cg+jCQvguNPyi2md3uUwUKGCytnr5gTdusX/Sl1mq0WYpwAHDkP2S2dONnbvw82d1ldz4tTg+JkD5yugbZdDfP0Czeg+CFLDzMyZNouQNeNoVvSWv2R4hBw8fTCkyObk75WxRZX/7igOLiT4CV0PF1AaDjuyn7LkGLxZbiKLj/wDZ6EH34LqlerOFPIAeEhXJKkijheme7JEtH+I/5E/RK3SzGkZaY1eSTxj3Katjaf7R8yuf9Kas4t/Kw8h90zErbIyuooz8E0uqgAaD5kN+q6mBFNjRoGwNfDfyXKNgVc1don4nN8m5nHz7K6oPgbp8P0XZCMfhittguc+JHxEWHI74t9km7fHaI7vmnDbIINI2zdYSbAEA9mNEo7ZvU11PvREvAD8huzQCwt3ER5j95S43DhrnZiYLSQOWYg92hW5s7F2E7rDulYO0qxNS4boRpe8m/HU+SJnRM/b7ppMHv3olegQH7rj39UxY05qYtoUvPbDwVXyeRuP4NFhg8ivsTSmYVVcaHzRgIN/d1KYu6YA5ksPcjeilTQc0NVESOSK6I0YqQN99+vgEz2G+ww7ZpTTB4H5rDaw9ohptv4cJ97kz7Tpjq3cr67/JKuK6QU6QqUgyXvLYcdwAP1KXN/adCNsB25jy6KY0EZuZ4LNYy3wiyiASSTcnVEdf2csADwvHeqk52a+Hj9UrKssbl82N7bFeitHFfdaOH2QK0PlGD0UPwLdWEg8DvUm4SpG7zCsz8BPHctKmBA1097lPZoU8cX4OvbL6Q1aLCwEFgkFh1nSx1Wt/1QxNEua+CNW/qZvuOHNJlR5MnitLYbSKhfeRTcNeJHnosfgc3JHIsbdpj+bxMc8bmtMzMbRe+o1sdprxfuOvkum0nH/pXNMaNPmbz5JHbjm5u3Aki6d8FldQcRvDf3+q9Lka9jz2OLV2H7FOvcPqua7cf+dUJ3uPzPnaF0fZL8uuh/YrnO2mXniHHhvsmYPcDM/Bm9DHTic5sW0nnnJGX/2XVmVIpNM/oF/D7LlHROmeteZkBuXXXMZn/wDPqugYzG/9u1uhLR5ElRkWyMbpGQ/ECpBboC7no6Z80o7WqdrxO5MXR2S0jg53v0Svth35hvvHqiXgF+TxlWLTGu7VA7QIIJJuCNw0n7q2rVgj5+qpxTpBjePf0RvwcvIIRLY5/Pf5x5rHx2HhwK0aAnWdLa8ZR20sDnplwB7P1SZK1YcHTowCJCv2cQTBvG7jCGqOIEj9KvomDIQJ0RLwFbZwzW1JaOy4ZhG6Zn1VnRFhNeANOU/VfYx2ek0jVkg9xuPX5rV6A0vzXngBfwJTnTCTuJr7XOSm4nQtO7l38lybaFVtSrmbMevu66n0wP5B/wAYXHqVylZFpDcD3sNL/ZK8DwqXsjS/iotckdFRfeadhYPNeCqN6HFTcvCEHVe5LzN+A+nXbOhVoxXM+X3WUHQj2PdA+HTgP2XOCQqWdvSOp4SmSLyPmt7YFLtvzRGXvm+ixa+MvuHch241wMtJXlsOVwzLJWkbk8XbG435N/pDhabi4sBYBfTQAaLa6K40vpEHu8konF1HiHaEaStvos4NZA/rIN9+UFb3H9RXIydEq0Y+bhPDj7XY04h8Wmw4eSSOkL4APIjWNITjisU2ZIkDUDeDr6SkXpC6GwHA3Pz+y2sKaSMfK9gvRL/UPEj0TFtPGTH+I36XP7rC6HM/OI5furcdUIcRw/ddlCxK0a2wRGY8XO395+iVekTYe423Gxnlu7k59G6eaiXR+o7/AASx0xoEPHNp3zo48uahPdESWhdq4mWtXwq27j80BSfaOBV+WQmWDR7WGUE8DymN6bti4XPRrCNwjxFkr06OcD18AV0HoZhwaFcTdpEzGhEfX0Q+EGts5RtGhkqEbp+VlXUsJTD02wnV1XAxE5h4/dL+GGYObw08Upq0RLySwlWxbuOnfqPfNO3QVg6t74jVo5k/tdI+GtaL6fVblLpAzD0QzV1zlG6ePvcog9bCUW3ou6cY4NblkzaBxK5k1vaO6629qbRdWcS7f7ss0N8lGXInSRZw4q2ypsA8VLrOSmWBfZuAVd0y08nXSIieCshfASp5AltkqTKHQLq9uIMBR6tu9GMcIFvkpbQDg/Z0OFKpJGuu9EiqZVdNs7la1i81Jo9DGLqi51c7+6N6J2ZtM0Xg7iRI3GEO1sKutTm0KMeTpJSjpkZMKcOrHmvimvbnpmRBmLlsjeNUr7TzOAEHedNdEDRziIMR5+aIeXkQajjzJuPsvQcf1yK1lj+6/wDDBz+ju7xy/ZhfQ0RXJNotfmDH0V+0mfmnvPzWFTw1SmCab5mCQb/CZEc7LabtGjViXBjzfKQQZi4FoJ5BaWPlYORvHL9vcoy4+XD+SGHoafyqjTuv5j7BY/TjCQ1hG4n1JWt0aqtDy0OEEa7rAoLpbW/Ju0ntekFFP8xaWjm5olryONwPVH0KQ08fS/zQmNqZni0RaUXRxIEW0gEyujOmTLG6DGsiI/UnLo66KWIG95Zv/uEpKNUZmnUB3oU57LrAsc/+p0jwCP2B9xZ/EhgNYRHwfUJOwrYBvc+kJ92zSFVzib7glLblGnhmyXAuO46+WpRUgXvRhbQ2plJa3X5+5WZTDiS6bnf/ACvfjqF/Hkj6dIKjny0aHHwRa8ARpcVNuHcRMLSZhuRPh9kUyk4CzHeA1VJ56Lf0rME4d3D0UW0HcCmYYVxEgEd8KoUuJcP9qj/kAvCkYDaLpsPNXOw5Gsea0cQwZrkW42Pihn4gMNteV/VR9Ry8ExhXkGfhSRYedlY2mIHab5qjE4lzhF/FXU6Vh3J8brYt1eh9ostO5WEhUMmIVzafJealGjbjnZYavAAKkAk2X1SoG6qVEzBmJ0m1vmoUWRLIy6nROkgfNGUsLuHa715TyN5n0/cqGIxFtYHD4fQXKFJtg9m/YsrMaNSPC6zsQyQSWgjhElRrVrdkRzVDWu4k96OEeu7OavRdh8W+k4OpwItlM5VojpA9xio2B/bceUfussEDUydwGg71Q6oRoAtHFz88FV3+pVycPFJ+D3aIpklzAAeWnluKFw7A4jsvjjDZ3aAm6sqYiRpJ5BUtYSZuOat/xKT24pFf/hJas2MJQpfq6wRrmaB9Vq19pgAMpt7IGptPcFiUqvEk96v67im/xJy0kA/TkieL2g6IaMpO/WOYSljdjl7s73lxJ1O9MNWoCNUFiHiYze/FIny8rfksYuHjrwYQ2XcmQBw4I1mAYBqZ4iI5yvRi8tmw7iSJVdXFlw7ZsNwEIJSmyxDHFBRxOUBrHARx1VVbFvbBzz3AIR2IG4eX8KgO3qI4/kGdJ6CKmMcTJMeK8fj51eT4FBYitNkNmTo40IcthOJqtdu8VVI3BQhTAR1QDVkarDHerWaDuXjS4EEajQoplIkDXzRJ0LcGOLqrQZlV1ceIgKvFtE6BVho4BZCxqjRv4K6YLnIxlQDQX4q2i0RoEWxgvYaKHFHWyrCvF83oo1XMbc/yrGi/ggMSEHVMi3ZacRJsAO9D1q7Qe0+eTfsg8TqrtntEm25M+ikrOWRt0gg1LS1sDi76IR73HQ+K+rG5714TZQo0OZKiwjeL68VcKjQbyfkgwbKdIXRdL8ipZWvARiMXbst8yPkg3Oc43Pgr94X1bVSkk6RMcurBjSJ3+ipr4M/pzE80YPjHcraZu5H2cfBP1eyMPEYJwP14KdPZ5gHXuR+IPZWW95BEE+4TYzlLViXItqYMtEkR3oKu0HQyfRXC+t+9egJ0E15ZXnk+AU4U6rxobvIR1ZojRDOYOATE2yeyqyk0HHQfJSNFzRJCIolEsCFzaCVNWBUsOXI5jDA10Vjvg8Poq6bjA7lMW5C5yo//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p:nvSpPr>
        <p:spPr>
          <a:xfrm>
            <a:off x="171903" y="3429000"/>
            <a:ext cx="7159625" cy="6170920"/>
          </a:xfrm>
          <a:prstGeom prst="rect">
            <a:avLst/>
          </a:prstGeom>
        </p:spPr>
        <p:txBody>
          <a:bodyPr wrap="square">
            <a:spAutoFit/>
          </a:bodyPr>
          <a:lstStyle/>
          <a:p>
            <a:pPr algn="ctr"/>
            <a:r>
              <a:rPr lang="es-MX" sz="1600" b="1" dirty="0" smtClean="0"/>
              <a:t>Tarareos de la ballena jorobada</a:t>
            </a:r>
          </a:p>
          <a:p>
            <a:pPr algn="ctr"/>
            <a:r>
              <a:rPr lang="es-MX" sz="1300" dirty="0" smtClean="0"/>
              <a:t>Autor Anónimo</a:t>
            </a:r>
          </a:p>
          <a:p>
            <a:pPr algn="ctr"/>
            <a:r>
              <a:rPr lang="es-MX" sz="1600" dirty="0" smtClean="0"/>
              <a:t> </a:t>
            </a:r>
          </a:p>
          <a:p>
            <a:pPr algn="ctr"/>
            <a:r>
              <a:rPr lang="es-MX" sz="1400" dirty="0" smtClean="0"/>
              <a:t>Hay un mamífero</a:t>
            </a:r>
          </a:p>
          <a:p>
            <a:pPr algn="ctr"/>
            <a:r>
              <a:rPr lang="es-MX" sz="1400" dirty="0"/>
              <a:t>l</a:t>
            </a:r>
            <a:r>
              <a:rPr lang="es-MX" sz="1400" dirty="0" smtClean="0"/>
              <a:t>lamado la ballena jorobada</a:t>
            </a:r>
          </a:p>
          <a:p>
            <a:pPr algn="ctr"/>
            <a:r>
              <a:rPr lang="es-MX" sz="1400" dirty="0" smtClean="0"/>
              <a:t>que si la pesaras</a:t>
            </a:r>
          </a:p>
          <a:p>
            <a:pPr algn="ctr"/>
            <a:r>
              <a:rPr lang="es-MX" sz="1400" dirty="0" smtClean="0"/>
              <a:t>dejaría tu báscula destrozada.</a:t>
            </a:r>
          </a:p>
          <a:p>
            <a:pPr algn="ctr"/>
            <a:r>
              <a:rPr lang="es-MX" sz="1400" dirty="0" smtClean="0"/>
              <a:t> mide 90 pies de longitud</a:t>
            </a:r>
          </a:p>
          <a:p>
            <a:pPr algn="ctr"/>
            <a:r>
              <a:rPr lang="es-MX" sz="1400" dirty="0" smtClean="0"/>
              <a:t>y 80,000 libras es lo que pesa</a:t>
            </a:r>
          </a:p>
          <a:p>
            <a:pPr algn="ctr"/>
            <a:r>
              <a:rPr lang="es-MX" sz="1400" dirty="0"/>
              <a:t>p</a:t>
            </a:r>
            <a:r>
              <a:rPr lang="es-MX" sz="1400" dirty="0" smtClean="0"/>
              <a:t>ero a esta ballena gigantesca</a:t>
            </a:r>
          </a:p>
          <a:p>
            <a:pPr algn="ctr"/>
            <a:r>
              <a:rPr lang="es-MX" sz="1400" dirty="0"/>
              <a:t>l</a:t>
            </a:r>
            <a:r>
              <a:rPr lang="es-MX" sz="1400" dirty="0" smtClean="0"/>
              <a:t>e salen sonidos de belleza.</a:t>
            </a:r>
          </a:p>
          <a:p>
            <a:pPr algn="ctr"/>
            <a:r>
              <a:rPr lang="es-MX" sz="1400" dirty="0" smtClean="0"/>
              <a:t>Ella nada en el océano</a:t>
            </a:r>
          </a:p>
          <a:p>
            <a:pPr algn="ctr"/>
            <a:r>
              <a:rPr lang="es-MX" sz="1400" dirty="0"/>
              <a:t>y</a:t>
            </a:r>
            <a:r>
              <a:rPr lang="es-MX" sz="1400" dirty="0" smtClean="0"/>
              <a:t> mientras que anda alegre,</a:t>
            </a:r>
          </a:p>
          <a:p>
            <a:pPr algn="ctr"/>
            <a:r>
              <a:rPr lang="es-MX" sz="1400" dirty="0"/>
              <a:t>e</a:t>
            </a:r>
            <a:r>
              <a:rPr lang="es-MX" sz="1400" dirty="0" smtClean="0"/>
              <a:t>sta ballena jorobada</a:t>
            </a:r>
          </a:p>
          <a:p>
            <a:pPr algn="ctr"/>
            <a:r>
              <a:rPr lang="es-MX" sz="1400" dirty="0"/>
              <a:t>c</a:t>
            </a:r>
            <a:r>
              <a:rPr lang="es-MX" sz="1400" dirty="0" smtClean="0"/>
              <a:t>anta canciones mágicas y alegres</a:t>
            </a:r>
            <a:r>
              <a:rPr lang="es-MX" sz="1400" i="1" dirty="0" smtClean="0"/>
              <a:t>.</a:t>
            </a:r>
          </a:p>
          <a:p>
            <a:pPr algn="ctr"/>
            <a:r>
              <a:rPr lang="es-MX" sz="1400" dirty="0" smtClean="0"/>
              <a:t>Y antes de que las personas</a:t>
            </a:r>
          </a:p>
          <a:p>
            <a:pPr algn="ctr"/>
            <a:r>
              <a:rPr lang="es-MX" sz="1400" dirty="0"/>
              <a:t>l</a:t>
            </a:r>
            <a:r>
              <a:rPr lang="es-MX" sz="1400" dirty="0" smtClean="0"/>
              <a:t>lenaran el océano</a:t>
            </a:r>
          </a:p>
          <a:p>
            <a:pPr algn="ctr"/>
            <a:r>
              <a:rPr lang="es-MX" sz="1400" dirty="0"/>
              <a:t>c</a:t>
            </a:r>
            <a:r>
              <a:rPr lang="es-MX" sz="1400" dirty="0" smtClean="0"/>
              <a:t>on buques y ruido</a:t>
            </a:r>
          </a:p>
          <a:p>
            <a:pPr algn="ctr"/>
            <a:r>
              <a:rPr lang="es-MX" sz="1400" dirty="0"/>
              <a:t>y</a:t>
            </a:r>
            <a:r>
              <a:rPr lang="es-MX" sz="1400" dirty="0" smtClean="0"/>
              <a:t> mucha conmoción,</a:t>
            </a:r>
          </a:p>
          <a:p>
            <a:pPr algn="ctr"/>
            <a:r>
              <a:rPr lang="es-MX" sz="1400" dirty="0" smtClean="0"/>
              <a:t>de la ballena,</a:t>
            </a:r>
            <a:r>
              <a:rPr lang="es-MX" sz="1400" dirty="0">
                <a:solidFill>
                  <a:prstClr val="black"/>
                </a:solidFill>
              </a:rPr>
              <a:t> la canción </a:t>
            </a:r>
            <a:endParaRPr lang="es-MX" sz="1400" dirty="0" smtClean="0"/>
          </a:p>
          <a:p>
            <a:pPr algn="ctr"/>
            <a:r>
              <a:rPr lang="es-MX" sz="1400" dirty="0" smtClean="0"/>
              <a:t>fácilmente podía seguir adelante</a:t>
            </a:r>
          </a:p>
          <a:p>
            <a:pPr algn="ctr"/>
            <a:r>
              <a:rPr lang="es-MX" sz="1400" dirty="0"/>
              <a:t>d</a:t>
            </a:r>
            <a:r>
              <a:rPr lang="es-MX" sz="1400" dirty="0" smtClean="0"/>
              <a:t>esde el polo sur</a:t>
            </a:r>
          </a:p>
          <a:p>
            <a:pPr algn="ctr"/>
            <a:r>
              <a:rPr lang="es-MX" sz="1400" dirty="0"/>
              <a:t>h</a:t>
            </a:r>
            <a:r>
              <a:rPr lang="es-MX" sz="1400" dirty="0" smtClean="0"/>
              <a:t>asta el polo norte al instante,</a:t>
            </a:r>
          </a:p>
          <a:p>
            <a:pPr algn="ctr"/>
            <a:r>
              <a:rPr lang="es-MX" sz="1400" dirty="0"/>
              <a:t>d</a:t>
            </a:r>
            <a:r>
              <a:rPr lang="es-MX" sz="1400" dirty="0" smtClean="0"/>
              <a:t>esde lo alto de la tierra</a:t>
            </a:r>
          </a:p>
          <a:p>
            <a:pPr algn="ctr"/>
            <a:r>
              <a:rPr lang="es-MX" sz="1400" dirty="0"/>
              <a:t>h</a:t>
            </a:r>
            <a:r>
              <a:rPr lang="es-MX" sz="1400" dirty="0" smtClean="0"/>
              <a:t>asta el camino a lo profundo</a:t>
            </a:r>
          </a:p>
          <a:p>
            <a:pPr algn="ctr"/>
            <a:r>
              <a:rPr lang="es-MX" sz="1400" dirty="0"/>
              <a:t>e</a:t>
            </a:r>
            <a:r>
              <a:rPr lang="es-MX" sz="1400" dirty="0" smtClean="0"/>
              <a:t>lla era una vez la ballena</a:t>
            </a:r>
          </a:p>
          <a:p>
            <a:pPr algn="ctr"/>
            <a:r>
              <a:rPr lang="es-MX" sz="1400" dirty="0"/>
              <a:t>q</a:t>
            </a:r>
            <a:r>
              <a:rPr lang="es-MX" sz="1400" dirty="0" smtClean="0"/>
              <a:t>ue se oyó por todo el mundo. </a:t>
            </a:r>
            <a:endParaRPr lang="es-MX" sz="1400" dirty="0"/>
          </a:p>
        </p:txBody>
      </p:sp>
      <p:sp>
        <p:nvSpPr>
          <p:cNvPr id="5" name="AutoShape 8" descr="data:image/jpeg;base64,/9j/4AAQSkZJRgABAQAAAQABAAD/2wCEAAkGBxQTEhQUExQWFBUXFhcXFxgXGBcXHBgYFxgYGBcXFxcYHCggHBwlHBUUITEhJSkrLi4uFx8zODMsNygtLisBCgoKDg0OGhAQGywkHyQsLCwsLCwsLCwsLCwsLCwsLCwsLCwsLCwsLCwsLCwsLCwsLCwsLCwsLCwsLCwsLCwsLP/AABEIAJ8BPAMBIgACEQEDEQH/xAAcAAACAwEBAQEAAAAAAAAAAAADBAIFBgEHAAj/xAA/EAABAwIDBgMECgEDAwUAAAABAAIRAyEEEjEFQVFhcYEGIpETobHBBxQyQlJictHh8PEjM6JTgsIWJDRDkv/EABkBAAMBAQEAAAAAAAAAAAAAAAABAgMEBf/EAB8RAAICAwEBAQEBAAAAAAAAAAABAhESITFBA1ETcf/aAAwDAQACEQMRAD8A9Ac/dHuUMpmU48gFBc4Er1EzzqO1C2QC8AnQEgE9FOn5Ra6y/jbZudjajRPs5zcmmDmHQj0J4LOYXatdg8lZ0agOioCORKi/GaKNq0emmvOoXaeJH9CwVHxnXaPOym4cRmafifgmmeM3EEjDZouS2pMDifJIHUJWgUZHpmFrAhCx1OQsLsnx2wva003Mkgah0SYvYH4rXjbtAnJ7QOcLENBdB4EtELnaxdmy2qYKk4XBS1alBRa72nzU3B0axqOo1HdSac43reL9MWvDmGxG4poXVPXblNkzhMZNlU4eoSl4fYzDwZScK6eA4KsxVGCn85+MUo+h8HiIsrBwBCz/ALSE7gcZuKU4PpUZeEsRRQCFZPuFXV2wnCV6FKJKnVhMiqFWGouMrwqcLEmP1UtVU6NaVKo1JaDpFj+KYp1Uoxspmm1EuDQ5TcjEApAvgKVOsscX0tMO5yG4ypZgVEpoTBPbwXWv7KRKFUarJCZlzOl88KTXhPFhY3Tq+iapV1XCoptcolAakPPpjVCBhcpVUwWNKjnS9PgNjmlcq4cFCqsy6L5tdOn1Cvxn31YDRcLUVtQFTkJ5P0VIrcSxIkq1qAGyRqsWsJGckQo1eKy3iLw6RNXDttq+mN/5qfA/l37lqGthGDJBBRKhxdHl1PEujM05TO4b+Y+SXq1XEkglt9ASB6bui1PizYuScTTtF6jdzh+LkR7wsy6pndAAbPDcALm/K6zejZOzjXBpFi55nTUAam47BN7OruzeRjnabjP/ABAVTRxDs5e0lv4SDBAi0H5hGrvvLiAXXnjztvS6UlRtqlBlVkk5HgWkyJ4Ei46rK1qrmOgkhzZEgm55zcKz2JUe4ZQx7p3hrj8kbaPh7EPMtonq4hvcgmVPBimH8QPDYFWrmEQXEPB5Q4Ej1jknNl+I6rqrGFrXZjFgQeZ1i1z2UcF4SqE/6j2sG/IC4+pgD3rTYHYVPDt/0wSTq913HqeHIQtFaMpSiW+DxUi6ar0g4KlpEhWeExG5E407RMX4ysxNEgoAKvcTSncqfEUiDotITvREotD+Exc2OqNVbIVTSqcVYUKkhTKNbQ07EMVRINkFXVSjmVdiqGUzCuH0vRMosFTkJ6jUkKuL1OnUIVSjYJ0WNEQUYjglGVEdr7LB2aIhVmEsypdNvEpIMO9XGqJY4ysmA+Qq9oRG1IScbGmNOKEXKTniFD6u46Nd6FJV6H+EHGUHRMnBvGogcyB8SvvYc2+s/CVecV6LF/gOnUlGaUF7Wt1cJ4fw6EN2Ppjn1Ib7oPxSc14NQY6HqbKyo6u2mtJ8o7En3yh0/EjCQCPf8j+6nTLxaNQ14Ki+jwSmExLXiWGRy+HXknqVYaKOcBU+iBeQitxBTjsKDdC+qKlOL6Tg0AfU3pevdRpVOKlFoVVTJ6LZkSm5RqNhfUSqEUnjfHZcPk/6jsvYXPwA7rGYUNFoIlr2EzMZ2lsgW0zT2Vn4wxmfEFu5ggdTc/GOyrMGGkGTEXA3njCz6bLSM7Xz0HGk43ABBGhDhLXDkQZXrewMNR9hReym0F1NjpgTdoJk66ysDtbBsrgmQ17Qcua0tJkNzREgk6xY8lrPBOLL8Ixps6i51J44Fpkf8SEvmqlQfR3E09J4BEK5pEOaqAPCsdnYkCyr6x1ZEH4AxVItK7RrcVZ4ygHBU5pkG6UZKS2KSpnarSCuU3wjtIIgpZ4g3VJ3piei1w1cEXUcXhw68JClVAVpQqyFlJYuzRNNUypdhlKkMpVlWaNyRrNurU76TjQ20jiu1WBwISNKZiJRq2Iaz7T2tPCfiApeilsrsRhy08tyixqPV2lSNiS79IkntZK4valOm0O9m4A2bmtJ7Cy0/ron+bGJTOHfO5Zmr4ieRLabQOLRMdS6eC6PETi2HFwcdDqG8y2bn4c9ycm/BqKRqnua37RDepj4qNVzL+YEjUN8zh1aLrAnGvmS8k8dR1Qm1yPNOh1Gs84SUX+laNmdo0Bdz3DsAT2vbmvjten5SGtdIJu69vyLIYnaZqRnhx00AsOiUOLBM6cv5Tx/WGlxG3d4hIGYhrRJAaCQSY3gbhb1Sv8A6hkF5kHQRe/Q7h13hZbFbQlrWuvA8p33vr6eiW+vCw15HT+UlCI8mapu23zJe4+YRu0Mnpu96Uxe3nEzJJ6kweUqkxGMLpc5xMAXOsWFvhCWO0mnyGIndEibG+/dqrxSFbLmr4iIaRAdPH5HUdlnMd4geJDXcNL+/upVarAQHfxCR2uymX+QWgaae7ss5a4UhV22X7ySis2s4n9+iht9lOKIo0wLXMgvJ+yc4BtcEieO5VuHBjqZ49FkpMukb7wltxwxDRMtqCHczo1w7x6lei/WF5D4WpF2IpN0/wBRk8CAZAHORJC9dNFdHzprZh9O6H8NiU0HhVdJsJxtToolBXoFJlJRMFNzIQxRRmsWkmiEgdS4SdarF0+VUeIamTDVnWtTfHWCB70Jg0ea4jFl9QvOrnF3qVybylAbhFmVimdFFlSqBzSyB5iLm2nui6b8OYs0qxa6wcA1x3GPsk/mGk7xbcFT4Z5kiFYMILdLzc8R/firX6S0qN6TqZgDieGpK+wtcOGZjg4cWmR3hYmpnczLneWC2XM6OQImI5KWFw2U5hY8RY+oV5shQVdPVcBig4KG0Ke8C6wDcdUA/wBxwuIGZ0nX+9087apLchJzRBqTcj8LuLefyWNU7ReOqL36yAbkA9karWY5slzRFpJAE8JnXksm2tBkiRwJIHcpTG18zpGn4dzZ3N5K3bZKikaTF4trROYOEx5TP90X2E24yPM4tHMXPQCT7gOayRAt6zw7b0V9F4b7R12kwHfiO8A62Q7erGklw1DvEwmzbbi52u7QR/d6r8R4kqugNaxsmBlBLif1TEqor1jUIzmTo08BuaeXDghUnOpVN4IsROo0IkWIibqcR2Mux7pMVJfxLojoTaeaI0ljfOPMRLRy/ETvnd6qmfTIMTZSxFUl07oAHQAAD3KqCxnFPcb3PT5pZ1UgwTpYjude5KGST206rlWS6U6EEbiOy+dVKHmOkz8uiLhmN+/OXlrP7cUAcNcgXjuhPxFh1OnZEqUZ4co0UThN3qimAtWqGRJ3KArNiCrKjs0PkzljeZjpa8oRwLRYhGMh2ivq18wtu+HFV9R7pj4K/pNDT5TB4wD1iVEsaLwP70ScWCZQNpnmF2jTIOivhkvMDfx9yFWawDURxCnEqyqruJAMExb+f7wQ2NIjuT/d2ifOJptkRLdSNCY0g7tUviKwg5RII17gBsbjB0SYFaZLpnn3P9nsi4cEXtI+zliRzgKNSpIm5Fr8eUq/8M4mhSFR7v8AcAGSdA7f/nhKgrwuvCIHtaRAgF2sWkAxHCxXo7gsD4adLqWgglzgIF4OUxusP6VvGOkLePLMZ9OgIzaSDC5nVbfCAJkqMRvULqKdAMGFSeLv/h1/0fAg/JWrUjtzDF9Csz8VN4HUtMe9LEDyegZB7fFGqtgnhu7pOg7yo7alo7LnOgapiIPFNUn91V037k1Qqg23qkxNFxQcnZsqfD104yurshoZgzKlMKFByN5SmAKo5d9hYHXl+649wB5c1ymgDhaZmPn7l19Z15Mzrw9F85y40j70n99xnl70ALuJ3IYeYhELDK+sgCB4KPsuJRCQNyg5yAAufGl1Ok3NqvndF8XQmAdrQF1xCBnCCawlOwGmnmpVHx3SFStwsuGvvJ1RkgobfizGXd/boQrcdToUma08+ilVaZA79EsgxJh0mOaNtOiacEmQf7+6VrNLC11jfTmlNoY51R1+wUORSidxGKBuLWCBTqyePHsk6mJjXTQrmJrWDYgbz8P39Fm5FJDzQHSBbkbenHRTwVLMXgQPgC27T1kenVUTcWW23eqLRN4D3ZZzOvaBf1U5DoZxBIa2/wBtznD9IsD6lw7J/Y2zc5phwIY54BI17ADkVTPqNebuiDAEGw3CTw+a0uArFz6bG5oAA8trk2OYaEW3ayhbYzUeFsEPa+Qy0ZnTx+6PitgLJTwzhQGFwiIawRviS4zvufcrd9FdUXSo557YNlWyKEm4IrH2V1+EXQqai57RRc26mGpuhEs6650hSNNRywptD2eMbSoexr1aemV7gP0zLfcQoZlpPpI2cW1WVwLPGV36m6E9Rb/tWVpVLQuaSpnQnaCg3COKk9f7ZKKWaf1D3/ypKLGliOP8pylU4EGd2hVH7bjpucPgUwzFjQwVSYmi9o1iNbf3ij+2VAzERcEhNUtou/KeoVqRLRbuiF80AGZsq362TwRBXJ+77wqTRNFjMXQn1AkX4ghDFU8U7QD7HidZRHRJiw3DhylVwrLr8bG5DaAszSkFxPC2+OMcP3Sr6gCqa21iDrM6qvq7UvdTKY1Ev6+JAVZW2g4TlawuOmfMWx/2/FV9TaM6IBxcLNzLUSxdjnToAO/uncpOrqkfib6rgx0C3vSyHRduxQkXQa2LvY2VI7FnjPVA+tzaIPBS5Do0H10C49UN213TrPb9lSPxBkjn87wgmujJhRfVdqvOpnrf3FAfi+UHfHDoVVh9p3R/hSzSJEk/DlHXelbCh973HzA5h8DzB5JN1TM0iYIuOu8dN6JhGEkEv9mDqYLjGlm6njEpj6qDUyavmLAyTOrAN0Am+iQwLMKXEZby2TyO++7RdFaJY0SbyT96OA4aqyx9FzXMYzyuJgjQZm3i1rSl6uz6hcS/LMGGh0Zr5SBHNAEKD2xGUE6mDYdTr2Wv8N0pAaxsl5bruItztp0gqh2Vsn9AcHgfazWI4HhfjcHgvUvDmzPZsDjcx5RpA3mOO7p1K1+cbZEnSNLgKIZTawaNEdeJPMmSjQlaVfimG1pK2aowuyFSiEA0ynmNlSLU1Oh4ldi6EGyExvdWT/MFW1HZSiLslqgrV3KhCuuOrmyMGAvtvAsr0X0n/eFjwO49ivGNo4J9Cq6m8Q5p9RuI5Fe2PdKo/E2wWYqmPu1G/Yfw5HiClL52ilKmeUl83RGdehUNo4OpRqFlRuVw9COIO8IGdcrN0w8mSPjvUXD/AB/KhnnVd15oGmSNXqF0YjgR3Uc39Kg6ly9EWFDVPF6aesJtuL4g9iqhrRun1/hSHV3qmpBRcfWWnc73IdTFxuSGHove4NZnc42AAmVoMHgG0hLyH1O2VnT8TuZsN06qk2+EtAcGx5GZwyg6cevLcldoFoFtev7qyrvJJJVLjnXVy0iUVlWvAJK77YRePVV21K3myjdr1/hSoVARfVYmlBatbnPRLurqT2D/AAoNpBIZHMSoGmeKdpGARJDZE8D1CZZs72lqQfUfaYba8z03IAqGCeNh6lFoszddSeVteF1pcN4NrZoeadNs/ac9odys1xv3Wk2H4Ia6Hl4qhj4qUqYBmL5cz3CDe/VVixWYtmxarmmrkcQDrBAM2EGL8PRaPB+AKz2F3s/M4byPKIsRY3+z7+NvRiKtNop0aDaTQJ/6kAajUAO5XQsLs99S9fEVTNw0RSEG7T5YGnEFHBbMLs/6N6gc327mU2DUOcCTrcK3w3gjDAgfWA4CZAIuI0JaSbLY09nU2aUmtmTcST3dMo4MT69+NltH5NmbmZHGeEaT2sbTqNaAZMtdJmbZh7gg7O8PVaIIZ7B4aXxGUO81iMzmtIcBG+1xpZbKVCFf8b9J/oYDE7JrhrC+g+QXOgZHAkzBcXE8N3JL0fB1erUmnTdkMAl7rc7xofy/59Igp3D4giLKX8aH/W/DMbF8HMoOa6pD3taAIHlbHCdb7ytGFYgApTFUoNgrg1wl2Dlda5QAU2haMkao1SnGkQqsSpiss3CxpkqtSN6TrHMpYpyBSdCuMdWKyMKYRns3oYVCogutCnC6EmFFTt3YVPEsy1Gz+Fws5p4g/Jeabf8ADFfCy6Pa0vxtFwPzt3dbhezNAIQqtJZySkXF0eAMrDipu/sL1LbngnD15Ib7J5vmp2B/U3Q/FYfavgrGUScg9swb2G8c2G/pKwl85I0Ukyoa89fcuiqOYSdSq9hLXAtcNzgQfQ3Ufr5WRpsddUnf6hM7Owj6roYQIu5xmGjifkNSqqjiH1HNYxsucQAOf7c1t2Um0mCkzQXc7QvfvceWoA3DvNRjYm6DUGtosyUgZIh7z9p/Eflb+Ud5QX1A7UHtIR6dUvAFRxDB9/8AD0Grhy+CUrwPsmR+I7+25bpJGbti+IqDcqLauKytJnzGzf37J/G4qJ4b1lsdiM75mwsP37rOci0hYlTprgp801hdn1qkezp1H/pa4j1AhZ0WQFUrpqk/wncb4fxNEB1Wi9o42PrlmFW+25Iaa6KztSpKY2fj30iTTOV0g5oBiJsAQePuShrclb+HW4Z78uJzhp3sIEdiDKF0C6peKv8A2wp+zHthEVvKCA1wcAIbwkd1yv4sNR7nVWVHNIblYyu+nlLQQXGAQSZvYLZUvo6wTgC11Ug3BDxccR5VJ/0aYU2FSsO7D/4LX+UyM4lTQ+k8h1INp5Wf6bXip5gxrbOc1zBncSL3HZa7Z/0oYFzXe1zMIJtBqBzQ/K2DAJJEOiLCeizlX6KaP3a9XuGH5IDvouZuxD//AMNPzUv5TY80j0bA+KcFWa5zKrbNzECxyi58kbtITFXG4U5x7RjTTDTUkxlFQeQSYbJXmlL6Mi3TE250/wBnqdb6MnEWrt6ZSB6AlJQlHgOUX09NZgQ5oc1wIcAWkXBBEiDvGl0F+DIEyDvsd3GCvMaXgPGUsuTEwGklsFwAnWG6XWl2TsfEB7H18S54YBDBZpjjGpJEmZvK2g/oS1GjRigiCgiNevs5W1mJ9TcWxwRalwoZwiU3jgoa9KQm6nC60KwdTCWqNhUpWKhdRU13KrJsG26FUpwiMG9FcyQkUDoncoVGFdhGbcI4CQtKkCvnthRhHQoI1ym8oCICk0FESoOKk4L4NTBISxmCp1BFRjag/M0H4qgxXgfBPP8AtZf0Oc33TC1T22QXhDin0e1wxNfwlh8GDXpmoXAFoDi0gZrE/ZBmMw13qspvLiAAb2mOOnvWp8aVIw451G/ByyOB2g5j2kOI8wNiRoVhOk6Rqr9Pmhx+0D3S2MxOUQDdExO0nGYc43JJJJJPdT8O7Fdi6uZ0+yafOdMx1yD58B1CjukMY2D4UGKYalcvax32A0gFw3uMg2O5X2F8BYJv/wBRdzc959wIC1DKQAAAgAQBwA0CJC6l84pcMnJiGztjYel/t0KbeYYJ9dVbuoAiyE1qPSMIeuCr9F30QRBuDqsT4v8AAVOs01KADKovA0d23Fb+o1DyJSSkqY0muH5uxmCfScWvaWkWIKA0wbWX6K2jsalWEVabX8yL9iLqhd9HuCJnI5vRx+a538H4a5i/0X7VNWi6m8yWQR0Oo9fit4xoVTsvY9HDtIosDZ1OpPUlWM81vGLUaZm+2NteFA0ggypCojH8AOHDRdBCWBUiUYgPta1yDUwoHFApvTtN8iCodxHVihaAokJitSQYVJ2TRCFJdAXCFSYqCU6sLrhKDCLTck1XAoEGIgYilkr5oRkGJWErtN66Qo5VY6JVm70JrimmCQgPpwpT8GTNwgFiJTMJhzJCLodCgC7KmRdchMR84LgcuyuFAiBchlFIUSExmY8cYV78P5BOV2ZwGsAET2leesqDWV7M5qrKmwcM52Z1CmXcS0X68VnP5ZO0NM8/2LsWpinWBZSnzVCNeTOJXpeBwjKTG06bcrGiAPmeJOso9KmAIAAA3CyKAFcIKH+g3ZDMprohdKoR9mUmrjVKEgJAr4n4rkr5J0UmzpK+K4ugoQ2RyqUri6AmQfbl9K+K+zBAHV8CuAr4OCAJgqbaiFnCj7QJUBY0a0i6jVakqdZN+0kAqMaZXQOa65mU6oCHlhWmiSYUgotNlJJhQem/ci+zKVDk5SxUDRZStcKSP//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10" descr="data:image/jpeg;base64,/9j/4AAQSkZJRgABAQAAAQABAAD/2wCEAAkGBxQTEhQUExQWFBUXFhcXFxgXGBcXHBgYFxgYGBcXFxcYHCggHBwlHBUUITEhJSkrLi4uFx8zODMsNygtLisBCgoKDg0OGhAQGywkHyQsLCwsLCwsLCwsLCwsLCwsLCwsLCwsLCwsLCwsLCwsLCwsLCwsLCwsLCwsLCwsLCwsLP/AABEIAJ8BPAMBIgACEQEDEQH/xAAcAAACAwEBAQEAAAAAAAAAAAADBAIFBgEHAAj/xAA/EAABAwIDBgMECgEDAwUAAAABAAIRAyEEEjEFQVFhcYEGIpETobHBBxQyQlJictHh8PEjM6JTgsIWJDRDkv/EABkBAAMBAQEAAAAAAAAAAAAAAAABAgMEBf/EAB8RAAICAwEBAQEBAAAAAAAAAAABAhESITFBA1ETcf/aAAwDAQACEQMRAD8A9Ac/dHuUMpmU48gFBc4Er1EzzqO1C2QC8AnQEgE9FOn5Ra6y/jbZudjajRPs5zcmmDmHQj0J4LOYXatdg8lZ0agOioCORKi/GaKNq0emmvOoXaeJH9CwVHxnXaPOym4cRmafifgmmeM3EEjDZouS2pMDifJIHUJWgUZHpmFrAhCx1OQsLsnx2wva003Mkgah0SYvYH4rXjbtAnJ7QOcLENBdB4EtELnaxdmy2qYKk4XBS1alBRa72nzU3B0axqOo1HdSac43reL9MWvDmGxG4poXVPXblNkzhMZNlU4eoSl4fYzDwZScK6eA4KsxVGCn85+MUo+h8HiIsrBwBCz/ALSE7gcZuKU4PpUZeEsRRQCFZPuFXV2wnCV6FKJKnVhMiqFWGouMrwqcLEmP1UtVU6NaVKo1JaDpFj+KYp1Uoxspmm1EuDQ5TcjEApAvgKVOsscX0tMO5yG4ypZgVEpoTBPbwXWv7KRKFUarJCZlzOl88KTXhPFhY3Tq+iapV1XCoptcolAakPPpjVCBhcpVUwWNKjnS9PgNjmlcq4cFCqsy6L5tdOn1Cvxn31YDRcLUVtQFTkJ5P0VIrcSxIkq1qAGyRqsWsJGckQo1eKy3iLw6RNXDttq+mN/5qfA/l37lqGthGDJBBRKhxdHl1PEujM05TO4b+Y+SXq1XEkglt9ASB6bui1PizYuScTTtF6jdzh+LkR7wsy6pndAAbPDcALm/K6zejZOzjXBpFi55nTUAam47BN7OruzeRjnabjP/ABAVTRxDs5e0lv4SDBAi0H5hGrvvLiAXXnjztvS6UlRtqlBlVkk5HgWkyJ4Ei46rK1qrmOgkhzZEgm55zcKz2JUe4ZQx7p3hrj8kbaPh7EPMtonq4hvcgmVPBimH8QPDYFWrmEQXEPB5Q4Ej1jknNl+I6rqrGFrXZjFgQeZ1i1z2UcF4SqE/6j2sG/IC4+pgD3rTYHYVPDt/0wSTq913HqeHIQtFaMpSiW+DxUi6ar0g4KlpEhWeExG5E407RMX4ysxNEgoAKvcTSncqfEUiDotITvREotD+Exc2OqNVbIVTSqcVYUKkhTKNbQ07EMVRINkFXVSjmVdiqGUzCuH0vRMosFTkJ6jUkKuL1OnUIVSjYJ0WNEQUYjglGVEdr7LB2aIhVmEsypdNvEpIMO9XGqJY4ysmA+Qq9oRG1IScbGmNOKEXKTniFD6u46Nd6FJV6H+EHGUHRMnBvGogcyB8SvvYc2+s/CVecV6LF/gOnUlGaUF7Wt1cJ4fw6EN2Ppjn1Ib7oPxSc14NQY6HqbKyo6u2mtJ8o7En3yh0/EjCQCPf8j+6nTLxaNQ14Ki+jwSmExLXiWGRy+HXknqVYaKOcBU+iBeQitxBTjsKDdC+qKlOL6Tg0AfU3pevdRpVOKlFoVVTJ6LZkSm5RqNhfUSqEUnjfHZcPk/6jsvYXPwA7rGYUNFoIlr2EzMZ2lsgW0zT2Vn4wxmfEFu5ggdTc/GOyrMGGkGTEXA3njCz6bLSM7Xz0HGk43ABBGhDhLXDkQZXrewMNR9hReym0F1NjpgTdoJk66ysDtbBsrgmQ17Qcua0tJkNzREgk6xY8lrPBOLL8Ixps6i51J44Fpkf8SEvmqlQfR3E09J4BEK5pEOaqAPCsdnYkCyr6x1ZEH4AxVItK7RrcVZ4ygHBU5pkG6UZKS2KSpnarSCuU3wjtIIgpZ4g3VJ3piei1w1cEXUcXhw68JClVAVpQqyFlJYuzRNNUypdhlKkMpVlWaNyRrNurU76TjQ20jiu1WBwISNKZiJRq2Iaz7T2tPCfiApeilsrsRhy08tyixqPV2lSNiS79IkntZK4valOm0O9m4A2bmtJ7Cy0/ron+bGJTOHfO5Zmr4ieRLabQOLRMdS6eC6PETi2HFwcdDqG8y2bn4c9ycm/BqKRqnua37RDepj4qNVzL+YEjUN8zh1aLrAnGvmS8k8dR1Qm1yPNOh1Gs84SUX+laNmdo0Bdz3DsAT2vbmvjten5SGtdIJu69vyLIYnaZqRnhx00AsOiUOLBM6cv5Tx/WGlxG3d4hIGYhrRJAaCQSY3gbhb1Sv8A6hkF5kHQRe/Q7h13hZbFbQlrWuvA8p33vr6eiW+vCw15HT+UlCI8mapu23zJe4+YRu0Mnpu96Uxe3nEzJJ6kweUqkxGMLpc5xMAXOsWFvhCWO0mnyGIndEibG+/dqrxSFbLmr4iIaRAdPH5HUdlnMd4geJDXcNL+/upVarAQHfxCR2uymX+QWgaae7ss5a4UhV22X7ySis2s4n9+iht9lOKIo0wLXMgvJ+yc4BtcEieO5VuHBjqZ49FkpMukb7wltxwxDRMtqCHczo1w7x6lei/WF5D4WpF2IpN0/wBRk8CAZAHORJC9dNFdHzprZh9O6H8NiU0HhVdJsJxtToolBXoFJlJRMFNzIQxRRmsWkmiEgdS4SdarF0+VUeIamTDVnWtTfHWCB70Jg0ea4jFl9QvOrnF3qVybylAbhFmVimdFFlSqBzSyB5iLm2nui6b8OYs0qxa6wcA1x3GPsk/mGk7xbcFT4Z5kiFYMILdLzc8R/firX6S0qN6TqZgDieGpK+wtcOGZjg4cWmR3hYmpnczLneWC2XM6OQImI5KWFw2U5hY8RY+oV5shQVdPVcBig4KG0Ke8C6wDcdUA/wBxwuIGZ0nX+9087apLchJzRBqTcj8LuLefyWNU7ReOqL36yAbkA9karWY5slzRFpJAE8JnXksm2tBkiRwJIHcpTG18zpGn4dzZ3N5K3bZKikaTF4trROYOEx5TP90X2E24yPM4tHMXPQCT7gOayRAt6zw7b0V9F4b7R12kwHfiO8A62Q7erGklw1DvEwmzbbi52u7QR/d6r8R4kqugNaxsmBlBLif1TEqor1jUIzmTo08BuaeXDghUnOpVN4IsROo0IkWIibqcR2Mux7pMVJfxLojoTaeaI0ljfOPMRLRy/ETvnd6qmfTIMTZSxFUl07oAHQAAD3KqCxnFPcb3PT5pZ1UgwTpYjude5KGST206rlWS6U6EEbiOy+dVKHmOkz8uiLhmN+/OXlrP7cUAcNcgXjuhPxFh1OnZEqUZ4co0UThN3qimAtWqGRJ3KArNiCrKjs0PkzljeZjpa8oRwLRYhGMh2ivq18wtu+HFV9R7pj4K/pNDT5TB4wD1iVEsaLwP70ScWCZQNpnmF2jTIOivhkvMDfx9yFWawDURxCnEqyqruJAMExb+f7wQ2NIjuT/d2ifOJptkRLdSNCY0g7tUviKwg5RII17gBsbjB0SYFaZLpnn3P9nsi4cEXtI+zliRzgKNSpIm5Fr8eUq/8M4mhSFR7v8AcAGSdA7f/nhKgrwuvCIHtaRAgF2sWkAxHCxXo7gsD4adLqWgglzgIF4OUxusP6VvGOkLePLMZ9OgIzaSDC5nVbfCAJkqMRvULqKdAMGFSeLv/h1/0fAg/JWrUjtzDF9Csz8VN4HUtMe9LEDyegZB7fFGqtgnhu7pOg7yo7alo7LnOgapiIPFNUn91V037k1Qqg23qkxNFxQcnZsqfD104yurshoZgzKlMKFByN5SmAKo5d9hYHXl+649wB5c1ymgDhaZmPn7l19Z15Mzrw9F85y40j70n99xnl70ALuJ3IYeYhELDK+sgCB4KPsuJRCQNyg5yAAufGl1Ok3NqvndF8XQmAdrQF1xCBnCCawlOwGmnmpVHx3SFStwsuGvvJ1RkgobfizGXd/boQrcdToUma08+ilVaZA79EsgxJh0mOaNtOiacEmQf7+6VrNLC11jfTmlNoY51R1+wUORSidxGKBuLWCBTqyePHsk6mJjXTQrmJrWDYgbz8P39Fm5FJDzQHSBbkbenHRTwVLMXgQPgC27T1kenVUTcWW23eqLRN4D3ZZzOvaBf1U5DoZxBIa2/wBtznD9IsD6lw7J/Y2zc5phwIY54BI17ADkVTPqNebuiDAEGw3CTw+a0uArFz6bG5oAA8trk2OYaEW3ayhbYzUeFsEPa+Qy0ZnTx+6PitgLJTwzhQGFwiIawRviS4zvufcrd9FdUXSo557YNlWyKEm4IrH2V1+EXQqai57RRc26mGpuhEs6650hSNNRywptD2eMbSoexr1aemV7gP0zLfcQoZlpPpI2cW1WVwLPGV36m6E9Rb/tWVpVLQuaSpnQnaCg3COKk9f7ZKKWaf1D3/ypKLGliOP8pylU4EGd2hVH7bjpucPgUwzFjQwVSYmi9o1iNbf3ij+2VAzERcEhNUtou/KeoVqRLRbuiF80AGZsq362TwRBXJ+77wqTRNFjMXQn1AkX4ghDFU8U7QD7HidZRHRJiw3DhylVwrLr8bG5DaAszSkFxPC2+OMcP3Sr6gCqa21iDrM6qvq7UvdTKY1Ev6+JAVZW2g4TlawuOmfMWx/2/FV9TaM6IBxcLNzLUSxdjnToAO/uncpOrqkfib6rgx0C3vSyHRduxQkXQa2LvY2VI7FnjPVA+tzaIPBS5Do0H10C49UN213TrPb9lSPxBkjn87wgmujJhRfVdqvOpnrf3FAfi+UHfHDoVVh9p3R/hSzSJEk/DlHXelbCh973HzA5h8DzB5JN1TM0iYIuOu8dN6JhGEkEv9mDqYLjGlm6njEpj6qDUyavmLAyTOrAN0Am+iQwLMKXEZby2TyO++7RdFaJY0SbyT96OA4aqyx9FzXMYzyuJgjQZm3i1rSl6uz6hcS/LMGGh0Zr5SBHNAEKD2xGUE6mDYdTr2Wv8N0pAaxsl5bruItztp0gqh2Vsn9AcHgfazWI4HhfjcHgvUvDmzPZsDjcx5RpA3mOO7p1K1+cbZEnSNLgKIZTawaNEdeJPMmSjQlaVfimG1pK2aowuyFSiEA0ynmNlSLU1Oh4ldi6EGyExvdWT/MFW1HZSiLslqgrV3KhCuuOrmyMGAvtvAsr0X0n/eFjwO49ivGNo4J9Cq6m8Q5p9RuI5Fe2PdKo/E2wWYqmPu1G/Yfw5HiClL52ilKmeUl83RGdehUNo4OpRqFlRuVw9COIO8IGdcrN0w8mSPjvUXD/AB/KhnnVd15oGmSNXqF0YjgR3Uc39Kg6ly9EWFDVPF6aesJtuL4g9iqhrRun1/hSHV3qmpBRcfWWnc73IdTFxuSGHove4NZnc42AAmVoMHgG0hLyH1O2VnT8TuZsN06qk2+EtAcGx5GZwyg6cevLcldoFoFtev7qyrvJJJVLjnXVy0iUVlWvAJK77YRePVV21K3myjdr1/hSoVARfVYmlBatbnPRLurqT2D/AAoNpBIZHMSoGmeKdpGARJDZE8D1CZZs72lqQfUfaYba8z03IAqGCeNh6lFoszddSeVteF1pcN4NrZoeadNs/ac9odys1xv3Wk2H4Ia6Hl4qhj4qUqYBmL5cz3CDe/VVixWYtmxarmmrkcQDrBAM2EGL8PRaPB+AKz2F3s/M4byPKIsRY3+z7+NvRiKtNop0aDaTQJ/6kAajUAO5XQsLs99S9fEVTNw0RSEG7T5YGnEFHBbMLs/6N6gc327mU2DUOcCTrcK3w3gjDAgfWA4CZAIuI0JaSbLY09nU2aUmtmTcST3dMo4MT69+NltH5NmbmZHGeEaT2sbTqNaAZMtdJmbZh7gg7O8PVaIIZ7B4aXxGUO81iMzmtIcBG+1xpZbKVCFf8b9J/oYDE7JrhrC+g+QXOgZHAkzBcXE8N3JL0fB1erUmnTdkMAl7rc7xofy/59Igp3D4giLKX8aH/W/DMbF8HMoOa6pD3taAIHlbHCdb7ytGFYgApTFUoNgrg1wl2Dlda5QAU2haMkao1SnGkQqsSpiss3CxpkqtSN6TrHMpYpyBSdCuMdWKyMKYRns3oYVCogutCnC6EmFFTt3YVPEsy1Gz+Fws5p4g/Jeabf8ADFfCy6Pa0vxtFwPzt3dbhezNAIQqtJZySkXF0eAMrDipu/sL1LbngnD15Ib7J5vmp2B/U3Q/FYfavgrGUScg9swb2G8c2G/pKwl85I0Ukyoa89fcuiqOYSdSq9hLXAtcNzgQfQ3Ufr5WRpsddUnf6hM7Owj6roYQIu5xmGjifkNSqqjiH1HNYxsucQAOf7c1t2Um0mCkzQXc7QvfvceWoA3DvNRjYm6DUGtosyUgZIh7z9p/Eflb+Ud5QX1A7UHtIR6dUvAFRxDB9/8AD0Grhy+CUrwPsmR+I7+25bpJGbti+IqDcqLauKytJnzGzf37J/G4qJ4b1lsdiM75mwsP37rOci0hYlTprgp801hdn1qkezp1H/pa4j1AhZ0WQFUrpqk/wncb4fxNEB1Wi9o42PrlmFW+25Iaa6KztSpKY2fj30iTTOV0g5oBiJsAQePuShrclb+HW4Z78uJzhp3sIEdiDKF0C6peKv8A2wp+zHthEVvKCA1wcAIbwkd1yv4sNR7nVWVHNIblYyu+nlLQQXGAQSZvYLZUvo6wTgC11Ug3BDxccR5VJ/0aYU2FSsO7D/4LX+UyM4lTQ+k8h1INp5Wf6bXip5gxrbOc1zBncSL3HZa7Z/0oYFzXe1zMIJtBqBzQ/K2DAJJEOiLCeizlX6KaP3a9XuGH5IDvouZuxD//AMNPzUv5TY80j0bA+KcFWa5zKrbNzECxyi58kbtITFXG4U5x7RjTTDTUkxlFQeQSYbJXmlL6Mi3TE250/wBnqdb6MnEWrt6ZSB6AlJQlHgOUX09NZgQ5oc1wIcAWkXBBEiDvGl0F+DIEyDvsd3GCvMaXgPGUsuTEwGklsFwAnWG6XWl2TsfEB7H18S54YBDBZpjjGpJEmZvK2g/oS1GjRigiCgiNevs5W1mJ9TcWxwRalwoZwiU3jgoa9KQm6nC60KwdTCWqNhUpWKhdRU13KrJsG26FUpwiMG9FcyQkUDoncoVGFdhGbcI4CQtKkCvnthRhHQoI1ym8oCICk0FESoOKk4L4NTBISxmCp1BFRjag/M0H4qgxXgfBPP8AtZf0Oc33TC1T22QXhDin0e1wxNfwlh8GDXpmoXAFoDi0gZrE/ZBmMw13qspvLiAAb2mOOnvWp8aVIw451G/ByyOB2g5j2kOI8wNiRoVhOk6Rqr9Pmhx+0D3S2MxOUQDdExO0nGYc43JJJJJPdT8O7Fdi6uZ0+yafOdMx1yD58B1CjukMY2D4UGKYalcvax32A0gFw3uMg2O5X2F8BYJv/wBRdzc959wIC1DKQAAAgAQBwA0CJC6l84pcMnJiGztjYel/t0KbeYYJ9dVbuoAiyE1qPSMIeuCr9F30QRBuDqsT4v8AAVOs01KADKovA0d23Fb+o1DyJSSkqY0muH5uxmCfScWvaWkWIKA0wbWX6K2jsalWEVabX8yL9iLqhd9HuCJnI5vRx+a538H4a5i/0X7VNWi6m8yWQR0Oo9fit4xoVTsvY9HDtIosDZ1OpPUlWM81vGLUaZm+2NteFA0ggypCojH8AOHDRdBCWBUiUYgPta1yDUwoHFApvTtN8iCodxHVihaAokJitSQYVJ2TRCFJdAXCFSYqCU6sLrhKDCLTck1XAoEGIgYilkr5oRkGJWErtN66Qo5VY6JVm70JrimmCQgPpwpT8GTNwgFiJTMJhzJCLodCgC7KmRdchMR84LgcuyuFAiBchlFIUSExmY8cYV78P5BOV2ZwGsAET2leesqDWV7M5qrKmwcM52Z1CmXcS0X68VnP5ZO0NM8/2LsWpinWBZSnzVCNeTOJXpeBwjKTG06bcrGiAPmeJOso9KmAIAAA3CyKAFcIKH+g3ZDMprohdKoR9mUmrjVKEgJAr4n4rkr5J0UmzpK+K4ugoQ2RyqUri6AmQfbl9K+K+zBAHV8CuAr4OCAJgqbaiFnCj7QJUBY0a0i6jVakqdZN+0kAqMaZXQOa65mU6oCHlhWmiSYUgotNlJJhQem/ci+zKVDk5SxUDRZStcKSP//Z"/>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3" name="Picture 22" descr="https://s3.amazonaws.com/ksr/assets/000/803/981/188842befa635eb970edb4ead0405ed8_large.png?137567270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545" b="57622"/>
          <a:stretch/>
        </p:blipFill>
        <p:spPr bwMode="auto">
          <a:xfrm>
            <a:off x="1371600" y="235703"/>
            <a:ext cx="4800600" cy="304089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410200" y="235703"/>
            <a:ext cx="2133600" cy="877163"/>
          </a:xfrm>
          <a:prstGeom prst="rect">
            <a:avLst/>
          </a:prstGeom>
          <a:noFill/>
        </p:spPr>
        <p:txBody>
          <a:bodyPr wrap="square" rtlCol="0">
            <a:spAutoFit/>
          </a:bodyPr>
          <a:lstStyle/>
          <a:p>
            <a:r>
              <a:rPr lang="es-MX" sz="850" dirty="0" smtClean="0"/>
              <a:t>Equivalencia de grado: 0.8</a:t>
            </a:r>
          </a:p>
          <a:p>
            <a:r>
              <a:rPr lang="es-MX" sz="850" dirty="0" smtClean="0"/>
              <a:t>Escala </a:t>
            </a:r>
            <a:r>
              <a:rPr lang="es-MX" sz="850" i="1" dirty="0" err="1" smtClean="0"/>
              <a:t>Lexile</a:t>
            </a:r>
            <a:r>
              <a:rPr lang="es-MX" sz="850" i="1" dirty="0" smtClean="0"/>
              <a:t>: </a:t>
            </a:r>
            <a:r>
              <a:rPr lang="es-MX" sz="850" dirty="0" smtClean="0"/>
              <a:t>13.40L</a:t>
            </a:r>
          </a:p>
          <a:p>
            <a:r>
              <a:rPr lang="es-MX" sz="850" dirty="0" smtClean="0"/>
              <a:t>Promedio del largo de la oración:27.25</a:t>
            </a:r>
          </a:p>
          <a:p>
            <a:r>
              <a:rPr lang="es-MX" sz="850" dirty="0"/>
              <a:t>Promedio de la frecuencia de </a:t>
            </a:r>
            <a:r>
              <a:rPr lang="es-MX" sz="850" dirty="0" smtClean="0"/>
              <a:t>palabra:3.71</a:t>
            </a:r>
          </a:p>
          <a:p>
            <a:r>
              <a:rPr lang="es-MX" sz="850" dirty="0" smtClean="0"/>
              <a:t>Número de palabras: 109</a:t>
            </a:r>
          </a:p>
          <a:p>
            <a:r>
              <a:rPr lang="es-MX" sz="850" dirty="0" smtClean="0"/>
              <a:t>Nota: Basado en el texto original en inglés.</a:t>
            </a:r>
            <a:endParaRPr lang="es-MX" sz="850" dirty="0"/>
          </a:p>
        </p:txBody>
      </p:sp>
      <p:sp>
        <p:nvSpPr>
          <p:cNvPr id="12" name="Rectangle 11"/>
          <p:cNvSpPr/>
          <p:nvPr/>
        </p:nvSpPr>
        <p:spPr>
          <a:xfrm>
            <a:off x="2133600" y="2895600"/>
            <a:ext cx="2971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057400" y="2647890"/>
            <a:ext cx="2523448" cy="400110"/>
          </a:xfrm>
          <a:prstGeom prst="rect">
            <a:avLst/>
          </a:prstGeom>
          <a:noFill/>
        </p:spPr>
        <p:txBody>
          <a:bodyPr wrap="none" lIns="91440" tIns="45720" rIns="91440" bIns="45720">
            <a:spAutoFit/>
          </a:bodyPr>
          <a:lstStyle/>
          <a:p>
            <a:r>
              <a:rPr lang="es-MX" b="1" dirty="0" smtClean="0">
                <a:solidFill>
                  <a:schemeClr val="tx1">
                    <a:lumMod val="50000"/>
                    <a:lumOff val="50000"/>
                  </a:schemeClr>
                </a:solidFill>
                <a:effectLst>
                  <a:outerShdw blurRad="38100" dist="38100" dir="2700000" algn="tl">
                    <a:srgbClr val="000000">
                      <a:alpha val="43137"/>
                    </a:srgbClr>
                  </a:outerShdw>
                </a:effectLst>
                <a:latin typeface="Chiller" panose="04020404031007020602" pitchFamily="82" charset="0"/>
              </a:rPr>
              <a:t>Tarareos de la ballena jorobada</a:t>
            </a:r>
            <a:endParaRPr lang="es-MX" b="1" dirty="0">
              <a:solidFill>
                <a:schemeClr val="tx1">
                  <a:lumMod val="50000"/>
                  <a:lumOff val="50000"/>
                </a:schemeClr>
              </a:solidFill>
              <a:effectLst>
                <a:outerShdw blurRad="38100" dist="38100" dir="2700000" algn="tl">
                  <a:srgbClr val="000000">
                    <a:alpha val="43137"/>
                  </a:srgbClr>
                </a:outerShdw>
              </a:effectLst>
              <a:latin typeface="Chiller" panose="04020404031007020602" pitchFamily="82" charset="0"/>
            </a:endParaRPr>
          </a:p>
        </p:txBody>
      </p:sp>
    </p:spTree>
    <p:extLst>
      <p:ext uri="{BB962C8B-B14F-4D97-AF65-F5344CB8AC3E}">
        <p14:creationId xmlns:p14="http://schemas.microsoft.com/office/powerpoint/2010/main" val="40569896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32</a:t>
            </a:fld>
            <a:endParaRPr lang="en-US" dirty="0"/>
          </a:p>
        </p:txBody>
      </p:sp>
      <p:sp>
        <p:nvSpPr>
          <p:cNvPr id="5" name="Rectangle 4"/>
          <p:cNvSpPr/>
          <p:nvPr/>
        </p:nvSpPr>
        <p:spPr>
          <a:xfrm>
            <a:off x="412729" y="609600"/>
            <a:ext cx="6803683" cy="3796196"/>
          </a:xfrm>
          <a:prstGeom prst="rect">
            <a:avLst/>
          </a:prstGeom>
        </p:spPr>
        <p:txBody>
          <a:bodyPr wrap="square" lIns="101881" tIns="50941" rIns="101881" bIns="50941">
            <a:spAutoFit/>
          </a:bodyPr>
          <a:lstStyle/>
          <a:p>
            <a:pPr marL="361417" indent="-361417">
              <a:buFont typeface="+mj-lt"/>
              <a:buAutoNum type="arabicPeriod"/>
            </a:pPr>
            <a:endParaRPr lang="en-US" sz="1600" b="1" dirty="0" smtClean="0">
              <a:latin typeface="Helvetica" pitchFamily="34" charset="0"/>
              <a:cs typeface="Helvetica" pitchFamily="34" charset="0"/>
            </a:endParaRPr>
          </a:p>
          <a:p>
            <a:pPr marL="361417" indent="-361417">
              <a:buFont typeface="+mj-lt"/>
              <a:buAutoNum type="arabicPeriod"/>
            </a:pPr>
            <a:r>
              <a:rPr lang="es-MX" sz="1600" b="1" dirty="0" smtClean="0">
                <a:latin typeface="Helvetica" pitchFamily="34" charset="0"/>
                <a:cs typeface="Helvetica" pitchFamily="34" charset="0"/>
              </a:rPr>
              <a:t>En el cuento, </a:t>
            </a:r>
            <a:r>
              <a:rPr lang="es-MX" sz="1600" b="1" i="1" dirty="0" smtClean="0">
                <a:latin typeface="Helvetica" pitchFamily="34" charset="0"/>
                <a:cs typeface="Helvetica" pitchFamily="34" charset="0"/>
              </a:rPr>
              <a:t>Burbuja, la ballena jorobada, </a:t>
            </a:r>
            <a:r>
              <a:rPr lang="es-MX" sz="1600" b="1" dirty="0" smtClean="0">
                <a:latin typeface="Helvetica" pitchFamily="34" charset="0"/>
                <a:cs typeface="Helvetica" pitchFamily="34" charset="0"/>
              </a:rPr>
              <a:t>dice, “Pero la sonrisa se convirtió rápidamente en un gruñido.” ¿Qué significado le da a la palabra </a:t>
            </a:r>
            <a:r>
              <a:rPr lang="es-MX" sz="1600" b="1" u="sng" dirty="0" smtClean="0">
                <a:latin typeface="Helvetica" pitchFamily="34" charset="0"/>
                <a:cs typeface="Helvetica" pitchFamily="34" charset="0"/>
              </a:rPr>
              <a:t>rápidamente</a:t>
            </a:r>
            <a:r>
              <a:rPr lang="es-MX" sz="1600" b="1" dirty="0" smtClean="0">
                <a:latin typeface="Helvetica" pitchFamily="34" charset="0"/>
                <a:cs typeface="Helvetica" pitchFamily="34" charset="0"/>
              </a:rPr>
              <a:t> cuando se añade        -mente al final?</a:t>
            </a:r>
          </a:p>
          <a:p>
            <a:pPr marL="361417" indent="-361417">
              <a:buFont typeface="+mj-lt"/>
              <a:buAutoNum type="arabicPeriod"/>
            </a:pPr>
            <a:endParaRPr lang="en-US" sz="1600" dirty="0">
              <a:latin typeface="Helvetica" pitchFamily="34" charset="0"/>
              <a:cs typeface="Helvetica" pitchFamily="34" charset="0"/>
            </a:endParaRPr>
          </a:p>
          <a:p>
            <a:pPr marL="968798" indent="-361417">
              <a:buFont typeface="+mj-lt"/>
              <a:buAutoNum type="alphaUcPeriod"/>
            </a:pPr>
            <a:r>
              <a:rPr lang="es-MX" sz="1600" dirty="0" smtClean="0">
                <a:latin typeface="Helvetica" pitchFamily="34" charset="0"/>
                <a:cs typeface="Helvetica" pitchFamily="34" charset="0"/>
              </a:rPr>
              <a:t>De una manera rápida. </a:t>
            </a:r>
            <a:endParaRPr lang="es-MX" sz="1600" dirty="0" smtClean="0">
              <a:solidFill>
                <a:srgbClr val="FF0000"/>
              </a:solidFill>
              <a:latin typeface="Helvetica" pitchFamily="34" charset="0"/>
              <a:cs typeface="Helvetica" pitchFamily="34" charset="0"/>
            </a:endParaRPr>
          </a:p>
          <a:p>
            <a:pPr marL="968798" indent="-361417">
              <a:buFont typeface="+mj-lt"/>
              <a:buAutoNum type="alphaUcPeriod"/>
            </a:pPr>
            <a:endParaRPr lang="es-MX" sz="1600" dirty="0" smtClean="0">
              <a:latin typeface="Helvetica" pitchFamily="34" charset="0"/>
              <a:cs typeface="Helvetica" pitchFamily="34" charset="0"/>
            </a:endParaRPr>
          </a:p>
          <a:p>
            <a:pPr marL="968798" indent="-361417">
              <a:buFont typeface="+mj-lt"/>
              <a:buAutoNum type="alphaUcPeriod"/>
            </a:pPr>
            <a:r>
              <a:rPr lang="es-MX" sz="1600" dirty="0" smtClean="0">
                <a:latin typeface="Helvetica" pitchFamily="34" charset="0"/>
                <a:cs typeface="Helvetica" pitchFamily="34" charset="0"/>
              </a:rPr>
              <a:t>La ballena sonríe.</a:t>
            </a:r>
          </a:p>
          <a:p>
            <a:pPr marL="968798" indent="-361417">
              <a:buFont typeface="+mj-lt"/>
              <a:buAutoNum type="alphaUcPeriod"/>
            </a:pPr>
            <a:endParaRPr lang="es-MX" sz="1600" dirty="0" smtClean="0">
              <a:latin typeface="Helvetica" pitchFamily="34" charset="0"/>
              <a:cs typeface="Helvetica" pitchFamily="34" charset="0"/>
            </a:endParaRPr>
          </a:p>
          <a:p>
            <a:pPr marL="968798" indent="-361417">
              <a:buFont typeface="+mj-lt"/>
              <a:buAutoNum type="alphaUcPeriod"/>
            </a:pPr>
            <a:r>
              <a:rPr lang="es-MX" sz="1600" dirty="0" smtClean="0">
                <a:latin typeface="Helvetica" pitchFamily="34" charset="0"/>
                <a:cs typeface="Helvetica" pitchFamily="34" charset="0"/>
              </a:rPr>
              <a:t>Una persona corre rápido.</a:t>
            </a:r>
          </a:p>
          <a:p>
            <a:pPr marL="950281" indent="-342900">
              <a:buFont typeface="+mj-lt"/>
              <a:buAutoNum type="alphaUcPeriod"/>
            </a:pPr>
            <a:endParaRPr lang="es-MX" sz="1600" dirty="0" smtClean="0">
              <a:latin typeface="Helvetica" pitchFamily="34" charset="0"/>
              <a:cs typeface="Helvetica" pitchFamily="34" charset="0"/>
            </a:endParaRPr>
          </a:p>
          <a:p>
            <a:pPr marL="968798" indent="-361417">
              <a:buFont typeface="+mj-lt"/>
              <a:buAutoNum type="alphaUcPeriod"/>
            </a:pPr>
            <a:r>
              <a:rPr lang="es-MX" sz="1600" dirty="0" smtClean="0">
                <a:latin typeface="Helvetica" pitchFamily="34" charset="0"/>
                <a:cs typeface="Helvetica" pitchFamily="34" charset="0"/>
              </a:rPr>
              <a:t>La ballena no estaba feliz.</a:t>
            </a:r>
          </a:p>
          <a:p>
            <a:pPr marL="968798" indent="-361417">
              <a:buFont typeface="+mj-lt"/>
              <a:buAutoNum type="alphaUcPeriod"/>
            </a:pPr>
            <a:endParaRPr lang="en-US" sz="1600" dirty="0">
              <a:latin typeface="Helvetica" pitchFamily="34" charset="0"/>
              <a:cs typeface="Helvetica" pitchFamily="34" charset="0"/>
            </a:endParaRPr>
          </a:p>
          <a:p>
            <a:pPr marL="1478203" lvl="1" indent="-361417">
              <a:buFont typeface="+mj-lt"/>
              <a:buAutoNum type="alphaUcPeriod"/>
            </a:pPr>
            <a:endParaRPr lang="en-US" sz="1600" dirty="0">
              <a:latin typeface="Helvetica" pitchFamily="34" charset="0"/>
              <a:cs typeface="Helvetica" pitchFamily="34" charset="0"/>
            </a:endParaRPr>
          </a:p>
        </p:txBody>
      </p:sp>
      <p:sp>
        <p:nvSpPr>
          <p:cNvPr id="8" name="Rectangle 7"/>
          <p:cNvSpPr/>
          <p:nvPr/>
        </p:nvSpPr>
        <p:spPr>
          <a:xfrm>
            <a:off x="479269" y="5342089"/>
            <a:ext cx="6596295" cy="2811311"/>
          </a:xfrm>
          <a:prstGeom prst="rect">
            <a:avLst/>
          </a:prstGeom>
        </p:spPr>
        <p:txBody>
          <a:bodyPr wrap="square" lIns="101881" tIns="50941" rIns="101881" bIns="50941">
            <a:spAutoFit/>
          </a:bodyPr>
          <a:lstStyle/>
          <a:p>
            <a:pPr marL="361417" indent="-361417">
              <a:buAutoNum type="arabicPeriod" startAt="2"/>
            </a:pPr>
            <a:r>
              <a:rPr lang="es-MX" sz="1600" b="1" dirty="0" smtClean="0">
                <a:latin typeface="Helvetica" pitchFamily="34" charset="0"/>
                <a:cs typeface="Helvetica" pitchFamily="34" charset="0"/>
              </a:rPr>
              <a:t>En el poema, “Tarareos de la ballena jorobada”, ¿qué palabras en el poema te ayudan entender el significado de la palabra </a:t>
            </a:r>
            <a:r>
              <a:rPr lang="es-MX" sz="1600" b="1" u="sng" dirty="0" smtClean="0">
                <a:latin typeface="Helvetica" pitchFamily="34" charset="0"/>
                <a:cs typeface="Helvetica" pitchFamily="34" charset="0"/>
              </a:rPr>
              <a:t>conmoción</a:t>
            </a:r>
            <a:r>
              <a:rPr lang="es-MX" sz="1600" b="1" dirty="0" smtClean="0">
                <a:latin typeface="Helvetica" pitchFamily="34" charset="0"/>
                <a:cs typeface="Helvetica" pitchFamily="34" charset="0"/>
              </a:rPr>
              <a:t>?</a:t>
            </a:r>
          </a:p>
          <a:p>
            <a:pPr marL="973138" indent="-360363">
              <a:buAutoNum type="arabicPeriod" startAt="2"/>
            </a:pPr>
            <a:endParaRPr lang="es-MX" sz="1600" b="1" dirty="0" smtClean="0">
              <a:latin typeface="Helvetica" pitchFamily="34" charset="0"/>
              <a:cs typeface="Helvetica" pitchFamily="34" charset="0"/>
            </a:endParaRPr>
          </a:p>
          <a:p>
            <a:pPr marL="973138" indent="-360363">
              <a:buFont typeface="+mj-lt"/>
              <a:buAutoNum type="alphaUcPeriod"/>
            </a:pPr>
            <a:r>
              <a:rPr lang="es-MX" sz="1600" dirty="0" smtClean="0">
                <a:latin typeface="Helvetica" pitchFamily="34" charset="0"/>
                <a:cs typeface="Helvetica" pitchFamily="34" charset="0"/>
              </a:rPr>
              <a:t>dejaría tu bascula destrozada</a:t>
            </a:r>
          </a:p>
          <a:p>
            <a:pPr marL="973138" indent="-360363">
              <a:buFont typeface="+mj-lt"/>
              <a:buAutoNum type="alphaUcPeriod"/>
            </a:pPr>
            <a:endParaRPr lang="es-MX" sz="1600" dirty="0" smtClean="0">
              <a:latin typeface="Helvetica" pitchFamily="34" charset="0"/>
              <a:cs typeface="Helvetica" pitchFamily="34" charset="0"/>
            </a:endParaRPr>
          </a:p>
          <a:p>
            <a:pPr marL="973138" indent="-360363">
              <a:buFont typeface="+mj-lt"/>
              <a:buAutoNum type="alphaUcPeriod"/>
            </a:pPr>
            <a:r>
              <a:rPr lang="es-MX" sz="1600" dirty="0">
                <a:latin typeface="Helvetica" pitchFamily="34" charset="0"/>
                <a:cs typeface="Helvetica" pitchFamily="34" charset="0"/>
              </a:rPr>
              <a:t>l</a:t>
            </a:r>
            <a:r>
              <a:rPr lang="es-MX" sz="1600" dirty="0" smtClean="0">
                <a:latin typeface="Helvetica" pitchFamily="34" charset="0"/>
                <a:cs typeface="Helvetica" pitchFamily="34" charset="0"/>
              </a:rPr>
              <a:t>lenaran el océano con buques y ruido</a:t>
            </a:r>
          </a:p>
          <a:p>
            <a:pPr marL="973138" indent="-360363">
              <a:buFont typeface="+mj-lt"/>
              <a:buAutoNum type="alphaUcPeriod"/>
            </a:pPr>
            <a:endParaRPr lang="es-MX" sz="1600" dirty="0" smtClean="0">
              <a:latin typeface="Helvetica" pitchFamily="34" charset="0"/>
              <a:cs typeface="Helvetica" pitchFamily="34" charset="0"/>
            </a:endParaRPr>
          </a:p>
          <a:p>
            <a:pPr marL="973138" indent="-360363">
              <a:buFont typeface="+mj-lt"/>
              <a:buAutoNum type="alphaUcPeriod"/>
            </a:pPr>
            <a:r>
              <a:rPr lang="es-MX" sz="1600" dirty="0" smtClean="0">
                <a:latin typeface="Helvetica" pitchFamily="34" charset="0"/>
                <a:cs typeface="Helvetica" pitchFamily="34" charset="0"/>
              </a:rPr>
              <a:t>fácilmente podría seguir adelante</a:t>
            </a:r>
          </a:p>
          <a:p>
            <a:pPr marL="955675" indent="-342900">
              <a:buFont typeface="+mj-lt"/>
              <a:buAutoNum type="alphaUcPeriod"/>
            </a:pPr>
            <a:endParaRPr lang="es-MX" sz="1600" dirty="0" smtClean="0">
              <a:latin typeface="Helvetica" pitchFamily="34" charset="0"/>
              <a:cs typeface="Helvetica" pitchFamily="34" charset="0"/>
            </a:endParaRPr>
          </a:p>
          <a:p>
            <a:pPr marL="973138" indent="-360363">
              <a:buFont typeface="+mj-lt"/>
              <a:buAutoNum type="alphaUcPeriod"/>
            </a:pPr>
            <a:r>
              <a:rPr lang="es-MX" sz="1600" dirty="0" smtClean="0">
                <a:latin typeface="Helvetica" pitchFamily="34" charset="0"/>
                <a:cs typeface="Helvetica" pitchFamily="34" charset="0"/>
              </a:rPr>
              <a:t>Desde lo alto de la tierra hasta abajo a lo profundo</a:t>
            </a:r>
            <a:endParaRPr lang="es-MX" sz="1600" dirty="0">
              <a:latin typeface="Helvetica" pitchFamily="34" charset="0"/>
              <a:cs typeface="Helvetica" pitchFamily="34" charset="0"/>
            </a:endParaRPr>
          </a:p>
        </p:txBody>
      </p:sp>
      <p:cxnSp>
        <p:nvCxnSpPr>
          <p:cNvPr id="11" name="Straight Connector 10"/>
          <p:cNvCxnSpPr/>
          <p:nvPr/>
        </p:nvCxnSpPr>
        <p:spPr>
          <a:xfrm>
            <a:off x="388296" y="48768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66205" y="21336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5" name="Oval 14"/>
          <p:cNvSpPr/>
          <p:nvPr/>
        </p:nvSpPr>
        <p:spPr>
          <a:xfrm>
            <a:off x="766162" y="262407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6" name="Oval 15"/>
          <p:cNvSpPr/>
          <p:nvPr/>
        </p:nvSpPr>
        <p:spPr>
          <a:xfrm>
            <a:off x="766162" y="31133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774005" y="359228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8" name="Oval 17"/>
          <p:cNvSpPr/>
          <p:nvPr/>
        </p:nvSpPr>
        <p:spPr>
          <a:xfrm>
            <a:off x="774005" y="638399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766162" y="684451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766162" y="732777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774005" y="781064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77094790"/>
              </p:ext>
            </p:extLst>
          </p:nvPr>
        </p:nvGraphicFramePr>
        <p:xfrm>
          <a:off x="5185174" y="3444351"/>
          <a:ext cx="2013394" cy="852089"/>
        </p:xfrm>
        <a:graphic>
          <a:graphicData uri="http://schemas.openxmlformats.org/drawingml/2006/table">
            <a:tbl>
              <a:tblPr firstRow="1" firstCol="1" bandRow="1"/>
              <a:tblGrid>
                <a:gridCol w="2013394"/>
              </a:tblGrid>
              <a:tr h="129429">
                <a:tc>
                  <a:txBody>
                    <a:bodyPr/>
                    <a:lstStyle/>
                    <a:p>
                      <a:pPr marL="0" marR="0" algn="ctr">
                        <a:lnSpc>
                          <a:spcPct val="100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RL.3.4     DOK </a:t>
                      </a:r>
                      <a:r>
                        <a:rPr lang="en-US" sz="800" b="1" dirty="0">
                          <a:solidFill>
                            <a:srgbClr val="000000"/>
                          </a:solidFill>
                          <a:effectLst/>
                          <a:latin typeface="Calibri"/>
                          <a:ea typeface="Times New Roman"/>
                          <a:cs typeface="Times New Roman"/>
                        </a:rPr>
                        <a:t>– 1 APg</a:t>
                      </a:r>
                      <a:endParaRPr lang="en-US" sz="800" dirty="0">
                        <a:effectLst/>
                        <a:latin typeface="Calibri"/>
                        <a:ea typeface="Calibri"/>
                        <a:cs typeface="Times New Roman"/>
                      </a:endParaRPr>
                    </a:p>
                  </a:txBody>
                  <a:tcPr marR="32134"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2D69B"/>
                    </a:solidFill>
                  </a:tcPr>
                </a:tc>
              </a:tr>
              <a:tr h="722660">
                <a:tc>
                  <a:txBody>
                    <a:bodyPr/>
                    <a:lstStyle/>
                    <a:p>
                      <a:pPr marL="0" marR="0" algn="l">
                        <a:lnSpc>
                          <a:spcPct val="100000"/>
                        </a:lnSpc>
                        <a:spcBef>
                          <a:spcPts val="0"/>
                        </a:spcBef>
                        <a:spcAft>
                          <a:spcPts val="0"/>
                        </a:spcAft>
                      </a:pPr>
                      <a:r>
                        <a:rPr lang="en-US" sz="800" b="1" u="sng" dirty="0">
                          <a:effectLst/>
                          <a:latin typeface="Calibri"/>
                          <a:ea typeface="Times New Roman"/>
                          <a:cs typeface="Times New Roman"/>
                        </a:rPr>
                        <a:t>L.3.4b:</a:t>
                      </a:r>
                      <a:r>
                        <a:rPr lang="en-US" sz="800" b="1" dirty="0">
                          <a:effectLst/>
                          <a:latin typeface="Calibri"/>
                          <a:ea typeface="Times New Roman"/>
                          <a:cs typeface="Times New Roman"/>
                        </a:rPr>
                        <a:t> </a:t>
                      </a:r>
                      <a:r>
                        <a:rPr lang="es-CO" sz="800" b="1" i="1" u="sng" dirty="0" smtClean="0">
                          <a:effectLst/>
                          <a:latin typeface="Calibri" panose="020F0502020204030204" pitchFamily="34" charset="0"/>
                          <a:ea typeface="Calibri" panose="020F0502020204030204" pitchFamily="34" charset="0"/>
                          <a:cs typeface="Times New Roman" panose="02020603050405020304" pitchFamily="18" charset="0"/>
                        </a:rPr>
                        <a:t>L.3.4b:</a:t>
                      </a:r>
                      <a:r>
                        <a:rPr lang="es-CO" sz="800" b="1"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750" b="1" i="1" dirty="0" smtClean="0">
                          <a:effectLst/>
                          <a:latin typeface="Calibri" panose="020F0502020204030204" pitchFamily="34" charset="0"/>
                          <a:ea typeface="Calibri" panose="020F0502020204030204" pitchFamily="34" charset="0"/>
                          <a:cs typeface="Times New Roman" panose="02020603050405020304" pitchFamily="18" charset="0"/>
                        </a:rPr>
                        <a:t>Determina </a:t>
                      </a:r>
                      <a:r>
                        <a:rPr lang="es-ES" sz="75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750" b="1" i="1" dirty="0" smtClean="0">
                          <a:effectLst/>
                          <a:latin typeface="Calibri" panose="020F0502020204030204" pitchFamily="34" charset="0"/>
                          <a:ea typeface="Calibri" panose="020F0502020204030204" pitchFamily="34" charset="0"/>
                          <a:cs typeface="Times New Roman" panose="02020603050405020304" pitchFamily="18" charset="0"/>
                        </a:rPr>
                        <a:t>el significado de una palabra nueva formada cuando un afijo conocido se añade a una palabra conocida (ejemplo: agradable/desagradable, cómodo/incómodo, cuidado/descuidado, calentar/precalentar).</a:t>
                      </a:r>
                      <a:endParaRPr lang="en-US" sz="750" dirty="0">
                        <a:effectLst/>
                        <a:latin typeface="Calibri"/>
                        <a:ea typeface="Calibri"/>
                        <a:cs typeface="Times New Roman"/>
                      </a:endParaRPr>
                    </a:p>
                  </a:txBody>
                  <a:tcPr marR="32134"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254690745"/>
              </p:ext>
            </p:extLst>
          </p:nvPr>
        </p:nvGraphicFramePr>
        <p:xfrm>
          <a:off x="5702681" y="8725011"/>
          <a:ext cx="1524000" cy="617109"/>
        </p:xfrm>
        <a:graphic>
          <a:graphicData uri="http://schemas.openxmlformats.org/drawingml/2006/table">
            <a:tbl>
              <a:tblPr firstRow="1" firstCol="1" bandRow="1"/>
              <a:tblGrid>
                <a:gridCol w="1524000"/>
              </a:tblGrid>
              <a:tr h="129429">
                <a:tc>
                  <a:txBody>
                    <a:bodyPr/>
                    <a:lstStyle/>
                    <a:p>
                      <a:pPr marL="0" marR="0" algn="ctr">
                        <a:lnSpc>
                          <a:spcPct val="100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RL.3.4 DOK </a:t>
                      </a:r>
                      <a:r>
                        <a:rPr lang="en-US" sz="800" b="1" dirty="0">
                          <a:solidFill>
                            <a:srgbClr val="000000"/>
                          </a:solidFill>
                          <a:effectLst/>
                          <a:latin typeface="Calibri"/>
                          <a:ea typeface="Times New Roman"/>
                          <a:cs typeface="Times New Roman"/>
                        </a:rPr>
                        <a:t>2 - AP</a:t>
                      </a:r>
                      <a:r>
                        <a:rPr lang="en-US" sz="800" dirty="0">
                          <a:solidFill>
                            <a:srgbClr val="000000"/>
                          </a:solidFill>
                          <a:effectLst/>
                          <a:latin typeface="Calibri"/>
                          <a:ea typeface="Times New Roman"/>
                          <a:cs typeface="Times New Roman"/>
                        </a:rPr>
                        <a:t>n</a:t>
                      </a:r>
                      <a:endParaRPr lang="en-US" sz="800" dirty="0">
                        <a:effectLst/>
                        <a:latin typeface="Calibri"/>
                        <a:ea typeface="Calibri"/>
                        <a:cs typeface="Times New Roman"/>
                      </a:endParaRPr>
                    </a:p>
                  </a:txBody>
                  <a:tcPr marR="32134"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2D69B"/>
                    </a:solidFill>
                  </a:tcPr>
                </a:tc>
              </a:tr>
              <a:tr h="335280">
                <a:tc>
                  <a:txBody>
                    <a:bodyPr/>
                    <a:lstStyle/>
                    <a:p>
                      <a:pPr marL="0" marR="0" algn="l">
                        <a:lnSpc>
                          <a:spcPct val="100000"/>
                        </a:lnSpc>
                        <a:spcBef>
                          <a:spcPts val="0"/>
                        </a:spcBef>
                        <a:spcAft>
                          <a:spcPts val="0"/>
                        </a:spcAft>
                      </a:pPr>
                      <a:r>
                        <a:rPr lang="es-ES" sz="800" b="1" i="1" dirty="0" smtClean="0">
                          <a:effectLst/>
                          <a:latin typeface="Calibri" panose="020F0502020204030204" pitchFamily="34" charset="0"/>
                          <a:ea typeface="Calibri" panose="020F0502020204030204" pitchFamily="34" charset="0"/>
                          <a:cs typeface="Times New Roman" panose="02020603050405020304" pitchFamily="18" charset="0"/>
                        </a:rPr>
                        <a:t>Usa el contexto para identificar el significado de las palabras y frases literales y no-literales en un texto.</a:t>
                      </a:r>
                      <a:endParaRPr lang="en-US" sz="800" dirty="0">
                        <a:effectLst/>
                        <a:latin typeface="Calibri"/>
                        <a:ea typeface="Calibri"/>
                        <a:cs typeface="Times New Roman"/>
                      </a:endParaRPr>
                    </a:p>
                  </a:txBody>
                  <a:tcPr marR="32134"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16675832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33</a:t>
            </a:fld>
            <a:endParaRPr lang="en-US" dirty="0"/>
          </a:p>
        </p:txBody>
      </p:sp>
      <p:sp>
        <p:nvSpPr>
          <p:cNvPr id="5" name="Rectangle 4"/>
          <p:cNvSpPr/>
          <p:nvPr/>
        </p:nvSpPr>
        <p:spPr>
          <a:xfrm>
            <a:off x="522257" y="582447"/>
            <a:ext cx="6477000" cy="3057532"/>
          </a:xfrm>
          <a:prstGeom prst="rect">
            <a:avLst/>
          </a:prstGeom>
        </p:spPr>
        <p:txBody>
          <a:bodyPr wrap="square" lIns="101881" tIns="50941" rIns="101881" bIns="50941">
            <a:spAutoFit/>
          </a:bodyPr>
          <a:lstStyle/>
          <a:p>
            <a:pPr marL="342900" indent="-342900">
              <a:buAutoNum type="arabicPeriod" startAt="3"/>
            </a:pPr>
            <a:r>
              <a:rPr lang="es-MX" sz="1600" b="1" dirty="0" smtClean="0">
                <a:latin typeface="Helvetica" pitchFamily="34" charset="0"/>
                <a:cs typeface="Helvetica" pitchFamily="34" charset="0"/>
              </a:rPr>
              <a:t>Cuando miras la ilustración que acompaña el cuento, </a:t>
            </a:r>
            <a:r>
              <a:rPr lang="es-MX" sz="1600" b="1" i="1" dirty="0" smtClean="0">
                <a:latin typeface="Helvetica" pitchFamily="34" charset="0"/>
                <a:cs typeface="Helvetica" pitchFamily="34" charset="0"/>
              </a:rPr>
              <a:t>Burbuja, la ballena jorobada</a:t>
            </a:r>
            <a:r>
              <a:rPr lang="es-MX" sz="1600" b="1" dirty="0" smtClean="0">
                <a:latin typeface="Helvetica" pitchFamily="34" charset="0"/>
                <a:cs typeface="Helvetica" pitchFamily="34" charset="0"/>
              </a:rPr>
              <a:t>, ¿qué parte del cuento apoya?</a:t>
            </a:r>
          </a:p>
          <a:p>
            <a:pPr marL="342900" indent="-342900">
              <a:buAutoNum type="arabicPeriod" startAt="3"/>
            </a:pPr>
            <a:endParaRPr lang="es-MX" sz="1600" dirty="0" smtClean="0">
              <a:latin typeface="Helvetica" pitchFamily="34" charset="0"/>
              <a:cs typeface="Helvetica" pitchFamily="34" charset="0"/>
            </a:endParaRPr>
          </a:p>
          <a:p>
            <a:pPr marL="968798" indent="-361417">
              <a:buFont typeface="+mj-lt"/>
              <a:buAutoNum type="alphaUcPeriod"/>
            </a:pPr>
            <a:r>
              <a:rPr lang="es-MX" sz="1600" dirty="0" smtClean="0">
                <a:latin typeface="Helvetica" pitchFamily="34" charset="0"/>
                <a:cs typeface="Helvetica" pitchFamily="34" charset="0"/>
              </a:rPr>
              <a:t>Burbuja tenia un dolor de muela.</a:t>
            </a:r>
          </a:p>
          <a:p>
            <a:pPr marL="968798" indent="-361417">
              <a:buFont typeface="+mj-lt"/>
              <a:buAutoNum type="alphaUcPeriod"/>
            </a:pPr>
            <a:endParaRPr lang="es-MX" sz="1600" dirty="0" smtClean="0">
              <a:latin typeface="Helvetica" pitchFamily="34" charset="0"/>
              <a:cs typeface="Helvetica" pitchFamily="34" charset="0"/>
            </a:endParaRPr>
          </a:p>
          <a:p>
            <a:pPr marL="968798" indent="-361417">
              <a:buFont typeface="+mj-lt"/>
              <a:buAutoNum type="alphaUcPeriod"/>
            </a:pPr>
            <a:r>
              <a:rPr lang="es-MX" sz="1600" dirty="0" smtClean="0">
                <a:latin typeface="Helvetica" pitchFamily="34" charset="0"/>
                <a:cs typeface="Helvetica" pitchFamily="34" charset="0"/>
              </a:rPr>
              <a:t>Burbuja no tenia amigos.</a:t>
            </a:r>
          </a:p>
          <a:p>
            <a:pPr marL="968798" indent="-361417">
              <a:buFont typeface="+mj-lt"/>
              <a:buAutoNum type="alphaUcPeriod"/>
            </a:pPr>
            <a:endParaRPr lang="es-MX" sz="1600" dirty="0" smtClean="0">
              <a:latin typeface="Helvetica" pitchFamily="34" charset="0"/>
              <a:cs typeface="Helvetica" pitchFamily="34" charset="0"/>
            </a:endParaRPr>
          </a:p>
          <a:p>
            <a:pPr marL="968798" indent="-361417">
              <a:buFont typeface="+mj-lt"/>
              <a:buAutoNum type="alphaUcPeriod"/>
            </a:pPr>
            <a:r>
              <a:rPr lang="es-MX" sz="1600" dirty="0" smtClean="0">
                <a:latin typeface="Helvetica" pitchFamily="34" charset="0"/>
                <a:cs typeface="Helvetica" pitchFamily="34" charset="0"/>
              </a:rPr>
              <a:t>Sammy recordó a Burbuja como amigable y divertida.</a:t>
            </a:r>
          </a:p>
          <a:p>
            <a:pPr marL="968798" indent="-361417">
              <a:buFont typeface="+mj-lt"/>
              <a:buAutoNum type="alphaUcPeriod"/>
            </a:pPr>
            <a:endParaRPr lang="es-MX" sz="1600" dirty="0" smtClean="0">
              <a:latin typeface="Helvetica" pitchFamily="34" charset="0"/>
              <a:cs typeface="Helvetica" pitchFamily="34" charset="0"/>
            </a:endParaRPr>
          </a:p>
          <a:p>
            <a:pPr marL="968798" indent="-361417">
              <a:buFont typeface="+mj-lt"/>
              <a:buAutoNum type="alphaUcPeriod"/>
            </a:pPr>
            <a:r>
              <a:rPr lang="es-MX" sz="1600" dirty="0" smtClean="0">
                <a:latin typeface="Helvetica" pitchFamily="34" charset="0"/>
                <a:cs typeface="Helvetica" pitchFamily="34" charset="0"/>
              </a:rPr>
              <a:t>Sammy y Burbuja vivían en el océano. </a:t>
            </a:r>
          </a:p>
          <a:p>
            <a:pPr marL="968798" indent="-361417">
              <a:buFont typeface="+mj-lt"/>
              <a:buAutoNum type="alphaUcPeriod"/>
            </a:pPr>
            <a:endParaRPr lang="en-US" sz="1600" dirty="0">
              <a:latin typeface="Helvetica" pitchFamily="34" charset="0"/>
              <a:cs typeface="Helvetica" pitchFamily="34" charset="0"/>
            </a:endParaRPr>
          </a:p>
          <a:p>
            <a:pPr marL="968798" indent="-361417">
              <a:buFont typeface="+mj-lt"/>
              <a:buAutoNum type="alphaUcPeriod"/>
            </a:pPr>
            <a:endParaRPr lang="en-US" sz="1600" dirty="0">
              <a:latin typeface="Helvetica" pitchFamily="34" charset="0"/>
              <a:cs typeface="Helvetica" pitchFamily="34" charset="0"/>
            </a:endParaRPr>
          </a:p>
        </p:txBody>
      </p:sp>
      <p:sp>
        <p:nvSpPr>
          <p:cNvPr id="14" name="Oval 13"/>
          <p:cNvSpPr/>
          <p:nvPr/>
        </p:nvSpPr>
        <p:spPr>
          <a:xfrm>
            <a:off x="838411" y="140116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5" name="Oval 14"/>
          <p:cNvSpPr/>
          <p:nvPr/>
        </p:nvSpPr>
        <p:spPr>
          <a:xfrm>
            <a:off x="838200" y="187172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6" name="Oval 15"/>
          <p:cNvSpPr/>
          <p:nvPr/>
        </p:nvSpPr>
        <p:spPr>
          <a:xfrm>
            <a:off x="831336" y="236284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849887" y="283621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7" name="AutoShape 2" descr="data:image/jpeg;base64,/9j/4AAQSkZJRgABAQAAAQABAAD/2wCEAAkGBxMTEBUUEhIUExUWGRUaFRQVFxgYGBoaFBQXGBkYGBQYHCggGBolHxcVJTEhJSkrLi4uFx8zODMsNygtLisBCgoKDg0OGxAQGi8kICQsLywsLiwsNywsLCwsLCwsLCwsLCwwLCwsLCwsLCwsLCwsLCwsLCwsLCwsLCwsLCwsLP/AABEIALgBEgMBEQACEQEDEQH/xAAcAAABBQEBAQAAAAAAAAAAAAAAAwQFBgcCAQj/xABGEAABAwEEAwsKBAYCAgMBAAABAAIDEQQSITEFQVEGBxMXIjJhcYGR0hRTVHOhorGywdE1QlKSIzNiguHwFXJEwiVD8ST/xAAbAQEAAgMBAQAAAAAAAAAAAAAABAUCAwYBB//EADoRAAICAQEFBgUDAgYBBQAAAAABAgMRBBITITFRBRQyQXGRFTNSYYEiobEGwTRCYtHh8HIWIyRD8f/aAAwDAQACEQMRAD8A3FAeEoDy+EAXwgC+EAXwgC+EAXwgC+EAXwgC+EAXwgC+EAXwgC+EAXwgC+EAXwgC+EAXwgC+EAXwgC+EAXwgC+EAXwgC+EAXwgC+EB6CgPUAIAQAgBAeEoCtbq90zLG1he1zr7rou0zoTjUjYttNLtlhGcIOTwisnfJj81L7niUn4fZ1Rs7vLqHGRH5uT3PEnw+zqh3eXUOMiPzcnueJPh9nVDu8uocZEfm5Pc8SfD7OqHd5dQ4yI/Nye54k+H2dUO7y6hxkR+bk9zxJ8Ps6od3l1DjIj83J7niT4fZ1Q7vLqHGRH5uT3PEnw+zqh3eXUOMiPzcnueJPh9nVDu8uocZEfm5Pc8SfD7OqHd5dQ4yI/Nye54k+H2dUO7y6hxkR+bk9zxJ8Ps6od3l1DjIj83J7niT4fZ1Q7vLqHGRH5uT3PEnw+zqh3eXUOMiPzcnueJPh9nVDu8uocZEfm5Pc8SfD7OqHd5dQ4yI/Nye54k+H2dUO7y6hxkR+bk9zxJ8Ps6od3l1DjIj83J7niT4fZ1Q7vLqHGRH5uT3PEnw+zqh3eXUOMiPzcnueJPh9nVDu8uocZEfm5Pc8SfD7OqHd5dQ4yI/Nye54k+H2dUO7y6hxkR+bk9zxJ8Ps6od3l1DjIj83J7niT4fZ1Q7vLqHGRH5uT3PEnw+zqh3eXUBvkx+al9zxJ8Ps6od3l1LHuY3WRWsG5VrmnlMdS8McDgTUHao1tMqniRrnBxeGWaN9VqMDtACAEAIDl+SAy7fdPIh9YfkKm6H5j9DdR4jOlbEw5DxtHesN5Dqvcy2JdD2qbyH1L3Pd3Po/Y8vjaO9N5Dqvc82ZdADxtHem8h1XuNiXQ9qm8h9S9z3dz6P2CqbyH1L3G7n0fsLssshFRG8g5ENcQeogLHf1fUvdGLWOZ75FL5qT9jvsm/q+te6PA8il81J+x32Tf1fWvdAPIpfNSfsd9k39X1r3QDyKXzUn7HfZN/V9a90A8il81J+x32Tf1fWvdAPIpfNSfsd9k39X1r3QPHWSQZxvHW132XqurfBSXugeeTP/AEP/AGn7LLbj1PNpdT1tjkOUbz1Md9li7q1wcl7o9PfIpfNSfsd9l5v6vrXugHkUvmpP2O+yb+r617oB5FL5qT9jvsm/q+te6AeRS+ak/Y77Jv6vrXugHkUvmpP2O+yb+r617oB5FL5qT9jvsm/q+te6AgSst7D6l7mexLo/Y8qm8h9S9xu59H7BVN5D6l7jdz6P2AOG0L1Ti+TPHFrmhex2t8MjZInXXtyO0awRrB2LyyuNkdmRrlFSWGbHuP3TttMQPNeMHsri0/UHMH6qkuqlVLDIU4OLwy2RvqtRgdoAQAgOX5IDLd9zmQ+sPyFTdD8x+huo8RnMnNPUfgrOzwP0ZOj4kQ1hbmVxkzo9MuLY6caBa8IlN4WSMcamq34K1tt5HNibmVhPBJ0y5sdrXhEoX0fYnTSsiZznuDR25nsFSsZNRTk/IwssVcXJ+R9AWWARsaxuDWgNHUBRUTeXlnKSk5NyfmK1WODEKpgBVMAKoAqmAM7fpOOLnk1OQGJUmjSWX+BGEpxjzIq1aRbMRcJo0ZHDE9CvOztJKjac1x/sRrZqWMCVVZmke6IlIeW1wIJ7QRj7VTdr1R2VZ55wSKHxwSzZmnJwPUQqN1yXFok5R3VYHoVTACqYAVTACqYBhe7Cx8Fbp2ar94dUgD/qruhqVaZ1Gknt0xf2/jgQ63YRIBMIDSclrw4LfTNw4x4NEHURTlx5Ml4JQ4LpdFrY6iOHwkua/uio1WldLyuMXyHmj7dJBIJInXXDuI1tI1gqVbXGyOzIhSipLDNj3Jbp2WmOo5Lhg9hzafqDqKpbapVywyDODi8MtUb6rUYnaAEBy/JAZbvucyH1h+QqbofmP0N1HiM5k5p6j8FZ2eB+jJ0fEiLsjaN61xUuZ1FCxA8tj6NptXsFxMdRLEcdRitpDJCzNo0LTJ8SfTHEBVeG0vu9fowB5tMmsmOLpObndlKdqr9bbwUEVPad3Ddr1ZpyrilBACAEAlapwxhcdWraTkFspqlbNQj5nkpbKyRDtISk1vAdAAp7V0MeyqEsPLZEd8iA0nKXSuLs8O6goplFMaYKEfI1yltPI80Po2VxvBtGkZuNNikqDZHnfCJLf8XL/R+4/ZZbpmHeodBpaLO9juWCBkKZHtWqdXJyXI3V3RlyZzdC8aTWGZkzomYuYb2N00rtwB78Vy/aNEKrsQ5NZ9CbTJyjxHqgm0EAIAQGY77NguzRTAc9pY49LMR7Ce5WWhnmLiXfZdmYyh04lCU8tQQDe2twB2LKHMjahfpye2KXCmsLNSlXJTi8M8q2bIOEiTilr1rptFrY6iOOUlzX90Uur0kqH9h5o+3SQSCSJ11w7iNbSNYKlW1xsjsyIMoqSwzZNyG6VlqjqMHDB7CcWn6g6iqW2mVUsMhTg4vDLW0rUYHqA5fkgMt33OZD6w/IVN0PzH6G6jxGcy809R+Cs7PA/Rk6PiRHxigHUuJOsisJIZWl9XdS2xWEQbpbUhONtSAvW8GEY7TwSa0lkPrPot5LS/8AhMcRV78KAnE0OJWl3wXBcX9jVK+Kzji/sadFpGyNYGQzR3GMDWi8ARQ455knHsVLfC2U02n7FHs2NuU08smoN0VmdQNnY8/0kY9QXsoSjzTIzpsXkSMU7Xc1wPRr7lj9zW01zFEPAQDXSkJdGbuJBBptpqUvQ3RquUpcuXua7Y7UcIgwV1aeeRBHtg0U17hJIK05o29JC311+bId9/8AliTi3kMEB49oIoRUHMFeBPBWtOWd0IqzFhOeZb0f5UecMcUWFF23wfM83NaRcX8E7EUJBpjUYmu1UHamlio75c88Sxom87JZFRkkEAIAQFb3wdHcNYX0HKjpI3+0EEdxKkaWezYvvwJugt2Ll9+BjCuTowQHEratIXqfEwnHai0MIn0NVtayiBCWzLJJNdrC1wnKuSlF4aJ8oxnHD4pj2J9RVdbo9Rv6lNrDOb1VG5scUWbe6dTSI9W/4tWvX+BepX38jcIDgqoiCqA5fkgMt33OZD6w/IVN0PzH6G6jxGdOyKs7fBL0f8E+vxr1RGTPo2q4mKydVZLZi2Ry3lcOrEzWtc35EnTx/wAxZtx9njfamcI5oFcGu/OTqCha2Uo0ycRrJSVeEv8AgidLWh8kz3S1vXnAg6qGl0DUAtlUYxglHkStPGMa1skxoDRbX2O1ykAkNutrmLtHkt7go2oucboRX5/giaq5xugvJcSuKaWLWeDNi3CSSus8LpAXPLX1Jzu8JRhO03fYqO3CunGPL+5zGtUFN7PLJb1gQQQEHabc55wJDdQGFekldJpOzq4RTsWX/BDstbfA40fYuEk13Ri/XXYO1WtVaXBcEQ77HFcObLFRSytBACAEBxLEHNLXCoIoQvGsnqbTyiqDR3AyOBJr+U5ck68P9wUO2qL4SWUWlVm1HKJTR9tcHBrjUHAE5g6sdipe0NBBQdlaxjmiXVa84ZLqiJQIAQHjmgggioOBHQUPeRgu6DRps1plh1Ndyf8AqcW9eBHcr2qe3BSOpot3tan1/kj1sNwICOnZRxW2LyiutjsyaHFjk1dyxmvM36ef+VkpZub3ro+yf8P+WVPaXz/wizb3n4i31b/i1bdd4F6lRfyNxs2SqiILIDl+SAy3fc5kPrD8hU3Q/MfobqPEZ07JWdvgl6P+CfX416ohLY/EBcZWuGTodRLL2RuAthHSySUbKCi0N5LGEdlYLvvc7muGk8olB4NlQwZXnba7B8VC1d2ythc2V/aOp2Y7uPN8/sT+6bcPFKTICWO1vb/7NOB6xioNWpnUsLiuhE02vnX+k80FuddBZ3wvc14cX8oAggOaBr15rRfq42T21lYx/Jlfc7Z7eMDHQe94wGsruFLSK5tZXPIYlSZa6di/RwX7my/tGb4LgX6x2QRigNctVMtXUo/BLgVMpOT4jhDEHDBECtXC3kkcoUFNuoU612dNsbYqcfMrpLZeGXXRNiEUQb+bNx6Tn9uxbDFIWkiZrpj0rNSl5GqVdef1DaSzt1OHatqm/NEaVMf8shqtpGBACAYaYs95l4Ztx6xrH17FrsjlG+izZl6kTZ6F7ReAxBNTqBqqvWz2aZcMt8C0rWZFiBXJk8EAIAQFB30NBl4jnjbVwIjf1OPJJ6jh/cp2juUcxfqWvZuoUMwly5r+5n1rsIjN18rb4zaKmh2EjCqmRuc+KjwLWNsp8YxeB3abHD5NDwTmumcXcJR+QxugtORyWuFs97Lb4R8uBrjZNTlt8I+XAhtK2J7DR7C1wxodm0bVLqsjPjF5FuzZHai84I5rqGoW4jJtPKJyxPqwHrXQ9lLGn/LIGvkpW5XRFo3vPxFvq3/Fq2a7wL1Kq/kbjZslVEQWQHL8kBlu+5zIfWH5Cpuh+Y/Q3UeIzl5wPUVZ2+CXoyfB4kn9yuudXFcelhF1J5eWOLHHjXYsZvyN+nhl7RYdzWhH2ucRtqG5yP8A0t+51KNdaq45Zs1F6phtP8G32WBkTGRxtoAKMY0VOH+4lVNdVl88RWWcvbbluU3zIfdXarZDdLbIZYT/ADODN6RtD+kDLJT59k2KHPibNJKqxvalh+WeT/JCndlABymTtOsGJ2Cq32XqM8ix3Enya90c6J3XSSTUigLYc3vkqCaD8gAxJwwxVhp+y5bOJvBG1NdcI52sy8kuJd7NMHsDmkEEVwNexQJxcZNMhoUWIKjpfTD3vLWOLWA0FMzTWSuk0WghCClNZb/Yh2WtvCPdzMRfaA4km4K4445N9uPYrWquOeCIeoscY/cuvlDv1FSdiPQg76fU4e8k1JqvUkuRjKTk8s5XpiCA6YKlR9TY66nKPM3UQU7FFi90Ln99ZnO08lzuoYxgbvGpdFRNzrjJ82iktiozaRV5LOGPc2gwPsOI9hC1SWGWFUtqCYvo+0ljwK8kkAjYTgCNiqu0dJGdbsiuK/clVWNPBOrmyYCAEAx00ysRxOrCla7K9Az7F6vMzreJIwMWZ5l4Mg3y8NNc7xdT4q824qO0uWMnW7yKr2lywSG6uztZanMZQta2MCgp/wDW1adLKUqk5c23/Jp0Tbqy/NskbWXO0VCX0rwjg0upeMYwo2uJF49y1VYWqko8sLPqR4qK1MkuX7Z+5TJo7pp3K0i8owshsywSuiv5faV0nZnyPyyp1XzC273n4i31b/i1Za7wL1K+/kbjZslVEQWQHL8kBlu+5zIfWH5Cpuh+Y/Q3UeIzmTmnqPwVnZ4H6MnR8SK6xtaALj84RdqLk8IlbLZ3OLWMaXOJAa0ZklaZS82WC2YR48kbbuX0KyxWcMJrI7GRwxJdsAGoKom7NRP9Cyc1q9VvZ7T5eRZdDNDi+TH9DaimAAJOO0/Krzs3TuqvMlhsq7p7T4EnLIGtJJoAKk9SsTSVbSNrEtS4BrBqNO9x+ihWXOXCJZ06dQWZcyNmlaDSjbtB1mtebTNakje2kzuw2kRPaHEASDlNriHhvOpqBANelQdbTtR21zRqmscfcm2ODhUZFVLTTwzDmUK2WZ0byxwyy6RqIXYae6NsFKJXyi4vDLFuQi5D3bXAdwr9VNqXAr9U/wBSRYFuIoIAQAgALGUVJYZ6m08o7M2rBV/w+pS5/gmPXTxjBwSrHgkQm88yD0sBwgcMbzR7poo9jUsNE7SvMWhCxxX5AB+Ugu6KGtOsqt7Q1EaqmvN8CfVHMiwLliaCAEAUQFU0lubgdaRKBdewtcHDbQ0Dhrpgdq8lqJVx2Fyfl/sT6b57txzwKput0fZobRw01+V0lCIhRreQ0NqXZ0wUvSW22Q2K8JLz58yfpp2yhsQeEvMrWmdKGdzTduNa0Nawc1tNg1KxppVS4c3zfUl007tPjkirRHUdIW+Lwz26G1Ec6K/l9pXUdmfI/LOe1XzC273n4i31b/i1Za7wL1K+/kbjZslVEQWQHL8kBlu+5zIfWH5Cpuh+Y/Q3UeIzmTmnqPwVnZ4H6MnR8SIiyRUFSuLk88DpqK8cWarvdbnBE0WqcUe7+U06gfzU2n4Ks1NkrHu4ceuCr7R1af8A7cXw8zQtGvbwrnHC6wZgigLjXPqCsuy6Z1qW2sPgUF0k2sEy0gioyKtTQMtNg8A+moAnqBBPsqsZrMWkZ1NKabKjpC1Mibwkrb7GNkfc1Pcxhc1p6Dj2gKJp0triWOsb3fAR3PWwzWaOUx8FwlXiPO4HuJDchqKwtxtvBs06e7WRkNKE2tkAsxrwnDOnOTQ25GGDDGoc7X2LHUOPdZIjThJ3t+WCx6XnLQ1oNL1akbBTD2qs7M08bbG58UjC6biuBDvYDmK9eK6SMVHgkQ8kxoFgEbgBTln5WqTVyK/U+MkltI4IAQAgBAMbc1pNb1HN1Ks1kYSbkpYkjCWBrNaC41ywoVBt1Epy2vtgxbyQum5CLgBI52XYpOjl+lonaLkyLY8g1BIO0FSZQjJYkslgm0XTQVqdJAHOxNSCdtDmuV11MarnGPIm1Sco5Y/UQ2HM0oa0udgGgknoAqiWQVZ9onnN5tWt/KLxaKdmJ61Ir0l1nFfpX7k2MK4riss4jnliqHtJBODia4/9hie1R9To7IfqlxXVGyKi+C4EDum0c61ua681haCBgTWuOKaTVqhNYzkl0SdWfPJStIWB8L7rx1EZHqV3TfC6O1En12qfIarcbRzZG0b2ldP2S/8A4/5ZzvaMUr3joi0b3n4i31b/AItWzXeBepVX8jcbNkqoiCyA5fkgMt33OZD6w/IVN0PzH6G6jxGdOyKs7fBL0f8ABPr8a9UTu4Dcx5TJwsg/gxnEEc9w/L1DWvn2pv3ccLmy+12q3UdmPif7Gw2Ita6R1AXNaLrf6QMSO3DsCl9kKO6bXPPE5O/O0SMFoZI0ZcoGrdewq2NA08iljP8ACfeb+hyAe2ee8KPAa79NQcNvUgKraYWBz2UBYHEAHEUByx2ZdigWrE3gt9O9qpbRxFM11Q0g0wIGrsWo3idlxkIGIMg91gJ9oUfVS2amYWP9JIaVhvNFAS6vJoK5g59CgaLUOmza8scSFbHaRCuNM6dhGrA4Loa9XCfJP2Ijg0S+gX1Y7/t/6t+ysaXmJW6pfr/BJLcRjiSVrcXEDrWMpxjxk8DJ5LM1rS4nAbFjOyMY7T5HmSGZpgiY1NY9XRsVZHXNXPL/AEmG3xHMltNatdUHJYW6ye3mD4ByGz3k5mqhylKTzJ5MTxYgidNAlzKCuB+IU7ScItlhoVwZxYdDvkyLQOup/aF5qNfCnmn7YLKNTkW2xWURRtY3Ia9pOJK5u+6Vs3OXmTYx2VgXWo9InT9pPBuY1t40HJzvFxo1lNZOfZ0qw0Gn25bTM1iKc35CGjpy+JrnNuOxDm/pLSWlvWCCFayjsvBvrltRTPbeysTx0EjrGI+C1WR24OL80Zp44lee+jS7UBVcrVW7JqC5tpe/AmkVuhgEsDhdN9uIGvAVPZRXlHZmr0+r3Oznhl45Y6+5nXLZkmUZTyzHdm5veum7J/w/5Zz/AGl8/wDCLNvefiLfVv8Ai1bdd4F6lRfyNxs2SqiILIDl+SAy3fc5kPrD8hU3Q/M/Buo8Rn9liD5GNOAc5rT/AHOA+qsb3iqT+z/gnReGmbhYbGyGNscbQ1rRQAf7mvlcpOTyz2c5Tk5S5s8LmulaC8soHm80Y1bQ0qRQil7DoVz2VTNTcmmljh0ZDvkmsEiNGNNHxuLTSoIy7lekYVsUUrHEON9p11xB6jqQEfplr43h8YwrUvIBoXClBrGrHpWE5OKykbKoKcsN4IyKrcg2utxF49dXH6KLv+iJ60nk5MqMW6Gea2usphaC1z6y1pRrcjdDRWuGvWkptrLNkaFHl/JcLBZagmtG5NoAD0moGv6Kq1eultbCxw+xpnXHPAcssIH55D0FxVe7m/Jex5skHLAYqNcKbCMQV1Gm1Nd0f0c+hCnBxfEe6JtrG3g40rSmB6ehT65JcyDqK5SaaRIHSkP6x3H7LY7YLmyPuLH5DDTOkGOYGso6pxwOHSFE1rcobMVkxlRZ0IW+f6vaqrc3dGa+729DnsPcV53ezoO7W9B5ZbRhQ4AZYFZKizoO729Bfylu09xTcWdD3u9vQPKW7T3FNxZ0Hd7eghJMLxzpQaip2mg4xwyfpa3CLyh3o6FzntcAQ0Y3voofaGqqVcoc306E+qEs5J1c4TBC2ylrajaBU40rrp3LbRCM5qMmZRSbwyE0hZJHOhfG+66KYSmtaPpG9tDTVVwNP6Qugo2auCRsuq247KeB1BFdaBWu07STUntJJ7V43l5NsYqKSR5an3Y3k6muPcCsXyPSsllWUBpVtAexcrTNQtjOSyk02uuHyJwi6GtXEtqRdIxoBhQA9HtqupX9USd0tqvMGsJZ4r8/f9hkqWntDmNxewVbXED8tfoVA0mrjNKL5+X/AHqSqLv8shjZub3rteyf8P8AllX2l8/8Is295+It9W/4tW3XeBepUX8jcbNkqoiCyA5fkgMt33OZD6w/IVN0PzPwbqPEUPRv8+L1kfzhWGo+TP8A8X/DJhuFordddzoaddMF8shjaW1yPHyHxtTbreDaJGAYtFLzcKDk967WLTWY8iuYpZ4ozQxuu9AOHUWlegehAQW6S2uA4INu3iOW7mkNINBQ5rOFO9zHODGVypak1niQItDwDVrcBWoccu0LU+zLPJokrtirHFMXsFm4Quc9obQ3eT+amNC6lSOhUnaU5aee6T444/Yk1arfR2orBMAKlMgQDS32LhCCHUIqMRUUKm6PWPT54Zya7K9sYT2AsFXSN7s+jNT/AIx/o/c1LTN+Y80XBHQ4te/C8c6V1DYoeo1Mr3t+Xkbow2OBHNsd+0SiM3WCmqovYVpsW6nXyojh8fyLalJJ+Y5/4l36x3H7rb8Z/wBH7mnu/wBw/wCJd+sdx+6fGf8AR+47v9w/4l36x3H7p8Z/0fuO7/cb26xujaDW9U0AA6zt6Ftq7UdktlQ/cyjpXJ4ycss95hLZGlwHNIoerNez7SlCWJQ/OR3Vp8WeWWAuze1tcjQ0PtwPQs7dfKCyoZXqZT0bXFPgTdjguMDa1zx6zVUOoud1jm1jJnCOysCy0mQnamXmOGsg066YLKuWzJP7nqeGVLQ2kbTJPKyaIMYyl14ryrxwOPQui4eRKROrw9IfTQxI/WLox/Lhew7M+xRdXcqq2/PyMox2pYIyQcpo6Se4EfULm1yZLfMGtxeDkae1oH0Rvgn/AN5jqJ1wBOqrXV2Vpj20WXm0vVHn3Kvp2ztZMQxt0EA0AoMdYX0X+nJTloU588sr9TLM+ZI73n4i31b/AItVhrvAvUgX8jcbNkqoiCyA5fkgMt33OZD6w/IVN0PzH6G6jxFD0b/Pi9ZH84VhqPkz/wDF/wAMmG1aRtYiYXUJONGgEknqC+XV1ynwisnqxnDeDjc3pJvksUxiIfIXcIS264EONa4dWC63TV7uqMeiIN2N48FhAjeQRdJzBwqt5qHCAqWnpnySlr2FoZW6043mnN4O3DDZTpU3SxjzzxIOrlLljh/JFSEta4VvVoQ4/pAp7DTvUwgtcGS2ipqi7sxb0tJ+IOBXFduaR1X7zyl/Pmi/7PvU69nzX8D9UhPBAcyyBoJJoBmvUm3hAgLXUua95xzodpwAH/Wtaa1M12na0+7rXHz+/wD+kpYieWC2cl4hF6V7jlkxreSC47czTpWCp7vBVyfLn6vi/wDYj+N7b5Ezo+yCJgaMTm47SdajyltPJ43kcrE8BACAStcAewtOFcjsIyWdc3CSkjKLw8kV5IWE3m16aXvbn3q3hqqp83j1JCsizvkkU9mS3pxkuHEy5j6yWxr+TeF8DlNriKYVps+6pbtPOvi1wzjPkRZRcRytBiCAYzWVwJLBUHG7WhB106FYafWKMdmZuhZhYY1nmDBWQFgrSpyr1jqVhTZG57NfFm2MlLgiu2y0N4V5Lq44HVSmAGymxVvaHZ+slZtbDa/glVrC4iUWJvHDUB0f5VNLhwNi6nsWbj0/AAfGqPkkER+lrY2KzyPdiKmgrSpqMAesFSNPU7LYxR41lYK7pPS/lTmy/wBIbSlKXScMMF9F7Dqdel2X9TKy6ChPCJbe8/EW+rf8WqVrvAvUh38jcbNkqoiCyA5fkgMt33OZD6w/IVN0PzH6G6jxFD0b/Pi9ZH84VhqPkz/8X/DJhs+gdJiUTyBtHMui7mQ2pr9e5cZ2Qo7p455I+qg4yXoWKCZrmB+ABFVbEU5ksMbjW7Q7W4H2IDyKzOa4kPLq5h2OWyiAhd0Fsa57WtxLCQ80pS8MunGh7FL0sHna8iHq5rCiQ80NQWjMcpnUcx1ZjtCnED7DGx2pzXRuwpjiak0Fbw7sVC7R0y1GnlDz5r1XI3aa11WKXkW2utfPDp8kbatKAYRi8dpy7NbuzDpV3ouxLr/1Wfpj+7/79yv1HaEK+EeLGT4XyD+Ia126uoDAe0rqdN2fp9OsQj+XzKmzUW2PLZFyW8yTNhrQNJDpKVxAOIA/2qoNRbubpRqW1j9jpa9u+iLksPz+5arBZmMYLmRpytZXP3WTnJufMyb8hytR4CAEAIBCW2MaaOdQ7KH7LfXpbbFmEcowlZGLw2ewWtjzRrqnPI/ULy3TW1LM44EbIy5Mgd09vlbyYo+U0to8itQ4Y01a/Yr3sXRUTxZZalnK2fP/AL5kmDhCO3KWCL0HanR2l0srCBJQOcfymgFRTJuA7lc9raKq3RquieZReUuv/PQxt1NM8KEvwXhcGawJQFL0zume5xbAbrRheA5TurYF33Zf9N0VVK7W8W+OHyXr1ZJhSsZkNINH2mYcp72ja8k9zVK1Gr7Oo/TTUm/ssfubcQXkJnc28Alz2Na2tXHHAZOHZTApZ2xC6t1KGdpY9+GDJzEH28ioFHbHYivTQ5Khh/RV0mm7El5rm0v4NiseORyLcQKAbaH/ABtWU/6Kuy2rF7DeNL7lV3Vte/gQCSC54u114EdtCVW1aWejsnC6OzJJe32fQyrY3ZY3Ql0bxQg5dDgHD2ELrOxrFZpVJdWQdS8zz9iyb3n4i31b/i1btd4F6kC/kbjZslVEQWQHL8kBlu+5zIfWH5Cpuh+Y/Q3UeIoNifdlY7Y9h7nAqx1Hyp+j/gmG27ndEMDGzRTOLnNF44FpriQW9BXK6TS1UrarfP78yJfdOfCfkSr9GVZdvltcw3Bp/t1KYaB1Zo3NaA43qa0Ao54GZA60BWNMSMkmddIIuhriNuJ9gIU7SppNkDVtN4GAdzTrrQ/A+0BSyH9xsI7r3jVVr2/3cl4/3agYrFI97A12AbVtNRumlT+rLLJVem7JopsdjWW22s+RLt1dk4qPJI6Dw3BgvHWdQ63fRWhF5CEr3OIBPJcaEtrh0XtdcsFG1kpRpbiS9BGE74qfL+X0Hcdma0uLQGl2ZGeVFzZ1o+0XLVgacHMoCPge0Kk1NbhY8+ZGnHDHajmAIAQAgIzTUfNdTAVBOyuRPR91cdj3KFjg3z5epE1kHKKa8hTQ8VGFxFLxw6gMPqtXat6suxF8Esfky0sHGHHzHVrjvMc0ZkGnXqUGizd2Rn0ZvnHai0UrT04u3NZOI2Abe1fSOyYb2xWx4xXmRuz6Jb3aa5fySu5fTbTHwcrwCwYOcaVb17Rkue/qLsWdd++oi3Gfklyl/wA8yxtrw8oNObpYeCeyMl7nNLQQCALwpWpz7Fh2X/Tmsd0LbY7MU0+PN4fQ8jVJ8So2O0GJ4e0AuG3LL2LvNdo46qrdt445JbRMR7pX/mY0nroqSX9O8f0z4eh5sjPSWmXzC7QNaDUgaz09CnaDsiGlsc29p+XDkEuJHNNVcmR6gI7TkJuCRvOicHt/tNVUds6KOo00njik/bzRlF4ZGyaRdaHvmcAC92IGQo0Nw7lVdi1KrSKC8m/5ImpWJ4+xYN7z8Rb6t/xat+u8C9SBfyNxs2SqiILIDl+SAy7ffbSOE6uEOP8AYVM0XzPwbqPEZ200IKtZx2ouPVYJpqe9tZRLJJaRPIOazycOo3Boq5zdfQehcrpdBZoobubzxeOjRr11ynJYX58zRFJIB5eFaa9iAhdJaTgeyWOTnMryKY1FaObTqzWcYTeGka5TgspsgosCK05TRllVv/6e5Wy5FT5nkjcXNGZAcOsf5A70PH5oQt/LYCx112FOi8QCHDZ9kD4o5sxc4GpGJPJbXCmBq7ZUHDpQZHbIBrx+A6gh7jqeSm8C0Cu06h9yvGk1hnqk08xPYpuTV2BGDusbOv6rmNRXuZuL5L+DsNNerq1Nfn1E49JmO8TEcTn0AUC5nUayu6z9LybnTt+ZK2G1iRl4CnR2LCLUiPZBweBzo4Ne8tdXKooaDCgI9q6bT6KhLGzn7vzK2Vsm+Y7tlkY1hIvVyHKOZNFsu0unrrcnBcEFObeMjQBcsyeN9IisMn/V3wW3TvFsX90Yz8LFoxyR1D4LXLmzJcjpeAYaN0TBNNNwsYcb2BNcrrcPaut7K1tkKFVCWMLPu3/sRZznBvZeBbTOgbJFC5/ANJHNFaYnAYkq3r1d8pJbbMFdZnxMzrS8LGSUjdVtGk4g3SRi2owNNq6TS2Tsr2prHH3+5b6eyU4Zkhocx2/77FJN50gOWfU/FEEesyCII9QCNuIET65XXfArVe0qpN9H/AKron+X2lc52X/h/wAsj6v5hbd7z8Rb6t/xas9d4F6lffyNxs2SqiILIAKAiNOaKZPE6ORoc1wxB/3A9K9TaeUE8GIbo9ASWKS66ronH+HKfldTJ3x7wLfTalTWHzJldu1wYho3Sc1neXwSOjcQQS3YdoyK321xsjss2uKfM03em066aKWO0TGScPLquOJYQKXRsBrgqOdM6nsy9+po1UIqWYLCJ7Trv/6AWkhzWYlpoRVxoFv09aknkq9RY4tYZDymj2vrW9Vrif6sQe/D+5TYxUVhEGUnJ5YNbhTWw4dWr2EhZGH26CkmIDm409o1j/diHr6oSmbG9tCaY12FDx4Z2wgCjG4dwQL7HRjri49mQ/yh7jqecJXBg7Tl/lBnoQm6XSBsjRMGiUkhrg51KZ0cAB2Km7Z0VeoqUp+X3xzLrsPM79xtYym/yv8Agrcm+FKRTyeOh2ucVzcezdLF5UP3Z1q7Mx/9j9keRb4k7RRsELe1/wB1Ijp6ox2VFHkuyYyeXN/sdR75NqBrwUJOOJv6+py3U4p8CXsYy7FplzkwfvlWs5xwdz/GtsrpyWHjHoeLsPTrzYm3fGtg1Q/td4lBnpK5Szy9DcuyqUsZZxPvhWx7S0iIA4GjTkf7l7Xpa4S2uZ5Lsqp+bO2b41sApSE9JYfEsZaOpvPE9XZdS82enfHtmyH9h8S87lV9z34XV1YjZ98C2MdeBjqTU1ac6AbdgCkRgo42OGFjh0Nfwih82/8Av4G2kd2lsnwkeC2tblOT8VZ0dpW0r9KWeuOJnHsqiPGOcnce69w/8Wynra/xJLtXVSWHIxfZUHznL3ObRutc4U8lszelofUdXKWcO19TH/MF2VFcrJDAack/Sz2/dTf/AFFf9Ef3N/co9SXsNrEjbwFNo2EfRdJotZHVVKyP5XRkG2t1ywxdjhWlepS0zWj0uxoM15KSXNhsgN0ulQGmFvOPP6BnT4Ln+1u063W6annPN+WDbXHPEYaK/l9pWrsz5H5ZD1XzC273n4i31b/i1Za7wL1K+/wm42bJVREFkAIDxwQEPpvREc8bmSNDmuGIP+4HpXqbTygngxLdHoCSxSXXVdE4/wAOQ/K6mTvj7Bb6bUqaw+ZMrt2uDI5r3A1Y5zHDJzSQ4dRC321RtjsyN6fVZNL3NaRa+zg3y94BMhOd7pr7OpRaqNzBQzn79TndcpRtbksZ5dMEtwFYw07AOogZrYREuGBNjycacpuDwPp8R1oH1OwDmyhB1fUFDz7o94T+h3ch7kA5x/LTr+wQZZ6Yhm4168u5Bjqc8KTzRh+o5dm1BnPIzrdzptspEMRvNaavf+pwrQDoCpe0dXGS3cX6nY/092XOp95tWG1hLz4+f+xU1U5OrBMgEyATIBMgEyATIBMgEyATIBMgEyATIJjc4/F7egH6fZdP/TdvGyv0f9iv1seTJpgw7T8SuqRXol9zM7I5nOc0nkOpRtcatXO/1LpbtRpowpXHay+OOGGYWVymsRMz3QRPFokc9jm3nYEgiuAC5evS20VRjOLRMgsLAvor+X2ldH2Z8j8sr9V8wtu95+It9W/4tWWu8C9Svv8ACbjZslVEQWQAgBAeOCAh9N6IjnjcyRoc1wxB/wBwPSvU2nlBPBh26DQkliluSVdG7+VL+r+l2x49uY6LfTahTWHzJlVm1wY0ilc3muc2ud0kfBSzbKKlzWRXy6Xzsn73fdMIx3UPpXseeWy+dk/e77phDdQ+lewC2y+dk/e77phDdQ+lex75dL52T97vumEN1D6V7B5dL52T97vumEN1D6V7HhtkpzlkP97vumEN1X9K9jx9rkIoZJCNYL3Ed1V5hdD1VwXFJewhdGxYbmv6V7G7e2fU/cLo2Jua/pXsN7P6n7hdGxNzX9K9hvZ/U/cLo2Jua/pXsN7P6n7hdGxNzX9K9hvZ/U/cLo2Jua/pXsN7P6n7hdGxNzX9K9hvZ/U/cLo2Jua/pXsN7P6n7hdGxNzX9K9hvZ/U/cLo2Jua/pXsN7P6n7hdGxNzX9K9hvZ/U/cLo2Jua/pXsN7P6n7hdGxNzX9K9hvZ/U/cLo2Jua/pXsN7P6n7nrcMsOpZRhGDzFY9Dx2SfNv3O+Fd+o95Wzal1McvqetneMnOHUSvG2+Z7tS6hJO9wo5ziNhJI9q8wNuXViQbTIUXiilwSPG2+ZY97sf/ACLfVv8Ai1Qtd4F6ke/kbhZ8lVEQWQAgBACA8cEBD6c0JHaInRytDmuzHwIOojavU2nlHqeCiHeqjH/kWjvj8Cld8sNu+ke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RNbl9wUdln4Zssr3XS2jyynKpjg0HUtdmolYsMxlY5LDLxG2gWg1naAEAIAQAgPKIDy6gC4EAXAgC4EAXAgC4EAXAgC4EAXAgC4EAXAgC4EAXAgC4EAXAgC4EAXAgC4EAXAgC4EAXAgC4EAXAgC4EAXAgC4EAXAgPQ1AeoAQH//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6" descr="data:image/jpeg;base64,/9j/4AAQSkZJRgABAQAAAQABAAD/2wCEAAkGBhQPEBAQEBQQEBQSEBAQFBAVFRAUFhQQFBQWFxUUFBgYGyYeGBklGhIVIC8gJCgpLS0sFR8xNTAqNSYrLCkBCQoKDgwOFA8PFywcHCQsLCwpKSwsKSwsKSwsLCwsKSksLCwsLCwsLCwpLCwsLCksLCkpLCkpLCksLCwsLCwsLP/AABEIALoBDwMBIgACEQEDEQH/xAAbAAACAwEBAQAAAAAAAAAAAAAABQEEBgMCB//EADoQAAICAQMDAwMDAwIEBQUAAAECAxEEABIhBRMxBiJBFDJRI0JhM1JxB4EVYnLBJENTkfFjg6Gx0f/EABYBAQEBAAAAAAAAAAAAAAAAAAABAv/EABcRAQEBAQAAAAAAAAAAAAAAAAABESH/2gAMAwEAAhEDEQA/APt+jRqdQGjUaNBOjRo0BqNTo0Bo0aNAaNGjQRqdGjQGjUapR9cgbxLH92zlgPf/AGgnyb4r88edBe0agHU6A0aNGgNGjUMt154N+T+K5/PnQTo0aNAaNGjQGjRqCdBOjUanQGjRo0Bryx/3/jj/AL69aNBGjRo0Bo0aNAanUanQGjRo0Bo0aNAaNGjQGoJ1OqfWMdpcfIjjJR3hlRH49rshCsL44JGgqdEmOT/4y/05F246cV2Lvumj7jJSsPwuwUDutpLGGBVgGB4KkAgg/kHSzo+egSCAUjLGE7ZIBVo1UFK+TV+P7Tr36lyGjw8p4ztdceYoeeH2HbVck3VAfNaBAubJ35ZOnxquPB3BMW3LHPKqhiIB4FeN4FMWPJ287BGBAI8EAj/B1nsLMUdLimhCiI4ndNki4jGXJX2jlvgkLW6yONutBCm1VX8KB+fA/Og96Do0aA0aNGgNGjRoDRo0aA0aNGgNGjRoDRo0aA0aNRoDRo0aoNGjU6gjRo1OgNRWp1BOgnRqj/xqI2Vfu0SD2leWit2D2waPBHP41Vk9Srx24p57/wDT7Pj8+51OgcaNJoPUolOyKKUye4mNtq7Am3cJGBKo3vWlPJ3Aj22w5r6whIfauQzRu0bKsTn3JwwDfYQGBQkMQGUjyNA8dwASSAALJPAAHydL065HIoMF5G5Q6iOqZG8OGYhdp8g3yPF6WdHJyn3ZRidgC4xhbLGpYFDV7TwvDuLY2y7Adoa9TXb2pFrcksUY/wCiWRI3U/xRBr8ov40Cjrfpts6hJFjwOCGTMR988TKeNlxDyAAbYiiQQR5yXWP9Oc/MMePl5TZMRDCWYsYkKsysrLjxkKZECEAG1uQN+2j9NystYl3PfmgAGZifwqqCWP8AAHxpZhQjMueaMqAXjijfaSqhqaX2ki3Kgjk0oWqJbQcup46I2LBHEWfa8cMhCtHAoj2s7KzAE7CVFAn3H43ac4sAjREHIRVQE0OFFDwAPj4AGuWP0yKNt6RorUV3BRYUkEgH4BIBrVrQGjRo0AdGjRoDRejRoDRo0aA0aNA0Bo0aNAaNGjQGjRo0EaNGjVBo0anUEa45OWsdbzRY0qiyzH8Ko5Y/4GqXUer7WMUZG8C2YqzrGKsWqkFmPFIDZseLF8MrZjtHdtJMQrSNt7ktcrEDwBZJO0UoAbjnQXDNK4JpcdACSz7Weh5NA7U45BJb+QNLMyZAASDN4Pdn5Tj96x+1T4+4BB8gnVzcXkIlBkKbW2qD2kcn2g/MjA87iKG26U6oJM/cqu9OzEhaAjgUAlZJ+fIBACi29y+LLArj1DIIUCQsd7VGCheVgKoQY9bVo+JHHt4uxyct1DIWeWPaKImiTv7menkmEZCTAmR5QVawgVUAIawpU6QdHWV3kVnMbAtkZt1JkbLCwRUPZAtE0tAmvuty1KHpSvvjKgdxAxokgMdghgTbyBUcbcV7FF+WYy9IsdSaHBKkPk5OYkSuoEjSOVI7al42lUNGz7qDE0WO0g1qv0L01kf1uoyLBHJMJVxA5aSOWVIY+0cgEDaXj+1RuLPy7W26ngtLJl5gc7cmLMiaOa4ijRxQQ/oSDeKDdxiQvhiWr4Pj1R62klRoFjeJu7HA5R4pu1I7gKWIBRnoWqAk+9bUEroNVm9ew+mY5jjMUQjuOLHjUktISfbHHGNze4Ne0Gqa/B0u9PzzyDpsWT3RI2P9RNuUizjLHGe6CTUjSyxtxxUJIq9Zzo3UI4tv00csrOJJJI13STJbGQMWlYUod0YF6HNeNxW6Y8jqebHveXHQY7wyxRK4K48yFjc1mPc7Rx/YSVAHPJIaY2CZX1oHZO2NWp5a926uUi/BKtRf4BIHNlW8cYUBVAAAAAHAAHgDXDp3T0x4khiG1EFAWSfySzHlmJJJJ5JJJ1Z1UGjRo0Bo0aNAa4Z2asEbyyEhUFkgMx/gKqgliTQAAJJIA130k9Z9OkyMORIVEkivjzrEWCCUwTxy9oseF3CMrZ4G69Avx/U0+XkCDFWFBE6tkF7kZIt5BjcBl7U7BSQtOAOTVreq1mulL3GfJwJw6yPWRjzdxqmjXtmiTvglARFZWDCkHtBJY8Ol3nTZLZEp2Y+YcaGOGSSON2jiRpd4DfqkOZUIbioz7RoNbo0sX03ji9kSxluS0ZaNv9mQgj/Y6pZPpWAo/dly2/8AM3tl5KMgXncpWRQlADkV45uzYd+oemklmOQryJIUCE7iylVvb7SbSiSbjKE/JOlPTsvIU5QiZpmw5RDLiMd6yDtLKrYsrnekhSVCVkZ1DKVsD36W4eRkqZozmZoCSBT3IcUyh9hJVJzF2X3K0bKACRYLVZQdul9SaWF8TpqsxfeW6hIZGjQSGi5d6eeUDgC7/T9xXiytl0zqKZMMU8R3RyxpKjURaOARYPINHxqzql0bpaYmPDjRXshiSJb5JVRVn+eNXdEGjRo0EanRqNAaNGjQGk/WusMp+mxQr5Trag2UhQ8d6avCjml8sRQ+SL2dmbKVQGkexGvNEgcs1eEHFn+QByQCmxoExpHYtIwLtI7NRafJIoAfAFWEQULXj40Vw/4a8Haj3iWdgzrNILUzDbulkUEe0PKtLd+3aCN96cyY+wiqedwR3WAtU43Ef2qOKUcEkX5J0qiJXuZDbSzGEhbDKdzW20kWIwFuwBwjP8mrU8zK3bUndTCacG2VQGekB4Dmya/aHTg8agnM6gsdY8bXK5bcwI3lyCTtv99D/CKLPhValj9O+p/SQjsX+vLz+sbJMUY+Furck8M3lmLjvn9NQRjGhVQN6Kd1uXka/vZrZ9qFnazbChdFtPcbHEahF8AfPJJ8kk/JJsk/JOqih1rLTHjjBHt3gLGtAt20aQIgsX/SAr/tZ1Q6Y218vIko9jcha+DIIxJKQT8KXKA/ABGoz37/AFHHiBUrBHJJJyDTHYQCPgj9M35qQ15OrMeMT0+ULZaaHImo1984eTb+KBkr/A0GY9R9zFw4ZmUu7pCZUQ7ZFnlaKJjGxoMGknS0YqOCb+NcvQ3UmkkleVXzDE8iJP5kiCLGXjkjA7SyDev9NiWs0q+NNevxibCWkSUNgBlRgdp98DC7s8bQfzxrl6UxhBE222dsnIkYhiyu7vtWv7VdgHocDtn8HUV1m9PY2XOM/DcO5jJeFZNkcu9UqR1Kna5RVXcV5Uj+Dqx6ewNpmUSGCXcv6XtHCjljDZUKzBq2k+0XusmliBcLKnd3Bx2l+nmkBG6DK7f1CTcfbvE5jKgcntcHcdNJ+qd3DGYqRuYpZI5N4Kq0Ec5jeU8cABBMP8eQDegeY2cb7cwEb3S0fZIPzGT815U8j+RTG7rLYfWklLRMpdVP6kUill7e4qXRnHu2MKdCTt5/ADX8d5Ish40RmhtP37im4f1BuqlsMCoLfbYrwah1o14llCqWYgBQWJPgACyTpZjdTkyQTBGYksgTTqQWoDlIQQ1XY95Q8eCKOgbarZvU4oFLTSxQqPLSOiAf7sRrlJ08EXK80lW1Aso8eNkVbh/Bv/fXmDp0cS7seGBCaNbBF93ktS3dEmiPP486DwfUuMEaTvJsUW0vPbUflnraB/k6Uv6tmyE39PxhNH931GRJ9NEyfLRgq0jCiDuKhSOQTxfH11ltF9I7o0uOkncy12qYhEhSpX3eSjlWAJqlY0SopmOnMzmVZFl7mQpR1BAhx41U9q1f3AywkHxxIwrzZSvOx1t5s/GGMSVH1uJLKxYWVXulESQVvPkMq3e4HXHoPQ2yMYhp2DF8jGEigLIuBHLJGixcAI7BRcu0k80ftIM71x2u1Gq5DyyEudsZYRM4AEUq/dYaZNq+zdS+4bl33u08M+AY9zRES48kjiVnZ/aY5JCoqmqf3NQ3SJ+aIaWJNqhQKAAUDjwOB40mm6ColaRpitmVlHtDJHIF78aP57bMqPRuiTz9ux5pFnYMeXMFlpu0SUXayvGdrK0gJ5FmgHHnkeL0RQ9R+jIzi5Bw4lXJGLKkBU7SH7TKioSQE+7iqAJvXDA9Rt1BsWDGM2MBDDPknbUke77YDvX57bgsCCLQi93GmxIjCdhYtGsabWbtrRFgr7QBVbfj86QRepEgnWAQNHF3WjWYRlBzv9uw+5V3xMN9bTtBHBsFcZCu6QxTdQw9je6WRzPHuVdwR48guQpX3bk2+CCwYFdWukepMn6lMPMx9rtG7LkxMTDIYzTEK3KDa0TVbf1K/a1eureocVolXICdvJD2r70YxxIHdXUqGEigm4zzSt/jSzoDZGZkJMUMUOPLarNFIN6yxOS2MWAK7d0aXyCFaiNxXQbjU6NGiI1OjUaA1W6jMywzNFtMixyFARuG8KSoIBF81xY/yNWdQRegVRgt3JWaOTe0EK7SQBHah1IJNOXeSx+Ng8i9KoJ1nmJZqhgEizX4fIjLBzY/apEin4JsVxrp1GfbEuNjmzNNN+p9rRkzln2CvvDOAD+2w5BAIN1MIDbEtRIAaWhQhgljG0/ww3+f/UOiuaZW+RSKE0qWinZ7QPuYi7PbWRf4ufbY3cXulYSrAYyrUXnDbrti0j7mN8m/N/II+NVegMrNJKbDTfqpdisYn2qtgEUzMzKeQ0n426n1ZlOmM8cLbJpwYY3onYWUlpPFWqKxF0CwUWL0RU9NdQ+slklu0xh9LH9w3yX+rPXgq2xAprin59xAfZAkv9PZRFHdu4PwwA+7/HH+dLfTWNHDDFGuxCYw6Rigywn7Fr+BwSOCQTxerXXM0w48rqAz7dsakkBpW9qAkcgbiLPwLPxoM90jhepZC8u7SRI7AgyNEp2tYH2ksKr+0kCjQ1qxAKFAG0ALXxt8V/7ayfprBROmYuPCXQd0RhiDuGyUuwqS+QqMPkCqHArWnxoigbe7PyTuYpwvx9qqAK/j/c6BHjL3MbGWgGaJIRfKi8USe4fgMo8aX+mAY8dZGIvdLIpKikV5HCvQHhY6jQD7jvqw27TTo9vDGgO1VSITKAd4P00JCAjkGm+Bf4I1jPSvomaXExzkyntbMdEjVJC4hVFqNkk/TRkbeu9lZgAaKFuCo9V9WhQm5IlTviciQ2pEOK6q+8A9x/qJIrrgMlWCwujh+s2XEzYWdoy8cvbHbFq0qKlH4EneWclWr+p54GtV1VcHBxZohEHWZ23ElmeWZG3vPLK1ttiK7mlYnaVocgKfmef6XyMXHbOD3C7zA4g+oikV137/AGwhEHcKMDuUbBJQAPiK1PpDOjkyhNA8cquidwptoNF3FCOxoUsRnA/5Qpr3C9fgNkQPFPKAuPS4wjVmdhE8lY8koaLda7wp9woOWbwQEfSvRP8AwyGBEJyMnOyseLImZUCrEC2RkigKpkjlW2sksgJoADbdblVopYbAMkMnuJoIpUjexsVz4F2SOPBIqDL6WrsXnkd4xz2WKCKwRRYADdRFjcTyf8VyyOuqEJW1527mFkFrWOk8szOKCeeDdHjVYzmYLLIDsARwo55YAhVA++Q3RI4G6gT7iarIGd2BK053Ov2xGlR44ivmXYNhk/aTtWiTUHtWaENsd2kkIDl2LshHkKtlS5LAcCl5HIVY9aSFaVR7jQHLVf8AvXF6S4EamcBE/TQUAANqvXDMSfxwoW+G3EUVOnirX/71RDoGBBAIIIIPIIPkEfI1kn/0vxVEgx3y8MSBgVgmdAtuJB2wb7YDbiFSl95sGhWrMp3hdrEFWYv7doIIAU83Zs1Qr2myOL6aIxnVPR4xcPIGG8qNI3eyZSDkZE21aDIztw60GAAI9pAWzq82A8Swss02U1oxeZwFe6EYVECpu3HfwAaUgnxTX1FhNPh5UMZAeXHmjUmwNzIwFkEECz8c65dE6rHn4+PlQEbG9wDL7lIDIyEftZTYP+CPB0DNrriga4Pnn/GsjldHWTIgmyJZXNU6RPNjR7X+yZUR9xAkLA7mJHetuApGj6hniIwoaLTy9lQW237HdiPyQkbGv41D9O3xRIzMHTtkSA2wdas2eeRYPyQx0C7pfpJIJWe3mBYEGeTIyHWqK7TI5CANZoD4BvwAnwsXtdRkia5o8mSdXDgPtLK8kcR4Nx0mRy3i9o4ahscmcRRvI11GjOfk7VBJ/wAmhrHR5W2SC1Mh+sWcPY9s0mPkJMKZbVbFD5ucClGitHh+mMWFt8ePCrUi7tikhUFIqk/aqjwBQGmmjRog1GuKZqMxUOhIYoQCL3hdxX/O3mvxrvoDUanRoI0aNGgSYSLLlvLQ9oO3gftJiEn/AFHbKL/tWPS5up/USRwWA0skuPR2W2PjzSGZuCbDJHEv/wB8Gh4DTsIknZnVWVnaXHdh4ZyS8Yb4cEkiqtWoXsY6UdH6YVy8l47WNZEgi3W39ARtJTn3e4vMh3X/AEgR5rRT3o0bKn5Vi8h5J2ys5Mi8/t3EkfjkcCtZzqmb9ZlqkdbVkTEBYEqySqZckqAwtzFEFUke0Fm5Dga03Us5MWJn9q1vevAvlndv45JP5JoWSAcz6O6Y0eR+rfdGO2TPXAfJy5Pc5H5AgZQx8iwAFCjUG0KDg0OPH8f41n/V+OJIZGYFuxFIyo20RvLKrRruJ/ALAjgVJzrRayf+oGaBHjQbS/fyUUrsMg2qRW9QCSu8x6qGfpnDX6PDsAlIkkUnkq7obN/mpGF/8x/Ou/qVN2Hkru2EwuA1KaYilNEEHmvjVjpmIsMMcacKqgKNuyl+LWhRrzwOb41R9SZexYEDrG02VFGpMbyWVuUrSsDyITz/ALfOgridYMbqEsYakMzjaSxJjgT7bvm10u9MzMenYiKjUMdCmOje9lA9qs5ao4hW2ybagP4bvHmlsPN2gy0uc5Dntlj3JAq1W5BSnkrxx55rv0ZVjw4BGe1CIYbnNb5fYoXYvPngAn+Ao5BBWax+ky5cney0ZNjwBIHEQ/VpSojVbKqm4lUe+QXYA7SE3qzo80vWWUTOsCtHME2xv25OzvaTa6EMjNCin3WC/wCNbDq3WIsEpLkNHj8FY9/mCCRlUueTvleTbZJ8AkkAMSi9S+oSWWQKyovUYI5xbrJGpx0kXfRWmIUXya8Dzeoq1N1OaVrdA/ZYyMTmTpujWKQtSpGAho8efBHjXqNBK/dbA6elpNUzl55Sqcjho1baSJP3fAPzxX+haB8mMySsJJJkRCYCo3xMCWLQlyP0WF7t1S8392uUHdLKHd7aJlYAKwIPctCQi7RtkBBF3fP4Acer9JjQTThcYtjwmSJ4kEZMkqkRXK5dxy+PRDAiyR8VoMh1jjhiOyRoUhWWU17JO3wsKkENMQ1ix7Vbcfu92T6oNpw8VHBbIyMZZpH2l3xsdgsreBztWLk/FgAHWr6h1KpXUFYjbOKQf+HVwBZ598jyeSvI3hFBcltQM+h5O6XtyAxstlYI2Zo4gRu/WahunYHeQ3NEEC7Yv8icRoztwFUsfngCzx86zGEwiyUiG5QiySrjJ7nLt7RJO11vfe5G7gbb4onT/NNiNTxboSLH7fcFvjywUfyL1UT02BlS5KEkjGSSuQGNUt/O1Qq387dW9GjVQm9TdXMC48aHY+XkpipJSkIWR3LUTV7Y2A8+4rYIvSb/AE56YPo8bIUZWOXiiJjkm7okQRgKxU+xRyeUCbqBI5oaHrvRUzITDIXT3pIkiGnjljYNHIhIItWAPII45GsY/q/qWMsz5EELqk0qIoSVJGiRqR3beYwWHN8KLHJ5AKe9R9UY/wBdDimYCVHFx7N36hW6DWKIjJ3UG2rKC1WDp7B1ONzSsLtqBoFgrbCw/wCXdxfz/uNfLes9ZSaOOPExJIZM/IaT6mSaJSrxOZJViMTO+6u5wwApzYI9mn/SfQ8KSmLJfLlMsAkjPeyY40VRtkhRYXVE2932ih7XNXTHQX/W3Uu+rdNhLF5wY53TYezEy8qbIuR1PCD3bdx+BpZPlO/UfYgEUccmGAOF+ukMEyMxB9yKMaKJj5DN8g8VerekIIHlx4YjFv7cwy2O8QRks2RM7N7mY9hU9xO/ugG13aY9E6MtSiILEscCQYsLVvjYv3ZJJS3mWQ9l2B/gG+dQbGDOV40kAYBwlAg7gW+GAuiCefxR0syJXlEiPJ2lPtdo9wVEAO9FmsMH8AuKq6WmBYLlyu1mrCr0MvvtHa0R9O57sY53G5Ji4euF3AVYOmceRHtji9sYikijHsdY+5ftjRSQS22jzYBIPJHFRd6biBEQbQu1QoBVFIAJ4AXgLRFDyB551d0rPUGaRIgChLWQKLbF5s3wo8A+Sd3H9waaCNTqNToI0aNGgo9YiLxMgCbWDK7MxHbSuXHBsjyBx48jVL0vjK+DCStCYHL2sDuU5Dmcbr53gycnzYvTXNx+5FJH43xul/8AUpH/AH0jj9TpiNBi5oOO7ARpNROPIypdLL4Q0p9r7TxxfBIVvV2OHlhjaRbmIQRMGCfToQ2Q0jA/aVsHxe5QbA4tdEO7Mzylfpy4+PJfFhccShlHP7sn5+B+ANVcyZMnqGN2iJ9sDyjgmGL3JtmJAp5CDIqjdxZIH3HV30nPv+sewS+Y8grwYzHGI2VqAZSiqdw4uxZIJJT7WSeNsrqMcyUywRsyKxIVj4BNA0SJd4PIoLxyCuoyk3I493KsDtNNVftPwf50g9I5AmkzZe2YimS2LRC8rFypFfG2RV/jZXxoh7jySE+9EQV5EhY3xxWwceeb/wBtI/UDhp4m2hzjfqICaHedWVQPy1mJeeKyL1pDrCvnRiR5pD3CqvmOSF2hENQKCCAJHrFIH/0zfkaKsTdRfFwJwwWAJFkyb1LSsIxvIclV2biATZPkjgk0c70bpLSyERZOUiIMiSOPuyhVhSLEjRQQzBACJiDwaYjwTrWdcyDj9OWFUllk7WNEIkW3ayqtRNKSAGJ5Hj/Gsv0yTZBmnje2Ph4cgMtbZ5BW1nJ3Fz30FiviqviCcYRZPTYo1S+7jYMLzMiySSZE8IkIyGFkk3Ex3f3KfkaUdfAycGe1bc8PTppJO2d0mV71mjKeaS9ri7UWCbU1speniLGfHxtzRKju2QW2jggt2yDucgNe5RVRqoIbkYlp4QuViR9+Vo8RYGyO4r9tLZUawRTsryuBtslFB+LDQ5mXb4+R9wkggtW3WHYGGQbhuZWD9vynwR+dL8nIIgfIDQRMuHNtHckmIeU7q9ke5gm3+Lu9eF9Ly4/Ykin3IwaRcSUvIsckksUs7pMfc6h0UjcLY7yCo3MOc+LkTEd18NGhTeyVLI3aMbgF0YoyTPuLKo8A8/AMUYvTGn6xjjHm3DHh+pCSCNV3vFs3Ii+5FVZIWpixuc+OSNLbY0Ukqn6lkKu+QwIBmdSTLXO4AFdoFqi7a3edIvS/R5IY7LgSzjYuRIgeonIGOjogTvOY4oyU/CMzNspW0OZE0kaRsrvEx9kbO+6ZiCHfIahcANEjw5YAcUCB0rPG0CFndZqP1dDvZUhssI/7UH9/ICjjyra0j5YVkUJvKLtsH7SQOBfxQ+4kD4BJNayRjIkI3Cyqs0u0kiMXsA+OWHtTiwhYk/tswbyrKpWAFgnjeQ7UNzkAGXKKigBwhr7qoBq8VzK5ksiMWqD4f+6Q/kfC/wCCedwq5qr0yYvEu4bWFoy8CmU0RQ4+L445441a1pkaNGjQIMjoGKkjSLFEj2GkKrVq/B4QWxbbW393yD4Kn1RmsskG4srrlY0sNBi0ZeVYZI5CoIZGimN2KVjW4+0h4YHDsE2lgd29rYLuAt3ArdKRaqvhVXyLo5/Kldo8jKtJI4pTjohD28iThGd3U37JPCoFtkJ3ciopb/xcZGfPMWlMWPPMlANSyQlI1JFe9VaORgvI3SljRC6fSYrptX7XDNKoJBBmIUKjN9xG5wov9oYmxWlPROsRZ0aT9vtk99Zol9yxJjGITAiveCYUo/iQCvI0yyGE4kj29vuGFZFAQMGbgwtRolFZCTz/AEn8gHQUMydcjL6QYzG0WNBlZzSEs36BiMEJLgUd5cn5vafNc6Xqn6SmtvdCO0R7czRpM1lpZFU1W4k8kE+4Ak6Rem8kHKzMp2ZI5MhMbFUiO2hSNXDkrz2t0rlVPI7pvlgFZ5nUNwOza4O1q+Jiw2qzgWRFxSoLaQrxYBLUXuiIsY9xt5STvPDSbRyQOTsH58e7+QS30s6MwYSPXuLbWkJDM9D5IFAAkgBSQOfm9M9ERqdGjQRo1OjQVXwQzFnZ2F2E3Uq8eKWtw4v3X50u67jYpCrkrGynkw7A5kukAKgEstsB+ORfGm8Mm4WVZOT7Wq6BIB4J81f+/NHjXFMKJHMgVFdyAXoAsf8APyf/AOaDKSdP7kkb40c2F2QUuM13EY+6OSNFbxtFN5BuiDqx6HxGhSf2Pzlyqd3DoAQBe82Y9tMvyA/A1oJp17ioBvcAGvhFN0zfC/aQPk+NVesYqMQFEgmfhWhd424U00rKRaL/AMwI5AAJIBiu3XIN0RYBbWrYsyVGSO5TKL+0H/2H40p9BqvZkZNi3K3cRPHdIV93ge6nCn8hVPHI1Qi6BPG+yJ8fLG2z9S5ZoHJUo/8ASkZiBuYKXQEjgCzXjoGeMGAxOzPOk0qzqIpZCFaWd0mdVYlUIsbyTu2gDnjQaXrGS8ayuO4AsTEcRbC/NWTbD4HiudZTpeILxkKtIkkkfIDsExcYSMn2k27TD3Gq2ybf2mm0/WIsuEOkv1UbDcFgWon2HcVeQhv7aKg354/EdAIOZIFdX7UJRwCtqXMbqgUfaqlpgL54IN1Zo5+pN8uRDjsu5SSWcA7akuKNCpchmHcZ7I/8q644VdRymx+wyRgvNn5TsDsG0t3xjvxzfbi8LZ9vgXpn1bM7U5mKydwSN2oiZGtEjkVpFS9oUBtwNclivkjSXqiPDh4suQih0MMchZZS26ftwlF3KFZh7VJANhW8biRA7z8tjjE7H98Cx92pndlK+XfYNi2zEld13xXGshlEZEkkkCRSSZksUalC0ixJHjRBgq8INktoZRfuYAlQhA13qLqcaK0hdlVACBI2wB+NgaN3vcWqiUWqvcKGs10PFEKDkKHkkmZ2WRQO4Ki7oJEk8xg8RKpVd7En7NB6yMmYmRYmi3DbF9UVDrCi2DIBf6sipHuoAKGmjVjUdm/BB21WI7YSiLkyLILTGDkkPkspCvOxpmUHzYFgrqhJ6eSKdJImkXuSTSANyLJ70s5X2iNt6jmyF2RhmVqC0pegSNGqd/LykVXkBkXcrncAJEVQndKjdc0hP3BtrfaIppiZrEllim2xSCO90e0Yw+1XZ2QpJK4iLe1vbSjj3LZz8eaaaQyzQw7nx5DH75T9PtYRwzACMxxNIHKoCWkLFTwSq+lxBIpCSMEEb+4rt7jyJbMihlKqA/3EpwTzS6rPPMrpIcdvqEkGPAxdpYEklUImVPvKksbIoe8LIaB3WUEL1pkynx8lmSSRldZwixlmdSAI0a6lftMsYayqxNbErZvQdVHiMBCtp3F5WJOCIMYtW+Rltnl4AIbcaQ7Kn+p8O2BHjcb4Hi7spFuZI3geMkqOHpruqUOx4HjlL0OSBo1w545Y4seIQxuoYQ4SMA8jFRbu3gA+drfPOg0HSM0Ryuf6Mahg0FLuZgu5ZgK3m/etkBmK/bS86XBiKoA1A+doqlB8KPzX5+TZ189xCqxRNI8U27JxjLKz9xpcxp1AhDMAoKtRYKAFplC80PpWqleJZgvJ+TWs91fq6h3YNuCduABDz3JQr9sMPtZlKEv4SMbrF2HHUOjw5JQzxRSmNt0bOisY249yEi1bgcijwNZXqnoqaERSdOkV5IXLCHKZ3Rk5ACtyEkVSQshViQqhiQo1Ua3CUkb2+5wCwG4KK/Aaj/uQCePHAGY6p02SGGbEXIwwJ5JpoElV4mVnmMzbjG/6ih38hV4IskmzUzfXkqnst9Piydvc3eMvejHChjjqpDDfuG5ZGXgcm9ZiHqiQvLksZp2mYLFK7IpmkT2tjI/MoYOGJSKI8tS7bVFinfTPTaYsP0cM3cb2PPJ9sCRxUJJJwGN7mVrj3DfubcALIUep+pLEpgxZFjQExiW+525ZY2EMZG8CTIYfUMsR9q9xGbbtXXPqXSVliyO734kyXCR4cC7DM7RvTxwFuWsNTOyq3YJAIOquR6fhxMjCjmgfADNIhJfbjSkgPHckRFy1vj+Gr4PnRVnpy43SMOGJnOQw2vkyMUAhjZtxKK4Ibc5RqPLLRAbhTe/442SyCGMpGCjvvtAGYKwErkFk9vlCpklrk7KBRdP9P9+KV4cqXtQzLnPlziMC/tAQyBxSqXlD0AxK7QOSl3Fw5SjsiTdkTd+NAWgMuSzikV9ool12EuDNuZvbEORB9N6XmxsQTKJHA2kI36SXtAT2koHNrQYluTRrTjWM9P8ARnjf3bPqdpWeaMWsG4lhHErnbYDBTIwLvSllINjZa0lGjU6jRE6NRo0FPqOYUMcaf1JmKpwTtAFvI38KPzwSVHF649Lw2BZ5Bt9zBI7B2rddxyDTSPW4n4BA/uJY3zXHHn/B/wDj/wDGp0Cw5ZjWaWcCBBIUUcF5DuWNGNeWZqCKOTuUHk0O3S8HtqS3LudzHyfmlv5oHz8mz86u6APnQAWvHGl/VeiJkU254ZVVljyIiFljDUSAaIKkqpKsCp2ixwNMdGgyE/8Ap73SxkyZSzCnnRUgner2GRoSqSFQxrfGw/jVDA/08xEycqIo6s0q5kWQryJMO4iJKvcB9ymSNmKGx7zwBWt9rP8AqWdosjprIu5pMz6cmyAsbxSSOxHyahIH/UdFZCboMz4/TiMmcSHqC4+XIq4yf02YNQWMWvfx0rdfDkEkHWym9JpPf1rvmediuERIiV2lo1jA99E+8ksNxogEjVH1ApEGcotnx5IOpRovLssbJMFA/wCaTHmXj4OrGb1qXIlXHwlAHseTMe9ioeSIQPvevBNJ5+4qy6gq5PpvtSKYLkYALvzcjImUEDgxiQsS4FHihwbs+K+f0V1enaK5PY0vtUiFgbV9wb2kkg7Qhdq+GNN8P0hEsv1E1Tzc3K6qSebUc2dq/C3tB5ABqp6h0BneQxGJBKLlLhpO44K7VIBUhQFPhv3VwAKDO4mDC2QwQ/UOTtIuSUSNHRBkd/uVBW2MERIXJJZiumk3RpJ2jCNFJEWJncsze9fAUbalIIrkqF5oCgumfTvTixrtkZpSQAwpUQ1dLsX9g3GkJI5vySS3VaAA4A4AHwNDSDN6S6GR417g5ZY0YK5CJuCgua7jSWNxICg2KYltVs3oUpQtXMciOI4yFMlMC2y2pBZLUTblBvbaSutTo1UYGLpc8zzrk40hSWfb2/0ipXshAJHZj+l20UE7SS+6r9lOfT/p1oIhizhZECbSyBFjlAAUd9b3tIV4P7CF8L9o0mp0GM9ZentwxZkYtkRZOMIV2pt+9RKFBVitxB/dyRtUk0p0vj67LJMxVeppKaUY0ceO6hTwHypQrRKwFNQcMBxXPP0IjXmGBUUIgCqooKAAAPwBorGdM9aPGZo8mOZuxIySSqncAZY4yIwsTO+93c7QwFgXfIBvYvrjeQTiZqR+O4YmcuS20duOLc9fJ3KpAINUdXs30vG0z5MJaCeQIsrozKJkQillAPJAFB/uHiyLU+Z+i5AVliy5GDUCs8cEntogqrBBV8csH+eOdQXkz4ZkBLRkMAdrlb5+Cp8f418V6/kgdbaPGXsLDk4TSwrva1MweSRAjERRtGzPIeFNpuG43rf5nQsgQiDIXFnVxMCIoo0RC1kDttGQFCFrdnHP7Tu1V9Lf6ZRxMspIWOMbYYomkIqkBeVmpZGLRK4KovIBJYgEAn/0aWRo2mlWPIlR1gBEkTfTR9tiwBXdye3H5YfeFpQvMf6gTnIysDHNyOUyZdxIP0xlmgWKUqADuVHO0bCbdRzydaaD/Tk46wDGyJ0McSxSqJHjXKVAqxd0x8qyogUOvNCuRxrlg9BijmheGKCKSNmp4kGwkLtPckI35FKRSChY82m4Byz8SaQJCndTvySW0RijfHRU2AhQSVftlFW/BCklPcGv5rVFD+ocWNUKxxR7TkOsdglGY7YyQQCxHAc8qSrBl6c6YmN3ljkfJknnlyZZmN0ZDar+FAXaAg+OfnXaToh32m0MVTuZLBXlcrZUAVtWjzdUNzBQt2AjpOMDGqgiGOyFhj3qTdk75Gp3Y/cSKvk23nTQ5aBxEWXeVLBL920eWr8fzqnPhTbY0RwLJ7k5req14hUgiyaFsTQ87jq1h4CQqVQVZ3MxJZnagNzseWagBZ/A1UWNGjUaA0aNGgNA0aK0Bo0aNBOjRo0BrH+vOk5skmJk4BRzjGYtjk7Wcum3dGxYKH27ktvAlJ58a2GjQYWL1DI216iaeJe3JC8gjkQuAXgyY1BvlQyyopB8hQpO5Fh5GTGqQYaJL9MUCrIzsywxSrtiDwxuCNkYS27dbQSZQA2vpPUekJOQxLxuoZVmjYo6hhyL8MPBpgRYBqwNUul+l1x52nWbKkL7tyPICjFgg3FQoBYdsUfPJ551FW+i9XGVHvCSxkGmWSKeKmq/b3UUuOfuArTCtGjVQaNGjQGjRo0Bo0aNAaNGjQGoZb/Pm/JGp0aA1yyZWUexd7EgAWFFn5YnwP8AAJ/g666NBRyMAyqQ7n3ABlXha43BfzdfuvgkVzpXFijKaREtYkYxO6sfe6WCitVvt5BPhStDlSdaEi+NcJISkWyARqVUKgYHYo8DhfIA5ri6qx5AcGljxlSGJBZFRwoAOB5Y/CqPlj+a5JAN5CaF0DQsA2L/AIPzqvhYQiB5Z2ai8jVudgPJrgf4AAHwBqzoDRo0aA0ajU6CNTqNToDRqNToI1Oo1OgNGo0aCdGjRoDRqNToDRo0aA0aNRoJ0aNGgNGjRoDRo0DQGjUanQGjRqNBOjUaNBOjRo0Bo1Gp0EaNB1Og/9k="/>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10"/>
          <p:cNvSpPr/>
          <p:nvPr/>
        </p:nvSpPr>
        <p:spPr>
          <a:xfrm>
            <a:off x="542385" y="5194946"/>
            <a:ext cx="6477000" cy="4042417"/>
          </a:xfrm>
          <a:prstGeom prst="rect">
            <a:avLst/>
          </a:prstGeom>
        </p:spPr>
        <p:txBody>
          <a:bodyPr wrap="square" lIns="101881" tIns="50941" rIns="101881" bIns="50941">
            <a:spAutoFit/>
          </a:bodyPr>
          <a:lstStyle/>
          <a:p>
            <a:pPr marL="347663" indent="-347663"/>
            <a:r>
              <a:rPr lang="en-US" sz="1600" b="1" dirty="0" smtClean="0">
                <a:latin typeface="Helvetica" pitchFamily="34" charset="0"/>
                <a:cs typeface="Helvetica" pitchFamily="34" charset="0"/>
              </a:rPr>
              <a:t>4.  ¿</a:t>
            </a:r>
            <a:r>
              <a:rPr lang="es-MX" sz="1600" b="1" dirty="0" smtClean="0">
                <a:latin typeface="Helvetica" pitchFamily="34" charset="0"/>
                <a:cs typeface="Helvetica" pitchFamily="34" charset="0"/>
              </a:rPr>
              <a:t>Qué parte del poema, “Tarareos de la ballena jorobada”, ayuda mostrar la ilustración al inicio del poema?</a:t>
            </a:r>
          </a:p>
          <a:p>
            <a:pPr marL="342900" indent="-342900">
              <a:buFont typeface="+mj-lt"/>
              <a:buAutoNum type="alphaUcPeriod"/>
            </a:pPr>
            <a:endParaRPr lang="es-MX" sz="1600" dirty="0" smtClean="0">
              <a:latin typeface="Helvetica" pitchFamily="34" charset="0"/>
              <a:cs typeface="Helvetica" pitchFamily="34" charset="0"/>
            </a:endParaRPr>
          </a:p>
          <a:p>
            <a:pPr marL="968798" indent="-361417">
              <a:buFont typeface="+mj-lt"/>
              <a:buAutoNum type="alphaUcPeriod"/>
            </a:pPr>
            <a:r>
              <a:rPr lang="es-MX" sz="1600" dirty="0" smtClean="0">
                <a:latin typeface="Helvetica" pitchFamily="34" charset="0"/>
                <a:cs typeface="Helvetica" pitchFamily="34" charset="0"/>
              </a:rPr>
              <a:t>que ella destrozaría tu báscula</a:t>
            </a:r>
          </a:p>
          <a:p>
            <a:pPr marL="968798" indent="-361417">
              <a:buFont typeface="+mj-lt"/>
              <a:buAutoNum type="alphaUcPeriod"/>
            </a:pPr>
            <a:endParaRPr lang="es-MX" sz="1600" dirty="0" smtClean="0">
              <a:latin typeface="Helvetica" pitchFamily="34" charset="0"/>
              <a:cs typeface="Helvetica" pitchFamily="34" charset="0"/>
            </a:endParaRPr>
          </a:p>
          <a:p>
            <a:pPr marL="968798" indent="-361417">
              <a:buFont typeface="+mj-lt"/>
              <a:buAutoNum type="alphaUcPeriod"/>
            </a:pPr>
            <a:r>
              <a:rPr lang="es-MX" sz="1600" dirty="0">
                <a:latin typeface="Helvetica" pitchFamily="34" charset="0"/>
                <a:cs typeface="Helvetica" pitchFamily="34" charset="0"/>
              </a:rPr>
              <a:t>c</a:t>
            </a:r>
            <a:r>
              <a:rPr lang="es-MX" sz="1600" dirty="0" smtClean="0">
                <a:latin typeface="Helvetica" pitchFamily="34" charset="0"/>
                <a:cs typeface="Helvetica" pitchFamily="34" charset="0"/>
              </a:rPr>
              <a:t>anta canciones mágicas</a:t>
            </a:r>
            <a:endParaRPr lang="es-MX" sz="1600" dirty="0" smtClean="0">
              <a:solidFill>
                <a:srgbClr val="FF0000"/>
              </a:solidFill>
              <a:latin typeface="Helvetica" pitchFamily="34" charset="0"/>
              <a:cs typeface="Helvetica" pitchFamily="34" charset="0"/>
            </a:endParaRPr>
          </a:p>
          <a:p>
            <a:pPr marL="968798" indent="-361417">
              <a:buFont typeface="+mj-lt"/>
              <a:buAutoNum type="alphaUcPeriod"/>
            </a:pPr>
            <a:endParaRPr lang="es-MX" sz="1600" dirty="0" smtClean="0">
              <a:latin typeface="Helvetica" pitchFamily="34" charset="0"/>
              <a:cs typeface="Helvetica" pitchFamily="34" charset="0"/>
            </a:endParaRPr>
          </a:p>
          <a:p>
            <a:pPr marL="968798" indent="-361417">
              <a:buFont typeface="+mj-lt"/>
              <a:buAutoNum type="alphaUcPeriod"/>
            </a:pPr>
            <a:r>
              <a:rPr lang="es-MX" sz="1600" dirty="0">
                <a:latin typeface="Helvetica" pitchFamily="34" charset="0"/>
                <a:cs typeface="Helvetica" pitchFamily="34" charset="0"/>
              </a:rPr>
              <a:t>y</a:t>
            </a:r>
            <a:r>
              <a:rPr lang="es-MX" sz="1600" dirty="0" smtClean="0">
                <a:latin typeface="Helvetica" pitchFamily="34" charset="0"/>
                <a:cs typeface="Helvetica" pitchFamily="34" charset="0"/>
              </a:rPr>
              <a:t> que anda alegre</a:t>
            </a:r>
          </a:p>
          <a:p>
            <a:pPr marL="950281" indent="-342900">
              <a:buFont typeface="+mj-lt"/>
              <a:buAutoNum type="alphaUcPeriod"/>
            </a:pPr>
            <a:endParaRPr lang="es-MX" sz="1600" dirty="0" smtClean="0">
              <a:latin typeface="Helvetica" pitchFamily="34" charset="0"/>
              <a:cs typeface="Helvetica" pitchFamily="34" charset="0"/>
            </a:endParaRPr>
          </a:p>
          <a:p>
            <a:pPr marL="968798" indent="-361417">
              <a:buFont typeface="+mj-lt"/>
              <a:buAutoNum type="alphaUcPeriod"/>
            </a:pPr>
            <a:r>
              <a:rPr lang="es-MX" sz="1600" dirty="0">
                <a:latin typeface="Helvetica" pitchFamily="34" charset="0"/>
                <a:cs typeface="Helvetica" pitchFamily="34" charset="0"/>
              </a:rPr>
              <a:t>f</a:t>
            </a:r>
            <a:r>
              <a:rPr lang="es-MX" sz="1600" dirty="0" smtClean="0">
                <a:latin typeface="Helvetica" pitchFamily="34" charset="0"/>
                <a:cs typeface="Helvetica" pitchFamily="34" charset="0"/>
              </a:rPr>
              <a:t>ácilmente podría seguir adelante</a:t>
            </a:r>
          </a:p>
          <a:p>
            <a:pPr marL="968798" indent="-361417">
              <a:buFont typeface="+mj-lt"/>
              <a:buAutoNum type="alphaUcPeriod"/>
            </a:pPr>
            <a:endParaRPr lang="en-US" sz="1600" dirty="0">
              <a:latin typeface="Helvetica" pitchFamily="34" charset="0"/>
              <a:cs typeface="Helvetica" pitchFamily="34" charset="0"/>
            </a:endParaRPr>
          </a:p>
          <a:p>
            <a:pPr marL="968798" indent="-361417">
              <a:buFont typeface="+mj-lt"/>
              <a:buAutoNum type="alphaUcPeriod"/>
            </a:pPr>
            <a:endParaRPr lang="en-US" sz="1600" dirty="0">
              <a:latin typeface="Helvetica" pitchFamily="34" charset="0"/>
              <a:cs typeface="Helvetica" pitchFamily="34" charset="0"/>
            </a:endParaRPr>
          </a:p>
          <a:p>
            <a:pPr marL="342900" indent="-342900">
              <a:buAutoNum type="arabicPeriod" startAt="4"/>
            </a:pPr>
            <a:endParaRPr lang="en-US" sz="1600" b="1" dirty="0" smtClean="0">
              <a:latin typeface="Helvetica" pitchFamily="34" charset="0"/>
              <a:cs typeface="Helvetica" pitchFamily="34" charset="0"/>
            </a:endParaRPr>
          </a:p>
          <a:p>
            <a:endParaRPr lang="en-US" sz="1600" b="1" dirty="0" smtClean="0">
              <a:latin typeface="Helvetica" pitchFamily="34" charset="0"/>
              <a:cs typeface="Helvetica" pitchFamily="34" charset="0"/>
            </a:endParaRPr>
          </a:p>
          <a:p>
            <a:pPr marL="342900" indent="-342900">
              <a:buAutoNum type="arabicPeriod" startAt="3"/>
            </a:pPr>
            <a:endParaRPr lang="en-US" sz="1600" dirty="0">
              <a:latin typeface="Helvetica" pitchFamily="34" charset="0"/>
              <a:cs typeface="Helvetica" pitchFamily="34" charset="0"/>
            </a:endParaRPr>
          </a:p>
          <a:p>
            <a:pPr marL="968798" indent="-361417">
              <a:buFont typeface="+mj-lt"/>
              <a:buAutoNum type="alphaUcPeriod"/>
            </a:pPr>
            <a:endParaRPr lang="en-US" sz="1600" dirty="0">
              <a:latin typeface="Helvetica" pitchFamily="34" charset="0"/>
              <a:cs typeface="Helvetica" pitchFamily="34" charset="0"/>
            </a:endParaRPr>
          </a:p>
        </p:txBody>
      </p:sp>
      <p:cxnSp>
        <p:nvCxnSpPr>
          <p:cNvPr id="12" name="Straight Connector 11"/>
          <p:cNvCxnSpPr/>
          <p:nvPr/>
        </p:nvCxnSpPr>
        <p:spPr>
          <a:xfrm>
            <a:off x="304800" y="44958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3216694541"/>
              </p:ext>
            </p:extLst>
          </p:nvPr>
        </p:nvGraphicFramePr>
        <p:xfrm>
          <a:off x="5614392" y="3657600"/>
          <a:ext cx="1602133" cy="701040"/>
        </p:xfrm>
        <a:graphic>
          <a:graphicData uri="http://schemas.openxmlformats.org/drawingml/2006/table">
            <a:tbl>
              <a:tblPr firstRow="1" firstCol="1" bandRow="1"/>
              <a:tblGrid>
                <a:gridCol w="1602133"/>
              </a:tblGrid>
              <a:tr h="136100">
                <a:tc>
                  <a:txBody>
                    <a:bodyPr/>
                    <a:lstStyle/>
                    <a:p>
                      <a:pPr marL="0" marR="0" algn="ctr">
                        <a:lnSpc>
                          <a:spcPct val="115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RL.3.7       DOK </a:t>
                      </a:r>
                      <a:r>
                        <a:rPr lang="en-US" sz="800" b="1" dirty="0">
                          <a:solidFill>
                            <a:srgbClr val="000000"/>
                          </a:solidFill>
                          <a:effectLst/>
                          <a:latin typeface="Calibri"/>
                          <a:ea typeface="Times New Roman"/>
                          <a:cs typeface="Times New Roman"/>
                        </a:rPr>
                        <a:t>1 - C</a:t>
                      </a:r>
                      <a:r>
                        <a:rPr lang="en-US" sz="800" dirty="0">
                          <a:solidFill>
                            <a:srgbClr val="000000"/>
                          </a:solidFill>
                          <a:effectLst/>
                          <a:latin typeface="Calibri"/>
                          <a:ea typeface="Times New Roman"/>
                          <a:cs typeface="Times New Roman"/>
                        </a:rPr>
                        <a:t>d</a:t>
                      </a:r>
                      <a:endParaRPr lang="en-US" sz="800" dirty="0">
                        <a:effectLst/>
                        <a:latin typeface="Calibri"/>
                        <a:ea typeface="Calibri"/>
                        <a:cs typeface="Times New Roman"/>
                      </a:endParaRPr>
                    </a:p>
                  </a:txBody>
                  <a:tcPr marL="33285" marR="3328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r>
              <a:tr h="515880">
                <a:tc>
                  <a:txBody>
                    <a:bodyPr/>
                    <a:lstStyle/>
                    <a:p>
                      <a:pPr marL="0" marR="0" algn="l">
                        <a:lnSpc>
                          <a:spcPct val="115000"/>
                        </a:lnSpc>
                        <a:spcBef>
                          <a:spcPts val="0"/>
                        </a:spcBef>
                        <a:spcAft>
                          <a:spcPts val="0"/>
                        </a:spcAft>
                      </a:pPr>
                      <a:r>
                        <a:rPr lang="es-ES" sz="800" b="1" i="1" dirty="0" smtClean="0">
                          <a:effectLst/>
                          <a:latin typeface="Calibri" panose="020F0502020204030204" pitchFamily="34" charset="0"/>
                          <a:ea typeface="Calibri" panose="020F0502020204030204" pitchFamily="34" charset="0"/>
                          <a:cs typeface="Times New Roman" panose="02020603050405020304" pitchFamily="18" charset="0"/>
                        </a:rPr>
                        <a:t>Identifica o describe ilustraciones específicas que crean el estado de ánimo y enfatizan los aspectos de un personaje o ambiente.</a:t>
                      </a:r>
                      <a:endParaRPr lang="en-US" sz="800" b="1" dirty="0" smtClean="0">
                        <a:effectLst/>
                        <a:latin typeface="Calibri"/>
                        <a:ea typeface="Times New Roman"/>
                        <a:cs typeface="Times New Roman"/>
                      </a:endParaRPr>
                    </a:p>
                  </a:txBody>
                  <a:tcPr marL="33285" marR="3328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6587711"/>
              </p:ext>
            </p:extLst>
          </p:nvPr>
        </p:nvGraphicFramePr>
        <p:xfrm>
          <a:off x="5218348" y="8404306"/>
          <a:ext cx="1524000" cy="828949"/>
        </p:xfrm>
        <a:graphic>
          <a:graphicData uri="http://schemas.openxmlformats.org/drawingml/2006/table">
            <a:tbl>
              <a:tblPr firstRow="1" firstCol="1" bandRow="1"/>
              <a:tblGrid>
                <a:gridCol w="1524000"/>
              </a:tblGrid>
              <a:tr h="136100">
                <a:tc>
                  <a:txBody>
                    <a:bodyPr/>
                    <a:lstStyle/>
                    <a:p>
                      <a:pPr marL="0" marR="0" algn="ctr">
                        <a:lnSpc>
                          <a:spcPct val="115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RL.3.7     DOK </a:t>
                      </a:r>
                      <a:r>
                        <a:rPr lang="en-US" sz="800" b="1" dirty="0">
                          <a:solidFill>
                            <a:srgbClr val="000000"/>
                          </a:solidFill>
                          <a:effectLst/>
                          <a:latin typeface="Calibri"/>
                          <a:ea typeface="Times New Roman"/>
                          <a:cs typeface="Times New Roman"/>
                        </a:rPr>
                        <a:t>1 - Cf</a:t>
                      </a:r>
                      <a:endParaRPr lang="en-US" sz="800" dirty="0">
                        <a:effectLst/>
                        <a:latin typeface="Calibri"/>
                        <a:ea typeface="Calibri"/>
                        <a:cs typeface="Times New Roman"/>
                      </a:endParaRPr>
                    </a:p>
                  </a:txBody>
                  <a:tcPr marL="33285" marR="3328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r>
              <a:tr h="469392">
                <a:tc>
                  <a:txBody>
                    <a:bodyPr/>
                    <a:lstStyle/>
                    <a:p>
                      <a:pPr marL="0" marR="0" algn="l">
                        <a:lnSpc>
                          <a:spcPct val="115000"/>
                        </a:lnSpc>
                        <a:spcBef>
                          <a:spcPts val="0"/>
                        </a:spcBef>
                        <a:spcAft>
                          <a:spcPts val="0"/>
                        </a:spcAft>
                      </a:pPr>
                      <a:r>
                        <a:rPr lang="es-ES" sz="800" b="1" i="1" dirty="0" smtClean="0">
                          <a:effectLst/>
                          <a:latin typeface="Calibri" panose="020F0502020204030204" pitchFamily="34" charset="0"/>
                          <a:ea typeface="Calibri" panose="020F0502020204030204" pitchFamily="34" charset="0"/>
                          <a:cs typeface="Times New Roman" panose="02020603050405020304" pitchFamily="18" charset="0"/>
                        </a:rPr>
                        <a:t>Contesta  preguntas que explican cómo o de qué manera las ilustraciones</a:t>
                      </a:r>
                      <a:br>
                        <a:rPr lang="es-ES" sz="800" b="1" i="1" dirty="0" smtClean="0">
                          <a:effectLst/>
                          <a:latin typeface="Calibri" panose="020F0502020204030204" pitchFamily="34" charset="0"/>
                          <a:ea typeface="Calibri" panose="020F0502020204030204" pitchFamily="34" charset="0"/>
                          <a:cs typeface="Times New Roman" panose="02020603050405020304" pitchFamily="18" charset="0"/>
                        </a:rPr>
                      </a:br>
                      <a:r>
                        <a:rPr lang="es-ES" sz="800" b="1" i="1" dirty="0" smtClean="0">
                          <a:effectLst/>
                          <a:latin typeface="Calibri" panose="020F0502020204030204" pitchFamily="34" charset="0"/>
                          <a:ea typeface="Calibri" panose="020F0502020204030204" pitchFamily="34" charset="0"/>
                          <a:cs typeface="Times New Roman" panose="02020603050405020304" pitchFamily="18" charset="0"/>
                        </a:rPr>
                        <a:t>contribuyen a una parte específica de un texto.</a:t>
                      </a:r>
                      <a:endParaRPr lang="en-US" sz="800" dirty="0" smtClean="0">
                        <a:effectLst/>
                        <a:latin typeface="Calibri"/>
                        <a:ea typeface="Times New Roman"/>
                        <a:cs typeface="Times New Roman"/>
                      </a:endParaRPr>
                    </a:p>
                  </a:txBody>
                  <a:tcPr marL="33285" marR="3328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18" name="Oval 17"/>
          <p:cNvSpPr/>
          <p:nvPr/>
        </p:nvSpPr>
        <p:spPr>
          <a:xfrm>
            <a:off x="838200" y="599351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831336" y="647950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838200" y="697666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849887" y="743692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Tree>
    <p:extLst>
      <p:ext uri="{BB962C8B-B14F-4D97-AF65-F5344CB8AC3E}">
        <p14:creationId xmlns:p14="http://schemas.microsoft.com/office/powerpoint/2010/main" val="3894734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34</a:t>
            </a:fld>
            <a:endParaRPr lang="en-US" dirty="0"/>
          </a:p>
        </p:txBody>
      </p:sp>
      <p:sp>
        <p:nvSpPr>
          <p:cNvPr id="8" name="Rectangle 7"/>
          <p:cNvSpPr/>
          <p:nvPr/>
        </p:nvSpPr>
        <p:spPr>
          <a:xfrm>
            <a:off x="642671" y="381000"/>
            <a:ext cx="6215329" cy="9089953"/>
          </a:xfrm>
          <a:prstGeom prst="rect">
            <a:avLst/>
          </a:prstGeom>
        </p:spPr>
        <p:txBody>
          <a:bodyPr wrap="square" lIns="101881" tIns="50941" rIns="101881" bIns="50941">
            <a:spAutoFit/>
          </a:bodyPr>
          <a:lstStyle/>
          <a:p>
            <a:pPr marL="344488" indent="-344488"/>
            <a:r>
              <a:rPr lang="en-US" sz="1600" b="1" dirty="0" smtClean="0">
                <a:latin typeface="Helvetica" pitchFamily="34" charset="0"/>
              </a:rPr>
              <a:t>5.  </a:t>
            </a:r>
            <a:r>
              <a:rPr lang="es-MX" sz="1600" b="1" dirty="0" smtClean="0">
                <a:latin typeface="Helvetica" pitchFamily="34" charset="0"/>
              </a:rPr>
              <a:t>Esta pregunta tiene dos partes. Primero responde la parte A.  Luego responde la parte B.</a:t>
            </a:r>
          </a:p>
          <a:p>
            <a:endParaRPr lang="es-MX" sz="1600" b="1" dirty="0" smtClean="0">
              <a:latin typeface="Helvetica" pitchFamily="34" charset="0"/>
              <a:cs typeface="Helvetica" pitchFamily="34" charset="0"/>
            </a:endParaRPr>
          </a:p>
          <a:p>
            <a:r>
              <a:rPr lang="es-MX" sz="1600" b="1" dirty="0" smtClean="0">
                <a:latin typeface="Helvetica" pitchFamily="34" charset="0"/>
                <a:cs typeface="Helvetica" pitchFamily="34" charset="0"/>
              </a:rPr>
              <a:t>        </a:t>
            </a:r>
            <a:r>
              <a:rPr lang="es-MX" sz="1600" b="1" u="sng" dirty="0" smtClean="0">
                <a:latin typeface="Helvetica" pitchFamily="34" charset="0"/>
                <a:cs typeface="Helvetica" pitchFamily="34" charset="0"/>
              </a:rPr>
              <a:t>Parte A</a:t>
            </a:r>
          </a:p>
          <a:p>
            <a:pPr marL="342900" indent="-342900">
              <a:buAutoNum type="arabicPeriod" startAt="4"/>
            </a:pPr>
            <a:endParaRPr lang="es-MX" sz="800" b="1" dirty="0" smtClean="0">
              <a:latin typeface="Helvetica" pitchFamily="34" charset="0"/>
              <a:cs typeface="Helvetica" pitchFamily="34" charset="0"/>
            </a:endParaRPr>
          </a:p>
          <a:p>
            <a:pPr marL="515938" indent="-515938"/>
            <a:r>
              <a:rPr lang="es-MX" sz="1600" b="1" dirty="0" smtClean="0">
                <a:latin typeface="Helvetica" pitchFamily="34" charset="0"/>
                <a:cs typeface="Helvetica" pitchFamily="34" charset="0"/>
              </a:rPr>
              <a:t>         ¿Qué generalización puedes hacer acerca de la ballena jorobada de ambos,  </a:t>
            </a:r>
            <a:r>
              <a:rPr lang="es-MX" sz="1600" b="1" i="1" dirty="0" smtClean="0">
                <a:latin typeface="Helvetica" pitchFamily="34" charset="0"/>
                <a:cs typeface="Helvetica" pitchFamily="34" charset="0"/>
              </a:rPr>
              <a:t>Burbuja, la ballena jorobada </a:t>
            </a:r>
            <a:r>
              <a:rPr lang="es-MX" sz="1600" b="1" dirty="0">
                <a:latin typeface="Helvetica" pitchFamily="34" charset="0"/>
                <a:cs typeface="Helvetica" pitchFamily="34" charset="0"/>
              </a:rPr>
              <a:t>y</a:t>
            </a:r>
            <a:r>
              <a:rPr lang="es-MX" sz="1600" b="1" dirty="0" smtClean="0">
                <a:latin typeface="Helvetica" pitchFamily="34" charset="0"/>
                <a:cs typeface="Helvetica" pitchFamily="34" charset="0"/>
              </a:rPr>
              <a:t> “Tarareos de la ballena jorobada”?</a:t>
            </a:r>
          </a:p>
          <a:p>
            <a:pPr marL="515938" indent="-515938">
              <a:buFont typeface="+mj-lt"/>
              <a:buAutoNum type="alphaUcPeriod"/>
            </a:pPr>
            <a:endParaRPr lang="es-MX" sz="1600" b="1" dirty="0" smtClean="0">
              <a:latin typeface="Helvetica" pitchFamily="34" charset="0"/>
              <a:cs typeface="Helvetica" pitchFamily="34" charset="0"/>
            </a:endParaRPr>
          </a:p>
          <a:p>
            <a:pPr marL="914400" indent="-457200">
              <a:buFont typeface="+mj-lt"/>
              <a:buAutoNum type="alphaUcPeriod"/>
            </a:pPr>
            <a:r>
              <a:rPr lang="es-MX" sz="1600" dirty="0" smtClean="0">
                <a:latin typeface="Helvetica" pitchFamily="34" charset="0"/>
                <a:cs typeface="Helvetica" pitchFamily="34" charset="0"/>
              </a:rPr>
              <a:t>Las ballenas jorobadas son las ballenas mas malas del océano.</a:t>
            </a:r>
          </a:p>
          <a:p>
            <a:pPr marL="800100" indent="-342900">
              <a:buFont typeface="+mj-lt"/>
              <a:buAutoNum type="alphaUcPeriod"/>
            </a:pPr>
            <a:endParaRPr lang="es-MX" sz="1600" dirty="0" smtClean="0">
              <a:latin typeface="Helvetica" pitchFamily="34" charset="0"/>
              <a:cs typeface="Helvetica" pitchFamily="34" charset="0"/>
            </a:endParaRPr>
          </a:p>
          <a:p>
            <a:pPr marL="800100" indent="-342900">
              <a:buFont typeface="+mj-lt"/>
              <a:buAutoNum type="alphaUcPeriod"/>
            </a:pPr>
            <a:r>
              <a:rPr lang="es-MX" sz="1600" dirty="0" smtClean="0">
                <a:latin typeface="Helvetica" pitchFamily="34" charset="0"/>
                <a:cs typeface="Helvetica" pitchFamily="34" charset="0"/>
              </a:rPr>
              <a:t>  Las ballenas jorobadas son animales amigables.</a:t>
            </a:r>
          </a:p>
          <a:p>
            <a:pPr marL="800100" indent="-342900">
              <a:buFont typeface="+mj-lt"/>
              <a:buAutoNum type="alphaUcPeriod"/>
            </a:pPr>
            <a:endParaRPr lang="es-MX" sz="1600" dirty="0" smtClean="0">
              <a:latin typeface="Helvetica" pitchFamily="34" charset="0"/>
              <a:cs typeface="Helvetica" pitchFamily="34" charset="0"/>
            </a:endParaRPr>
          </a:p>
          <a:p>
            <a:pPr marL="800100" indent="-342900">
              <a:buFont typeface="+mj-lt"/>
              <a:buAutoNum type="alphaUcPeriod"/>
            </a:pPr>
            <a:r>
              <a:rPr lang="es-MX" sz="1600" dirty="0" smtClean="0">
                <a:latin typeface="Helvetica" pitchFamily="34" charset="0"/>
                <a:cs typeface="Helvetica" pitchFamily="34" charset="0"/>
              </a:rPr>
              <a:t>  Las ballenas jorobadas son mamíferas muy grandes.</a:t>
            </a:r>
          </a:p>
          <a:p>
            <a:pPr marL="800100" indent="-342900">
              <a:buFont typeface="+mj-lt"/>
              <a:buAutoNum type="alphaUcPeriod"/>
            </a:pPr>
            <a:endParaRPr lang="es-MX" sz="1600" dirty="0" smtClean="0">
              <a:latin typeface="Helvetica" pitchFamily="34" charset="0"/>
              <a:cs typeface="Helvetica" pitchFamily="34" charset="0"/>
            </a:endParaRPr>
          </a:p>
          <a:p>
            <a:pPr marL="800100" indent="-342900">
              <a:buFont typeface="+mj-lt"/>
              <a:buAutoNum type="alphaUcPeriod"/>
            </a:pPr>
            <a:r>
              <a:rPr lang="es-MX" sz="1600" dirty="0" smtClean="0">
                <a:latin typeface="Helvetica" pitchFamily="34" charset="0"/>
                <a:cs typeface="Helvetica" pitchFamily="34" charset="0"/>
              </a:rPr>
              <a:t>  Las ballenas jorobadas tienen dientes.</a:t>
            </a:r>
          </a:p>
          <a:p>
            <a:pPr marL="461962"/>
            <a:endParaRPr lang="es-MX" sz="1600" dirty="0" smtClean="0">
              <a:latin typeface="Helvetica" pitchFamily="34" charset="0"/>
              <a:cs typeface="Helvetica" pitchFamily="34" charset="0"/>
            </a:endParaRPr>
          </a:p>
          <a:p>
            <a:pPr marL="461962"/>
            <a:endParaRPr lang="es-MX" sz="1600" dirty="0" smtClean="0">
              <a:latin typeface="Helvetica" pitchFamily="34" charset="0"/>
              <a:cs typeface="Helvetica" pitchFamily="34" charset="0"/>
            </a:endParaRPr>
          </a:p>
          <a:p>
            <a:pPr marL="460375" indent="-460375"/>
            <a:r>
              <a:rPr lang="es-MX" sz="1600" b="1" dirty="0" smtClean="0">
                <a:latin typeface="Helvetica" pitchFamily="34" charset="0"/>
                <a:cs typeface="Helvetica" pitchFamily="34" charset="0"/>
              </a:rPr>
              <a:t>        </a:t>
            </a:r>
            <a:r>
              <a:rPr lang="es-MX" sz="1600" b="1" u="sng" dirty="0" smtClean="0">
                <a:latin typeface="Helvetica" pitchFamily="34" charset="0"/>
                <a:cs typeface="Helvetica" pitchFamily="34" charset="0"/>
              </a:rPr>
              <a:t>Parte B</a:t>
            </a:r>
          </a:p>
          <a:p>
            <a:pPr marL="461962"/>
            <a:endParaRPr lang="es-MX" sz="1600" dirty="0" smtClean="0">
              <a:latin typeface="Helvetica" pitchFamily="34" charset="0"/>
              <a:cs typeface="Helvetica" pitchFamily="34" charset="0"/>
            </a:endParaRPr>
          </a:p>
          <a:p>
            <a:pPr marL="461962"/>
            <a:r>
              <a:rPr lang="es-MX" sz="1600" b="1" dirty="0" smtClean="0">
                <a:latin typeface="Helvetica" pitchFamily="34" charset="0"/>
                <a:cs typeface="Helvetica" pitchFamily="34" charset="0"/>
              </a:rPr>
              <a:t>¿Cuáles frases mejor apoyan tu respuesta en la parte A?</a:t>
            </a:r>
          </a:p>
          <a:p>
            <a:pPr marL="804862" indent="-342900">
              <a:buFont typeface="+mj-lt"/>
              <a:buAutoNum type="alphaUcPeriod"/>
            </a:pPr>
            <a:endParaRPr lang="es-MX" sz="1600" b="1" dirty="0" smtClean="0">
              <a:latin typeface="Helvetica" pitchFamily="34" charset="0"/>
              <a:cs typeface="Helvetica" pitchFamily="34" charset="0"/>
            </a:endParaRPr>
          </a:p>
          <a:p>
            <a:pPr marL="804862" indent="-342900">
              <a:buFont typeface="+mj-lt"/>
              <a:buAutoNum type="alphaUcPeriod"/>
            </a:pPr>
            <a:r>
              <a:rPr lang="es-MX" sz="1600" dirty="0" smtClean="0">
                <a:latin typeface="Helvetica" pitchFamily="34" charset="0"/>
                <a:cs typeface="Helvetica" pitchFamily="34" charset="0"/>
              </a:rPr>
              <a:t>“ballena jorobada amigable y divertida….mientras que anda alegre..”</a:t>
            </a:r>
          </a:p>
          <a:p>
            <a:pPr marL="804862" indent="-342900">
              <a:buFont typeface="+mj-lt"/>
              <a:buAutoNum type="alphaUcPeriod"/>
            </a:pPr>
            <a:endParaRPr lang="es-MX" sz="1600" dirty="0" smtClean="0">
              <a:latin typeface="Helvetica" pitchFamily="34" charset="0"/>
              <a:cs typeface="Helvetica" pitchFamily="34" charset="0"/>
            </a:endParaRPr>
          </a:p>
          <a:p>
            <a:pPr marL="804862" indent="-342900">
              <a:buFont typeface="+mj-lt"/>
              <a:buAutoNum type="alphaUcPeriod"/>
            </a:pPr>
            <a:r>
              <a:rPr lang="es-MX" sz="1600" dirty="0" smtClean="0">
                <a:latin typeface="Helvetica" pitchFamily="34" charset="0"/>
                <a:cs typeface="Helvetica" pitchFamily="34" charset="0"/>
              </a:rPr>
              <a:t>“golpeo su cabeza fuerte…se oyó por todo el mundo..”</a:t>
            </a:r>
          </a:p>
          <a:p>
            <a:pPr marL="804862" indent="-342900">
              <a:buFont typeface="+mj-lt"/>
              <a:buAutoNum type="alphaUcPeriod"/>
            </a:pPr>
            <a:endParaRPr lang="es-MX" sz="1600" dirty="0" smtClean="0">
              <a:latin typeface="Helvetica" pitchFamily="34" charset="0"/>
              <a:cs typeface="Helvetica" pitchFamily="34" charset="0"/>
            </a:endParaRPr>
          </a:p>
          <a:p>
            <a:pPr marL="804862" indent="-342900">
              <a:buFont typeface="+mj-lt"/>
              <a:buAutoNum type="alphaUcPeriod"/>
            </a:pPr>
            <a:r>
              <a:rPr lang="es-MX" sz="1600" dirty="0" smtClean="0">
                <a:latin typeface="Helvetica" pitchFamily="34" charset="0"/>
                <a:cs typeface="Helvetica" pitchFamily="34" charset="0"/>
              </a:rPr>
              <a:t>“golpeo su cabeza fuerte contra el agua…mucha conmoción..”</a:t>
            </a:r>
          </a:p>
          <a:p>
            <a:pPr marL="804862" indent="-342900">
              <a:buFont typeface="+mj-lt"/>
              <a:buAutoNum type="alphaUcPeriod"/>
            </a:pPr>
            <a:endParaRPr lang="es-MX" sz="1600" dirty="0" smtClean="0">
              <a:latin typeface="Helvetica" pitchFamily="34" charset="0"/>
              <a:cs typeface="Helvetica" pitchFamily="34" charset="0"/>
            </a:endParaRPr>
          </a:p>
          <a:p>
            <a:pPr marL="804862" indent="-342900">
              <a:buFont typeface="+mj-lt"/>
              <a:buAutoNum type="alphaUcPeriod"/>
            </a:pPr>
            <a:r>
              <a:rPr lang="es-MX" sz="1600" dirty="0" smtClean="0">
                <a:latin typeface="Helvetica" pitchFamily="34" charset="0"/>
                <a:cs typeface="Helvetica" pitchFamily="34" charset="0"/>
              </a:rPr>
              <a:t>“una ballena jorobada gigante y vieja…90 pies de longitud y  80,000 libras..”</a:t>
            </a:r>
          </a:p>
          <a:p>
            <a:pPr marL="804862" indent="-342900">
              <a:buFont typeface="+mj-lt"/>
              <a:buAutoNum type="alphaUcPeriod"/>
            </a:pPr>
            <a:endParaRPr lang="es-MX" sz="1600" dirty="0" smtClean="0">
              <a:latin typeface="Helvetica" pitchFamily="34" charset="0"/>
              <a:cs typeface="Helvetica" pitchFamily="34" charset="0"/>
            </a:endParaRPr>
          </a:p>
          <a:p>
            <a:pPr marL="804862" indent="-342900">
              <a:buFont typeface="+mj-lt"/>
              <a:buAutoNum type="alphaUcPeriod"/>
            </a:pPr>
            <a:endParaRPr lang="es-MX" sz="1600" dirty="0" smtClean="0">
              <a:latin typeface="Helvetica" pitchFamily="34" charset="0"/>
              <a:cs typeface="Helvetica" pitchFamily="34" charset="0"/>
            </a:endParaRPr>
          </a:p>
          <a:p>
            <a:pPr marL="461962"/>
            <a:endParaRPr lang="es-MX" sz="1600" dirty="0" smtClean="0">
              <a:latin typeface="Helvetica" pitchFamily="34" charset="0"/>
              <a:cs typeface="Helvetica" pitchFamily="34" charset="0"/>
            </a:endParaRPr>
          </a:p>
          <a:p>
            <a:pPr marL="860425" indent="-398463">
              <a:buFont typeface="+mj-lt"/>
              <a:buAutoNum type="alphaUcPeriod"/>
            </a:pPr>
            <a:endParaRPr lang="en-US" sz="1600" dirty="0">
              <a:latin typeface="Helvetica" pitchFamily="34" charset="0"/>
              <a:cs typeface="Helvetica" pitchFamily="34" charset="0"/>
            </a:endParaRPr>
          </a:p>
        </p:txBody>
      </p:sp>
      <p:sp>
        <p:nvSpPr>
          <p:cNvPr id="18" name="Oval 17"/>
          <p:cNvSpPr/>
          <p:nvPr/>
        </p:nvSpPr>
        <p:spPr>
          <a:xfrm>
            <a:off x="792929" y="419048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792929" y="250289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792929" y="323249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792929" y="371146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9" name="AutoShape 6" descr="data:image/jpeg;base64,/9j/4AAQSkZJRgABAQAAAQABAAD/2wCEAAkGBhQPEBAQEBQQEBQSEBAQFBAVFRAUFhQQFBQWFxUUFBgYGyYeGBklGhIVIC8gJCgpLS0sFR8xNTAqNSYrLCkBCQoKDgwOFA8PFywcHCQsLCwpKSwsKSwsKSwsLCwsKSksLCwsLCwsLCwpLCwsLCksLCkpLCkpLCksLCwsLCwsLP/AABEIALoBDwMBIgACEQEDEQH/xAAbAAACAwEBAQAAAAAAAAAAAAAABQEEBgMCB//EADoQAAICAQMDAwMDAwIEBQUAAAECAxEEABIhBRMxBiJBFDJRI0JhM1JxB4EVYnLBJENTkfFjg6Gx0f/EABYBAQEBAAAAAAAAAAAAAAAAAAABAv/EABcRAQEBAQAAAAAAAAAAAAAAAAABESH/2gAMAwEAAhEDEQA/APt+jRqdQGjUaNBOjRo0BqNTo0Bo0aNAaNGjQRqdGjQGjUapR9cgbxLH92zlgPf/AGgnyb4r88edBe0agHU6A0aNGgNGjUMt154N+T+K5/PnQTo0aNAaNGjQGjRqCdBOjUanQGjRo0Bryx/3/jj/AL69aNBGjRo0Bo0aNAanUanQGjRo0Bo0aNAaNGjQGoJ1OqfWMdpcfIjjJR3hlRH49rshCsL44JGgqdEmOT/4y/05F246cV2Lvumj7jJSsPwuwUDutpLGGBVgGB4KkAgg/kHSzo+egSCAUjLGE7ZIBVo1UFK+TV+P7Tr36lyGjw8p4ztdceYoeeH2HbVck3VAfNaBAubJ35ZOnxquPB3BMW3LHPKqhiIB4FeN4FMWPJ287BGBAI8EAj/B1nsLMUdLimhCiI4ndNki4jGXJX2jlvgkLW6yONutBCm1VX8KB+fA/Og96Do0aA0aNGgNGjRoDRo0aA0aNGgNGjRoDRo0aA0aNRoDRo0aoNGjU6gjRo1OgNRWp1BOgnRqj/xqI2Vfu0SD2leWit2D2waPBHP41Vk9Srx24p57/wDT7Pj8+51OgcaNJoPUolOyKKUye4mNtq7Am3cJGBKo3vWlPJ3Aj22w5r6whIfauQzRu0bKsTn3JwwDfYQGBQkMQGUjyNA8dwASSAALJPAAHydL065HIoMF5G5Q6iOqZG8OGYhdp8g3yPF6WdHJyn3ZRidgC4xhbLGpYFDV7TwvDuLY2y7Adoa9TXb2pFrcksUY/wCiWRI3U/xRBr8ov40Cjrfpts6hJFjwOCGTMR988TKeNlxDyAAbYiiQQR5yXWP9Oc/MMePl5TZMRDCWYsYkKsysrLjxkKZECEAG1uQN+2j9NystYl3PfmgAGZifwqqCWP8AAHxpZhQjMueaMqAXjijfaSqhqaX2ki3Kgjk0oWqJbQcup46I2LBHEWfa8cMhCtHAoj2s7KzAE7CVFAn3H43ac4sAjREHIRVQE0OFFDwAPj4AGuWP0yKNt6RorUV3BRYUkEgH4BIBrVrQGjRo0AdGjRoDRejRoDRo0aA0aNA0Bo0aNAaNGjQGjRo0EaNGjVBo0anUEa45OWsdbzRY0qiyzH8Ko5Y/4GqXUer7WMUZG8C2YqzrGKsWqkFmPFIDZseLF8MrZjtHdtJMQrSNt7ktcrEDwBZJO0UoAbjnQXDNK4JpcdACSz7Weh5NA7U45BJb+QNLMyZAASDN4Pdn5Tj96x+1T4+4BB8gnVzcXkIlBkKbW2qD2kcn2g/MjA87iKG26U6oJM/cqu9OzEhaAjgUAlZJ+fIBACi29y+LLArj1DIIUCQsd7VGCheVgKoQY9bVo+JHHt4uxyct1DIWeWPaKImiTv7menkmEZCTAmR5QVawgVUAIawpU6QdHWV3kVnMbAtkZt1JkbLCwRUPZAtE0tAmvuty1KHpSvvjKgdxAxokgMdghgTbyBUcbcV7FF+WYy9IsdSaHBKkPk5OYkSuoEjSOVI7al42lUNGz7qDE0WO0g1qv0L01kf1uoyLBHJMJVxA5aSOWVIY+0cgEDaXj+1RuLPy7W26ngtLJl5gc7cmLMiaOa4ijRxQQ/oSDeKDdxiQvhiWr4Pj1R62klRoFjeJu7HA5R4pu1I7gKWIBRnoWqAk+9bUEroNVm9ew+mY5jjMUQjuOLHjUktISfbHHGNze4Ne0Gqa/B0u9PzzyDpsWT3RI2P9RNuUizjLHGe6CTUjSyxtxxUJIq9Zzo3UI4tv00csrOJJJI13STJbGQMWlYUod0YF6HNeNxW6Y8jqebHveXHQY7wyxRK4K48yFjc1mPc7Rx/YSVAHPJIaY2CZX1oHZO2NWp5a926uUi/BKtRf4BIHNlW8cYUBVAAAAAHAAHgDXDp3T0x4khiG1EFAWSfySzHlmJJJJ5JJJ1Z1UGjRo0Bo0aNAa4Z2asEbyyEhUFkgMx/gKqgliTQAAJJIA130k9Z9OkyMORIVEkivjzrEWCCUwTxy9oseF3CMrZ4G69Avx/U0+XkCDFWFBE6tkF7kZIt5BjcBl7U7BSQtOAOTVreq1mulL3GfJwJw6yPWRjzdxqmjXtmiTvglARFZWDCkHtBJY8Ol3nTZLZEp2Y+YcaGOGSSON2jiRpd4DfqkOZUIbioz7RoNbo0sX03ji9kSxluS0ZaNv9mQgj/Y6pZPpWAo/dly2/8AM3tl5KMgXncpWRQlADkV45uzYd+oemklmOQryJIUCE7iylVvb7SbSiSbjKE/JOlPTsvIU5QiZpmw5RDLiMd6yDtLKrYsrnekhSVCVkZ1DKVsD36W4eRkqZozmZoCSBT3IcUyh9hJVJzF2X3K0bKACRYLVZQdul9SaWF8TpqsxfeW6hIZGjQSGi5d6eeUDgC7/T9xXiytl0zqKZMMU8R3RyxpKjURaOARYPINHxqzql0bpaYmPDjRXshiSJb5JVRVn+eNXdEGjRo0EanRqNAaNGjQGk/WusMp+mxQr5Trag2UhQ8d6avCjml8sRQ+SL2dmbKVQGkexGvNEgcs1eEHFn+QByQCmxoExpHYtIwLtI7NRafJIoAfAFWEQULXj40Vw/4a8Haj3iWdgzrNILUzDbulkUEe0PKtLd+3aCN96cyY+wiqedwR3WAtU43Ef2qOKUcEkX5J0qiJXuZDbSzGEhbDKdzW20kWIwFuwBwjP8mrU8zK3bUndTCacG2VQGekB4Dmya/aHTg8agnM6gsdY8bXK5bcwI3lyCTtv99D/CKLPhValj9O+p/SQjsX+vLz+sbJMUY+Furck8M3lmLjvn9NQRjGhVQN6Kd1uXka/vZrZ9qFnazbChdFtPcbHEahF8AfPJJ8kk/JJsk/JOqih1rLTHjjBHt3gLGtAt20aQIgsX/SAr/tZ1Q6Y218vIko9jcha+DIIxJKQT8KXKA/ABGoz37/AFHHiBUrBHJJJyDTHYQCPgj9M35qQ15OrMeMT0+ULZaaHImo1984eTb+KBkr/A0GY9R9zFw4ZmUu7pCZUQ7ZFnlaKJjGxoMGknS0YqOCb+NcvQ3UmkkleVXzDE8iJP5kiCLGXjkjA7SyDev9NiWs0q+NNevxibCWkSUNgBlRgdp98DC7s8bQfzxrl6UxhBE222dsnIkYhiyu7vtWv7VdgHocDtn8HUV1m9PY2XOM/DcO5jJeFZNkcu9UqR1Kna5RVXcV5Uj+Dqx6ewNpmUSGCXcv6XtHCjljDZUKzBq2k+0XusmliBcLKnd3Bx2l+nmkBG6DK7f1CTcfbvE5jKgcntcHcdNJ+qd3DGYqRuYpZI5N4Kq0Ec5jeU8cABBMP8eQDegeY2cb7cwEb3S0fZIPzGT815U8j+RTG7rLYfWklLRMpdVP6kUill7e4qXRnHu2MKdCTt5/ADX8d5Ish40RmhtP37im4f1BuqlsMCoLfbYrwah1o14llCqWYgBQWJPgACyTpZjdTkyQTBGYksgTTqQWoDlIQQ1XY95Q8eCKOgbarZvU4oFLTSxQqPLSOiAf7sRrlJ08EXK80lW1Aso8eNkVbh/Bv/fXmDp0cS7seGBCaNbBF93ktS3dEmiPP486DwfUuMEaTvJsUW0vPbUflnraB/k6Uv6tmyE39PxhNH931GRJ9NEyfLRgq0jCiDuKhSOQTxfH11ltF9I7o0uOkncy12qYhEhSpX3eSjlWAJqlY0SopmOnMzmVZFl7mQpR1BAhx41U9q1f3AywkHxxIwrzZSvOx1t5s/GGMSVH1uJLKxYWVXulESQVvPkMq3e4HXHoPQ2yMYhp2DF8jGEigLIuBHLJGixcAI7BRcu0k80ftIM71x2u1Gq5DyyEudsZYRM4AEUq/dYaZNq+zdS+4bl33u08M+AY9zRES48kjiVnZ/aY5JCoqmqf3NQ3SJ+aIaWJNqhQKAAUDjwOB40mm6ColaRpitmVlHtDJHIF78aP57bMqPRuiTz9ux5pFnYMeXMFlpu0SUXayvGdrK0gJ5FmgHHnkeL0RQ9R+jIzi5Bw4lXJGLKkBU7SH7TKioSQE+7iqAJvXDA9Rt1BsWDGM2MBDDPknbUke77YDvX57bgsCCLQi93GmxIjCdhYtGsabWbtrRFgr7QBVbfj86QRepEgnWAQNHF3WjWYRlBzv9uw+5V3xMN9bTtBHBsFcZCu6QxTdQw9je6WRzPHuVdwR48guQpX3bk2+CCwYFdWukepMn6lMPMx9rtG7LkxMTDIYzTEK3KDa0TVbf1K/a1eureocVolXICdvJD2r70YxxIHdXUqGEigm4zzSt/jSzoDZGZkJMUMUOPLarNFIN6yxOS2MWAK7d0aXyCFaiNxXQbjU6NGiI1OjUaA1W6jMywzNFtMixyFARuG8KSoIBF81xY/yNWdQRegVRgt3JWaOTe0EK7SQBHah1IJNOXeSx+Ng8i9KoJ1nmJZqhgEizX4fIjLBzY/apEin4JsVxrp1GfbEuNjmzNNN+p9rRkzln2CvvDOAD+2w5BAIN1MIDbEtRIAaWhQhgljG0/ww3+f/UOiuaZW+RSKE0qWinZ7QPuYi7PbWRf4ufbY3cXulYSrAYyrUXnDbrti0j7mN8m/N/II+NVegMrNJKbDTfqpdisYn2qtgEUzMzKeQ0n426n1ZlOmM8cLbJpwYY3onYWUlpPFWqKxF0CwUWL0RU9NdQ+slklu0xh9LH9w3yX+rPXgq2xAprin59xAfZAkv9PZRFHdu4PwwA+7/HH+dLfTWNHDDFGuxCYw6Rigywn7Fr+BwSOCQTxerXXM0w48rqAz7dsakkBpW9qAkcgbiLPwLPxoM90jhepZC8u7SRI7AgyNEp2tYH2ksKr+0kCjQ1qxAKFAG0ALXxt8V/7ayfprBROmYuPCXQd0RhiDuGyUuwqS+QqMPkCqHArWnxoigbe7PyTuYpwvx9qqAK/j/c6BHjL3MbGWgGaJIRfKi8USe4fgMo8aX+mAY8dZGIvdLIpKikV5HCvQHhY6jQD7jvqw27TTo9vDGgO1VSITKAd4P00JCAjkGm+Bf4I1jPSvomaXExzkyntbMdEjVJC4hVFqNkk/TRkbeu9lZgAaKFuCo9V9WhQm5IlTviciQ2pEOK6q+8A9x/qJIrrgMlWCwujh+s2XEzYWdoy8cvbHbFq0qKlH4EneWclWr+p54GtV1VcHBxZohEHWZ23ElmeWZG3vPLK1ttiK7mlYnaVocgKfmef6XyMXHbOD3C7zA4g+oikV137/AGwhEHcKMDuUbBJQAPiK1PpDOjkyhNA8cquidwptoNF3FCOxoUsRnA/5Qpr3C9fgNkQPFPKAuPS4wjVmdhE8lY8koaLda7wp9woOWbwQEfSvRP8AwyGBEJyMnOyseLImZUCrEC2RkigKpkjlW2sksgJoADbdblVopYbAMkMnuJoIpUjexsVz4F2SOPBIqDL6WrsXnkd4xz2WKCKwRRYADdRFjcTyf8VyyOuqEJW1527mFkFrWOk8szOKCeeDdHjVYzmYLLIDsARwo55YAhVA++Q3RI4G6gT7iarIGd2BK053Ov2xGlR44ivmXYNhk/aTtWiTUHtWaENsd2kkIDl2LshHkKtlS5LAcCl5HIVY9aSFaVR7jQHLVf8AvXF6S4EamcBE/TQUAANqvXDMSfxwoW+G3EUVOnirX/71RDoGBBAIIIIPIIPkEfI1kn/0vxVEgx3y8MSBgVgmdAtuJB2wb7YDbiFSl95sGhWrMp3hdrEFWYv7doIIAU83Zs1Qr2myOL6aIxnVPR4xcPIGG8qNI3eyZSDkZE21aDIztw60GAAI9pAWzq82A8Swss02U1oxeZwFe6EYVECpu3HfwAaUgnxTX1FhNPh5UMZAeXHmjUmwNzIwFkEECz8c65dE6rHn4+PlQEbG9wDL7lIDIyEftZTYP+CPB0DNrriga4Pnn/GsjldHWTIgmyJZXNU6RPNjR7X+yZUR9xAkLA7mJHetuApGj6hniIwoaLTy9lQW237HdiPyQkbGv41D9O3xRIzMHTtkSA2wdas2eeRYPyQx0C7pfpJIJWe3mBYEGeTIyHWqK7TI5CANZoD4BvwAnwsXtdRkia5o8mSdXDgPtLK8kcR4Nx0mRy3i9o4ahscmcRRvI11GjOfk7VBJ/wAmhrHR5W2SC1Mh+sWcPY9s0mPkJMKZbVbFD5ucClGitHh+mMWFt8ePCrUi7tikhUFIqk/aqjwBQGmmjRog1GuKZqMxUOhIYoQCL3hdxX/O3mvxrvoDUanRoI0aNGgSYSLLlvLQ9oO3gftJiEn/AFHbKL/tWPS5up/USRwWA0skuPR2W2PjzSGZuCbDJHEv/wB8Gh4DTsIknZnVWVnaXHdh4ZyS8Yb4cEkiqtWoXsY6UdH6YVy8l47WNZEgi3W39ARtJTn3e4vMh3X/AEgR5rRT3o0bKn5Vi8h5J2ys5Mi8/t3EkfjkcCtZzqmb9ZlqkdbVkTEBYEqySqZckqAwtzFEFUke0Fm5Dga03Us5MWJn9q1vevAvlndv45JP5JoWSAcz6O6Y0eR+rfdGO2TPXAfJy5Pc5H5AgZQx8iwAFCjUG0KDg0OPH8f41n/V+OJIZGYFuxFIyo20RvLKrRruJ/ALAjgVJzrRayf+oGaBHjQbS/fyUUrsMg2qRW9QCSu8x6qGfpnDX6PDsAlIkkUnkq7obN/mpGF/8x/Ou/qVN2Hkru2EwuA1KaYilNEEHmvjVjpmIsMMcacKqgKNuyl+LWhRrzwOb41R9SZexYEDrG02VFGpMbyWVuUrSsDyITz/ALfOgridYMbqEsYakMzjaSxJjgT7bvm10u9MzMenYiKjUMdCmOje9lA9qs5ao4hW2ybagP4bvHmlsPN2gy0uc5Dntlj3JAq1W5BSnkrxx55rv0ZVjw4BGe1CIYbnNb5fYoXYvPngAn+Ao5BBWax+ky5cney0ZNjwBIHEQ/VpSojVbKqm4lUe+QXYA7SE3qzo80vWWUTOsCtHME2xv25OzvaTa6EMjNCin3WC/wCNbDq3WIsEpLkNHj8FY9/mCCRlUueTvleTbZJ8AkkAMSi9S+oSWWQKyovUYI5xbrJGpx0kXfRWmIUXya8Dzeoq1N1OaVrdA/ZYyMTmTpujWKQtSpGAho8efBHjXqNBK/dbA6elpNUzl55Sqcjho1baSJP3fAPzxX+haB8mMySsJJJkRCYCo3xMCWLQlyP0WF7t1S8392uUHdLKHd7aJlYAKwIPctCQi7RtkBBF3fP4Acer9JjQTThcYtjwmSJ4kEZMkqkRXK5dxy+PRDAiyR8VoMh1jjhiOyRoUhWWU17JO3wsKkENMQ1ix7Vbcfu92T6oNpw8VHBbIyMZZpH2l3xsdgsreBztWLk/FgAHWr6h1KpXUFYjbOKQf+HVwBZ598jyeSvI3hFBcltQM+h5O6XtyAxstlYI2Zo4gRu/WahunYHeQ3NEEC7Yv8icRoztwFUsfngCzx86zGEwiyUiG5QiySrjJ7nLt7RJO11vfe5G7gbb4onT/NNiNTxboSLH7fcFvjywUfyL1UT02BlS5KEkjGSSuQGNUt/O1Qq387dW9GjVQm9TdXMC48aHY+XkpipJSkIWR3LUTV7Y2A8+4rYIvSb/AE56YPo8bIUZWOXiiJjkm7okQRgKxU+xRyeUCbqBI5oaHrvRUzITDIXT3pIkiGnjljYNHIhIItWAPII45GsY/q/qWMsz5EELqk0qIoSVJGiRqR3beYwWHN8KLHJ5AKe9R9UY/wBdDimYCVHFx7N36hW6DWKIjJ3UG2rKC1WDp7B1ONzSsLtqBoFgrbCw/wCXdxfz/uNfLes9ZSaOOPExJIZM/IaT6mSaJSrxOZJViMTO+6u5wwApzYI9mn/SfQ8KSmLJfLlMsAkjPeyY40VRtkhRYXVE2932ih7XNXTHQX/W3Uu+rdNhLF5wY53TYezEy8qbIuR1PCD3bdx+BpZPlO/UfYgEUccmGAOF+ukMEyMxB9yKMaKJj5DN8g8VerekIIHlx4YjFv7cwy2O8QRks2RM7N7mY9hU9xO/ugG13aY9E6MtSiILEscCQYsLVvjYv3ZJJS3mWQ9l2B/gG+dQbGDOV40kAYBwlAg7gW+GAuiCefxR0syJXlEiPJ2lPtdo9wVEAO9FmsMH8AuKq6WmBYLlyu1mrCr0MvvtHa0R9O57sY53G5Ji4euF3AVYOmceRHtji9sYikijHsdY+5ftjRSQS22jzYBIPJHFRd6biBEQbQu1QoBVFIAJ4AXgLRFDyB551d0rPUGaRIgChLWQKLbF5s3wo8A+Sd3H9waaCNTqNToI0aNGgo9YiLxMgCbWDK7MxHbSuXHBsjyBx48jVL0vjK+DCStCYHL2sDuU5Dmcbr53gycnzYvTXNx+5FJH43xul/8AUpH/AH0jj9TpiNBi5oOO7ARpNROPIypdLL4Q0p9r7TxxfBIVvV2OHlhjaRbmIQRMGCfToQ2Q0jA/aVsHxe5QbA4tdEO7Mzylfpy4+PJfFhccShlHP7sn5+B+ANVcyZMnqGN2iJ9sDyjgmGL3JtmJAp5CDIqjdxZIH3HV30nPv+sewS+Y8grwYzHGI2VqAZSiqdw4uxZIJJT7WSeNsrqMcyUywRsyKxIVj4BNA0SJd4PIoLxyCuoyk3I493KsDtNNVftPwf50g9I5AmkzZe2YimS2LRC8rFypFfG2RV/jZXxoh7jySE+9EQV5EhY3xxWwceeb/wBtI/UDhp4m2hzjfqICaHedWVQPy1mJeeKyL1pDrCvnRiR5pD3CqvmOSF2hENQKCCAJHrFIH/0zfkaKsTdRfFwJwwWAJFkyb1LSsIxvIclV2biATZPkjgk0c70bpLSyERZOUiIMiSOPuyhVhSLEjRQQzBACJiDwaYjwTrWdcyDj9OWFUllk7WNEIkW3ayqtRNKSAGJ5Hj/Gsv0yTZBmnje2Ph4cgMtbZ5BW1nJ3Fz30FiviqviCcYRZPTYo1S+7jYMLzMiySSZE8IkIyGFkk3Ex3f3KfkaUdfAycGe1bc8PTppJO2d0mV71mjKeaS9ri7UWCbU1speniLGfHxtzRKju2QW2jggt2yDucgNe5RVRqoIbkYlp4QuViR9+Vo8RYGyO4r9tLZUawRTsryuBtslFB+LDQ5mXb4+R9wkggtW3WHYGGQbhuZWD9vynwR+dL8nIIgfIDQRMuHNtHckmIeU7q9ke5gm3+Lu9eF9Ly4/Ykin3IwaRcSUvIsckksUs7pMfc6h0UjcLY7yCo3MOc+LkTEd18NGhTeyVLI3aMbgF0YoyTPuLKo8A8/AMUYvTGn6xjjHm3DHh+pCSCNV3vFs3Ii+5FVZIWpixuc+OSNLbY0Ukqn6lkKu+QwIBmdSTLXO4AFdoFqi7a3edIvS/R5IY7LgSzjYuRIgeonIGOjogTvOY4oyU/CMzNspW0OZE0kaRsrvEx9kbO+6ZiCHfIahcANEjw5YAcUCB0rPG0CFndZqP1dDvZUhssI/7UH9/ICjjyra0j5YVkUJvKLtsH7SQOBfxQ+4kD4BJNayRjIkI3Cyqs0u0kiMXsA+OWHtTiwhYk/tswbyrKpWAFgnjeQ7UNzkAGXKKigBwhr7qoBq8VzK5ksiMWqD4f+6Q/kfC/wCCedwq5qr0yYvEu4bWFoy8CmU0RQ4+L445441a1pkaNGjQIMjoGKkjSLFEj2GkKrVq/B4QWxbbW393yD4Kn1RmsskG4srrlY0sNBi0ZeVYZI5CoIZGimN2KVjW4+0h4YHDsE2lgd29rYLuAt3ArdKRaqvhVXyLo5/Kldo8jKtJI4pTjohD28iThGd3U37JPCoFtkJ3ciopb/xcZGfPMWlMWPPMlANSyQlI1JFe9VaORgvI3SljRC6fSYrptX7XDNKoJBBmIUKjN9xG5wov9oYmxWlPROsRZ0aT9vtk99Zol9yxJjGITAiveCYUo/iQCvI0yyGE4kj29vuGFZFAQMGbgwtRolFZCTz/AEn8gHQUMydcjL6QYzG0WNBlZzSEs36BiMEJLgUd5cn5vafNc6Xqn6SmtvdCO0R7czRpM1lpZFU1W4k8kE+4Ak6Rem8kHKzMp2ZI5MhMbFUiO2hSNXDkrz2t0rlVPI7pvlgFZ5nUNwOza4O1q+Jiw2qzgWRFxSoLaQrxYBLUXuiIsY9xt5STvPDSbRyQOTsH58e7+QS30s6MwYSPXuLbWkJDM9D5IFAAkgBSQOfm9M9ERqdGjQRo1OjQVXwQzFnZ2F2E3Uq8eKWtw4v3X50u67jYpCrkrGynkw7A5kukAKgEstsB+ORfGm8Mm4WVZOT7Wq6BIB4J81f+/NHjXFMKJHMgVFdyAXoAsf8APyf/AOaDKSdP7kkb40c2F2QUuM13EY+6OSNFbxtFN5BuiDqx6HxGhSf2Pzlyqd3DoAQBe82Y9tMvyA/A1oJp17ioBvcAGvhFN0zfC/aQPk+NVesYqMQFEgmfhWhd424U00rKRaL/AMwI5AAJIBiu3XIN0RYBbWrYsyVGSO5TKL+0H/2H40p9BqvZkZNi3K3cRPHdIV93ge6nCn8hVPHI1Qi6BPG+yJ8fLG2z9S5ZoHJUo/8ASkZiBuYKXQEjgCzXjoGeMGAxOzPOk0qzqIpZCFaWd0mdVYlUIsbyTu2gDnjQaXrGS8ayuO4AsTEcRbC/NWTbD4HiudZTpeILxkKtIkkkfIDsExcYSMn2k27TD3Gq2ybf2mm0/WIsuEOkv1UbDcFgWon2HcVeQhv7aKg354/EdAIOZIFdX7UJRwCtqXMbqgUfaqlpgL54IN1Zo5+pN8uRDjsu5SSWcA7akuKNCpchmHcZ7I/8q644VdRymx+wyRgvNn5TsDsG0t3xjvxzfbi8LZ9vgXpn1bM7U5mKydwSN2oiZGtEjkVpFS9oUBtwNclivkjSXqiPDh4suQih0MMchZZS26ftwlF3KFZh7VJANhW8biRA7z8tjjE7H98Cx92pndlK+XfYNi2zEld13xXGshlEZEkkkCRSSZksUalC0ixJHjRBgq8INktoZRfuYAlQhA13qLqcaK0hdlVACBI2wB+NgaN3vcWqiUWqvcKGs10PFEKDkKHkkmZ2WRQO4Ki7oJEk8xg8RKpVd7En7NB6yMmYmRYmi3DbF9UVDrCi2DIBf6sipHuoAKGmjVjUdm/BB21WI7YSiLkyLILTGDkkPkspCvOxpmUHzYFgrqhJ6eSKdJImkXuSTSANyLJ70s5X2iNt6jmyF2RhmVqC0pegSNGqd/LykVXkBkXcrncAJEVQndKjdc0hP3BtrfaIppiZrEllim2xSCO90e0Yw+1XZ2QpJK4iLe1vbSjj3LZz8eaaaQyzQw7nx5DH75T9PtYRwzACMxxNIHKoCWkLFTwSq+lxBIpCSMEEb+4rt7jyJbMihlKqA/3EpwTzS6rPPMrpIcdvqEkGPAxdpYEklUImVPvKksbIoe8LIaB3WUEL1pkynx8lmSSRldZwixlmdSAI0a6lftMsYayqxNbErZvQdVHiMBCtp3F5WJOCIMYtW+Rltnl4AIbcaQ7Kn+p8O2BHjcb4Hi7spFuZI3geMkqOHpruqUOx4HjlL0OSBo1w545Y4seIQxuoYQ4SMA8jFRbu3gA+drfPOg0HSM0Ryuf6Mahg0FLuZgu5ZgK3m/etkBmK/bS86XBiKoA1A+doqlB8KPzX5+TZ189xCqxRNI8U27JxjLKz9xpcxp1AhDMAoKtRYKAFplC80PpWqleJZgvJ+TWs91fq6h3YNuCduABDz3JQr9sMPtZlKEv4SMbrF2HHUOjw5JQzxRSmNt0bOisY249yEi1bgcijwNZXqnoqaERSdOkV5IXLCHKZ3Rk5ACtyEkVSQshViQqhiQo1Ua3CUkb2+5wCwG4KK/Aaj/uQCePHAGY6p02SGGbEXIwwJ5JpoElV4mVnmMzbjG/6ih38hV4IskmzUzfXkqnst9Piydvc3eMvejHChjjqpDDfuG5ZGXgcm9ZiHqiQvLksZp2mYLFK7IpmkT2tjI/MoYOGJSKI8tS7bVFinfTPTaYsP0cM3cb2PPJ9sCRxUJJJwGN7mVrj3DfubcALIUep+pLEpgxZFjQExiW+525ZY2EMZG8CTIYfUMsR9q9xGbbtXXPqXSVliyO734kyXCR4cC7DM7RvTxwFuWsNTOyq3YJAIOquR6fhxMjCjmgfADNIhJfbjSkgPHckRFy1vj+Gr4PnRVnpy43SMOGJnOQw2vkyMUAhjZtxKK4Ibc5RqPLLRAbhTe/442SyCGMpGCjvvtAGYKwErkFk9vlCpklrk7KBRdP9P9+KV4cqXtQzLnPlziMC/tAQyBxSqXlD0AxK7QOSl3Fw5SjsiTdkTd+NAWgMuSzikV9ool12EuDNuZvbEORB9N6XmxsQTKJHA2kI36SXtAT2koHNrQYluTRrTjWM9P8ARnjf3bPqdpWeaMWsG4lhHErnbYDBTIwLvSllINjZa0lGjU6jRE6NRo0FPqOYUMcaf1JmKpwTtAFvI38KPzwSVHF649Lw2BZ5Bt9zBI7B2rddxyDTSPW4n4BA/uJY3zXHHn/B/wDj/wDGp0Cw5ZjWaWcCBBIUUcF5DuWNGNeWZqCKOTuUHk0O3S8HtqS3LudzHyfmlv5oHz8mz86u6APnQAWvHGl/VeiJkU254ZVVljyIiFljDUSAaIKkqpKsCp2ixwNMdGgyE/8Ap73SxkyZSzCnnRUgner2GRoSqSFQxrfGw/jVDA/08xEycqIo6s0q5kWQryJMO4iJKvcB9ymSNmKGx7zwBWt9rP8AqWdosjprIu5pMz6cmyAsbxSSOxHyahIH/UdFZCboMz4/TiMmcSHqC4+XIq4yf02YNQWMWvfx0rdfDkEkHWym9JpPf1rvmediuERIiV2lo1jA99E+8ksNxogEjVH1ApEGcotnx5IOpRovLssbJMFA/wCaTHmXj4OrGb1qXIlXHwlAHseTMe9ioeSIQPvevBNJ5+4qy6gq5PpvtSKYLkYALvzcjImUEDgxiQsS4FHihwbs+K+f0V1enaK5PY0vtUiFgbV9wb2kkg7Qhdq+GNN8P0hEsv1E1Tzc3K6qSebUc2dq/C3tB5ABqp6h0BneQxGJBKLlLhpO44K7VIBUhQFPhv3VwAKDO4mDC2QwQ/UOTtIuSUSNHRBkd/uVBW2MERIXJJZiumk3RpJ2jCNFJEWJncsze9fAUbalIIrkqF5oCgumfTvTixrtkZpSQAwpUQ1dLsX9g3GkJI5vySS3VaAA4A4AHwNDSDN6S6GR417g5ZY0YK5CJuCgua7jSWNxICg2KYltVs3oUpQtXMciOI4yFMlMC2y2pBZLUTblBvbaSutTo1UYGLpc8zzrk40hSWfb2/0ipXshAJHZj+l20UE7SS+6r9lOfT/p1oIhizhZECbSyBFjlAAUd9b3tIV4P7CF8L9o0mp0GM9ZentwxZkYtkRZOMIV2pt+9RKFBVitxB/dyRtUk0p0vj67LJMxVeppKaUY0ceO6hTwHypQrRKwFNQcMBxXPP0IjXmGBUUIgCqooKAAAPwBorGdM9aPGZo8mOZuxIySSqncAZY4yIwsTO+93c7QwFgXfIBvYvrjeQTiZqR+O4YmcuS20duOLc9fJ3KpAINUdXs30vG0z5MJaCeQIsrozKJkQillAPJAFB/uHiyLU+Z+i5AVliy5GDUCs8cEntogqrBBV8csH+eOdQXkz4ZkBLRkMAdrlb5+Cp8f418V6/kgdbaPGXsLDk4TSwrva1MweSRAjERRtGzPIeFNpuG43rf5nQsgQiDIXFnVxMCIoo0RC1kDttGQFCFrdnHP7Tu1V9Lf6ZRxMspIWOMbYYomkIqkBeVmpZGLRK4KovIBJYgEAn/0aWRo2mlWPIlR1gBEkTfTR9tiwBXdye3H5YfeFpQvMf6gTnIysDHNyOUyZdxIP0xlmgWKUqADuVHO0bCbdRzydaaD/Tk46wDGyJ0McSxSqJHjXKVAqxd0x8qyogUOvNCuRxrlg9BijmheGKCKSNmp4kGwkLtPckI35FKRSChY82m4Byz8SaQJCndTvySW0RijfHRU2AhQSVftlFW/BCklPcGv5rVFD+ocWNUKxxR7TkOsdglGY7YyQQCxHAc8qSrBl6c6YmN3ljkfJknnlyZZmN0ZDar+FAXaAg+OfnXaToh32m0MVTuZLBXlcrZUAVtWjzdUNzBQt2AjpOMDGqgiGOyFhj3qTdk75Gp3Y/cSKvk23nTQ5aBxEWXeVLBL920eWr8fzqnPhTbY0RwLJ7k5req14hUgiyaFsTQ87jq1h4CQqVQVZ3MxJZnagNzseWagBZ/A1UWNGjUaA0aNGgNA0aK0Bo0aNBOjRo0BrH+vOk5skmJk4BRzjGYtjk7Wcum3dGxYKH27ktvAlJ58a2GjQYWL1DI216iaeJe3JC8gjkQuAXgyY1BvlQyyopB8hQpO5Fh5GTGqQYaJL9MUCrIzsywxSrtiDwxuCNkYS27dbQSZQA2vpPUekJOQxLxuoZVmjYo6hhyL8MPBpgRYBqwNUul+l1x52nWbKkL7tyPICjFgg3FQoBYdsUfPJ551FW+i9XGVHvCSxkGmWSKeKmq/b3UUuOfuArTCtGjVQaNGjQGjRo0Bo0aNAaNGjQGoZb/Pm/JGp0aA1yyZWUexd7EgAWFFn5YnwP8AAJ/g666NBRyMAyqQ7n3ABlXha43BfzdfuvgkVzpXFijKaREtYkYxO6sfe6WCitVvt5BPhStDlSdaEi+NcJISkWyARqVUKgYHYo8DhfIA5ri6qx5AcGljxlSGJBZFRwoAOB5Y/CqPlj+a5JAN5CaF0DQsA2L/AIPzqvhYQiB5Z2ai8jVudgPJrgf4AAHwBqzoDRo0aA0ajU6CNTqNToDRqNToI1Oo1OgNGo0aCdGjRoDRqNToDRo0aA0aNRoJ0aNGgNGjRoDRo0DQGjUanQGjRqNBOjUaNBOjRo0Bo1Gp0EaNB1Og/9k="/>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Oval 21"/>
          <p:cNvSpPr/>
          <p:nvPr/>
        </p:nvSpPr>
        <p:spPr>
          <a:xfrm>
            <a:off x="763261" y="713966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Oval 22"/>
          <p:cNvSpPr/>
          <p:nvPr/>
        </p:nvSpPr>
        <p:spPr>
          <a:xfrm>
            <a:off x="763261" y="592724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4" name="Oval 23"/>
          <p:cNvSpPr/>
          <p:nvPr/>
        </p:nvSpPr>
        <p:spPr>
          <a:xfrm>
            <a:off x="763261" y="78486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5" name="Oval 24"/>
          <p:cNvSpPr/>
          <p:nvPr/>
        </p:nvSpPr>
        <p:spPr>
          <a:xfrm>
            <a:off x="763261" y="666000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156587122"/>
              </p:ext>
            </p:extLst>
          </p:nvPr>
        </p:nvGraphicFramePr>
        <p:xfrm>
          <a:off x="5402127" y="8593596"/>
          <a:ext cx="1447800" cy="731520"/>
        </p:xfrm>
        <a:graphic>
          <a:graphicData uri="http://schemas.openxmlformats.org/drawingml/2006/table">
            <a:tbl>
              <a:tblPr firstRow="1" firstCol="1" bandRow="1"/>
              <a:tblGrid>
                <a:gridCol w="1447800"/>
              </a:tblGrid>
              <a:tr h="90503">
                <a:tc>
                  <a:txBody>
                    <a:bodyPr/>
                    <a:lstStyle/>
                    <a:p>
                      <a:pPr marL="0" marR="0" algn="ctr">
                        <a:lnSpc>
                          <a:spcPct val="100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RL.3.9    DOK </a:t>
                      </a:r>
                      <a:r>
                        <a:rPr lang="en-US" sz="800" b="1" dirty="0">
                          <a:solidFill>
                            <a:srgbClr val="000000"/>
                          </a:solidFill>
                          <a:effectLst/>
                          <a:latin typeface="Calibri"/>
                          <a:ea typeface="Times New Roman"/>
                          <a:cs typeface="Times New Roman"/>
                        </a:rPr>
                        <a:t>2 - C</a:t>
                      </a:r>
                      <a:r>
                        <a:rPr lang="en-US" sz="800" dirty="0">
                          <a:solidFill>
                            <a:srgbClr val="000000"/>
                          </a:solidFill>
                          <a:effectLst/>
                          <a:latin typeface="Calibri"/>
                          <a:ea typeface="Times New Roman"/>
                          <a:cs typeface="Times New Roman"/>
                        </a:rPr>
                        <a:t>l</a:t>
                      </a:r>
                      <a:endParaRPr lang="en-US" sz="800" dirty="0">
                        <a:effectLst/>
                        <a:latin typeface="Calibri"/>
                        <a:ea typeface="Calibri"/>
                        <a:cs typeface="Times New Roman"/>
                      </a:endParaRPr>
                    </a:p>
                  </a:txBody>
                  <a:tcPr marL="32958" marR="329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r>
              <a:tr h="426719">
                <a:tc>
                  <a:txBody>
                    <a:bodyPr/>
                    <a:lstStyle/>
                    <a:p>
                      <a:pPr marL="0" marR="0" algn="l">
                        <a:lnSpc>
                          <a:spcPct val="100000"/>
                        </a:lnSpc>
                        <a:spcBef>
                          <a:spcPts val="0"/>
                        </a:spcBef>
                        <a:spcAft>
                          <a:spcPts val="0"/>
                        </a:spcAft>
                      </a:pPr>
                      <a:r>
                        <a:rPr lang="es-ES" sz="800" b="1" i="1" dirty="0" smtClean="0">
                          <a:effectLst/>
                          <a:latin typeface="Calibri" panose="020F0502020204030204" pitchFamily="34" charset="0"/>
                          <a:ea typeface="Calibri" panose="020F0502020204030204" pitchFamily="34" charset="0"/>
                          <a:cs typeface="Times New Roman" panose="02020603050405020304" pitchFamily="18" charset="0"/>
                        </a:rPr>
                        <a:t>Localiza información en dos textos  para mostrar lo que  tienen en común los temas, los escenarios o ambientes  y  las tramas </a:t>
                      </a:r>
                      <a:endParaRPr lang="en-US" sz="800" dirty="0">
                        <a:effectLst/>
                        <a:latin typeface="Calibri"/>
                        <a:ea typeface="Calibri"/>
                        <a:cs typeface="Times New Roman"/>
                      </a:endParaRPr>
                    </a:p>
                  </a:txBody>
                  <a:tcPr marL="32958"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20568824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35</a:t>
            </a:fld>
            <a:endParaRPr lang="en-US" dirty="0"/>
          </a:p>
        </p:txBody>
      </p:sp>
      <p:sp>
        <p:nvSpPr>
          <p:cNvPr id="5" name="Rectangle 4"/>
          <p:cNvSpPr/>
          <p:nvPr/>
        </p:nvSpPr>
        <p:spPr>
          <a:xfrm>
            <a:off x="679728" y="762000"/>
            <a:ext cx="6178272" cy="4042417"/>
          </a:xfrm>
          <a:prstGeom prst="rect">
            <a:avLst/>
          </a:prstGeom>
        </p:spPr>
        <p:txBody>
          <a:bodyPr wrap="square" lIns="101881" tIns="50941" rIns="101881" bIns="50941">
            <a:spAutoFit/>
          </a:bodyPr>
          <a:lstStyle/>
          <a:p>
            <a:pPr marL="461963" indent="-407988">
              <a:buAutoNum type="arabicPeriod" startAt="6"/>
            </a:pPr>
            <a:r>
              <a:rPr lang="en-US" sz="1600" b="1" dirty="0" smtClean="0">
                <a:latin typeface="Helvetica" pitchFamily="34" charset="0"/>
                <a:cs typeface="Helvetica" pitchFamily="34" charset="0"/>
              </a:rPr>
              <a:t>¿</a:t>
            </a:r>
            <a:r>
              <a:rPr lang="es-MX" sz="1600" b="1" dirty="0" smtClean="0">
                <a:latin typeface="Helvetica" pitchFamily="34" charset="0"/>
                <a:cs typeface="Helvetica" pitchFamily="34" charset="0"/>
              </a:rPr>
              <a:t>Cómo ayuda el poema “Tarareos de la ballena jorobada” al lector entender el cuento </a:t>
            </a:r>
            <a:r>
              <a:rPr lang="es-MX" sz="1600" b="1" i="1" dirty="0" smtClean="0">
                <a:latin typeface="Helvetica" pitchFamily="34" charset="0"/>
                <a:cs typeface="Helvetica" pitchFamily="34" charset="0"/>
              </a:rPr>
              <a:t>Burbuja, la ballena jorobada</a:t>
            </a:r>
            <a:r>
              <a:rPr lang="es-MX" sz="1600" b="1" dirty="0" smtClean="0">
                <a:latin typeface="Helvetica" pitchFamily="34" charset="0"/>
                <a:cs typeface="Helvetica" pitchFamily="34" charset="0"/>
              </a:rPr>
              <a:t>?</a:t>
            </a:r>
            <a:endParaRPr lang="es-MX" sz="1600" dirty="0" smtClean="0">
              <a:latin typeface="Helvetica" pitchFamily="34" charset="0"/>
              <a:cs typeface="Helvetica" pitchFamily="34" charset="0"/>
            </a:endParaRPr>
          </a:p>
          <a:p>
            <a:pPr marL="968798" indent="-361417">
              <a:buFont typeface="+mj-lt"/>
              <a:buAutoNum type="alphaUcPeriod"/>
            </a:pPr>
            <a:endParaRPr lang="es-MX" sz="1600" dirty="0" smtClean="0">
              <a:latin typeface="Helvetica" pitchFamily="34" charset="0"/>
              <a:cs typeface="Helvetica" pitchFamily="34" charset="0"/>
            </a:endParaRPr>
          </a:p>
          <a:p>
            <a:pPr marL="968798" indent="-361417">
              <a:buFont typeface="+mj-lt"/>
              <a:buAutoNum type="alphaUcPeriod"/>
            </a:pPr>
            <a:r>
              <a:rPr lang="es-MX" sz="1600" dirty="0" smtClean="0">
                <a:latin typeface="Helvetica" pitchFamily="34" charset="0"/>
                <a:cs typeface="Helvetica" pitchFamily="34" charset="0"/>
              </a:rPr>
              <a:t>El poema explica a los lectores por qué se esconden menudo las ballenas jorobadas.</a:t>
            </a:r>
          </a:p>
          <a:p>
            <a:pPr marL="968798" indent="-361417">
              <a:buFont typeface="+mj-lt"/>
              <a:buAutoNum type="alphaUcPeriod"/>
            </a:pPr>
            <a:endParaRPr lang="es-MX" sz="1600" dirty="0" smtClean="0">
              <a:latin typeface="Helvetica" pitchFamily="34" charset="0"/>
              <a:cs typeface="Helvetica" pitchFamily="34" charset="0"/>
            </a:endParaRPr>
          </a:p>
          <a:p>
            <a:pPr marL="968798" indent="-361417">
              <a:buFont typeface="+mj-lt"/>
              <a:buAutoNum type="alphaUcPeriod"/>
            </a:pPr>
            <a:r>
              <a:rPr lang="es-MX" sz="1600" dirty="0" smtClean="0">
                <a:latin typeface="Helvetica" pitchFamily="34" charset="0"/>
                <a:cs typeface="Helvetica" pitchFamily="34" charset="0"/>
              </a:rPr>
              <a:t>El poema proporciona información que puede ayudar al lector visualizar como probablemente se ve Burbuja.</a:t>
            </a:r>
          </a:p>
          <a:p>
            <a:pPr marL="968798" indent="-361417">
              <a:buFont typeface="+mj-lt"/>
              <a:buAutoNum type="alphaUcPeriod"/>
            </a:pPr>
            <a:endParaRPr lang="es-MX" sz="1600" dirty="0" smtClean="0">
              <a:latin typeface="Helvetica" pitchFamily="34" charset="0"/>
              <a:cs typeface="Helvetica" pitchFamily="34" charset="0"/>
            </a:endParaRPr>
          </a:p>
          <a:p>
            <a:pPr marL="968798" indent="-361417">
              <a:buFont typeface="+mj-lt"/>
              <a:buAutoNum type="alphaUcPeriod"/>
            </a:pPr>
            <a:r>
              <a:rPr lang="es-MX" sz="1600" dirty="0" smtClean="0">
                <a:latin typeface="Helvetica" pitchFamily="34" charset="0"/>
                <a:cs typeface="Helvetica" pitchFamily="34" charset="0"/>
              </a:rPr>
              <a:t>El poema explica qué sonidos hacen las ballenas jorobadas.</a:t>
            </a:r>
          </a:p>
          <a:p>
            <a:pPr marL="968798" indent="-361417">
              <a:buFont typeface="+mj-lt"/>
              <a:buAutoNum type="alphaUcPeriod"/>
            </a:pPr>
            <a:endParaRPr lang="es-MX" sz="1600" dirty="0" smtClean="0">
              <a:latin typeface="Helvetica" pitchFamily="34" charset="0"/>
              <a:cs typeface="Helvetica" pitchFamily="34" charset="0"/>
            </a:endParaRPr>
          </a:p>
          <a:p>
            <a:pPr marL="968798" indent="-361417">
              <a:buFont typeface="+mj-lt"/>
              <a:buAutoNum type="alphaUcPeriod"/>
            </a:pPr>
            <a:r>
              <a:rPr lang="es-MX" sz="1600" dirty="0" smtClean="0">
                <a:latin typeface="Helvetica" pitchFamily="34" charset="0"/>
                <a:cs typeface="Helvetica" pitchFamily="34" charset="0"/>
              </a:rPr>
              <a:t>El poema apoya el entendimiento de que las ballenas jorobadas se encuentran en el océano cerca de naufragios.</a:t>
            </a:r>
            <a:endParaRPr lang="es-MX" sz="1600" dirty="0">
              <a:latin typeface="Helvetica" pitchFamily="34" charset="0"/>
              <a:cs typeface="Helvetica" pitchFamily="34" charset="0"/>
            </a:endParaRPr>
          </a:p>
        </p:txBody>
      </p:sp>
      <p:sp>
        <p:nvSpPr>
          <p:cNvPr id="14" name="Oval 13"/>
          <p:cNvSpPr/>
          <p:nvPr/>
        </p:nvSpPr>
        <p:spPr>
          <a:xfrm>
            <a:off x="1012463" y="179520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5" name="Oval 14"/>
          <p:cNvSpPr/>
          <p:nvPr/>
        </p:nvSpPr>
        <p:spPr>
          <a:xfrm>
            <a:off x="1012247" y="254233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6" name="Oval 15"/>
          <p:cNvSpPr/>
          <p:nvPr/>
        </p:nvSpPr>
        <p:spPr>
          <a:xfrm>
            <a:off x="1012463" y="396964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1012247" y="328260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351970792"/>
              </p:ext>
            </p:extLst>
          </p:nvPr>
        </p:nvGraphicFramePr>
        <p:xfrm>
          <a:off x="6248559" y="4343400"/>
          <a:ext cx="1363662" cy="641651"/>
        </p:xfrm>
        <a:graphic>
          <a:graphicData uri="http://schemas.openxmlformats.org/drawingml/2006/table">
            <a:tbl>
              <a:tblPr firstRow="1" firstCol="1" bandRow="1"/>
              <a:tblGrid>
                <a:gridCol w="1363662"/>
              </a:tblGrid>
              <a:tr h="152400">
                <a:tc>
                  <a:txBody>
                    <a:bodyPr/>
                    <a:lstStyle/>
                    <a:p>
                      <a:pPr marL="0" marR="0" algn="ctr">
                        <a:lnSpc>
                          <a:spcPct val="100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RL.3.9   DOK </a:t>
                      </a:r>
                      <a:r>
                        <a:rPr lang="en-US" sz="800" b="1" dirty="0">
                          <a:solidFill>
                            <a:srgbClr val="000000"/>
                          </a:solidFill>
                          <a:effectLst/>
                          <a:latin typeface="Calibri"/>
                          <a:ea typeface="Times New Roman"/>
                          <a:cs typeface="Times New Roman"/>
                        </a:rPr>
                        <a:t>3 - AN</a:t>
                      </a:r>
                      <a:r>
                        <a:rPr lang="en-US" sz="800" dirty="0">
                          <a:solidFill>
                            <a:srgbClr val="000000"/>
                          </a:solidFill>
                          <a:effectLst/>
                          <a:latin typeface="Calibri"/>
                          <a:ea typeface="Times New Roman"/>
                          <a:cs typeface="Times New Roman"/>
                        </a:rPr>
                        <a:t>z</a:t>
                      </a:r>
                      <a:endParaRPr lang="en-US" sz="800" dirty="0">
                        <a:effectLst/>
                        <a:latin typeface="Calibri"/>
                        <a:ea typeface="Calibri"/>
                        <a:cs typeface="Times New Roman"/>
                      </a:endParaRPr>
                    </a:p>
                  </a:txBody>
                  <a:tcPr marL="32958" marR="329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BD4B4"/>
                    </a:solidFill>
                  </a:tcPr>
                </a:tc>
              </a:tr>
              <a:tr h="489251">
                <a:tc>
                  <a:txBody>
                    <a:bodyPr/>
                    <a:lstStyle/>
                    <a:p>
                      <a:pPr marL="0" marR="0" algn="l">
                        <a:lnSpc>
                          <a:spcPct val="100000"/>
                        </a:lnSpc>
                        <a:spcBef>
                          <a:spcPts val="0"/>
                        </a:spcBef>
                        <a:spcAft>
                          <a:spcPts val="0"/>
                        </a:spcAft>
                      </a:pPr>
                      <a:r>
                        <a:rPr lang="es-ES" sz="800" b="1" i="1" dirty="0" smtClean="0">
                          <a:effectLst/>
                          <a:latin typeface="Calibri" panose="020F0502020204030204" pitchFamily="34" charset="0"/>
                          <a:ea typeface="Calibri" panose="020F0502020204030204" pitchFamily="34" charset="0"/>
                          <a:cs typeface="Times New Roman" panose="02020603050405020304" pitchFamily="18" charset="0"/>
                        </a:rPr>
                        <a:t>Analiza cómo los temas a través de múltiples textos escritos por el mismo autor se conectan entre sí.</a:t>
                      </a:r>
                      <a:endParaRPr lang="en-US" sz="800" dirty="0">
                        <a:effectLst/>
                        <a:latin typeface="Calibri"/>
                        <a:ea typeface="Calibri"/>
                        <a:cs typeface="Times New Roman"/>
                      </a:endParaRPr>
                    </a:p>
                  </a:txBody>
                  <a:tcPr marL="32958"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242048087"/>
              </p:ext>
            </p:extLst>
          </p:nvPr>
        </p:nvGraphicFramePr>
        <p:xfrm>
          <a:off x="457200" y="5181600"/>
          <a:ext cx="7043738" cy="4293900"/>
        </p:xfrm>
        <a:graphic>
          <a:graphicData uri="http://schemas.openxmlformats.org/drawingml/2006/table">
            <a:tbl>
              <a:tblPr firstRow="1" bandRow="1">
                <a:tableStyleId>{5940675A-B579-460E-94D1-54222C63F5DA}</a:tableStyleId>
              </a:tblPr>
              <a:tblGrid>
                <a:gridCol w="7043738"/>
              </a:tblGrid>
              <a:tr h="457200">
                <a:tc>
                  <a:txBody>
                    <a:bodyPr/>
                    <a:lstStyle/>
                    <a:p>
                      <a:pPr marL="344488" marR="0" indent="-344488" algn="l" defTabSz="966612" rtl="0" eaLnBrk="1" fontAlgn="auto" latinLnBrk="0" hangingPunct="1">
                        <a:lnSpc>
                          <a:spcPct val="100000"/>
                        </a:lnSpc>
                        <a:spcBef>
                          <a:spcPts val="0"/>
                        </a:spcBef>
                        <a:spcAft>
                          <a:spcPts val="0"/>
                        </a:spcAft>
                        <a:buClrTx/>
                        <a:buSzTx/>
                        <a:buFont typeface="+mj-lt"/>
                        <a:buAutoNum type="arabicPeriod" startAt="7"/>
                        <a:tabLst/>
                        <a:defRPr/>
                      </a:pPr>
                      <a:r>
                        <a:rPr lang="es-MX" sz="1600" b="1" noProof="0" dirty="0" smtClean="0">
                          <a:solidFill>
                            <a:schemeClr val="tx1"/>
                          </a:solidFill>
                        </a:rPr>
                        <a:t>¿Que información en el</a:t>
                      </a:r>
                      <a:r>
                        <a:rPr lang="es-MX" sz="1600" b="1" baseline="0" noProof="0" dirty="0" smtClean="0">
                          <a:solidFill>
                            <a:schemeClr val="tx1"/>
                          </a:solidFill>
                        </a:rPr>
                        <a:t> cuento </a:t>
                      </a:r>
                      <a:r>
                        <a:rPr lang="es-MX" sz="1600" b="1" i="1" u="none" baseline="0" noProof="0" dirty="0" smtClean="0">
                          <a:solidFill>
                            <a:schemeClr val="tx1"/>
                          </a:solidFill>
                        </a:rPr>
                        <a:t>Burbuja, la</a:t>
                      </a:r>
                      <a:r>
                        <a:rPr lang="es-MX" sz="1600" b="1" i="1" u="none" noProof="0" dirty="0" smtClean="0">
                          <a:solidFill>
                            <a:schemeClr val="tx1"/>
                          </a:solidFill>
                        </a:rPr>
                        <a:t> ballena jorobada</a:t>
                      </a:r>
                      <a:r>
                        <a:rPr lang="es-MX" sz="1600" b="1" i="1" u="none" baseline="0" noProof="0" dirty="0" smtClean="0">
                          <a:solidFill>
                            <a:schemeClr val="tx1"/>
                          </a:solidFill>
                        </a:rPr>
                        <a:t> </a:t>
                      </a:r>
                      <a:r>
                        <a:rPr lang="es-MX" sz="1600" b="1" i="0" u="none" baseline="0" noProof="0" dirty="0" smtClean="0">
                          <a:solidFill>
                            <a:schemeClr val="tx1"/>
                          </a:solidFill>
                        </a:rPr>
                        <a:t>es apoyada por la ilustración</a:t>
                      </a:r>
                      <a:r>
                        <a:rPr lang="es-MX" sz="1600" b="1" noProof="0" dirty="0" smtClean="0">
                          <a:solidFill>
                            <a:schemeClr val="tx1"/>
                          </a:solidFill>
                        </a:rPr>
                        <a:t>? Explica tu respuesta utilizando detalles del texto.</a:t>
                      </a:r>
                      <a:endParaRPr lang="es-MX" sz="1600" b="1" baseline="0" noProof="0" dirty="0" smtClean="0">
                        <a:solidFill>
                          <a:schemeClr val="tx1"/>
                        </a:solidFill>
                      </a:endParaRPr>
                    </a:p>
                    <a:p>
                      <a:pPr marL="0" marR="0" indent="0" algn="l" defTabSz="966612" rtl="0" eaLnBrk="1" fontAlgn="auto" latinLnBrk="0" hangingPunct="1">
                        <a:lnSpc>
                          <a:spcPct val="100000"/>
                        </a:lnSpc>
                        <a:spcBef>
                          <a:spcPts val="0"/>
                        </a:spcBef>
                        <a:spcAft>
                          <a:spcPts val="0"/>
                        </a:spcAft>
                        <a:buClrTx/>
                        <a:buSzTx/>
                        <a:buFont typeface="+mj-lt"/>
                        <a:buNone/>
                        <a:tabLst/>
                        <a:defRPr/>
                      </a:pPr>
                      <a:endParaRPr lang="es-MX" sz="1600" b="1" baseline="0" noProof="0" dirty="0" smtClean="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54">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06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32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258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84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730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86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86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2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225984856"/>
              </p:ext>
            </p:extLst>
          </p:nvPr>
        </p:nvGraphicFramePr>
        <p:xfrm>
          <a:off x="6010436" y="9065389"/>
          <a:ext cx="1609564" cy="688741"/>
        </p:xfrm>
        <a:graphic>
          <a:graphicData uri="http://schemas.openxmlformats.org/drawingml/2006/table">
            <a:tbl>
              <a:tblPr firstRow="1" firstCol="1" bandRow="1"/>
              <a:tblGrid>
                <a:gridCol w="1609564"/>
              </a:tblGrid>
              <a:tr h="136100">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Hacia RL.3.7     DOK </a:t>
                      </a:r>
                      <a:r>
                        <a:rPr lang="en-US" sz="800" b="1" dirty="0">
                          <a:solidFill>
                            <a:srgbClr val="000000"/>
                          </a:solidFill>
                          <a:effectLst/>
                          <a:latin typeface="Calibri"/>
                          <a:ea typeface="Times New Roman"/>
                          <a:cs typeface="Times New Roman"/>
                        </a:rPr>
                        <a:t>2 - C</a:t>
                      </a:r>
                      <a:r>
                        <a:rPr lang="en-US" sz="800" dirty="0">
                          <a:solidFill>
                            <a:srgbClr val="000000"/>
                          </a:solidFill>
                          <a:effectLst/>
                          <a:latin typeface="Calibri"/>
                          <a:ea typeface="Times New Roman"/>
                          <a:cs typeface="Times New Roman"/>
                        </a:rPr>
                        <a:t>l</a:t>
                      </a:r>
                      <a:endParaRPr lang="en-US" sz="800" dirty="0">
                        <a:effectLst/>
                        <a:latin typeface="Calibri"/>
                        <a:ea typeface="Calibri"/>
                        <a:cs typeface="Times New Roman"/>
                      </a:endParaRPr>
                    </a:p>
                  </a:txBody>
                  <a:tcPr marL="33285" marR="3328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r>
              <a:tr h="469392">
                <a:tc>
                  <a:txBody>
                    <a:bodyPr/>
                    <a:lstStyle/>
                    <a:p>
                      <a:pPr marL="0" marR="0" algn="l">
                        <a:lnSpc>
                          <a:spcPct val="115000"/>
                        </a:lnSpc>
                        <a:spcBef>
                          <a:spcPts val="0"/>
                        </a:spcBef>
                        <a:spcAft>
                          <a:spcPts val="0"/>
                        </a:spcAft>
                      </a:pPr>
                      <a:r>
                        <a:rPr kumimoji="0" lang="es-419" sz="800" b="1" i="0" u="none" strike="noStrike" kern="1200" cap="none" spc="0" normalizeH="0" baseline="0" noProof="0" dirty="0" smtClean="0">
                          <a:ln>
                            <a:noFill/>
                          </a:ln>
                          <a:solidFill>
                            <a:prstClr val="black"/>
                          </a:solidFill>
                          <a:effectLst/>
                          <a:uLnTx/>
                          <a:uFillTx/>
                          <a:latin typeface="+mn-lt"/>
                          <a:ea typeface="Times New Roman"/>
                          <a:cs typeface="Times New Roman"/>
                        </a:rPr>
                        <a:t>Localiza información dentro del texto que se transmite a través de aspectos específicos de las ilustraciones del texto</a:t>
                      </a:r>
                      <a:r>
                        <a:rPr lang="en-US" sz="800" b="1" dirty="0" smtClean="0">
                          <a:effectLst/>
                          <a:latin typeface="Calibri"/>
                          <a:ea typeface="Times New Roman"/>
                          <a:cs typeface="Times New Roman"/>
                        </a:rPr>
                        <a:t>.</a:t>
                      </a:r>
                    </a:p>
                  </a:txBody>
                  <a:tcPr marL="33285" marR="3328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bl>
          </a:graphicData>
        </a:graphic>
      </p:graphicFrame>
      <p:cxnSp>
        <p:nvCxnSpPr>
          <p:cNvPr id="19" name="Straight Connector 18"/>
          <p:cNvCxnSpPr/>
          <p:nvPr/>
        </p:nvCxnSpPr>
        <p:spPr>
          <a:xfrm>
            <a:off x="457200" y="51054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57200" y="9582745"/>
            <a:ext cx="3069647" cy="461665"/>
          </a:xfrm>
          <a:prstGeom prst="rect">
            <a:avLst/>
          </a:prstGeom>
          <a:noFill/>
        </p:spPr>
        <p:txBody>
          <a:bodyPr wrap="square" rtlCol="0">
            <a:spAutoFit/>
          </a:bodyPr>
          <a:lstStyle/>
          <a:p>
            <a:r>
              <a:rPr lang="es-MX" sz="1200" i="1" dirty="0" smtClean="0">
                <a:latin typeface="Helvetica" panose="020B0604020202020204" pitchFamily="34" charset="0"/>
                <a:cs typeface="Helvetica" panose="020B0604020202020204" pitchFamily="34" charset="0"/>
              </a:rPr>
              <a:t>(Maestro solamente) Puntaje final</a:t>
            </a:r>
            <a:r>
              <a:rPr lang="en-US" sz="1200" i="1" dirty="0" smtClean="0">
                <a:latin typeface="Helvetica" panose="020B0604020202020204" pitchFamily="34" charset="0"/>
                <a:cs typeface="Helvetica" panose="020B0604020202020204" pitchFamily="34" charset="0"/>
              </a:rPr>
              <a:t>____/2</a:t>
            </a:r>
            <a:endParaRPr lang="en-US" sz="1200" i="1" dirty="0">
              <a:latin typeface="Helvetica" panose="020B0604020202020204" pitchFamily="34" charset="0"/>
              <a:cs typeface="Helvetica" panose="020B0604020202020204" pitchFamily="34" charset="0"/>
            </a:endParaRPr>
          </a:p>
          <a:p>
            <a:endParaRPr lang="en-US" sz="1200" dirty="0"/>
          </a:p>
        </p:txBody>
      </p:sp>
    </p:spTree>
    <p:extLst>
      <p:ext uri="{BB962C8B-B14F-4D97-AF65-F5344CB8AC3E}">
        <p14:creationId xmlns:p14="http://schemas.microsoft.com/office/powerpoint/2010/main" val="39795704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41038334"/>
              </p:ext>
            </p:extLst>
          </p:nvPr>
        </p:nvGraphicFramePr>
        <p:xfrm>
          <a:off x="152400" y="228600"/>
          <a:ext cx="7467600" cy="8313480"/>
        </p:xfrm>
        <a:graphic>
          <a:graphicData uri="http://schemas.openxmlformats.org/drawingml/2006/table">
            <a:tbl>
              <a:tblPr firstRow="1" bandRow="1">
                <a:tableStyleId>{5940675A-B579-460E-94D1-54222C63F5DA}</a:tableStyleId>
              </a:tblPr>
              <a:tblGrid>
                <a:gridCol w="7467600"/>
              </a:tblGrid>
              <a:tr h="1010535">
                <a:tc>
                  <a:txBody>
                    <a:bodyPr/>
                    <a:lstStyle/>
                    <a:p>
                      <a:pPr marL="342900" marR="0" indent="-342900" algn="l" defTabSz="966612" rtl="0" eaLnBrk="1" fontAlgn="auto" latinLnBrk="0" hangingPunct="1">
                        <a:lnSpc>
                          <a:spcPct val="100000"/>
                        </a:lnSpc>
                        <a:spcBef>
                          <a:spcPts val="0"/>
                        </a:spcBef>
                        <a:spcAft>
                          <a:spcPts val="0"/>
                        </a:spcAft>
                        <a:buClrTx/>
                        <a:buSzTx/>
                        <a:buFontTx/>
                        <a:buAutoNum type="arabicPeriod" startAt="8"/>
                        <a:tabLst/>
                        <a:defRPr/>
                      </a:pPr>
                      <a:r>
                        <a:rPr lang="es-MX" sz="1400" b="0" baseline="0" noProof="0" dirty="0" smtClean="0">
                          <a:solidFill>
                            <a:schemeClr val="tx1"/>
                          </a:solidFill>
                          <a:latin typeface="Helvetica" panose="020B0604020202020204" pitchFamily="34" charset="0"/>
                          <a:cs typeface="Helvetica" panose="020B0604020202020204" pitchFamily="34" charset="0"/>
                        </a:rPr>
                        <a:t>Compara las similitudes en el tema de </a:t>
                      </a:r>
                      <a:r>
                        <a:rPr lang="es-MX" sz="1400" b="1" i="1" u="none" baseline="0" noProof="0" dirty="0" smtClean="0">
                          <a:solidFill>
                            <a:schemeClr val="tx1"/>
                          </a:solidFill>
                          <a:latin typeface="Helvetica" panose="020B0604020202020204" pitchFamily="34" charset="0"/>
                          <a:cs typeface="Helvetica" panose="020B0604020202020204" pitchFamily="34" charset="0"/>
                        </a:rPr>
                        <a:t>Burbuja, la ballena jorobada </a:t>
                      </a:r>
                      <a:r>
                        <a:rPr lang="es-MX" sz="1400" b="0" i="0" u="none" baseline="0" noProof="0" dirty="0" smtClean="0">
                          <a:solidFill>
                            <a:schemeClr val="tx1"/>
                          </a:solidFill>
                          <a:latin typeface="Helvetica" panose="020B0604020202020204" pitchFamily="34" charset="0"/>
                          <a:cs typeface="Helvetica" panose="020B0604020202020204" pitchFamily="34" charset="0"/>
                        </a:rPr>
                        <a:t>al tema de</a:t>
                      </a:r>
                      <a:r>
                        <a:rPr lang="es-MX" sz="1400" b="0" baseline="0" noProof="0" dirty="0" smtClean="0">
                          <a:solidFill>
                            <a:schemeClr val="tx1"/>
                          </a:solidFill>
                          <a:latin typeface="Helvetica" panose="020B0604020202020204" pitchFamily="34" charset="0"/>
                          <a:cs typeface="Helvetica" panose="020B0604020202020204" pitchFamily="34" charset="0"/>
                        </a:rPr>
                        <a:t> “</a:t>
                      </a:r>
                      <a:r>
                        <a:rPr lang="es-MX" sz="1400" b="1" i="0" u="none" baseline="0" noProof="0" dirty="0" smtClean="0">
                          <a:solidFill>
                            <a:schemeClr val="tx1"/>
                          </a:solidFill>
                          <a:latin typeface="Helvetica" panose="020B0604020202020204" pitchFamily="34" charset="0"/>
                          <a:cs typeface="Helvetica" panose="020B0604020202020204" pitchFamily="34" charset="0"/>
                        </a:rPr>
                        <a:t>Tarareos de la ballena jorobada”</a:t>
                      </a:r>
                      <a:r>
                        <a:rPr lang="es-MX" sz="1400" b="0" i="0" u="none" baseline="0" noProof="0" dirty="0" smtClean="0">
                          <a:solidFill>
                            <a:schemeClr val="tx1"/>
                          </a:solidFill>
                          <a:latin typeface="Helvetica" panose="020B0604020202020204" pitchFamily="34" charset="0"/>
                          <a:cs typeface="Helvetica" panose="020B0604020202020204" pitchFamily="34" charset="0"/>
                        </a:rPr>
                        <a:t>.  Luego, haz una conclusión que haga un  contraste entre las diferencias mayores de los dos textos.</a:t>
                      </a:r>
                    </a:p>
                    <a:p>
                      <a:pPr marL="0" marR="0" indent="0" algn="l" defTabSz="966612" rtl="0" eaLnBrk="1" fontAlgn="auto" latinLnBrk="0" hangingPunct="1">
                        <a:lnSpc>
                          <a:spcPct val="100000"/>
                        </a:lnSpc>
                        <a:spcBef>
                          <a:spcPts val="0"/>
                        </a:spcBef>
                        <a:spcAft>
                          <a:spcPts val="0"/>
                        </a:spcAft>
                        <a:buClrTx/>
                        <a:buSzTx/>
                        <a:buFontTx/>
                        <a:buNone/>
                        <a:tabLst/>
                        <a:defRPr/>
                      </a:pPr>
                      <a:r>
                        <a:rPr lang="en-US" sz="1400" b="0" i="0" u="none" baseline="0" dirty="0" smtClean="0">
                          <a:solidFill>
                            <a:schemeClr val="tx1"/>
                          </a:solidFill>
                          <a:latin typeface="Helvetica" panose="020B0604020202020204" pitchFamily="34" charset="0"/>
                          <a:cs typeface="Helvetica" panose="020B0604020202020204" pitchFamily="34" charset="0"/>
                        </a:rPr>
                        <a:t>                                  </a:t>
                      </a:r>
                      <a:endParaRPr lang="en-US" sz="1200" b="0" i="1" u="none" baseline="0" dirty="0" smtClean="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585">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585">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585">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585">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585">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585">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585">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585">
                <a:tc>
                  <a:txBody>
                    <a:bodyPr/>
                    <a:lstStyle/>
                    <a:p>
                      <a:pPr algn="l"/>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585">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585">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585">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585">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585">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585">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585">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585">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585">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556016994"/>
              </p:ext>
            </p:extLst>
          </p:nvPr>
        </p:nvGraphicFramePr>
        <p:xfrm>
          <a:off x="5794411" y="8839200"/>
          <a:ext cx="1673188" cy="609600"/>
        </p:xfrm>
        <a:graphic>
          <a:graphicData uri="http://schemas.openxmlformats.org/drawingml/2006/table">
            <a:tbl>
              <a:tblPr firstRow="1" firstCol="1" bandRow="1"/>
              <a:tblGrid>
                <a:gridCol w="1673188"/>
              </a:tblGrid>
              <a:tr h="76200">
                <a:tc>
                  <a:txBody>
                    <a:bodyPr/>
                    <a:lstStyle/>
                    <a:p>
                      <a:pPr marL="0" marR="0" algn="ctr">
                        <a:lnSpc>
                          <a:spcPct val="100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baseline="0" dirty="0" smtClean="0">
                          <a:solidFill>
                            <a:srgbClr val="000000"/>
                          </a:solidFill>
                          <a:effectLst/>
                          <a:latin typeface="Calibri"/>
                          <a:ea typeface="Times New Roman"/>
                          <a:cs typeface="Times New Roman"/>
                        </a:rPr>
                        <a:t> RL.3.9     </a:t>
                      </a:r>
                      <a:r>
                        <a:rPr lang="en-US" sz="800" b="1" dirty="0" smtClean="0">
                          <a:solidFill>
                            <a:srgbClr val="000000"/>
                          </a:solidFill>
                          <a:effectLst/>
                          <a:latin typeface="Calibri"/>
                          <a:ea typeface="Times New Roman"/>
                          <a:cs typeface="Times New Roman"/>
                        </a:rPr>
                        <a:t>DOK </a:t>
                      </a:r>
                      <a:r>
                        <a:rPr lang="en-US" sz="800" b="1" dirty="0">
                          <a:solidFill>
                            <a:srgbClr val="000000"/>
                          </a:solidFill>
                          <a:effectLst/>
                          <a:latin typeface="Calibri"/>
                          <a:ea typeface="Times New Roman"/>
                          <a:cs typeface="Times New Roman"/>
                        </a:rPr>
                        <a:t>4 </a:t>
                      </a:r>
                      <a:r>
                        <a:rPr lang="en-US" sz="800" b="1" dirty="0" smtClean="0">
                          <a:solidFill>
                            <a:srgbClr val="000000"/>
                          </a:solidFill>
                          <a:effectLst/>
                          <a:latin typeface="Calibri"/>
                          <a:ea typeface="Times New Roman"/>
                          <a:cs typeface="Times New Roman"/>
                        </a:rPr>
                        <a:t>– </a:t>
                      </a:r>
                      <a:r>
                        <a:rPr lang="en-US" sz="800" b="1" dirty="0">
                          <a:solidFill>
                            <a:srgbClr val="000000"/>
                          </a:solidFill>
                          <a:effectLst/>
                          <a:latin typeface="Calibri"/>
                          <a:ea typeface="Times New Roman"/>
                          <a:cs typeface="Times New Roman"/>
                        </a:rPr>
                        <a:t>SYU</a:t>
                      </a:r>
                      <a:endParaRPr lang="en-US" sz="800" dirty="0">
                        <a:effectLst/>
                        <a:latin typeface="Calibri"/>
                        <a:ea typeface="Calibri"/>
                        <a:cs typeface="Times New Roman"/>
                      </a:endParaRPr>
                    </a:p>
                  </a:txBody>
                  <a:tcPr marL="32958" marR="329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5B8B7"/>
                    </a:solidFill>
                  </a:tcPr>
                </a:tc>
              </a:tr>
              <a:tr h="411480">
                <a:tc>
                  <a:txBody>
                    <a:bodyPr/>
                    <a:lstStyle/>
                    <a:p>
                      <a:pPr marL="0" marR="0" algn="l">
                        <a:lnSpc>
                          <a:spcPct val="100000"/>
                        </a:lnSpc>
                        <a:spcBef>
                          <a:spcPts val="0"/>
                        </a:spcBef>
                        <a:spcAft>
                          <a:spcPts val="0"/>
                        </a:spcAft>
                      </a:pPr>
                      <a:r>
                        <a:rPr lang="es-ES" sz="800" b="1" i="1" dirty="0" smtClean="0">
                          <a:effectLst/>
                          <a:latin typeface="Calibri" panose="020F0502020204030204" pitchFamily="34" charset="0"/>
                          <a:ea typeface="Calibri" panose="020F0502020204030204" pitchFamily="34" charset="0"/>
                          <a:cs typeface="Times New Roman" panose="02020603050405020304" pitchFamily="18" charset="0"/>
                        </a:rPr>
                        <a:t>Sintetiza la información en dos o más textos sobre el tema, el escenario o la trama, comparando y contrastando para llegar a una conclusión</a:t>
                      </a:r>
                      <a:endParaRPr lang="en-US" sz="800" dirty="0">
                        <a:effectLst/>
                        <a:latin typeface="Calibri"/>
                        <a:ea typeface="Calibri"/>
                        <a:cs typeface="Times New Roman"/>
                      </a:endParaRPr>
                    </a:p>
                  </a:txBody>
                  <a:tcPr marL="32958"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bl>
          </a:graphicData>
        </a:graphic>
      </p:graphicFrame>
      <p:sp>
        <p:nvSpPr>
          <p:cNvPr id="2" name="TextBox 1"/>
          <p:cNvSpPr txBox="1"/>
          <p:nvPr/>
        </p:nvSpPr>
        <p:spPr>
          <a:xfrm>
            <a:off x="1752600" y="8991600"/>
            <a:ext cx="3124200" cy="461665"/>
          </a:xfrm>
          <a:prstGeom prst="rect">
            <a:avLst/>
          </a:prstGeom>
          <a:noFill/>
        </p:spPr>
        <p:txBody>
          <a:bodyPr wrap="square" rtlCol="0">
            <a:spAutoFit/>
          </a:bodyPr>
          <a:lstStyle/>
          <a:p>
            <a:pPr algn="ctr"/>
            <a:r>
              <a:rPr lang="es-MX" sz="1200" i="1" dirty="0" smtClean="0">
                <a:latin typeface="Helvetica" panose="020B0604020202020204" pitchFamily="34" charset="0"/>
                <a:cs typeface="Helvetica" panose="020B0604020202020204" pitchFamily="34" charset="0"/>
              </a:rPr>
              <a:t>(Maestro solamente) Puntaje final____/3</a:t>
            </a:r>
          </a:p>
          <a:p>
            <a:pPr algn="ctr"/>
            <a:endParaRPr lang="en-US" sz="1200" dirty="0"/>
          </a:p>
        </p:txBody>
      </p:sp>
    </p:spTree>
    <p:extLst>
      <p:ext uri="{BB962C8B-B14F-4D97-AF65-F5344CB8AC3E}">
        <p14:creationId xmlns:p14="http://schemas.microsoft.com/office/powerpoint/2010/main" val="42095878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37</a:t>
            </a:fld>
            <a:endParaRPr lang="en-US" dirty="0"/>
          </a:p>
        </p:txBody>
      </p:sp>
      <p:sp>
        <p:nvSpPr>
          <p:cNvPr id="49169" name="Rectangle 17"/>
          <p:cNvSpPr>
            <a:spLocks noChangeArrowheads="1"/>
          </p:cNvSpPr>
          <p:nvPr/>
        </p:nvSpPr>
        <p:spPr bwMode="auto">
          <a:xfrm>
            <a:off x="485776" y="665501"/>
            <a:ext cx="6683844" cy="85715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8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ballena jorobada</a:t>
            </a:r>
          </a:p>
          <a:p>
            <a:pPr marL="0" marR="0" lvl="0" indent="0" algn="ctr" defTabSz="914400" rtl="0" eaLnBrk="1" fontAlgn="base" latinLnBrk="0" hangingPunct="1">
              <a:lnSpc>
                <a:spcPct val="100000"/>
              </a:lnSpc>
              <a:spcBef>
                <a:spcPct val="0"/>
              </a:spcBef>
              <a:spcAft>
                <a:spcPct val="0"/>
              </a:spcAft>
              <a:buClrTx/>
              <a:buSzTx/>
              <a:buFontTx/>
              <a:buNone/>
              <a:tabLst/>
            </a:pPr>
            <a:r>
              <a:rPr lang="es-MX" sz="1400" dirty="0" smtClean="0">
                <a:latin typeface="Calibri" pitchFamily="34" charset="0"/>
                <a:cs typeface="Times New Roman" pitchFamily="18" charset="0"/>
              </a:rPr>
              <a:t>Por: Elizabeth </a:t>
            </a:r>
            <a:r>
              <a:rPr lang="es-MX" sz="1400" dirty="0" err="1" smtClean="0">
                <a:latin typeface="Calibri" pitchFamily="34" charset="0"/>
                <a:cs typeface="Times New Roman" pitchFamily="18" charset="0"/>
              </a:rPr>
              <a:t>Yeo</a:t>
            </a:r>
            <a:endParaRPr lang="es-MX" sz="1400" dirty="0" smtClean="0">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Sección 1</a:t>
            </a:r>
            <a:endParaRPr kumimoji="0" lang="es-MX"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¿Qué</a:t>
            </a:r>
            <a:r>
              <a:rPr kumimoji="0" lang="es-MX" sz="1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pesa casi igual </a:t>
            </a:r>
            <a:r>
              <a:rPr lang="es-MX" sz="1400" dirty="0" smtClean="0">
                <a:latin typeface="Calibri" pitchFamily="34" charset="0"/>
                <a:ea typeface="Calibri" pitchFamily="34" charset="0"/>
                <a:cs typeface="Times New Roman" pitchFamily="18" charset="0"/>
              </a:rPr>
              <a:t>que</a:t>
            </a:r>
            <a:r>
              <a:rPr kumimoji="0" lang="es-MX" sz="1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una grúa de 50 toneladas</a:t>
            </a:r>
            <a:r>
              <a:rPr kumimoji="0" lang="es-MX"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s-MX"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ballena jorobada!</a:t>
            </a:r>
          </a:p>
          <a:p>
            <a:pPr marL="0" marR="0" lvl="0" indent="0" algn="l" defTabSz="914400" rtl="0" eaLnBrk="0" fontAlgn="base" latinLnBrk="0" hangingPunct="0">
              <a:lnSpc>
                <a:spcPct val="100000"/>
              </a:lnSpc>
              <a:spcBef>
                <a:spcPct val="0"/>
              </a:spcBef>
              <a:spcAft>
                <a:spcPct val="0"/>
              </a:spcAft>
              <a:buClrTx/>
              <a:buSzTx/>
              <a:buFontTx/>
              <a:buNone/>
              <a:tabLst/>
            </a:pPr>
            <a:endParaRPr lang="es-MX" sz="1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1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1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ballena jorobada es fácil de reconocer.  </a:t>
            </a:r>
            <a:r>
              <a:rPr lang="es-MX" sz="1400" dirty="0" smtClean="0">
                <a:latin typeface="Calibri" pitchFamily="34" charset="0"/>
                <a:ea typeface="Calibri" pitchFamily="34" charset="0"/>
                <a:cs typeface="Times New Roman" pitchFamily="18" charset="0"/>
              </a:rPr>
              <a:t>Es una de las más largas entre todas ballenas</a:t>
            </a:r>
            <a:r>
              <a:rPr kumimoji="0" lang="es-MX"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¡Las</a:t>
            </a:r>
            <a:r>
              <a:rPr kumimoji="0" lang="es-MX" sz="1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lang="es-MX" sz="1400" dirty="0" smtClean="0">
                <a:latin typeface="Calibri" pitchFamily="34" charset="0"/>
                <a:ea typeface="Calibri" pitchFamily="34" charset="0"/>
                <a:cs typeface="Times New Roman" pitchFamily="18" charset="0"/>
              </a:rPr>
              <a:t>ballenas jorobadas pueden medir de 40 o 50 pies de longitud y pesar hasta 50 toneladas!</a:t>
            </a:r>
            <a:endParaRPr kumimoji="0" lang="es-MX"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1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Sección 2</a:t>
            </a:r>
            <a:endParaRPr kumimoji="0" lang="es-MX"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¡Algunas personas dicen que las ballenas jorobadas tiene alas como un pájaro!</a:t>
            </a:r>
            <a:endParaRPr kumimoji="0" lang="es-MX"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Pero, son realmente</a:t>
            </a:r>
            <a:r>
              <a:rPr kumimoji="0" lang="es-MX" sz="1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aletas grandes</a:t>
            </a:r>
            <a:r>
              <a:rPr kumimoji="0" lang="es-MX"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Son las aletas más</a:t>
            </a:r>
            <a:r>
              <a:rPr kumimoji="0" lang="es-MX" sz="1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grandes de cualquier ballena</a:t>
            </a:r>
            <a:r>
              <a:rPr kumimoji="0" lang="es-MX"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s-MX"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7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7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7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7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7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7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7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7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7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7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7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6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Sección 3</a:t>
            </a:r>
            <a:endParaRPr kumimoji="0" lang="es-MX"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¿Tienen las ballenas jorobadas realmente</a:t>
            </a:r>
            <a:r>
              <a:rPr kumimoji="0" lang="es-MX" sz="1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s-MX"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una joroba en la espalda como un camello?</a:t>
            </a:r>
            <a:endParaRPr kumimoji="0" lang="es-MX"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Cuando la ballena jorobada</a:t>
            </a:r>
            <a:r>
              <a:rPr kumimoji="0" lang="es-MX" sz="1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se prepara para sumergirse al agua</a:t>
            </a:r>
            <a:r>
              <a:rPr kumimoji="0" lang="es-MX"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ella</a:t>
            </a:r>
            <a:r>
              <a:rPr kumimoji="0" lang="es-MX" sz="1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arquea la espalda</a:t>
            </a:r>
            <a:r>
              <a:rPr kumimoji="0" lang="es-MX"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Solo</a:t>
            </a:r>
            <a:r>
              <a:rPr kumimoji="0" lang="es-MX" sz="1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parece una joroba al salir del agua</a:t>
            </a:r>
            <a:r>
              <a:rPr kumimoji="0" lang="es-MX"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s-MX" sz="1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1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1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1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1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1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1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700" b="0" i="0" u="none" strike="noStrike" cap="none" normalizeH="0" baseline="0" dirty="0" smtClean="0">
              <a:ln>
                <a:noFill/>
              </a:ln>
              <a:solidFill>
                <a:schemeClr val="tx1"/>
              </a:solidFill>
              <a:effectLst/>
              <a:latin typeface="Arial" pitchFamily="34" charset="0"/>
            </a:endParaRPr>
          </a:p>
        </p:txBody>
      </p:sp>
      <p:pic>
        <p:nvPicPr>
          <p:cNvPr id="49154" name="Picture 37" descr="http://images-partners-tbn.google.com/images?q=tbn:ANd9GcSy-TCLtNizaSpqrxPSvyPPt0QS13UZgAHZ7wLM2-N8lL7lmTb4jtKg1wcz:http://www.bestcoloringpagesforkids.com/wp-content/uploads/2013/07/Camel-Pictures-Coloring-Pages.gif"/>
          <p:cNvPicPr>
            <a:picLocks noChangeAspect="1" noChangeArrowheads="1"/>
          </p:cNvPicPr>
          <p:nvPr/>
        </p:nvPicPr>
        <p:blipFill>
          <a:blip r:embed="rId3" cstate="print">
            <a:clrChange>
              <a:clrFrom>
                <a:srgbClr val="FFFFFF"/>
              </a:clrFrom>
              <a:clrTo>
                <a:srgbClr val="FFFFFF">
                  <a:alpha val="0"/>
                </a:srgbClr>
              </a:clrTo>
            </a:clrChange>
            <a:grayscl/>
          </a:blip>
          <a:srcRect/>
          <a:stretch>
            <a:fillRect/>
          </a:stretch>
        </p:blipFill>
        <p:spPr bwMode="auto">
          <a:xfrm>
            <a:off x="6397803" y="6194943"/>
            <a:ext cx="1089529" cy="967857"/>
          </a:xfrm>
          <a:prstGeom prst="rect">
            <a:avLst/>
          </a:prstGeom>
          <a:noFill/>
        </p:spPr>
      </p:pic>
      <p:pic>
        <p:nvPicPr>
          <p:cNvPr id="49157" name="Picture 1"/>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1703467" y="1929435"/>
            <a:ext cx="2349600" cy="914400"/>
          </a:xfrm>
          <a:prstGeom prst="rect">
            <a:avLst/>
          </a:prstGeom>
          <a:noFill/>
        </p:spPr>
      </p:pic>
      <p:pic>
        <p:nvPicPr>
          <p:cNvPr id="49158" name="Picture 12"/>
          <p:cNvPicPr>
            <a:picLocks noChangeAspect="1" noChangeArrowheads="1"/>
          </p:cNvPicPr>
          <p:nvPr/>
        </p:nvPicPr>
        <p:blipFill>
          <a:blip r:embed="rId5" cstate="print">
            <a:clrChange>
              <a:clrFrom>
                <a:srgbClr val="FFFFFF"/>
              </a:clrFrom>
              <a:clrTo>
                <a:srgbClr val="FFFFFF">
                  <a:alpha val="0"/>
                </a:srgbClr>
              </a:clrTo>
            </a:clrChange>
            <a:grayscl/>
          </a:blip>
          <a:srcRect/>
          <a:stretch>
            <a:fillRect/>
          </a:stretch>
        </p:blipFill>
        <p:spPr bwMode="auto">
          <a:xfrm>
            <a:off x="4491663" y="1552233"/>
            <a:ext cx="1479253" cy="955675"/>
          </a:xfrm>
          <a:prstGeom prst="rect">
            <a:avLst/>
          </a:prstGeom>
          <a:noFill/>
        </p:spPr>
      </p:pic>
      <p:pic>
        <p:nvPicPr>
          <p:cNvPr id="8" name="Picture 7"/>
          <p:cNvPicPr>
            <a:picLocks noChangeAspect="1"/>
          </p:cNvPicPr>
          <p:nvPr/>
        </p:nvPicPr>
        <p:blipFill>
          <a:blip r:embed="rId6" cstate="print">
            <a:clrChange>
              <a:clrFrom>
                <a:srgbClr val="9FB2C1"/>
              </a:clrFrom>
              <a:clrTo>
                <a:srgbClr val="9FB2C1">
                  <a:alpha val="0"/>
                </a:srgbClr>
              </a:clrTo>
            </a:clrChange>
            <a:grayscl/>
            <a:extLst>
              <a:ext uri="{28A0092B-C50C-407E-A947-70E740481C1C}">
                <a14:useLocalDpi xmlns:a14="http://schemas.microsoft.com/office/drawing/2010/main" val="0"/>
              </a:ext>
            </a:extLst>
          </a:blip>
          <a:srcRect t="26969" r="25035"/>
          <a:stretch>
            <a:fillRect/>
          </a:stretch>
        </p:blipFill>
        <p:spPr bwMode="auto">
          <a:xfrm>
            <a:off x="4520818" y="7212957"/>
            <a:ext cx="1790988" cy="1231948"/>
          </a:xfrm>
          <a:prstGeom prst="rect">
            <a:avLst/>
          </a:prstGeom>
          <a:ln>
            <a:solidFill>
              <a:schemeClr val="tx1"/>
            </a:solidFill>
          </a:ln>
          <a:effectLst/>
        </p:spPr>
      </p:pic>
      <p:pic>
        <p:nvPicPr>
          <p:cNvPr id="6" name="Picture 5" descr="A humpback whale breaches in northern B.C."/>
          <p:cNvPicPr>
            <a:picLocks noChangeAspect="1"/>
          </p:cNvPicPr>
          <p:nvPr/>
        </p:nvPicPr>
        <p:blipFill>
          <a:blip r:embed="rId7" cstate="print">
            <a:grayscl/>
            <a:extLst>
              <a:ext uri="{BEBA8EAE-BF5A-486C-A8C5-ECC9F3942E4B}">
                <a14:imgProps xmlns:a14="http://schemas.microsoft.com/office/drawing/2010/main">
                  <a14:imgLayer r:embed="rId8">
                    <a14:imgEffect>
                      <a14:brightnessContrast bright="8000"/>
                    </a14:imgEffect>
                  </a14:imgLayer>
                </a14:imgProps>
              </a:ext>
              <a:ext uri="{28A0092B-C50C-407E-A947-70E740481C1C}">
                <a14:useLocalDpi xmlns:a14="http://schemas.microsoft.com/office/drawing/2010/main" val="0"/>
              </a:ext>
            </a:extLst>
          </a:blip>
          <a:srcRect l="5654" t="9025" r="24517"/>
          <a:stretch>
            <a:fillRect/>
          </a:stretch>
        </p:blipFill>
        <p:spPr bwMode="auto">
          <a:xfrm>
            <a:off x="2908078" y="4495800"/>
            <a:ext cx="1908046" cy="1271659"/>
          </a:xfrm>
          <a:prstGeom prst="rect">
            <a:avLst/>
          </a:prstGeom>
          <a:ln>
            <a:solidFill>
              <a:schemeClr val="tx1"/>
            </a:solidFill>
          </a:ln>
          <a:effectLst/>
        </p:spPr>
      </p:pic>
      <p:pic>
        <p:nvPicPr>
          <p:cNvPr id="49156" name="Picture 49"/>
          <p:cNvPicPr>
            <a:picLocks noChangeAspect="1" noChangeArrowheads="1"/>
          </p:cNvPicPr>
          <p:nvPr/>
        </p:nvPicPr>
        <p:blipFill>
          <a:blip r:embed="rId9" cstate="print">
            <a:clrChange>
              <a:clrFrom>
                <a:srgbClr val="7484A8"/>
              </a:clrFrom>
              <a:clrTo>
                <a:srgbClr val="7484A8">
                  <a:alpha val="0"/>
                </a:srgbClr>
              </a:clrTo>
            </a:clrChange>
            <a:grayscl/>
          </a:blip>
          <a:srcRect t="52859" b="14558"/>
          <a:stretch>
            <a:fillRect/>
          </a:stretch>
        </p:blipFill>
        <p:spPr bwMode="auto">
          <a:xfrm>
            <a:off x="5577967" y="3657600"/>
            <a:ext cx="1909366" cy="438150"/>
          </a:xfrm>
          <a:prstGeom prst="rect">
            <a:avLst/>
          </a:prstGeom>
          <a:noFill/>
        </p:spPr>
      </p:pic>
      <p:sp>
        <p:nvSpPr>
          <p:cNvPr id="2" name="Rectangle 1"/>
          <p:cNvSpPr/>
          <p:nvPr/>
        </p:nvSpPr>
        <p:spPr>
          <a:xfrm>
            <a:off x="485774" y="1219200"/>
            <a:ext cx="7001558" cy="2209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85775" y="3581400"/>
            <a:ext cx="7001557" cy="2438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85776" y="6144870"/>
            <a:ext cx="7001557" cy="2438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5334000" y="270154"/>
            <a:ext cx="2153333" cy="877163"/>
          </a:xfrm>
          <a:prstGeom prst="rect">
            <a:avLst/>
          </a:prstGeom>
          <a:noFill/>
        </p:spPr>
        <p:txBody>
          <a:bodyPr wrap="square" rtlCol="0">
            <a:spAutoFit/>
          </a:bodyPr>
          <a:lstStyle/>
          <a:p>
            <a:r>
              <a:rPr lang="es-MX" sz="850" dirty="0" smtClean="0"/>
              <a:t>Equivalencia de grado: 4.2</a:t>
            </a:r>
          </a:p>
          <a:p>
            <a:r>
              <a:rPr lang="es-MX" sz="850" dirty="0" smtClean="0"/>
              <a:t>Escala </a:t>
            </a:r>
            <a:r>
              <a:rPr lang="es-MX" sz="850" i="1" dirty="0" err="1" smtClean="0"/>
              <a:t>Lexile</a:t>
            </a:r>
            <a:r>
              <a:rPr lang="es-MX" sz="850" dirty="0" smtClean="0"/>
              <a:t>: 810L</a:t>
            </a:r>
          </a:p>
          <a:p>
            <a:r>
              <a:rPr lang="es-MX" sz="850" dirty="0" smtClean="0"/>
              <a:t>Promedio de lo largo de la oración: 10.80</a:t>
            </a:r>
          </a:p>
          <a:p>
            <a:r>
              <a:rPr lang="es-MX" sz="850" dirty="0" smtClean="0"/>
              <a:t>Promedio de la frecuencia de palabras: 3.33</a:t>
            </a:r>
          </a:p>
          <a:p>
            <a:r>
              <a:rPr lang="es-MX" sz="850" dirty="0" smtClean="0"/>
              <a:t>Número de palabras: 216</a:t>
            </a:r>
          </a:p>
          <a:p>
            <a:r>
              <a:rPr lang="es-MX" sz="850" dirty="0" smtClean="0"/>
              <a:t>Nota: Basado en el texto original en inglés</a:t>
            </a:r>
            <a:endParaRPr lang="es-MX" sz="850" dirty="0"/>
          </a:p>
        </p:txBody>
      </p:sp>
    </p:spTree>
    <p:extLst>
      <p:ext uri="{BB962C8B-B14F-4D97-AF65-F5344CB8AC3E}">
        <p14:creationId xmlns:p14="http://schemas.microsoft.com/office/powerpoint/2010/main" val="25334220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945" y="7423077"/>
            <a:ext cx="4391025"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F177B04D-AEB5-43ED-B9BA-B3D1EC9C9067}" type="slidenum">
              <a:rPr lang="en-US" smtClean="0"/>
              <a:pPr/>
              <a:t>38</a:t>
            </a:fld>
            <a:endParaRPr lang="en-US" dirty="0"/>
          </a:p>
        </p:txBody>
      </p:sp>
      <p:sp>
        <p:nvSpPr>
          <p:cNvPr id="51203" name="Rectangle 3"/>
          <p:cNvSpPr>
            <a:spLocks noChangeArrowheads="1"/>
          </p:cNvSpPr>
          <p:nvPr/>
        </p:nvSpPr>
        <p:spPr bwMode="auto">
          <a:xfrm>
            <a:off x="524558" y="201986"/>
            <a:ext cx="6315075" cy="737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Sección 4</a:t>
            </a:r>
          </a:p>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¿Tienen las ballenas huellas dactilares como las personas?</a:t>
            </a:r>
          </a:p>
          <a:p>
            <a:pPr marL="0" marR="0" lvl="0" indent="0" algn="l" defTabSz="914400" rtl="0" eaLnBrk="1" fontAlgn="base" latinLnBrk="0" hangingPunct="1">
              <a:lnSpc>
                <a:spcPct val="100000"/>
              </a:lnSpc>
              <a:spcBef>
                <a:spcPct val="0"/>
              </a:spcBef>
              <a:spcAft>
                <a:spcPct val="0"/>
              </a:spcAft>
              <a:buClrTx/>
              <a:buSzTx/>
              <a:buFontTx/>
              <a:buNone/>
              <a:tabLst/>
            </a:pPr>
            <a:endParaRPr lang="es-MX" sz="1400" dirty="0" smtClean="0">
              <a:latin typeface="Calibri" pitchFamily="34" charset="0"/>
              <a:ea typeface="Calibri" pitchFamily="34" charset="0"/>
              <a:cs typeface="Times New Roman" pitchFamily="18" charset="0"/>
            </a:endParaRPr>
          </a:p>
          <a:p>
            <a:r>
              <a:rPr kumimoji="0" lang="es-MX"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ballena jorobada tiene una cola con una muesca onda. En la parte inferior</a:t>
            </a:r>
            <a:r>
              <a:rPr kumimoji="0" lang="es-MX" sz="1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de </a:t>
            </a:r>
            <a:r>
              <a:rPr kumimoji="0" lang="es-MX"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cola </a:t>
            </a:r>
            <a:r>
              <a:rPr lang="es-MX" sz="1400" dirty="0" smtClean="0">
                <a:latin typeface="Calibri" pitchFamily="34" charset="0"/>
                <a:ea typeface="Calibri" pitchFamily="34" charset="0"/>
                <a:cs typeface="Times New Roman" pitchFamily="18" charset="0"/>
              </a:rPr>
              <a:t>tiene manchas blancas que se llaman aletas caudales</a:t>
            </a:r>
            <a:r>
              <a:rPr kumimoji="0" lang="es-MX"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Cada aleta caudal  es diferente </a:t>
            </a:r>
            <a:r>
              <a:rPr lang="es-MX" sz="1400" dirty="0" smtClean="0">
                <a:latin typeface="Calibri" pitchFamily="34" charset="0"/>
                <a:ea typeface="Calibri" pitchFamily="34" charset="0"/>
                <a:cs typeface="Times New Roman" pitchFamily="18" charset="0"/>
              </a:rPr>
              <a:t>de</a:t>
            </a:r>
            <a:r>
              <a:rPr kumimoji="0" lang="es-MX"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las de otras ballenas, así como nuestras huellas dactilares son diferentes a los de otras</a:t>
            </a:r>
            <a:r>
              <a:rPr kumimoji="0" lang="es-MX" sz="1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personas</a:t>
            </a:r>
            <a:r>
              <a:rPr kumimoji="0" lang="es-MX"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Los científicos pueden reconocer a diferentes ballenas jorobadas</a:t>
            </a:r>
            <a:r>
              <a:rPr kumimoji="0" lang="es-MX" sz="1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por sus aletas caudales.</a:t>
            </a:r>
            <a:endParaRPr kumimoji="0" lang="es-MX"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endParaRPr lang="es-MX" sz="1400" dirty="0" smtClean="0">
              <a:latin typeface="Calibri" pitchFamily="34" charset="0"/>
              <a:ea typeface="Calibri" pitchFamily="34" charset="0"/>
              <a:cs typeface="Times New Roman" pitchFamily="18" charset="0"/>
            </a:endParaRPr>
          </a:p>
          <a:p>
            <a:endParaRPr kumimoji="0" lang="es-MX"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endParaRPr lang="es-MX" sz="1400" dirty="0" smtClean="0">
              <a:latin typeface="Calibri" pitchFamily="34" charset="0"/>
              <a:ea typeface="Calibri" pitchFamily="34" charset="0"/>
              <a:cs typeface="Times New Roman" pitchFamily="18" charset="0"/>
            </a:endParaRPr>
          </a:p>
          <a:p>
            <a:endParaRPr kumimoji="0" lang="es-MX"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endParaRPr lang="es-MX" sz="1400" dirty="0" smtClean="0">
              <a:latin typeface="Calibri" pitchFamily="34" charset="0"/>
              <a:ea typeface="Calibri" pitchFamily="34" charset="0"/>
              <a:cs typeface="Times New Roman" pitchFamily="18" charset="0"/>
            </a:endParaRPr>
          </a:p>
          <a:p>
            <a:endParaRPr kumimoji="0" lang="es-MX"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endParaRPr lang="es-MX" sz="1400" dirty="0" smtClean="0">
              <a:latin typeface="Calibri" pitchFamily="34" charset="0"/>
              <a:cs typeface="Times New Roman" pitchFamily="18" charset="0"/>
            </a:endParaRPr>
          </a:p>
          <a:p>
            <a:endParaRPr lang="es-MX" sz="1400" dirty="0" smtClean="0">
              <a:latin typeface="Calibri" pitchFamily="34" charset="0"/>
              <a:cs typeface="Times New Roman" pitchFamily="18" charset="0"/>
            </a:endParaRPr>
          </a:p>
          <a:p>
            <a:r>
              <a:rPr lang="es-MX" sz="1400" b="1" u="sng" dirty="0" smtClean="0"/>
              <a:t>Sección 5</a:t>
            </a:r>
            <a:r>
              <a:rPr lang="es-MX" sz="1400" dirty="0" smtClean="0"/>
              <a:t> </a:t>
            </a:r>
          </a:p>
          <a:p>
            <a:r>
              <a:rPr lang="es-MX" sz="1400" dirty="0" smtClean="0"/>
              <a:t>Las ballenas jorobadas pueden cantar canciones hermosas, ¡pero no como nosotros! </a:t>
            </a:r>
          </a:p>
          <a:p>
            <a:endParaRPr lang="es-MX" sz="1400" dirty="0" smtClean="0"/>
          </a:p>
          <a:p>
            <a:endParaRPr lang="es-MX" sz="1400" dirty="0" smtClean="0"/>
          </a:p>
          <a:p>
            <a:endParaRPr lang="es-MX" sz="1400" dirty="0" smtClean="0"/>
          </a:p>
          <a:p>
            <a:endParaRPr lang="es-MX" sz="1400" dirty="0" smtClean="0"/>
          </a:p>
          <a:p>
            <a:endParaRPr lang="es-MX" sz="1400" dirty="0" smtClean="0"/>
          </a:p>
          <a:p>
            <a:endParaRPr lang="es-MX" sz="1400" dirty="0"/>
          </a:p>
          <a:p>
            <a:endParaRPr lang="es-MX" sz="1400" dirty="0" smtClean="0"/>
          </a:p>
          <a:p>
            <a:endParaRPr lang="es-MX" sz="1400" dirty="0" smtClean="0"/>
          </a:p>
          <a:p>
            <a:endParaRPr lang="es-MX" sz="1400" dirty="0" smtClean="0"/>
          </a:p>
          <a:p>
            <a:r>
              <a:rPr lang="es-MX" sz="1400" dirty="0" smtClean="0"/>
              <a:t>La ballena jorobada macho canta las canciones.  Todas las canciones tienen un significado y son muy complejas.  Porque las canciones son complejas, los científicos creen que las ballenas jorobadas son muy inteligentes.  </a:t>
            </a:r>
            <a:r>
              <a:rPr lang="es-MX" sz="1000" i="1" dirty="0" smtClean="0"/>
              <a:t>Gráfico por cortesía de David Rothenberg</a:t>
            </a:r>
            <a:endParaRPr lang="es-MX" sz="1000" dirty="0" smtClean="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9487" b="50866"/>
          <a:stretch>
            <a:fillRect/>
          </a:stretch>
        </p:blipFill>
        <p:spPr bwMode="auto">
          <a:xfrm>
            <a:off x="4139202" y="2239137"/>
            <a:ext cx="2105025" cy="1452880"/>
          </a:xfrm>
          <a:prstGeom prst="rect">
            <a:avLst/>
          </a:prstGeom>
          <a:ln>
            <a:solidFill>
              <a:schemeClr val="tx1"/>
            </a:solidFill>
          </a:ln>
          <a:effectLst/>
        </p:spPr>
      </p:pic>
      <p:pic>
        <p:nvPicPr>
          <p:cNvPr id="51205" name="Picture 5" descr="http://images-partners-tbn.google.com/images?q=tbn:ANd9GcS03SQjX7oXPn04mI9Hp_cBax0L-RY2ilcWnh76oplV4DnBLLdSyDZT0jap:http://www.vetmed.vt.edu/education/curriculum/vm8054/Labs/Lab14/IMAGES/FINGERPRINT.jpg"/>
          <p:cNvPicPr>
            <a:picLocks noChangeAspect="1" noChangeArrowheads="1"/>
          </p:cNvPicPr>
          <p:nvPr/>
        </p:nvPicPr>
        <p:blipFill>
          <a:blip r:embed="rId4" cstate="print"/>
          <a:srcRect/>
          <a:stretch>
            <a:fillRect/>
          </a:stretch>
        </p:blipFill>
        <p:spPr bwMode="auto">
          <a:xfrm>
            <a:off x="2152486" y="2361106"/>
            <a:ext cx="1052513" cy="1208942"/>
          </a:xfrm>
          <a:prstGeom prst="rect">
            <a:avLst/>
          </a:prstGeom>
          <a:noFill/>
          <a:effectLst/>
        </p:spPr>
      </p:pic>
      <p:pic>
        <p:nvPicPr>
          <p:cNvPr id="7" name="Picture 6" descr="Singing Childr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1763" y="4837175"/>
            <a:ext cx="2163597" cy="1261745"/>
          </a:xfrm>
          <a:prstGeom prst="rect">
            <a:avLst/>
          </a:prstGeom>
          <a:ln>
            <a:solidFill>
              <a:schemeClr val="tx1"/>
            </a:solidFill>
          </a:ln>
          <a:effectLst/>
        </p:spPr>
      </p:pic>
      <p:sp>
        <p:nvSpPr>
          <p:cNvPr id="10" name="Rectangle 9"/>
          <p:cNvSpPr/>
          <p:nvPr/>
        </p:nvSpPr>
        <p:spPr>
          <a:xfrm>
            <a:off x="524558" y="515266"/>
            <a:ext cx="6962775" cy="33233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24558" y="3962400"/>
            <a:ext cx="6962775" cy="5241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524558" y="125850"/>
            <a:ext cx="3390800" cy="400110"/>
          </a:xfrm>
          <a:prstGeom prst="rect">
            <a:avLst/>
          </a:prstGeom>
        </p:spPr>
        <p:txBody>
          <a:bodyPr wrap="none">
            <a:spAutoFit/>
          </a:bodyPr>
          <a:lstStyle/>
          <a:p>
            <a:pPr lvl="0" defTabSz="914400" fontAlgn="base">
              <a:spcBef>
                <a:spcPct val="0"/>
              </a:spcBef>
              <a:spcAft>
                <a:spcPct val="0"/>
              </a:spcAft>
            </a:pPr>
            <a:r>
              <a:rPr lang="es-MX" sz="2000" b="1" dirty="0" smtClean="0">
                <a:latin typeface="Calibri" pitchFamily="34" charset="0"/>
                <a:ea typeface="Calibri" pitchFamily="34" charset="0"/>
                <a:cs typeface="Times New Roman" pitchFamily="18" charset="0"/>
              </a:rPr>
              <a:t>La ballena jorobada </a:t>
            </a:r>
            <a:r>
              <a:rPr lang="es-MX" sz="1400" i="1" dirty="0" smtClean="0">
                <a:latin typeface="Calibri" pitchFamily="34" charset="0"/>
                <a:ea typeface="Calibri" pitchFamily="34" charset="0"/>
                <a:cs typeface="Times New Roman" pitchFamily="18" charset="0"/>
              </a:rPr>
              <a:t>continuación</a:t>
            </a:r>
            <a:r>
              <a:rPr lang="es-MX" sz="1400" dirty="0" smtClean="0">
                <a:latin typeface="Calibri" pitchFamily="34" charset="0"/>
                <a:ea typeface="Calibri" pitchFamily="34" charset="0"/>
                <a:cs typeface="Times New Roman" pitchFamily="18" charset="0"/>
              </a:rPr>
              <a:t>…</a:t>
            </a:r>
            <a:endParaRPr lang="es-MX" sz="2000" b="1" u="sng" dirty="0">
              <a:latin typeface="Calibri" pitchFamily="34" charset="0"/>
              <a:cs typeface="Times New Roman" pitchFamily="18" charset="0"/>
            </a:endParaRPr>
          </a:p>
        </p:txBody>
      </p:sp>
      <p:sp>
        <p:nvSpPr>
          <p:cNvPr id="6" name="TextBox 5"/>
          <p:cNvSpPr txBox="1"/>
          <p:nvPr/>
        </p:nvSpPr>
        <p:spPr>
          <a:xfrm>
            <a:off x="3397679" y="7527734"/>
            <a:ext cx="703159" cy="230832"/>
          </a:xfrm>
          <a:prstGeom prst="rect">
            <a:avLst/>
          </a:prstGeom>
          <a:noFill/>
        </p:spPr>
        <p:txBody>
          <a:bodyPr wrap="square" rtlCol="0">
            <a:spAutoFit/>
          </a:bodyPr>
          <a:lstStyle/>
          <a:p>
            <a:r>
              <a:rPr lang="es-MX" sz="900" dirty="0" smtClean="0"/>
              <a:t>Clarinete</a:t>
            </a:r>
            <a:endParaRPr lang="es-MX" sz="100" dirty="0"/>
          </a:p>
        </p:txBody>
      </p:sp>
      <p:sp>
        <p:nvSpPr>
          <p:cNvPr id="9" name="TextBox 8"/>
          <p:cNvSpPr txBox="1"/>
          <p:nvPr/>
        </p:nvSpPr>
        <p:spPr>
          <a:xfrm>
            <a:off x="3187381" y="7656781"/>
            <a:ext cx="818564" cy="230832"/>
          </a:xfrm>
          <a:prstGeom prst="rect">
            <a:avLst/>
          </a:prstGeom>
          <a:noFill/>
        </p:spPr>
        <p:txBody>
          <a:bodyPr wrap="square" rtlCol="0">
            <a:spAutoFit/>
          </a:bodyPr>
          <a:lstStyle/>
          <a:p>
            <a:r>
              <a:rPr lang="es-MX" sz="900" dirty="0" smtClean="0">
                <a:cs typeface="Arabic Typesetting" panose="03020402040406030203" pitchFamily="66" charset="-78"/>
              </a:rPr>
              <a:t>Micrófono</a:t>
            </a:r>
            <a:r>
              <a:rPr lang="es-MX" sz="700" dirty="0" smtClean="0">
                <a:cs typeface="Arabic Typesetting" panose="03020402040406030203" pitchFamily="66" charset="-78"/>
              </a:rPr>
              <a:t> </a:t>
            </a:r>
            <a:endParaRPr lang="es-MX" sz="400" dirty="0">
              <a:cs typeface="Arabic Typesetting" panose="03020402040406030203" pitchFamily="66" charset="-78"/>
            </a:endParaRPr>
          </a:p>
        </p:txBody>
      </p:sp>
      <p:sp>
        <p:nvSpPr>
          <p:cNvPr id="19" name="TextBox 18"/>
          <p:cNvSpPr txBox="1"/>
          <p:nvPr/>
        </p:nvSpPr>
        <p:spPr>
          <a:xfrm>
            <a:off x="3129958" y="7840114"/>
            <a:ext cx="984805" cy="156966"/>
          </a:xfrm>
          <a:prstGeom prst="rect">
            <a:avLst/>
          </a:prstGeom>
          <a:noFill/>
        </p:spPr>
        <p:txBody>
          <a:bodyPr wrap="square" lIns="0" tIns="0" rIns="0" bIns="18288" rtlCol="0">
            <a:spAutoFit/>
          </a:bodyPr>
          <a:lstStyle/>
          <a:p>
            <a:r>
              <a:rPr lang="es-MX" sz="900" dirty="0" smtClean="0"/>
              <a:t>Amplificador</a:t>
            </a:r>
            <a:endParaRPr lang="es-MX" sz="700" dirty="0"/>
          </a:p>
        </p:txBody>
      </p:sp>
      <p:sp>
        <p:nvSpPr>
          <p:cNvPr id="51201" name="TextBox 51200"/>
          <p:cNvSpPr txBox="1"/>
          <p:nvPr/>
        </p:nvSpPr>
        <p:spPr>
          <a:xfrm>
            <a:off x="4455360" y="7724698"/>
            <a:ext cx="729276" cy="230832"/>
          </a:xfrm>
          <a:prstGeom prst="rect">
            <a:avLst/>
          </a:prstGeom>
          <a:noFill/>
        </p:spPr>
        <p:txBody>
          <a:bodyPr wrap="square" rtlCol="0">
            <a:spAutoFit/>
          </a:bodyPr>
          <a:lstStyle/>
          <a:p>
            <a:r>
              <a:rPr lang="es-MX" sz="900" dirty="0" smtClean="0"/>
              <a:t>Grabadora</a:t>
            </a:r>
            <a:endParaRPr lang="es-MX" sz="900" dirty="0"/>
          </a:p>
        </p:txBody>
      </p:sp>
      <p:sp>
        <p:nvSpPr>
          <p:cNvPr id="51202" name="TextBox 51201"/>
          <p:cNvSpPr txBox="1"/>
          <p:nvPr/>
        </p:nvSpPr>
        <p:spPr>
          <a:xfrm>
            <a:off x="4308655" y="7493866"/>
            <a:ext cx="721519" cy="230832"/>
          </a:xfrm>
          <a:prstGeom prst="rect">
            <a:avLst/>
          </a:prstGeom>
          <a:noFill/>
        </p:spPr>
        <p:txBody>
          <a:bodyPr wrap="square" rtlCol="0">
            <a:spAutoFit/>
          </a:bodyPr>
          <a:lstStyle/>
          <a:p>
            <a:r>
              <a:rPr lang="es-MX" sz="900" dirty="0" smtClean="0"/>
              <a:t>Auriculares</a:t>
            </a:r>
            <a:endParaRPr lang="es-MX" sz="900" dirty="0"/>
          </a:p>
        </p:txBody>
      </p:sp>
      <p:sp>
        <p:nvSpPr>
          <p:cNvPr id="51204" name="TextBox 51203"/>
          <p:cNvSpPr txBox="1"/>
          <p:nvPr/>
        </p:nvSpPr>
        <p:spPr>
          <a:xfrm>
            <a:off x="4569074" y="8600865"/>
            <a:ext cx="729695" cy="138499"/>
          </a:xfrm>
          <a:prstGeom prst="rect">
            <a:avLst/>
          </a:prstGeom>
          <a:noFill/>
        </p:spPr>
        <p:txBody>
          <a:bodyPr wrap="square" lIns="0" tIns="0" rIns="0" bIns="0" rtlCol="0">
            <a:spAutoFit/>
          </a:bodyPr>
          <a:lstStyle/>
          <a:p>
            <a:r>
              <a:rPr lang="es-MX" sz="900" dirty="0" smtClean="0"/>
              <a:t>Hidrófono</a:t>
            </a:r>
            <a:endParaRPr lang="es-MX" sz="900" dirty="0"/>
          </a:p>
        </p:txBody>
      </p:sp>
      <p:sp>
        <p:nvSpPr>
          <p:cNvPr id="51206" name="TextBox 51205"/>
          <p:cNvSpPr txBox="1"/>
          <p:nvPr/>
        </p:nvSpPr>
        <p:spPr>
          <a:xfrm>
            <a:off x="1543495" y="8253838"/>
            <a:ext cx="1055482" cy="230832"/>
          </a:xfrm>
          <a:prstGeom prst="rect">
            <a:avLst/>
          </a:prstGeom>
          <a:noFill/>
        </p:spPr>
        <p:txBody>
          <a:bodyPr wrap="square" rtlCol="0">
            <a:spAutoFit/>
          </a:bodyPr>
          <a:lstStyle/>
          <a:p>
            <a:r>
              <a:rPr lang="es-MX" sz="900" dirty="0" smtClean="0"/>
              <a:t>Ballena jorobada</a:t>
            </a:r>
            <a:endParaRPr lang="es-MX" sz="900" dirty="0"/>
          </a:p>
        </p:txBody>
      </p:sp>
      <p:sp>
        <p:nvSpPr>
          <p:cNvPr id="51207" name="TextBox 51206"/>
          <p:cNvSpPr txBox="1"/>
          <p:nvPr/>
        </p:nvSpPr>
        <p:spPr>
          <a:xfrm>
            <a:off x="2630518" y="8300005"/>
            <a:ext cx="1267364" cy="138499"/>
          </a:xfrm>
          <a:prstGeom prst="rect">
            <a:avLst/>
          </a:prstGeom>
          <a:noFill/>
          <a:effectLst/>
        </p:spPr>
        <p:txBody>
          <a:bodyPr wrap="square" lIns="91440" tIns="0" rIns="91440" bIns="0" rtlCol="0">
            <a:spAutoFit/>
          </a:bodyPr>
          <a:lstStyle/>
          <a:p>
            <a:r>
              <a:rPr lang="es-MX" sz="900" dirty="0" smtClean="0">
                <a:latin typeface="+mj-lt"/>
              </a:rPr>
              <a:t>Bocinas subacuáticas</a:t>
            </a:r>
            <a:endParaRPr lang="es-MX" sz="900" dirty="0">
              <a:latin typeface="+mj-lt"/>
            </a:endParaRPr>
          </a:p>
        </p:txBody>
      </p:sp>
    </p:spTree>
    <p:extLst>
      <p:ext uri="{BB962C8B-B14F-4D97-AF65-F5344CB8AC3E}">
        <p14:creationId xmlns:p14="http://schemas.microsoft.com/office/powerpoint/2010/main" val="33840516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39</a:t>
            </a:fld>
            <a:endParaRPr lang="en-US" dirty="0"/>
          </a:p>
        </p:txBody>
      </p:sp>
      <p:sp>
        <p:nvSpPr>
          <p:cNvPr id="18433" name="Rectangle 1"/>
          <p:cNvSpPr>
            <a:spLocks noChangeArrowheads="1"/>
          </p:cNvSpPr>
          <p:nvPr/>
        </p:nvSpPr>
        <p:spPr bwMode="auto">
          <a:xfrm>
            <a:off x="809625" y="24822"/>
            <a:ext cx="6396038" cy="83407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Hechos acerca</a:t>
            </a:r>
            <a:r>
              <a:rPr kumimoji="0" lang="es-MX" sz="1600" b="1" i="0" strike="noStrike" cap="none" normalizeH="0" dirty="0" smtClean="0">
                <a:ln>
                  <a:noFill/>
                </a:ln>
                <a:solidFill>
                  <a:schemeClr val="tx1"/>
                </a:solidFill>
                <a:effectLst/>
                <a:latin typeface="Calibri" pitchFamily="34" charset="0"/>
                <a:ea typeface="Calibri" pitchFamily="34" charset="0"/>
                <a:cs typeface="Times New Roman" pitchFamily="18" charset="0"/>
              </a:rPr>
              <a:t> de</a:t>
            </a:r>
            <a:r>
              <a:rPr kumimoji="0" lang="es-MX" sz="16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 las ballenas jorobada</a:t>
            </a:r>
            <a:r>
              <a:rPr kumimoji="0" lang="es-MX" sz="16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s</a:t>
            </a:r>
            <a:endParaRPr kumimoji="0" lang="es-MX" sz="1200" b="1" i="0"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algn="ctr" defTabSz="914400" fontAlgn="base">
              <a:spcBef>
                <a:spcPct val="0"/>
              </a:spcBef>
              <a:spcAft>
                <a:spcPct val="0"/>
              </a:spcAft>
            </a:pPr>
            <a:r>
              <a:rPr lang="es-MX" sz="1200" dirty="0" smtClean="0">
                <a:latin typeface="Calibri" pitchFamily="34" charset="0"/>
                <a:ea typeface="Calibri" pitchFamily="34" charset="0"/>
                <a:cs typeface="Times New Roman" pitchFamily="18" charset="0"/>
              </a:rPr>
              <a:t>Por: Elizabeth </a:t>
            </a:r>
            <a:r>
              <a:rPr lang="es-MX" sz="1200" dirty="0" err="1" smtClean="0">
                <a:latin typeface="Calibri" pitchFamily="34" charset="0"/>
                <a:ea typeface="Calibri" pitchFamily="34" charset="0"/>
                <a:cs typeface="Times New Roman" pitchFamily="18" charset="0"/>
              </a:rPr>
              <a:t>Yeo</a:t>
            </a:r>
            <a:r>
              <a:rPr lang="es-MX" sz="1200" dirty="0" smtClean="0">
                <a:latin typeface="Calibri" pitchFamily="34" charset="0"/>
                <a:ea typeface="Calibri" pitchFamily="34" charset="0"/>
                <a:cs typeface="Times New Roman" pitchFamily="18" charset="0"/>
              </a:rPr>
              <a:t> </a:t>
            </a:r>
          </a:p>
          <a:p>
            <a:pPr algn="ctr" defTabSz="914400" fontAlgn="base">
              <a:spcBef>
                <a:spcPct val="0"/>
              </a:spcBef>
              <a:spcAft>
                <a:spcPct val="0"/>
              </a:spcAft>
            </a:pPr>
            <a:endParaRPr kumimoji="0" lang="es-MX" sz="1600" b="0" i="0" u="none" strike="noStrike" cap="none" normalizeH="0" baseline="0" dirty="0" smtClean="0">
              <a:ln>
                <a:noFill/>
              </a:ln>
              <a:solidFill>
                <a:schemeClr val="tx1"/>
              </a:solidFill>
              <a:effectLst/>
              <a:latin typeface="Arial" pitchFamily="34" charset="0"/>
            </a:endParaRPr>
          </a:p>
          <a:p>
            <a:pPr eaLnBrk="0" fontAlgn="base" hangingPunct="0"/>
            <a:r>
              <a:rPr lang="es-MX" sz="1200" b="1" u="sng" dirty="0" smtClean="0"/>
              <a:t>Sección 1</a:t>
            </a:r>
            <a:r>
              <a:rPr lang="es-MX" sz="1200" dirty="0" smtClean="0"/>
              <a:t> </a:t>
            </a:r>
          </a:p>
          <a:p>
            <a:pPr eaLnBrk="0" fontAlgn="base" hangingPunct="0"/>
            <a:r>
              <a:rPr lang="es-MX" sz="1200" b="1" u="sng" dirty="0" smtClean="0"/>
              <a:t>Descripción</a:t>
            </a:r>
            <a:r>
              <a:rPr lang="es-MX" sz="1200" dirty="0" smtClean="0"/>
              <a:t> </a:t>
            </a:r>
          </a:p>
          <a:p>
            <a:pPr eaLnBrk="0" fontAlgn="base" hangingPunct="0"/>
            <a:r>
              <a:rPr lang="es-MX" sz="1200" dirty="0" smtClean="0"/>
              <a:t>La ballena jorobada es una ballena fácil de reconocer.  ¡No sólo porque es enorme (40-50 toneladas) sino también porque mide de 40 a 50 pies de longitud!  50 pies es casi la altura de un edificio de cinco pisos.  </a:t>
            </a:r>
          </a:p>
          <a:p>
            <a:pPr eaLnBrk="0" fontAlgn="base" hangingPunct="0"/>
            <a:r>
              <a:rPr lang="es-MX" sz="1200" dirty="0" smtClean="0"/>
              <a:t> </a:t>
            </a:r>
          </a:p>
          <a:p>
            <a:pPr eaLnBrk="0" fontAlgn="base" hangingPunct="0"/>
            <a:r>
              <a:rPr lang="es-MX" sz="1200" dirty="0" smtClean="0"/>
              <a:t>¡Muchas personas dicen que la ballena jorobada tiene una joroba en su espalda!  Pero cuando la ballena jorobada se sumerge en el agua arquea la espalda. Sólo parece una joroba.  </a:t>
            </a:r>
          </a:p>
          <a:p>
            <a:pPr eaLnBrk="0" fontAlgn="base" hangingPunct="0"/>
            <a:r>
              <a:rPr lang="es-MX" sz="1200" dirty="0" smtClean="0"/>
              <a:t> </a:t>
            </a:r>
          </a:p>
          <a:p>
            <a:pPr eaLnBrk="0" fontAlgn="base" hangingPunct="0"/>
            <a:r>
              <a:rPr lang="es-MX" sz="1200" dirty="0" smtClean="0"/>
              <a:t>La ballenas jorobadas tienen aletas grandes.  Sus aletas son un tercio del tamaño de su cuerpo.  El nombre científico de la ballena jorobada es </a:t>
            </a:r>
            <a:r>
              <a:rPr lang="es-MX" sz="1200" b="1" u="sng" dirty="0" smtClean="0"/>
              <a:t>Megaptera</a:t>
            </a:r>
            <a:r>
              <a:rPr lang="es-MX" sz="1200" dirty="0" smtClean="0"/>
              <a:t> que significa </a:t>
            </a:r>
            <a:r>
              <a:rPr lang="es-MX" sz="1200" b="1" dirty="0" smtClean="0"/>
              <a:t>alas grandes</a:t>
            </a:r>
            <a:r>
              <a:rPr lang="es-MX" sz="1200" dirty="0" smtClean="0"/>
              <a:t>.  </a:t>
            </a:r>
          </a:p>
          <a:p>
            <a:pPr eaLnBrk="0" fontAlgn="base" hangingPunct="0"/>
            <a:r>
              <a:rPr lang="es-MX" sz="1200" dirty="0" smtClean="0"/>
              <a:t> </a:t>
            </a:r>
          </a:p>
          <a:p>
            <a:pPr eaLnBrk="0" fontAlgn="base" hangingPunct="0"/>
            <a:r>
              <a:rPr lang="es-MX" sz="1200" dirty="0" smtClean="0"/>
              <a:t>Las ballenas jorobadas pueden ser de color gris </a:t>
            </a:r>
            <a:r>
              <a:rPr lang="es-MX" sz="1200" dirty="0"/>
              <a:t>o</a:t>
            </a:r>
            <a:r>
              <a:rPr lang="es-MX" sz="1200" dirty="0" smtClean="0"/>
              <a:t> negro. Tienen manchas blancas en la parte inferior de la cola que se llaman </a:t>
            </a:r>
            <a:r>
              <a:rPr lang="es-MX" sz="1200" b="1" u="sng" dirty="0" smtClean="0"/>
              <a:t>aletas caudales</a:t>
            </a:r>
            <a:r>
              <a:rPr lang="es-MX" sz="1200" dirty="0" smtClean="0"/>
              <a:t>.</a:t>
            </a:r>
            <a:r>
              <a:rPr lang="es-MX" sz="1200" b="1" dirty="0" smtClean="0"/>
              <a:t> </a:t>
            </a:r>
            <a:r>
              <a:rPr lang="es-MX" sz="1200" dirty="0" smtClean="0"/>
              <a:t>Cada ballena tiene manchas únicas que ayudan a los científicos a identificarlas. </a:t>
            </a:r>
          </a:p>
          <a:p>
            <a:pPr eaLnBrk="0" fontAlgn="base" hangingPunct="0"/>
            <a:endParaRPr lang="es-MX" sz="1200" dirty="0" smtClean="0"/>
          </a:p>
          <a:p>
            <a:pPr eaLnBrk="0" fontAlgn="base" hangingPunct="0"/>
            <a:r>
              <a:rPr lang="es-MX" sz="1200" dirty="0" smtClean="0"/>
              <a:t>La cola de la ballena mide unos 12 pies de ancho. Las ballenas jorobadas sacan su cola fuera del agua, la giran alrededor y la golpean contra el agua. Este es un </a:t>
            </a:r>
            <a:r>
              <a:rPr lang="es-MX" sz="1200" b="1" u="sng" dirty="0" smtClean="0"/>
              <a:t>coletazo</a:t>
            </a:r>
            <a:r>
              <a:rPr lang="es-MX" sz="1200" dirty="0" smtClean="0"/>
              <a:t>.  La razón por la que dan el coletazo no se conoce.</a:t>
            </a:r>
          </a:p>
          <a:p>
            <a:pPr eaLnBrk="0" fontAlgn="base" hangingPunct="0"/>
            <a:r>
              <a:rPr lang="es-MX" sz="1200" dirty="0" smtClean="0"/>
              <a:t> </a:t>
            </a:r>
          </a:p>
          <a:p>
            <a:pPr eaLnBrk="0" fontAlgn="base" hangingPunct="0"/>
            <a:r>
              <a:rPr lang="es-MX" sz="1200" b="1" u="sng" dirty="0" smtClean="0"/>
              <a:t>Sección 2</a:t>
            </a:r>
            <a:r>
              <a:rPr lang="es-MX" sz="1200" dirty="0" smtClean="0"/>
              <a:t> </a:t>
            </a:r>
          </a:p>
          <a:p>
            <a:pPr eaLnBrk="0" fontAlgn="base" hangingPunct="0"/>
            <a:r>
              <a:rPr lang="es-MX" sz="1200" b="1" u="sng" dirty="0" smtClean="0"/>
              <a:t>Comportamiento</a:t>
            </a:r>
            <a:r>
              <a:rPr lang="es-MX" sz="1200" dirty="0" smtClean="0"/>
              <a:t> </a:t>
            </a:r>
          </a:p>
          <a:p>
            <a:pPr eaLnBrk="0" fontAlgn="base" hangingPunct="0"/>
            <a:r>
              <a:rPr lang="es-MX" sz="1200" dirty="0" smtClean="0"/>
              <a:t>Las ballenas jorobadas son conocidas por sus </a:t>
            </a:r>
            <a:r>
              <a:rPr lang="es-MX" sz="1200" dirty="0">
                <a:solidFill>
                  <a:prstClr val="black"/>
                </a:solidFill>
              </a:rPr>
              <a:t>complejas </a:t>
            </a:r>
            <a:r>
              <a:rPr lang="es-MX" sz="1200" dirty="0" smtClean="0"/>
              <a:t>canciones de ballenas. Los científicos han estudiado estas canciones por muchos años. Han encontrado que solo los machos cantan. Todas las canciones tienen significado y son muy complejas.  Esto hace que los científicos crean que las ballenas jorobadas son muy </a:t>
            </a:r>
            <a:r>
              <a:rPr lang="es-MX" sz="1200" b="1" u="sng" dirty="0" smtClean="0"/>
              <a:t>inteligentes</a:t>
            </a:r>
            <a:r>
              <a:rPr lang="es-MX" sz="1200" dirty="0" smtClean="0"/>
              <a:t>.</a:t>
            </a:r>
          </a:p>
          <a:p>
            <a:pPr eaLnBrk="0" fontAlgn="base" hangingPunct="0"/>
            <a:r>
              <a:rPr lang="es-MX" sz="1200" dirty="0" smtClean="0"/>
              <a:t>  </a:t>
            </a:r>
          </a:p>
          <a:p>
            <a:pPr eaLnBrk="0" fontAlgn="base" hangingPunct="0"/>
            <a:r>
              <a:rPr lang="es-MX" sz="1200" dirty="0" smtClean="0"/>
              <a:t>Las ballenas jorobadas son famosas por saltar fuera del agua.  Utilizan su poderosa cola para golpear el agua. Sus colas las ayudan a impulsarse fuera del océano.</a:t>
            </a:r>
          </a:p>
          <a:p>
            <a:pPr eaLnBrk="0" fontAlgn="base" hangingPunct="0"/>
            <a:r>
              <a:rPr lang="es-MX" sz="1200" dirty="0" smtClean="0"/>
              <a:t> </a:t>
            </a:r>
          </a:p>
          <a:p>
            <a:pPr eaLnBrk="0" fontAlgn="base" hangingPunct="0"/>
            <a:r>
              <a:rPr lang="es-MX" sz="1200" dirty="0" smtClean="0"/>
              <a:t>Las ballenas jorobadas cazan como manada de maneras muy ingeniosas.  El grupo de caza hace un circulo debajo del agua.  Entonces, todas las ballenas soplan burbujas al mismo tiempo. La pared de burbujas atrapa peces pequeños para que las ballenas puedan comer.  Este método de alimentación se llama </a:t>
            </a:r>
            <a:r>
              <a:rPr lang="es-MX" sz="1200" b="1" u="sng" dirty="0" smtClean="0"/>
              <a:t>red de burbujas</a:t>
            </a:r>
            <a:r>
              <a:rPr lang="es-MX" sz="1200" dirty="0" smtClean="0"/>
              <a:t>.</a:t>
            </a:r>
          </a:p>
          <a:p>
            <a:pPr eaLnBrk="0" fontAlgn="base" hangingPunct="0"/>
            <a:r>
              <a:rPr lang="es-MX" sz="1200" dirty="0" smtClean="0"/>
              <a:t> </a:t>
            </a:r>
          </a:p>
          <a:p>
            <a:pPr eaLnBrk="0" fontAlgn="base" hangingPunct="0"/>
            <a:r>
              <a:rPr lang="es-MX" sz="1200" b="1" u="sng" dirty="0" smtClean="0"/>
              <a:t>Sección 3</a:t>
            </a:r>
            <a:r>
              <a:rPr lang="es-MX" sz="1200" dirty="0" smtClean="0"/>
              <a:t> </a:t>
            </a:r>
          </a:p>
          <a:p>
            <a:pPr eaLnBrk="0" fontAlgn="base" hangingPunct="0"/>
            <a:r>
              <a:rPr lang="es-MX" sz="1200" b="1" u="sng" dirty="0" smtClean="0"/>
              <a:t>Únicas</a:t>
            </a:r>
            <a:endParaRPr lang="es-MX" sz="1200" dirty="0" smtClean="0"/>
          </a:p>
          <a:p>
            <a:pPr eaLnBrk="0" fontAlgn="base" hangingPunct="0"/>
            <a:r>
              <a:rPr lang="es-MX" sz="1200" dirty="0" smtClean="0"/>
              <a:t>Las ballenas jorobadas son únicas por muchas razones.  Son unas de las ballenas más grandes. Ellas son las únicas ballenas que cantan canciones complejas.  Ellas cazan como manada y usan métodos ingeniosos para atrapar su comida.  Son los acróbatas del océano y son conocidas por ser muy </a:t>
            </a:r>
            <a:r>
              <a:rPr lang="es-MX" sz="1200" b="1" u="sng" dirty="0" smtClean="0"/>
              <a:t>inteligentes</a:t>
            </a:r>
            <a:r>
              <a:rPr lang="es-MX" sz="1200" dirty="0" smtClean="0"/>
              <a:t>.  </a:t>
            </a:r>
            <a:endParaRPr lang="es-MX" sz="1200" dirty="0"/>
          </a:p>
        </p:txBody>
      </p:sp>
      <p:sp>
        <p:nvSpPr>
          <p:cNvPr id="5" name="TextBox 4"/>
          <p:cNvSpPr txBox="1"/>
          <p:nvPr/>
        </p:nvSpPr>
        <p:spPr>
          <a:xfrm>
            <a:off x="5714870" y="111480"/>
            <a:ext cx="2073871" cy="830997"/>
          </a:xfrm>
          <a:prstGeom prst="rect">
            <a:avLst/>
          </a:prstGeom>
          <a:noFill/>
        </p:spPr>
        <p:txBody>
          <a:bodyPr wrap="square" rtlCol="0">
            <a:spAutoFit/>
          </a:bodyPr>
          <a:lstStyle/>
          <a:p>
            <a:r>
              <a:rPr lang="es-MX" sz="800" dirty="0" smtClean="0"/>
              <a:t>Equivalencia de grado: 3.7</a:t>
            </a:r>
          </a:p>
          <a:p>
            <a:r>
              <a:rPr lang="es-MX" sz="800" dirty="0" smtClean="0"/>
              <a:t>Escala </a:t>
            </a:r>
            <a:r>
              <a:rPr lang="es-MX" sz="800" i="1" dirty="0" err="1" smtClean="0"/>
              <a:t>Lexile</a:t>
            </a:r>
            <a:r>
              <a:rPr lang="es-MX" sz="800" dirty="0" smtClean="0"/>
              <a:t>: 730L</a:t>
            </a:r>
          </a:p>
          <a:p>
            <a:r>
              <a:rPr lang="es-ES" sz="800" dirty="0"/>
              <a:t>Promedio de </a:t>
            </a:r>
            <a:r>
              <a:rPr lang="es-ES" sz="800" dirty="0" smtClean="0"/>
              <a:t>lo largo </a:t>
            </a:r>
            <a:r>
              <a:rPr lang="es-ES" sz="800" dirty="0"/>
              <a:t>de la oración</a:t>
            </a:r>
            <a:r>
              <a:rPr lang="es-MX" sz="800" dirty="0" smtClean="0"/>
              <a:t>: 10.03</a:t>
            </a:r>
          </a:p>
          <a:p>
            <a:r>
              <a:rPr lang="es-ES" sz="800" dirty="0"/>
              <a:t>Promedio de la frecuencia de </a:t>
            </a:r>
            <a:r>
              <a:rPr lang="es-ES" sz="800" dirty="0" err="1" smtClean="0"/>
              <a:t>palabrass</a:t>
            </a:r>
            <a:r>
              <a:rPr lang="es-MX" sz="800" dirty="0" smtClean="0"/>
              <a:t>: 3.39</a:t>
            </a:r>
          </a:p>
          <a:p>
            <a:r>
              <a:rPr lang="es-MX" sz="800" dirty="0" smtClean="0"/>
              <a:t>Número </a:t>
            </a:r>
            <a:r>
              <a:rPr lang="es-MX" sz="800" dirty="0"/>
              <a:t>de </a:t>
            </a:r>
            <a:r>
              <a:rPr lang="es-MX" sz="800" dirty="0" smtClean="0"/>
              <a:t>palabras: 341</a:t>
            </a:r>
          </a:p>
          <a:p>
            <a:r>
              <a:rPr lang="es-MX" sz="800" dirty="0" smtClean="0"/>
              <a:t>Nota: Basado en el texto original en inglés</a:t>
            </a:r>
            <a:endParaRPr lang="es-MX" sz="800" dirty="0"/>
          </a:p>
        </p:txBody>
      </p:sp>
    </p:spTree>
    <p:extLst>
      <p:ext uri="{BB962C8B-B14F-4D97-AF65-F5344CB8AC3E}">
        <p14:creationId xmlns:p14="http://schemas.microsoft.com/office/powerpoint/2010/main" val="4202481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1824" y="96652"/>
            <a:ext cx="6563360" cy="9628558"/>
          </a:xfrm>
          <a:prstGeom prst="rect">
            <a:avLst/>
          </a:prstGeom>
          <a:noFill/>
        </p:spPr>
        <p:txBody>
          <a:bodyPr wrap="square" lIns="101880" tIns="50939" rIns="101880" bIns="50939" rtlCol="0">
            <a:spAutoFit/>
          </a:bodyPr>
          <a:lstStyle/>
          <a:p>
            <a:pPr algn="ctr"/>
            <a:r>
              <a:rPr lang="es-419" sz="1700" b="1" u="sng" dirty="0" smtClean="0">
                <a:solidFill>
                  <a:prstClr val="black"/>
                </a:solidFill>
              </a:rPr>
              <a:t>Tarea de rendimiento - opcional</a:t>
            </a:r>
          </a:p>
          <a:p>
            <a:r>
              <a:rPr lang="es-419" sz="1700" u="sng" dirty="0" smtClean="0">
                <a:solidFill>
                  <a:prstClr val="black"/>
                </a:solidFill>
              </a:rPr>
              <a:t>Trasfondo</a:t>
            </a:r>
          </a:p>
          <a:p>
            <a:endParaRPr lang="es-419" sz="1300" u="sng" dirty="0" smtClean="0">
              <a:solidFill>
                <a:prstClr val="black"/>
              </a:solidFill>
            </a:endParaRPr>
          </a:p>
          <a:p>
            <a:r>
              <a:rPr lang="es-419" sz="1300" dirty="0" smtClean="0">
                <a:solidFill>
                  <a:prstClr val="black"/>
                </a:solidFill>
              </a:rPr>
              <a:t>Esta es una pre-evaluación para medir la tarea de escribir un </a:t>
            </a:r>
            <a:r>
              <a:rPr lang="es-419" sz="1300" b="1" dirty="0" smtClean="0">
                <a:solidFill>
                  <a:prstClr val="black"/>
                </a:solidFill>
              </a:rPr>
              <a:t>artículo narrativo.  </a:t>
            </a:r>
            <a:r>
              <a:rPr lang="es-419" sz="1300" dirty="0" smtClean="0">
                <a:solidFill>
                  <a:prstClr val="black"/>
                </a:solidFill>
              </a:rPr>
              <a:t>Las composiciones completas son siempre parte de una tarea de rendimiento. Una tarea de rendimiento completa tendría: </a:t>
            </a:r>
          </a:p>
          <a:p>
            <a:endParaRPr lang="es-419" sz="1300" dirty="0" smtClean="0">
              <a:solidFill>
                <a:prstClr val="black"/>
              </a:solidFill>
            </a:endParaRPr>
          </a:p>
          <a:p>
            <a:r>
              <a:rPr lang="es-419" sz="1300" b="1" i="1" dirty="0" smtClean="0">
                <a:solidFill>
                  <a:prstClr val="black"/>
                </a:solidFill>
              </a:rPr>
              <a:t>Parte 1</a:t>
            </a:r>
          </a:p>
          <a:p>
            <a:pPr marL="181703" indent="-181703">
              <a:buFont typeface="Arial" panose="020B0604020202020204" pitchFamily="34" charset="0"/>
              <a:buChar char="•"/>
            </a:pPr>
            <a:r>
              <a:rPr lang="es-419" sz="1300" dirty="0" smtClean="0">
                <a:solidFill>
                  <a:prstClr val="black"/>
                </a:solidFill>
              </a:rPr>
              <a:t>Una actividad para toda la clase (30 minutos)</a:t>
            </a:r>
          </a:p>
          <a:p>
            <a:pPr marL="177800"/>
            <a:r>
              <a:rPr lang="es-419" sz="1300" dirty="0" smtClean="0">
                <a:solidFill>
                  <a:prstClr val="black"/>
                </a:solidFill>
              </a:rPr>
              <a:t>(35 minutos – trabajo independiente)</a:t>
            </a:r>
          </a:p>
          <a:p>
            <a:pPr marL="180587" indent="-180587">
              <a:buFont typeface="Arial" panose="020B0604020202020204" pitchFamily="34" charset="0"/>
              <a:buChar char="•"/>
            </a:pPr>
            <a:r>
              <a:rPr lang="es-419" sz="1300" dirty="0" smtClean="0">
                <a:solidFill>
                  <a:prstClr val="black"/>
                </a:solidFill>
              </a:rPr>
              <a:t>Pasajes o cualquier otra fuente de lectura </a:t>
            </a:r>
          </a:p>
          <a:p>
            <a:pPr marL="180587" indent="-180587">
              <a:buFont typeface="Arial" panose="020B0604020202020204" pitchFamily="34" charset="0"/>
              <a:buChar char="•"/>
            </a:pPr>
            <a:r>
              <a:rPr lang="es-419" sz="1300" dirty="0" smtClean="0">
                <a:solidFill>
                  <a:prstClr val="black"/>
                </a:solidFill>
              </a:rPr>
              <a:t>3 preguntas de investigación </a:t>
            </a:r>
          </a:p>
          <a:p>
            <a:pPr marL="180587" indent="-180587">
              <a:buFont typeface="Arial" panose="020B0604020202020204" pitchFamily="34" charset="0"/>
              <a:buChar char="•"/>
            </a:pPr>
            <a:r>
              <a:rPr lang="es-419" sz="1300" dirty="0" smtClean="0">
                <a:solidFill>
                  <a:prstClr val="black"/>
                </a:solidFill>
              </a:rPr>
              <a:t>Podrían haber otras preguntas de respuestas construidas.</a:t>
            </a:r>
          </a:p>
          <a:p>
            <a:r>
              <a:rPr lang="es-419" sz="1300" b="1" i="1" dirty="0" smtClean="0">
                <a:solidFill>
                  <a:prstClr val="black"/>
                </a:solidFill>
              </a:rPr>
              <a:t>Parte 2</a:t>
            </a:r>
          </a:p>
          <a:p>
            <a:pPr marL="180587" indent="-180587">
              <a:buFont typeface="Arial" panose="020B0604020202020204" pitchFamily="34" charset="0"/>
              <a:buChar char="•"/>
            </a:pPr>
            <a:r>
              <a:rPr lang="es-419" sz="1300" dirty="0" smtClean="0">
                <a:solidFill>
                  <a:prstClr val="black"/>
                </a:solidFill>
              </a:rPr>
              <a:t>Una composición completa (70 minutos)</a:t>
            </a:r>
          </a:p>
          <a:p>
            <a:endParaRPr lang="es-419" sz="1300" dirty="0" smtClean="0">
              <a:solidFill>
                <a:prstClr val="black"/>
              </a:solidFill>
            </a:endParaRPr>
          </a:p>
          <a:p>
            <a:r>
              <a:rPr lang="es-419" sz="1300" dirty="0" smtClean="0">
                <a:solidFill>
                  <a:prstClr val="black"/>
                </a:solidFill>
              </a:rPr>
              <a:t>Los estudiantes deben tener acceso a recursos para revisar la ortografía, pero no para revisar la gramática. Los estudiantes pueden hacer referencia a sus pasajes, tomar notas, las 3 preguntas de investigación y cualquier otra pregunta de respuesta construida, tantas veces como lo deseen. </a:t>
            </a:r>
          </a:p>
          <a:p>
            <a:endParaRPr lang="es-419" sz="1300" dirty="0" smtClean="0">
              <a:solidFill>
                <a:prstClr val="black"/>
              </a:solidFill>
            </a:endParaRPr>
          </a:p>
          <a:p>
            <a:r>
              <a:rPr lang="es-419" sz="1700" u="sng" dirty="0">
                <a:solidFill>
                  <a:prstClr val="black"/>
                </a:solidFill>
              </a:rPr>
              <a:t>Instrucciones</a:t>
            </a:r>
          </a:p>
          <a:p>
            <a:r>
              <a:rPr lang="es-419" sz="1200" b="1" dirty="0" smtClean="0">
                <a:solidFill>
                  <a:prstClr val="black"/>
                </a:solidFill>
              </a:rPr>
              <a:t>30 minutos</a:t>
            </a:r>
          </a:p>
          <a:p>
            <a:pPr marL="240782" indent="-240782">
              <a:buFontTx/>
              <a:buAutoNum type="arabicPeriod"/>
            </a:pPr>
            <a:r>
              <a:rPr lang="es-419" sz="1300" dirty="0" smtClean="0">
                <a:solidFill>
                  <a:prstClr val="black"/>
                </a:solidFill>
              </a:rPr>
              <a:t>Es posible que desee tener una actividad de 30 minutos para toda la clase. El propósito de una actividad </a:t>
            </a:r>
            <a:r>
              <a:rPr lang="es-419" sz="1300" b="1" dirty="0" smtClean="0">
                <a:solidFill>
                  <a:prstClr val="black"/>
                </a:solidFill>
              </a:rPr>
              <a:t>PT</a:t>
            </a:r>
            <a:r>
              <a:rPr lang="es-419" sz="1300" dirty="0" smtClean="0">
                <a:solidFill>
                  <a:prstClr val="black"/>
                </a:solidFill>
              </a:rPr>
              <a:t> (</a:t>
            </a:r>
            <a:r>
              <a:rPr lang="es-419" sz="1300" i="1" dirty="0" smtClean="0">
                <a:solidFill>
                  <a:prstClr val="black"/>
                </a:solidFill>
              </a:rPr>
              <a:t>Performance </a:t>
            </a:r>
            <a:r>
              <a:rPr lang="es-419" sz="1300" i="1" dirty="0" err="1" smtClean="0">
                <a:solidFill>
                  <a:prstClr val="black"/>
                </a:solidFill>
              </a:rPr>
              <a:t>Task</a:t>
            </a:r>
            <a:r>
              <a:rPr lang="es-419" sz="1300" i="1" dirty="0" smtClean="0">
                <a:solidFill>
                  <a:prstClr val="black"/>
                </a:solidFill>
              </a:rPr>
              <a:t> </a:t>
            </a:r>
            <a:r>
              <a:rPr lang="es-419" sz="1300" dirty="0" smtClean="0">
                <a:solidFill>
                  <a:prstClr val="black"/>
                </a:solidFill>
              </a:rPr>
              <a:t>- </a:t>
            </a:r>
            <a:r>
              <a:rPr lang="es-419" sz="1300" b="1" dirty="0" smtClean="0">
                <a:solidFill>
                  <a:prstClr val="black"/>
                </a:solidFill>
              </a:rPr>
              <a:t>Tarea de Rendimiento</a:t>
            </a:r>
            <a:r>
              <a:rPr lang="es-419" sz="1300" dirty="0" smtClean="0">
                <a:solidFill>
                  <a:prstClr val="black"/>
                </a:solidFill>
              </a:rPr>
              <a:t>) es asegurar que todos los estudiantes estén familiarizados con los conceptos del tema, y que conocen y entienden los términos clave (vocabulario) que están en el nivel más alto de su nivel de grado (palabras que normalmente no saben o que no son familiares dentro de su trasfondo o cultura). ¡La actividad en el salón </a:t>
            </a:r>
            <a:r>
              <a:rPr lang="es-419" sz="1300" b="1" dirty="0" smtClean="0">
                <a:solidFill>
                  <a:prstClr val="black"/>
                </a:solidFill>
              </a:rPr>
              <a:t>NO</a:t>
            </a:r>
            <a:r>
              <a:rPr lang="es-419" sz="1300" dirty="0" smtClean="0">
                <a:solidFill>
                  <a:prstClr val="black"/>
                </a:solidFill>
              </a:rPr>
              <a:t> pre-enseña ningún contenido a ser evaluado!</a:t>
            </a:r>
          </a:p>
          <a:p>
            <a:r>
              <a:rPr lang="es-419" sz="1200" b="1" dirty="0" smtClean="0">
                <a:solidFill>
                  <a:prstClr val="black"/>
                </a:solidFill>
              </a:rPr>
              <a:t>35 minutos</a:t>
            </a:r>
          </a:p>
          <a:p>
            <a:pPr marL="240782" indent="-240782">
              <a:buFontTx/>
              <a:buAutoNum type="arabicPeriod" startAt="2"/>
            </a:pPr>
            <a:r>
              <a:rPr lang="es-419" sz="1300" dirty="0" smtClean="0">
                <a:solidFill>
                  <a:prstClr val="black"/>
                </a:solidFill>
              </a:rPr>
              <a:t>Los estudiantes leen los pasajes independientemente.  Si tiene estudiantes que no pueden leer los pasajes, usted puede leérselos a ellos, pero por favor tome nota de los acomodos.  Recuerde a los estudiantes tomar notas mientras leen.  Durante la evaluación de SBAC, a los estudiantes se les permite conservar sus notas como referencia.  </a:t>
            </a:r>
          </a:p>
          <a:p>
            <a:pPr marL="245635" indent="-245635">
              <a:buFont typeface="+mj-lt"/>
              <a:buAutoNum type="arabicPeriod" startAt="3"/>
            </a:pPr>
            <a:r>
              <a:rPr lang="es-419" sz="1300" dirty="0" smtClean="0">
                <a:solidFill>
                  <a:prstClr val="black"/>
                </a:solidFill>
              </a:rPr>
              <a:t>Los estudiantes contestan las  3 preguntas de investigación o cualquier otra pregunta de respuesta construida. Los estudiantes deben hacer referencia a estas respuestas cuando estén escribiendo su artículo informativo.</a:t>
            </a:r>
          </a:p>
          <a:p>
            <a:r>
              <a:rPr lang="es-419" sz="1200" b="1" dirty="0" smtClean="0">
                <a:solidFill>
                  <a:prstClr val="black"/>
                </a:solidFill>
              </a:rPr>
              <a:t>15 minutos de receso</a:t>
            </a:r>
          </a:p>
          <a:p>
            <a:r>
              <a:rPr lang="es-419" sz="1200" b="1" dirty="0" smtClean="0">
                <a:solidFill>
                  <a:prstClr val="black"/>
                </a:solidFill>
              </a:rPr>
              <a:t>70 minutos</a:t>
            </a:r>
          </a:p>
          <a:p>
            <a:r>
              <a:rPr lang="es-419" sz="1300" dirty="0" smtClean="0">
                <a:solidFill>
                  <a:prstClr val="black"/>
                </a:solidFill>
              </a:rPr>
              <a:t>4. Los estudiantes escriben una composición completa (artículo narrativo).</a:t>
            </a:r>
          </a:p>
          <a:p>
            <a:endParaRPr lang="es-419" sz="1300" dirty="0" smtClean="0">
              <a:solidFill>
                <a:prstClr val="black"/>
              </a:solidFill>
            </a:endParaRPr>
          </a:p>
          <a:p>
            <a:r>
              <a:rPr lang="es-419" sz="1300" b="1" u="sng" dirty="0" smtClean="0">
                <a:solidFill>
                  <a:prstClr val="black"/>
                </a:solidFill>
              </a:rPr>
              <a:t>CALIFICACIÓN</a:t>
            </a:r>
          </a:p>
          <a:p>
            <a:r>
              <a:rPr lang="es-419" sz="1300" dirty="0" smtClean="0">
                <a:solidFill>
                  <a:prstClr val="black"/>
                </a:solidFill>
              </a:rPr>
              <a:t>Se provee una rúbrica narrativa.  Los estudiantes reciben 3 puntajes:</a:t>
            </a:r>
          </a:p>
          <a:p>
            <a:endParaRPr lang="es-419" sz="1300" dirty="0" smtClean="0">
              <a:solidFill>
                <a:prstClr val="black"/>
              </a:solidFill>
            </a:endParaRPr>
          </a:p>
          <a:p>
            <a:pPr marL="240782" indent="-240782">
              <a:buFontTx/>
              <a:buAutoNum type="arabicPeriod"/>
            </a:pPr>
            <a:r>
              <a:rPr lang="es-419" sz="1300" dirty="0" smtClean="0">
                <a:solidFill>
                  <a:prstClr val="black"/>
                </a:solidFill>
              </a:rPr>
              <a:t>Organización y propósito</a:t>
            </a:r>
          </a:p>
          <a:p>
            <a:pPr marL="240782" indent="-240782">
              <a:buFontTx/>
              <a:buAutoNum type="arabicPeriod"/>
            </a:pPr>
            <a:r>
              <a:rPr lang="es-419" sz="1300" dirty="0" smtClean="0">
                <a:solidFill>
                  <a:prstClr val="black"/>
                </a:solidFill>
              </a:rPr>
              <a:t>Evidencia y elaboración</a:t>
            </a:r>
          </a:p>
          <a:p>
            <a:pPr marL="240782" indent="-240782">
              <a:buFontTx/>
              <a:buAutoNum type="arabicPeriod"/>
            </a:pPr>
            <a:r>
              <a:rPr lang="es-419" sz="1300" dirty="0" smtClean="0">
                <a:solidFill>
                  <a:prstClr val="black"/>
                </a:solidFill>
              </a:rPr>
              <a:t>Convenciones</a:t>
            </a:r>
            <a:endParaRPr lang="es-419" sz="1300" dirty="0">
              <a:solidFill>
                <a:prstClr val="black"/>
              </a:solidFill>
            </a:endParaRPr>
          </a:p>
        </p:txBody>
      </p:sp>
      <p:sp>
        <p:nvSpPr>
          <p:cNvPr id="2" name="Slide Number Placeholder 1"/>
          <p:cNvSpPr>
            <a:spLocks noGrp="1"/>
          </p:cNvSpPr>
          <p:nvPr>
            <p:ph type="sldNum" sz="quarter" idx="12"/>
          </p:nvPr>
        </p:nvSpPr>
        <p:spPr/>
        <p:txBody>
          <a:bodyPr/>
          <a:lstStyle/>
          <a:p>
            <a:fld id="{F177B04D-AEB5-43ED-B9BA-B3D1EC9C9067}"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81308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609599" y="5151266"/>
            <a:ext cx="6694646" cy="3637036"/>
          </a:xfrm>
          <a:prstGeom prst="rect">
            <a:avLst/>
          </a:prstGeom>
        </p:spPr>
        <p:txBody>
          <a:bodyPr wrap="square" lIns="96661" tIns="48331" rIns="96661" bIns="48331">
            <a:spAutoFit/>
          </a:bodyPr>
          <a:lstStyle/>
          <a:p>
            <a:pPr marL="457200" indent="-457200"/>
            <a:r>
              <a:rPr lang="en-US" sz="1600" b="1" dirty="0" smtClean="0">
                <a:latin typeface="Helvetica" pitchFamily="34" charset="0"/>
                <a:cs typeface="Helvetica" pitchFamily="34" charset="0"/>
              </a:rPr>
              <a:t>10.   </a:t>
            </a:r>
            <a:r>
              <a:rPr lang="en-US" sz="1800" dirty="0" smtClean="0">
                <a:latin typeface="Helvetica" pitchFamily="34" charset="0"/>
                <a:cs typeface="Helvetica" pitchFamily="34" charset="0"/>
              </a:rPr>
              <a:t>¿</a:t>
            </a:r>
            <a:r>
              <a:rPr lang="es-MX" sz="1800" dirty="0" smtClean="0">
                <a:latin typeface="Helvetica" pitchFamily="34" charset="0"/>
                <a:cs typeface="Helvetica" pitchFamily="34" charset="0"/>
              </a:rPr>
              <a:t>Cuál declaración explica</a:t>
            </a:r>
            <a:r>
              <a:rPr lang="es-MX" sz="1800" dirty="0">
                <a:solidFill>
                  <a:prstClr val="black"/>
                </a:solidFill>
                <a:latin typeface="Helvetica" pitchFamily="34" charset="0"/>
                <a:cs typeface="Helvetica" pitchFamily="34" charset="0"/>
              </a:rPr>
              <a:t> </a:t>
            </a:r>
            <a:r>
              <a:rPr lang="es-MX" sz="1800" dirty="0" smtClean="0">
                <a:solidFill>
                  <a:prstClr val="black"/>
                </a:solidFill>
                <a:latin typeface="Helvetica" pitchFamily="34" charset="0"/>
                <a:cs typeface="Helvetica" pitchFamily="34" charset="0"/>
              </a:rPr>
              <a:t>mejor</a:t>
            </a:r>
            <a:r>
              <a:rPr lang="es-MX" sz="1800" dirty="0" smtClean="0">
                <a:latin typeface="Helvetica" pitchFamily="34" charset="0"/>
                <a:cs typeface="Helvetica" pitchFamily="34" charset="0"/>
              </a:rPr>
              <a:t> lo que creen los científicos?</a:t>
            </a:r>
          </a:p>
          <a:p>
            <a:pPr marL="801688" indent="-342900"/>
            <a:endParaRPr lang="es-MX" sz="1800" dirty="0" smtClean="0">
              <a:latin typeface="Helvetica" pitchFamily="34" charset="0"/>
              <a:cs typeface="Helvetica" pitchFamily="34" charset="0"/>
            </a:endParaRPr>
          </a:p>
          <a:p>
            <a:pPr marL="801688" indent="-342900">
              <a:buFont typeface="+mj-lt"/>
              <a:buAutoNum type="alphaUcPeriod"/>
            </a:pPr>
            <a:r>
              <a:rPr lang="es-MX" sz="1600" dirty="0" smtClean="0">
                <a:latin typeface="Helvetica" pitchFamily="34" charset="0"/>
                <a:cs typeface="Helvetica" pitchFamily="34" charset="0"/>
              </a:rPr>
              <a:t>Los científicos se preguntan si las ballenas jorobadas son muy inteligentes.</a:t>
            </a:r>
          </a:p>
          <a:p>
            <a:pPr marL="801688" indent="-342900">
              <a:buFont typeface="+mj-lt"/>
              <a:buAutoNum type="alphaUcPeriod"/>
            </a:pPr>
            <a:endParaRPr lang="es-MX" sz="1600" dirty="0" smtClean="0">
              <a:latin typeface="Helvetica" pitchFamily="34" charset="0"/>
              <a:cs typeface="Helvetica" pitchFamily="34" charset="0"/>
            </a:endParaRPr>
          </a:p>
          <a:p>
            <a:pPr marL="801688" indent="-342900">
              <a:buFont typeface="+mj-lt"/>
              <a:buAutoNum type="alphaUcPeriod" startAt="2"/>
            </a:pPr>
            <a:r>
              <a:rPr lang="es-MX" sz="1600" dirty="0" smtClean="0">
                <a:latin typeface="Helvetica" pitchFamily="34" charset="0"/>
                <a:cs typeface="Helvetica" pitchFamily="34" charset="0"/>
              </a:rPr>
              <a:t>Los científicos piensan que las ballenas jorobadas son muy inteligentes.</a:t>
            </a:r>
          </a:p>
          <a:p>
            <a:pPr marL="801688" indent="-342900"/>
            <a:endParaRPr lang="es-MX" sz="1600" dirty="0" smtClean="0">
              <a:latin typeface="Helvetica" pitchFamily="34" charset="0"/>
              <a:cs typeface="Helvetica" pitchFamily="34" charset="0"/>
            </a:endParaRPr>
          </a:p>
          <a:p>
            <a:pPr marL="801688" indent="-342900">
              <a:buFont typeface="+mj-lt"/>
              <a:buAutoNum type="alphaUcPeriod" startAt="3"/>
            </a:pPr>
            <a:r>
              <a:rPr lang="es-MX" sz="1600" dirty="0" smtClean="0">
                <a:latin typeface="Helvetica" pitchFamily="34" charset="0"/>
                <a:cs typeface="Helvetica" pitchFamily="34" charset="0"/>
              </a:rPr>
              <a:t>Los científicos dicen que las ballenas jorobadas son muy inteligentes.</a:t>
            </a:r>
          </a:p>
          <a:p>
            <a:pPr marL="801688" indent="-342900">
              <a:buFont typeface="+mj-lt"/>
              <a:buAutoNum type="alphaUcPeriod" startAt="3"/>
            </a:pPr>
            <a:endParaRPr lang="es-MX" sz="1600" dirty="0" smtClean="0">
              <a:latin typeface="Helvetica" pitchFamily="34" charset="0"/>
              <a:cs typeface="Helvetica" pitchFamily="34" charset="0"/>
            </a:endParaRPr>
          </a:p>
          <a:p>
            <a:pPr marL="801688" indent="-342900">
              <a:buFont typeface="+mj-lt"/>
              <a:buAutoNum type="alphaUcPeriod" startAt="3"/>
            </a:pPr>
            <a:r>
              <a:rPr lang="es-MX" sz="1600" dirty="0" smtClean="0">
                <a:latin typeface="Helvetica" pitchFamily="34" charset="0"/>
                <a:cs typeface="Helvetica" pitchFamily="34" charset="0"/>
              </a:rPr>
              <a:t>Los científicos han escuchado que las ballenas jorobadas son muy inteligentes.</a:t>
            </a:r>
            <a:endParaRPr lang="es-MX" sz="1600"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40</a:t>
            </a:fld>
            <a:endParaRPr lang="en-US" dirty="0"/>
          </a:p>
        </p:txBody>
      </p:sp>
      <p:sp>
        <p:nvSpPr>
          <p:cNvPr id="8" name="Rectangle 7"/>
          <p:cNvSpPr/>
          <p:nvPr/>
        </p:nvSpPr>
        <p:spPr>
          <a:xfrm>
            <a:off x="576943" y="850792"/>
            <a:ext cx="6727301" cy="2682929"/>
          </a:xfrm>
          <a:prstGeom prst="rect">
            <a:avLst/>
          </a:prstGeom>
        </p:spPr>
        <p:txBody>
          <a:bodyPr wrap="square" lIns="96661" tIns="48331" rIns="96661" bIns="48331">
            <a:spAutoFit/>
          </a:bodyPr>
          <a:lstStyle/>
          <a:p>
            <a:r>
              <a:rPr lang="en-US" sz="1800" b="1" dirty="0" smtClean="0">
                <a:latin typeface="Helvetica" pitchFamily="34" charset="0"/>
                <a:ea typeface="Calibri" pitchFamily="34" charset="0"/>
                <a:cs typeface="Times New Roman" pitchFamily="18" charset="0"/>
              </a:rPr>
              <a:t>9.   </a:t>
            </a:r>
            <a:r>
              <a:rPr lang="es-MX" sz="1800" dirty="0" smtClean="0">
                <a:latin typeface="Helvetica" pitchFamily="34" charset="0"/>
                <a:ea typeface="Calibri" pitchFamily="34" charset="0"/>
                <a:cs typeface="Times New Roman" pitchFamily="18" charset="0"/>
              </a:rPr>
              <a:t>El nombre científico de la ballena jorobada es </a:t>
            </a:r>
            <a:r>
              <a:rPr lang="es-MX" sz="1800" b="1" u="sng" dirty="0" smtClean="0">
                <a:latin typeface="Helvetica" pitchFamily="34" charset="0"/>
                <a:ea typeface="Calibri" pitchFamily="34" charset="0"/>
                <a:cs typeface="Times New Roman" pitchFamily="18" charset="0"/>
              </a:rPr>
              <a:t>Megaptera</a:t>
            </a:r>
            <a:r>
              <a:rPr lang="es-MX" sz="1800" dirty="0" smtClean="0">
                <a:latin typeface="Helvetica" pitchFamily="34" charset="0"/>
                <a:ea typeface="Calibri" pitchFamily="34" charset="0"/>
                <a:cs typeface="Times New Roman" pitchFamily="18" charset="0"/>
              </a:rPr>
              <a:t>.</a:t>
            </a:r>
          </a:p>
          <a:p>
            <a:pPr marL="342900" indent="-342900"/>
            <a:r>
              <a:rPr lang="es-MX" sz="1800" dirty="0" smtClean="0">
                <a:latin typeface="Helvetica" pitchFamily="34" charset="0"/>
                <a:cs typeface="Times New Roman" pitchFamily="18" charset="0"/>
              </a:rPr>
              <a:t>       ¿Qué probablemente significa el prefijo </a:t>
            </a:r>
            <a:r>
              <a:rPr lang="es-MX" sz="1800" b="1" u="sng" dirty="0" smtClean="0">
                <a:latin typeface="Helvetica" pitchFamily="34" charset="0"/>
                <a:cs typeface="Times New Roman" pitchFamily="18" charset="0"/>
              </a:rPr>
              <a:t>mega</a:t>
            </a:r>
            <a:r>
              <a:rPr lang="es-MX" sz="1800" dirty="0" smtClean="0">
                <a:latin typeface="Helvetica" pitchFamily="34" charset="0"/>
                <a:cs typeface="Times New Roman" pitchFamily="18" charset="0"/>
              </a:rPr>
              <a:t>?</a:t>
            </a:r>
            <a:endParaRPr lang="es-MX" sz="1800" dirty="0" smtClean="0">
              <a:latin typeface="Helvetica" pitchFamily="34" charset="0"/>
              <a:cs typeface="Helvetica" pitchFamily="34" charset="0"/>
            </a:endParaRPr>
          </a:p>
          <a:p>
            <a:pPr marL="342900" indent="-342900">
              <a:buAutoNum type="arabicPeriod" startAt="2"/>
            </a:pPr>
            <a:endParaRPr lang="es-MX" sz="1800" b="1" dirty="0" smtClean="0">
              <a:latin typeface="Helvetica" pitchFamily="34" charset="0"/>
              <a:cs typeface="Helvetica" pitchFamily="34" charset="0"/>
            </a:endParaRPr>
          </a:p>
          <a:p>
            <a:pPr marL="568325">
              <a:buFont typeface="+mj-lt"/>
              <a:buAutoNum type="alphaUcPeriod"/>
            </a:pPr>
            <a:r>
              <a:rPr lang="es-MX" sz="1600" dirty="0" smtClean="0">
                <a:latin typeface="Helvetica" pitchFamily="34" charset="0"/>
                <a:cs typeface="Helvetica" pitchFamily="34" charset="0"/>
              </a:rPr>
              <a:t> </a:t>
            </a:r>
            <a:r>
              <a:rPr lang="es-MX" sz="1800" b="1" dirty="0" smtClean="0">
                <a:latin typeface="Helvetica" pitchFamily="34" charset="0"/>
                <a:cs typeface="Helvetica" pitchFamily="34" charset="0"/>
              </a:rPr>
              <a:t>   </a:t>
            </a:r>
            <a:r>
              <a:rPr lang="es-MX" sz="1600" dirty="0" smtClean="0">
                <a:latin typeface="Helvetica" pitchFamily="34" charset="0"/>
                <a:cs typeface="Helvetica" pitchFamily="34" charset="0"/>
              </a:rPr>
              <a:t>grande</a:t>
            </a:r>
          </a:p>
          <a:p>
            <a:pPr marL="568325">
              <a:buFont typeface="+mj-lt"/>
              <a:buAutoNum type="alphaUcPeriod"/>
            </a:pPr>
            <a:endParaRPr lang="es-MX" sz="1600" dirty="0" smtClean="0">
              <a:latin typeface="Helvetica" pitchFamily="34" charset="0"/>
              <a:cs typeface="Helvetica" pitchFamily="34" charset="0"/>
            </a:endParaRPr>
          </a:p>
          <a:p>
            <a:pPr marL="568325" indent="1588">
              <a:buFont typeface="+mj-lt"/>
              <a:buAutoNum type="alphaUcPeriod"/>
            </a:pPr>
            <a:r>
              <a:rPr lang="es-MX" sz="1600" dirty="0" smtClean="0">
                <a:latin typeface="Helvetica" pitchFamily="34" charset="0"/>
                <a:cs typeface="Helvetica" pitchFamily="34" charset="0"/>
              </a:rPr>
              <a:t>    pequeño</a:t>
            </a:r>
          </a:p>
          <a:p>
            <a:pPr marL="568325">
              <a:buFont typeface="+mj-lt"/>
              <a:buAutoNum type="alphaUcPeriod"/>
            </a:pPr>
            <a:endParaRPr lang="es-MX" sz="1600" dirty="0" smtClean="0">
              <a:latin typeface="Helvetica" pitchFamily="34" charset="0"/>
              <a:cs typeface="Helvetica" pitchFamily="34" charset="0"/>
            </a:endParaRPr>
          </a:p>
          <a:p>
            <a:pPr marL="568325">
              <a:buFont typeface="+mj-lt"/>
              <a:buAutoNum type="alphaUcPeriod"/>
              <a:tabLst>
                <a:tab pos="968375" algn="l"/>
                <a:tab pos="1084263" algn="l"/>
              </a:tabLst>
            </a:pPr>
            <a:r>
              <a:rPr lang="es-MX" sz="1600" dirty="0" smtClean="0">
                <a:latin typeface="Helvetica" pitchFamily="34" charset="0"/>
                <a:cs typeface="Helvetica" pitchFamily="34" charset="0"/>
              </a:rPr>
              <a:t>    nadador</a:t>
            </a:r>
          </a:p>
          <a:p>
            <a:pPr marL="568325">
              <a:buFont typeface="+mj-lt"/>
              <a:buAutoNum type="alphaUcPeriod"/>
            </a:pPr>
            <a:endParaRPr lang="es-MX" sz="1600" dirty="0" smtClean="0">
              <a:latin typeface="Helvetica" pitchFamily="34" charset="0"/>
              <a:cs typeface="Helvetica" pitchFamily="34" charset="0"/>
            </a:endParaRPr>
          </a:p>
          <a:p>
            <a:pPr marL="568325">
              <a:buFont typeface="+mj-lt"/>
              <a:buAutoNum type="alphaUcPeriod"/>
              <a:tabLst>
                <a:tab pos="287338" algn="l"/>
                <a:tab pos="341313" algn="l"/>
                <a:tab pos="573088" algn="l"/>
              </a:tabLst>
            </a:pPr>
            <a:r>
              <a:rPr lang="es-MX" sz="1600" dirty="0" smtClean="0">
                <a:latin typeface="Helvetica" pitchFamily="34" charset="0"/>
                <a:cs typeface="Helvetica" pitchFamily="34" charset="0"/>
              </a:rPr>
              <a:t>    rápido</a:t>
            </a:r>
          </a:p>
        </p:txBody>
      </p:sp>
      <p:cxnSp>
        <p:nvCxnSpPr>
          <p:cNvPr id="11" name="Straight Connector 10"/>
          <p:cNvCxnSpPr/>
          <p:nvPr/>
        </p:nvCxnSpPr>
        <p:spPr>
          <a:xfrm>
            <a:off x="404816" y="48768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873061" y="177074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873061" y="226785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860223" y="27249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873061" y="320464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814034" y="605740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814034" y="679582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814034" y="749377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814034" y="819946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3" name="Table 22"/>
          <p:cNvGraphicFramePr>
            <a:graphicFrameLocks noGrp="1"/>
          </p:cNvGraphicFramePr>
          <p:nvPr>
            <p:extLst>
              <p:ext uri="{D42A27DB-BD31-4B8C-83A1-F6EECF244321}">
                <p14:modId xmlns:p14="http://schemas.microsoft.com/office/powerpoint/2010/main" val="1031833939"/>
              </p:ext>
            </p:extLst>
          </p:nvPr>
        </p:nvGraphicFramePr>
        <p:xfrm>
          <a:off x="4967144" y="3555750"/>
          <a:ext cx="2014001" cy="1262525"/>
        </p:xfrm>
        <a:graphic>
          <a:graphicData uri="http://schemas.openxmlformats.org/drawingml/2006/table">
            <a:tbl>
              <a:tblPr/>
              <a:tblGrid>
                <a:gridCol w="2014001"/>
              </a:tblGrid>
              <a:tr h="165245">
                <a:tc>
                  <a:txBody>
                    <a:bodyPr/>
                    <a:lstStyle/>
                    <a:p>
                      <a:pPr marL="0" marR="0" algn="l">
                        <a:lnSpc>
                          <a:spcPct val="100000"/>
                        </a:lnSpc>
                        <a:spcBef>
                          <a:spcPts val="0"/>
                        </a:spcBef>
                        <a:spcAft>
                          <a:spcPts val="0"/>
                        </a:spcAft>
                      </a:pPr>
                      <a:r>
                        <a:rPr lang="en-US" sz="900" b="1" i="1" dirty="0" smtClean="0">
                          <a:solidFill>
                            <a:srgbClr val="000000"/>
                          </a:solidFill>
                          <a:latin typeface="+mn-lt"/>
                          <a:ea typeface="Times New Roman"/>
                          <a:cs typeface="Times New Roman"/>
                        </a:rPr>
                        <a:t>Hacia RI.3.4       </a:t>
                      </a:r>
                      <a:r>
                        <a:rPr lang="en-US" sz="900" b="1" dirty="0" smtClean="0">
                          <a:solidFill>
                            <a:srgbClr val="000000"/>
                          </a:solidFill>
                          <a:latin typeface="Calibri"/>
                          <a:ea typeface="Times New Roman"/>
                          <a:cs typeface="Times New Roman"/>
                        </a:rPr>
                        <a:t>DOK </a:t>
                      </a:r>
                      <a:r>
                        <a:rPr lang="en-US" sz="900" b="1" dirty="0">
                          <a:solidFill>
                            <a:srgbClr val="000000"/>
                          </a:solidFill>
                          <a:latin typeface="Calibri"/>
                          <a:ea typeface="Times New Roman"/>
                          <a:cs typeface="Times New Roman"/>
                        </a:rPr>
                        <a:t>1</a:t>
                      </a:r>
                      <a:r>
                        <a:rPr lang="en-US" sz="900" b="1" dirty="0" smtClean="0">
                          <a:solidFill>
                            <a:srgbClr val="000000"/>
                          </a:solidFill>
                          <a:latin typeface="Calibri"/>
                          <a:ea typeface="Times New Roman"/>
                          <a:cs typeface="Times New Roman"/>
                        </a:rPr>
                        <a:t> </a:t>
                      </a:r>
                      <a:r>
                        <a:rPr lang="en-US" sz="900" b="1" dirty="0">
                          <a:solidFill>
                            <a:srgbClr val="000000"/>
                          </a:solidFill>
                          <a:latin typeface="Calibri"/>
                          <a:ea typeface="Times New Roman"/>
                          <a:cs typeface="Times New Roman"/>
                        </a:rPr>
                        <a:t>- </a:t>
                      </a:r>
                      <a:r>
                        <a:rPr lang="en-US" sz="900" b="1" dirty="0" smtClean="0">
                          <a:solidFill>
                            <a:srgbClr val="000000"/>
                          </a:solidFill>
                          <a:latin typeface="Calibri"/>
                          <a:ea typeface="Times New Roman"/>
                          <a:cs typeface="Times New Roman"/>
                        </a:rPr>
                        <a:t>APg</a:t>
                      </a:r>
                      <a:endParaRPr lang="en-US" sz="900" b="1" dirty="0">
                        <a:latin typeface="Calibri"/>
                        <a:ea typeface="Calibri"/>
                        <a:cs typeface="Times New Roman"/>
                      </a:endParaRPr>
                    </a:p>
                  </a:txBody>
                  <a:tcPr marL="32363" marR="323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840450">
                <a:tc>
                  <a:txBody>
                    <a:bodyPr/>
                    <a:lstStyle/>
                    <a:p>
                      <a:pPr marL="0" marR="0" algn="l">
                        <a:lnSpc>
                          <a:spcPct val="100000"/>
                        </a:lnSpc>
                        <a:spcBef>
                          <a:spcPts val="0"/>
                        </a:spcBef>
                        <a:spcAft>
                          <a:spcPts val="0"/>
                        </a:spcAft>
                      </a:pPr>
                      <a:r>
                        <a:rPr lang="en-US" sz="900" b="1" u="sng" dirty="0" smtClean="0">
                          <a:latin typeface="+mn-lt"/>
                          <a:ea typeface="Times New Roman"/>
                          <a:cs typeface="Times New Roman"/>
                        </a:rPr>
                        <a:t>L.3.4c</a:t>
                      </a:r>
                      <a:r>
                        <a:rPr lang="en-US" sz="900" dirty="0" smtClean="0">
                          <a:latin typeface="+mn-lt"/>
                          <a:ea typeface="Times New Roman"/>
                          <a:cs typeface="Times New Roman"/>
                        </a:rPr>
                        <a:t> </a:t>
                      </a:r>
                      <a:r>
                        <a:rPr lang="es-PA" sz="900" b="1" noProof="0" dirty="0" smtClean="0">
                          <a:latin typeface="+mn-lt"/>
                          <a:ea typeface="Times New Roman"/>
                          <a:cs typeface="Times New Roman"/>
                        </a:rPr>
                        <a:t>Utiliza</a:t>
                      </a:r>
                      <a:r>
                        <a:rPr lang="es-PA" sz="900" b="1" baseline="0" noProof="0" dirty="0" smtClean="0">
                          <a:latin typeface="+mn-lt"/>
                          <a:ea typeface="Times New Roman"/>
                          <a:cs typeface="Times New Roman"/>
                        </a:rPr>
                        <a:t> la raíz de una palabra conocida como clave para determinar el significado de una palabra desconocida con la misma raíz</a:t>
                      </a:r>
                      <a:r>
                        <a:rPr lang="es-PA" sz="900" b="1" noProof="0" dirty="0" smtClean="0">
                          <a:latin typeface="+mn-lt"/>
                          <a:ea typeface="Times New Roman"/>
                          <a:cs typeface="Times New Roman"/>
                        </a:rPr>
                        <a:t> (ej.., compañía, compañero).</a:t>
                      </a:r>
                    </a:p>
                    <a:p>
                      <a:pPr marL="0" marR="0" algn="l">
                        <a:lnSpc>
                          <a:spcPct val="100000"/>
                        </a:lnSpc>
                        <a:spcBef>
                          <a:spcPts val="0"/>
                        </a:spcBef>
                        <a:spcAft>
                          <a:spcPts val="0"/>
                        </a:spcAft>
                      </a:pPr>
                      <a:r>
                        <a:rPr lang="en-US" sz="900" b="1" i="1" u="sng" dirty="0" smtClean="0">
                          <a:latin typeface="+mn-lt"/>
                          <a:ea typeface="Calibri"/>
                          <a:cs typeface="Times New Roman"/>
                        </a:rPr>
                        <a:t>Nota</a:t>
                      </a:r>
                      <a:r>
                        <a:rPr lang="en-US" sz="900" b="1" dirty="0" smtClean="0">
                          <a:latin typeface="+mn-lt"/>
                          <a:ea typeface="Calibri"/>
                          <a:cs typeface="Times New Roman"/>
                        </a:rPr>
                        <a:t>: </a:t>
                      </a:r>
                      <a:r>
                        <a:rPr lang="es-VE" sz="900" b="1" noProof="0" dirty="0" smtClean="0">
                          <a:latin typeface="+mn-lt"/>
                          <a:ea typeface="Calibri"/>
                          <a:cs typeface="Times New Roman"/>
                        </a:rPr>
                        <a:t>Aunque aquí se usa mega como prefijo, es también clasificado</a:t>
                      </a:r>
                      <a:r>
                        <a:rPr lang="es-VE" sz="900" b="1" baseline="0" noProof="0" dirty="0" smtClean="0">
                          <a:latin typeface="+mn-lt"/>
                          <a:ea typeface="Calibri"/>
                          <a:cs typeface="Times New Roman"/>
                        </a:rPr>
                        <a:t> como una raíz del latín.</a:t>
                      </a:r>
                      <a:endParaRPr lang="es-VE" sz="900" noProof="0" dirty="0">
                        <a:latin typeface="+mn-lt"/>
                        <a:ea typeface="Calibri"/>
                        <a:cs typeface="Times New Roman"/>
                      </a:endParaRPr>
                    </a:p>
                  </a:txBody>
                  <a:tcPr marL="32363" marR="32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547020855"/>
              </p:ext>
            </p:extLst>
          </p:nvPr>
        </p:nvGraphicFramePr>
        <p:xfrm>
          <a:off x="4999945" y="8757525"/>
          <a:ext cx="1981200" cy="884341"/>
        </p:xfrm>
        <a:graphic>
          <a:graphicData uri="http://schemas.openxmlformats.org/drawingml/2006/table">
            <a:tbl>
              <a:tblPr/>
              <a:tblGrid>
                <a:gridCol w="1981200"/>
              </a:tblGrid>
              <a:tr h="165245">
                <a:tc>
                  <a:txBody>
                    <a:bodyPr/>
                    <a:lstStyle/>
                    <a:p>
                      <a:pPr marL="0" marR="0" algn="l">
                        <a:lnSpc>
                          <a:spcPct val="100000"/>
                        </a:lnSpc>
                        <a:spcBef>
                          <a:spcPts val="0"/>
                        </a:spcBef>
                        <a:spcAft>
                          <a:spcPts val="0"/>
                        </a:spcAft>
                      </a:pPr>
                      <a:r>
                        <a:rPr lang="en-US" sz="900" b="1" i="1" dirty="0" err="1" smtClean="0">
                          <a:solidFill>
                            <a:srgbClr val="000000"/>
                          </a:solidFill>
                          <a:latin typeface="+mn-lt"/>
                          <a:ea typeface="Times New Roman"/>
                          <a:cs typeface="Times New Roman"/>
                        </a:rPr>
                        <a:t>Hacia</a:t>
                      </a:r>
                      <a:r>
                        <a:rPr lang="en-US" sz="900" b="1" i="1" dirty="0" smtClean="0">
                          <a:solidFill>
                            <a:srgbClr val="000000"/>
                          </a:solidFill>
                          <a:latin typeface="+mn-lt"/>
                          <a:ea typeface="Times New Roman"/>
                          <a:cs typeface="Times New Roman"/>
                        </a:rPr>
                        <a:t> RI.3.4          </a:t>
                      </a:r>
                      <a:r>
                        <a:rPr lang="en-US" sz="900" b="1" dirty="0" smtClean="0">
                          <a:solidFill>
                            <a:srgbClr val="000000"/>
                          </a:solidFill>
                          <a:latin typeface="Calibri"/>
                          <a:ea typeface="Times New Roman"/>
                          <a:cs typeface="Times New Roman"/>
                        </a:rPr>
                        <a:t>DOK </a:t>
                      </a:r>
                      <a:r>
                        <a:rPr lang="en-US" sz="900" b="1" dirty="0">
                          <a:solidFill>
                            <a:srgbClr val="000000"/>
                          </a:solidFill>
                          <a:latin typeface="Calibri"/>
                          <a:ea typeface="Times New Roman"/>
                          <a:cs typeface="Times New Roman"/>
                        </a:rPr>
                        <a:t>2 </a:t>
                      </a:r>
                      <a:r>
                        <a:rPr lang="en-US" sz="900" b="1" dirty="0" smtClean="0">
                          <a:solidFill>
                            <a:srgbClr val="000000"/>
                          </a:solidFill>
                          <a:latin typeface="Calibri"/>
                          <a:ea typeface="Times New Roman"/>
                          <a:cs typeface="Times New Roman"/>
                        </a:rPr>
                        <a:t>– APn</a:t>
                      </a:r>
                      <a:endParaRPr lang="en-US" sz="900" dirty="0">
                        <a:latin typeface="Calibri"/>
                        <a:ea typeface="Calibri"/>
                        <a:cs typeface="Times New Roman"/>
                      </a:endParaRPr>
                    </a:p>
                  </a:txBody>
                  <a:tcPr marL="32363" marR="323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719096">
                <a:tc>
                  <a:txBody>
                    <a:bodyPr/>
                    <a:lstStyle/>
                    <a:p>
                      <a:pPr marL="0" marR="0" algn="l">
                        <a:lnSpc>
                          <a:spcPct val="100000"/>
                        </a:lnSpc>
                        <a:spcBef>
                          <a:spcPts val="0"/>
                        </a:spcBef>
                        <a:spcAft>
                          <a:spcPts val="0"/>
                        </a:spcAft>
                      </a:pPr>
                      <a:r>
                        <a:rPr lang="es-CO" sz="900" b="1" i="1" u="sng" dirty="0" smtClean="0">
                          <a:effectLst/>
                          <a:latin typeface="Calibri" panose="020F0502020204030204" pitchFamily="34" charset="0"/>
                          <a:ea typeface="Calibri" panose="020F0502020204030204" pitchFamily="34" charset="0"/>
                          <a:cs typeface="Times New Roman" panose="02020603050405020304" pitchFamily="18" charset="0"/>
                        </a:rPr>
                        <a:t>L.3.5c</a:t>
                      </a:r>
                      <a:r>
                        <a:rPr lang="es-CO" sz="900" b="1"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CO" sz="1100" i="1" dirty="0" smtClean="0">
                          <a:solidFill>
                            <a:srgbClr val="222222"/>
                          </a:solidFill>
                          <a:effectLst/>
                          <a:latin typeface="Arial" panose="020B0604020202020204" pitchFamily="34" charset="0"/>
                          <a:ea typeface="Calibri" panose="020F0502020204030204" pitchFamily="34" charset="0"/>
                        </a:rPr>
                        <a:t> </a:t>
                      </a:r>
                      <a:r>
                        <a:rPr lang="es-ES" sz="900" b="1" i="1" dirty="0" smtClean="0">
                          <a:effectLst/>
                          <a:latin typeface="Calibri" panose="020F0502020204030204" pitchFamily="34" charset="0"/>
                          <a:ea typeface="Calibri" panose="020F0502020204030204" pitchFamily="34" charset="0"/>
                          <a:cs typeface="Times New Roman" panose="02020603050405020304" pitchFamily="18" charset="0"/>
                        </a:rPr>
                        <a:t>Distingue los matices de significado entre palabras relacionadas que describen estados de ánimo o grados de certeza (por ejemplo, sabía, creía, sospechaba, oía, se preguntaba).</a:t>
                      </a:r>
                      <a:endParaRPr lang="en-US" sz="900" dirty="0">
                        <a:latin typeface="+mn-lt"/>
                        <a:ea typeface="Calibri"/>
                        <a:cs typeface="Times New Roman"/>
                      </a:endParaRPr>
                    </a:p>
                  </a:txBody>
                  <a:tcPr marL="32363" marR="32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5192298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41</a:t>
            </a:fld>
            <a:endParaRPr lang="en-US" dirty="0"/>
          </a:p>
        </p:txBody>
      </p:sp>
      <p:sp>
        <p:nvSpPr>
          <p:cNvPr id="5" name="Rectangle 4"/>
          <p:cNvSpPr/>
          <p:nvPr/>
        </p:nvSpPr>
        <p:spPr>
          <a:xfrm>
            <a:off x="337550" y="533400"/>
            <a:ext cx="6382338" cy="3298482"/>
          </a:xfrm>
          <a:prstGeom prst="rect">
            <a:avLst/>
          </a:prstGeom>
        </p:spPr>
        <p:txBody>
          <a:bodyPr wrap="square" lIns="96661" tIns="48331" rIns="96661" bIns="48331">
            <a:spAutoFit/>
          </a:bodyPr>
          <a:lstStyle/>
          <a:p>
            <a:pPr marL="403225" indent="-403225"/>
            <a:r>
              <a:rPr lang="en-US" sz="1600" b="1" dirty="0" smtClean="0">
                <a:latin typeface="Helvetica" pitchFamily="34" charset="0"/>
                <a:cs typeface="Helvetica" pitchFamily="34" charset="0"/>
              </a:rPr>
              <a:t>11</a:t>
            </a:r>
            <a:r>
              <a:rPr lang="es-MX" sz="1600" b="1" dirty="0" smtClean="0">
                <a:latin typeface="Helvetica" pitchFamily="34" charset="0"/>
                <a:cs typeface="Helvetica" pitchFamily="34" charset="0"/>
              </a:rPr>
              <a:t>.  ¿Cuál oración mejor explica por qué el autor de </a:t>
            </a:r>
            <a:r>
              <a:rPr lang="es-MX" sz="1600" b="1" i="1" dirty="0" smtClean="0">
                <a:latin typeface="Helvetica" pitchFamily="34" charset="0"/>
                <a:ea typeface="Calibri" pitchFamily="34" charset="0"/>
                <a:cs typeface="Helvetica" pitchFamily="34" charset="0"/>
              </a:rPr>
              <a:t>La ballena jorobada</a:t>
            </a:r>
            <a:r>
              <a:rPr lang="es-MX" sz="1600" dirty="0" smtClean="0">
                <a:latin typeface="Helvetica" pitchFamily="34" charset="0"/>
                <a:ea typeface="Calibri" pitchFamily="34" charset="0"/>
                <a:cs typeface="Helvetica" pitchFamily="34" charset="0"/>
              </a:rPr>
              <a:t> </a:t>
            </a:r>
            <a:r>
              <a:rPr lang="es-MX" sz="1600" b="1" dirty="0" smtClean="0">
                <a:latin typeface="Helvetica" pitchFamily="34" charset="0"/>
                <a:cs typeface="Helvetica" pitchFamily="34" charset="0"/>
              </a:rPr>
              <a:t>compara la ballena a una grúa de 50 toneladas?</a:t>
            </a:r>
            <a:endParaRPr lang="es-MX" sz="1600" dirty="0" smtClean="0">
              <a:latin typeface="Helvetica" pitchFamily="34" charset="0"/>
              <a:cs typeface="Helvetica" pitchFamily="34" charset="0"/>
            </a:endParaRPr>
          </a:p>
          <a:p>
            <a:pPr marL="866775" indent="-342900">
              <a:buFont typeface="+mj-lt"/>
              <a:buAutoNum type="alphaUcPeriod"/>
            </a:pPr>
            <a:endParaRPr lang="es-MX" sz="1600" dirty="0" smtClean="0">
              <a:latin typeface="Helvetica" pitchFamily="34" charset="0"/>
              <a:cs typeface="Helvetica" pitchFamily="34" charset="0"/>
            </a:endParaRPr>
          </a:p>
          <a:p>
            <a:pPr marL="795338" indent="-395288"/>
            <a:r>
              <a:rPr lang="es-MX" sz="1600" dirty="0" smtClean="0">
                <a:latin typeface="Helvetica" pitchFamily="34" charset="0"/>
                <a:cs typeface="Helvetica" pitchFamily="34" charset="0"/>
              </a:rPr>
              <a:t>A.   Ninguna otra cosa era de igual de grande que la ballena jorobada.</a:t>
            </a:r>
          </a:p>
          <a:p>
            <a:pPr marL="866775" indent="-466725">
              <a:buFont typeface="+mj-lt"/>
              <a:buAutoNum type="alphaUcPeriod"/>
            </a:pPr>
            <a:endParaRPr lang="es-MX" sz="1600" dirty="0" smtClean="0">
              <a:latin typeface="Helvetica" pitchFamily="34" charset="0"/>
              <a:cs typeface="Helvetica" pitchFamily="34" charset="0"/>
            </a:endParaRPr>
          </a:p>
          <a:p>
            <a:pPr marL="747713" indent="-347663"/>
            <a:r>
              <a:rPr lang="es-MX" sz="1600" dirty="0" smtClean="0">
                <a:latin typeface="Helvetica" pitchFamily="34" charset="0"/>
                <a:cs typeface="Helvetica" pitchFamily="34" charset="0"/>
              </a:rPr>
              <a:t>B.   La ballena jorobada perece como una grúa de 50 toneladas.</a:t>
            </a:r>
          </a:p>
          <a:p>
            <a:pPr marL="866775" indent="-466725">
              <a:buFont typeface="+mj-lt"/>
              <a:buAutoNum type="alphaUcPeriod"/>
            </a:pPr>
            <a:endParaRPr lang="es-MX" sz="1600" dirty="0" smtClean="0">
              <a:latin typeface="Helvetica" pitchFamily="34" charset="0"/>
              <a:cs typeface="Helvetica" pitchFamily="34" charset="0"/>
            </a:endParaRPr>
          </a:p>
          <a:p>
            <a:pPr marL="800100" indent="-400050"/>
            <a:r>
              <a:rPr lang="es-MX" sz="1600" dirty="0" smtClean="0">
                <a:latin typeface="Helvetica" pitchFamily="34" charset="0"/>
                <a:cs typeface="Helvetica" pitchFamily="34" charset="0"/>
              </a:rPr>
              <a:t>C.   La ballena jorobada pesa casi igual que una grúa de 50 toneladas.</a:t>
            </a:r>
          </a:p>
          <a:p>
            <a:pPr marL="866775" indent="-466725"/>
            <a:endParaRPr lang="es-MX" sz="1600" dirty="0" smtClean="0">
              <a:latin typeface="Helvetica" pitchFamily="34" charset="0"/>
              <a:cs typeface="Helvetica" pitchFamily="34" charset="0"/>
            </a:endParaRPr>
          </a:p>
          <a:p>
            <a:pPr marL="400050"/>
            <a:r>
              <a:rPr lang="es-MX" sz="1600" dirty="0" smtClean="0">
                <a:latin typeface="Helvetica" pitchFamily="34" charset="0"/>
                <a:cs typeface="Helvetica" pitchFamily="34" charset="0"/>
              </a:rPr>
              <a:t>D.   La ballena es más grande que la grúa.</a:t>
            </a:r>
          </a:p>
        </p:txBody>
      </p:sp>
      <p:sp>
        <p:nvSpPr>
          <p:cNvPr id="7" name="Rectangle 6"/>
          <p:cNvSpPr/>
          <p:nvPr/>
        </p:nvSpPr>
        <p:spPr>
          <a:xfrm>
            <a:off x="401617" y="5181600"/>
            <a:ext cx="6723082" cy="3544703"/>
          </a:xfrm>
          <a:prstGeom prst="rect">
            <a:avLst/>
          </a:prstGeom>
        </p:spPr>
        <p:txBody>
          <a:bodyPr wrap="square" lIns="96661" tIns="48331" rIns="96661" bIns="48331">
            <a:spAutoFit/>
          </a:bodyPr>
          <a:lstStyle/>
          <a:p>
            <a:pPr marL="403225" indent="-403225"/>
            <a:r>
              <a:rPr lang="es-MX" sz="1600" b="1" dirty="0" smtClean="0">
                <a:latin typeface="Helvetica" pitchFamily="34" charset="0"/>
                <a:cs typeface="Helvetica" pitchFamily="34" charset="0"/>
              </a:rPr>
              <a:t>12.  ¿Por qué el autor de </a:t>
            </a:r>
            <a:r>
              <a:rPr lang="es-MX" sz="1600" b="1" i="1" dirty="0" smtClean="0">
                <a:latin typeface="Helvetica" pitchFamily="34" charset="0"/>
                <a:ea typeface="Calibri" pitchFamily="34" charset="0"/>
                <a:cs typeface="Helvetica" pitchFamily="34" charset="0"/>
              </a:rPr>
              <a:t>La ballena jorobada </a:t>
            </a:r>
            <a:r>
              <a:rPr lang="es-MX" sz="1600" b="1" dirty="0" smtClean="0">
                <a:latin typeface="Helvetica" pitchFamily="34" charset="0"/>
                <a:cs typeface="Helvetica" pitchFamily="34" charset="0"/>
              </a:rPr>
              <a:t>compara la cola de la ballena jorobada a una huella dactilar?</a:t>
            </a:r>
          </a:p>
          <a:p>
            <a:pPr marL="342900" indent="-342900">
              <a:buAutoNum type="arabicPeriod" startAt="5"/>
            </a:pPr>
            <a:endParaRPr lang="es-MX" sz="1600" b="1" dirty="0" smtClean="0">
              <a:latin typeface="Helvetica" pitchFamily="34" charset="0"/>
              <a:cs typeface="Helvetica" pitchFamily="34" charset="0"/>
            </a:endParaRPr>
          </a:p>
          <a:p>
            <a:pPr marL="628650" indent="-285750">
              <a:buFont typeface="+mj-lt"/>
              <a:buAutoNum type="alphaUcPeriod"/>
            </a:pPr>
            <a:r>
              <a:rPr lang="es-MX" sz="1600" dirty="0" smtClean="0">
                <a:latin typeface="Helvetica" pitchFamily="34" charset="0"/>
                <a:cs typeface="Helvetica" pitchFamily="34" charset="0"/>
              </a:rPr>
              <a:t>El autor compara la cola de la ballena a una huella dactilar en el articulo.</a:t>
            </a:r>
          </a:p>
          <a:p>
            <a:pPr marL="685800" indent="-342900"/>
            <a:endParaRPr lang="es-MX" sz="1600" dirty="0" smtClean="0">
              <a:latin typeface="Helvetica" pitchFamily="34" charset="0"/>
              <a:cs typeface="Helvetica" pitchFamily="34" charset="0"/>
            </a:endParaRPr>
          </a:p>
          <a:p>
            <a:pPr marL="685800" indent="-342900">
              <a:buFont typeface="+mj-lt"/>
              <a:buAutoNum type="alphaUcPeriod" startAt="2"/>
            </a:pPr>
            <a:r>
              <a:rPr lang="es-MX" sz="1600" dirty="0" smtClean="0">
                <a:latin typeface="Helvetica" pitchFamily="34" charset="0"/>
                <a:cs typeface="Helvetica" pitchFamily="34" charset="0"/>
              </a:rPr>
              <a:t>La cola de cada ballena jorobada es diferente así como las huellas dactilares de una persona.</a:t>
            </a:r>
          </a:p>
          <a:p>
            <a:pPr marL="685800" indent="-342900">
              <a:buFont typeface="+mj-lt"/>
              <a:buAutoNum type="alphaUcPeriod" startAt="2"/>
            </a:pPr>
            <a:endParaRPr lang="es-MX" sz="1600" dirty="0" smtClean="0">
              <a:latin typeface="Helvetica" pitchFamily="34" charset="0"/>
              <a:cs typeface="Helvetica" pitchFamily="34" charset="0"/>
            </a:endParaRPr>
          </a:p>
          <a:p>
            <a:pPr marL="685800" indent="-342900">
              <a:buFont typeface="+mj-lt"/>
              <a:buAutoNum type="alphaUcPeriod" startAt="2"/>
            </a:pPr>
            <a:r>
              <a:rPr lang="es-MX" sz="1600" dirty="0" smtClean="0">
                <a:latin typeface="Helvetica" pitchFamily="34" charset="0"/>
                <a:cs typeface="Helvetica" pitchFamily="34" charset="0"/>
              </a:rPr>
              <a:t>La colas de las ballenas jorobadas y nuestras huellas dactilares son iguales.</a:t>
            </a:r>
          </a:p>
          <a:p>
            <a:pPr marL="685800" indent="-342900">
              <a:buFont typeface="+mj-lt"/>
              <a:buAutoNum type="alphaUcPeriod" startAt="2"/>
            </a:pPr>
            <a:endParaRPr lang="es-MX" sz="1600" dirty="0" smtClean="0">
              <a:latin typeface="Helvetica" pitchFamily="34" charset="0"/>
              <a:cs typeface="Helvetica" pitchFamily="34" charset="0"/>
            </a:endParaRPr>
          </a:p>
          <a:p>
            <a:pPr marL="685800" indent="-342900">
              <a:buFont typeface="+mj-lt"/>
              <a:buAutoNum type="alphaUcPeriod" startAt="2"/>
            </a:pPr>
            <a:r>
              <a:rPr lang="es-MX" sz="1600" dirty="0" smtClean="0">
                <a:latin typeface="Helvetica" pitchFamily="34" charset="0"/>
                <a:cs typeface="Helvetica" pitchFamily="34" charset="0"/>
              </a:rPr>
              <a:t>El autor quería que el lector sepa acerca de las huellas dactilares.</a:t>
            </a:r>
          </a:p>
        </p:txBody>
      </p:sp>
      <p:cxnSp>
        <p:nvCxnSpPr>
          <p:cNvPr id="10" name="Straight Connector 9"/>
          <p:cNvCxnSpPr/>
          <p:nvPr/>
        </p:nvCxnSpPr>
        <p:spPr>
          <a:xfrm>
            <a:off x="410119" y="4869543"/>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11699" y="595732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11699" y="743063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511699" y="814641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11699" y="667559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511699" y="130312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11699" y="201992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511699" y="274710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511699" y="348419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2037733141"/>
              </p:ext>
            </p:extLst>
          </p:nvPr>
        </p:nvGraphicFramePr>
        <p:xfrm>
          <a:off x="5273452" y="8643258"/>
          <a:ext cx="1862138" cy="707932"/>
        </p:xfrm>
        <a:graphic>
          <a:graphicData uri="http://schemas.openxmlformats.org/drawingml/2006/table">
            <a:tbl>
              <a:tblPr/>
              <a:tblGrid>
                <a:gridCol w="1862138"/>
              </a:tblGrid>
              <a:tr h="119742">
                <a:tc>
                  <a:txBody>
                    <a:bodyPr/>
                    <a:lstStyle/>
                    <a:p>
                      <a:pPr marL="0" marR="0" algn="ctr">
                        <a:lnSpc>
                          <a:spcPct val="100000"/>
                        </a:lnSpc>
                        <a:spcBef>
                          <a:spcPts val="0"/>
                        </a:spcBef>
                        <a:spcAft>
                          <a:spcPts val="0"/>
                        </a:spcAft>
                      </a:pPr>
                      <a:r>
                        <a:rPr lang="en-US" sz="900" b="1" i="1" dirty="0" err="1" smtClean="0">
                          <a:solidFill>
                            <a:srgbClr val="000000"/>
                          </a:solidFill>
                          <a:latin typeface="+mn-lt"/>
                          <a:ea typeface="Times New Roman"/>
                          <a:cs typeface="Times New Roman"/>
                        </a:rPr>
                        <a:t>Hacia</a:t>
                      </a:r>
                      <a:r>
                        <a:rPr lang="en-US" sz="900" b="1" i="1" dirty="0" smtClean="0">
                          <a:solidFill>
                            <a:srgbClr val="000000"/>
                          </a:solidFill>
                          <a:latin typeface="+mn-lt"/>
                          <a:ea typeface="Times New Roman"/>
                          <a:cs typeface="Times New Roman"/>
                        </a:rPr>
                        <a:t> RI.3.8    </a:t>
                      </a:r>
                      <a:r>
                        <a:rPr lang="en-US" sz="900" b="1" dirty="0" smtClean="0">
                          <a:solidFill>
                            <a:srgbClr val="000000"/>
                          </a:solidFill>
                          <a:latin typeface="Calibri"/>
                          <a:ea typeface="Times New Roman"/>
                          <a:cs typeface="Times New Roman"/>
                        </a:rPr>
                        <a:t>DOK 2 </a:t>
                      </a:r>
                      <a:r>
                        <a:rPr lang="en-US" sz="900" b="1" dirty="0">
                          <a:solidFill>
                            <a:srgbClr val="000000"/>
                          </a:solidFill>
                          <a:latin typeface="Calibri"/>
                          <a:ea typeface="Times New Roman"/>
                          <a:cs typeface="Times New Roman"/>
                        </a:rPr>
                        <a:t>– </a:t>
                      </a:r>
                      <a:r>
                        <a:rPr lang="en-US" sz="900" b="1" dirty="0" smtClean="0">
                          <a:solidFill>
                            <a:srgbClr val="000000"/>
                          </a:solidFill>
                          <a:latin typeface="Calibri"/>
                          <a:ea typeface="Times New Roman"/>
                          <a:cs typeface="Times New Roman"/>
                        </a:rPr>
                        <a:t>Cm</a:t>
                      </a:r>
                      <a:endParaRPr lang="en-US" sz="9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570772">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CO" sz="900" b="1" i="1" dirty="0" smtClean="0">
                          <a:effectLst/>
                          <a:latin typeface="Calibri" panose="020F0502020204030204" pitchFamily="34" charset="0"/>
                          <a:ea typeface="Calibri" panose="020F0502020204030204" pitchFamily="34" charset="0"/>
                          <a:cs typeface="Times New Roman" panose="02020603050405020304" pitchFamily="18" charset="0"/>
                        </a:rPr>
                        <a:t>Localiza información de apoyo entre oraciones y párrafos específicos en un texto utilizando el lenguaje de transición como una pista.</a:t>
                      </a:r>
                      <a:endParaRPr lang="en-US" sz="900" dirty="0">
                        <a:effectLst/>
                        <a:latin typeface="+mn-lt"/>
                        <a:ea typeface="Calibri"/>
                        <a:cs typeface="Times New Roman"/>
                      </a:endParaRP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078061324"/>
              </p:ext>
            </p:extLst>
          </p:nvPr>
        </p:nvGraphicFramePr>
        <p:xfrm>
          <a:off x="5290356" y="3710651"/>
          <a:ext cx="1991507" cy="918147"/>
        </p:xfrm>
        <a:graphic>
          <a:graphicData uri="http://schemas.openxmlformats.org/drawingml/2006/table">
            <a:tbl>
              <a:tblPr/>
              <a:tblGrid>
                <a:gridCol w="1991507"/>
              </a:tblGrid>
              <a:tr h="59486">
                <a:tc>
                  <a:txBody>
                    <a:bodyPr/>
                    <a:lstStyle/>
                    <a:p>
                      <a:pPr marL="0" marR="0" algn="ctr">
                        <a:lnSpc>
                          <a:spcPct val="100000"/>
                        </a:lnSpc>
                        <a:spcBef>
                          <a:spcPts val="0"/>
                        </a:spcBef>
                        <a:spcAft>
                          <a:spcPts val="0"/>
                        </a:spcAft>
                      </a:pPr>
                      <a:r>
                        <a:rPr lang="es-MX" sz="900" b="1" i="1" noProof="0" dirty="0" smtClean="0">
                          <a:solidFill>
                            <a:srgbClr val="000000"/>
                          </a:solidFill>
                          <a:latin typeface="+mn-lt"/>
                          <a:ea typeface="Times New Roman"/>
                          <a:cs typeface="Times New Roman"/>
                        </a:rPr>
                        <a:t>Hacia RI.3.8</a:t>
                      </a:r>
                      <a:r>
                        <a:rPr lang="es-MX" sz="900" b="1" i="1" baseline="0" noProof="0" dirty="0" smtClean="0">
                          <a:solidFill>
                            <a:srgbClr val="000000"/>
                          </a:solidFill>
                          <a:latin typeface="+mn-lt"/>
                          <a:ea typeface="Times New Roman"/>
                          <a:cs typeface="Times New Roman"/>
                        </a:rPr>
                        <a:t>          </a:t>
                      </a:r>
                      <a:r>
                        <a:rPr lang="es-MX" sz="900" b="1" noProof="0" dirty="0" smtClean="0">
                          <a:solidFill>
                            <a:srgbClr val="000000"/>
                          </a:solidFill>
                          <a:latin typeface="Calibri"/>
                          <a:ea typeface="Times New Roman"/>
                          <a:cs typeface="Times New Roman"/>
                        </a:rPr>
                        <a:t>DOK 1 - Cf</a:t>
                      </a:r>
                      <a:endParaRPr lang="es-MX" sz="900" noProof="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684326">
                <a:tc>
                  <a:txBody>
                    <a:bodyPr/>
                    <a:lstStyle/>
                    <a:p>
                      <a:pPr marL="0" marR="0" algn="l">
                        <a:lnSpc>
                          <a:spcPct val="115000"/>
                        </a:lnSpc>
                        <a:spcBef>
                          <a:spcPts val="0"/>
                        </a:spcBef>
                        <a:spcAft>
                          <a:spcPts val="1000"/>
                        </a:spcAft>
                      </a:pPr>
                      <a:r>
                        <a:rPr lang="es-CO" sz="750" b="1" i="1" dirty="0">
                          <a:effectLst/>
                          <a:latin typeface="Calibri" panose="020F0502020204030204" pitchFamily="34" charset="0"/>
                          <a:ea typeface="Calibri" panose="020F0502020204030204" pitchFamily="34" charset="0"/>
                          <a:cs typeface="Times New Roman" panose="02020603050405020304" pitchFamily="18" charset="0"/>
                        </a:rPr>
                        <a:t>Describe o explica quién, qué, cuándo, dónde o cómo, usando palabras de transición cuando habla o </a:t>
                      </a:r>
                      <a:r>
                        <a:rPr lang="es-CO" sz="750" b="1" i="1" dirty="0" err="1" smtClean="0">
                          <a:effectLst/>
                          <a:latin typeface="Calibri" panose="020F0502020204030204" pitchFamily="34" charset="0"/>
                          <a:ea typeface="Calibri" panose="020F0502020204030204" pitchFamily="34" charset="0"/>
                          <a:cs typeface="Times New Roman" panose="02020603050405020304" pitchFamily="18" charset="0"/>
                        </a:rPr>
                        <a:t>escribe:</a:t>
                      </a:r>
                      <a:r>
                        <a:rPr lang="es-CO" sz="750" b="1" i="1" u="sng" dirty="0" err="1" smtClean="0">
                          <a:effectLst/>
                          <a:latin typeface="Calibri" panose="020F0502020204030204" pitchFamily="34" charset="0"/>
                          <a:ea typeface="Calibri" panose="020F0502020204030204" pitchFamily="34" charset="0"/>
                          <a:cs typeface="Times New Roman" panose="02020603050405020304" pitchFamily="18" charset="0"/>
                        </a:rPr>
                        <a:t>Lenguaje</a:t>
                      </a:r>
                      <a:r>
                        <a:rPr lang="es-CO" sz="750" b="1" i="1" u="sng" dirty="0" smtClean="0">
                          <a:effectLst/>
                          <a:latin typeface="Calibri" panose="020F0502020204030204" pitchFamily="34" charset="0"/>
                          <a:ea typeface="Calibri" panose="020F0502020204030204" pitchFamily="34" charset="0"/>
                          <a:cs typeface="Times New Roman" panose="02020603050405020304" pitchFamily="18" charset="0"/>
                        </a:rPr>
                        <a:t> de Comparación</a:t>
                      </a:r>
                      <a:r>
                        <a:rPr lang="es-CO" sz="750" b="1" i="1" dirty="0" smtClean="0">
                          <a:effectLst/>
                          <a:latin typeface="Calibri" panose="020F0502020204030204" pitchFamily="34" charset="0"/>
                          <a:ea typeface="Calibri" panose="020F0502020204030204" pitchFamily="34" charset="0"/>
                          <a:cs typeface="Times New Roman" panose="02020603050405020304" pitchFamily="18" charset="0"/>
                        </a:rPr>
                        <a:t> (más, menos, mayor/menor que, el mayor, el menor, etc...).</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2564842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extLst>
              <p:ext uri="{D42A27DB-BD31-4B8C-83A1-F6EECF244321}">
                <p14:modId xmlns:p14="http://schemas.microsoft.com/office/powerpoint/2010/main" val="3378171317"/>
              </p:ext>
            </p:extLst>
          </p:nvPr>
        </p:nvGraphicFramePr>
        <p:xfrm>
          <a:off x="5038328" y="8153400"/>
          <a:ext cx="1819672" cy="609600"/>
        </p:xfrm>
        <a:graphic>
          <a:graphicData uri="http://schemas.openxmlformats.org/drawingml/2006/table">
            <a:tbl>
              <a:tblPr/>
              <a:tblGrid>
                <a:gridCol w="1819672"/>
              </a:tblGrid>
              <a:tr h="165245">
                <a:tc>
                  <a:txBody>
                    <a:bodyPr/>
                    <a:lstStyle/>
                    <a:p>
                      <a:pPr marL="0" marR="0" algn="ctr">
                        <a:lnSpc>
                          <a:spcPct val="100000"/>
                        </a:lnSpc>
                        <a:spcBef>
                          <a:spcPts val="0"/>
                        </a:spcBef>
                        <a:spcAft>
                          <a:spcPts val="0"/>
                        </a:spcAft>
                      </a:pPr>
                      <a:r>
                        <a:rPr lang="en-US" sz="900" b="1" i="1" dirty="0" smtClean="0">
                          <a:solidFill>
                            <a:srgbClr val="000000"/>
                          </a:solidFill>
                          <a:latin typeface="+mn-lt"/>
                          <a:ea typeface="Times New Roman"/>
                          <a:cs typeface="Times New Roman"/>
                        </a:rPr>
                        <a:t>Hacia RI.3.9       </a:t>
                      </a:r>
                      <a:r>
                        <a:rPr lang="en-US" sz="900" b="1" dirty="0" smtClean="0">
                          <a:solidFill>
                            <a:srgbClr val="000000"/>
                          </a:solidFill>
                          <a:latin typeface="+mn-lt"/>
                          <a:ea typeface="Times New Roman"/>
                          <a:cs typeface="Times New Roman"/>
                        </a:rPr>
                        <a:t>DOK 3 - Cu</a:t>
                      </a:r>
                      <a:endParaRPr lang="en-US" sz="900" dirty="0">
                        <a:latin typeface="+mn-lt"/>
                        <a:ea typeface="Calibri"/>
                        <a:cs typeface="Times New Roman"/>
                      </a:endParaRPr>
                    </a:p>
                  </a:txBody>
                  <a:tcPr marL="32363" marR="323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44355">
                <a:tc>
                  <a:txBody>
                    <a:bodyPr/>
                    <a:lstStyle/>
                    <a:p>
                      <a:pPr marL="0" marR="0" algn="l">
                        <a:lnSpc>
                          <a:spcPct val="100000"/>
                        </a:lnSpc>
                        <a:spcBef>
                          <a:spcPts val="0"/>
                        </a:spcBef>
                        <a:spcAft>
                          <a:spcPts val="0"/>
                        </a:spcAft>
                      </a:pPr>
                      <a:r>
                        <a:rPr lang="es-CO" sz="900" b="1" i="1" dirty="0" smtClean="0">
                          <a:effectLst/>
                          <a:latin typeface="Calibri" panose="020F0502020204030204" pitchFamily="34" charset="0"/>
                          <a:ea typeface="Calibri" panose="020F0502020204030204" pitchFamily="34" charset="0"/>
                          <a:cs typeface="Times New Roman" panose="02020603050405020304" pitchFamily="18" charset="0"/>
                        </a:rPr>
                        <a:t>Explica la conexión entre dos textos sobre el mismo tema utilizando pruebas de apoyo (detalles clave).</a:t>
                      </a:r>
                      <a:endParaRPr lang="en-US" sz="900" b="1" dirty="0" smtClean="0">
                        <a:solidFill>
                          <a:srgbClr val="000000"/>
                        </a:solidFill>
                        <a:latin typeface="+mn-lt"/>
                        <a:ea typeface="Times New Roman"/>
                        <a:cs typeface="Times New Roman"/>
                      </a:endParaRPr>
                    </a:p>
                  </a:txBody>
                  <a:tcPr marL="32363" marR="32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42</a:t>
            </a:fld>
            <a:endParaRPr lang="en-US" dirty="0"/>
          </a:p>
        </p:txBody>
      </p:sp>
      <p:sp>
        <p:nvSpPr>
          <p:cNvPr id="3" name="Rectangle 2"/>
          <p:cNvSpPr/>
          <p:nvPr/>
        </p:nvSpPr>
        <p:spPr>
          <a:xfrm>
            <a:off x="612953" y="608213"/>
            <a:ext cx="6168847" cy="3298482"/>
          </a:xfrm>
          <a:prstGeom prst="rect">
            <a:avLst/>
          </a:prstGeom>
        </p:spPr>
        <p:txBody>
          <a:bodyPr wrap="square" lIns="96661" tIns="48331" rIns="96661" bIns="48331">
            <a:spAutoFit/>
          </a:bodyPr>
          <a:lstStyle/>
          <a:p>
            <a:pPr marL="403225" indent="-403225"/>
            <a:r>
              <a:rPr lang="en-US" sz="1600" b="1" dirty="0" smtClean="0">
                <a:latin typeface="Helvetica" pitchFamily="34" charset="0"/>
                <a:cs typeface="Helvetica" pitchFamily="34" charset="0"/>
              </a:rPr>
              <a:t>13.  </a:t>
            </a:r>
            <a:r>
              <a:rPr lang="es-MX" sz="1600" b="1" dirty="0" smtClean="0">
                <a:latin typeface="Helvetica" pitchFamily="34" charset="0"/>
                <a:cs typeface="Helvetica" pitchFamily="34" charset="0"/>
              </a:rPr>
              <a:t>¿Por qué piensan algunas personas que la ballena jorobada tiene una joroba en la espalda?</a:t>
            </a:r>
          </a:p>
          <a:p>
            <a:pPr marL="342900" indent="-342900">
              <a:buAutoNum type="arabicPeriod" startAt="8"/>
            </a:pPr>
            <a:endParaRPr lang="es-MX" sz="1600" dirty="0" smtClean="0">
              <a:latin typeface="Helvetica" pitchFamily="34" charset="0"/>
              <a:cs typeface="Helvetica" pitchFamily="34" charset="0"/>
            </a:endParaRPr>
          </a:p>
          <a:p>
            <a:pPr marL="792163" indent="-342900">
              <a:buFont typeface="+mj-lt"/>
              <a:buAutoNum type="alphaUcPeriod"/>
            </a:pPr>
            <a:r>
              <a:rPr lang="es-MX" sz="1600" dirty="0" smtClean="0">
                <a:latin typeface="Helvetica" pitchFamily="34" charset="0"/>
                <a:cs typeface="Helvetica" pitchFamily="34" charset="0"/>
              </a:rPr>
              <a:t>El nombre de la ballena es la ballena jorobada.</a:t>
            </a:r>
          </a:p>
          <a:p>
            <a:pPr marL="792163" indent="-342900">
              <a:buFont typeface="+mj-lt"/>
              <a:buAutoNum type="alphaUcPeriod"/>
            </a:pPr>
            <a:endParaRPr lang="es-MX" sz="1600" dirty="0" smtClean="0">
              <a:latin typeface="Helvetica" pitchFamily="34" charset="0"/>
              <a:cs typeface="Helvetica" pitchFamily="34" charset="0"/>
            </a:endParaRPr>
          </a:p>
          <a:p>
            <a:pPr marL="792163" indent="-342900">
              <a:buFont typeface="+mj-lt"/>
              <a:buAutoNum type="alphaUcPeriod"/>
            </a:pPr>
            <a:r>
              <a:rPr lang="es-MX" sz="1600" dirty="0" smtClean="0">
                <a:latin typeface="Helvetica" pitchFamily="34" charset="0"/>
                <a:cs typeface="Helvetica" pitchFamily="34" charset="0"/>
              </a:rPr>
              <a:t>Las ballenas jorobadas tienes jorobas grandes en sus espaldas.</a:t>
            </a:r>
          </a:p>
          <a:p>
            <a:pPr marL="792163" indent="-342900">
              <a:buFont typeface="+mj-lt"/>
              <a:buAutoNum type="alphaUcPeriod"/>
            </a:pPr>
            <a:endParaRPr lang="es-MX" sz="1600" dirty="0" smtClean="0">
              <a:latin typeface="Helvetica" pitchFamily="34" charset="0"/>
              <a:cs typeface="Helvetica" pitchFamily="34" charset="0"/>
            </a:endParaRPr>
          </a:p>
          <a:p>
            <a:pPr marL="792163" indent="-342900">
              <a:buFont typeface="+mj-lt"/>
              <a:buAutoNum type="alphaUcPeriod"/>
            </a:pPr>
            <a:r>
              <a:rPr lang="es-MX" sz="1600" dirty="0" smtClean="0">
                <a:latin typeface="Helvetica" pitchFamily="34" charset="0"/>
                <a:cs typeface="Helvetica" pitchFamily="34" charset="0"/>
              </a:rPr>
              <a:t>Algunas personas piensan que una ballena jorobada tiene una joroba en la espalda.</a:t>
            </a:r>
          </a:p>
          <a:p>
            <a:pPr marL="792163" indent="-342900">
              <a:buFont typeface="+mj-lt"/>
              <a:buAutoNum type="alphaUcPeriod"/>
            </a:pPr>
            <a:endParaRPr lang="es-MX" sz="1600" dirty="0" smtClean="0">
              <a:latin typeface="Helvetica" pitchFamily="34" charset="0"/>
              <a:cs typeface="Helvetica" pitchFamily="34" charset="0"/>
            </a:endParaRPr>
          </a:p>
          <a:p>
            <a:pPr marL="792163" indent="-342900">
              <a:buFont typeface="+mj-lt"/>
              <a:buAutoNum type="alphaUcPeriod"/>
            </a:pPr>
            <a:r>
              <a:rPr lang="es-MX" sz="1600" dirty="0" smtClean="0">
                <a:latin typeface="Helvetica" pitchFamily="34" charset="0"/>
                <a:cs typeface="Helvetica" pitchFamily="34" charset="0"/>
              </a:rPr>
              <a:t>La ballena jorobada arquea su espalda cuando se sumerge en el agua y parece una joroba.</a:t>
            </a:r>
            <a:endParaRPr lang="es-MX" sz="1600" dirty="0">
              <a:solidFill>
                <a:srgbClr val="C00000"/>
              </a:solidFill>
              <a:latin typeface="Helvetica" pitchFamily="34" charset="0"/>
              <a:cs typeface="Helvetica" pitchFamily="34" charset="0"/>
            </a:endParaRPr>
          </a:p>
        </p:txBody>
      </p:sp>
      <p:sp>
        <p:nvSpPr>
          <p:cNvPr id="8" name="Rectangle 7"/>
          <p:cNvSpPr/>
          <p:nvPr/>
        </p:nvSpPr>
        <p:spPr>
          <a:xfrm>
            <a:off x="644298" y="5029200"/>
            <a:ext cx="6366102" cy="3052261"/>
          </a:xfrm>
          <a:prstGeom prst="rect">
            <a:avLst/>
          </a:prstGeom>
        </p:spPr>
        <p:txBody>
          <a:bodyPr wrap="square" lIns="96661" tIns="48331" rIns="96661" bIns="48331">
            <a:spAutoFit/>
          </a:bodyPr>
          <a:lstStyle/>
          <a:p>
            <a:pPr marL="514350" lvl="0" indent="-460375" defTabSz="914400" fontAlgn="base">
              <a:spcBef>
                <a:spcPct val="0"/>
              </a:spcBef>
              <a:spcAft>
                <a:spcPct val="0"/>
              </a:spcAft>
            </a:pPr>
            <a:r>
              <a:rPr lang="en-US" sz="1600" b="1" dirty="0" smtClean="0">
                <a:latin typeface="Helvetica" pitchFamily="34" charset="0"/>
                <a:cs typeface="Helvetica" pitchFamily="34" charset="0"/>
              </a:rPr>
              <a:t>14</a:t>
            </a:r>
            <a:r>
              <a:rPr lang="es-MX" sz="1600" b="1" dirty="0" smtClean="0">
                <a:latin typeface="Helvetica" pitchFamily="34" charset="0"/>
                <a:cs typeface="Helvetica" pitchFamily="34" charset="0"/>
              </a:rPr>
              <a:t>.   ¿Cómo son similares </a:t>
            </a:r>
            <a:r>
              <a:rPr lang="es-MX" sz="1600" b="1" i="1" dirty="0" smtClean="0">
                <a:solidFill>
                  <a:prstClr val="black"/>
                </a:solidFill>
                <a:latin typeface="Helvetica" pitchFamily="34" charset="0"/>
                <a:ea typeface="Calibri" pitchFamily="34" charset="0"/>
                <a:cs typeface="Helvetica" pitchFamily="34" charset="0"/>
              </a:rPr>
              <a:t>Hechos acerca de las ballenas jorobadas </a:t>
            </a:r>
            <a:r>
              <a:rPr lang="es-MX" sz="1600" b="1" dirty="0">
                <a:solidFill>
                  <a:prstClr val="black"/>
                </a:solidFill>
                <a:latin typeface="Helvetica" pitchFamily="34" charset="0"/>
                <a:ea typeface="Calibri" pitchFamily="34" charset="0"/>
                <a:cs typeface="Helvetica" pitchFamily="34" charset="0"/>
              </a:rPr>
              <a:t>y</a:t>
            </a:r>
            <a:r>
              <a:rPr lang="es-MX" sz="1600" b="1" dirty="0" smtClean="0">
                <a:solidFill>
                  <a:prstClr val="black"/>
                </a:solidFill>
                <a:latin typeface="Helvetica" pitchFamily="34" charset="0"/>
                <a:ea typeface="Calibri" pitchFamily="34" charset="0"/>
                <a:cs typeface="Helvetica" pitchFamily="34" charset="0"/>
              </a:rPr>
              <a:t> </a:t>
            </a:r>
            <a:r>
              <a:rPr lang="es-MX" sz="1600" b="1" i="1" dirty="0" smtClean="0">
                <a:latin typeface="Helvetica" pitchFamily="34" charset="0"/>
                <a:ea typeface="Calibri" pitchFamily="34" charset="0"/>
                <a:cs typeface="Helvetica" pitchFamily="34" charset="0"/>
              </a:rPr>
              <a:t>La ballena jorobada</a:t>
            </a:r>
            <a:r>
              <a:rPr lang="es-MX" sz="1600" b="1" dirty="0" smtClean="0">
                <a:latin typeface="Helvetica" pitchFamily="34" charset="0"/>
                <a:ea typeface="Calibri" pitchFamily="34" charset="0"/>
                <a:cs typeface="Helvetica" pitchFamily="34" charset="0"/>
              </a:rPr>
              <a:t>?</a:t>
            </a:r>
          </a:p>
          <a:p>
            <a:pPr marL="457200" lvl="0" indent="-400050" defTabSz="914400" fontAlgn="base">
              <a:spcBef>
                <a:spcPct val="0"/>
              </a:spcBef>
              <a:spcAft>
                <a:spcPct val="0"/>
              </a:spcAft>
              <a:buAutoNum type="arabicPeriod" startAt="9"/>
            </a:pPr>
            <a:endParaRPr lang="es-MX" sz="1600" dirty="0" smtClean="0">
              <a:latin typeface="Helvetica" pitchFamily="34" charset="0"/>
              <a:cs typeface="Helvetica" pitchFamily="34" charset="0"/>
            </a:endParaRPr>
          </a:p>
          <a:p>
            <a:pPr marL="792163" indent="-342900">
              <a:buFont typeface="+mj-lt"/>
              <a:buAutoNum type="alphaUcPeriod"/>
            </a:pPr>
            <a:r>
              <a:rPr lang="es-MX" sz="1600" dirty="0" smtClean="0">
                <a:latin typeface="Helvetica" pitchFamily="34" charset="0"/>
                <a:cs typeface="Helvetica" pitchFamily="34" charset="0"/>
              </a:rPr>
              <a:t>Ambos pasajes describen cómo las ballenas jorobadas son diferentes que otras ballenas.</a:t>
            </a:r>
          </a:p>
          <a:p>
            <a:pPr marL="792163" indent="-342900">
              <a:buFont typeface="+mj-lt"/>
              <a:buAutoNum type="alphaUcPeriod"/>
            </a:pPr>
            <a:endParaRPr lang="es-MX" sz="1600" dirty="0" smtClean="0">
              <a:latin typeface="Helvetica" pitchFamily="34" charset="0"/>
              <a:cs typeface="Helvetica" pitchFamily="34" charset="0"/>
            </a:endParaRPr>
          </a:p>
          <a:p>
            <a:pPr marL="792163" indent="-342900">
              <a:buFont typeface="+mj-lt"/>
              <a:buAutoNum type="alphaUcPeriod"/>
            </a:pPr>
            <a:r>
              <a:rPr lang="es-MX" sz="1600" dirty="0" smtClean="0">
                <a:latin typeface="Helvetica" pitchFamily="34" charset="0"/>
                <a:cs typeface="Helvetica" pitchFamily="34" charset="0"/>
              </a:rPr>
              <a:t>Ambos pasajes comparan la ballena jorobada a una grúa.</a:t>
            </a:r>
          </a:p>
          <a:p>
            <a:pPr marL="792163" indent="-342900">
              <a:buFont typeface="+mj-lt"/>
              <a:buAutoNum type="alphaUcPeriod"/>
            </a:pPr>
            <a:endParaRPr lang="es-MX" sz="1600" dirty="0" smtClean="0">
              <a:latin typeface="Helvetica" pitchFamily="34" charset="0"/>
              <a:cs typeface="Helvetica" pitchFamily="34" charset="0"/>
            </a:endParaRPr>
          </a:p>
          <a:p>
            <a:pPr marL="792163" indent="-342900">
              <a:buFont typeface="+mj-lt"/>
              <a:buAutoNum type="alphaUcPeriod"/>
            </a:pPr>
            <a:r>
              <a:rPr lang="es-MX" sz="1600" dirty="0" smtClean="0">
                <a:latin typeface="Helvetica" pitchFamily="34" charset="0"/>
                <a:cs typeface="Helvetica" pitchFamily="34" charset="0"/>
              </a:rPr>
              <a:t>Ambos pasajes ilustran el texto.</a:t>
            </a:r>
          </a:p>
          <a:p>
            <a:pPr marL="792163" indent="-342900">
              <a:buFont typeface="+mj-lt"/>
              <a:buAutoNum type="alphaUcPeriod"/>
            </a:pPr>
            <a:endParaRPr lang="es-MX" sz="1600" dirty="0" smtClean="0">
              <a:latin typeface="Helvetica" pitchFamily="34" charset="0"/>
              <a:cs typeface="Helvetica" pitchFamily="34" charset="0"/>
            </a:endParaRPr>
          </a:p>
          <a:p>
            <a:pPr marL="792163" indent="-342900">
              <a:buFont typeface="+mj-lt"/>
              <a:buAutoNum type="alphaUcPeriod"/>
            </a:pPr>
            <a:r>
              <a:rPr lang="es-MX" sz="1600" dirty="0" smtClean="0">
                <a:latin typeface="Helvetica" pitchFamily="34" charset="0"/>
                <a:cs typeface="Helvetica" pitchFamily="34" charset="0"/>
              </a:rPr>
              <a:t>Ambos pasajes contienen información acerca de las ballenas jorobadas.</a:t>
            </a:r>
            <a:endParaRPr lang="es-MX" sz="1600" dirty="0">
              <a:latin typeface="Helvetica" pitchFamily="34" charset="0"/>
              <a:cs typeface="Helvetica" pitchFamily="34" charset="0"/>
            </a:endParaRPr>
          </a:p>
        </p:txBody>
      </p:sp>
      <p:cxnSp>
        <p:nvCxnSpPr>
          <p:cNvPr id="10" name="Straight Connector 9"/>
          <p:cNvCxnSpPr/>
          <p:nvPr/>
        </p:nvCxnSpPr>
        <p:spPr>
          <a:xfrm>
            <a:off x="481844" y="45720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83421" y="583433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790302" y="650965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783421" y="703052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783421" y="752202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781346" y="141337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781346" y="190199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781346" y="261153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3" name="Table 22"/>
          <p:cNvGraphicFramePr>
            <a:graphicFrameLocks noGrp="1"/>
          </p:cNvGraphicFramePr>
          <p:nvPr>
            <p:extLst>
              <p:ext uri="{D42A27DB-BD31-4B8C-83A1-F6EECF244321}">
                <p14:modId xmlns:p14="http://schemas.microsoft.com/office/powerpoint/2010/main" val="2767016685"/>
              </p:ext>
            </p:extLst>
          </p:nvPr>
        </p:nvGraphicFramePr>
        <p:xfrm>
          <a:off x="5254352" y="3886200"/>
          <a:ext cx="2014085" cy="685800"/>
        </p:xfrm>
        <a:graphic>
          <a:graphicData uri="http://schemas.openxmlformats.org/drawingml/2006/table">
            <a:tbl>
              <a:tblPr/>
              <a:tblGrid>
                <a:gridCol w="2014085"/>
              </a:tblGrid>
              <a:tr h="65936">
                <a:tc>
                  <a:txBody>
                    <a:bodyPr/>
                    <a:lstStyle/>
                    <a:p>
                      <a:pPr marL="0" marR="0" algn="l">
                        <a:lnSpc>
                          <a:spcPct val="100000"/>
                        </a:lnSpc>
                        <a:spcBef>
                          <a:spcPts val="0"/>
                        </a:spcBef>
                        <a:spcAft>
                          <a:spcPts val="0"/>
                        </a:spcAft>
                      </a:pPr>
                      <a:r>
                        <a:rPr lang="en-US" sz="800" b="1" i="1" dirty="0" smtClean="0">
                          <a:solidFill>
                            <a:srgbClr val="000000"/>
                          </a:solidFill>
                          <a:latin typeface="Calibri"/>
                          <a:ea typeface="Times New Roman"/>
                          <a:cs typeface="Times New Roman"/>
                        </a:rPr>
                        <a:t>Hacia RI.3.9      </a:t>
                      </a:r>
                      <a:r>
                        <a:rPr lang="en-US" sz="900" b="1" dirty="0" smtClean="0">
                          <a:solidFill>
                            <a:srgbClr val="000000"/>
                          </a:solidFill>
                          <a:latin typeface="Calibri"/>
                          <a:ea typeface="Times New Roman"/>
                          <a:cs typeface="Times New Roman"/>
                        </a:rPr>
                        <a:t>DOK 2 </a:t>
                      </a:r>
                      <a:r>
                        <a:rPr lang="en-US" sz="900" b="1" dirty="0">
                          <a:solidFill>
                            <a:srgbClr val="000000"/>
                          </a:solidFill>
                          <a:latin typeface="Calibri"/>
                          <a:ea typeface="Times New Roman"/>
                          <a:cs typeface="Times New Roman"/>
                        </a:rPr>
                        <a:t>- </a:t>
                      </a:r>
                      <a:r>
                        <a:rPr lang="en-US" sz="900" b="1" dirty="0" smtClean="0">
                          <a:solidFill>
                            <a:srgbClr val="000000"/>
                          </a:solidFill>
                          <a:latin typeface="Calibri"/>
                          <a:ea typeface="Times New Roman"/>
                          <a:cs typeface="Times New Roman"/>
                        </a:rPr>
                        <a:t>Cl</a:t>
                      </a:r>
                      <a:endParaRPr lang="en-US" sz="900" dirty="0">
                        <a:latin typeface="Calibri"/>
                        <a:ea typeface="Calibri"/>
                        <a:cs typeface="Times New Roman"/>
                      </a:endParaRPr>
                    </a:p>
                  </a:txBody>
                  <a:tcPr marL="32363" marR="323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425173">
                <a:tc>
                  <a:txBody>
                    <a:bodyPr/>
                    <a:lstStyle/>
                    <a:p>
                      <a:pPr marL="0" marR="0" algn="l">
                        <a:lnSpc>
                          <a:spcPct val="100000"/>
                        </a:lnSpc>
                        <a:spcBef>
                          <a:spcPts val="0"/>
                        </a:spcBef>
                        <a:spcAft>
                          <a:spcPts val="0"/>
                        </a:spcAft>
                      </a:pPr>
                      <a:r>
                        <a:rPr lang="es-CO" sz="900" b="1" i="1" dirty="0" smtClean="0">
                          <a:effectLst/>
                          <a:latin typeface="Calibri" panose="020F0502020204030204" pitchFamily="34" charset="0"/>
                          <a:ea typeface="Calibri" panose="020F0502020204030204" pitchFamily="34" charset="0"/>
                          <a:cs typeface="Times New Roman" panose="02020603050405020304" pitchFamily="18" charset="0"/>
                        </a:rPr>
                        <a:t>Localiza los puntos importantes en dos textos sobre el mismo tema (estos son los puntos más importantes o ideas principales que apoyan el tema).</a:t>
                      </a:r>
                      <a:endParaRPr lang="en-US" sz="900" dirty="0">
                        <a:latin typeface="+mn-lt"/>
                        <a:ea typeface="Calibri"/>
                        <a:cs typeface="Times New Roman"/>
                      </a:endParaRPr>
                    </a:p>
                  </a:txBody>
                  <a:tcPr marL="32363" marR="32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16" name="Oval 15"/>
          <p:cNvSpPr/>
          <p:nvPr/>
        </p:nvSpPr>
        <p:spPr>
          <a:xfrm>
            <a:off x="781346" y="334476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12088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43</a:t>
            </a:fld>
            <a:endParaRPr lang="en-US" dirty="0"/>
          </a:p>
        </p:txBody>
      </p:sp>
      <p:graphicFrame>
        <p:nvGraphicFramePr>
          <p:cNvPr id="26" name="Table 25"/>
          <p:cNvGraphicFramePr>
            <a:graphicFrameLocks noGrp="1"/>
          </p:cNvGraphicFramePr>
          <p:nvPr>
            <p:extLst>
              <p:ext uri="{D42A27DB-BD31-4B8C-83A1-F6EECF244321}">
                <p14:modId xmlns:p14="http://schemas.microsoft.com/office/powerpoint/2010/main" val="2548774664"/>
              </p:ext>
            </p:extLst>
          </p:nvPr>
        </p:nvGraphicFramePr>
        <p:xfrm>
          <a:off x="152400" y="204513"/>
          <a:ext cx="7286625" cy="3681687"/>
        </p:xfrm>
        <a:graphic>
          <a:graphicData uri="http://schemas.openxmlformats.org/drawingml/2006/table">
            <a:tbl>
              <a:tblPr firstRow="1" bandRow="1">
                <a:tableStyleId>{5940675A-B579-460E-94D1-54222C63F5DA}</a:tableStyleId>
              </a:tblPr>
              <a:tblGrid>
                <a:gridCol w="7286625"/>
              </a:tblGrid>
              <a:tr h="841827">
                <a:tc>
                  <a:txBody>
                    <a:bodyPr/>
                    <a:lstStyle/>
                    <a:p>
                      <a:pPr marL="400050" marR="0" indent="-346075" algn="l" defTabSz="1018809" rtl="0" eaLnBrk="1" fontAlgn="auto" latinLnBrk="0" hangingPunct="1">
                        <a:lnSpc>
                          <a:spcPct val="100000"/>
                        </a:lnSpc>
                        <a:spcBef>
                          <a:spcPts val="0"/>
                        </a:spcBef>
                        <a:spcAft>
                          <a:spcPts val="0"/>
                        </a:spcAft>
                        <a:buClrTx/>
                        <a:buSzTx/>
                        <a:buFontTx/>
                        <a:buNone/>
                        <a:tabLst/>
                        <a:defRPr/>
                      </a:pPr>
                      <a:r>
                        <a:rPr lang="en-US" sz="1600" b="1" dirty="0" smtClean="0"/>
                        <a:t>15</a:t>
                      </a:r>
                      <a:r>
                        <a:rPr lang="es-MX" sz="1600" b="1" dirty="0" smtClean="0"/>
                        <a:t>.  </a:t>
                      </a:r>
                      <a:r>
                        <a:rPr lang="es-MX" sz="1600" b="1" noProof="0" dirty="0" smtClean="0">
                          <a:solidFill>
                            <a:schemeClr val="tx1"/>
                          </a:solidFill>
                        </a:rPr>
                        <a:t>En el artículo </a:t>
                      </a:r>
                      <a:r>
                        <a:rPr lang="es-MX" sz="1600" b="1" i="1" u="none" noProof="0" dirty="0" smtClean="0">
                          <a:solidFill>
                            <a:schemeClr val="tx1"/>
                          </a:solidFill>
                        </a:rPr>
                        <a:t>La ballena jorobada</a:t>
                      </a:r>
                      <a:r>
                        <a:rPr lang="es-MX" sz="1600" b="1" noProof="0" dirty="0" smtClean="0">
                          <a:solidFill>
                            <a:schemeClr val="tx1"/>
                          </a:solidFill>
                        </a:rPr>
                        <a:t>, explica </a:t>
                      </a:r>
                      <a:r>
                        <a:rPr lang="es-MX" sz="1600" b="1" u="sng" noProof="0" dirty="0" smtClean="0">
                          <a:solidFill>
                            <a:schemeClr val="tx1"/>
                          </a:solidFill>
                        </a:rPr>
                        <a:t>cómo</a:t>
                      </a:r>
                      <a:r>
                        <a:rPr lang="es-MX" sz="1600" b="1" u="none" baseline="0" noProof="0" dirty="0" smtClean="0">
                          <a:solidFill>
                            <a:schemeClr val="tx1"/>
                          </a:solidFill>
                        </a:rPr>
                        <a:t> y </a:t>
                      </a:r>
                      <a:r>
                        <a:rPr lang="es-MX" sz="1600" b="1" u="sng" baseline="0" noProof="0" dirty="0" smtClean="0">
                          <a:solidFill>
                            <a:schemeClr val="tx1"/>
                          </a:solidFill>
                        </a:rPr>
                        <a:t>por qué</a:t>
                      </a:r>
                      <a:r>
                        <a:rPr lang="es-MX" sz="1600" b="1" baseline="0" noProof="0" dirty="0" smtClean="0">
                          <a:solidFill>
                            <a:schemeClr val="tx1"/>
                          </a:solidFill>
                        </a:rPr>
                        <a:t> el autor compara las ballenas jorobadas a otras cosas.                      </a:t>
                      </a:r>
                      <a:r>
                        <a:rPr lang="es-MX" sz="1200" b="0" i="1" u="none" baseline="0" dirty="0" smtClean="0">
                          <a:solidFill>
                            <a:schemeClr val="tx1"/>
                          </a:solidFill>
                          <a:latin typeface="Helvetica" panose="020B0604020202020204" pitchFamily="34" charset="0"/>
                          <a:cs typeface="Helvetica" panose="020B0604020202020204" pitchFamily="34" charset="0"/>
                        </a:rPr>
                        <a:t>(Maestro solamente) Puntaje final____/</a:t>
                      </a:r>
                      <a:r>
                        <a:rPr lang="en-US" sz="1200" b="0" i="1" u="none" baseline="0" dirty="0" smtClean="0">
                          <a:solidFill>
                            <a:schemeClr val="tx1"/>
                          </a:solidFill>
                          <a:latin typeface="Helvetica" panose="020B0604020202020204" pitchFamily="34" charset="0"/>
                          <a:cs typeface="Helvetica" panose="020B0604020202020204" pitchFamily="34" charset="0"/>
                        </a:rPr>
                        <a:t>2</a:t>
                      </a:r>
                    </a:p>
                    <a:p>
                      <a:pPr marL="457200" indent="-403225">
                        <a:buNone/>
                      </a:pPr>
                      <a:r>
                        <a:rPr lang="en-US" sz="1600" b="1" i="0" baseline="0" dirty="0" smtClean="0">
                          <a:cs typeface="Times New Roman" pitchFamily="18" charset="0"/>
                        </a:rPr>
                        <a:t>                                                                             </a:t>
                      </a:r>
                      <a:endParaRPr lang="en-US" sz="1600" b="1" dirty="0" smtClean="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8773">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033">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0533">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793">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9053">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040182000"/>
              </p:ext>
            </p:extLst>
          </p:nvPr>
        </p:nvGraphicFramePr>
        <p:xfrm>
          <a:off x="213792" y="3903405"/>
          <a:ext cx="1832326" cy="759460"/>
        </p:xfrm>
        <a:graphic>
          <a:graphicData uri="http://schemas.openxmlformats.org/drawingml/2006/table">
            <a:tbl>
              <a:tblPr/>
              <a:tblGrid>
                <a:gridCol w="1832326"/>
              </a:tblGrid>
              <a:tr h="124460">
                <a:tc>
                  <a:txBody>
                    <a:bodyPr/>
                    <a:lstStyle/>
                    <a:p>
                      <a:pPr marL="0" marR="0" algn="ctr">
                        <a:lnSpc>
                          <a:spcPct val="100000"/>
                        </a:lnSpc>
                        <a:spcBef>
                          <a:spcPts val="0"/>
                        </a:spcBef>
                        <a:spcAft>
                          <a:spcPts val="0"/>
                        </a:spcAft>
                      </a:pPr>
                      <a:r>
                        <a:rPr lang="en-US" sz="800" b="1" i="1" dirty="0" smtClean="0">
                          <a:solidFill>
                            <a:srgbClr val="000000"/>
                          </a:solidFill>
                          <a:latin typeface="Calibri"/>
                          <a:ea typeface="Times New Roman"/>
                          <a:cs typeface="Times New Roman"/>
                        </a:rPr>
                        <a:t>Hacia RI.3. 8</a:t>
                      </a:r>
                      <a:r>
                        <a:rPr lang="en-US" sz="800" b="1" i="1" baseline="0" dirty="0" smtClean="0">
                          <a:solidFill>
                            <a:srgbClr val="000000"/>
                          </a:solidFill>
                          <a:latin typeface="Calibri"/>
                          <a:ea typeface="Times New Roman"/>
                          <a:cs typeface="Times New Roman"/>
                        </a:rPr>
                        <a:t>  </a:t>
                      </a:r>
                      <a:r>
                        <a:rPr lang="en-US" sz="800" b="1" i="1" dirty="0" smtClean="0">
                          <a:solidFill>
                            <a:srgbClr val="000000"/>
                          </a:solidFill>
                          <a:latin typeface="Calibri"/>
                          <a:ea typeface="Times New Roman"/>
                          <a:cs typeface="Times New Roman"/>
                        </a:rPr>
                        <a:t>  </a:t>
                      </a:r>
                      <a:r>
                        <a:rPr lang="en-US" sz="900" b="1" dirty="0" smtClean="0">
                          <a:solidFill>
                            <a:srgbClr val="000000"/>
                          </a:solidFill>
                          <a:latin typeface="Calibri"/>
                          <a:ea typeface="Times New Roman"/>
                          <a:cs typeface="Times New Roman"/>
                        </a:rPr>
                        <a:t>DOK 3 – Cu</a:t>
                      </a:r>
                      <a:endParaRPr lang="en-US" sz="9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622300">
                <a:tc>
                  <a:txBody>
                    <a:bodyPr/>
                    <a:lstStyle/>
                    <a:p>
                      <a:pPr marL="0" marR="0" algn="l">
                        <a:lnSpc>
                          <a:spcPct val="100000"/>
                        </a:lnSpc>
                        <a:spcBef>
                          <a:spcPts val="0"/>
                        </a:spcBef>
                        <a:spcAft>
                          <a:spcPts val="0"/>
                        </a:spcAft>
                      </a:pPr>
                      <a:r>
                        <a:rPr lang="es-CO" sz="800" b="1" i="1" dirty="0" smtClean="0">
                          <a:effectLst/>
                          <a:latin typeface="Calibri" panose="020F0502020204030204" pitchFamily="34" charset="0"/>
                          <a:ea typeface="Calibri" panose="020F0502020204030204" pitchFamily="34" charset="0"/>
                          <a:cs typeface="Times New Roman" panose="02020603050405020304" pitchFamily="18" charset="0"/>
                        </a:rPr>
                        <a:t>Explica por qué las oraciones y párrafos de un texto están conectados (utiliza referencias estructurales del texto - comparación, causa/efecto/primero/ segundo/tercero en una secuencia).</a:t>
                      </a:r>
                      <a:endParaRPr lang="en-US" sz="800" b="0" dirty="0" smtClean="0">
                        <a:latin typeface="+mn-lt"/>
                        <a:ea typeface="Calibri"/>
                        <a:cs typeface="Times New Roman"/>
                      </a:endParaRP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48294224"/>
              </p:ext>
            </p:extLst>
          </p:nvPr>
        </p:nvGraphicFramePr>
        <p:xfrm>
          <a:off x="228600" y="5029200"/>
          <a:ext cx="7043738" cy="4334700"/>
        </p:xfrm>
        <a:graphic>
          <a:graphicData uri="http://schemas.openxmlformats.org/drawingml/2006/table">
            <a:tbl>
              <a:tblPr firstRow="1" bandRow="1">
                <a:tableStyleId>{5940675A-B579-460E-94D1-54222C63F5DA}</a:tableStyleId>
              </a:tblPr>
              <a:tblGrid>
                <a:gridCol w="7043738"/>
              </a:tblGrid>
              <a:tr h="380112">
                <a:tc>
                  <a:txBody>
                    <a:bodyPr/>
                    <a:lstStyle/>
                    <a:p>
                      <a:pPr marL="342900" lvl="0" indent="-342900" defTabSz="914400" fontAlgn="base">
                        <a:spcBef>
                          <a:spcPct val="0"/>
                        </a:spcBef>
                        <a:spcAft>
                          <a:spcPct val="0"/>
                        </a:spcAft>
                      </a:pPr>
                      <a:r>
                        <a:rPr lang="en-US" sz="1600" b="1" dirty="0" smtClean="0"/>
                        <a:t>16.  </a:t>
                      </a:r>
                      <a:r>
                        <a:rPr lang="es-MX" sz="1600" noProof="0" dirty="0" smtClean="0">
                          <a:solidFill>
                            <a:schemeClr val="tx1"/>
                          </a:solidFill>
                        </a:rPr>
                        <a:t>¿Qué</a:t>
                      </a:r>
                      <a:r>
                        <a:rPr lang="es-MX" sz="1600" baseline="0" noProof="0" dirty="0" smtClean="0">
                          <a:solidFill>
                            <a:schemeClr val="tx1"/>
                          </a:solidFill>
                        </a:rPr>
                        <a:t> detalles clave de</a:t>
                      </a:r>
                      <a:r>
                        <a:rPr lang="es-MX" sz="1600" noProof="0" dirty="0" smtClean="0">
                          <a:solidFill>
                            <a:schemeClr val="tx1"/>
                          </a:solidFill>
                        </a:rPr>
                        <a:t> </a:t>
                      </a:r>
                      <a:r>
                        <a:rPr lang="es-MX" sz="1600" b="1" i="1" u="none" noProof="0" dirty="0" smtClean="0">
                          <a:solidFill>
                            <a:schemeClr val="tx1"/>
                          </a:solidFill>
                          <a:ea typeface="Calibri" pitchFamily="34" charset="0"/>
                          <a:cs typeface="Times New Roman" pitchFamily="18" charset="0"/>
                        </a:rPr>
                        <a:t>Hechos acerca de las ballenas jorobadas</a:t>
                      </a:r>
                      <a:r>
                        <a:rPr lang="es-MX" sz="1600" b="0" i="1" u="none" baseline="0" noProof="0" dirty="0" smtClean="0">
                          <a:solidFill>
                            <a:schemeClr val="tx1"/>
                          </a:solidFill>
                          <a:ea typeface="Calibri" pitchFamily="34" charset="0"/>
                          <a:cs typeface="Times New Roman" pitchFamily="18" charset="0"/>
                        </a:rPr>
                        <a:t> y</a:t>
                      </a:r>
                      <a:r>
                        <a:rPr lang="es-MX" sz="1600" b="0" u="none" noProof="0" dirty="0" smtClean="0">
                          <a:solidFill>
                            <a:schemeClr val="tx1"/>
                          </a:solidFill>
                        </a:rPr>
                        <a:t> </a:t>
                      </a:r>
                      <a:r>
                        <a:rPr lang="es-MX" sz="1600" b="1" i="1" u="none" noProof="0" dirty="0" smtClean="0">
                          <a:solidFill>
                            <a:schemeClr val="tx1"/>
                          </a:solidFill>
                          <a:ea typeface="Calibri" pitchFamily="34" charset="0"/>
                          <a:cs typeface="Times New Roman" pitchFamily="18" charset="0"/>
                        </a:rPr>
                        <a:t>La ballena jorobada </a:t>
                      </a:r>
                      <a:r>
                        <a:rPr lang="es-MX" sz="1600" noProof="0" dirty="0" smtClean="0">
                          <a:solidFill>
                            <a:schemeClr val="tx1"/>
                          </a:solidFill>
                        </a:rPr>
                        <a:t>explican por qué</a:t>
                      </a:r>
                      <a:r>
                        <a:rPr lang="es-MX" sz="1600" baseline="0" noProof="0" dirty="0" smtClean="0">
                          <a:solidFill>
                            <a:schemeClr val="tx1"/>
                          </a:solidFill>
                        </a:rPr>
                        <a:t> es fácil de reconocer la ballena jorobada</a:t>
                      </a:r>
                      <a:r>
                        <a:rPr lang="es-MX" sz="1600" noProof="0" dirty="0" smtClean="0">
                          <a:solidFill>
                            <a:schemeClr val="tx1"/>
                          </a:solidFill>
                        </a:rPr>
                        <a:t>? </a:t>
                      </a:r>
                      <a:endParaRPr lang="es-MX" sz="1600" b="1" noProof="0" dirty="0" smtClean="0">
                        <a:solidFill>
                          <a:schemeClr val="tx1"/>
                        </a:solidFill>
                      </a:endParaRPr>
                    </a:p>
                    <a:p>
                      <a:pPr marL="457200" lvl="0" indent="-114300" defTabSz="914400" fontAlgn="base">
                        <a:spcBef>
                          <a:spcPct val="0"/>
                        </a:spcBef>
                        <a:spcAft>
                          <a:spcPct val="0"/>
                        </a:spcAft>
                      </a:pPr>
                      <a:r>
                        <a:rPr lang="en-US" sz="1600" dirty="0" smtClean="0"/>
                        <a:t>                                              </a:t>
                      </a:r>
                      <a:endParaRPr lang="en-US" sz="1600" b="1" dirty="0" smtClean="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0512">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772">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9032">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8292">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556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556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556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732">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20638822"/>
              </p:ext>
            </p:extLst>
          </p:nvPr>
        </p:nvGraphicFramePr>
        <p:xfrm>
          <a:off x="381000" y="9220200"/>
          <a:ext cx="1536097" cy="731520"/>
        </p:xfrm>
        <a:graphic>
          <a:graphicData uri="http://schemas.openxmlformats.org/drawingml/2006/table">
            <a:tbl>
              <a:tblPr/>
              <a:tblGrid>
                <a:gridCol w="1536097"/>
              </a:tblGrid>
              <a:tr h="0">
                <a:tc>
                  <a:txBody>
                    <a:bodyPr/>
                    <a:lstStyle/>
                    <a:p>
                      <a:pPr marL="0" marR="0" algn="l">
                        <a:lnSpc>
                          <a:spcPct val="100000"/>
                        </a:lnSpc>
                        <a:spcBef>
                          <a:spcPts val="0"/>
                        </a:spcBef>
                        <a:spcAft>
                          <a:spcPts val="0"/>
                        </a:spcAft>
                      </a:pPr>
                      <a:r>
                        <a:rPr lang="en-US" sz="800" b="1" i="1" dirty="0" smtClean="0">
                          <a:solidFill>
                            <a:srgbClr val="000000"/>
                          </a:solidFill>
                          <a:latin typeface="+mn-lt"/>
                          <a:ea typeface="Times New Roman"/>
                          <a:cs typeface="Times New Roman"/>
                        </a:rPr>
                        <a:t>Hacia RI.3.9      </a:t>
                      </a:r>
                      <a:r>
                        <a:rPr lang="en-US" sz="800" b="1" dirty="0" smtClean="0">
                          <a:solidFill>
                            <a:srgbClr val="000000"/>
                          </a:solidFill>
                          <a:latin typeface="+mn-lt"/>
                          <a:ea typeface="Times New Roman"/>
                          <a:cs typeface="Times New Roman"/>
                        </a:rPr>
                        <a:t>DOK 4 - SYu</a:t>
                      </a:r>
                      <a:endParaRPr lang="en-US" sz="800" dirty="0">
                        <a:latin typeface="+mn-lt"/>
                        <a:ea typeface="Calibri"/>
                        <a:cs typeface="Times New Roman"/>
                      </a:endParaRPr>
                    </a:p>
                  </a:txBody>
                  <a:tcPr marL="32363" marR="323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44355">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CO" sz="800" b="1" i="1" dirty="0" smtClean="0">
                          <a:effectLst/>
                          <a:latin typeface="Calibri" panose="020F0502020204030204" pitchFamily="34" charset="0"/>
                          <a:ea typeface="Calibri" panose="020F0502020204030204" pitchFamily="34" charset="0"/>
                          <a:cs typeface="Times New Roman" panose="02020603050405020304" pitchFamily="18" charset="0"/>
                        </a:rPr>
                        <a:t>Sintetiza los principales detalles presentados en dos textos sobre el mismo tema, correlacionando los puntos más importantes en una conclusión.</a:t>
                      </a:r>
                      <a:endParaRPr lang="en-US" sz="800" b="0" dirty="0" smtClean="0">
                        <a:solidFill>
                          <a:schemeClr val="tx1"/>
                        </a:solidFill>
                        <a:effectLst/>
                        <a:latin typeface="+mn-lt"/>
                        <a:ea typeface="Calibri"/>
                        <a:cs typeface="Times New Roman"/>
                      </a:endParaRPr>
                    </a:p>
                  </a:txBody>
                  <a:tcPr marL="32363" marR="32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cxnSp>
        <p:nvCxnSpPr>
          <p:cNvPr id="7" name="Straight Connector 6"/>
          <p:cNvCxnSpPr/>
          <p:nvPr/>
        </p:nvCxnSpPr>
        <p:spPr>
          <a:xfrm>
            <a:off x="481844" y="49530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56647" y="9448800"/>
            <a:ext cx="3339781" cy="461665"/>
          </a:xfrm>
          <a:prstGeom prst="rect">
            <a:avLst/>
          </a:prstGeom>
          <a:noFill/>
        </p:spPr>
        <p:txBody>
          <a:bodyPr wrap="square" rtlCol="0">
            <a:spAutoFit/>
          </a:bodyPr>
          <a:lstStyle/>
          <a:p>
            <a:r>
              <a:rPr lang="es-MX" sz="1200" i="1" dirty="0" smtClean="0">
                <a:latin typeface="Helvetica" panose="020B0604020202020204" pitchFamily="34" charset="0"/>
                <a:cs typeface="Helvetica" panose="020B0604020202020204" pitchFamily="34" charset="0"/>
              </a:rPr>
              <a:t>(Maestro solamente) Puntaje final____/</a:t>
            </a:r>
            <a:r>
              <a:rPr lang="en-US" sz="1200" i="1" dirty="0" smtClean="0">
                <a:latin typeface="Helvetica" panose="020B0604020202020204" pitchFamily="34" charset="0"/>
                <a:cs typeface="Helvetica" panose="020B0604020202020204" pitchFamily="34" charset="0"/>
              </a:rPr>
              <a:t>2</a:t>
            </a:r>
            <a:endParaRPr lang="en-US" sz="1200" i="1" dirty="0">
              <a:latin typeface="Helvetica" panose="020B0604020202020204" pitchFamily="34" charset="0"/>
              <a:cs typeface="Helvetica" panose="020B0604020202020204" pitchFamily="34" charset="0"/>
            </a:endParaRPr>
          </a:p>
          <a:p>
            <a:endParaRPr lang="en-US" sz="1200" dirty="0"/>
          </a:p>
        </p:txBody>
      </p:sp>
    </p:spTree>
    <p:extLst>
      <p:ext uri="{BB962C8B-B14F-4D97-AF65-F5344CB8AC3E}">
        <p14:creationId xmlns:p14="http://schemas.microsoft.com/office/powerpoint/2010/main" val="30535021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44</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774853078"/>
              </p:ext>
            </p:extLst>
          </p:nvPr>
        </p:nvGraphicFramePr>
        <p:xfrm>
          <a:off x="242888" y="228600"/>
          <a:ext cx="7043738" cy="5435302"/>
        </p:xfrm>
        <a:graphic>
          <a:graphicData uri="http://schemas.openxmlformats.org/drawingml/2006/table">
            <a:tbl>
              <a:tblPr firstRow="1" bandRow="1">
                <a:tableStyleId>{5940675A-B579-460E-94D1-54222C63F5DA}</a:tableStyleId>
              </a:tblPr>
              <a:tblGrid>
                <a:gridCol w="7043738"/>
              </a:tblGrid>
              <a:tr h="973907">
                <a:tc>
                  <a:txBody>
                    <a:bodyPr/>
                    <a:lstStyle/>
                    <a:p>
                      <a:pPr marL="404813" marR="0" lvl="0" indent="-344488" algn="l" defTabSz="1018809" rtl="0" eaLnBrk="1" fontAlgn="auto" latinLnBrk="0" hangingPunct="1">
                        <a:lnSpc>
                          <a:spcPct val="100000"/>
                        </a:lnSpc>
                        <a:spcBef>
                          <a:spcPts val="0"/>
                        </a:spcBef>
                        <a:spcAft>
                          <a:spcPts val="0"/>
                        </a:spcAft>
                        <a:buClrTx/>
                        <a:buSzTx/>
                        <a:buFont typeface="+mj-lt"/>
                        <a:buNone/>
                        <a:tabLst/>
                        <a:defRPr/>
                      </a:pPr>
                      <a:r>
                        <a:rPr lang="en-US" sz="1400" b="1" dirty="0" smtClean="0">
                          <a:solidFill>
                            <a:schemeClr val="tx1"/>
                          </a:solidFill>
                          <a:latin typeface="Helvetica" pitchFamily="34" charset="0"/>
                        </a:rPr>
                        <a:t>17.  </a:t>
                      </a:r>
                      <a:r>
                        <a:rPr lang="es-MX" sz="1400" b="1" kern="1200" dirty="0" smtClean="0">
                          <a:solidFill>
                            <a:schemeClr val="tx1"/>
                          </a:solidFill>
                          <a:effectLst/>
                          <a:latin typeface="Helvetica" panose="020B0604020202020204" pitchFamily="34" charset="0"/>
                          <a:ea typeface="+mn-ea"/>
                          <a:cs typeface="Helvetica" panose="020B0604020202020204" pitchFamily="34" charset="0"/>
                        </a:rPr>
                        <a:t>Un estudiante está escribiendo un cuento para la clase acerca de las ballenas.  Lee el borrador del cuento y completa la tarea que sigue.</a:t>
                      </a:r>
                      <a:endParaRPr lang="es-MX" sz="1400" kern="1200" dirty="0" smtClean="0">
                        <a:solidFill>
                          <a:schemeClr val="tx1"/>
                        </a:solidFill>
                        <a:effectLst/>
                        <a:latin typeface="Helvetica" panose="020B0604020202020204" pitchFamily="34" charset="0"/>
                        <a:ea typeface="+mn-ea"/>
                        <a:cs typeface="Helvetica" panose="020B0604020202020204" pitchFamily="34" charset="0"/>
                      </a:endParaRPr>
                    </a:p>
                    <a:p>
                      <a:pPr marL="290513" marR="0" lvl="0" indent="53975" algn="r" defTabSz="1018809" rtl="0" eaLnBrk="1" fontAlgn="auto" latinLnBrk="0" hangingPunct="1">
                        <a:lnSpc>
                          <a:spcPct val="100000"/>
                        </a:lnSpc>
                        <a:spcBef>
                          <a:spcPts val="0"/>
                        </a:spcBef>
                        <a:spcAft>
                          <a:spcPts val="0"/>
                        </a:spcAft>
                        <a:buClrTx/>
                        <a:buSzTx/>
                        <a:buFont typeface="+mj-lt"/>
                        <a:buNone/>
                        <a:tabLst/>
                        <a:defRPr/>
                      </a:pPr>
                      <a:r>
                        <a:rPr kumimoji="0" lang="es-MX" sz="900" b="0" i="1" u="none" strike="noStrike" kern="1200" cap="none" spc="0" normalizeH="0" baseline="0" noProof="0" dirty="0" smtClean="0">
                          <a:ln>
                            <a:noFill/>
                          </a:ln>
                          <a:solidFill>
                            <a:prstClr val="black"/>
                          </a:solidFill>
                          <a:effectLst/>
                          <a:uLnTx/>
                          <a:uFillTx/>
                          <a:latin typeface="Helvetica" pitchFamily="34" charset="0"/>
                          <a:ea typeface="+mn-ea"/>
                          <a:cs typeface="Helvetica" pitchFamily="34" charset="0"/>
                        </a:rPr>
                        <a:t>Escrito breve</a:t>
                      </a:r>
                      <a:r>
                        <a:rPr kumimoji="0" lang="es-MX" sz="900" b="0" i="1"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 W.3.3c </a:t>
                      </a:r>
                      <a:r>
                        <a:rPr kumimoji="0" lang="es-MX" sz="900" b="0" i="1" u="none" strike="noStrike" kern="1200" cap="none" spc="0" normalizeH="0" baseline="0" noProof="0" dirty="0" smtClean="0">
                          <a:ln>
                            <a:noFill/>
                          </a:ln>
                          <a:solidFill>
                            <a:prstClr val="black"/>
                          </a:solidFill>
                          <a:effectLst/>
                          <a:uLnTx/>
                          <a:uFillTx/>
                          <a:latin typeface="Helvetica" pitchFamily="34" charset="0"/>
                          <a:ea typeface="+mn-ea"/>
                          <a:cs typeface="Helvetica" pitchFamily="34" charset="0"/>
                        </a:rPr>
                        <a:t>Adverbios de tiempo, Objetivo de escritura1a</a:t>
                      </a:r>
                    </a:p>
                    <a:p>
                      <a:pPr marL="290513" marR="0" lvl="0" indent="-230188" algn="l" defTabSz="1018809" rtl="0" eaLnBrk="1" fontAlgn="auto" latinLnBrk="0" hangingPunct="1">
                        <a:lnSpc>
                          <a:spcPct val="100000"/>
                        </a:lnSpc>
                        <a:spcBef>
                          <a:spcPts val="0"/>
                        </a:spcBef>
                        <a:spcAft>
                          <a:spcPts val="0"/>
                        </a:spcAft>
                        <a:buClrTx/>
                        <a:buSzTx/>
                        <a:buFont typeface="+mj-lt"/>
                        <a:buNone/>
                        <a:tabLst/>
                        <a:defRPr/>
                      </a:pPr>
                      <a:endParaRPr lang="es-MX" sz="1400" b="0" dirty="0" smtClean="0">
                        <a:solidFill>
                          <a:schemeClr val="tx1"/>
                        </a:solidFill>
                        <a:latin typeface="Helvetica" pitchFamily="34" charset="0"/>
                      </a:endParaRPr>
                    </a:p>
                    <a:p>
                      <a:pPr marL="173038" indent="0"/>
                      <a:r>
                        <a:rPr lang="es-MX" sz="1400" kern="1200" dirty="0" smtClean="0">
                          <a:solidFill>
                            <a:schemeClr val="tx1"/>
                          </a:solidFill>
                          <a:effectLst/>
                          <a:latin typeface="Helvetica" panose="020B0604020202020204" pitchFamily="34" charset="0"/>
                          <a:ea typeface="+mn-ea"/>
                          <a:cs typeface="Helvetica" panose="020B0604020202020204" pitchFamily="34" charset="0"/>
                        </a:rPr>
                        <a:t>Había una vez, una ballena que salió a buscar la parte más profunda del mar.  Durante su viaje</a:t>
                      </a:r>
                      <a:r>
                        <a:rPr lang="es-MX" sz="1400" b="1" kern="1200" dirty="0" smtClean="0">
                          <a:solidFill>
                            <a:schemeClr val="tx1"/>
                          </a:solidFill>
                          <a:effectLst/>
                          <a:latin typeface="Helvetica" panose="020B0604020202020204" pitchFamily="34" charset="0"/>
                          <a:ea typeface="+mn-ea"/>
                          <a:cs typeface="Helvetica" panose="020B0604020202020204" pitchFamily="34" charset="0"/>
                        </a:rPr>
                        <a:t> </a:t>
                      </a:r>
                      <a:r>
                        <a:rPr lang="es-MX" sz="1400" kern="1200" dirty="0" smtClean="0">
                          <a:solidFill>
                            <a:schemeClr val="tx1"/>
                          </a:solidFill>
                          <a:effectLst/>
                          <a:latin typeface="Helvetica" panose="020B0604020202020204" pitchFamily="34" charset="0"/>
                          <a:ea typeface="+mn-ea"/>
                          <a:cs typeface="Helvetica" panose="020B0604020202020204" pitchFamily="34" charset="0"/>
                        </a:rPr>
                        <a:t>conoció a un cangrejo.  —¿Adónde vas? —preguntó el cangrejo.  —Voy en camino a buscar la parte más profunda del mar —contestó la ballena.      —¿Puedo ir contigo? —preguntó el cangrejo. —Sólo si puedes nadar por más tiempo y más rápido que yo —dijo la ballena.</a:t>
                      </a:r>
                      <a:endParaRPr lang="en-US" sz="1400" kern="1200" dirty="0" smtClean="0">
                        <a:solidFill>
                          <a:schemeClr val="tx1"/>
                        </a:solidFill>
                        <a:effectLst/>
                        <a:latin typeface="Helvetica" panose="020B0604020202020204" pitchFamily="34" charset="0"/>
                        <a:ea typeface="+mn-ea"/>
                        <a:cs typeface="Helvetica" panose="020B0604020202020204" pitchFamily="34" charset="0"/>
                      </a:endParaRPr>
                    </a:p>
                    <a:p>
                      <a:pPr marL="290513" marR="0" indent="-290513" algn="l" defTabSz="1018809" rtl="0" eaLnBrk="1" fontAlgn="auto" latinLnBrk="0" hangingPunct="1">
                        <a:lnSpc>
                          <a:spcPct val="100000"/>
                        </a:lnSpc>
                        <a:spcBef>
                          <a:spcPts val="0"/>
                        </a:spcBef>
                        <a:spcAft>
                          <a:spcPts val="0"/>
                        </a:spcAft>
                        <a:buClrTx/>
                        <a:buSzTx/>
                        <a:buFont typeface="+mj-lt"/>
                        <a:buNone/>
                        <a:tabLst/>
                        <a:defRPr/>
                      </a:pPr>
                      <a:endParaRPr lang="es-MX" sz="1400" b="0" baseline="0" dirty="0" smtClean="0">
                        <a:solidFill>
                          <a:schemeClr val="tx1"/>
                        </a:solidFill>
                        <a:latin typeface="Helvetica" pitchFamily="34" charset="0"/>
                      </a:endParaRPr>
                    </a:p>
                    <a:p>
                      <a:pPr marL="290513" marR="0" indent="-7938" algn="l" defTabSz="1018809" rtl="0" eaLnBrk="1" fontAlgn="auto" latinLnBrk="0" hangingPunct="1">
                        <a:lnSpc>
                          <a:spcPct val="100000"/>
                        </a:lnSpc>
                        <a:spcBef>
                          <a:spcPts val="0"/>
                        </a:spcBef>
                        <a:spcAft>
                          <a:spcPts val="0"/>
                        </a:spcAft>
                        <a:buClrTx/>
                        <a:buSzTx/>
                        <a:buFont typeface="+mj-lt"/>
                        <a:buNone/>
                        <a:tabLst/>
                        <a:defRPr/>
                      </a:pPr>
                      <a:r>
                        <a:rPr lang="es-MX" sz="1400" b="1" kern="1200" dirty="0" smtClean="0">
                          <a:solidFill>
                            <a:schemeClr val="tx1"/>
                          </a:solidFill>
                          <a:effectLst/>
                          <a:latin typeface="Helvetica" panose="020B0604020202020204" pitchFamily="34" charset="0"/>
                          <a:ea typeface="+mn-ea"/>
                          <a:cs typeface="Helvetica" panose="020B0604020202020204" pitchFamily="34" charset="0"/>
                        </a:rPr>
                        <a:t>En uno o dos párrafos, escribe el final del cuento que describa los acontecimientos y las experiencias del cuento. </a:t>
                      </a:r>
                      <a:r>
                        <a:rPr lang="en-US" sz="1400" b="1" baseline="0" dirty="0" smtClean="0">
                          <a:solidFill>
                            <a:schemeClr val="tx1"/>
                          </a:solidFill>
                          <a:latin typeface="Helvetica" pitchFamily="34" charset="0"/>
                          <a:cs typeface="Helvetica" panose="020B0604020202020204" pitchFamily="34" charset="0"/>
                        </a:rPr>
                        <a:t>                         </a:t>
                      </a: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0111">
                <a:tc>
                  <a:txBody>
                    <a:bodyPr/>
                    <a:lstStyle/>
                    <a:p>
                      <a:endParaRPr lang="en-US" sz="1400" b="1" dirty="0" smtClean="0">
                        <a:solidFill>
                          <a:schemeClr val="tx1"/>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6829">
                <a:tc>
                  <a:txBody>
                    <a:bodyPr/>
                    <a:lstStyle/>
                    <a:p>
                      <a:endParaRPr lang="en-US" sz="1400" b="1" dirty="0">
                        <a:solidFill>
                          <a:schemeClr val="tx1"/>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089">
                <a:tc>
                  <a:txBody>
                    <a:bodyPr/>
                    <a:lstStyle/>
                    <a:p>
                      <a:endParaRPr lang="en-US" sz="1400" b="1" dirty="0">
                        <a:solidFill>
                          <a:schemeClr val="tx1"/>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5349">
                <a:tc>
                  <a:txBody>
                    <a:bodyPr/>
                    <a:lstStyle/>
                    <a:p>
                      <a:endParaRPr lang="en-US" sz="1400" b="1" dirty="0">
                        <a:solidFill>
                          <a:schemeClr val="tx1"/>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b="1" dirty="0">
                        <a:solidFill>
                          <a:schemeClr val="tx1"/>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b="1" dirty="0">
                        <a:solidFill>
                          <a:schemeClr val="tx1"/>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b="1" dirty="0">
                        <a:solidFill>
                          <a:schemeClr val="tx1"/>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b="1" dirty="0">
                        <a:solidFill>
                          <a:schemeClr val="tx1"/>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b="1" dirty="0">
                        <a:solidFill>
                          <a:schemeClr val="tx1"/>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425824" y="924744"/>
            <a:ext cx="6813176"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25824" y="5791200"/>
            <a:ext cx="6696074" cy="4134738"/>
          </a:xfrm>
          <a:prstGeom prst="rect">
            <a:avLst/>
          </a:prstGeom>
          <a:noFill/>
          <a:ln>
            <a:noFill/>
          </a:ln>
        </p:spPr>
        <p:txBody>
          <a:bodyPr wrap="square" lIns="101869" tIns="50935" rIns="101869" bIns="50935">
            <a:spAutoFit/>
          </a:bodyPr>
          <a:lstStyle/>
          <a:p>
            <a:pPr marL="344488" indent="-344488"/>
            <a:r>
              <a:rPr lang="en-US" sz="1400" b="1" dirty="0" smtClean="0">
                <a:latin typeface="Helvetica" pitchFamily="34" charset="0"/>
                <a:ea typeface="Times New Roman"/>
                <a:cs typeface="Helvetica" panose="020B0604020202020204" pitchFamily="34" charset="0"/>
              </a:rPr>
              <a:t>18</a:t>
            </a:r>
            <a:r>
              <a:rPr lang="es-MX" sz="1400" b="1" dirty="0" smtClean="0">
                <a:latin typeface="Helvetica" pitchFamily="34" charset="0"/>
                <a:ea typeface="Times New Roman"/>
                <a:cs typeface="Helvetica" panose="020B0604020202020204" pitchFamily="34" charset="0"/>
              </a:rPr>
              <a:t>.  Un estudiante está escribiendo un cuento acerca de un niño que vio una ballena por primera vez.  Lee el borrador del párrafo en el recuadro.</a:t>
            </a:r>
            <a:r>
              <a:rPr lang="es-MX" sz="900" i="1" dirty="0" smtClean="0">
                <a:latin typeface="Helvetica" pitchFamily="34" charset="0"/>
                <a:cs typeface="Helvetica" pitchFamily="34" charset="0"/>
              </a:rPr>
              <a:t> </a:t>
            </a:r>
          </a:p>
          <a:p>
            <a:pPr lvl="0" algn="r">
              <a:defRPr/>
            </a:pPr>
            <a:r>
              <a:rPr lang="es-MX" sz="900" i="1" dirty="0" smtClean="0">
                <a:latin typeface="Helvetica" pitchFamily="34" charset="0"/>
                <a:cs typeface="Helvetica" pitchFamily="34" charset="0"/>
              </a:rPr>
              <a:t>Revisar un texto, W .3.3b </a:t>
            </a:r>
            <a:r>
              <a:rPr lang="es-MX" sz="900" i="1" dirty="0" smtClean="0">
                <a:solidFill>
                  <a:prstClr val="black"/>
                </a:solidFill>
                <a:latin typeface="Helvetica" pitchFamily="34" charset="0"/>
                <a:cs typeface="Helvetica" pitchFamily="34" charset="0"/>
              </a:rPr>
              <a:t>Elaboración de diálogo, Objetivo de escritura 1b</a:t>
            </a:r>
          </a:p>
          <a:p>
            <a:endParaRPr lang="es-MX" sz="1200" dirty="0" smtClean="0">
              <a:latin typeface="Helvetica" panose="020B0604020202020204" pitchFamily="34" charset="0"/>
              <a:ea typeface="Times New Roman"/>
              <a:cs typeface="Helvetica" panose="020B0604020202020204" pitchFamily="34" charset="0"/>
            </a:endParaRPr>
          </a:p>
          <a:p>
            <a:r>
              <a:rPr lang="es-MX" sz="1400" dirty="0" smtClean="0">
                <a:latin typeface="Helvetica" panose="020B0604020202020204" pitchFamily="34" charset="0"/>
                <a:ea typeface="Times New Roman"/>
                <a:cs typeface="Helvetica" panose="020B0604020202020204" pitchFamily="34" charset="0"/>
              </a:rPr>
              <a:t>El tío de Max lo llevó en un barco a ver ballenas jorobadas por primera vez.  Él vio a una ballena jorobada y su ballenato.  El ballenato era muy juguetón y golpeó el agua con su aleta.  Entonces la madre y su ballenato saltaron fuera del agua.</a:t>
            </a:r>
          </a:p>
          <a:p>
            <a:endParaRPr lang="es-MX" sz="800" b="1" dirty="0" smtClean="0">
              <a:latin typeface="Helvetica" panose="020B0604020202020204" pitchFamily="34" charset="0"/>
              <a:ea typeface="Times New Roman"/>
              <a:cs typeface="Helvetica" panose="020B0604020202020204" pitchFamily="34" charset="0"/>
            </a:endParaRPr>
          </a:p>
          <a:p>
            <a:endParaRPr lang="es-MX" sz="1400" b="1" dirty="0" smtClean="0">
              <a:latin typeface="Helvetica" panose="020B0604020202020204" pitchFamily="34" charset="0"/>
              <a:ea typeface="Times New Roman"/>
              <a:cs typeface="Helvetica" panose="020B0604020202020204" pitchFamily="34" charset="0"/>
            </a:endParaRPr>
          </a:p>
          <a:p>
            <a:r>
              <a:rPr lang="es-MX" sz="1400" b="1" dirty="0" smtClean="0">
                <a:latin typeface="Helvetica" panose="020B0604020202020204" pitchFamily="34" charset="0"/>
                <a:ea typeface="Times New Roman"/>
                <a:cs typeface="Helvetica" panose="020B0604020202020204" pitchFamily="34" charset="0"/>
              </a:rPr>
              <a:t>¿Cuál oración mejor añade</a:t>
            </a:r>
            <a:r>
              <a:rPr lang="es-MX" sz="1400" b="1" dirty="0" smtClean="0">
                <a:solidFill>
                  <a:prstClr val="black"/>
                </a:solidFill>
                <a:latin typeface="Helvetica" panose="020B0604020202020204" pitchFamily="34" charset="0"/>
                <a:ea typeface="Times New Roman"/>
                <a:cs typeface="Helvetica" panose="020B0604020202020204" pitchFamily="34" charset="0"/>
              </a:rPr>
              <a:t> </a:t>
            </a:r>
            <a:r>
              <a:rPr lang="es-MX" sz="1400" b="1" dirty="0" smtClean="0">
                <a:latin typeface="Helvetica" panose="020B0604020202020204" pitchFamily="34" charset="0"/>
                <a:ea typeface="Times New Roman"/>
                <a:cs typeface="Helvetica" panose="020B0604020202020204" pitchFamily="34" charset="0"/>
              </a:rPr>
              <a:t>diálogo a lo que el niño probablemente dijo después de que vio las ballenas saltar?</a:t>
            </a:r>
          </a:p>
          <a:p>
            <a:endParaRPr lang="es-MX" sz="900" b="1" dirty="0" smtClean="0">
              <a:latin typeface="Helvetica" panose="020B0604020202020204" pitchFamily="34" charset="0"/>
              <a:ea typeface="Times New Roman"/>
              <a:cs typeface="Helvetica" panose="020B0604020202020204" pitchFamily="34" charset="0"/>
            </a:endParaRPr>
          </a:p>
          <a:p>
            <a:pPr marL="342900" indent="1588">
              <a:buFont typeface="+mj-lt"/>
              <a:buAutoNum type="alphaUcPeriod"/>
              <a:tabLst>
                <a:tab pos="690563" algn="l"/>
              </a:tabLst>
            </a:pPr>
            <a:r>
              <a:rPr lang="es-MX" sz="1400" dirty="0" smtClean="0">
                <a:latin typeface="Helvetica" panose="020B0604020202020204" pitchFamily="34" charset="0"/>
                <a:ea typeface="Times New Roman"/>
                <a:cs typeface="Helvetica" panose="020B0604020202020204" pitchFamily="34" charset="0"/>
              </a:rPr>
              <a:t>  —¡Las ballenas saltaron fuera del agua como acróbatas! —dijo Max.</a:t>
            </a:r>
          </a:p>
          <a:p>
            <a:pPr marL="342900" indent="1588">
              <a:buFont typeface="+mj-lt"/>
              <a:buAutoNum type="alphaUcPeriod"/>
              <a:tabLst>
                <a:tab pos="690563" algn="l"/>
              </a:tabLst>
            </a:pPr>
            <a:endParaRPr lang="es-MX" sz="1400" dirty="0" smtClean="0">
              <a:latin typeface="Helvetica" panose="020B0604020202020204" pitchFamily="34" charset="0"/>
              <a:ea typeface="Times New Roman"/>
              <a:cs typeface="Helvetica" panose="020B0604020202020204" pitchFamily="34" charset="0"/>
            </a:endParaRPr>
          </a:p>
          <a:p>
            <a:pPr marL="342900" indent="1588">
              <a:buFont typeface="+mj-lt"/>
              <a:buAutoNum type="alphaUcPeriod"/>
              <a:tabLst>
                <a:tab pos="690563" algn="l"/>
              </a:tabLst>
            </a:pPr>
            <a:r>
              <a:rPr lang="es-MX" sz="1400" dirty="0" smtClean="0">
                <a:latin typeface="Helvetica" panose="020B0604020202020204" pitchFamily="34" charset="0"/>
                <a:ea typeface="Times New Roman"/>
                <a:cs typeface="Helvetica" panose="020B0604020202020204" pitchFamily="34" charset="0"/>
              </a:rPr>
              <a:t>   —Deseo ir a casa ahora que hemos visto las ballenas —dijo Max.</a:t>
            </a:r>
          </a:p>
          <a:p>
            <a:pPr marL="342900" indent="1588">
              <a:buFont typeface="+mj-lt"/>
              <a:buAutoNum type="alphaUcPeriod"/>
              <a:tabLst>
                <a:tab pos="690563" algn="l"/>
              </a:tabLst>
            </a:pPr>
            <a:endParaRPr lang="es-MX" sz="1400" dirty="0" smtClean="0">
              <a:latin typeface="Helvetica" panose="020B0604020202020204" pitchFamily="34" charset="0"/>
              <a:ea typeface="Times New Roman"/>
              <a:cs typeface="Helvetica" panose="020B0604020202020204" pitchFamily="34" charset="0"/>
            </a:endParaRPr>
          </a:p>
          <a:p>
            <a:pPr marL="342900" indent="1588">
              <a:buFont typeface="+mj-lt"/>
              <a:buAutoNum type="alphaUcPeriod"/>
              <a:tabLst>
                <a:tab pos="690563" algn="l"/>
              </a:tabLst>
            </a:pPr>
            <a:r>
              <a:rPr lang="es-MX" sz="1400" dirty="0" smtClean="0">
                <a:latin typeface="Helvetica" panose="020B0604020202020204" pitchFamily="34" charset="0"/>
                <a:ea typeface="Times New Roman"/>
                <a:cs typeface="Helvetica" panose="020B0604020202020204" pitchFamily="34" charset="0"/>
              </a:rPr>
              <a:t>   —Me pregunto si ballenas pueden volar —dijo Max.</a:t>
            </a:r>
          </a:p>
          <a:p>
            <a:pPr marL="342900" indent="1588">
              <a:buFont typeface="+mj-lt"/>
              <a:buAutoNum type="alphaUcPeriod"/>
              <a:tabLst>
                <a:tab pos="690563" algn="l"/>
              </a:tabLst>
            </a:pPr>
            <a:endParaRPr lang="es-MX" sz="1400" dirty="0" smtClean="0">
              <a:latin typeface="Helvetica" panose="020B0604020202020204" pitchFamily="34" charset="0"/>
              <a:ea typeface="Times New Roman"/>
              <a:cs typeface="Helvetica" panose="020B0604020202020204" pitchFamily="34" charset="0"/>
            </a:endParaRPr>
          </a:p>
          <a:p>
            <a:pPr marL="342900" indent="1588">
              <a:buFont typeface="+mj-lt"/>
              <a:buAutoNum type="alphaUcPeriod"/>
              <a:tabLst>
                <a:tab pos="690563" algn="l"/>
              </a:tabLst>
            </a:pPr>
            <a:r>
              <a:rPr lang="es-MX" sz="1400" dirty="0" smtClean="0">
                <a:latin typeface="Helvetica" panose="020B0604020202020204" pitchFamily="34" charset="0"/>
                <a:ea typeface="Times New Roman"/>
                <a:cs typeface="Helvetica" panose="020B0604020202020204" pitchFamily="34" charset="0"/>
              </a:rPr>
              <a:t>   —¿Podemos explorar el barco ahora? —dijo Max.</a:t>
            </a:r>
          </a:p>
          <a:p>
            <a:pPr marL="342900" indent="1588">
              <a:buFont typeface="+mj-lt"/>
              <a:buAutoNum type="alphaUcPeriod"/>
              <a:tabLst>
                <a:tab pos="690563" algn="l"/>
              </a:tabLst>
            </a:pPr>
            <a:endParaRPr lang="es-MX" sz="1400" dirty="0">
              <a:latin typeface="Helvetica" panose="020B0604020202020204" pitchFamily="34" charset="0"/>
              <a:ea typeface="Times New Roman"/>
              <a:cs typeface="Helvetica" panose="020B0604020202020204" pitchFamily="34" charset="0"/>
            </a:endParaRPr>
          </a:p>
        </p:txBody>
      </p:sp>
      <p:sp>
        <p:nvSpPr>
          <p:cNvPr id="7" name="Oval 6"/>
          <p:cNvSpPr/>
          <p:nvPr/>
        </p:nvSpPr>
        <p:spPr>
          <a:xfrm>
            <a:off x="546656" y="812554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546656" y="852158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546656" y="895363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546656" y="934968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410119" y="57150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34450" y="6493741"/>
            <a:ext cx="6813175"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02416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85775" y="4728313"/>
            <a:ext cx="6784802" cy="3698305"/>
          </a:xfrm>
          <a:prstGeom prst="rect">
            <a:avLst/>
          </a:prstGeom>
          <a:noFill/>
        </p:spPr>
        <p:txBody>
          <a:bodyPr wrap="square" lIns="96378" tIns="48189" rIns="96378" bIns="48189" rtlCol="0">
            <a:spAutoFit/>
          </a:bodyPr>
          <a:lstStyle/>
          <a:p>
            <a:pPr marL="344488" lvl="0" indent="-344488"/>
            <a:r>
              <a:rPr lang="en-US" sz="1400" b="1" dirty="0" smtClean="0">
                <a:latin typeface="Helvetica" pitchFamily="34" charset="0"/>
              </a:rPr>
              <a:t>20.  </a:t>
            </a:r>
            <a:r>
              <a:rPr lang="es-MX" sz="1400" b="1" dirty="0" smtClean="0">
                <a:latin typeface="Helvetica" panose="020B0604020202020204" pitchFamily="34" charset="0"/>
                <a:cs typeface="Helvetica" panose="020B0604020202020204" pitchFamily="34" charset="0"/>
              </a:rPr>
              <a:t>Un estudiante está escribiendo un cuento. Lee las oraciones de su cuento y la pregunta que sigue. </a:t>
            </a:r>
          </a:p>
          <a:p>
            <a:pPr lvl="0" algn="r"/>
            <a:r>
              <a:rPr lang="es-MX" sz="1000" i="1" dirty="0" smtClean="0">
                <a:cs typeface="Helvetica" pitchFamily="34" charset="0"/>
              </a:rPr>
              <a:t>Editar y clarificar L.3.1g, Objetivo de superlativos 9</a:t>
            </a:r>
            <a:endParaRPr lang="es-MX" sz="1000" u="sng" dirty="0" smtClean="0">
              <a:ea typeface="Times New Roman"/>
              <a:cs typeface="Times New Roman"/>
            </a:endParaRPr>
          </a:p>
          <a:p>
            <a:pPr marL="284163" indent="-284163"/>
            <a:endParaRPr lang="es-MX" sz="1400" b="1" dirty="0" smtClean="0">
              <a:latin typeface="Helvetica" panose="020B0604020202020204" pitchFamily="34" charset="0"/>
              <a:cs typeface="Helvetica" panose="020B0604020202020204" pitchFamily="34" charset="0"/>
            </a:endParaRPr>
          </a:p>
          <a:p>
            <a:pPr marL="117475"/>
            <a:r>
              <a:rPr lang="es-MX" sz="1400" dirty="0" smtClean="0">
                <a:latin typeface="Helvetica" panose="020B0604020202020204" pitchFamily="34" charset="0"/>
                <a:cs typeface="Helvetica" panose="020B0604020202020204" pitchFamily="34" charset="0"/>
              </a:rPr>
              <a:t>Estaba jugando con mi hermano en la playa.  Luego vi algo extraño. Se veía grande y gris.  Mi hermano y yo fuimos a ver.  ¿Qué era?  ¡La tortuga marina </a:t>
            </a:r>
            <a:r>
              <a:rPr lang="es-MX" sz="1400" b="1" u="sng" dirty="0" smtClean="0">
                <a:latin typeface="Helvetica" panose="020B0604020202020204" pitchFamily="34" charset="0"/>
                <a:cs typeface="Helvetica" panose="020B0604020202020204" pitchFamily="34" charset="0"/>
              </a:rPr>
              <a:t>grande</a:t>
            </a:r>
            <a:r>
              <a:rPr lang="es-MX" sz="1400" dirty="0" smtClean="0">
                <a:latin typeface="Helvetica" panose="020B0604020202020204" pitchFamily="34" charset="0"/>
                <a:cs typeface="Helvetica" panose="020B0604020202020204" pitchFamily="34" charset="0"/>
              </a:rPr>
              <a:t> que jamás había visto!</a:t>
            </a:r>
          </a:p>
          <a:p>
            <a:endParaRPr lang="es-MX" sz="1400" b="1" dirty="0" smtClean="0">
              <a:latin typeface="Helvetica" panose="020B0604020202020204" pitchFamily="34" charset="0"/>
              <a:cs typeface="Helvetica" panose="020B0604020202020204" pitchFamily="34" charset="0"/>
            </a:endParaRPr>
          </a:p>
          <a:p>
            <a:pPr indent="117475"/>
            <a:r>
              <a:rPr lang="es-MX" sz="1400" b="1" dirty="0" smtClean="0">
                <a:latin typeface="Helvetica" panose="020B0604020202020204" pitchFamily="34" charset="0"/>
                <a:cs typeface="Helvetica" panose="020B0604020202020204" pitchFamily="34" charset="0"/>
              </a:rPr>
              <a:t>¿Cuál oración corrige el error del uso de la gramática subrayada?</a:t>
            </a:r>
          </a:p>
          <a:p>
            <a:pPr marL="344488" indent="344488"/>
            <a:endParaRPr lang="es-MX" sz="1400" b="1" dirty="0" smtClean="0">
              <a:latin typeface="Helvetica" pitchFamily="34" charset="0"/>
            </a:endParaRPr>
          </a:p>
          <a:p>
            <a:pPr marL="457200" indent="231775">
              <a:buAutoNum type="alphaUcPeriod"/>
            </a:pPr>
            <a:r>
              <a:rPr lang="es-MX" sz="1400" dirty="0" smtClean="0">
                <a:latin typeface="Helvetica" pitchFamily="34" charset="0"/>
              </a:rPr>
              <a:t>¡La tortuga marina grande más </a:t>
            </a:r>
            <a:r>
              <a:rPr lang="es-MX" sz="1400" dirty="0">
                <a:latin typeface="Helvetica" pitchFamily="34" charset="0"/>
              </a:rPr>
              <a:t>que jamás había visto!</a:t>
            </a:r>
            <a:endParaRPr lang="es-MX" sz="1400" dirty="0" smtClean="0">
              <a:latin typeface="Helvetica" pitchFamily="34" charset="0"/>
            </a:endParaRPr>
          </a:p>
          <a:p>
            <a:pPr marL="457200" indent="231775">
              <a:buAutoNum type="alphaUcPeriod"/>
            </a:pPr>
            <a:endParaRPr lang="es-MX" sz="1400" dirty="0" smtClean="0">
              <a:latin typeface="Helvetica" pitchFamily="34" charset="0"/>
            </a:endParaRPr>
          </a:p>
          <a:p>
            <a:pPr marL="457200" indent="231775">
              <a:buAutoNum type="alphaUcPeriod"/>
            </a:pPr>
            <a:r>
              <a:rPr lang="es-MX" sz="1400" dirty="0" smtClean="0">
                <a:latin typeface="Helvetica" pitchFamily="34" charset="0"/>
              </a:rPr>
              <a:t>¡La tortuga marina más grande </a:t>
            </a:r>
            <a:r>
              <a:rPr lang="es-MX" sz="1400" dirty="0">
                <a:latin typeface="Helvetica" pitchFamily="34" charset="0"/>
              </a:rPr>
              <a:t>que jamás había visto!</a:t>
            </a:r>
            <a:endParaRPr lang="es-MX" sz="1400" dirty="0" smtClean="0">
              <a:latin typeface="Helvetica" pitchFamily="34" charset="0"/>
            </a:endParaRPr>
          </a:p>
          <a:p>
            <a:pPr marL="457200" indent="231775">
              <a:buAutoNum type="alphaUcPeriod"/>
            </a:pPr>
            <a:endParaRPr lang="es-MX" sz="1400" dirty="0" smtClean="0">
              <a:latin typeface="Helvetica" pitchFamily="34" charset="0"/>
            </a:endParaRPr>
          </a:p>
          <a:p>
            <a:pPr marL="457200" indent="231775">
              <a:buAutoNum type="alphaUcPeriod"/>
            </a:pPr>
            <a:r>
              <a:rPr lang="es-MX" sz="1400" dirty="0" smtClean="0">
                <a:latin typeface="Helvetica" pitchFamily="34" charset="0"/>
              </a:rPr>
              <a:t>¡La aun más </a:t>
            </a:r>
            <a:r>
              <a:rPr lang="es-MX" sz="1400" dirty="0">
                <a:latin typeface="Helvetica" pitchFamily="34" charset="0"/>
              </a:rPr>
              <a:t>grande tortuga </a:t>
            </a:r>
            <a:r>
              <a:rPr lang="es-MX" sz="1400" dirty="0" smtClean="0">
                <a:latin typeface="Helvetica" pitchFamily="34" charset="0"/>
              </a:rPr>
              <a:t>que jamás había visto!</a:t>
            </a:r>
          </a:p>
          <a:p>
            <a:pPr marL="457200" indent="231775">
              <a:buAutoNum type="alphaUcPeriod"/>
            </a:pPr>
            <a:endParaRPr lang="es-MX" sz="1400" dirty="0" smtClean="0">
              <a:latin typeface="Helvetica" pitchFamily="34" charset="0"/>
            </a:endParaRPr>
          </a:p>
          <a:p>
            <a:pPr marL="457200" indent="231775">
              <a:buAutoNum type="alphaUcPeriod"/>
            </a:pPr>
            <a:r>
              <a:rPr lang="es-MX" sz="1400" dirty="0" smtClean="0">
                <a:latin typeface="Helvetica" pitchFamily="34" charset="0"/>
              </a:rPr>
              <a:t>¡La tortuga </a:t>
            </a:r>
            <a:r>
              <a:rPr lang="es-MX" sz="1400" dirty="0">
                <a:latin typeface="Helvetica" pitchFamily="34" charset="0"/>
              </a:rPr>
              <a:t>aun grande que jamás había visto!</a:t>
            </a:r>
          </a:p>
        </p:txBody>
      </p:sp>
      <p:sp>
        <p:nvSpPr>
          <p:cNvPr id="4" name="Slide Number Placeholder 3"/>
          <p:cNvSpPr>
            <a:spLocks noGrp="1"/>
          </p:cNvSpPr>
          <p:nvPr>
            <p:ph type="sldNum" sz="quarter" idx="12"/>
          </p:nvPr>
        </p:nvSpPr>
        <p:spPr/>
        <p:txBody>
          <a:bodyPr/>
          <a:lstStyle/>
          <a:p>
            <a:fld id="{F177B04D-AEB5-43ED-B9BA-B3D1EC9C9067}" type="slidenum">
              <a:rPr lang="en-US" smtClean="0"/>
              <a:pPr/>
              <a:t>45</a:t>
            </a:fld>
            <a:endParaRPr lang="en-US" dirty="0"/>
          </a:p>
        </p:txBody>
      </p:sp>
      <p:cxnSp>
        <p:nvCxnSpPr>
          <p:cNvPr id="10" name="Straight Connector 9"/>
          <p:cNvCxnSpPr/>
          <p:nvPr/>
        </p:nvCxnSpPr>
        <p:spPr>
          <a:xfrm>
            <a:off x="451517" y="44958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5287" y="97111"/>
            <a:ext cx="6784800" cy="4398689"/>
          </a:xfrm>
          <a:prstGeom prst="rect">
            <a:avLst/>
          </a:prstGeom>
          <a:noFill/>
        </p:spPr>
        <p:txBody>
          <a:bodyPr wrap="square" lIns="96378" tIns="48189" rIns="96378" bIns="48189" rtlCol="0">
            <a:spAutoFit/>
          </a:bodyPr>
          <a:lstStyle/>
          <a:p>
            <a:pPr marL="342900" indent="-342900">
              <a:buAutoNum type="arabicPeriod" startAt="19"/>
              <a:tabLst>
                <a:tab pos="6453188" algn="l"/>
              </a:tabLst>
            </a:pPr>
            <a:r>
              <a:rPr lang="es-MX" sz="1400" b="1" dirty="0" smtClean="0">
                <a:latin typeface="Helvetica" pitchFamily="34" charset="0"/>
              </a:rPr>
              <a:t>Mientras un estudiante está de vacaciones le escribe una carta a su maestra. Lee el borrador de la carta y responde la pregunta que sigue.</a:t>
            </a:r>
            <a:r>
              <a:rPr lang="es-MX" sz="1000" i="1" dirty="0" smtClean="0">
                <a:cs typeface="Helvetica" pitchFamily="34" charset="0"/>
              </a:rPr>
              <a:t>                                                                                 </a:t>
            </a:r>
          </a:p>
          <a:p>
            <a:pPr algn="r">
              <a:tabLst>
                <a:tab pos="6400800" algn="l"/>
              </a:tabLst>
            </a:pPr>
            <a:r>
              <a:rPr lang="es-MX" sz="1000" i="1" dirty="0" smtClean="0">
                <a:cs typeface="Helvetica" pitchFamily="34" charset="0"/>
              </a:rPr>
              <a:t>Lenguaje  y vocabulario L.3.3a Audiencia, Objetivo de escritura 8  </a:t>
            </a:r>
            <a:endParaRPr lang="es-MX" sz="1000" u="sng" dirty="0" smtClean="0">
              <a:ea typeface="Times New Roman"/>
              <a:cs typeface="Times New Roman"/>
            </a:endParaRPr>
          </a:p>
          <a:p>
            <a:pPr marL="287338"/>
            <a:endParaRPr lang="es-MX" sz="600" dirty="0" smtClean="0">
              <a:latin typeface="Helvetica" pitchFamily="34" charset="0"/>
            </a:endParaRPr>
          </a:p>
          <a:p>
            <a:pPr marL="233363"/>
            <a:r>
              <a:rPr lang="es-MX" sz="1400" dirty="0" smtClean="0">
                <a:latin typeface="Helvetica" pitchFamily="34" charset="0"/>
              </a:rPr>
              <a:t>Hoy fui al museo de las ballenas jorobadas. Tuvimos un guía que nos mostró el museo. Aprendí mucho acerca de las canciones de las ballenas. Primero, que las canciones de las ballenas jorobadas son muy </a:t>
            </a:r>
            <a:r>
              <a:rPr lang="es-MX" sz="1400" b="1" u="sng" dirty="0" smtClean="0">
                <a:latin typeface="Helvetica" pitchFamily="34" charset="0"/>
              </a:rPr>
              <a:t>difíciles</a:t>
            </a:r>
            <a:r>
              <a:rPr lang="es-MX" sz="1400" dirty="0" smtClean="0">
                <a:latin typeface="Helvetica" pitchFamily="34" charset="0"/>
              </a:rPr>
              <a:t>. Porque </a:t>
            </a:r>
          </a:p>
          <a:p>
            <a:pPr marL="233363"/>
            <a:r>
              <a:rPr lang="es-MX" sz="1400" dirty="0" smtClean="0">
                <a:latin typeface="Helvetica" pitchFamily="34" charset="0"/>
              </a:rPr>
              <a:t>sus canciones son tan difíciles, los científicos creen que las ballenas jorobadas</a:t>
            </a:r>
          </a:p>
          <a:p>
            <a:pPr marL="233363"/>
            <a:r>
              <a:rPr lang="es-MX" sz="1400" dirty="0" smtClean="0">
                <a:latin typeface="Helvetica" pitchFamily="34" charset="0"/>
              </a:rPr>
              <a:t>son muy </a:t>
            </a:r>
            <a:r>
              <a:rPr lang="es-MX" sz="1400" b="1" u="sng" dirty="0" smtClean="0">
                <a:latin typeface="Helvetica" pitchFamily="34" charset="0"/>
              </a:rPr>
              <a:t>listas</a:t>
            </a:r>
            <a:r>
              <a:rPr lang="es-MX" sz="1400" dirty="0" smtClean="0">
                <a:latin typeface="Helvetica" pitchFamily="34" charset="0"/>
              </a:rPr>
              <a:t>.</a:t>
            </a:r>
            <a:endParaRPr lang="es-MX" sz="1050" b="1" dirty="0" smtClean="0">
              <a:latin typeface="Helvetica" pitchFamily="34" charset="0"/>
            </a:endParaRPr>
          </a:p>
          <a:p>
            <a:pPr marL="347663"/>
            <a:endParaRPr lang="es-MX" sz="800" b="1" dirty="0" smtClean="0">
              <a:latin typeface="Helvetica" pitchFamily="34" charset="0"/>
            </a:endParaRPr>
          </a:p>
          <a:p>
            <a:pPr marL="117475"/>
            <a:r>
              <a:rPr lang="es-MX" sz="1400" b="1" dirty="0" smtClean="0">
                <a:latin typeface="Helvetica" pitchFamily="34" charset="0"/>
              </a:rPr>
              <a:t>La estudiante decidió que las dos palabras en negrillas eran muy fáciles para su maestra. Elige las palabras que mejor reemplazan las palabras en negrillas.</a:t>
            </a:r>
          </a:p>
          <a:p>
            <a:pPr marL="117475"/>
            <a:endParaRPr lang="es-MX" sz="1400" dirty="0" smtClean="0">
              <a:latin typeface="Helvetica" pitchFamily="34" charset="0"/>
            </a:endParaRPr>
          </a:p>
          <a:p>
            <a:pPr marL="762000" indent="-304800">
              <a:buFont typeface="+mj-lt"/>
              <a:buAutoNum type="alphaUcPeriod"/>
            </a:pPr>
            <a:r>
              <a:rPr lang="es-MX" sz="1400" dirty="0" smtClean="0">
                <a:latin typeface="Helvetica" pitchFamily="34" charset="0"/>
              </a:rPr>
              <a:t>fácil, ingeniosas</a:t>
            </a:r>
          </a:p>
          <a:p>
            <a:pPr marL="762000" indent="-304800">
              <a:buFont typeface="+mj-lt"/>
              <a:buAutoNum type="alphaUcPeriod"/>
            </a:pPr>
            <a:endParaRPr lang="es-MX" sz="1400" dirty="0" smtClean="0">
              <a:latin typeface="Helvetica" pitchFamily="34" charset="0"/>
            </a:endParaRPr>
          </a:p>
          <a:p>
            <a:pPr marL="762000" indent="-304800">
              <a:buFont typeface="+mj-lt"/>
              <a:buAutoNum type="alphaUcPeriod"/>
            </a:pPr>
            <a:r>
              <a:rPr lang="es-MX" sz="1400" dirty="0" smtClean="0">
                <a:latin typeface="Helvetica" pitchFamily="34" charset="0"/>
              </a:rPr>
              <a:t>fuertes, geniales</a:t>
            </a:r>
          </a:p>
          <a:p>
            <a:pPr marL="762000" indent="-304800">
              <a:buFont typeface="+mj-lt"/>
              <a:buAutoNum type="alphaUcPeriod"/>
            </a:pPr>
            <a:endParaRPr lang="es-MX" sz="1400" dirty="0" smtClean="0">
              <a:latin typeface="Helvetica" pitchFamily="34" charset="0"/>
            </a:endParaRPr>
          </a:p>
          <a:p>
            <a:pPr marL="762000" indent="-304800">
              <a:buFont typeface="+mj-lt"/>
              <a:buAutoNum type="alphaUcPeriod"/>
            </a:pPr>
            <a:r>
              <a:rPr lang="es-MX" sz="1400" dirty="0" smtClean="0">
                <a:latin typeface="Helvetica" pitchFamily="34" charset="0"/>
              </a:rPr>
              <a:t>complejas, inteligentes</a:t>
            </a:r>
          </a:p>
          <a:p>
            <a:pPr marL="762000" indent="-304800">
              <a:buFont typeface="+mj-lt"/>
              <a:buAutoNum type="alphaUcPeriod"/>
            </a:pPr>
            <a:endParaRPr lang="es-MX" sz="1400" dirty="0" smtClean="0">
              <a:latin typeface="Helvetica" pitchFamily="34" charset="0"/>
            </a:endParaRPr>
          </a:p>
          <a:p>
            <a:pPr marL="762000" indent="-304800">
              <a:buFont typeface="+mj-lt"/>
              <a:buAutoNum type="alphaUcPeriod"/>
            </a:pPr>
            <a:r>
              <a:rPr lang="es-MX" sz="1400" dirty="0" smtClean="0">
                <a:latin typeface="Helvetica" pitchFamily="34" charset="0"/>
              </a:rPr>
              <a:t>complicados, sesudas</a:t>
            </a:r>
            <a:endParaRPr lang="es-MX" sz="1400" dirty="0">
              <a:latin typeface="Helvetica" pitchFamily="34" charset="0"/>
            </a:endParaRPr>
          </a:p>
        </p:txBody>
      </p:sp>
      <p:sp>
        <p:nvSpPr>
          <p:cNvPr id="12" name="Rectangle 11"/>
          <p:cNvSpPr/>
          <p:nvPr/>
        </p:nvSpPr>
        <p:spPr>
          <a:xfrm>
            <a:off x="671524" y="753255"/>
            <a:ext cx="6507863"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74941" y="72965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71524" y="689065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71524" y="80772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671524" y="766990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674941" y="280753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674941" y="326876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674941" y="367686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674941" y="417673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658239" y="5410200"/>
            <a:ext cx="6507863"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36459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46</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902" y="2197511"/>
            <a:ext cx="6743700" cy="567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87602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47</a:t>
            </a:fld>
            <a:endParaRPr lang="en-US" dirty="0"/>
          </a:p>
        </p:txBody>
      </p:sp>
      <p:sp>
        <p:nvSpPr>
          <p:cNvPr id="5" name="TextBox 4"/>
          <p:cNvSpPr txBox="1"/>
          <p:nvPr/>
        </p:nvSpPr>
        <p:spPr>
          <a:xfrm>
            <a:off x="304800" y="304800"/>
            <a:ext cx="6934200" cy="7048077"/>
          </a:xfrm>
          <a:prstGeom prst="rect">
            <a:avLst/>
          </a:prstGeom>
          <a:noFill/>
        </p:spPr>
        <p:txBody>
          <a:bodyPr wrap="square" lIns="91433" tIns="45717" rIns="91433" bIns="45717" rtlCol="0">
            <a:spAutoFit/>
          </a:bodyPr>
          <a:lstStyle/>
          <a:p>
            <a:r>
              <a:rPr lang="es-MX" sz="1800" b="1" u="sng" dirty="0" smtClean="0"/>
              <a:t>Instrucciones para el estudiante</a:t>
            </a:r>
            <a:r>
              <a:rPr lang="es-MX" sz="1400" b="1" dirty="0" smtClean="0"/>
              <a:t>:  </a:t>
            </a:r>
          </a:p>
          <a:p>
            <a:endParaRPr lang="es-MX" sz="900" b="1" u="sng" dirty="0" smtClean="0"/>
          </a:p>
          <a:p>
            <a:r>
              <a:rPr lang="es-MX" sz="1600" b="1" u="sng" dirty="0" smtClean="0"/>
              <a:t>Parte 2</a:t>
            </a:r>
            <a:r>
              <a:rPr lang="es-MX" sz="1600" b="1" dirty="0" smtClean="0"/>
              <a:t> </a:t>
            </a:r>
          </a:p>
          <a:p>
            <a:r>
              <a:rPr lang="es-MX" sz="1600" b="1" u="sng" dirty="0" smtClean="0"/>
              <a:t>Tu tarea</a:t>
            </a:r>
            <a:r>
              <a:rPr lang="es-MX" sz="1600" b="1" dirty="0" smtClean="0"/>
              <a:t>:</a:t>
            </a:r>
          </a:p>
          <a:p>
            <a:r>
              <a:rPr lang="es-ES" sz="1600" dirty="0"/>
              <a:t>Vas a escribir un escrito narrativo. Esto significa que incluye un inicio, medio (desarrollo) y un final en secuencia que siguen un orden lógico. Este es un cuento imaginario.  En tu escrito vas a escribir de uno o más personajes que va(n) a observar ballenas en un viaje en barco.  Utiliza detalles de los pasajes que has leído  para que te ayuden a escribir tu narrativa. Luego, incluye en tu escrito lo siguiente:</a:t>
            </a:r>
          </a:p>
          <a:p>
            <a:endParaRPr lang="es-MX" sz="800" dirty="0" smtClean="0"/>
          </a:p>
          <a:p>
            <a:pPr marL="361417" indent="-361417">
              <a:buAutoNum type="arabicPeriod"/>
            </a:pPr>
            <a:r>
              <a:rPr lang="es-MX" sz="1600" dirty="0" smtClean="0"/>
              <a:t>¿Cuál es el escenario? ¿Quiénes son los personajes?</a:t>
            </a:r>
          </a:p>
          <a:p>
            <a:pPr marL="361417" indent="-361417">
              <a:buAutoNum type="arabicPeriod"/>
            </a:pPr>
            <a:r>
              <a:rPr lang="es-MX" sz="1600" dirty="0" smtClean="0"/>
              <a:t>¿Qué acontecimientos sucedieron?</a:t>
            </a:r>
          </a:p>
          <a:p>
            <a:pPr marL="361417" indent="-361417">
              <a:buAutoNum type="arabicPeriod"/>
            </a:pPr>
            <a:r>
              <a:rPr lang="es-MX" sz="1600" dirty="0" smtClean="0"/>
              <a:t>Describe con detalles  que vieron, escucharon, y sintieron los personajes. Utiliza diálogo.</a:t>
            </a:r>
          </a:p>
          <a:p>
            <a:pPr marL="361417" indent="-361417">
              <a:buAutoNum type="arabicPeriod"/>
            </a:pPr>
            <a:r>
              <a:rPr lang="es-MX" sz="1600" dirty="0" smtClean="0"/>
              <a:t>¿Qué dijeron los personajes? </a:t>
            </a:r>
          </a:p>
          <a:p>
            <a:pPr marL="361417" indent="-361417">
              <a:buAutoNum type="arabicPeriod"/>
            </a:pPr>
            <a:r>
              <a:rPr lang="es-MX" sz="1600" dirty="0" smtClean="0"/>
              <a:t>¿Qué aprendieron los personajes?   </a:t>
            </a:r>
          </a:p>
          <a:p>
            <a:pPr marL="361417" indent="-361417">
              <a:buAutoNum type="arabicPeriod"/>
            </a:pPr>
            <a:endParaRPr lang="es-MX" sz="900" dirty="0" smtClean="0"/>
          </a:p>
          <a:p>
            <a:r>
              <a:rPr lang="es-MX" sz="1600" b="1" dirty="0" smtClean="0"/>
              <a:t>Vas a :</a:t>
            </a:r>
          </a:p>
          <a:p>
            <a:pPr marL="342900" indent="-342900">
              <a:buFont typeface="+mj-lt"/>
              <a:buAutoNum type="arabicPeriod"/>
            </a:pPr>
            <a:endParaRPr lang="es-MX" sz="1600" dirty="0" smtClean="0"/>
          </a:p>
          <a:p>
            <a:pPr marL="342900" indent="-342900">
              <a:buFont typeface="+mj-lt"/>
              <a:buAutoNum type="arabicPeriod"/>
            </a:pPr>
            <a:r>
              <a:rPr lang="es-MX" sz="1600" dirty="0" smtClean="0"/>
              <a:t>Planificar tu escrito.  Puedes utilizar tus notas y respuestas.</a:t>
            </a:r>
          </a:p>
          <a:p>
            <a:pPr marL="342876" indent="-342876">
              <a:buAutoNum type="arabicPeriod"/>
            </a:pPr>
            <a:endParaRPr lang="es-MX" sz="800" dirty="0" smtClean="0"/>
          </a:p>
          <a:p>
            <a:pPr marL="342900" indent="-342900">
              <a:buFont typeface="+mj-lt"/>
              <a:buAutoNum type="arabicPeriod"/>
            </a:pPr>
            <a:r>
              <a:rPr lang="es-MX" sz="1600" dirty="0" smtClean="0"/>
              <a:t>Escribir, revisar y editar tu primer borrador.</a:t>
            </a:r>
          </a:p>
          <a:p>
            <a:pPr marL="342876" indent="-342876">
              <a:buAutoNum type="arabicPeriod"/>
            </a:pPr>
            <a:endParaRPr lang="es-MX" sz="800" dirty="0" smtClean="0"/>
          </a:p>
          <a:p>
            <a:pPr marL="342900" indent="-342900">
              <a:buFont typeface="+mj-lt"/>
              <a:buAutoNum type="arabicPeriod"/>
            </a:pPr>
            <a:r>
              <a:rPr lang="es-MX" sz="1600" dirty="0" smtClean="0"/>
              <a:t>Escribe una versión final acerca de uno o más personajes que va(n) a ver las ballenas en una excursión por barco.</a:t>
            </a:r>
            <a:endParaRPr lang="en-US" sz="1600" b="1" i="1" dirty="0" smtClean="0"/>
          </a:p>
          <a:p>
            <a:pPr algn="ctr"/>
            <a:endParaRPr lang="en-US" sz="1600" b="1" i="1" u="sng" dirty="0" smtClean="0"/>
          </a:p>
          <a:p>
            <a:pPr algn="ctr"/>
            <a:endParaRPr lang="en-US" sz="1600" b="1" i="1" u="sng" dirty="0" smtClean="0"/>
          </a:p>
          <a:p>
            <a:pPr algn="ctr"/>
            <a:endParaRPr lang="en-US" sz="1600" b="1" i="1" u="sng" dirty="0"/>
          </a:p>
          <a:p>
            <a:pPr marL="342876" indent="-342876">
              <a:buAutoNum type="arabicPeriod"/>
            </a:pPr>
            <a:endParaRPr lang="en-US" sz="800" dirty="0"/>
          </a:p>
          <a:p>
            <a:r>
              <a:rPr lang="en-US" sz="1600" b="1" dirty="0"/>
              <a:t>	</a:t>
            </a:r>
            <a:endParaRPr lang="en-US" sz="1200" b="1" dirty="0"/>
          </a:p>
        </p:txBody>
      </p:sp>
      <p:graphicFrame>
        <p:nvGraphicFramePr>
          <p:cNvPr id="7" name="Table 6"/>
          <p:cNvGraphicFramePr>
            <a:graphicFrameLocks noGrp="1"/>
          </p:cNvGraphicFramePr>
          <p:nvPr>
            <p:extLst>
              <p:ext uri="{D42A27DB-BD31-4B8C-83A1-F6EECF244321}">
                <p14:modId xmlns:p14="http://schemas.microsoft.com/office/powerpoint/2010/main" val="2375953279"/>
              </p:ext>
            </p:extLst>
          </p:nvPr>
        </p:nvGraphicFramePr>
        <p:xfrm>
          <a:off x="995362" y="6577372"/>
          <a:ext cx="5553075" cy="2000794"/>
        </p:xfrm>
        <a:graphic>
          <a:graphicData uri="http://schemas.openxmlformats.org/drawingml/2006/table">
            <a:tbl>
              <a:tblPr firstRow="1" bandRow="1">
                <a:tableStyleId>{5940675A-B579-460E-94D1-54222C63F5DA}</a:tableStyleId>
              </a:tblPr>
              <a:tblGrid>
                <a:gridCol w="1180160"/>
                <a:gridCol w="4372915"/>
              </a:tblGrid>
              <a:tr h="383177">
                <a:tc>
                  <a:txBody>
                    <a:bodyPr/>
                    <a:lstStyle/>
                    <a:p>
                      <a:pPr algn="r"/>
                      <a:r>
                        <a:rPr lang="es-419" sz="900" b="1" i="1" noProof="0" dirty="0" smtClean="0"/>
                        <a:t>Propósito</a:t>
                      </a:r>
                      <a:endParaRPr lang="es-419" sz="900" b="1" i="1" noProof="0" dirty="0"/>
                    </a:p>
                  </a:txBody>
                  <a:tcPr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419" sz="900" b="1" i="0" u="none" strike="noStrike" kern="1200" cap="none" spc="0" normalizeH="0" baseline="0" noProof="0" dirty="0" smtClean="0">
                          <a:ln>
                            <a:noFill/>
                          </a:ln>
                          <a:solidFill>
                            <a:prstClr val="black"/>
                          </a:solidFill>
                          <a:effectLst/>
                          <a:uLnTx/>
                          <a:uFillTx/>
                          <a:latin typeface="+mn-lt"/>
                          <a:ea typeface="+mn-ea"/>
                          <a:cs typeface="+mn-cs"/>
                        </a:rPr>
                        <a:t>Cuán bien mantienes el enfoque y estableces un ambiente/escenario, narrador y/o personajes.</a:t>
                      </a:r>
                    </a:p>
                  </a:txBody>
                  <a:tcPr anchor="ctr">
                    <a:lnB w="12700" cap="flat" cmpd="sng" algn="ctr">
                      <a:solidFill>
                        <a:schemeClr val="bg1">
                          <a:lumMod val="50000"/>
                        </a:schemeClr>
                      </a:solidFill>
                      <a:prstDash val="solid"/>
                      <a:round/>
                      <a:headEnd type="none" w="med" len="med"/>
                      <a:tailEnd type="none" w="med" len="med"/>
                    </a:lnB>
                    <a:solidFill>
                      <a:schemeClr val="bg2"/>
                    </a:solidFill>
                  </a:tcPr>
                </a:tc>
              </a:tr>
              <a:tr h="239486">
                <a:tc>
                  <a:txBody>
                    <a:bodyPr/>
                    <a:lstStyle/>
                    <a:p>
                      <a:pPr algn="r"/>
                      <a:r>
                        <a:rPr lang="es-419" sz="900" b="1" i="1" noProof="0" dirty="0" smtClean="0"/>
                        <a:t>Organización</a:t>
                      </a:r>
                      <a:endParaRPr lang="es-419" sz="900" b="1" i="1" noProof="0" dirty="0"/>
                    </a:p>
                  </a:txBody>
                  <a:tcPr anchor="ctr">
                    <a:lnT w="12700" cap="flat" cmpd="sng" algn="ctr">
                      <a:noFill/>
                      <a:prstDash val="solid"/>
                      <a:round/>
                      <a:headEnd type="none" w="med" len="med"/>
                      <a:tailEnd type="none" w="med" len="med"/>
                    </a:lnT>
                    <a:solidFill>
                      <a:schemeClr val="bg2"/>
                    </a:solidFill>
                  </a:tcPr>
                </a:tc>
                <a:tc>
                  <a:txBody>
                    <a:bodyPr/>
                    <a:lstStyle/>
                    <a:p>
                      <a:r>
                        <a:rPr lang="es-419" sz="900" b="1" noProof="0" dirty="0" smtClean="0"/>
                        <a:t>Cuán</a:t>
                      </a:r>
                      <a:r>
                        <a:rPr lang="es-419" sz="900" b="1" baseline="0" noProof="0" dirty="0" smtClean="0"/>
                        <a:t> bien los acontecimientos fluyen de manera lógica de principio a fin, utilizando transiciones efectivas, y cuán bien te mantienes en el tema a lo largo del cuento.</a:t>
                      </a:r>
                      <a:endParaRPr lang="es-419" sz="900" b="1" noProof="0" dirty="0" smtClean="0"/>
                    </a:p>
                  </a:txBody>
                  <a:tcPr anchor="ctr">
                    <a:lnT w="12700" cap="flat" cmpd="sng" algn="ctr">
                      <a:solidFill>
                        <a:schemeClr val="bg1">
                          <a:lumMod val="50000"/>
                        </a:schemeClr>
                      </a:solidFill>
                      <a:prstDash val="solid"/>
                      <a:round/>
                      <a:headEnd type="none" w="med" len="med"/>
                      <a:tailEnd type="none" w="med" len="med"/>
                    </a:lnT>
                    <a:solidFill>
                      <a:schemeClr val="bg2"/>
                    </a:solidFill>
                  </a:tcPr>
                </a:tc>
              </a:tr>
              <a:tr h="383177">
                <a:tc>
                  <a:txBody>
                    <a:bodyPr/>
                    <a:lstStyle/>
                    <a:p>
                      <a:pPr algn="r"/>
                      <a:r>
                        <a:rPr lang="es-419" sz="900" b="1" i="1" noProof="0" dirty="0" smtClean="0"/>
                        <a:t>Elaboración de evidencia</a:t>
                      </a:r>
                    </a:p>
                  </a:txBody>
                  <a:tcPr anchor="ctr">
                    <a:lnB w="12700" cap="flat" cmpd="sng" algn="ctr">
                      <a:noFill/>
                      <a:prstDash val="solid"/>
                      <a:round/>
                      <a:headEnd type="none" w="med" len="med"/>
                      <a:tailEnd type="none" w="med" len="med"/>
                    </a:lnB>
                    <a:solidFill>
                      <a:schemeClr val="bg1">
                        <a:lumMod val="95000"/>
                      </a:schemeClr>
                    </a:solidFill>
                  </a:tcPr>
                </a:tc>
                <a:tc>
                  <a:txBody>
                    <a:bodyPr/>
                    <a:lstStyle/>
                    <a:p>
                      <a:r>
                        <a:rPr lang="es-419" sz="900" b="1" noProof="0" dirty="0" smtClean="0"/>
                        <a:t>Cuán bien</a:t>
                      </a:r>
                      <a:r>
                        <a:rPr lang="es-419" sz="900" b="1" baseline="0" noProof="0" dirty="0" smtClean="0"/>
                        <a:t> desarrollas tu cuento con detalles, diálogos y descripciones para continuar avanzando el cuento o ilustrar la experiencia </a:t>
                      </a:r>
                      <a:endParaRPr lang="es-419" sz="900" b="1" noProof="0" dirty="0" smtClean="0"/>
                    </a:p>
                  </a:txBody>
                  <a:tcPr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83177">
                <a:tc>
                  <a:txBody>
                    <a:bodyPr/>
                    <a:lstStyle/>
                    <a:p>
                      <a:pPr algn="r"/>
                      <a:r>
                        <a:rPr lang="es-419" sz="900" b="1" i="1" noProof="0" dirty="0" smtClean="0"/>
                        <a:t>Elaboración de lenguaje y vocabulario</a:t>
                      </a:r>
                      <a:endParaRPr lang="es-419" sz="900" b="1" i="1" noProof="0" dirty="0"/>
                    </a:p>
                  </a:txBody>
                  <a:tcPr anchor="ctr">
                    <a:lnT w="12700" cap="flat" cmpd="sng" algn="ctr">
                      <a:noFill/>
                      <a:prstDash val="solid"/>
                      <a:round/>
                      <a:headEnd type="none" w="med" len="med"/>
                      <a:tailEnd type="none" w="med" len="med"/>
                    </a:lnT>
                    <a:solidFill>
                      <a:schemeClr val="bg1">
                        <a:lumMod val="95000"/>
                      </a:schemeClr>
                    </a:solidFill>
                  </a:tcPr>
                </a:tc>
                <a:tc>
                  <a:txBody>
                    <a:bodyPr/>
                    <a:lstStyle/>
                    <a:p>
                      <a:r>
                        <a:rPr lang="es-419" sz="900" b="1" noProof="0" dirty="0" smtClean="0"/>
                        <a:t>Cuán bien expresas experiencias o acontecimientos </a:t>
                      </a:r>
                      <a:r>
                        <a:rPr lang="es-419" sz="900" b="1" baseline="0" noProof="0" dirty="0" smtClean="0"/>
                        <a:t> con efectividad, utilizando expresiones de lenguaje sensorial, concreto y figurativo, que sean  adecuadas para tu propósito.</a:t>
                      </a:r>
                      <a:r>
                        <a:rPr lang="es-419" sz="900" b="1" noProof="0" dirty="0" smtClean="0"/>
                        <a:t> </a:t>
                      </a:r>
                    </a:p>
                  </a:txBody>
                  <a:tcPr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239486">
                <a:tc>
                  <a:txBody>
                    <a:bodyPr/>
                    <a:lstStyle/>
                    <a:p>
                      <a:pPr algn="r"/>
                      <a:r>
                        <a:rPr lang="es-419" sz="900" b="1" i="1" noProof="0" dirty="0" smtClean="0"/>
                        <a:t>Convenciones</a:t>
                      </a:r>
                      <a:endParaRPr lang="es-419" sz="900" b="1" i="1" noProof="0" dirty="0"/>
                    </a:p>
                  </a:txBody>
                  <a:tcPr anchor="ctr">
                    <a:solidFill>
                      <a:schemeClr val="accent6">
                        <a:lumMod val="20000"/>
                        <a:lumOff val="80000"/>
                      </a:schemeClr>
                    </a:solidFill>
                  </a:tcPr>
                </a:tc>
                <a:tc>
                  <a:txBody>
                    <a:bodyPr/>
                    <a:lstStyle/>
                    <a:p>
                      <a:r>
                        <a:rPr lang="es-419" sz="900" b="1" noProof="0" dirty="0" smtClean="0"/>
                        <a:t>Cuán bien sigues</a:t>
                      </a:r>
                      <a:r>
                        <a:rPr lang="es-419" sz="900" b="1" baseline="0" noProof="0" dirty="0" smtClean="0"/>
                        <a:t> las reglas de gramática, usos y mecánica (ortografía, puntuación, uso de mayúsculas, etc.).</a:t>
                      </a:r>
                      <a:endParaRPr lang="es-419" sz="900" b="1" noProof="0" dirty="0" smtClean="0"/>
                    </a:p>
                  </a:txBody>
                  <a:tcPr anchor="ctr">
                    <a:solidFill>
                      <a:schemeClr val="accent6">
                        <a:lumMod val="20000"/>
                        <a:lumOff val="80000"/>
                      </a:schemeClr>
                    </a:solidFill>
                  </a:tcPr>
                </a:tc>
              </a:tr>
            </a:tbl>
          </a:graphicData>
        </a:graphic>
      </p:graphicFrame>
      <p:pic>
        <p:nvPicPr>
          <p:cNvPr id="2" name="Picture 1"/>
          <p:cNvPicPr>
            <a:picLocks noChangeAspect="1"/>
          </p:cNvPicPr>
          <p:nvPr/>
        </p:nvPicPr>
        <p:blipFill>
          <a:blip r:embed="rId2"/>
          <a:stretch>
            <a:fillRect/>
          </a:stretch>
        </p:blipFill>
        <p:spPr>
          <a:xfrm>
            <a:off x="2770076" y="6289340"/>
            <a:ext cx="1883827" cy="377985"/>
          </a:xfrm>
          <a:prstGeom prst="rect">
            <a:avLst/>
          </a:prstGeom>
        </p:spPr>
      </p:pic>
    </p:spTree>
    <p:extLst>
      <p:ext uri="{BB962C8B-B14F-4D97-AF65-F5344CB8AC3E}">
        <p14:creationId xmlns:p14="http://schemas.microsoft.com/office/powerpoint/2010/main" val="7711969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96225020"/>
              </p:ext>
            </p:extLst>
          </p:nvPr>
        </p:nvGraphicFramePr>
        <p:xfrm>
          <a:off x="566739" y="381000"/>
          <a:ext cx="6638925" cy="8382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smtClean="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pPr algn="ctr"/>
                      <a:endParaRPr lang="en-US" sz="1900" b="1" u="sng"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355841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69298817"/>
              </p:ext>
            </p:extLst>
          </p:nvPr>
        </p:nvGraphicFramePr>
        <p:xfrm>
          <a:off x="566739" y="380999"/>
          <a:ext cx="6638925" cy="8763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125734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600"/>
            <a:ext cx="7162800" cy="9123284"/>
          </a:xfrm>
          <a:prstGeom prst="rect">
            <a:avLst/>
          </a:prstGeom>
          <a:noFill/>
        </p:spPr>
        <p:txBody>
          <a:bodyPr wrap="square" lIns="98886" tIns="49443" rIns="98886" bIns="49443" rtlCol="0">
            <a:spAutoFit/>
          </a:bodyPr>
          <a:lstStyle/>
          <a:p>
            <a:pPr algn="ctr"/>
            <a:r>
              <a:rPr lang="es-ES_tradnl" sz="1760" b="1" dirty="0">
                <a:solidFill>
                  <a:prstClr val="black"/>
                </a:solidFill>
              </a:rPr>
              <a:t>O</a:t>
            </a:r>
            <a:r>
              <a:rPr lang="es-ES_tradnl" sz="1760" b="1" dirty="0" smtClean="0">
                <a:solidFill>
                  <a:prstClr val="black"/>
                </a:solidFill>
              </a:rPr>
              <a:t>bservar las ballenas </a:t>
            </a:r>
          </a:p>
          <a:p>
            <a:pPr algn="ctr"/>
            <a:r>
              <a:rPr lang="es-ES_tradnl" sz="1760" b="1" dirty="0" smtClean="0">
                <a:solidFill>
                  <a:prstClr val="black"/>
                </a:solidFill>
              </a:rPr>
              <a:t>(o Avistamiento de ballenas)</a:t>
            </a:r>
            <a:endParaRPr lang="es-ES_tradnl" sz="1760" b="1" dirty="0">
              <a:solidFill>
                <a:prstClr val="black"/>
              </a:solidFill>
            </a:endParaRPr>
          </a:p>
          <a:p>
            <a:pPr algn="ctr"/>
            <a:r>
              <a:rPr lang="es-ES_tradnl" sz="1600" b="1" i="1" dirty="0" smtClean="0">
                <a:solidFill>
                  <a:prstClr val="black"/>
                </a:solidFill>
              </a:rPr>
              <a:t>Tarea de rendimiento: Actividad de la clase</a:t>
            </a:r>
          </a:p>
          <a:p>
            <a:pPr algn="ctr"/>
            <a:endParaRPr lang="es-ES_tradnl" sz="1553" b="1" dirty="0">
              <a:solidFill>
                <a:prstClr val="black"/>
              </a:solidFill>
            </a:endParaRPr>
          </a:p>
          <a:p>
            <a:r>
              <a:rPr lang="es-ES_tradnl" sz="1100" i="1" dirty="0">
                <a:solidFill>
                  <a:prstClr val="black"/>
                </a:solidFill>
              </a:rPr>
              <a:t>Esta </a:t>
            </a:r>
            <a:r>
              <a:rPr lang="es-ES_tradnl" sz="1100" i="1" dirty="0" smtClean="0">
                <a:solidFill>
                  <a:prstClr val="black"/>
                </a:solidFill>
              </a:rPr>
              <a:t>pre-actividad para la clase </a:t>
            </a:r>
            <a:r>
              <a:rPr lang="es-ES_tradnl" sz="1100" i="1" dirty="0">
                <a:solidFill>
                  <a:prstClr val="black"/>
                </a:solidFill>
              </a:rPr>
              <a:t>sigue el diseño general de </a:t>
            </a:r>
            <a:r>
              <a:rPr lang="es-ES_tradnl" sz="1100" i="1" dirty="0" smtClean="0">
                <a:solidFill>
                  <a:prstClr val="black"/>
                </a:solidFill>
              </a:rPr>
              <a:t>elementos </a:t>
            </a:r>
            <a:r>
              <a:rPr lang="es-ES_tradnl" sz="1100" i="1" dirty="0">
                <a:solidFill>
                  <a:prstClr val="black"/>
                </a:solidFill>
              </a:rPr>
              <a:t>contextuales, recursos, objetivos de aprendizaje, </a:t>
            </a:r>
            <a:r>
              <a:rPr lang="es-ES_tradnl" sz="1100" i="1" dirty="0" smtClean="0">
                <a:solidFill>
                  <a:prstClr val="black"/>
                </a:solidFill>
              </a:rPr>
              <a:t>términos </a:t>
            </a:r>
            <a:r>
              <a:rPr lang="es-ES_tradnl" sz="1100" i="1" dirty="0">
                <a:solidFill>
                  <a:prstClr val="black"/>
                </a:solidFill>
              </a:rPr>
              <a:t>clave y </a:t>
            </a:r>
            <a:r>
              <a:rPr lang="es-ES_tradnl" sz="1100" i="1" dirty="0" smtClean="0">
                <a:solidFill>
                  <a:prstClr val="black"/>
                </a:solidFill>
              </a:rPr>
              <a:t>propósito del Consorcio de </a:t>
            </a:r>
            <a:r>
              <a:rPr lang="es-ES_tradnl" sz="1100" i="1" dirty="0" err="1" smtClean="0">
                <a:solidFill>
                  <a:prstClr val="black"/>
                </a:solidFill>
              </a:rPr>
              <a:t>Evaluciones</a:t>
            </a:r>
            <a:r>
              <a:rPr lang="es-ES_tradnl" sz="1100" i="1" dirty="0" smtClean="0">
                <a:solidFill>
                  <a:prstClr val="black"/>
                </a:solidFill>
              </a:rPr>
              <a:t> </a:t>
            </a:r>
            <a:r>
              <a:rPr lang="es-ES_tradnl" sz="1100" i="1" dirty="0" err="1" smtClean="0">
                <a:solidFill>
                  <a:prstClr val="black"/>
                </a:solidFill>
              </a:rPr>
              <a:t>Smarter</a:t>
            </a:r>
            <a:r>
              <a:rPr lang="es-ES_tradnl" sz="1100" i="1" dirty="0" smtClean="0">
                <a:solidFill>
                  <a:prstClr val="black"/>
                </a:solidFill>
              </a:rPr>
              <a:t> </a:t>
            </a:r>
            <a:r>
              <a:rPr lang="es-ES_tradnl" sz="1100" i="1" dirty="0" err="1" smtClean="0">
                <a:solidFill>
                  <a:prstClr val="black"/>
                </a:solidFill>
              </a:rPr>
              <a:t>Balanced</a:t>
            </a:r>
            <a:r>
              <a:rPr lang="es-ES_tradnl" sz="1100" i="1" dirty="0">
                <a:solidFill>
                  <a:prstClr val="black"/>
                </a:solidFill>
              </a:rPr>
              <a:t> </a:t>
            </a:r>
            <a:r>
              <a:rPr lang="es-ES_tradnl" sz="1100" i="1" dirty="0" smtClean="0">
                <a:solidFill>
                  <a:prstClr val="black"/>
                </a:solidFill>
              </a:rPr>
              <a:t>(SBAC). </a:t>
            </a:r>
            <a:r>
              <a:rPr lang="es-ES_tradnl" sz="1100" i="1" dirty="0">
                <a:solidFill>
                  <a:prstClr val="black"/>
                </a:solidFill>
              </a:rPr>
              <a:t>[</a:t>
            </a:r>
            <a:r>
              <a:rPr lang="es-ES_tradnl" sz="1100" i="1" dirty="0">
                <a:solidFill>
                  <a:prstClr val="black"/>
                </a:solidFill>
                <a:hlinkClick r:id="rId2"/>
              </a:rPr>
              <a:t>http://oaksportal.org/resources/</a:t>
            </a:r>
            <a:r>
              <a:rPr lang="es-ES_tradnl" sz="1100" i="1" dirty="0">
                <a:solidFill>
                  <a:prstClr val="black"/>
                </a:solidFill>
              </a:rPr>
              <a:t>]</a:t>
            </a:r>
          </a:p>
          <a:p>
            <a:r>
              <a:rPr lang="es-ES_tradnl" sz="1100" i="1" dirty="0">
                <a:solidFill>
                  <a:prstClr val="black"/>
                </a:solidFill>
              </a:rPr>
              <a:t>La actividad </a:t>
            </a:r>
            <a:r>
              <a:rPr lang="es-ES_tradnl" sz="1100" i="1" dirty="0" smtClean="0">
                <a:solidFill>
                  <a:prstClr val="black"/>
                </a:solidFill>
              </a:rPr>
              <a:t>fue </a:t>
            </a:r>
            <a:r>
              <a:rPr lang="es-ES_tradnl" sz="1100" i="1" dirty="0">
                <a:solidFill>
                  <a:prstClr val="black"/>
                </a:solidFill>
              </a:rPr>
              <a:t>escrita por </a:t>
            </a:r>
            <a:r>
              <a:rPr lang="es-ES_tradnl" sz="1100" b="1" i="1" dirty="0">
                <a:solidFill>
                  <a:prstClr val="black"/>
                </a:solidFill>
              </a:rPr>
              <a:t>Connie Briceño </a:t>
            </a:r>
            <a:r>
              <a:rPr lang="es-ES_tradnl" sz="1100" i="1" dirty="0">
                <a:solidFill>
                  <a:prstClr val="black"/>
                </a:solidFill>
              </a:rPr>
              <a:t>y </a:t>
            </a:r>
            <a:r>
              <a:rPr lang="es-ES_tradnl" sz="1100" b="1" i="1" dirty="0">
                <a:solidFill>
                  <a:prstClr val="black"/>
                </a:solidFill>
              </a:rPr>
              <a:t>Deborah </a:t>
            </a:r>
            <a:r>
              <a:rPr lang="es-ES_tradnl" sz="1100" b="1" i="1" dirty="0" err="1">
                <a:solidFill>
                  <a:prstClr val="black"/>
                </a:solidFill>
              </a:rPr>
              <a:t>Delplanche</a:t>
            </a:r>
            <a:r>
              <a:rPr lang="es-ES_tradnl" sz="1100" i="1" dirty="0">
                <a:solidFill>
                  <a:prstClr val="black"/>
                </a:solidFill>
              </a:rPr>
              <a:t>.</a:t>
            </a:r>
          </a:p>
          <a:p>
            <a:endParaRPr lang="es-ES_tradnl" sz="1068" i="1" dirty="0">
              <a:solidFill>
                <a:prstClr val="black"/>
              </a:solidFill>
            </a:endParaRPr>
          </a:p>
          <a:p>
            <a:r>
              <a:rPr lang="es-ES_tradnl" sz="1210" dirty="0">
                <a:solidFill>
                  <a:prstClr val="black"/>
                </a:solidFill>
              </a:rPr>
              <a:t>La actividad </a:t>
            </a:r>
            <a:r>
              <a:rPr lang="es-ES_tradnl" sz="1210" dirty="0" smtClean="0">
                <a:solidFill>
                  <a:prstClr val="black"/>
                </a:solidFill>
              </a:rPr>
              <a:t>en el salón de clase </a:t>
            </a:r>
            <a:r>
              <a:rPr lang="es-ES_tradnl" sz="1210" dirty="0">
                <a:solidFill>
                  <a:prstClr val="black"/>
                </a:solidFill>
              </a:rPr>
              <a:t>introduce a los estudiantes al contexto de una tarea de rendimiento, </a:t>
            </a:r>
            <a:r>
              <a:rPr lang="es-ES_tradnl" sz="1210" dirty="0" smtClean="0">
                <a:solidFill>
                  <a:prstClr val="black"/>
                </a:solidFill>
              </a:rPr>
              <a:t>para que no estén en desventaja al demostrar las destrezas que la tarea intenta evaluar</a:t>
            </a:r>
            <a:r>
              <a:rPr lang="es-ES_tradnl" sz="1210" dirty="0">
                <a:solidFill>
                  <a:prstClr val="black"/>
                </a:solidFill>
              </a:rPr>
              <a:t>. </a:t>
            </a:r>
          </a:p>
          <a:p>
            <a:endParaRPr lang="es-ES_tradnl" sz="1210" dirty="0">
              <a:solidFill>
                <a:prstClr val="black"/>
              </a:solidFill>
            </a:endParaRPr>
          </a:p>
          <a:p>
            <a:r>
              <a:rPr lang="es-ES_tradnl" sz="1210" dirty="0">
                <a:solidFill>
                  <a:prstClr val="black"/>
                </a:solidFill>
              </a:rPr>
              <a:t>Los elementos contextuales incluyen:</a:t>
            </a:r>
          </a:p>
          <a:p>
            <a:endParaRPr lang="es-ES_tradnl" sz="1210" dirty="0" smtClean="0">
              <a:solidFill>
                <a:prstClr val="black"/>
              </a:solidFill>
            </a:endParaRPr>
          </a:p>
          <a:p>
            <a:pPr marL="249205" indent="-249205">
              <a:buFontTx/>
              <a:buAutoNum type="arabicPeriod"/>
            </a:pPr>
            <a:r>
              <a:rPr lang="es-ES_tradnl" sz="1210" dirty="0" smtClean="0">
                <a:solidFill>
                  <a:prstClr val="black"/>
                </a:solidFill>
              </a:rPr>
              <a:t>Un </a:t>
            </a:r>
            <a:r>
              <a:rPr lang="es-ES_tradnl" sz="1210" b="1" dirty="0" smtClean="0">
                <a:solidFill>
                  <a:prstClr val="black"/>
                </a:solidFill>
              </a:rPr>
              <a:t>entendimiento del escenario/ambiente o de la situación </a:t>
            </a:r>
            <a:r>
              <a:rPr lang="es-ES_tradnl" sz="1210" dirty="0" smtClean="0">
                <a:solidFill>
                  <a:prstClr val="black"/>
                </a:solidFill>
              </a:rPr>
              <a:t>en la que se sitúa la tarea. </a:t>
            </a:r>
          </a:p>
          <a:p>
            <a:r>
              <a:rPr lang="es-ES_tradnl" sz="1210" dirty="0" smtClean="0">
                <a:solidFill>
                  <a:prstClr val="black"/>
                </a:solidFill>
              </a:rPr>
              <a:t>2.    </a:t>
            </a:r>
            <a:r>
              <a:rPr lang="es-ES_tradnl" sz="1210" b="1" dirty="0" smtClean="0">
                <a:solidFill>
                  <a:prstClr val="black"/>
                </a:solidFill>
              </a:rPr>
              <a:t>Conceptos potencialmente desconocidos </a:t>
            </a:r>
            <a:r>
              <a:rPr lang="es-ES_tradnl" sz="1210" dirty="0" smtClean="0">
                <a:solidFill>
                  <a:prstClr val="black"/>
                </a:solidFill>
              </a:rPr>
              <a:t>que están asociados al escenario/ambiente</a:t>
            </a:r>
            <a:r>
              <a:rPr lang="es-ES_tradnl" sz="1210" b="1" dirty="0" smtClean="0">
                <a:solidFill>
                  <a:prstClr val="black"/>
                </a:solidFill>
              </a:rPr>
              <a:t>.</a:t>
            </a:r>
          </a:p>
          <a:p>
            <a:pPr marL="287338" indent="-287338"/>
            <a:r>
              <a:rPr lang="es-ES_tradnl" sz="1210" dirty="0" smtClean="0">
                <a:solidFill>
                  <a:prstClr val="black"/>
                </a:solidFill>
              </a:rPr>
              <a:t>3.    </a:t>
            </a:r>
            <a:r>
              <a:rPr lang="es-ES_tradnl" sz="1210" b="1" dirty="0" smtClean="0">
                <a:solidFill>
                  <a:prstClr val="black"/>
                </a:solidFill>
              </a:rPr>
              <a:t>Términos</a:t>
            </a:r>
            <a:r>
              <a:rPr lang="es-ES_tradnl" sz="1210" dirty="0" smtClean="0">
                <a:solidFill>
                  <a:prstClr val="black"/>
                </a:solidFill>
              </a:rPr>
              <a:t> </a:t>
            </a:r>
            <a:r>
              <a:rPr lang="es-ES_tradnl" sz="1210" b="1" dirty="0" smtClean="0">
                <a:solidFill>
                  <a:prstClr val="black"/>
                </a:solidFill>
              </a:rPr>
              <a:t>clave o vocabulario </a:t>
            </a:r>
            <a:r>
              <a:rPr lang="es-ES_tradnl" sz="1210" dirty="0" smtClean="0">
                <a:solidFill>
                  <a:prstClr val="black"/>
                </a:solidFill>
              </a:rPr>
              <a:t>que los estudiantes necesitarán entender con el fin de participar de manera significativa y completar la tarea de rendimiento.</a:t>
            </a:r>
          </a:p>
          <a:p>
            <a:pPr marL="249205" indent="-249205">
              <a:buFontTx/>
              <a:buAutoNum type="arabicPeriod"/>
            </a:pPr>
            <a:endParaRPr lang="es-ES_tradnl" sz="1210" dirty="0">
              <a:solidFill>
                <a:prstClr val="black"/>
              </a:solidFill>
            </a:endParaRPr>
          </a:p>
          <a:p>
            <a:r>
              <a:rPr lang="es-ES_tradnl" sz="1210" dirty="0">
                <a:solidFill>
                  <a:prstClr val="black"/>
                </a:solidFill>
              </a:rPr>
              <a:t>Con la actividad en el </a:t>
            </a:r>
            <a:r>
              <a:rPr lang="es-ES_tradnl" sz="1210" dirty="0" smtClean="0">
                <a:solidFill>
                  <a:prstClr val="black"/>
                </a:solidFill>
              </a:rPr>
              <a:t>salón de clase también </a:t>
            </a:r>
            <a:r>
              <a:rPr lang="es-ES_tradnl" sz="1210" dirty="0">
                <a:solidFill>
                  <a:prstClr val="black"/>
                </a:solidFill>
              </a:rPr>
              <a:t>se pretende generar </a:t>
            </a:r>
            <a:r>
              <a:rPr lang="es-ES_tradnl" sz="1210" dirty="0" smtClean="0">
                <a:solidFill>
                  <a:prstClr val="black"/>
                </a:solidFill>
              </a:rPr>
              <a:t>el interés </a:t>
            </a:r>
            <a:r>
              <a:rPr lang="es-ES_tradnl" sz="1210" dirty="0">
                <a:solidFill>
                  <a:prstClr val="black"/>
                </a:solidFill>
              </a:rPr>
              <a:t>de los estudiantes </a:t>
            </a:r>
            <a:r>
              <a:rPr lang="es-ES_tradnl" sz="1210" dirty="0" smtClean="0">
                <a:solidFill>
                  <a:prstClr val="black"/>
                </a:solidFill>
              </a:rPr>
              <a:t> hacia una </a:t>
            </a:r>
            <a:r>
              <a:rPr lang="es-ES_tradnl" sz="1210" dirty="0">
                <a:solidFill>
                  <a:prstClr val="black"/>
                </a:solidFill>
              </a:rPr>
              <a:t>mayor exploración de la idea clave (las ideas claves). La actividad </a:t>
            </a:r>
            <a:r>
              <a:rPr lang="es-ES_tradnl" sz="1210" dirty="0" smtClean="0">
                <a:solidFill>
                  <a:prstClr val="black"/>
                </a:solidFill>
              </a:rPr>
              <a:t>debe </a:t>
            </a:r>
            <a:r>
              <a:rPr lang="es-ES_tradnl" sz="1210" dirty="0">
                <a:solidFill>
                  <a:prstClr val="black"/>
                </a:solidFill>
              </a:rPr>
              <a:t>ser fácil de implementar con instrucciones claras. </a:t>
            </a:r>
          </a:p>
          <a:p>
            <a:endParaRPr lang="es-ES_tradnl" sz="1210" dirty="0">
              <a:solidFill>
                <a:prstClr val="black"/>
              </a:solidFill>
            </a:endParaRPr>
          </a:p>
          <a:p>
            <a:r>
              <a:rPr lang="es-ES_tradnl" sz="1210" dirty="0">
                <a:solidFill>
                  <a:prstClr val="black"/>
                </a:solidFill>
              </a:rPr>
              <a:t>Por favor, lea toda la actividad </a:t>
            </a:r>
            <a:r>
              <a:rPr lang="es-ES_tradnl" sz="1210" dirty="0" smtClean="0">
                <a:solidFill>
                  <a:prstClr val="black"/>
                </a:solidFill>
              </a:rPr>
              <a:t>antes </a:t>
            </a:r>
            <a:r>
              <a:rPr lang="es-ES_tradnl" sz="1210" dirty="0">
                <a:solidFill>
                  <a:prstClr val="black"/>
                </a:solidFill>
              </a:rPr>
              <a:t>de </a:t>
            </a:r>
            <a:r>
              <a:rPr lang="es-ES_tradnl" sz="1210" dirty="0" smtClean="0">
                <a:solidFill>
                  <a:prstClr val="black"/>
                </a:solidFill>
              </a:rPr>
              <a:t>comenzarla con </a:t>
            </a:r>
            <a:r>
              <a:rPr lang="es-ES_tradnl" sz="1210" dirty="0">
                <a:solidFill>
                  <a:prstClr val="black"/>
                </a:solidFill>
              </a:rPr>
              <a:t>los </a:t>
            </a:r>
            <a:r>
              <a:rPr lang="es-ES_tradnl" sz="1210" dirty="0" smtClean="0">
                <a:solidFill>
                  <a:prstClr val="black"/>
                </a:solidFill>
              </a:rPr>
              <a:t>estudiantes,  para </a:t>
            </a:r>
            <a:r>
              <a:rPr lang="es-ES_tradnl" sz="1210" dirty="0">
                <a:solidFill>
                  <a:prstClr val="black"/>
                </a:solidFill>
              </a:rPr>
              <a:t>asegurar que </a:t>
            </a:r>
            <a:r>
              <a:rPr lang="es-ES_tradnl" sz="1210" dirty="0" smtClean="0">
                <a:solidFill>
                  <a:prstClr val="black"/>
                </a:solidFill>
              </a:rPr>
              <a:t>se complete con antelación cualquier </a:t>
            </a:r>
            <a:r>
              <a:rPr lang="es-ES_tradnl" sz="1210" dirty="0">
                <a:solidFill>
                  <a:prstClr val="black"/>
                </a:solidFill>
              </a:rPr>
              <a:t>preparación </a:t>
            </a:r>
            <a:r>
              <a:rPr lang="es-ES_tradnl" sz="1210" dirty="0" smtClean="0">
                <a:solidFill>
                  <a:prstClr val="black"/>
                </a:solidFill>
              </a:rPr>
              <a:t>en el salón. </a:t>
            </a:r>
            <a:r>
              <a:rPr lang="es-ES_tradnl" sz="1210" dirty="0">
                <a:solidFill>
                  <a:prstClr val="black"/>
                </a:solidFill>
              </a:rPr>
              <a:t>A lo largo de la actividad, se permite </a:t>
            </a:r>
            <a:r>
              <a:rPr lang="es-ES_tradnl" sz="1210" dirty="0" smtClean="0">
                <a:solidFill>
                  <a:prstClr val="black"/>
                </a:solidFill>
              </a:rPr>
              <a:t>pausar y preguntar a los </a:t>
            </a:r>
            <a:r>
              <a:rPr lang="es-ES_tradnl" sz="1210" dirty="0">
                <a:solidFill>
                  <a:prstClr val="black"/>
                </a:solidFill>
              </a:rPr>
              <a:t>estudiantes si </a:t>
            </a:r>
            <a:r>
              <a:rPr lang="es-ES_tradnl" sz="1210" dirty="0" smtClean="0">
                <a:solidFill>
                  <a:prstClr val="black"/>
                </a:solidFill>
              </a:rPr>
              <a:t>tienen pregunta</a:t>
            </a:r>
            <a:r>
              <a:rPr lang="es-ES_tradnl" sz="1210" dirty="0" smtClean="0">
                <a:solidFill>
                  <a:prstClr val="black"/>
                </a:solidFill>
                <a:sym typeface="Calibri"/>
              </a:rPr>
              <a:t>s.</a:t>
            </a:r>
            <a:endParaRPr lang="es-ES_tradnl" sz="1210" dirty="0">
              <a:solidFill>
                <a:prstClr val="black"/>
              </a:solidFill>
              <a:ea typeface="Calibri"/>
              <a:cs typeface="Calibri"/>
              <a:sym typeface="Calibri"/>
            </a:endParaRPr>
          </a:p>
          <a:p>
            <a:endParaRPr lang="es-ES_tradnl" sz="440" dirty="0">
              <a:solidFill>
                <a:prstClr val="black"/>
              </a:solidFill>
              <a:ea typeface="Calibri"/>
              <a:cs typeface="Calibri"/>
              <a:sym typeface="Calibri"/>
            </a:endParaRPr>
          </a:p>
          <a:p>
            <a:pPr>
              <a:buSzPct val="25000"/>
            </a:pPr>
            <a:r>
              <a:rPr lang="es-ES_tradnl" sz="1210" b="1" dirty="0">
                <a:solidFill>
                  <a:prstClr val="black"/>
                </a:solidFill>
                <a:ea typeface="Calibri"/>
                <a:cs typeface="Calibri"/>
                <a:sym typeface="Calibri"/>
              </a:rPr>
              <a:t>Recursos </a:t>
            </a:r>
            <a:r>
              <a:rPr lang="es-ES_tradnl" sz="1210" b="1" dirty="0" smtClean="0">
                <a:solidFill>
                  <a:prstClr val="black"/>
                </a:solidFill>
                <a:ea typeface="Calibri"/>
                <a:cs typeface="Calibri"/>
                <a:sym typeface="Calibri"/>
              </a:rPr>
              <a:t>necesarios:</a:t>
            </a:r>
            <a:endParaRPr lang="es-ES_tradnl" sz="1210" b="1" dirty="0">
              <a:solidFill>
                <a:prstClr val="black"/>
              </a:solidFill>
              <a:ea typeface="Calibri"/>
              <a:cs typeface="Calibri"/>
              <a:sym typeface="Calibri"/>
            </a:endParaRPr>
          </a:p>
          <a:p>
            <a:endParaRPr lang="es-ES_tradnl" sz="582" b="1" dirty="0">
              <a:solidFill>
                <a:prstClr val="black"/>
              </a:solidFill>
            </a:endParaRPr>
          </a:p>
          <a:p>
            <a:pPr marL="185422" indent="-185422">
              <a:buFont typeface="Arial" panose="020B0604020202020204" pitchFamily="34" charset="0"/>
              <a:buChar char="•"/>
            </a:pPr>
            <a:r>
              <a:rPr lang="es-ES_tradnl" sz="1262" dirty="0" smtClean="0">
                <a:solidFill>
                  <a:prstClr val="black"/>
                </a:solidFill>
              </a:rPr>
              <a:t>Proyector Elmo para mostrar el video y los materiales complementarios</a:t>
            </a:r>
            <a:endParaRPr lang="es-ES_tradnl" sz="1262" dirty="0">
              <a:solidFill>
                <a:prstClr val="black"/>
              </a:solidFill>
            </a:endParaRPr>
          </a:p>
          <a:p>
            <a:endParaRPr lang="es-ES_tradnl" sz="582" dirty="0">
              <a:solidFill>
                <a:prstClr val="black"/>
              </a:solidFill>
            </a:endParaRPr>
          </a:p>
          <a:p>
            <a:r>
              <a:rPr lang="es-ES_tradnl" sz="1262" b="1" dirty="0">
                <a:solidFill>
                  <a:prstClr val="black"/>
                </a:solidFill>
              </a:rPr>
              <a:t>Metas de aprendizaje</a:t>
            </a:r>
            <a:r>
              <a:rPr lang="es-ES_tradnl" sz="1262" dirty="0">
                <a:solidFill>
                  <a:prstClr val="black"/>
                </a:solidFill>
              </a:rPr>
              <a:t>:</a:t>
            </a:r>
          </a:p>
          <a:p>
            <a:endParaRPr lang="es-ES_tradnl" sz="582" dirty="0">
              <a:solidFill>
                <a:prstClr val="black"/>
              </a:solidFill>
            </a:endParaRPr>
          </a:p>
          <a:p>
            <a:pPr marL="185422" indent="-185422">
              <a:buFont typeface="Arial" panose="020B0604020202020204" pitchFamily="34" charset="0"/>
              <a:buChar char="•"/>
            </a:pPr>
            <a:r>
              <a:rPr lang="es-ES_tradnl" sz="1262" dirty="0">
                <a:solidFill>
                  <a:prstClr val="black"/>
                </a:solidFill>
              </a:rPr>
              <a:t>Los </a:t>
            </a:r>
            <a:r>
              <a:rPr lang="es-ES_tradnl" sz="1262" dirty="0" smtClean="0">
                <a:solidFill>
                  <a:prstClr val="black"/>
                </a:solidFill>
              </a:rPr>
              <a:t>estudiantes:</a:t>
            </a:r>
            <a:endParaRPr lang="es-ES_tradnl" sz="1262" dirty="0">
              <a:solidFill>
                <a:prstClr val="black"/>
              </a:solidFill>
            </a:endParaRPr>
          </a:p>
          <a:p>
            <a:pPr marL="471172" indent="-285750">
              <a:buFont typeface="Courier New" panose="02070309020205020404" pitchFamily="49" charset="0"/>
              <a:buChar char="o"/>
            </a:pPr>
            <a:r>
              <a:rPr lang="es-ES_tradnl" sz="1262" dirty="0" smtClean="0">
                <a:solidFill>
                  <a:prstClr val="black"/>
                </a:solidFill>
              </a:rPr>
              <a:t> describirán cómo es estar en un barco para observar/avistar ballenas</a:t>
            </a:r>
            <a:endParaRPr lang="es-ES_tradnl" sz="1262" dirty="0">
              <a:solidFill>
                <a:prstClr val="black"/>
              </a:solidFill>
            </a:endParaRPr>
          </a:p>
          <a:p>
            <a:pPr marL="471172" indent="-285750">
              <a:buFont typeface="Courier New" panose="02070309020205020404" pitchFamily="49" charset="0"/>
              <a:buChar char="o"/>
            </a:pPr>
            <a:r>
              <a:rPr lang="es-ES_tradnl" sz="1262" dirty="0" smtClean="0">
                <a:solidFill>
                  <a:prstClr val="black"/>
                </a:solidFill>
              </a:rPr>
              <a:t> verán un video que mostrará un encuentro real acerca de observar/avistar las ballenas</a:t>
            </a:r>
          </a:p>
          <a:p>
            <a:pPr marL="471172" indent="-285750">
              <a:buFont typeface="Courier New" panose="02070309020205020404" pitchFamily="49" charset="0"/>
              <a:buChar char="o"/>
            </a:pPr>
            <a:r>
              <a:rPr lang="es-ES_tradnl" sz="1262" dirty="0">
                <a:solidFill>
                  <a:prstClr val="black"/>
                </a:solidFill>
              </a:rPr>
              <a:t>p</a:t>
            </a:r>
            <a:r>
              <a:rPr lang="es-ES_tradnl" sz="1262" dirty="0" smtClean="0">
                <a:solidFill>
                  <a:prstClr val="black"/>
                </a:solidFill>
              </a:rPr>
              <a:t>odrán identificar el diálogo en el video</a:t>
            </a:r>
            <a:endParaRPr lang="es-ES_tradnl" sz="1262" dirty="0">
              <a:solidFill>
                <a:prstClr val="black"/>
              </a:solidFill>
            </a:endParaRPr>
          </a:p>
          <a:p>
            <a:pPr marL="185422"/>
            <a:endParaRPr lang="es-ES_tradnl" sz="1262" dirty="0">
              <a:solidFill>
                <a:prstClr val="black"/>
              </a:solidFill>
            </a:endParaRPr>
          </a:p>
          <a:p>
            <a:pPr marL="185422"/>
            <a:endParaRPr lang="es-ES_tradnl" sz="582" dirty="0">
              <a:solidFill>
                <a:prstClr val="black"/>
              </a:solidFill>
            </a:endParaRPr>
          </a:p>
          <a:p>
            <a:r>
              <a:rPr lang="es-ES_tradnl" sz="1262" b="1" dirty="0">
                <a:solidFill>
                  <a:prstClr val="black"/>
                </a:solidFill>
              </a:rPr>
              <a:t>Los estudiantes entenderán los términos clave:</a:t>
            </a:r>
          </a:p>
          <a:p>
            <a:r>
              <a:rPr lang="es-ES_tradnl" sz="1068" i="1" dirty="0">
                <a:solidFill>
                  <a:prstClr val="black"/>
                </a:solidFill>
              </a:rPr>
              <a:t>Nota: Las definiciones </a:t>
            </a:r>
            <a:r>
              <a:rPr lang="es-ES_tradnl" sz="1068" i="1" dirty="0" smtClean="0">
                <a:solidFill>
                  <a:prstClr val="black"/>
                </a:solidFill>
              </a:rPr>
              <a:t>que se </a:t>
            </a:r>
            <a:r>
              <a:rPr lang="es-ES_tradnl" sz="1068" i="1" dirty="0">
                <a:solidFill>
                  <a:prstClr val="black"/>
                </a:solidFill>
              </a:rPr>
              <a:t>proporcionan aquí </a:t>
            </a:r>
            <a:r>
              <a:rPr lang="es-ES_tradnl" sz="1068" i="1" dirty="0" smtClean="0">
                <a:solidFill>
                  <a:prstClr val="black"/>
                </a:solidFill>
              </a:rPr>
              <a:t>son para </a:t>
            </a:r>
            <a:r>
              <a:rPr lang="es-ES_tradnl" sz="1068" i="1" dirty="0">
                <a:solidFill>
                  <a:prstClr val="black"/>
                </a:solidFill>
              </a:rPr>
              <a:t>la </a:t>
            </a:r>
            <a:r>
              <a:rPr lang="es-ES_tradnl" sz="1068" i="1" dirty="0" smtClean="0">
                <a:solidFill>
                  <a:prstClr val="black"/>
                </a:solidFill>
              </a:rPr>
              <a:t>conveniencia de </a:t>
            </a:r>
            <a:r>
              <a:rPr lang="es-ES_tradnl" sz="1068" i="1" dirty="0">
                <a:solidFill>
                  <a:prstClr val="black"/>
                </a:solidFill>
              </a:rPr>
              <a:t>los facilitadores. </a:t>
            </a:r>
            <a:r>
              <a:rPr lang="es-ES_tradnl" sz="1068" i="1" dirty="0" smtClean="0">
                <a:solidFill>
                  <a:prstClr val="black"/>
                </a:solidFill>
              </a:rPr>
              <a:t>Se espera que los </a:t>
            </a:r>
            <a:r>
              <a:rPr lang="es-ES_tradnl" sz="1068" i="1" dirty="0">
                <a:solidFill>
                  <a:prstClr val="black"/>
                </a:solidFill>
              </a:rPr>
              <a:t>estudiantes </a:t>
            </a:r>
            <a:r>
              <a:rPr lang="es-ES_tradnl" sz="1068" i="1" dirty="0" smtClean="0">
                <a:solidFill>
                  <a:prstClr val="black"/>
                </a:solidFill>
              </a:rPr>
              <a:t>entiendan </a:t>
            </a:r>
            <a:r>
              <a:rPr lang="es-ES_tradnl" sz="1068" i="1" dirty="0">
                <a:solidFill>
                  <a:prstClr val="black"/>
                </a:solidFill>
              </a:rPr>
              <a:t>estos términos clave en el contexto de la tarea, no </a:t>
            </a:r>
            <a:r>
              <a:rPr lang="es-ES_tradnl" sz="1068" i="1" dirty="0" smtClean="0">
                <a:solidFill>
                  <a:prstClr val="black"/>
                </a:solidFill>
              </a:rPr>
              <a:t>que se memoricen las </a:t>
            </a:r>
            <a:r>
              <a:rPr lang="es-ES_tradnl" sz="1068" i="1" dirty="0">
                <a:solidFill>
                  <a:prstClr val="black"/>
                </a:solidFill>
              </a:rPr>
              <a:t>definiciones.</a:t>
            </a:r>
            <a:endParaRPr lang="es-ES_tradnl" sz="1262" dirty="0">
              <a:solidFill>
                <a:prstClr val="black"/>
              </a:solidFill>
            </a:endParaRPr>
          </a:p>
          <a:p>
            <a:endParaRPr lang="es-ES_tradnl" sz="1262" dirty="0">
              <a:solidFill>
                <a:prstClr val="black"/>
              </a:solidFill>
            </a:endParaRPr>
          </a:p>
          <a:p>
            <a:pPr marL="185422" indent="-185422">
              <a:buFont typeface="Arial" panose="020B0604020202020204" pitchFamily="34" charset="0"/>
              <a:buChar char="•"/>
            </a:pPr>
            <a:r>
              <a:rPr lang="es-ES_tradnl" sz="1262" dirty="0" smtClean="0">
                <a:solidFill>
                  <a:prstClr val="black"/>
                </a:solidFill>
              </a:rPr>
              <a:t>Complejo – que no es fácil de entender o explicar</a:t>
            </a:r>
            <a:endParaRPr lang="es-ES_tradnl" sz="1262" dirty="0">
              <a:solidFill>
                <a:prstClr val="black"/>
              </a:solidFill>
            </a:endParaRPr>
          </a:p>
          <a:p>
            <a:pPr marL="185422" indent="-185422">
              <a:buFont typeface="Arial" panose="020B0604020202020204" pitchFamily="34" charset="0"/>
              <a:buChar char="•"/>
            </a:pPr>
            <a:r>
              <a:rPr lang="es-ES_tradnl" sz="1262" dirty="0" smtClean="0">
                <a:solidFill>
                  <a:prstClr val="black"/>
                </a:solidFill>
              </a:rPr>
              <a:t>Comportamiento- La manera c</a:t>
            </a:r>
            <a:r>
              <a:rPr lang="es-ES_tradnl" sz="1262" dirty="0">
                <a:solidFill>
                  <a:prstClr val="black"/>
                </a:solidFill>
              </a:rPr>
              <a:t>ó</a:t>
            </a:r>
            <a:r>
              <a:rPr lang="es-ES_tradnl" sz="1262" dirty="0" smtClean="0">
                <a:solidFill>
                  <a:prstClr val="black"/>
                </a:solidFill>
              </a:rPr>
              <a:t>mo una persona o un animal actúa</a:t>
            </a:r>
            <a:endParaRPr lang="es-ES_tradnl" sz="1262" dirty="0">
              <a:solidFill>
                <a:prstClr val="black"/>
              </a:solidFill>
            </a:endParaRPr>
          </a:p>
          <a:p>
            <a:pPr marL="185422" indent="-185422">
              <a:buFont typeface="Arial" panose="020B0604020202020204" pitchFamily="34" charset="0"/>
              <a:buChar char="•"/>
            </a:pPr>
            <a:r>
              <a:rPr lang="es-ES_tradnl" sz="1262" dirty="0" smtClean="0">
                <a:solidFill>
                  <a:prstClr val="black"/>
                </a:solidFill>
              </a:rPr>
              <a:t>Barco para observar/avistar ballenas- un barco especial que lleva a las personas a alta mar en busca de ballenas. </a:t>
            </a:r>
            <a:endParaRPr lang="es-ES_tradnl" sz="1262" dirty="0">
              <a:solidFill>
                <a:prstClr val="black"/>
              </a:solidFill>
            </a:endParaRPr>
          </a:p>
          <a:p>
            <a:pPr marL="185422" indent="-185422">
              <a:buFont typeface="Arial" panose="020B0604020202020204" pitchFamily="34" charset="0"/>
              <a:buChar char="•"/>
            </a:pPr>
            <a:r>
              <a:rPr lang="es-ES_tradnl" sz="1262" dirty="0" smtClean="0">
                <a:solidFill>
                  <a:prstClr val="black"/>
                </a:solidFill>
              </a:rPr>
              <a:t>Diálogo- Cuando las personas hablan unas con otras o expresan sus pensamientos en voz alta.</a:t>
            </a:r>
          </a:p>
          <a:p>
            <a:pPr marL="185422" indent="-185422">
              <a:buFont typeface="Arial" panose="020B0604020202020204" pitchFamily="34" charset="0"/>
              <a:buChar char="•"/>
            </a:pPr>
            <a:endParaRPr lang="es-ES_tradnl" sz="1262" dirty="0">
              <a:solidFill>
                <a:prstClr val="black"/>
              </a:solidFill>
            </a:endParaRPr>
          </a:p>
          <a:p>
            <a:r>
              <a:rPr lang="es-ES_tradnl" sz="990" dirty="0" smtClean="0">
                <a:solidFill>
                  <a:prstClr val="black"/>
                </a:solidFill>
              </a:rPr>
              <a:t>*</a:t>
            </a:r>
            <a:r>
              <a:rPr lang="es-ES_tradnl" sz="990" dirty="0">
                <a:solidFill>
                  <a:prstClr val="black"/>
                </a:solidFill>
              </a:rPr>
              <a:t>Los facilitadores pueden decidir si quieren mostrar materiales </a:t>
            </a:r>
            <a:r>
              <a:rPr lang="es-ES_tradnl" sz="990" dirty="0" smtClean="0">
                <a:solidFill>
                  <a:prstClr val="black"/>
                </a:solidFill>
              </a:rPr>
              <a:t>complementarios </a:t>
            </a:r>
            <a:r>
              <a:rPr lang="es-ES_tradnl" sz="990" dirty="0">
                <a:solidFill>
                  <a:prstClr val="black"/>
                </a:solidFill>
              </a:rPr>
              <a:t>utilizando un </a:t>
            </a:r>
            <a:r>
              <a:rPr lang="es-ES_tradnl" sz="990" dirty="0" smtClean="0">
                <a:solidFill>
                  <a:prstClr val="black"/>
                </a:solidFill>
              </a:rPr>
              <a:t>proyector </a:t>
            </a:r>
            <a:r>
              <a:rPr lang="es-ES_tradnl" sz="990" dirty="0">
                <a:solidFill>
                  <a:prstClr val="black"/>
                </a:solidFill>
              </a:rPr>
              <a:t>o un </a:t>
            </a:r>
            <a:r>
              <a:rPr lang="es-ES_tradnl" sz="990" dirty="0" smtClean="0">
                <a:solidFill>
                  <a:prstClr val="black"/>
                </a:solidFill>
              </a:rPr>
              <a:t>computador </a:t>
            </a:r>
            <a:r>
              <a:rPr lang="es-ES_tradnl" sz="990" dirty="0">
                <a:solidFill>
                  <a:prstClr val="black"/>
                </a:solidFill>
              </a:rPr>
              <a:t>/ </a:t>
            </a:r>
            <a:r>
              <a:rPr lang="es-ES_tradnl" sz="990" dirty="0" err="1">
                <a:solidFill>
                  <a:prstClr val="black"/>
                </a:solidFill>
              </a:rPr>
              <a:t>Smartboard</a:t>
            </a:r>
            <a:r>
              <a:rPr lang="es-ES_tradnl" sz="990" dirty="0">
                <a:solidFill>
                  <a:prstClr val="black"/>
                </a:solidFill>
              </a:rPr>
              <a:t>, o si quieren </a:t>
            </a:r>
            <a:r>
              <a:rPr lang="es-ES_tradnl" sz="990" dirty="0" smtClean="0">
                <a:solidFill>
                  <a:prstClr val="black"/>
                </a:solidFill>
              </a:rPr>
              <a:t>hacer copias y entregarlas a </a:t>
            </a:r>
            <a:r>
              <a:rPr lang="es-ES_tradnl" sz="990" dirty="0">
                <a:solidFill>
                  <a:prstClr val="black"/>
                </a:solidFill>
              </a:rPr>
              <a:t>los estudiantes.</a:t>
            </a:r>
            <a:endParaRPr lang="en-US" sz="970" dirty="0">
              <a:solidFill>
                <a:prstClr val="black"/>
              </a:solidFill>
            </a:endParaRPr>
          </a:p>
        </p:txBody>
      </p:sp>
      <p:sp>
        <p:nvSpPr>
          <p:cNvPr id="6" name="Rectangle 5"/>
          <p:cNvSpPr/>
          <p:nvPr/>
        </p:nvSpPr>
        <p:spPr>
          <a:xfrm>
            <a:off x="3485198" y="9669730"/>
            <a:ext cx="3886200" cy="241824"/>
          </a:xfrm>
          <a:prstGeom prst="rect">
            <a:avLst/>
          </a:prstGeom>
        </p:spPr>
        <p:txBody>
          <a:bodyPr lIns="96378" tIns="48189" rIns="96378" bIns="48189">
            <a:spAutoFit/>
          </a:bodyPr>
          <a:lstStyle/>
          <a:p>
            <a:r>
              <a:rPr lang="en-US" sz="900" dirty="0" smtClean="0">
                <a:solidFill>
                  <a:prstClr val="black"/>
                </a:solidFill>
              </a:rPr>
              <a:t>Rev. Control:  07/01/2015 HSD – OSP and Susan Richmond</a:t>
            </a:r>
            <a:endParaRPr lang="en-US" sz="900" dirty="0">
              <a:solidFill>
                <a:prstClr val="black"/>
              </a:solidFill>
            </a:endParaRPr>
          </a:p>
        </p:txBody>
      </p:sp>
      <p:sp>
        <p:nvSpPr>
          <p:cNvPr id="7" name="Slide Number Placeholder 3"/>
          <p:cNvSpPr>
            <a:spLocks noGrp="1"/>
          </p:cNvSpPr>
          <p:nvPr>
            <p:ph type="sldNum" sz="quarter" idx="12"/>
          </p:nvPr>
        </p:nvSpPr>
        <p:spPr>
          <a:xfrm>
            <a:off x="6557963" y="9522884"/>
            <a:ext cx="842010" cy="535517"/>
          </a:xfrm>
        </p:spPr>
        <p:txBody>
          <a:bodyPr vert="horz" lIns="93679" tIns="46840" rIns="93679" bIns="46840" rtlCol="0" anchor="ctr"/>
          <a:lstStyle/>
          <a:p>
            <a:r>
              <a:rPr lang="en-US" dirty="0" smtClean="0">
                <a:solidFill>
                  <a:prstClr val="black">
                    <a:tint val="75000"/>
                  </a:prstClr>
                </a:solidFill>
              </a:rPr>
              <a:t>5</a:t>
            </a:r>
            <a:endParaRPr lang="en-US" dirty="0">
              <a:solidFill>
                <a:prstClr val="black">
                  <a:tint val="75000"/>
                </a:prstClr>
              </a:solidFill>
            </a:endParaRPr>
          </a:p>
        </p:txBody>
      </p:sp>
    </p:spTree>
    <p:extLst>
      <p:ext uri="{BB962C8B-B14F-4D97-AF65-F5344CB8AC3E}">
        <p14:creationId xmlns:p14="http://schemas.microsoft.com/office/powerpoint/2010/main" val="14204282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50</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902" y="2197511"/>
            <a:ext cx="6743700" cy="567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1646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51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04907394"/>
              </p:ext>
            </p:extLst>
          </p:nvPr>
        </p:nvGraphicFramePr>
        <p:xfrm>
          <a:off x="518160" y="919567"/>
          <a:ext cx="6563364" cy="3471428"/>
        </p:xfrm>
        <a:graphic>
          <a:graphicData uri="http://schemas.openxmlformats.org/drawingml/2006/table">
            <a:tbl>
              <a:tblPr firstRow="1" bandRow="1">
                <a:tableStyleId>{5940675A-B579-460E-94D1-54222C63F5DA}</a:tableStyleId>
              </a:tblPr>
              <a:tblGrid>
                <a:gridCol w="518159"/>
                <a:gridCol w="3307081"/>
                <a:gridCol w="609601"/>
                <a:gridCol w="685800"/>
                <a:gridCol w="609603"/>
                <a:gridCol w="833120"/>
              </a:tblGrid>
              <a:tr h="330491">
                <a:tc gridSpan="6">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MX" sz="1400" b="1" noProof="0" dirty="0" smtClean="0"/>
                        <a:t>Texto literario</a:t>
                      </a:r>
                    </a:p>
                  </a:txBody>
                  <a:tcPr marL="97155" marR="97155" marT="47897" marB="47897"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r>
              <a:tr h="346649">
                <a:tc>
                  <a:txBody>
                    <a:bodyPr/>
                    <a:lstStyle/>
                    <a:p>
                      <a:pPr algn="ctr">
                        <a:lnSpc>
                          <a:spcPct val="100000"/>
                        </a:lnSpc>
                        <a:spcAft>
                          <a:spcPts val="0"/>
                        </a:spcAft>
                      </a:pPr>
                      <a:r>
                        <a:rPr lang="en-US" sz="1200" b="1" dirty="0" smtClean="0"/>
                        <a:t>1 </a:t>
                      </a:r>
                      <a:endParaRPr lang="en-US" sz="12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MX" sz="1000" b="1" u="none" noProof="0" dirty="0" smtClean="0">
                          <a:effectLst/>
                          <a:latin typeface="+mn-lt"/>
                          <a:ea typeface="Times New Roman"/>
                          <a:cs typeface="Times New Roman"/>
                        </a:rPr>
                        <a:t>Yo puedo determinar el significado de palabras nuevas con</a:t>
                      </a:r>
                      <a:r>
                        <a:rPr lang="es-MX" sz="1000" b="1" u="none" baseline="0" noProof="0" dirty="0" smtClean="0">
                          <a:effectLst/>
                          <a:latin typeface="+mn-lt"/>
                          <a:ea typeface="Times New Roman"/>
                          <a:cs typeface="Times New Roman"/>
                        </a:rPr>
                        <a:t> solo ver los prefijos y sufijos. </a:t>
                      </a:r>
                      <a:r>
                        <a:rPr lang="es-MX" sz="1000" b="1" noProof="0" dirty="0" smtClean="0">
                          <a:solidFill>
                            <a:schemeClr val="tx1"/>
                          </a:solidFill>
                          <a:effectLst/>
                          <a:latin typeface="+mn-lt"/>
                        </a:rPr>
                        <a:t>RL.3.4</a:t>
                      </a:r>
                      <a:endParaRPr lang="es-MX" sz="1000" b="1" noProof="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296574">
                <a:tc>
                  <a:txBody>
                    <a:bodyPr/>
                    <a:lstStyle/>
                    <a:p>
                      <a:pPr algn="ctr">
                        <a:lnSpc>
                          <a:spcPct val="100000"/>
                        </a:lnSpc>
                        <a:spcAft>
                          <a:spcPts val="0"/>
                        </a:spcAft>
                      </a:pPr>
                      <a:r>
                        <a:rPr lang="en-US" sz="1200" b="1" dirty="0" smtClean="0"/>
                        <a:t>2</a:t>
                      </a:r>
                      <a:endParaRPr lang="en-US" sz="12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MX" sz="1000" b="1" noProof="0" dirty="0" smtClean="0">
                          <a:solidFill>
                            <a:srgbClr val="000000"/>
                          </a:solidFill>
                          <a:effectLst/>
                          <a:latin typeface="+mn-lt"/>
                          <a:ea typeface="Times New Roman"/>
                          <a:cs typeface="Times New Roman"/>
                        </a:rPr>
                        <a:t>Yo puedo utilizar el contexto para identificar el significado</a:t>
                      </a:r>
                      <a:r>
                        <a:rPr lang="es-MX" sz="1000" b="1" baseline="0" noProof="0" dirty="0" smtClean="0">
                          <a:solidFill>
                            <a:srgbClr val="000000"/>
                          </a:solidFill>
                          <a:effectLst/>
                          <a:latin typeface="+mn-lt"/>
                          <a:ea typeface="Times New Roman"/>
                          <a:cs typeface="Times New Roman"/>
                        </a:rPr>
                        <a:t> </a:t>
                      </a:r>
                      <a:r>
                        <a:rPr lang="es-MX" sz="1000" b="1" noProof="0" dirty="0" smtClean="0">
                          <a:solidFill>
                            <a:srgbClr val="000000"/>
                          </a:solidFill>
                          <a:effectLst/>
                          <a:latin typeface="+mn-lt"/>
                          <a:ea typeface="Times New Roman"/>
                          <a:cs typeface="Times New Roman"/>
                        </a:rPr>
                        <a:t>de palabras o</a:t>
                      </a:r>
                      <a:r>
                        <a:rPr lang="es-MX" sz="1000" b="1" baseline="0" noProof="0" dirty="0" smtClean="0">
                          <a:solidFill>
                            <a:srgbClr val="000000"/>
                          </a:solidFill>
                          <a:effectLst/>
                          <a:latin typeface="+mn-lt"/>
                          <a:ea typeface="Times New Roman"/>
                          <a:cs typeface="Times New Roman"/>
                        </a:rPr>
                        <a:t> frases nuevas</a:t>
                      </a:r>
                      <a:r>
                        <a:rPr lang="es-MX" sz="1000" b="1" noProof="0" dirty="0" smtClean="0">
                          <a:solidFill>
                            <a:srgbClr val="000000"/>
                          </a:solidFill>
                          <a:effectLst/>
                          <a:latin typeface="+mn-lt"/>
                          <a:ea typeface="Times New Roman"/>
                          <a:cs typeface="Times New Roman"/>
                        </a:rPr>
                        <a:t>. </a:t>
                      </a:r>
                      <a:r>
                        <a:rPr lang="es-MX" sz="1000" b="1" baseline="0" noProof="0" dirty="0" smtClean="0">
                          <a:solidFill>
                            <a:schemeClr val="tx1"/>
                          </a:solidFill>
                          <a:effectLst/>
                          <a:latin typeface="+mn-lt"/>
                          <a:ea typeface="Calibri"/>
                          <a:cs typeface="Times New Roman"/>
                        </a:rPr>
                        <a:t>RL.3.4</a:t>
                      </a:r>
                      <a:endParaRPr lang="es-MX" sz="1000" b="1" noProof="0" dirty="0" smtClean="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163721">
                <a:tc>
                  <a:txBody>
                    <a:bodyPr/>
                    <a:lstStyle/>
                    <a:p>
                      <a:pPr algn="ctr">
                        <a:lnSpc>
                          <a:spcPct val="100000"/>
                        </a:lnSpc>
                        <a:spcAft>
                          <a:spcPts val="0"/>
                        </a:spcAft>
                      </a:pPr>
                      <a:r>
                        <a:rPr lang="en-US" sz="1200" b="1" dirty="0" smtClean="0"/>
                        <a:t>3</a:t>
                      </a:r>
                      <a:endParaRPr lang="en-US" sz="12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MX" sz="1000" b="1" noProof="0" dirty="0" smtClean="0">
                          <a:effectLst/>
                          <a:latin typeface="+mn-lt"/>
                          <a:ea typeface="Times New Roman"/>
                          <a:cs typeface="Times New Roman"/>
                        </a:rPr>
                        <a:t>Yo puedo decir cómo ilustraciones crean el</a:t>
                      </a:r>
                      <a:r>
                        <a:rPr lang="es-MX" sz="1000" b="1" baseline="0" noProof="0" dirty="0" smtClean="0">
                          <a:effectLst/>
                          <a:latin typeface="+mn-lt"/>
                          <a:ea typeface="Times New Roman"/>
                          <a:cs typeface="Times New Roman"/>
                        </a:rPr>
                        <a:t> estado de animo</a:t>
                      </a:r>
                      <a:r>
                        <a:rPr lang="es-MX" sz="1000" b="1" noProof="0" dirty="0" smtClean="0">
                          <a:effectLst/>
                          <a:latin typeface="+mn-lt"/>
                          <a:ea typeface="Times New Roman"/>
                          <a:cs typeface="Times New Roman"/>
                        </a:rPr>
                        <a:t>, o qué mas dicen acerca de un personaje</a:t>
                      </a:r>
                      <a:r>
                        <a:rPr lang="es-MX" sz="1000" b="1" baseline="0" noProof="0" dirty="0" smtClean="0">
                          <a:effectLst/>
                          <a:latin typeface="+mn-lt"/>
                          <a:ea typeface="Times New Roman"/>
                          <a:cs typeface="Times New Roman"/>
                        </a:rPr>
                        <a:t> o escenario. </a:t>
                      </a:r>
                      <a:r>
                        <a:rPr lang="es-MX" sz="1000" b="1" i="0" baseline="0" noProof="0" dirty="0" smtClean="0">
                          <a:latin typeface="+mn-lt"/>
                          <a:ea typeface="Times New Roman"/>
                          <a:cs typeface="Times New Roman"/>
                        </a:rPr>
                        <a:t>RL.3.7</a:t>
                      </a:r>
                      <a:endParaRPr lang="es-MX" sz="1000" b="1" i="0" noProof="0" dirty="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205087">
                <a:tc>
                  <a:txBody>
                    <a:bodyPr/>
                    <a:lstStyle/>
                    <a:p>
                      <a:pPr algn="ctr">
                        <a:lnSpc>
                          <a:spcPct val="100000"/>
                        </a:lnSpc>
                        <a:spcAft>
                          <a:spcPts val="0"/>
                        </a:spcAft>
                      </a:pPr>
                      <a:r>
                        <a:rPr lang="en-US" sz="1200" b="1" dirty="0" smtClean="0"/>
                        <a:t>4</a:t>
                      </a:r>
                      <a:endParaRPr lang="en-US" sz="12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15000"/>
                        </a:lnSpc>
                        <a:spcBef>
                          <a:spcPts val="0"/>
                        </a:spcBef>
                        <a:spcAft>
                          <a:spcPts val="1000"/>
                        </a:spcAft>
                        <a:buClrTx/>
                        <a:buSzTx/>
                        <a:buFontTx/>
                        <a:buNone/>
                        <a:tabLst/>
                        <a:defRPr/>
                      </a:pPr>
                      <a:r>
                        <a:rPr lang="es-MX" sz="1000" b="1" noProof="0" dirty="0" smtClean="0">
                          <a:solidFill>
                            <a:schemeClr val="tx1"/>
                          </a:solidFill>
                          <a:effectLst/>
                        </a:rPr>
                        <a:t>Yo</a:t>
                      </a:r>
                      <a:r>
                        <a:rPr lang="es-MX" sz="1000" b="1" baseline="0" noProof="0" dirty="0" smtClean="0">
                          <a:solidFill>
                            <a:schemeClr val="tx1"/>
                          </a:solidFill>
                          <a:effectLst/>
                        </a:rPr>
                        <a:t> puedo responder preguntas explicando cómo ilustraciones ayudan explicar más acerca del texto</a:t>
                      </a:r>
                      <a:r>
                        <a:rPr lang="es-MX" sz="1000" b="1" noProof="0" dirty="0" smtClean="0">
                          <a:solidFill>
                            <a:schemeClr val="tx1"/>
                          </a:solidFill>
                          <a:effectLst/>
                        </a:rPr>
                        <a:t>. RL.3.7</a:t>
                      </a:r>
                      <a:endParaRPr lang="es-MX" sz="1000" b="1" noProof="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310484">
                <a:tc>
                  <a:txBody>
                    <a:bodyPr/>
                    <a:lstStyle/>
                    <a:p>
                      <a:pPr algn="ctr">
                        <a:lnSpc>
                          <a:spcPct val="100000"/>
                        </a:lnSpc>
                        <a:spcAft>
                          <a:spcPts val="0"/>
                        </a:spcAft>
                      </a:pPr>
                      <a:r>
                        <a:rPr lang="en-US" sz="1200" b="1" dirty="0" smtClean="0"/>
                        <a:t>5</a:t>
                      </a:r>
                      <a:endParaRPr lang="en-US" sz="12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MX" sz="1000" b="1" noProof="0" dirty="0" smtClean="0">
                          <a:effectLst/>
                          <a:latin typeface="+mn-lt"/>
                          <a:ea typeface="Times New Roman"/>
                          <a:cs typeface="Times New Roman"/>
                        </a:rPr>
                        <a:t>Yo puedo encontrar información de dos textos para demostrar</a:t>
                      </a:r>
                      <a:r>
                        <a:rPr lang="es-MX" sz="1000" b="1" baseline="0" noProof="0" dirty="0" smtClean="0">
                          <a:effectLst/>
                          <a:latin typeface="+mn-lt"/>
                          <a:ea typeface="Times New Roman"/>
                          <a:cs typeface="Times New Roman"/>
                        </a:rPr>
                        <a:t> qué tienen en común los</a:t>
                      </a:r>
                      <a:r>
                        <a:rPr lang="es-MX" sz="1000" b="1" noProof="0" dirty="0" smtClean="0">
                          <a:effectLst/>
                          <a:latin typeface="+mn-lt"/>
                          <a:ea typeface="Times New Roman"/>
                          <a:cs typeface="Times New Roman"/>
                        </a:rPr>
                        <a:t> temas, escenarios,</a:t>
                      </a:r>
                      <a:r>
                        <a:rPr lang="es-MX" sz="1000" b="1" baseline="0" noProof="0" dirty="0" smtClean="0">
                          <a:effectLst/>
                          <a:latin typeface="+mn-lt"/>
                          <a:ea typeface="Times New Roman"/>
                          <a:cs typeface="Times New Roman"/>
                        </a:rPr>
                        <a:t> y</a:t>
                      </a:r>
                      <a:r>
                        <a:rPr lang="es-MX" sz="1000" b="1" noProof="0" dirty="0" smtClean="0">
                          <a:effectLst/>
                          <a:latin typeface="+mn-lt"/>
                          <a:ea typeface="Times New Roman"/>
                          <a:cs typeface="Times New Roman"/>
                        </a:rPr>
                        <a:t> argumentos.</a:t>
                      </a:r>
                      <a:r>
                        <a:rPr lang="es-MX" sz="1000" b="1" baseline="0" noProof="0" dirty="0" smtClean="0">
                          <a:effectLst/>
                          <a:latin typeface="+mn-lt"/>
                          <a:ea typeface="Times New Roman"/>
                          <a:cs typeface="Times New Roman"/>
                        </a:rPr>
                        <a:t> </a:t>
                      </a:r>
                      <a:r>
                        <a:rPr lang="es-MX" sz="1000" b="1" noProof="0" dirty="0" smtClean="0">
                          <a:solidFill>
                            <a:schemeClr val="tx1"/>
                          </a:solidFill>
                          <a:effectLst/>
                        </a:rPr>
                        <a:t>RL.3.9</a:t>
                      </a:r>
                      <a:endParaRPr lang="es-MX" sz="1000" b="1" noProof="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379281">
                <a:tc>
                  <a:txBody>
                    <a:bodyPr/>
                    <a:lstStyle/>
                    <a:p>
                      <a:pPr algn="ctr">
                        <a:lnSpc>
                          <a:spcPct val="100000"/>
                        </a:lnSpc>
                        <a:spcAft>
                          <a:spcPts val="0"/>
                        </a:spcAft>
                      </a:pPr>
                      <a:r>
                        <a:rPr lang="en-US" sz="1200" b="1" dirty="0" smtClean="0"/>
                        <a:t>6</a:t>
                      </a:r>
                      <a:endParaRPr lang="en-US" sz="12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MX" sz="1000" b="1" noProof="0" dirty="0" smtClean="0">
                          <a:effectLst/>
                          <a:latin typeface="+mn-lt"/>
                          <a:ea typeface="Times New Roman"/>
                          <a:cs typeface="Times New Roman"/>
                        </a:rPr>
                        <a:t>Yo puedo analizar cómo</a:t>
                      </a:r>
                      <a:r>
                        <a:rPr lang="es-MX" sz="1000" b="1" baseline="0" noProof="0" dirty="0" smtClean="0">
                          <a:effectLst/>
                          <a:latin typeface="+mn-lt"/>
                          <a:ea typeface="Times New Roman"/>
                          <a:cs typeface="Times New Roman"/>
                        </a:rPr>
                        <a:t> los temas de diferentes textos escritos por el mismo autor son similares</a:t>
                      </a:r>
                      <a:r>
                        <a:rPr lang="es-MX" sz="1000" b="1" noProof="0" dirty="0" smtClean="0">
                          <a:effectLst/>
                          <a:latin typeface="+mn-lt"/>
                          <a:ea typeface="Times New Roman"/>
                          <a:cs typeface="Times New Roman"/>
                        </a:rPr>
                        <a:t>. RL.3.9</a:t>
                      </a:r>
                      <a:endParaRPr lang="es-MX" sz="1000" b="1" noProof="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237745">
                <a:tc>
                  <a:txBody>
                    <a:bodyPr/>
                    <a:lstStyle/>
                    <a:p>
                      <a:pPr algn="ctr">
                        <a:lnSpc>
                          <a:spcPct val="100000"/>
                        </a:lnSpc>
                        <a:spcAft>
                          <a:spcPts val="0"/>
                        </a:spcAft>
                      </a:pPr>
                      <a:r>
                        <a:rPr lang="en-US" sz="1200" b="1" dirty="0" smtClean="0"/>
                        <a:t>7</a:t>
                      </a:r>
                      <a:endParaRPr lang="en-US" sz="1200" b="1" dirty="0"/>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15000"/>
                        </a:lnSpc>
                        <a:spcBef>
                          <a:spcPts val="0"/>
                        </a:spcBef>
                        <a:spcAft>
                          <a:spcPts val="1200"/>
                        </a:spcAft>
                        <a:buClrTx/>
                        <a:buSzTx/>
                        <a:buFontTx/>
                        <a:buNone/>
                        <a:tabLst/>
                        <a:defRPr/>
                      </a:pPr>
                      <a:r>
                        <a:rPr lang="es-MX" sz="1000" b="1" noProof="0" dirty="0" smtClean="0">
                          <a:effectLst/>
                          <a:latin typeface="+mn-lt"/>
                          <a:ea typeface="Times New Roman"/>
                          <a:cs typeface="Times New Roman"/>
                        </a:rPr>
                        <a:t>Yo puedo encontrar información </a:t>
                      </a:r>
                      <a:r>
                        <a:rPr lang="es-MX" sz="1000" b="1" baseline="0" noProof="0" dirty="0" smtClean="0">
                          <a:effectLst/>
                          <a:latin typeface="+mn-lt"/>
                          <a:ea typeface="Times New Roman"/>
                          <a:cs typeface="Times New Roman"/>
                        </a:rPr>
                        <a:t>del texto que es explicada aun más por las ilustraciones</a:t>
                      </a:r>
                      <a:r>
                        <a:rPr lang="es-MX" sz="1000" b="1" noProof="0" dirty="0" smtClean="0">
                          <a:effectLst/>
                          <a:latin typeface="+mn-lt"/>
                          <a:ea typeface="Times New Roman"/>
                          <a:cs typeface="Times New Roman"/>
                        </a:rPr>
                        <a:t>. </a:t>
                      </a:r>
                      <a:r>
                        <a:rPr lang="es-MX" sz="1000" b="1" noProof="0" dirty="0" smtClean="0">
                          <a:solidFill>
                            <a:schemeClr val="tx1"/>
                          </a:solidFill>
                          <a:effectLst/>
                        </a:rPr>
                        <a:t>RL.3.7</a:t>
                      </a:r>
                      <a:endParaRPr lang="es-MX" sz="1000" b="1" noProof="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endParaRPr lang="en-US" sz="1400" b="1" dirty="0" smtClean="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r>
                        <a:rPr lang="en-US" sz="1400" b="1" dirty="0" smtClean="0">
                          <a:solidFill>
                            <a:schemeClr val="tx1"/>
                          </a:solidFill>
                          <a:effectLst>
                            <a:outerShdw blurRad="38100" dist="38100" dir="2700000" algn="tl">
                              <a:srgbClr val="000000">
                                <a:alpha val="43137"/>
                              </a:srgbClr>
                            </a:outerShdw>
                          </a:effectLst>
                          <a:latin typeface="+mn-lt"/>
                          <a:ea typeface="Calibri"/>
                          <a:cs typeface="Times New Roman"/>
                        </a:rPr>
                        <a:t>2</a:t>
                      </a:r>
                      <a:endParaRPr lang="en-US" sz="14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r>
                        <a:rPr lang="en-US" sz="1400" b="1" dirty="0" smtClean="0">
                          <a:solidFill>
                            <a:schemeClr val="tx1"/>
                          </a:solidFill>
                          <a:effectLst>
                            <a:outerShdw blurRad="38100" dist="38100" dir="2700000" algn="tl">
                              <a:srgbClr val="000000">
                                <a:alpha val="43137"/>
                              </a:srgbClr>
                            </a:outerShdw>
                          </a:effectLst>
                          <a:latin typeface="+mn-lt"/>
                          <a:ea typeface="Calibri"/>
                          <a:cs typeface="Times New Roman"/>
                        </a:rPr>
                        <a:t>1</a:t>
                      </a:r>
                      <a:endParaRPr lang="en-US" sz="14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r h="423878">
                <a:tc>
                  <a:txBody>
                    <a:bodyPr/>
                    <a:lstStyle/>
                    <a:p>
                      <a:pPr algn="ctr">
                        <a:lnSpc>
                          <a:spcPct val="100000"/>
                        </a:lnSpc>
                        <a:spcAft>
                          <a:spcPts val="0"/>
                        </a:spcAft>
                      </a:pPr>
                      <a:r>
                        <a:rPr lang="en-US" sz="1200" b="1" dirty="0" smtClean="0"/>
                        <a:t>8</a:t>
                      </a:r>
                      <a:endParaRPr lang="en-US" sz="12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MX" sz="1000" b="1" noProof="0" dirty="0" smtClean="0">
                          <a:effectLst/>
                          <a:latin typeface="+mn-lt"/>
                          <a:ea typeface="Times New Roman"/>
                          <a:cs typeface="Times New Roman"/>
                        </a:rPr>
                        <a:t>Yo puedo comparar y</a:t>
                      </a:r>
                      <a:r>
                        <a:rPr lang="es-MX" sz="1000" b="1" baseline="0" noProof="0" dirty="0" smtClean="0">
                          <a:effectLst/>
                          <a:latin typeface="+mn-lt"/>
                          <a:ea typeface="Times New Roman"/>
                          <a:cs typeface="Times New Roman"/>
                        </a:rPr>
                        <a:t> contrastar usando dos o más textos acerca el tema, escenario, y formar una conclusión. </a:t>
                      </a:r>
                      <a:r>
                        <a:rPr lang="es-MX" sz="1000" b="1" noProof="0" dirty="0" smtClean="0">
                          <a:solidFill>
                            <a:schemeClr val="tx1"/>
                          </a:solidFill>
                          <a:effectLst/>
                        </a:rPr>
                        <a:t>RL.3.9</a:t>
                      </a:r>
                      <a:endParaRPr lang="es-MX" sz="1000" b="1" noProof="0" dirty="0">
                        <a:solidFill>
                          <a:schemeClr val="tx1"/>
                        </a:solidFill>
                        <a:effectLst/>
                        <a:latin typeface="+mn-lt"/>
                        <a:ea typeface="Calibri"/>
                        <a:cs typeface="Times New Roman"/>
                      </a:endParaRPr>
                    </a:p>
                  </a:txBody>
                  <a:tcPr marL="97155" marR="97155" marT="47897" marB="47897" anchor="ctr">
                    <a:solidFill>
                      <a:schemeClr val="bg1"/>
                    </a:solidFill>
                  </a:tcPr>
                </a:tc>
                <a:tc>
                  <a:txBody>
                    <a:bodyPr/>
                    <a:lstStyle/>
                    <a:p>
                      <a:pPr algn="ctr"/>
                      <a:r>
                        <a:rPr lang="en-US" sz="1400" b="1" dirty="0" smtClean="0">
                          <a:effectLst>
                            <a:outerShdw blurRad="38100" dist="38100" dir="2700000" algn="tl">
                              <a:srgbClr val="000000">
                                <a:alpha val="43137"/>
                              </a:srgbClr>
                            </a:outerShdw>
                          </a:effectLst>
                        </a:rPr>
                        <a:t>3</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r>
                        <a:rPr lang="en-US" sz="1400" b="1" dirty="0" smtClean="0">
                          <a:solidFill>
                            <a:schemeClr val="tx1"/>
                          </a:solidFill>
                          <a:effectLst>
                            <a:outerShdw blurRad="38100" dist="38100" dir="2700000" algn="tl">
                              <a:srgbClr val="000000">
                                <a:alpha val="43137"/>
                              </a:srgbClr>
                            </a:outerShdw>
                          </a:effectLst>
                          <a:latin typeface="+mn-lt"/>
                          <a:ea typeface="Calibri"/>
                          <a:cs typeface="Times New Roman"/>
                        </a:rPr>
                        <a:t>2</a:t>
                      </a:r>
                      <a:endParaRPr lang="en-US" sz="14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r>
                        <a:rPr lang="en-US" sz="1400" b="1" dirty="0" smtClean="0">
                          <a:solidFill>
                            <a:schemeClr val="tx1"/>
                          </a:solidFill>
                          <a:effectLst>
                            <a:outerShdw blurRad="38100" dist="38100" dir="2700000" algn="tl">
                              <a:srgbClr val="000000">
                                <a:alpha val="43137"/>
                              </a:srgbClr>
                            </a:outerShdw>
                          </a:effectLst>
                          <a:latin typeface="+mn-lt"/>
                          <a:ea typeface="Calibri"/>
                          <a:cs typeface="Times New Roman"/>
                        </a:rPr>
                        <a:t>1</a:t>
                      </a:r>
                      <a:endParaRPr lang="en-US" sz="14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776109009"/>
              </p:ext>
            </p:extLst>
          </p:nvPr>
        </p:nvGraphicFramePr>
        <p:xfrm>
          <a:off x="512064" y="4389120"/>
          <a:ext cx="6578491" cy="3446776"/>
        </p:xfrm>
        <a:graphic>
          <a:graphicData uri="http://schemas.openxmlformats.org/drawingml/2006/table">
            <a:tbl>
              <a:tblPr firstRow="1" bandRow="1">
                <a:tableStyleId>{5940675A-B579-460E-94D1-54222C63F5DA}</a:tableStyleId>
              </a:tblPr>
              <a:tblGrid>
                <a:gridCol w="518072"/>
                <a:gridCol w="3839830"/>
                <a:gridCol w="685684"/>
                <a:gridCol w="685684"/>
                <a:gridCol w="849221"/>
              </a:tblGrid>
              <a:tr h="330491">
                <a:tc gridSpan="5">
                  <a:txBody>
                    <a:bodyPr/>
                    <a:lstStyle/>
                    <a:p>
                      <a:pPr algn="ctr">
                        <a:lnSpc>
                          <a:spcPct val="100000"/>
                        </a:lnSpc>
                        <a:spcAft>
                          <a:spcPts val="0"/>
                        </a:spcAft>
                      </a:pPr>
                      <a:r>
                        <a:rPr lang="es-MX" sz="1400" b="1" noProof="0" dirty="0" smtClean="0"/>
                        <a:t>Texto</a:t>
                      </a:r>
                      <a:r>
                        <a:rPr lang="es-MX" sz="1400" b="1" baseline="0" noProof="0" dirty="0" smtClean="0"/>
                        <a:t> informativo</a:t>
                      </a:r>
                      <a:endParaRPr lang="es-MX" sz="1400" b="1" noProof="0" dirty="0"/>
                    </a:p>
                  </a:txBody>
                  <a:tcPr marL="97155" marR="97155" marT="47897" marB="47897"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r>
              <a:tr h="143930">
                <a:tc>
                  <a:txBody>
                    <a:bodyPr/>
                    <a:lstStyle/>
                    <a:p>
                      <a:pPr algn="ctr">
                        <a:lnSpc>
                          <a:spcPct val="100000"/>
                        </a:lnSpc>
                        <a:spcAft>
                          <a:spcPts val="0"/>
                        </a:spcAft>
                      </a:pPr>
                      <a:r>
                        <a:rPr lang="en-US" sz="1200" b="1" dirty="0" smtClean="0"/>
                        <a:t>9</a:t>
                      </a:r>
                      <a:endParaRPr lang="en-US" sz="12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MX" sz="1000" b="1" u="none" noProof="0" dirty="0" smtClean="0">
                          <a:latin typeface="+mn-lt"/>
                          <a:ea typeface="Times New Roman"/>
                          <a:cs typeface="Times New Roman"/>
                        </a:rPr>
                        <a:t>Yo puedo utilizar la raíz de</a:t>
                      </a:r>
                      <a:r>
                        <a:rPr lang="es-MX" sz="1000" b="1" u="none" baseline="0" noProof="0" dirty="0" smtClean="0">
                          <a:latin typeface="+mn-lt"/>
                          <a:ea typeface="Times New Roman"/>
                          <a:cs typeface="Times New Roman"/>
                        </a:rPr>
                        <a:t> la palabra para averiguar qué significa una palabra. </a:t>
                      </a:r>
                      <a:r>
                        <a:rPr lang="es-MX" sz="1000" b="1" noProof="0" dirty="0" smtClean="0">
                          <a:solidFill>
                            <a:srgbClr val="000000"/>
                          </a:solidFill>
                          <a:effectLst/>
                          <a:latin typeface="+mn-lt"/>
                          <a:ea typeface="Times New Roman"/>
                          <a:cs typeface="Times New Roman"/>
                        </a:rPr>
                        <a:t>RI.3.4</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b="1" dirty="0" smtClean="0"/>
                    </a:p>
                    <a:p>
                      <a:pPr>
                        <a:lnSpc>
                          <a:spcPct val="100000"/>
                        </a:lnSpc>
                        <a:spcAft>
                          <a:spcPts val="0"/>
                        </a:spcAft>
                      </a:pPr>
                      <a:endParaRPr lang="en-US" sz="1000" b="1" dirty="0"/>
                    </a:p>
                  </a:txBody>
                  <a:tcPr marL="97155" marR="97155" marT="47897" marB="47897">
                    <a:solidFill>
                      <a:schemeClr val="bg1"/>
                    </a:solidFill>
                  </a:tcPr>
                </a:tc>
              </a:tr>
              <a:tr h="260855">
                <a:tc>
                  <a:txBody>
                    <a:bodyPr/>
                    <a:lstStyle/>
                    <a:p>
                      <a:pPr algn="ctr">
                        <a:lnSpc>
                          <a:spcPct val="100000"/>
                        </a:lnSpc>
                        <a:spcAft>
                          <a:spcPts val="0"/>
                        </a:spcAft>
                      </a:pPr>
                      <a:r>
                        <a:rPr lang="en-US" sz="1200" b="1" dirty="0" smtClean="0"/>
                        <a:t>10</a:t>
                      </a:r>
                      <a:endParaRPr lang="en-US" sz="1200" b="1" dirty="0"/>
                    </a:p>
                  </a:txBody>
                  <a:tcPr marL="97155" marR="97155" marT="47897" marB="47897" anchor="ctr">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1" u="none" noProof="0" dirty="0" smtClean="0">
                          <a:latin typeface="+mn-lt"/>
                          <a:ea typeface="Times New Roman"/>
                          <a:cs typeface="Times New Roman"/>
                        </a:rPr>
                        <a:t>Yo puedo elegir las</a:t>
                      </a:r>
                      <a:r>
                        <a:rPr lang="es-MX" sz="1000" b="1" u="none" baseline="0" noProof="0" dirty="0" smtClean="0">
                          <a:latin typeface="+mn-lt"/>
                          <a:ea typeface="Times New Roman"/>
                          <a:cs typeface="Times New Roman"/>
                        </a:rPr>
                        <a:t> palabras correctas para describir emociones</a:t>
                      </a:r>
                      <a:r>
                        <a:rPr lang="es-MX" sz="1000" b="1" u="none" noProof="0" dirty="0" smtClean="0">
                          <a:latin typeface="+mn-lt"/>
                          <a:ea typeface="Times New Roman"/>
                          <a:cs typeface="Times New Roman"/>
                        </a:rPr>
                        <a:t>. Yo puedo elegir palabras que </a:t>
                      </a:r>
                      <a:r>
                        <a:rPr lang="es-MX" sz="1000" b="1" u="none" baseline="0" noProof="0" dirty="0" smtClean="0">
                          <a:latin typeface="+mn-lt"/>
                          <a:ea typeface="Times New Roman"/>
                          <a:cs typeface="Times New Roman"/>
                        </a:rPr>
                        <a:t>describen que tan </a:t>
                      </a:r>
                      <a:r>
                        <a:rPr lang="es-MX" sz="1000" b="1" u="sng" baseline="0" noProof="0" dirty="0" smtClean="0">
                          <a:latin typeface="+mn-lt"/>
                          <a:ea typeface="Times New Roman"/>
                          <a:cs typeface="Times New Roman"/>
                        </a:rPr>
                        <a:t>fuertemente</a:t>
                      </a:r>
                      <a:r>
                        <a:rPr lang="es-MX" sz="1000" b="1" u="none" baseline="0" noProof="0" dirty="0" smtClean="0">
                          <a:latin typeface="+mn-lt"/>
                          <a:ea typeface="Times New Roman"/>
                          <a:cs typeface="Times New Roman"/>
                        </a:rPr>
                        <a:t> siente alguien acerca de algo. </a:t>
                      </a:r>
                      <a:r>
                        <a:rPr lang="es-MX" sz="1000" b="1" noProof="0" dirty="0" smtClean="0">
                          <a:solidFill>
                            <a:srgbClr val="000000"/>
                          </a:solidFill>
                          <a:effectLst/>
                          <a:latin typeface="+mn-lt"/>
                          <a:ea typeface="Times New Roman"/>
                          <a:cs typeface="Times New Roman"/>
                        </a:rPr>
                        <a:t>RI.3.4</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b="1" dirty="0" smtClean="0"/>
                    </a:p>
                    <a:p>
                      <a:pPr>
                        <a:lnSpc>
                          <a:spcPct val="100000"/>
                        </a:lnSpc>
                        <a:spcAft>
                          <a:spcPts val="0"/>
                        </a:spcAft>
                      </a:pPr>
                      <a:endParaRPr lang="en-US" sz="1000" b="1" dirty="0"/>
                    </a:p>
                  </a:txBody>
                  <a:tcPr marL="97155" marR="97155" marT="47897" marB="47897">
                    <a:solidFill>
                      <a:schemeClr val="bg1"/>
                    </a:solidFill>
                  </a:tcPr>
                </a:tc>
              </a:tr>
              <a:tr h="363181">
                <a:tc>
                  <a:txBody>
                    <a:bodyPr/>
                    <a:lstStyle/>
                    <a:p>
                      <a:pPr algn="ctr">
                        <a:lnSpc>
                          <a:spcPct val="100000"/>
                        </a:lnSpc>
                        <a:spcAft>
                          <a:spcPts val="0"/>
                        </a:spcAft>
                      </a:pPr>
                      <a:r>
                        <a:rPr lang="en-US" sz="1200" b="1" dirty="0" smtClean="0"/>
                        <a:t>11</a:t>
                      </a:r>
                      <a:endParaRPr lang="en-US" sz="12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MX" sz="1000" b="1" noProof="0" dirty="0" smtClean="0">
                          <a:effectLst/>
                          <a:latin typeface="+mn-lt"/>
                          <a:ea typeface="Times New Roman"/>
                          <a:cs typeface="Times New Roman"/>
                        </a:rPr>
                        <a:t>Yo</a:t>
                      </a:r>
                      <a:r>
                        <a:rPr lang="es-MX" sz="1000" b="1" baseline="0" noProof="0" dirty="0" smtClean="0">
                          <a:effectLst/>
                          <a:latin typeface="+mn-lt"/>
                          <a:ea typeface="Times New Roman"/>
                          <a:cs typeface="Times New Roman"/>
                        </a:rPr>
                        <a:t> puedo </a:t>
                      </a:r>
                      <a:r>
                        <a:rPr lang="es-MX" sz="1000" b="1" u="none" noProof="0" dirty="0" smtClean="0">
                          <a:latin typeface="+mn-lt"/>
                          <a:ea typeface="Times New Roman"/>
                          <a:cs typeface="Times New Roman"/>
                        </a:rPr>
                        <a:t>utilizar </a:t>
                      </a:r>
                      <a:r>
                        <a:rPr lang="es-MX" sz="1000" b="1" baseline="0" noProof="0" dirty="0" smtClean="0">
                          <a:effectLst/>
                          <a:latin typeface="+mn-lt"/>
                          <a:ea typeface="Times New Roman"/>
                          <a:cs typeface="Times New Roman"/>
                        </a:rPr>
                        <a:t>las palabras de transición correctas entre los párrafos de un texto</a:t>
                      </a:r>
                      <a:r>
                        <a:rPr lang="es-MX" sz="1000" b="1" noProof="0" dirty="0" smtClean="0">
                          <a:effectLst/>
                          <a:latin typeface="+mn-lt"/>
                          <a:ea typeface="Times New Roman"/>
                          <a:cs typeface="Times New Roman"/>
                        </a:rPr>
                        <a:t>. RI.3.8</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b="1" dirty="0"/>
                    </a:p>
                  </a:txBody>
                  <a:tcPr marL="97155" marR="97155" marT="47897" marB="47897">
                    <a:solidFill>
                      <a:schemeClr val="bg1"/>
                    </a:solidFill>
                  </a:tcPr>
                </a:tc>
              </a:tr>
              <a:tr h="160708">
                <a:tc>
                  <a:txBody>
                    <a:bodyPr/>
                    <a:lstStyle/>
                    <a:p>
                      <a:pPr algn="ctr">
                        <a:lnSpc>
                          <a:spcPct val="100000"/>
                        </a:lnSpc>
                        <a:spcAft>
                          <a:spcPts val="0"/>
                        </a:spcAft>
                      </a:pPr>
                      <a:r>
                        <a:rPr lang="en-US" sz="1200" b="1" dirty="0" smtClean="0"/>
                        <a:t>12</a:t>
                      </a:r>
                      <a:endParaRPr lang="en-US" sz="12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MX" sz="1000" b="1" noProof="0" dirty="0" smtClean="0">
                          <a:effectLst/>
                          <a:latin typeface="+mn-lt"/>
                          <a:ea typeface="Times New Roman"/>
                          <a:cs typeface="Times New Roman"/>
                        </a:rPr>
                        <a:t>Yo</a:t>
                      </a:r>
                      <a:r>
                        <a:rPr lang="es-MX" sz="1000" b="1" baseline="0" noProof="0" dirty="0" smtClean="0">
                          <a:effectLst/>
                          <a:latin typeface="+mn-lt"/>
                          <a:ea typeface="Times New Roman"/>
                          <a:cs typeface="Times New Roman"/>
                        </a:rPr>
                        <a:t> puedo </a:t>
                      </a:r>
                      <a:r>
                        <a:rPr lang="es-MX" sz="1000" b="1" u="none" noProof="0" dirty="0" smtClean="0">
                          <a:latin typeface="+mn-lt"/>
                          <a:ea typeface="Times New Roman"/>
                          <a:cs typeface="Times New Roman"/>
                        </a:rPr>
                        <a:t>utilizar</a:t>
                      </a:r>
                      <a:r>
                        <a:rPr lang="es-MX" sz="1000" b="1" baseline="0" noProof="0" dirty="0" smtClean="0">
                          <a:effectLst/>
                          <a:latin typeface="+mn-lt"/>
                          <a:ea typeface="Times New Roman"/>
                          <a:cs typeface="Times New Roman"/>
                        </a:rPr>
                        <a:t> palabras de transición como claves para encontrar información en un texto</a:t>
                      </a:r>
                      <a:r>
                        <a:rPr lang="es-MX" sz="1000" b="1" noProof="0" dirty="0" smtClean="0">
                          <a:effectLst/>
                          <a:latin typeface="+mn-lt"/>
                          <a:ea typeface="Times New Roman"/>
                          <a:cs typeface="Times New Roman"/>
                        </a:rPr>
                        <a:t>. RI.3.8</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b="1" dirty="0" smtClean="0"/>
                    </a:p>
                  </a:txBody>
                  <a:tcPr marL="97155" marR="97155" marT="47897" marB="47897">
                    <a:solidFill>
                      <a:schemeClr val="bg1"/>
                    </a:solidFill>
                  </a:tcPr>
                </a:tc>
              </a:tr>
              <a:tr h="202712">
                <a:tc>
                  <a:txBody>
                    <a:bodyPr/>
                    <a:lstStyle/>
                    <a:p>
                      <a:pPr algn="ctr">
                        <a:lnSpc>
                          <a:spcPct val="100000"/>
                        </a:lnSpc>
                        <a:spcAft>
                          <a:spcPts val="0"/>
                        </a:spcAft>
                      </a:pPr>
                      <a:r>
                        <a:rPr lang="en-US" sz="1200" b="1" dirty="0" smtClean="0"/>
                        <a:t>13</a:t>
                      </a:r>
                      <a:endParaRPr lang="en-US" sz="12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15000"/>
                        </a:lnSpc>
                        <a:spcBef>
                          <a:spcPts val="0"/>
                        </a:spcBef>
                        <a:spcAft>
                          <a:spcPts val="0"/>
                        </a:spcAft>
                        <a:buClrTx/>
                        <a:buSzTx/>
                        <a:buFontTx/>
                        <a:buNone/>
                        <a:tabLst/>
                        <a:defRPr/>
                      </a:pPr>
                      <a:r>
                        <a:rPr lang="es-MX" sz="1000" b="1" noProof="0" dirty="0" smtClean="0">
                          <a:solidFill>
                            <a:srgbClr val="000000"/>
                          </a:solidFill>
                          <a:latin typeface="+mn-lt"/>
                          <a:ea typeface="Times New Roman"/>
                          <a:cs typeface="Times New Roman"/>
                        </a:rPr>
                        <a:t>Yo puedo encontrar puntos importantes en dos textos acerca del mismo tema.</a:t>
                      </a:r>
                      <a:r>
                        <a:rPr lang="es-MX" sz="1000" b="1" baseline="0" noProof="0" dirty="0" smtClean="0">
                          <a:solidFill>
                            <a:schemeClr val="tx1"/>
                          </a:solidFill>
                          <a:latin typeface="+mn-lt"/>
                          <a:ea typeface="Times New Roman"/>
                          <a:cs typeface="Times New Roman"/>
                        </a:rPr>
                        <a:t> </a:t>
                      </a:r>
                      <a:r>
                        <a:rPr lang="es-MX" sz="1000" b="1" noProof="0" dirty="0" smtClean="0">
                          <a:effectLst/>
                          <a:latin typeface="+mn-lt"/>
                          <a:ea typeface="Times New Roman"/>
                          <a:cs typeface="Times New Roman"/>
                        </a:rPr>
                        <a:t>RI.3.9</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b="1" dirty="0"/>
                    </a:p>
                  </a:txBody>
                  <a:tcPr marL="97155" marR="97155" marT="47897" marB="47897">
                    <a:solidFill>
                      <a:schemeClr val="bg1"/>
                    </a:solidFill>
                  </a:tcPr>
                </a:tc>
              </a:tr>
              <a:tr h="211182">
                <a:tc>
                  <a:txBody>
                    <a:bodyPr/>
                    <a:lstStyle/>
                    <a:p>
                      <a:pPr algn="ctr">
                        <a:lnSpc>
                          <a:spcPct val="100000"/>
                        </a:lnSpc>
                        <a:spcAft>
                          <a:spcPts val="0"/>
                        </a:spcAft>
                      </a:pPr>
                      <a:r>
                        <a:rPr lang="en-US" sz="1200" b="1" dirty="0" smtClean="0"/>
                        <a:t>14</a:t>
                      </a:r>
                      <a:endParaRPr lang="en-US" sz="12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15000"/>
                        </a:lnSpc>
                        <a:spcBef>
                          <a:spcPts val="0"/>
                        </a:spcBef>
                        <a:spcAft>
                          <a:spcPts val="0"/>
                        </a:spcAft>
                        <a:buClrTx/>
                        <a:buSzTx/>
                        <a:buFontTx/>
                        <a:buNone/>
                        <a:tabLst/>
                        <a:defRPr/>
                      </a:pPr>
                      <a:r>
                        <a:rPr lang="es-MX" sz="1000" b="1" noProof="0" dirty="0" smtClean="0">
                          <a:solidFill>
                            <a:srgbClr val="000000"/>
                          </a:solidFill>
                          <a:latin typeface="+mn-lt"/>
                          <a:ea typeface="Times New Roman"/>
                          <a:cs typeface="Times New Roman"/>
                        </a:rPr>
                        <a:t>Yo puedo explicar cómo dos textos acerca del mismo tema son similares o diferentes y dar evidencia.</a:t>
                      </a:r>
                      <a:r>
                        <a:rPr lang="es-MX" sz="1000" b="1" baseline="0" noProof="0" dirty="0" smtClean="0">
                          <a:solidFill>
                            <a:schemeClr val="tx1"/>
                          </a:solidFill>
                          <a:latin typeface="+mn-lt"/>
                          <a:ea typeface="Times New Roman"/>
                          <a:cs typeface="Times New Roman"/>
                        </a:rPr>
                        <a:t> </a:t>
                      </a:r>
                      <a:r>
                        <a:rPr lang="es-MX" sz="1000" b="1" noProof="0" dirty="0" smtClean="0">
                          <a:effectLst/>
                          <a:latin typeface="+mn-lt"/>
                          <a:ea typeface="Times New Roman"/>
                          <a:cs typeface="Times New Roman"/>
                        </a:rPr>
                        <a:t>RI.3.9</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b="1" dirty="0" smtClean="0"/>
                    </a:p>
                  </a:txBody>
                  <a:tcPr marL="97155" marR="97155" marT="47897" marB="47897">
                    <a:solidFill>
                      <a:schemeClr val="bg1"/>
                    </a:solidFill>
                  </a:tcPr>
                </a:tc>
              </a:tr>
              <a:tr h="237307">
                <a:tc>
                  <a:txBody>
                    <a:bodyPr/>
                    <a:lstStyle/>
                    <a:p>
                      <a:pPr algn="ctr">
                        <a:lnSpc>
                          <a:spcPct val="100000"/>
                        </a:lnSpc>
                        <a:spcAft>
                          <a:spcPts val="0"/>
                        </a:spcAft>
                      </a:pPr>
                      <a:r>
                        <a:rPr lang="en-US" sz="1200" b="1" dirty="0" smtClean="0"/>
                        <a:t>15</a:t>
                      </a:r>
                      <a:endParaRPr lang="en-US" sz="12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MX" sz="1000" b="1" noProof="0" dirty="0" smtClean="0">
                          <a:effectLst/>
                          <a:latin typeface="+mn-lt"/>
                          <a:ea typeface="Times New Roman"/>
                          <a:cs typeface="Times New Roman"/>
                        </a:rPr>
                        <a:t>Yo</a:t>
                      </a:r>
                      <a:r>
                        <a:rPr lang="es-MX" sz="1000" b="1" baseline="0" noProof="0" dirty="0" smtClean="0">
                          <a:effectLst/>
                          <a:latin typeface="+mn-lt"/>
                          <a:ea typeface="Times New Roman"/>
                          <a:cs typeface="Times New Roman"/>
                        </a:rPr>
                        <a:t> puedo explicar cómo o por qué párrafos en un texto están conectados con palabras de transición.  RI.3.8</a:t>
                      </a:r>
                      <a:endParaRPr lang="es-MX" sz="1000" b="1" noProof="0" dirty="0" smtClean="0">
                        <a:effectLst/>
                        <a:latin typeface="+mn-lt"/>
                        <a:ea typeface="Times New Roman"/>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1400" b="1" dirty="0" smtClean="0">
                          <a:effectLst>
                            <a:outerShdw blurRad="38100" dist="38100" dir="2700000" algn="tl">
                              <a:srgbClr val="000000">
                                <a:alpha val="43137"/>
                              </a:srgbClr>
                            </a:outerShdw>
                          </a:effectLst>
                          <a:latin typeface="+mn-lt"/>
                          <a:ea typeface="Times New Roman"/>
                          <a:cs typeface="Times New Roman"/>
                        </a:rPr>
                        <a:t>2</a:t>
                      </a:r>
                    </a:p>
                  </a:txBody>
                  <a:tcPr marL="97155" marR="97155" marT="47897" marB="47897" anchor="ctr">
                    <a:solidFill>
                      <a:schemeClr val="bg1"/>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1400" b="1" dirty="0" smtClean="0">
                          <a:effectLst>
                            <a:outerShdw blurRad="38100" dist="38100" dir="2700000" algn="tl">
                              <a:srgbClr val="000000">
                                <a:alpha val="43137"/>
                              </a:srgbClr>
                            </a:outerShdw>
                          </a:effectLst>
                          <a:latin typeface="+mn-lt"/>
                          <a:ea typeface="Times New Roman"/>
                          <a:cs typeface="Times New Roman"/>
                        </a:rPr>
                        <a:t>1</a:t>
                      </a: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r>
              <a:tr h="216373">
                <a:tc>
                  <a:txBody>
                    <a:bodyPr/>
                    <a:lstStyle/>
                    <a:p>
                      <a:pPr algn="ctr">
                        <a:lnSpc>
                          <a:spcPct val="100000"/>
                        </a:lnSpc>
                        <a:spcAft>
                          <a:spcPts val="0"/>
                        </a:spcAft>
                      </a:pPr>
                      <a:r>
                        <a:rPr lang="en-US" sz="1200" b="1" dirty="0" smtClean="0"/>
                        <a:t>16</a:t>
                      </a:r>
                      <a:endParaRPr lang="en-US" sz="12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15000"/>
                        </a:lnSpc>
                        <a:spcBef>
                          <a:spcPts val="0"/>
                        </a:spcBef>
                        <a:spcAft>
                          <a:spcPts val="0"/>
                        </a:spcAft>
                        <a:buClrTx/>
                        <a:buSzTx/>
                        <a:buFontTx/>
                        <a:buNone/>
                        <a:tabLst/>
                        <a:defRPr/>
                      </a:pPr>
                      <a:r>
                        <a:rPr lang="es-MX" sz="1000" b="1" noProof="0" dirty="0" smtClean="0">
                          <a:solidFill>
                            <a:srgbClr val="000000"/>
                          </a:solidFill>
                          <a:latin typeface="+mn-lt"/>
                          <a:ea typeface="Times New Roman"/>
                          <a:cs typeface="Times New Roman"/>
                        </a:rPr>
                        <a:t>Yo puedo juntar detalles claves de dos textos acerca del mismo tema, y formar una conclusión</a:t>
                      </a:r>
                      <a:r>
                        <a:rPr lang="es-MX" sz="1000" b="1" baseline="0" noProof="0" dirty="0" smtClean="0">
                          <a:solidFill>
                            <a:srgbClr val="000000"/>
                          </a:solidFill>
                          <a:latin typeface="+mn-lt"/>
                          <a:ea typeface="Times New Roman"/>
                          <a:cs typeface="Times New Roman"/>
                        </a:rPr>
                        <a:t>.</a:t>
                      </a:r>
                      <a:r>
                        <a:rPr lang="es-MX" sz="1000" b="1" baseline="0" noProof="0" dirty="0" smtClean="0">
                          <a:solidFill>
                            <a:schemeClr val="tx1"/>
                          </a:solidFill>
                          <a:latin typeface="+mn-lt"/>
                          <a:ea typeface="Times New Roman"/>
                          <a:cs typeface="Times New Roman"/>
                        </a:rPr>
                        <a:t> </a:t>
                      </a:r>
                      <a:r>
                        <a:rPr lang="es-MX" sz="1000" b="1" noProof="0" dirty="0" smtClean="0">
                          <a:effectLst/>
                          <a:latin typeface="+mn-lt"/>
                          <a:ea typeface="Times New Roman"/>
                          <a:cs typeface="Times New Roman"/>
                        </a:rPr>
                        <a:t>RI.3.9</a:t>
                      </a:r>
                    </a:p>
                  </a:txBody>
                  <a:tcPr marL="97155" marR="97155" marT="47897" marB="47897" anchor="ctr">
                    <a:solidFill>
                      <a:schemeClr val="bg1"/>
                    </a:solidFill>
                  </a:tcPr>
                </a:tc>
                <a:tc>
                  <a:txBody>
                    <a:bodyPr/>
                    <a:lstStyle/>
                    <a:p>
                      <a:pPr algn="ctr"/>
                      <a:r>
                        <a:rPr lang="en-US" sz="1400" b="1" dirty="0" smtClean="0">
                          <a:effectLst>
                            <a:outerShdw blurRad="38100" dist="38100" dir="2700000" algn="tl">
                              <a:srgbClr val="000000">
                                <a:alpha val="43137"/>
                              </a:srgbClr>
                            </a:outerShdw>
                          </a:effectLst>
                        </a:rPr>
                        <a:t>2</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400" b="1" dirty="0" smtClean="0">
                          <a:effectLst>
                            <a:outerShdw blurRad="38100" dist="38100" dir="2700000" algn="tl">
                              <a:srgbClr val="000000">
                                <a:alpha val="43137"/>
                              </a:srgbClr>
                            </a:outerShdw>
                          </a:effectLst>
                        </a:rPr>
                        <a:t>1</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sp>
        <p:nvSpPr>
          <p:cNvPr id="2" name="TextBox 1"/>
          <p:cNvSpPr txBox="1"/>
          <p:nvPr/>
        </p:nvSpPr>
        <p:spPr>
          <a:xfrm>
            <a:off x="496645" y="354684"/>
            <a:ext cx="6554046" cy="466633"/>
          </a:xfrm>
          <a:prstGeom prst="rect">
            <a:avLst/>
          </a:prstGeom>
          <a:noFill/>
        </p:spPr>
        <p:txBody>
          <a:bodyPr wrap="square" lIns="96359" tIns="48180" rIns="96359" bIns="48180" rtlCol="0">
            <a:spAutoFit/>
          </a:bodyPr>
          <a:lstStyle/>
          <a:p>
            <a:r>
              <a:rPr lang="es-MX" sz="1200" b="1" dirty="0" smtClean="0"/>
              <a:t>Puntuación del estudiante:  </a:t>
            </a:r>
            <a:r>
              <a:rPr lang="es-MX" sz="1200" dirty="0" smtClean="0"/>
              <a:t>Colorea la casilla de color verde si tu respuesta estaba correcta. Colorea la casilla de color rojo si tu respuesta estaba incorrecta.</a:t>
            </a:r>
            <a:endParaRPr lang="es-MX" sz="1200" dirty="0"/>
          </a:p>
        </p:txBody>
      </p:sp>
      <p:sp>
        <p:nvSpPr>
          <p:cNvPr id="6" name="Curved Down Arrow 5"/>
          <p:cNvSpPr/>
          <p:nvPr/>
        </p:nvSpPr>
        <p:spPr>
          <a:xfrm rot="1019646">
            <a:off x="6174457" y="4490675"/>
            <a:ext cx="854498" cy="27638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chemeClr val="tx1"/>
              </a:solidFill>
            </a:endParaRPr>
          </a:p>
        </p:txBody>
      </p:sp>
      <p:sp>
        <p:nvSpPr>
          <p:cNvPr id="7" name="Curved Down Arrow 6"/>
          <p:cNvSpPr/>
          <p:nvPr/>
        </p:nvSpPr>
        <p:spPr>
          <a:xfrm rot="989927">
            <a:off x="6003083" y="959317"/>
            <a:ext cx="1020738" cy="33721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952991675"/>
              </p:ext>
            </p:extLst>
          </p:nvPr>
        </p:nvGraphicFramePr>
        <p:xfrm>
          <a:off x="508415" y="7801508"/>
          <a:ext cx="6580095" cy="1798756"/>
        </p:xfrm>
        <a:graphic>
          <a:graphicData uri="http://schemas.openxmlformats.org/drawingml/2006/table">
            <a:tbl>
              <a:tblPr firstRow="1" bandRow="1">
                <a:tableStyleId>{5940675A-B579-460E-94D1-54222C63F5DA}</a:tableStyleId>
              </a:tblPr>
              <a:tblGrid>
                <a:gridCol w="560295"/>
                <a:gridCol w="3890720"/>
                <a:gridCol w="700454"/>
                <a:gridCol w="563531"/>
                <a:gridCol w="865095"/>
              </a:tblGrid>
              <a:tr h="152400">
                <a:tc gridSpan="5">
                  <a:txBody>
                    <a:bodyPr/>
                    <a:lstStyle/>
                    <a:p>
                      <a:pPr algn="ctr">
                        <a:lnSpc>
                          <a:spcPct val="100000"/>
                        </a:lnSpc>
                        <a:spcAft>
                          <a:spcPts val="0"/>
                        </a:spcAft>
                      </a:pPr>
                      <a:r>
                        <a:rPr lang="es-MX" sz="1400" b="1" dirty="0" smtClean="0">
                          <a:solidFill>
                            <a:schemeClr val="tx1"/>
                          </a:solidFill>
                        </a:rPr>
                        <a:t>Escritura</a:t>
                      </a:r>
                      <a:endParaRPr lang="es-MX" sz="1400" b="1" dirty="0">
                        <a:solidFill>
                          <a:schemeClr val="tx1"/>
                        </a:solidFill>
                      </a:endParaRPr>
                    </a:p>
                  </a:txBody>
                  <a:tcPr marL="97155" marR="97155" marT="47897" marB="47897"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251027">
                <a:tc>
                  <a:txBody>
                    <a:bodyPr/>
                    <a:lstStyle/>
                    <a:p>
                      <a:pPr algn="ctr">
                        <a:lnSpc>
                          <a:spcPct val="100000"/>
                        </a:lnSpc>
                        <a:spcAft>
                          <a:spcPts val="0"/>
                        </a:spcAft>
                      </a:pPr>
                      <a:r>
                        <a:rPr lang="en-US" sz="1400" b="1" dirty="0" smtClean="0">
                          <a:solidFill>
                            <a:schemeClr val="tx1"/>
                          </a:solidFill>
                        </a:rPr>
                        <a:t>17</a:t>
                      </a:r>
                      <a:endParaRPr lang="en-US" sz="1400" b="1" dirty="0">
                        <a:solidFill>
                          <a:schemeClr val="tx1"/>
                        </a:solidFill>
                      </a:endParaRPr>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MX" sz="1100" b="1" kern="1200" dirty="0" smtClean="0">
                          <a:solidFill>
                            <a:schemeClr val="tx1"/>
                          </a:solidFill>
                          <a:effectLst/>
                          <a:latin typeface="+mn-lt"/>
                          <a:ea typeface="+mn-ea"/>
                          <a:cs typeface="Helvetica" panose="020B0604020202020204" pitchFamily="34" charset="0"/>
                        </a:rPr>
                        <a:t>En uno o dos párrafos, escribe el final del cuento que describe los acontecimientos y experiencias del cuento.</a:t>
                      </a:r>
                      <a:r>
                        <a:rPr lang="es-MX" sz="1100" b="1" kern="1200" baseline="0" dirty="0" smtClean="0">
                          <a:solidFill>
                            <a:schemeClr val="tx1"/>
                          </a:solidFill>
                          <a:effectLst/>
                          <a:latin typeface="+mn-lt"/>
                          <a:ea typeface="+mn-ea"/>
                          <a:cs typeface="Helvetica" panose="020B0604020202020204" pitchFamily="34" charset="0"/>
                        </a:rPr>
                        <a:t> </a:t>
                      </a:r>
                      <a:r>
                        <a:rPr lang="es-MX" sz="1100" b="1" i="0" kern="1200" baseline="0" dirty="0" smtClean="0">
                          <a:solidFill>
                            <a:schemeClr val="tx1"/>
                          </a:solidFill>
                          <a:effectLst/>
                          <a:latin typeface="+mn-lt"/>
                          <a:ea typeface="Times New Roman"/>
                          <a:cs typeface="Times New Roman"/>
                        </a:rPr>
                        <a:t>W3.2c</a:t>
                      </a:r>
                      <a:endParaRPr lang="es-MX" sz="1100" b="1" dirty="0" smtClean="0">
                        <a:solidFill>
                          <a:schemeClr val="tx1"/>
                        </a:solidFill>
                        <a:latin typeface="+mn-lt"/>
                        <a:ea typeface="Calibri"/>
                        <a:cs typeface="Times New Roman"/>
                      </a:endParaRPr>
                    </a:p>
                  </a:txBody>
                  <a:tcPr marL="97155" marR="97155" marT="47897" marB="47897" anchor="ctr">
                    <a:solidFill>
                      <a:schemeClr val="bg1"/>
                    </a:solidFill>
                  </a:tcPr>
                </a:tc>
                <a:tc>
                  <a:txBody>
                    <a:bodyPr/>
                    <a:lstStyle/>
                    <a:p>
                      <a:pPr algn="ctr"/>
                      <a:r>
                        <a:rPr lang="es-MX" sz="1500" b="1" dirty="0" smtClean="0">
                          <a:solidFill>
                            <a:schemeClr val="tx1"/>
                          </a:solidFill>
                          <a:effectLst>
                            <a:outerShdw blurRad="38100" dist="38100" dir="2700000" algn="tl">
                              <a:srgbClr val="000000">
                                <a:alpha val="43137"/>
                              </a:srgbClr>
                            </a:outerShdw>
                          </a:effectLst>
                        </a:rPr>
                        <a:t>2</a:t>
                      </a:r>
                      <a:endParaRPr lang="es-MX" sz="15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solidFill>
                            <a:schemeClr val="tx1"/>
                          </a:solidFill>
                          <a:effectLst>
                            <a:outerShdw blurRad="38100" dist="38100" dir="2700000" algn="tl">
                              <a:srgbClr val="000000">
                                <a:alpha val="43137"/>
                              </a:srgbClr>
                            </a:outerShdw>
                          </a:effectLst>
                        </a:rPr>
                        <a:t>1</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500" b="1" i="0" dirty="0" smtClean="0">
                          <a:solidFill>
                            <a:schemeClr val="tx1"/>
                          </a:solidFill>
                          <a:effectLst>
                            <a:outerShdw blurRad="38100" dist="38100" dir="2700000" algn="tl">
                              <a:srgbClr val="000000">
                                <a:alpha val="43137"/>
                              </a:srgbClr>
                            </a:outerShdw>
                          </a:effectLst>
                        </a:rPr>
                        <a:t>0</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r h="313727">
                <a:tc>
                  <a:txBody>
                    <a:bodyPr/>
                    <a:lstStyle/>
                    <a:p>
                      <a:pPr algn="ctr">
                        <a:lnSpc>
                          <a:spcPct val="100000"/>
                        </a:lnSpc>
                        <a:spcAft>
                          <a:spcPts val="0"/>
                        </a:spcAft>
                      </a:pPr>
                      <a:r>
                        <a:rPr lang="en-US" sz="1400" b="1" dirty="0" smtClean="0">
                          <a:solidFill>
                            <a:schemeClr val="tx1"/>
                          </a:solidFill>
                        </a:rPr>
                        <a:t>18</a:t>
                      </a:r>
                      <a:endParaRPr lang="en-US" sz="1400" b="1" dirty="0">
                        <a:solidFill>
                          <a:schemeClr val="tx1"/>
                        </a:solidFill>
                      </a:endParaRPr>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MX" sz="1100" b="1" dirty="0" smtClean="0">
                          <a:latin typeface="+mn-lt"/>
                          <a:ea typeface="Times New Roman"/>
                          <a:cs typeface="Helvetica" panose="020B0604020202020204" pitchFamily="34" charset="0"/>
                        </a:rPr>
                        <a:t>¿Cuál oración mejor añade diálogo a lo que el niño probablemente  dijo después de que vio las ballenas saltar</a:t>
                      </a:r>
                      <a:r>
                        <a:rPr lang="es-MX" sz="1100" b="1" dirty="0" smtClean="0">
                          <a:solidFill>
                            <a:schemeClr val="tx1"/>
                          </a:solidFill>
                          <a:latin typeface="+mn-lt"/>
                          <a:ea typeface="Times New Roman"/>
                          <a:cs typeface="Helvetica" panose="020B0604020202020204" pitchFamily="34" charset="0"/>
                        </a:rPr>
                        <a:t>?</a:t>
                      </a:r>
                      <a:r>
                        <a:rPr lang="es-MX" sz="1100" b="1" baseline="0" dirty="0" smtClean="0">
                          <a:solidFill>
                            <a:schemeClr val="tx1"/>
                          </a:solidFill>
                          <a:latin typeface="+mn-lt"/>
                          <a:ea typeface="Times New Roman"/>
                          <a:cs typeface="Helvetica" panose="020B0604020202020204" pitchFamily="34" charset="0"/>
                        </a:rPr>
                        <a:t> </a:t>
                      </a:r>
                      <a:r>
                        <a:rPr lang="es-MX" sz="1100" b="1" dirty="0" smtClean="0">
                          <a:solidFill>
                            <a:schemeClr val="tx1"/>
                          </a:solidFill>
                          <a:latin typeface="+mn-lt"/>
                          <a:cs typeface="Helvetica" panose="020B0604020202020204" pitchFamily="34" charset="0"/>
                        </a:rPr>
                        <a:t>W3.2b</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dirty="0" smtClean="0">
                          <a:solidFill>
                            <a:schemeClr val="tx1"/>
                          </a:solidFill>
                        </a:rPr>
                        <a:t>19</a:t>
                      </a:r>
                      <a:endParaRPr lang="en-US" sz="1400" b="1" dirty="0">
                        <a:solidFill>
                          <a:schemeClr val="tx1"/>
                        </a:solidFill>
                      </a:endParaRPr>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MX" sz="1100" b="1" dirty="0" smtClean="0">
                          <a:solidFill>
                            <a:schemeClr val="tx1"/>
                          </a:solidFill>
                          <a:latin typeface="+mn-lt"/>
                        </a:rPr>
                        <a:t>Elige</a:t>
                      </a:r>
                      <a:r>
                        <a:rPr lang="es-MX" sz="1100" b="1" baseline="0" dirty="0" smtClean="0">
                          <a:solidFill>
                            <a:schemeClr val="tx1"/>
                          </a:solidFill>
                          <a:latin typeface="+mn-lt"/>
                        </a:rPr>
                        <a:t> las dos palabras que mejor reemplazan las palabras en negrita</a:t>
                      </a:r>
                      <a:r>
                        <a:rPr lang="es-MX" sz="1100" b="1" dirty="0" smtClean="0">
                          <a:solidFill>
                            <a:schemeClr val="tx1"/>
                          </a:solidFill>
                          <a:latin typeface="+mn-lt"/>
                        </a:rPr>
                        <a:t>.</a:t>
                      </a:r>
                      <a:r>
                        <a:rPr lang="es-MX" sz="1100" b="1" baseline="0" dirty="0" smtClean="0">
                          <a:solidFill>
                            <a:schemeClr val="tx1"/>
                          </a:solidFill>
                          <a:latin typeface="+mn-lt"/>
                        </a:rPr>
                        <a:t> </a:t>
                      </a:r>
                      <a:r>
                        <a:rPr lang="es-MX" sz="1100" b="1" dirty="0" smtClean="0">
                          <a:solidFill>
                            <a:schemeClr val="tx1"/>
                          </a:solidFill>
                          <a:latin typeface="+mn-lt"/>
                          <a:cs typeface="Helvetica" panose="020B0604020202020204" pitchFamily="34" charset="0"/>
                        </a:rPr>
                        <a:t>L.3.3a</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dirty="0" smtClean="0">
                          <a:solidFill>
                            <a:schemeClr val="tx1"/>
                          </a:solidFill>
                        </a:rPr>
                        <a:t>20</a:t>
                      </a:r>
                      <a:endParaRPr lang="en-US" sz="1400" b="1" dirty="0">
                        <a:solidFill>
                          <a:schemeClr val="tx1"/>
                        </a:solidFill>
                      </a:endParaRPr>
                    </a:p>
                  </a:txBody>
                  <a:tcPr marL="97155" marR="97155" marT="47897" marB="47897" anchor="c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b="1" dirty="0" smtClean="0">
                          <a:latin typeface="+mn-lt"/>
                          <a:cs typeface="Helvetica" panose="020B0604020202020204" pitchFamily="34" charset="0"/>
                        </a:rPr>
                        <a:t>¿Cuál oración corrige el error del </a:t>
                      </a:r>
                      <a:r>
                        <a:rPr lang="es-MX" sz="1100" b="1" baseline="0" dirty="0" smtClean="0">
                          <a:latin typeface="+mn-lt"/>
                          <a:cs typeface="Helvetica" panose="020B0604020202020204" pitchFamily="34" charset="0"/>
                        </a:rPr>
                        <a:t>uso de la gramática subrayada</a:t>
                      </a:r>
                      <a:r>
                        <a:rPr lang="es-MX" sz="1100" b="1" dirty="0" smtClean="0">
                          <a:solidFill>
                            <a:schemeClr val="tx1"/>
                          </a:solidFill>
                          <a:latin typeface="+mn-lt"/>
                          <a:cs typeface="Helvetica" panose="020B0604020202020204" pitchFamily="34" charset="0"/>
                        </a:rPr>
                        <a:t>?</a:t>
                      </a:r>
                      <a:r>
                        <a:rPr lang="es-MX" sz="1100" b="1" baseline="0" dirty="0" smtClean="0">
                          <a:solidFill>
                            <a:schemeClr val="tx1"/>
                          </a:solidFill>
                          <a:latin typeface="+mn-lt"/>
                          <a:cs typeface="Helvetica" panose="020B0604020202020204" pitchFamily="34" charset="0"/>
                        </a:rPr>
                        <a:t> </a:t>
                      </a:r>
                      <a:r>
                        <a:rPr kumimoji="0" lang="es-MX" sz="1100" b="1" i="0" u="none" strike="noStrike" kern="1200" cap="none" spc="0" normalizeH="0" baseline="0" noProof="0" dirty="0" smtClean="0">
                          <a:ln>
                            <a:noFill/>
                          </a:ln>
                          <a:solidFill>
                            <a:schemeClr val="tx1"/>
                          </a:solidFill>
                          <a:effectLst/>
                          <a:uLnTx/>
                          <a:uFillTx/>
                          <a:latin typeface="+mn-lt"/>
                          <a:ea typeface="+mn-ea"/>
                          <a:cs typeface="Helvetica" panose="020B0604020202020204" pitchFamily="34" charset="0"/>
                        </a:rPr>
                        <a:t>L.3.1g</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4287873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2" y="554692"/>
            <a:ext cx="6873240" cy="8534918"/>
          </a:xfrm>
          <a:prstGeom prst="rect">
            <a:avLst/>
          </a:prstGeom>
          <a:noFill/>
        </p:spPr>
        <p:txBody>
          <a:bodyPr wrap="square" lIns="98886" tIns="49443" rIns="98886" bIns="49443" rtlCol="0">
            <a:spAutoFit/>
          </a:bodyPr>
          <a:lstStyle/>
          <a:p>
            <a:r>
              <a:rPr lang="es-ES_tradnl" sz="1400" b="1" dirty="0" smtClean="0">
                <a:solidFill>
                  <a:prstClr val="black"/>
                </a:solidFill>
              </a:rPr>
              <a:t>Actividad: </a:t>
            </a:r>
            <a:r>
              <a:rPr lang="es-ES_tradnl" sz="1400" i="1" dirty="0" smtClean="0">
                <a:solidFill>
                  <a:prstClr val="black"/>
                </a:solidFill>
              </a:rPr>
              <a:t> </a:t>
            </a:r>
            <a:r>
              <a:rPr lang="es-ES_tradnl" sz="1400" b="1" dirty="0" smtClean="0">
                <a:solidFill>
                  <a:prstClr val="black"/>
                </a:solidFill>
              </a:rPr>
              <a:t>Avistamiento de ballenas </a:t>
            </a:r>
            <a:r>
              <a:rPr lang="es-ES_tradnl" sz="1200" b="1" i="1" dirty="0" smtClean="0">
                <a:solidFill>
                  <a:prstClr val="black"/>
                </a:solidFill>
              </a:rPr>
              <a:t>continuación…</a:t>
            </a:r>
            <a:endParaRPr lang="es-ES_tradnl" sz="1200" b="1" i="1" dirty="0">
              <a:solidFill>
                <a:prstClr val="black"/>
              </a:solidFill>
            </a:endParaRPr>
          </a:p>
          <a:p>
            <a:endParaRPr lang="es-ES_tradnl" sz="1262" i="1" dirty="0">
              <a:solidFill>
                <a:prstClr val="black"/>
              </a:solidFill>
            </a:endParaRPr>
          </a:p>
          <a:p>
            <a:r>
              <a:rPr lang="es-ES_tradnl" sz="1262" dirty="0">
                <a:solidFill>
                  <a:prstClr val="black"/>
                </a:solidFill>
              </a:rPr>
              <a:t>[Objetivo: El objetivo del facilitador es </a:t>
            </a:r>
            <a:r>
              <a:rPr lang="es-ES_tradnl" sz="1262" dirty="0" smtClean="0">
                <a:solidFill>
                  <a:prstClr val="black"/>
                </a:solidFill>
              </a:rPr>
              <a:t>crear una discusión que describa un evento sobre  observar ballenas  y como sería la experiencia de estar en un barco para observar/avistar ballenas.] </a:t>
            </a:r>
            <a:endParaRPr lang="es-ES_tradnl" sz="1262" dirty="0">
              <a:solidFill>
                <a:prstClr val="black"/>
              </a:solidFill>
            </a:endParaRPr>
          </a:p>
          <a:p>
            <a:endParaRPr lang="es-ES_tradnl" sz="1262" i="1" dirty="0">
              <a:solidFill>
                <a:prstClr val="black"/>
              </a:solidFill>
            </a:endParaRPr>
          </a:p>
          <a:p>
            <a:r>
              <a:rPr lang="es-ES_tradnl" sz="1262" b="1" dirty="0">
                <a:solidFill>
                  <a:prstClr val="black"/>
                </a:solidFill>
              </a:rPr>
              <a:t>El facilitador dice: </a:t>
            </a:r>
            <a:r>
              <a:rPr lang="es-ES_tradnl" sz="1262" i="1" dirty="0" smtClean="0">
                <a:solidFill>
                  <a:prstClr val="black"/>
                </a:solidFill>
              </a:rPr>
              <a:t>Hoy</a:t>
            </a:r>
            <a:r>
              <a:rPr lang="es-ES_tradnl" sz="1262" i="1" dirty="0">
                <a:solidFill>
                  <a:prstClr val="black"/>
                </a:solidFill>
              </a:rPr>
              <a:t>, vamos a prepararnos para la Tarea de rendimiento: </a:t>
            </a:r>
            <a:r>
              <a:rPr lang="es-ES_tradnl" sz="1262" i="1" dirty="0" smtClean="0">
                <a:solidFill>
                  <a:prstClr val="black"/>
                </a:solidFill>
              </a:rPr>
              <a:t>Observar/avistar las ballenas. ¿Alguno de ustedes ha estado alguna vez en un barco en el océano?</a:t>
            </a:r>
            <a:endParaRPr lang="es-ES_tradnl" sz="1262" i="1" dirty="0">
              <a:solidFill>
                <a:prstClr val="black"/>
              </a:solidFill>
            </a:endParaRPr>
          </a:p>
          <a:p>
            <a:endParaRPr lang="es-ES_tradnl" sz="1262" b="1" dirty="0">
              <a:solidFill>
                <a:prstClr val="black"/>
              </a:solidFill>
            </a:endParaRPr>
          </a:p>
          <a:p>
            <a:r>
              <a:rPr lang="es-ES_tradnl" sz="1262" dirty="0" smtClean="0">
                <a:solidFill>
                  <a:prstClr val="black"/>
                </a:solidFill>
              </a:rPr>
              <a:t>[Llame a tres estudiantes y pídale que compartan brevemente sus experiencias.]</a:t>
            </a:r>
            <a:endParaRPr lang="es-ES_tradnl" sz="1262" dirty="0">
              <a:solidFill>
                <a:prstClr val="black"/>
              </a:solidFill>
            </a:endParaRPr>
          </a:p>
          <a:p>
            <a:endParaRPr lang="es-ES_tradnl" sz="1262" dirty="0">
              <a:solidFill>
                <a:srgbClr val="00B0F0"/>
              </a:solidFill>
            </a:endParaRPr>
          </a:p>
          <a:p>
            <a:r>
              <a:rPr lang="es-ES_tradnl" sz="1262" b="1" dirty="0">
                <a:solidFill>
                  <a:prstClr val="black"/>
                </a:solidFill>
              </a:rPr>
              <a:t>El facilitador </a:t>
            </a:r>
            <a:r>
              <a:rPr lang="es-ES_tradnl" sz="1262" b="1" dirty="0" smtClean="0">
                <a:solidFill>
                  <a:prstClr val="black"/>
                </a:solidFill>
              </a:rPr>
              <a:t>dice:</a:t>
            </a:r>
            <a:r>
              <a:rPr lang="es-ES_tradnl" sz="1262" dirty="0">
                <a:solidFill>
                  <a:prstClr val="black"/>
                </a:solidFill>
              </a:rPr>
              <a:t> </a:t>
            </a:r>
            <a:r>
              <a:rPr lang="es-ES_tradnl" sz="1262" i="1" dirty="0" smtClean="0">
                <a:solidFill>
                  <a:prstClr val="black"/>
                </a:solidFill>
              </a:rPr>
              <a:t>Las personas pueden tener muchas aventuras en el océano.  A algunas les gusta ir de paravelismo . Otros van de pesca de alta mar o van a  bucear.  Una de las cosas mas extraordinarias que puedes hacer en el medio del océano es observar /avistar las ballenas.</a:t>
            </a:r>
            <a:endParaRPr lang="es-ES_tradnl" sz="1262" i="1" dirty="0">
              <a:solidFill>
                <a:prstClr val="black"/>
              </a:solidFill>
            </a:endParaRPr>
          </a:p>
          <a:p>
            <a:endParaRPr lang="es-ES_tradnl" sz="1262" b="1" dirty="0">
              <a:solidFill>
                <a:prstClr val="black"/>
              </a:solidFill>
            </a:endParaRPr>
          </a:p>
          <a:p>
            <a:r>
              <a:rPr lang="es-ES_tradnl" sz="1262" dirty="0" smtClean="0">
                <a:solidFill>
                  <a:prstClr val="black"/>
                </a:solidFill>
              </a:rPr>
              <a:t>[Muestre la Figura 1 en Elmo.]</a:t>
            </a:r>
          </a:p>
          <a:p>
            <a:endParaRPr lang="es-ES_tradnl" sz="1262" dirty="0">
              <a:solidFill>
                <a:prstClr val="black"/>
              </a:solidFill>
            </a:endParaRPr>
          </a:p>
          <a:p>
            <a:r>
              <a:rPr lang="es-ES_tradnl" sz="1262" b="1" dirty="0">
                <a:solidFill>
                  <a:prstClr val="black"/>
                </a:solidFill>
              </a:rPr>
              <a:t>El facilitador </a:t>
            </a:r>
            <a:r>
              <a:rPr lang="es-ES_tradnl" sz="1262" b="1" dirty="0" smtClean="0">
                <a:solidFill>
                  <a:prstClr val="black"/>
                </a:solidFill>
              </a:rPr>
              <a:t>dice: </a:t>
            </a:r>
            <a:r>
              <a:rPr lang="es-ES_tradnl" sz="1262" i="1" dirty="0" smtClean="0">
                <a:solidFill>
                  <a:prstClr val="black"/>
                </a:solidFill>
              </a:rPr>
              <a:t>Mira la fotografía de un barco para observar/avistar ballenas.  Habla con tu compañero sobre lo que notas en la fotografía.</a:t>
            </a:r>
            <a:endParaRPr lang="es-ES_tradnl" sz="1262" b="1" i="1" dirty="0">
              <a:solidFill>
                <a:srgbClr val="00B0F0"/>
              </a:solidFill>
            </a:endParaRPr>
          </a:p>
          <a:p>
            <a:endParaRPr lang="es-ES_tradnl" sz="1262" dirty="0">
              <a:solidFill>
                <a:srgbClr val="00B0F0"/>
              </a:solidFill>
            </a:endParaRPr>
          </a:p>
          <a:p>
            <a:r>
              <a:rPr lang="es-ES_tradnl" sz="1262" dirty="0" smtClean="0">
                <a:solidFill>
                  <a:prstClr val="black"/>
                </a:solidFill>
              </a:rPr>
              <a:t>[Dé </a:t>
            </a:r>
            <a:r>
              <a:rPr lang="es-ES_tradnl" sz="1262" dirty="0">
                <a:solidFill>
                  <a:prstClr val="black"/>
                </a:solidFill>
              </a:rPr>
              <a:t>a </a:t>
            </a:r>
            <a:r>
              <a:rPr lang="es-ES_tradnl" sz="1262" dirty="0" smtClean="0">
                <a:solidFill>
                  <a:prstClr val="black"/>
                </a:solidFill>
              </a:rPr>
              <a:t>los estudiantes tiempo para compartir con un compañero.  Comparta con todo el grupo algunas de sus ideas.]</a:t>
            </a:r>
          </a:p>
          <a:p>
            <a:endParaRPr lang="es-ES_tradnl" sz="1262" dirty="0">
              <a:solidFill>
                <a:prstClr val="black"/>
              </a:solidFill>
            </a:endParaRPr>
          </a:p>
          <a:p>
            <a:r>
              <a:rPr lang="es-ES_tradnl" sz="1262" b="1" dirty="0">
                <a:solidFill>
                  <a:prstClr val="black"/>
                </a:solidFill>
              </a:rPr>
              <a:t>El facilitador dice: </a:t>
            </a:r>
            <a:r>
              <a:rPr lang="es-ES_tradnl" sz="1262" i="1" dirty="0" smtClean="0">
                <a:solidFill>
                  <a:prstClr val="black"/>
                </a:solidFill>
              </a:rPr>
              <a:t>Hay muchas cosas emocionantes que se pueden ver en un barco para observar/avistar ballenas en el océano abierto.  Quiero que se imaginen como sería estar en uno de esos barcos.</a:t>
            </a:r>
          </a:p>
          <a:p>
            <a:endParaRPr lang="es-ES_tradnl" sz="1262" dirty="0">
              <a:solidFill>
                <a:prstClr val="black"/>
              </a:solidFill>
            </a:endParaRPr>
          </a:p>
          <a:p>
            <a:r>
              <a:rPr lang="es-ES_tradnl" sz="1262" dirty="0" smtClean="0">
                <a:solidFill>
                  <a:prstClr val="black"/>
                </a:solidFill>
              </a:rPr>
              <a:t>[Muestre la figura 2 en el Elmo]</a:t>
            </a:r>
          </a:p>
          <a:p>
            <a:endParaRPr lang="es-ES_tradnl" sz="1262" dirty="0">
              <a:solidFill>
                <a:prstClr val="black"/>
              </a:solidFill>
            </a:endParaRPr>
          </a:p>
          <a:p>
            <a:r>
              <a:rPr lang="es-ES_tradnl" sz="1262" b="1" dirty="0">
                <a:solidFill>
                  <a:prstClr val="black"/>
                </a:solidFill>
              </a:rPr>
              <a:t>El facilitador dice: </a:t>
            </a:r>
            <a:r>
              <a:rPr lang="es-ES_tradnl" sz="1262" i="1" dirty="0" smtClean="0">
                <a:solidFill>
                  <a:prstClr val="black"/>
                </a:solidFill>
              </a:rPr>
              <a:t>Vamos a ver un video de personas que tuvieron la experiencia de observar/avistar las ballenas.</a:t>
            </a:r>
          </a:p>
          <a:p>
            <a:endParaRPr lang="es-ES_tradnl" sz="1262" dirty="0">
              <a:solidFill>
                <a:prstClr val="black"/>
              </a:solidFill>
            </a:endParaRPr>
          </a:p>
          <a:p>
            <a:r>
              <a:rPr lang="en-US" sz="1320" dirty="0">
                <a:solidFill>
                  <a:prstClr val="black"/>
                </a:solidFill>
                <a:hlinkClick r:id="rId2"/>
              </a:rPr>
              <a:t>Whale watching </a:t>
            </a:r>
            <a:r>
              <a:rPr lang="en-US" sz="1320" dirty="0" smtClean="0">
                <a:solidFill>
                  <a:prstClr val="black"/>
                </a:solidFill>
                <a:hlinkClick r:id="rId2"/>
              </a:rPr>
              <a:t>video</a:t>
            </a:r>
            <a:r>
              <a:rPr lang="en-US" sz="1320" dirty="0" smtClean="0">
                <a:solidFill>
                  <a:prstClr val="black"/>
                </a:solidFill>
              </a:rPr>
              <a:t> </a:t>
            </a:r>
            <a:r>
              <a:rPr lang="es-ES_tradnl" sz="1262" dirty="0" smtClean="0">
                <a:solidFill>
                  <a:prstClr val="black"/>
                </a:solidFill>
              </a:rPr>
              <a:t>[Haga clic con el botón derecho en el enlace.  Entonces, haga clic en </a:t>
            </a:r>
            <a:r>
              <a:rPr lang="es-ES_tradnl" sz="1262" i="1" dirty="0" smtClean="0">
                <a:solidFill>
                  <a:prstClr val="black"/>
                </a:solidFill>
              </a:rPr>
              <a:t>open </a:t>
            </a:r>
            <a:r>
              <a:rPr lang="es-ES_tradnl" sz="1262" i="1" dirty="0" err="1" smtClean="0">
                <a:solidFill>
                  <a:prstClr val="black"/>
                </a:solidFill>
              </a:rPr>
              <a:t>hyper</a:t>
            </a:r>
            <a:r>
              <a:rPr lang="es-ES_tradnl" sz="1262" i="1" dirty="0" smtClean="0">
                <a:solidFill>
                  <a:prstClr val="black"/>
                </a:solidFill>
              </a:rPr>
              <a:t> link </a:t>
            </a:r>
            <a:r>
              <a:rPr lang="es-ES_tradnl" sz="1262" dirty="0" smtClean="0">
                <a:solidFill>
                  <a:prstClr val="black"/>
                </a:solidFill>
              </a:rPr>
              <a:t>para obtener acceso al video]</a:t>
            </a:r>
            <a:endParaRPr lang="es-ES_tradnl" sz="1262" i="1" u="sng" dirty="0" smtClean="0">
              <a:solidFill>
                <a:prstClr val="black"/>
              </a:solidFill>
            </a:endParaRPr>
          </a:p>
          <a:p>
            <a:endParaRPr lang="es-ES_tradnl" sz="1262" b="1" dirty="0">
              <a:solidFill>
                <a:srgbClr val="00B0F0"/>
              </a:solidFill>
            </a:endParaRPr>
          </a:p>
          <a:p>
            <a:endParaRPr lang="es-ES_tradnl" sz="1262" dirty="0" smtClean="0">
              <a:solidFill>
                <a:srgbClr val="00B0F0"/>
              </a:solidFill>
            </a:endParaRPr>
          </a:p>
          <a:p>
            <a:pPr lvl="0"/>
            <a:r>
              <a:rPr lang="es-ES_tradnl" sz="1262" b="1" dirty="0" smtClean="0">
                <a:solidFill>
                  <a:prstClr val="black"/>
                </a:solidFill>
              </a:rPr>
              <a:t>El </a:t>
            </a:r>
            <a:r>
              <a:rPr lang="es-ES_tradnl" sz="1262" b="1" dirty="0">
                <a:solidFill>
                  <a:prstClr val="black"/>
                </a:solidFill>
              </a:rPr>
              <a:t>facilitador dice: </a:t>
            </a:r>
            <a:r>
              <a:rPr lang="es-HN" sz="1320" dirty="0" smtClean="0">
                <a:solidFill>
                  <a:prstClr val="black"/>
                </a:solidFill>
              </a:rPr>
              <a:t>Como pueden ver en el video es increíble observar/avistar el comportamiento de la ballena jorobada.  Hay razones para este comportamiento que pueden resultar complejas y difíciles de entender.  ¿Cuál comportamiento de las ballenas observaron en este video?</a:t>
            </a:r>
            <a:endParaRPr lang="es-HN" sz="1320" b="1" dirty="0" smtClean="0">
              <a:solidFill>
                <a:prstClr val="black"/>
              </a:solidFill>
            </a:endParaRPr>
          </a:p>
          <a:p>
            <a:pPr lvl="0"/>
            <a:endParaRPr lang="en-US" sz="1320" dirty="0">
              <a:solidFill>
                <a:prstClr val="black"/>
              </a:solidFill>
            </a:endParaRPr>
          </a:p>
          <a:p>
            <a:pPr lvl="0"/>
            <a:r>
              <a:rPr lang="en-US" sz="1320" dirty="0" smtClean="0">
                <a:solidFill>
                  <a:prstClr val="black"/>
                </a:solidFill>
              </a:rPr>
              <a:t>[</a:t>
            </a:r>
            <a:r>
              <a:rPr lang="es-MX" sz="1320" dirty="0" smtClean="0">
                <a:solidFill>
                  <a:prstClr val="black"/>
                </a:solidFill>
              </a:rPr>
              <a:t>Dé a los estudiantes de 1-2 minutos para compartir sus observaciones. Entonces tome varios minutos para compartir con la clase.]</a:t>
            </a:r>
          </a:p>
          <a:p>
            <a:endParaRPr lang="en-US" sz="1262" b="1" i="1" dirty="0">
              <a:solidFill>
                <a:prstClr val="black"/>
              </a:solidFill>
            </a:endParaRPr>
          </a:p>
          <a:p>
            <a:endParaRPr lang="en-US" sz="1262" dirty="0">
              <a:solidFill>
                <a:prstClr val="black"/>
              </a:solidFill>
            </a:endParaRPr>
          </a:p>
        </p:txBody>
      </p:sp>
      <p:sp>
        <p:nvSpPr>
          <p:cNvPr id="5" name="Rectangle 4"/>
          <p:cNvSpPr/>
          <p:nvPr/>
        </p:nvSpPr>
        <p:spPr>
          <a:xfrm>
            <a:off x="3485198" y="9669730"/>
            <a:ext cx="3886200" cy="241824"/>
          </a:xfrm>
          <a:prstGeom prst="rect">
            <a:avLst/>
          </a:prstGeom>
        </p:spPr>
        <p:txBody>
          <a:bodyPr lIns="96378" tIns="48189" rIns="96378" bIns="48189">
            <a:spAutoFit/>
          </a:bodyPr>
          <a:lstStyle/>
          <a:p>
            <a:r>
              <a:rPr lang="en-US" sz="900" dirty="0" smtClean="0">
                <a:solidFill>
                  <a:prstClr val="black"/>
                </a:solidFill>
              </a:rPr>
              <a:t>Rev. Control:  07/01/2015 HSD – OSP and Susan Richmond</a:t>
            </a:r>
            <a:endParaRPr lang="en-US" sz="900" dirty="0">
              <a:solidFill>
                <a:prstClr val="black"/>
              </a:solidFill>
            </a:endParaRPr>
          </a:p>
        </p:txBody>
      </p:sp>
      <p:sp>
        <p:nvSpPr>
          <p:cNvPr id="6" name="Slide Number Placeholder 5"/>
          <p:cNvSpPr>
            <a:spLocks noGrp="1"/>
          </p:cNvSpPr>
          <p:nvPr>
            <p:ph type="sldNum" sz="quarter" idx="12"/>
          </p:nvPr>
        </p:nvSpPr>
        <p:spPr>
          <a:xfrm>
            <a:off x="6930390" y="9601200"/>
            <a:ext cx="842010" cy="457200"/>
          </a:xfrm>
        </p:spPr>
        <p:txBody>
          <a:bodyPr/>
          <a:lstStyle/>
          <a:p>
            <a:r>
              <a:rPr lang="en-US" dirty="0" smtClean="0">
                <a:solidFill>
                  <a:prstClr val="black">
                    <a:tint val="75000"/>
                  </a:prstClr>
                </a:solidFill>
              </a:rPr>
              <a:t>6</a:t>
            </a:r>
            <a:endParaRPr lang="en-US" dirty="0">
              <a:solidFill>
                <a:prstClr val="black">
                  <a:tint val="75000"/>
                </a:prstClr>
              </a:solidFill>
            </a:endParaRPr>
          </a:p>
        </p:txBody>
      </p:sp>
    </p:spTree>
    <p:extLst>
      <p:ext uri="{BB962C8B-B14F-4D97-AF65-F5344CB8AC3E}">
        <p14:creationId xmlns:p14="http://schemas.microsoft.com/office/powerpoint/2010/main" val="3466027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2" y="251460"/>
            <a:ext cx="6873240" cy="8217634"/>
          </a:xfrm>
          <a:prstGeom prst="rect">
            <a:avLst/>
          </a:prstGeom>
          <a:noFill/>
        </p:spPr>
        <p:txBody>
          <a:bodyPr wrap="square" rtlCol="0">
            <a:spAutoFit/>
          </a:bodyPr>
          <a:lstStyle/>
          <a:p>
            <a:r>
              <a:rPr lang="es-GT" sz="1320" b="1" dirty="0" smtClean="0">
                <a:solidFill>
                  <a:prstClr val="black"/>
                </a:solidFill>
              </a:rPr>
              <a:t>El facilitador dice:</a:t>
            </a:r>
            <a:r>
              <a:rPr lang="es-GT" sz="1320" dirty="0" smtClean="0">
                <a:solidFill>
                  <a:prstClr val="black"/>
                </a:solidFill>
              </a:rPr>
              <a:t>  </a:t>
            </a:r>
            <a:r>
              <a:rPr lang="es-GT" sz="1320" i="1" dirty="0" smtClean="0">
                <a:solidFill>
                  <a:prstClr val="black"/>
                </a:solidFill>
              </a:rPr>
              <a:t>Ahora veremos el video de nuevo. Esta vez, pon atención a como los kayakistas reaccionan al ver las ballenas por medio de escuchar con cuidado lo que se dicen los unos a los </a:t>
            </a:r>
            <a:r>
              <a:rPr lang="es-GT" sz="1320" i="1" dirty="0">
                <a:solidFill>
                  <a:prstClr val="black"/>
                </a:solidFill>
              </a:rPr>
              <a:t>o</a:t>
            </a:r>
            <a:r>
              <a:rPr lang="es-GT" sz="1320" i="1" dirty="0" smtClean="0">
                <a:solidFill>
                  <a:prstClr val="black"/>
                </a:solidFill>
              </a:rPr>
              <a:t>tros.</a:t>
            </a:r>
            <a:endParaRPr lang="es-MX" sz="1320" b="1" i="1" dirty="0" smtClean="0">
              <a:solidFill>
                <a:prstClr val="black"/>
              </a:solidFill>
            </a:endParaRPr>
          </a:p>
          <a:p>
            <a:endParaRPr lang="es-MX" sz="1320" b="1" dirty="0" smtClean="0">
              <a:solidFill>
                <a:prstClr val="black"/>
              </a:solidFill>
            </a:endParaRPr>
          </a:p>
          <a:p>
            <a:r>
              <a:rPr lang="es-MX" sz="1320" b="1" dirty="0" smtClean="0">
                <a:solidFill>
                  <a:prstClr val="black"/>
                </a:solidFill>
              </a:rPr>
              <a:t>Pregunta de discusión:  </a:t>
            </a:r>
            <a:r>
              <a:rPr lang="es-MX" sz="1320" dirty="0" smtClean="0">
                <a:solidFill>
                  <a:prstClr val="black"/>
                </a:solidFill>
              </a:rPr>
              <a:t>Dialoguen en cuanto a cómo creen que las dos personas que están en la kayak se sintieron mientras observan las ballenas. ¿Cómo saben?</a:t>
            </a:r>
            <a:endParaRPr lang="es-MX" sz="1320" b="1" dirty="0" smtClean="0">
              <a:solidFill>
                <a:prstClr val="black"/>
              </a:solidFill>
            </a:endParaRPr>
          </a:p>
          <a:p>
            <a:endParaRPr lang="es-MX" sz="1320" b="1" dirty="0" smtClean="0">
              <a:solidFill>
                <a:prstClr val="black"/>
              </a:solidFill>
            </a:endParaRPr>
          </a:p>
          <a:p>
            <a:r>
              <a:rPr lang="es-MX" sz="1320" b="1" dirty="0" smtClean="0">
                <a:solidFill>
                  <a:prstClr val="black"/>
                </a:solidFill>
              </a:rPr>
              <a:t>Posible respuestas del los estudiantes: </a:t>
            </a:r>
          </a:p>
          <a:p>
            <a:pPr marL="188595" indent="-188595">
              <a:buFont typeface="Arial" panose="020B0604020202020204" pitchFamily="34" charset="0"/>
              <a:buChar char="•"/>
            </a:pPr>
            <a:r>
              <a:rPr lang="es-MX" sz="1320" dirty="0" smtClean="0">
                <a:solidFill>
                  <a:prstClr val="black"/>
                </a:solidFill>
              </a:rPr>
              <a:t>Asustados </a:t>
            </a:r>
          </a:p>
          <a:p>
            <a:pPr marL="188595" indent="-188595">
              <a:buFont typeface="Arial" panose="020B0604020202020204" pitchFamily="34" charset="0"/>
              <a:buChar char="•"/>
            </a:pPr>
            <a:r>
              <a:rPr lang="es-MX" sz="1320" dirty="0" smtClean="0">
                <a:solidFill>
                  <a:prstClr val="black"/>
                </a:solidFill>
              </a:rPr>
              <a:t>Emocionados</a:t>
            </a:r>
          </a:p>
          <a:p>
            <a:pPr marL="188595" indent="-188595">
              <a:buFont typeface="Arial" panose="020B0604020202020204" pitchFamily="34" charset="0"/>
              <a:buChar char="•"/>
            </a:pPr>
            <a:r>
              <a:rPr lang="es-MX" sz="1320" dirty="0" smtClean="0">
                <a:solidFill>
                  <a:prstClr val="black"/>
                </a:solidFill>
              </a:rPr>
              <a:t>Sorprendidos</a:t>
            </a:r>
          </a:p>
          <a:p>
            <a:pPr marL="188595" indent="-188595">
              <a:buFont typeface="Arial" panose="020B0604020202020204" pitchFamily="34" charset="0"/>
              <a:buChar char="•"/>
            </a:pPr>
            <a:r>
              <a:rPr lang="es-MX" sz="1320" dirty="0" smtClean="0">
                <a:solidFill>
                  <a:prstClr val="black"/>
                </a:solidFill>
              </a:rPr>
              <a:t>Espantados</a:t>
            </a:r>
          </a:p>
          <a:p>
            <a:endParaRPr lang="es-GT" sz="1320" dirty="0" smtClean="0">
              <a:solidFill>
                <a:prstClr val="black"/>
              </a:solidFill>
            </a:endParaRPr>
          </a:p>
          <a:p>
            <a:r>
              <a:rPr lang="es-GT" sz="1320" b="1" dirty="0" smtClean="0">
                <a:solidFill>
                  <a:prstClr val="black"/>
                </a:solidFill>
              </a:rPr>
              <a:t>Pregunta de discusión:</a:t>
            </a:r>
            <a:r>
              <a:rPr lang="es-GT" sz="1320" dirty="0" smtClean="0">
                <a:solidFill>
                  <a:prstClr val="black"/>
                </a:solidFill>
              </a:rPr>
              <a:t>  Dialogue acerca de lo que los kayakistas dijeron para expresar sus sentimientos.</a:t>
            </a:r>
          </a:p>
          <a:p>
            <a:endParaRPr lang="es-GT" sz="1320" dirty="0" smtClean="0">
              <a:solidFill>
                <a:prstClr val="black"/>
              </a:solidFill>
            </a:endParaRPr>
          </a:p>
          <a:p>
            <a:r>
              <a:rPr lang="es-GT" sz="1320" b="1" dirty="0" smtClean="0">
                <a:solidFill>
                  <a:prstClr val="black"/>
                </a:solidFill>
              </a:rPr>
              <a:t>Posible respuestas de los estudiantes: </a:t>
            </a:r>
          </a:p>
          <a:p>
            <a:pPr marL="188595" indent="-188595">
              <a:buFont typeface="Arial" panose="020B0604020202020204" pitchFamily="34" charset="0"/>
              <a:buChar char="•"/>
            </a:pPr>
            <a:r>
              <a:rPr lang="es-GT" sz="1320" dirty="0" smtClean="0">
                <a:solidFill>
                  <a:prstClr val="black"/>
                </a:solidFill>
              </a:rPr>
              <a:t>¡Una está muy cerca!</a:t>
            </a:r>
          </a:p>
          <a:p>
            <a:pPr marL="188595" indent="-188595">
              <a:buFont typeface="Arial" panose="020B0604020202020204" pitchFamily="34" charset="0"/>
              <a:buChar char="•"/>
            </a:pPr>
            <a:r>
              <a:rPr lang="es-GT" sz="1320" dirty="0" smtClean="0">
                <a:solidFill>
                  <a:prstClr val="black"/>
                </a:solidFill>
              </a:rPr>
              <a:t>¡</a:t>
            </a:r>
            <a:r>
              <a:rPr lang="es-GT" sz="1320" dirty="0">
                <a:solidFill>
                  <a:prstClr val="black"/>
                </a:solidFill>
              </a:rPr>
              <a:t>O</a:t>
            </a:r>
            <a:r>
              <a:rPr lang="es-GT" sz="1320" dirty="0" smtClean="0">
                <a:solidFill>
                  <a:prstClr val="black"/>
                </a:solidFill>
              </a:rPr>
              <a:t>h no! ¿Viste eso?</a:t>
            </a:r>
          </a:p>
          <a:p>
            <a:pPr marL="188595" indent="-188595">
              <a:buFont typeface="Arial" panose="020B0604020202020204" pitchFamily="34" charset="0"/>
              <a:buChar char="•"/>
            </a:pPr>
            <a:r>
              <a:rPr lang="es-GT" sz="1320" dirty="0" smtClean="0">
                <a:solidFill>
                  <a:prstClr val="black"/>
                </a:solidFill>
              </a:rPr>
              <a:t>Estaban gritando— ¡Oh,  estamos rodeados por ellas!</a:t>
            </a:r>
          </a:p>
          <a:p>
            <a:pPr marL="188595" indent="-188595">
              <a:buFont typeface="Arial" panose="020B0604020202020204" pitchFamily="34" charset="0"/>
              <a:buChar char="•"/>
            </a:pPr>
            <a:r>
              <a:rPr lang="es-GT" sz="1320" dirty="0" smtClean="0">
                <a:solidFill>
                  <a:prstClr val="black"/>
                </a:solidFill>
              </a:rPr>
              <a:t>Diciendo ante la cámara que fue el momento  más asombroso pero también el  más aterrador de mi vida.</a:t>
            </a:r>
          </a:p>
          <a:p>
            <a:pPr marL="188595" indent="-188595">
              <a:buFont typeface="Arial" panose="020B0604020202020204" pitchFamily="34" charset="0"/>
              <a:buChar char="•"/>
            </a:pPr>
            <a:r>
              <a:rPr lang="es-GT" sz="1320" dirty="0" smtClean="0">
                <a:solidFill>
                  <a:prstClr val="black"/>
                </a:solidFill>
              </a:rPr>
              <a:t>El corazón latía fuertemente y  tenia la boca seca.</a:t>
            </a:r>
          </a:p>
          <a:p>
            <a:pPr marL="188595" indent="-188595">
              <a:buFont typeface="Arial" panose="020B0604020202020204" pitchFamily="34" charset="0"/>
              <a:buChar char="•"/>
            </a:pPr>
            <a:endParaRPr lang="es-GT" sz="1320" dirty="0" smtClean="0">
              <a:solidFill>
                <a:prstClr val="black"/>
              </a:solidFill>
            </a:endParaRPr>
          </a:p>
          <a:p>
            <a:r>
              <a:rPr lang="es-GT" sz="1320" b="1" dirty="0" smtClean="0">
                <a:solidFill>
                  <a:prstClr val="black"/>
                </a:solidFill>
              </a:rPr>
              <a:t>El facilitador dice: </a:t>
            </a:r>
            <a:r>
              <a:rPr lang="es-GT" sz="1320" i="1" dirty="0" smtClean="0">
                <a:solidFill>
                  <a:prstClr val="black"/>
                </a:solidFill>
              </a:rPr>
              <a:t>En un cuento narrativo, ¿cómo se </a:t>
            </a:r>
            <a:r>
              <a:rPr lang="es-GT" sz="1320" i="1" dirty="0">
                <a:solidFill>
                  <a:prstClr val="black"/>
                </a:solidFill>
              </a:rPr>
              <a:t> </a:t>
            </a:r>
            <a:r>
              <a:rPr lang="es-GT" sz="1320" i="1" dirty="0" smtClean="0">
                <a:solidFill>
                  <a:prstClr val="black"/>
                </a:solidFill>
              </a:rPr>
              <a:t>le llama a cuando las personas están hablando entre si o expresando sus pensamientos en voz alta?</a:t>
            </a:r>
          </a:p>
          <a:p>
            <a:endParaRPr lang="es-GT" sz="1320" b="1" dirty="0" smtClean="0">
              <a:solidFill>
                <a:prstClr val="black"/>
              </a:solidFill>
            </a:endParaRPr>
          </a:p>
          <a:p>
            <a:r>
              <a:rPr lang="es-GT" sz="1320" dirty="0" smtClean="0">
                <a:solidFill>
                  <a:prstClr val="black"/>
                </a:solidFill>
              </a:rPr>
              <a:t>[Habla con tu compañero, entonces comparte en voz alta]</a:t>
            </a:r>
          </a:p>
          <a:p>
            <a:endParaRPr lang="es-GT" sz="1320" dirty="0" smtClean="0">
              <a:solidFill>
                <a:prstClr val="black"/>
              </a:solidFill>
            </a:endParaRPr>
          </a:p>
          <a:p>
            <a:r>
              <a:rPr lang="es-GT" sz="1320" b="1" dirty="0" smtClean="0">
                <a:solidFill>
                  <a:prstClr val="black"/>
                </a:solidFill>
              </a:rPr>
              <a:t>El facilitador dice:</a:t>
            </a:r>
            <a:r>
              <a:rPr lang="es-GT" sz="1320" dirty="0" smtClean="0">
                <a:solidFill>
                  <a:prstClr val="black"/>
                </a:solidFill>
              </a:rPr>
              <a:t>  </a:t>
            </a:r>
            <a:r>
              <a:rPr lang="es-GT" sz="1320" i="1" dirty="0" smtClean="0">
                <a:solidFill>
                  <a:prstClr val="black"/>
                </a:solidFill>
              </a:rPr>
              <a:t>Escuché que algunos de ustedes utilizaron la palabra diálogo, y eso es correcto.  Recuerden que diálogo es lo que dicen los personajes en una historia.  Estarán utilizando  diálogo en su tarea de rendimiento.</a:t>
            </a:r>
          </a:p>
          <a:p>
            <a:endParaRPr lang="es-GT" sz="1320" dirty="0" smtClean="0">
              <a:solidFill>
                <a:prstClr val="black"/>
              </a:solidFill>
            </a:endParaRPr>
          </a:p>
          <a:p>
            <a:r>
              <a:rPr lang="es-GT" sz="1320" b="1" dirty="0" smtClean="0">
                <a:solidFill>
                  <a:prstClr val="black"/>
                </a:solidFill>
              </a:rPr>
              <a:t>El facilitador dice: </a:t>
            </a:r>
            <a:r>
              <a:rPr lang="es-ES" sz="1400" i="1" dirty="0" smtClean="0"/>
              <a:t>En </a:t>
            </a:r>
            <a:r>
              <a:rPr lang="es-ES" sz="1400" i="1" dirty="0"/>
              <a:t>su tarea de rendimiento,  van a aprender más acerca de </a:t>
            </a:r>
            <a:r>
              <a:rPr lang="es-GT" sz="1320" i="1" dirty="0" smtClean="0">
                <a:solidFill>
                  <a:prstClr val="black"/>
                </a:solidFill>
              </a:rPr>
              <a:t>las ballenas jorobadas. </a:t>
            </a:r>
            <a:r>
              <a:rPr lang="es-ES" sz="1400" i="1" dirty="0"/>
              <a:t>El trabajo en grupo que hicieron hoy debe ayudarles  a prepararse para la investigación y el escrito que van a hacer en la tarea de rendimiento</a:t>
            </a:r>
            <a:r>
              <a:rPr lang="es-ES_tradnl" sz="1400" i="1" dirty="0"/>
              <a:t>.</a:t>
            </a:r>
          </a:p>
          <a:p>
            <a:endParaRPr lang="es-GT" sz="1320" b="1" dirty="0" smtClean="0">
              <a:solidFill>
                <a:prstClr val="black"/>
              </a:solidFill>
            </a:endParaRPr>
          </a:p>
          <a:p>
            <a:r>
              <a:rPr lang="es-ES" sz="1400" dirty="0"/>
              <a:t>Nota: El facilitador debe recoger las notas de los estudiantes de esta actividad.</a:t>
            </a:r>
            <a:endParaRPr lang="en-US" sz="1400" dirty="0"/>
          </a:p>
          <a:p>
            <a:endParaRPr lang="es-GT" sz="1320" dirty="0">
              <a:solidFill>
                <a:prstClr val="black"/>
              </a:solidFill>
            </a:endParaRPr>
          </a:p>
        </p:txBody>
      </p:sp>
      <p:sp>
        <p:nvSpPr>
          <p:cNvPr id="3" name="Rectangle 2"/>
          <p:cNvSpPr/>
          <p:nvPr/>
        </p:nvSpPr>
        <p:spPr>
          <a:xfrm>
            <a:off x="3485198" y="9669730"/>
            <a:ext cx="3886200" cy="241824"/>
          </a:xfrm>
          <a:prstGeom prst="rect">
            <a:avLst/>
          </a:prstGeom>
        </p:spPr>
        <p:txBody>
          <a:bodyPr lIns="96378" tIns="48189" rIns="96378" bIns="48189">
            <a:spAutoFit/>
          </a:bodyPr>
          <a:lstStyle/>
          <a:p>
            <a:r>
              <a:rPr lang="en-US" sz="900" dirty="0" smtClean="0">
                <a:solidFill>
                  <a:prstClr val="black"/>
                </a:solidFill>
              </a:rPr>
              <a:t>Rev. Control:  07/01/2015 HSD – OSP and Susan Richmond</a:t>
            </a:r>
            <a:endParaRPr lang="en-US" sz="900" dirty="0">
              <a:solidFill>
                <a:prstClr val="black"/>
              </a:solidFill>
            </a:endParaRPr>
          </a:p>
        </p:txBody>
      </p:sp>
      <p:sp>
        <p:nvSpPr>
          <p:cNvPr id="5" name="Slide Number Placeholder 5"/>
          <p:cNvSpPr>
            <a:spLocks noGrp="1"/>
          </p:cNvSpPr>
          <p:nvPr>
            <p:ph type="sldNum" sz="quarter" idx="12"/>
          </p:nvPr>
        </p:nvSpPr>
        <p:spPr>
          <a:xfrm>
            <a:off x="6930390" y="9601200"/>
            <a:ext cx="842010" cy="457200"/>
          </a:xfrm>
        </p:spPr>
        <p:txBody>
          <a:bodyPr/>
          <a:lstStyle/>
          <a:p>
            <a:r>
              <a:rPr lang="en-US" dirty="0" smtClean="0">
                <a:solidFill>
                  <a:prstClr val="black">
                    <a:tint val="75000"/>
                  </a:prstClr>
                </a:solidFill>
              </a:rPr>
              <a:t>7</a:t>
            </a:r>
            <a:endParaRPr lang="en-US" dirty="0">
              <a:solidFill>
                <a:prstClr val="black">
                  <a:tint val="75000"/>
                </a:prstClr>
              </a:solidFill>
            </a:endParaRPr>
          </a:p>
        </p:txBody>
      </p:sp>
    </p:spTree>
    <p:extLst>
      <p:ext uri="{BB962C8B-B14F-4D97-AF65-F5344CB8AC3E}">
        <p14:creationId xmlns:p14="http://schemas.microsoft.com/office/powerpoint/2010/main" val="917742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6880" y="670560"/>
            <a:ext cx="3771900" cy="430887"/>
          </a:xfrm>
          <a:prstGeom prst="rect">
            <a:avLst/>
          </a:prstGeom>
        </p:spPr>
        <p:txBody>
          <a:bodyPr>
            <a:spAutoFit/>
          </a:bodyPr>
          <a:lstStyle/>
          <a:p>
            <a:pPr algn="ctr"/>
            <a:r>
              <a:rPr lang="es-SV" sz="2200" dirty="0" smtClean="0">
                <a:solidFill>
                  <a:prstClr val="black"/>
                </a:solidFill>
              </a:rPr>
              <a:t>Materiales complementarios</a:t>
            </a:r>
            <a:endParaRPr lang="es-SV" sz="2200" dirty="0">
              <a:solidFill>
                <a:prstClr val="black"/>
              </a:solidFill>
            </a:endParaRPr>
          </a:p>
        </p:txBody>
      </p:sp>
      <p:sp>
        <p:nvSpPr>
          <p:cNvPr id="2" name="TextBox 1"/>
          <p:cNvSpPr txBox="1"/>
          <p:nvPr/>
        </p:nvSpPr>
        <p:spPr>
          <a:xfrm>
            <a:off x="1539240" y="1086244"/>
            <a:ext cx="3939540" cy="566309"/>
          </a:xfrm>
          <a:prstGeom prst="rect">
            <a:avLst/>
          </a:prstGeom>
          <a:noFill/>
        </p:spPr>
        <p:txBody>
          <a:bodyPr wrap="square" rtlCol="0">
            <a:spAutoFit/>
          </a:bodyPr>
          <a:lstStyle/>
          <a:p>
            <a:pPr algn="ctr"/>
            <a:r>
              <a:rPr lang="es-PA" sz="1540" dirty="0" smtClean="0">
                <a:solidFill>
                  <a:prstClr val="black"/>
                </a:solidFill>
              </a:rPr>
              <a:t>Figura 1</a:t>
            </a:r>
          </a:p>
          <a:p>
            <a:pPr algn="ctr"/>
            <a:r>
              <a:rPr lang="es-PA" sz="1540" dirty="0" smtClean="0">
                <a:solidFill>
                  <a:prstClr val="black"/>
                </a:solidFill>
              </a:rPr>
              <a:t>Barco para observar/avistar ballena</a:t>
            </a:r>
            <a:r>
              <a:rPr lang="en-US" sz="1540" dirty="0" smtClean="0">
                <a:solidFill>
                  <a:prstClr val="black"/>
                </a:solidFill>
              </a:rPr>
              <a:t>s</a:t>
            </a:r>
            <a:endParaRPr lang="en-US" sz="1540" dirty="0">
              <a:solidFill>
                <a:prstClr val="black"/>
              </a:solidFill>
            </a:endParaRPr>
          </a:p>
        </p:txBody>
      </p:sp>
      <p:sp>
        <p:nvSpPr>
          <p:cNvPr id="3" name="TextBox 2"/>
          <p:cNvSpPr txBox="1"/>
          <p:nvPr/>
        </p:nvSpPr>
        <p:spPr>
          <a:xfrm>
            <a:off x="5695394" y="5686630"/>
            <a:ext cx="754379" cy="430887"/>
          </a:xfrm>
          <a:prstGeom prst="rect">
            <a:avLst/>
          </a:prstGeom>
          <a:solidFill>
            <a:schemeClr val="bg1"/>
          </a:solidFill>
        </p:spPr>
        <p:txBody>
          <a:bodyPr wrap="square" rtlCol="0">
            <a:spAutoFit/>
          </a:bodyPr>
          <a:lstStyle/>
          <a:p>
            <a:endParaRPr lang="en-US" sz="2200" dirty="0">
              <a:solidFill>
                <a:prstClr val="black"/>
              </a:solidFill>
            </a:endParaRPr>
          </a:p>
        </p:txBody>
      </p:sp>
      <p:pic>
        <p:nvPicPr>
          <p:cNvPr id="1026" name="Picture 2" descr="http://www.sanjuansafaris.com/whalewatching_fridayharbor_sanjuanisland/whalewatchboat/sealionstern_jackhig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706" y="2430780"/>
            <a:ext cx="6512631" cy="4526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72583" y="7208520"/>
            <a:ext cx="891591" cy="261610"/>
          </a:xfrm>
          <a:prstGeom prst="rect">
            <a:avLst/>
          </a:prstGeom>
          <a:noFill/>
        </p:spPr>
        <p:txBody>
          <a:bodyPr wrap="none" rtlCol="0">
            <a:spAutoFit/>
          </a:bodyPr>
          <a:lstStyle/>
          <a:p>
            <a:r>
              <a:rPr lang="en-US" sz="1100" dirty="0">
                <a:solidFill>
                  <a:prstClr val="black"/>
                </a:solidFill>
                <a:hlinkClick r:id="rId3"/>
              </a:rPr>
              <a:t>Website link</a:t>
            </a:r>
            <a:endParaRPr lang="en-US" sz="1100" dirty="0">
              <a:solidFill>
                <a:prstClr val="black"/>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3988909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6880" y="670560"/>
            <a:ext cx="3771900" cy="430887"/>
          </a:xfrm>
          <a:prstGeom prst="rect">
            <a:avLst/>
          </a:prstGeom>
        </p:spPr>
        <p:txBody>
          <a:bodyPr>
            <a:spAutoFit/>
          </a:bodyPr>
          <a:lstStyle/>
          <a:p>
            <a:pPr algn="ctr"/>
            <a:r>
              <a:rPr lang="es-NI" sz="2200" dirty="0" smtClean="0">
                <a:solidFill>
                  <a:prstClr val="black"/>
                </a:solidFill>
              </a:rPr>
              <a:t>Materiales complementarios</a:t>
            </a:r>
            <a:endParaRPr lang="es-NI" sz="2200" dirty="0">
              <a:solidFill>
                <a:prstClr val="black"/>
              </a:solidFill>
            </a:endParaRPr>
          </a:p>
        </p:txBody>
      </p:sp>
      <p:sp>
        <p:nvSpPr>
          <p:cNvPr id="2" name="TextBox 1"/>
          <p:cNvSpPr txBox="1"/>
          <p:nvPr/>
        </p:nvSpPr>
        <p:spPr>
          <a:xfrm>
            <a:off x="2125980" y="1086244"/>
            <a:ext cx="2933700" cy="566309"/>
          </a:xfrm>
          <a:prstGeom prst="rect">
            <a:avLst/>
          </a:prstGeom>
          <a:noFill/>
        </p:spPr>
        <p:txBody>
          <a:bodyPr wrap="square" rtlCol="0">
            <a:spAutoFit/>
          </a:bodyPr>
          <a:lstStyle/>
          <a:p>
            <a:pPr algn="ctr"/>
            <a:r>
              <a:rPr lang="es-DO" sz="1540" dirty="0" smtClean="0">
                <a:solidFill>
                  <a:prstClr val="black"/>
                </a:solidFill>
              </a:rPr>
              <a:t>Figura 2</a:t>
            </a:r>
          </a:p>
          <a:p>
            <a:pPr algn="ctr"/>
            <a:r>
              <a:rPr lang="es-DO" sz="1540" dirty="0" smtClean="0">
                <a:solidFill>
                  <a:prstClr val="black"/>
                </a:solidFill>
              </a:rPr>
              <a:t>Observando un grupo de ballenas</a:t>
            </a:r>
            <a:endParaRPr lang="es-DO" sz="1540" dirty="0">
              <a:solidFill>
                <a:prstClr val="black"/>
              </a:solidFill>
            </a:endParaRPr>
          </a:p>
        </p:txBody>
      </p:sp>
      <p:pic>
        <p:nvPicPr>
          <p:cNvPr id="2050" name="Picture 2" descr="http://media.komonews.com/images/130802_orca_killer_whales_2_6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 y="2179320"/>
            <a:ext cx="6915150" cy="463105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F177B04D-AEB5-43ED-B9BA-B3D1EC9C9067}"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4129110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37726</TotalTime>
  <Words>16415</Words>
  <Application>Microsoft Office PowerPoint</Application>
  <PresentationFormat>Custom</PresentationFormat>
  <Paragraphs>1992</Paragraphs>
  <Slides>51</Slides>
  <Notes>7</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51</vt:i4>
      </vt:variant>
    </vt:vector>
  </HeadingPairs>
  <TitlesOfParts>
    <vt:vector size="69" baseType="lpstr">
      <vt:lpstr>Arabic Typesetting</vt:lpstr>
      <vt:lpstr>Arial</vt:lpstr>
      <vt:lpstr>Bookman Old Style</vt:lpstr>
      <vt:lpstr>Calibri</vt:lpstr>
      <vt:lpstr>Chiller</vt:lpstr>
      <vt:lpstr>Courier New</vt:lpstr>
      <vt:lpstr>GillSansMT</vt:lpstr>
      <vt:lpstr>Helvetica</vt:lpstr>
      <vt:lpstr>Lucida Handwriting</vt:lpstr>
      <vt:lpstr>Times New Roman</vt:lpstr>
      <vt:lpstr>Office Theme</vt:lpstr>
      <vt:lpstr>1_Office Theme</vt:lpstr>
      <vt:lpstr>2_Office Theme</vt:lpstr>
      <vt:lpstr>3_Office Theme</vt:lpstr>
      <vt:lpstr>4_Office Theme</vt:lpstr>
      <vt:lpstr>5_Office Theme</vt:lpstr>
      <vt:lpstr>6_Office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Richmond</dc:creator>
  <cp:lastModifiedBy>Richmond, Susan</cp:lastModifiedBy>
  <cp:revision>1046</cp:revision>
  <cp:lastPrinted>2015-08-10T21:06:37Z</cp:lastPrinted>
  <dcterms:created xsi:type="dcterms:W3CDTF">2013-06-13T16:49:22Z</dcterms:created>
  <dcterms:modified xsi:type="dcterms:W3CDTF">2016-02-10T21:12:21Z</dcterms:modified>
</cp:coreProperties>
</file>