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Lst>
  <p:notesMasterIdLst>
    <p:notesMasterId r:id="rId56"/>
  </p:notesMasterIdLst>
  <p:handoutMasterIdLst>
    <p:handoutMasterId r:id="rId57"/>
  </p:handoutMasterIdLst>
  <p:sldIdLst>
    <p:sldId id="461" r:id="rId8"/>
    <p:sldId id="462" r:id="rId9"/>
    <p:sldId id="474" r:id="rId10"/>
    <p:sldId id="475" r:id="rId11"/>
    <p:sldId id="476" r:id="rId12"/>
    <p:sldId id="477" r:id="rId13"/>
    <p:sldId id="478" r:id="rId14"/>
    <p:sldId id="479" r:id="rId15"/>
    <p:sldId id="463" r:id="rId16"/>
    <p:sldId id="483" r:id="rId17"/>
    <p:sldId id="339" r:id="rId18"/>
    <p:sldId id="337" r:id="rId19"/>
    <p:sldId id="480" r:id="rId20"/>
    <p:sldId id="481" r:id="rId21"/>
    <p:sldId id="482" r:id="rId22"/>
    <p:sldId id="466" r:id="rId23"/>
    <p:sldId id="472" r:id="rId24"/>
    <p:sldId id="467" r:id="rId25"/>
    <p:sldId id="485" r:id="rId26"/>
    <p:sldId id="486" r:id="rId27"/>
    <p:sldId id="487" r:id="rId28"/>
    <p:sldId id="488" r:id="rId29"/>
    <p:sldId id="489" r:id="rId30"/>
    <p:sldId id="431" r:id="rId31"/>
    <p:sldId id="484" r:id="rId32"/>
    <p:sldId id="294" r:id="rId33"/>
    <p:sldId id="436" r:id="rId34"/>
    <p:sldId id="417" r:id="rId35"/>
    <p:sldId id="418" r:id="rId36"/>
    <p:sldId id="455" r:id="rId37"/>
    <p:sldId id="456" r:id="rId38"/>
    <p:sldId id="457" r:id="rId39"/>
    <p:sldId id="458" r:id="rId40"/>
    <p:sldId id="398" r:id="rId41"/>
    <p:sldId id="399" r:id="rId42"/>
    <p:sldId id="400" r:id="rId43"/>
    <p:sldId id="401" r:id="rId44"/>
    <p:sldId id="402" r:id="rId45"/>
    <p:sldId id="403" r:id="rId46"/>
    <p:sldId id="450" r:id="rId47"/>
    <p:sldId id="441" r:id="rId48"/>
    <p:sldId id="451" r:id="rId49"/>
    <p:sldId id="453" r:id="rId50"/>
    <p:sldId id="470" r:id="rId51"/>
    <p:sldId id="414" r:id="rId52"/>
    <p:sldId id="415" r:id="rId53"/>
    <p:sldId id="469" r:id="rId54"/>
    <p:sldId id="342" r:id="rId55"/>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9087" autoAdjust="0"/>
  </p:normalViewPr>
  <p:slideViewPr>
    <p:cSldViewPr>
      <p:cViewPr varScale="1">
        <p:scale>
          <a:sx n="74" d="100"/>
          <a:sy n="74" d="100"/>
        </p:scale>
        <p:origin x="1992" y="6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2/10/2016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2/10/2016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8171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830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6567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5244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109270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278548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33</a:t>
            </a:fld>
            <a:endParaRPr lang="en-US" dirty="0"/>
          </a:p>
        </p:txBody>
      </p:sp>
    </p:spTree>
    <p:extLst>
      <p:ext uri="{BB962C8B-B14F-4D97-AF65-F5344CB8AC3E}">
        <p14:creationId xmlns:p14="http://schemas.microsoft.com/office/powerpoint/2010/main" val="2766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40</a:t>
            </a:fld>
            <a:endParaRPr lang="en-US" dirty="0"/>
          </a:p>
        </p:txBody>
      </p:sp>
    </p:spTree>
    <p:extLst>
      <p:ext uri="{BB962C8B-B14F-4D97-AF65-F5344CB8AC3E}">
        <p14:creationId xmlns:p14="http://schemas.microsoft.com/office/powerpoint/2010/main" val="27668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41</a:t>
            </a:fld>
            <a:endParaRPr lang="en-US" dirty="0"/>
          </a:p>
        </p:txBody>
      </p:sp>
    </p:spTree>
    <p:extLst>
      <p:ext uri="{BB962C8B-B14F-4D97-AF65-F5344CB8AC3E}">
        <p14:creationId xmlns:p14="http://schemas.microsoft.com/office/powerpoint/2010/main" val="27668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78182-5A90-4C1D-8810-70F4809A941A}"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C3565-86A3-4219-A68C-895B532BA8CF}"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669B9-FE68-44DE-B0FA-188272DFA84E}" type="datetime1">
              <a:rPr lang="en-US" smtClean="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6311" indent="0" algn="ctr">
              <a:buNone/>
              <a:defRPr>
                <a:solidFill>
                  <a:schemeClr val="tx1">
                    <a:tint val="75000"/>
                  </a:schemeClr>
                </a:solidFill>
              </a:defRPr>
            </a:lvl2pPr>
            <a:lvl3pPr marL="1012623" indent="0" algn="ctr">
              <a:buNone/>
              <a:defRPr>
                <a:solidFill>
                  <a:schemeClr val="tx1">
                    <a:tint val="75000"/>
                  </a:schemeClr>
                </a:solidFill>
              </a:defRPr>
            </a:lvl3pPr>
            <a:lvl4pPr marL="1518934" indent="0" algn="ctr">
              <a:buNone/>
              <a:defRPr>
                <a:solidFill>
                  <a:schemeClr val="tx1">
                    <a:tint val="75000"/>
                  </a:schemeClr>
                </a:solidFill>
              </a:defRPr>
            </a:lvl4pPr>
            <a:lvl5pPr marL="2025245" indent="0" algn="ctr">
              <a:buNone/>
              <a:defRPr>
                <a:solidFill>
                  <a:schemeClr val="tx1">
                    <a:tint val="75000"/>
                  </a:schemeClr>
                </a:solidFill>
              </a:defRPr>
            </a:lvl5pPr>
            <a:lvl6pPr marL="2531558" indent="0" algn="ctr">
              <a:buNone/>
              <a:defRPr>
                <a:solidFill>
                  <a:schemeClr val="tx1">
                    <a:tint val="75000"/>
                  </a:schemeClr>
                </a:solidFill>
              </a:defRPr>
            </a:lvl6pPr>
            <a:lvl7pPr marL="3037869" indent="0" algn="ctr">
              <a:buNone/>
              <a:defRPr>
                <a:solidFill>
                  <a:schemeClr val="tx1">
                    <a:tint val="75000"/>
                  </a:schemeClr>
                </a:solidFill>
              </a:defRPr>
            </a:lvl7pPr>
            <a:lvl8pPr marL="3544181" indent="0" algn="ctr">
              <a:buNone/>
              <a:defRPr>
                <a:solidFill>
                  <a:schemeClr val="tx1">
                    <a:tint val="75000"/>
                  </a:schemeClr>
                </a:solidFill>
              </a:defRPr>
            </a:lvl8pPr>
            <a:lvl9pPr marL="4050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B806D-E7C0-4157-9DAE-E7C1E0A4E575}"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186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529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6311" indent="0">
              <a:buNone/>
              <a:defRPr sz="1990">
                <a:solidFill>
                  <a:schemeClr val="tx1">
                    <a:tint val="75000"/>
                  </a:schemeClr>
                </a:solidFill>
              </a:defRPr>
            </a:lvl2pPr>
            <a:lvl3pPr marL="1012623" indent="0">
              <a:buNone/>
              <a:defRPr sz="1781">
                <a:solidFill>
                  <a:schemeClr val="tx1">
                    <a:tint val="75000"/>
                  </a:schemeClr>
                </a:solidFill>
              </a:defRPr>
            </a:lvl3pPr>
            <a:lvl4pPr marL="1518934" indent="0">
              <a:buNone/>
              <a:defRPr sz="1571">
                <a:solidFill>
                  <a:schemeClr val="tx1">
                    <a:tint val="75000"/>
                  </a:schemeClr>
                </a:solidFill>
              </a:defRPr>
            </a:lvl4pPr>
            <a:lvl5pPr marL="2025245" indent="0">
              <a:buNone/>
              <a:defRPr sz="1571">
                <a:solidFill>
                  <a:schemeClr val="tx1">
                    <a:tint val="75000"/>
                  </a:schemeClr>
                </a:solidFill>
              </a:defRPr>
            </a:lvl5pPr>
            <a:lvl6pPr marL="2531558" indent="0">
              <a:buNone/>
              <a:defRPr sz="1571">
                <a:solidFill>
                  <a:schemeClr val="tx1">
                    <a:tint val="75000"/>
                  </a:schemeClr>
                </a:solidFill>
              </a:defRPr>
            </a:lvl6pPr>
            <a:lvl7pPr marL="3037869" indent="0">
              <a:buNone/>
              <a:defRPr sz="1571">
                <a:solidFill>
                  <a:schemeClr val="tx1">
                    <a:tint val="75000"/>
                  </a:schemeClr>
                </a:solidFill>
              </a:defRPr>
            </a:lvl7pPr>
            <a:lvl8pPr marL="3544181" indent="0">
              <a:buNone/>
              <a:defRPr sz="1571">
                <a:solidFill>
                  <a:schemeClr val="tx1">
                    <a:tint val="75000"/>
                  </a:schemeClr>
                </a:solidFill>
              </a:defRPr>
            </a:lvl8pPr>
            <a:lvl9pPr marL="4050492" indent="0">
              <a:buNone/>
              <a:defRPr sz="15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68CEB-7BFC-41D4-8918-25D8878C43A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70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10DE8-7D4D-4C25-8F82-B91ADA6E419A}"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87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DBA04-746F-44EC-8FDF-68EB91CE7E97}"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32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E5A48-ECBE-421E-AAA6-2A083550ED7A}"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69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0E269-B032-4BF9-846F-80617C893711}"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32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562"/>
            </a:lvl1pPr>
            <a:lvl2pPr>
              <a:defRPr sz="3143"/>
            </a:lvl2pPr>
            <a:lvl3pPr>
              <a:defRPr sz="2619"/>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8C887-A185-4F6A-8393-41A15AA47A71}"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15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777881" y="9522883"/>
            <a:ext cx="842010" cy="535517"/>
          </a:xfrm>
        </p:spPr>
        <p:txBody>
          <a:bodyPr/>
          <a:lstStyle>
            <a:lvl1pPr algn="r">
              <a:defRPr/>
            </a:lvl1pPr>
          </a:lstStyle>
          <a:p>
            <a:fld id="{F177B04D-AEB5-43ED-B9BA-B3D1EC9C9067}" type="slidenum">
              <a:rPr lang="en-US" smtClean="0"/>
              <a:pPr/>
              <a:t>‹#›</a:t>
            </a:fld>
            <a:endParaRPr lang="en-US" dirty="0"/>
          </a:p>
        </p:txBody>
      </p:sp>
      <p:sp>
        <p:nvSpPr>
          <p:cNvPr id="8" name="Rectangle 7"/>
          <p:cNvSpPr/>
          <p:nvPr userDrawn="1"/>
        </p:nvSpPr>
        <p:spPr>
          <a:xfrm>
            <a:off x="3493226" y="9831849"/>
            <a:ext cx="3886200" cy="237437"/>
          </a:xfrm>
          <a:prstGeom prst="rect">
            <a:avLst/>
          </a:prstGeom>
        </p:spPr>
        <p:txBody>
          <a:bodyPr>
            <a:spAutoFit/>
          </a:bodyPr>
          <a:lstStyle/>
          <a:p>
            <a:pPr defTabSz="1012623"/>
            <a:r>
              <a:rPr lang="en-US" sz="943" dirty="0" smtClean="0">
                <a:solidFill>
                  <a:prstClr val="black"/>
                </a:solidFill>
              </a:rPr>
              <a:t>Rev. Control:  07/01/2015 HSD – OSP and Susan Richmond</a:t>
            </a:r>
            <a:endParaRPr lang="en-US" sz="943" dirty="0">
              <a:solidFill>
                <a:prstClr val="black"/>
              </a:solidFill>
            </a:endParaRPr>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562"/>
            </a:lvl1pPr>
            <a:lvl2pPr marL="506311" indent="0">
              <a:buNone/>
              <a:defRPr sz="3143"/>
            </a:lvl2pPr>
            <a:lvl3pPr marL="1012623" indent="0">
              <a:buNone/>
              <a:defRPr sz="2619"/>
            </a:lvl3pPr>
            <a:lvl4pPr marL="1518934" indent="0">
              <a:buNone/>
              <a:defRPr sz="2200"/>
            </a:lvl4pPr>
            <a:lvl5pPr marL="2025245" indent="0">
              <a:buNone/>
              <a:defRPr sz="2200"/>
            </a:lvl5pPr>
            <a:lvl6pPr marL="2531558" indent="0">
              <a:buNone/>
              <a:defRPr sz="2200"/>
            </a:lvl6pPr>
            <a:lvl7pPr marL="3037869" indent="0">
              <a:buNone/>
              <a:defRPr sz="2200"/>
            </a:lvl7pPr>
            <a:lvl8pPr marL="3544181" indent="0">
              <a:buNone/>
              <a:defRPr sz="2200"/>
            </a:lvl8pPr>
            <a:lvl9pPr marL="4050492"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6CD4C-34E9-46D7-9968-18EF1056682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407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A2E69-E34B-4918-A0FB-1972156F1AFF}"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116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6F26C-48C6-464C-A94E-23D450348AE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492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6311" indent="0" algn="ctr">
              <a:buNone/>
              <a:defRPr>
                <a:solidFill>
                  <a:schemeClr val="tx1">
                    <a:tint val="75000"/>
                  </a:schemeClr>
                </a:solidFill>
              </a:defRPr>
            </a:lvl2pPr>
            <a:lvl3pPr marL="1012623" indent="0" algn="ctr">
              <a:buNone/>
              <a:defRPr>
                <a:solidFill>
                  <a:schemeClr val="tx1">
                    <a:tint val="75000"/>
                  </a:schemeClr>
                </a:solidFill>
              </a:defRPr>
            </a:lvl3pPr>
            <a:lvl4pPr marL="1518934" indent="0" algn="ctr">
              <a:buNone/>
              <a:defRPr>
                <a:solidFill>
                  <a:schemeClr val="tx1">
                    <a:tint val="75000"/>
                  </a:schemeClr>
                </a:solidFill>
              </a:defRPr>
            </a:lvl4pPr>
            <a:lvl5pPr marL="2025245" indent="0" algn="ctr">
              <a:buNone/>
              <a:defRPr>
                <a:solidFill>
                  <a:schemeClr val="tx1">
                    <a:tint val="75000"/>
                  </a:schemeClr>
                </a:solidFill>
              </a:defRPr>
            </a:lvl5pPr>
            <a:lvl6pPr marL="2531558" indent="0" algn="ctr">
              <a:buNone/>
              <a:defRPr>
                <a:solidFill>
                  <a:schemeClr val="tx1">
                    <a:tint val="75000"/>
                  </a:schemeClr>
                </a:solidFill>
              </a:defRPr>
            </a:lvl6pPr>
            <a:lvl7pPr marL="3037869" indent="0" algn="ctr">
              <a:buNone/>
              <a:defRPr>
                <a:solidFill>
                  <a:schemeClr val="tx1">
                    <a:tint val="75000"/>
                  </a:schemeClr>
                </a:solidFill>
              </a:defRPr>
            </a:lvl7pPr>
            <a:lvl8pPr marL="3544181" indent="0" algn="ctr">
              <a:buNone/>
              <a:defRPr>
                <a:solidFill>
                  <a:schemeClr val="tx1">
                    <a:tint val="75000"/>
                  </a:schemeClr>
                </a:solidFill>
              </a:defRPr>
            </a:lvl8pPr>
            <a:lvl9pPr marL="4050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09A69F-268E-4D22-BC51-FCC126CFAC3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67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389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6311" indent="0">
              <a:buNone/>
              <a:defRPr sz="1990">
                <a:solidFill>
                  <a:schemeClr val="tx1">
                    <a:tint val="75000"/>
                  </a:schemeClr>
                </a:solidFill>
              </a:defRPr>
            </a:lvl2pPr>
            <a:lvl3pPr marL="1012623" indent="0">
              <a:buNone/>
              <a:defRPr sz="1781">
                <a:solidFill>
                  <a:schemeClr val="tx1">
                    <a:tint val="75000"/>
                  </a:schemeClr>
                </a:solidFill>
              </a:defRPr>
            </a:lvl3pPr>
            <a:lvl4pPr marL="1518934" indent="0">
              <a:buNone/>
              <a:defRPr sz="1571">
                <a:solidFill>
                  <a:schemeClr val="tx1">
                    <a:tint val="75000"/>
                  </a:schemeClr>
                </a:solidFill>
              </a:defRPr>
            </a:lvl4pPr>
            <a:lvl5pPr marL="2025245" indent="0">
              <a:buNone/>
              <a:defRPr sz="1571">
                <a:solidFill>
                  <a:schemeClr val="tx1">
                    <a:tint val="75000"/>
                  </a:schemeClr>
                </a:solidFill>
              </a:defRPr>
            </a:lvl5pPr>
            <a:lvl6pPr marL="2531558" indent="0">
              <a:buNone/>
              <a:defRPr sz="1571">
                <a:solidFill>
                  <a:schemeClr val="tx1">
                    <a:tint val="75000"/>
                  </a:schemeClr>
                </a:solidFill>
              </a:defRPr>
            </a:lvl6pPr>
            <a:lvl7pPr marL="3037869" indent="0">
              <a:buNone/>
              <a:defRPr sz="1571">
                <a:solidFill>
                  <a:schemeClr val="tx1">
                    <a:tint val="75000"/>
                  </a:schemeClr>
                </a:solidFill>
              </a:defRPr>
            </a:lvl7pPr>
            <a:lvl8pPr marL="3544181" indent="0">
              <a:buNone/>
              <a:defRPr sz="1571">
                <a:solidFill>
                  <a:schemeClr val="tx1">
                    <a:tint val="75000"/>
                  </a:schemeClr>
                </a:solidFill>
              </a:defRPr>
            </a:lvl8pPr>
            <a:lvl9pPr marL="4050492" indent="0">
              <a:buNone/>
              <a:defRPr sz="15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94417-9052-4E72-98BA-050FF331B26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379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9A85C-B948-4925-815B-916AD7394B08}"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153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BFF99-CF76-4DE1-9BC7-B5043F0B402C}"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4676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F92E9-B9A1-4819-9300-6CFBACF17152}"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8263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4F23B-3309-4BCC-B2F7-1230C9EE1701}"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1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562"/>
            </a:lvl1pPr>
            <a:lvl2pPr>
              <a:defRPr sz="3143"/>
            </a:lvl2pPr>
            <a:lvl3pPr>
              <a:defRPr sz="2619"/>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44231-9982-4370-9831-E332AA224F3E}"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633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562"/>
            </a:lvl1pPr>
            <a:lvl2pPr marL="506311" indent="0">
              <a:buNone/>
              <a:defRPr sz="3143"/>
            </a:lvl2pPr>
            <a:lvl3pPr marL="1012623" indent="0">
              <a:buNone/>
              <a:defRPr sz="2619"/>
            </a:lvl3pPr>
            <a:lvl4pPr marL="1518934" indent="0">
              <a:buNone/>
              <a:defRPr sz="2200"/>
            </a:lvl4pPr>
            <a:lvl5pPr marL="2025245" indent="0">
              <a:buNone/>
              <a:defRPr sz="2200"/>
            </a:lvl5pPr>
            <a:lvl6pPr marL="2531558" indent="0">
              <a:buNone/>
              <a:defRPr sz="2200"/>
            </a:lvl6pPr>
            <a:lvl7pPr marL="3037869" indent="0">
              <a:buNone/>
              <a:defRPr sz="2200"/>
            </a:lvl7pPr>
            <a:lvl8pPr marL="3544181" indent="0">
              <a:buNone/>
              <a:defRPr sz="2200"/>
            </a:lvl8pPr>
            <a:lvl9pPr marL="4050492"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50BA5-571A-405C-AEAD-9ADD40CF16A4}"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115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9C756-BF0C-4804-A8F4-EAEBCD4119D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409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9436B-3593-47F1-BC7B-A2992C733489}"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951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6311" indent="0" algn="ctr">
              <a:buNone/>
              <a:defRPr>
                <a:solidFill>
                  <a:schemeClr val="tx1">
                    <a:tint val="75000"/>
                  </a:schemeClr>
                </a:solidFill>
              </a:defRPr>
            </a:lvl2pPr>
            <a:lvl3pPr marL="1012623" indent="0" algn="ctr">
              <a:buNone/>
              <a:defRPr>
                <a:solidFill>
                  <a:schemeClr val="tx1">
                    <a:tint val="75000"/>
                  </a:schemeClr>
                </a:solidFill>
              </a:defRPr>
            </a:lvl3pPr>
            <a:lvl4pPr marL="1518934" indent="0" algn="ctr">
              <a:buNone/>
              <a:defRPr>
                <a:solidFill>
                  <a:schemeClr val="tx1">
                    <a:tint val="75000"/>
                  </a:schemeClr>
                </a:solidFill>
              </a:defRPr>
            </a:lvl4pPr>
            <a:lvl5pPr marL="2025245" indent="0" algn="ctr">
              <a:buNone/>
              <a:defRPr>
                <a:solidFill>
                  <a:schemeClr val="tx1">
                    <a:tint val="75000"/>
                  </a:schemeClr>
                </a:solidFill>
              </a:defRPr>
            </a:lvl5pPr>
            <a:lvl6pPr marL="2531558" indent="0" algn="ctr">
              <a:buNone/>
              <a:defRPr>
                <a:solidFill>
                  <a:schemeClr val="tx1">
                    <a:tint val="75000"/>
                  </a:schemeClr>
                </a:solidFill>
              </a:defRPr>
            </a:lvl6pPr>
            <a:lvl7pPr marL="3037869" indent="0" algn="ctr">
              <a:buNone/>
              <a:defRPr>
                <a:solidFill>
                  <a:schemeClr val="tx1">
                    <a:tint val="75000"/>
                  </a:schemeClr>
                </a:solidFill>
              </a:defRPr>
            </a:lvl7pPr>
            <a:lvl8pPr marL="3544181" indent="0" algn="ctr">
              <a:buNone/>
              <a:defRPr>
                <a:solidFill>
                  <a:schemeClr val="tx1">
                    <a:tint val="75000"/>
                  </a:schemeClr>
                </a:solidFill>
              </a:defRPr>
            </a:lvl8pPr>
            <a:lvl9pPr marL="4050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C2F65-F99B-4DE2-A92A-D7C6D182F88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25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37437"/>
          </a:xfrm>
          <a:prstGeom prst="rect">
            <a:avLst/>
          </a:prstGeom>
        </p:spPr>
        <p:txBody>
          <a:bodyPr>
            <a:spAutoFit/>
          </a:bodyPr>
          <a:lstStyle/>
          <a:p>
            <a:pPr defTabSz="1012623"/>
            <a:r>
              <a:rPr lang="en-US" sz="943" dirty="0" smtClean="0">
                <a:solidFill>
                  <a:prstClr val="black"/>
                </a:solidFill>
              </a:rPr>
              <a:t>Rev. Control:  10/25/2014 HSD – OSP and Susan Richmond</a:t>
            </a:r>
            <a:endParaRPr lang="en-US" sz="943" dirty="0">
              <a:solidFill>
                <a:prstClr val="black"/>
              </a:solidFill>
            </a:endParaRPr>
          </a:p>
        </p:txBody>
      </p:sp>
    </p:spTree>
    <p:extLst>
      <p:ext uri="{BB962C8B-B14F-4D97-AF65-F5344CB8AC3E}">
        <p14:creationId xmlns:p14="http://schemas.microsoft.com/office/powerpoint/2010/main" val="1606958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6311" indent="0">
              <a:buNone/>
              <a:defRPr sz="1990">
                <a:solidFill>
                  <a:schemeClr val="tx1">
                    <a:tint val="75000"/>
                  </a:schemeClr>
                </a:solidFill>
              </a:defRPr>
            </a:lvl2pPr>
            <a:lvl3pPr marL="1012623" indent="0">
              <a:buNone/>
              <a:defRPr sz="1781">
                <a:solidFill>
                  <a:schemeClr val="tx1">
                    <a:tint val="75000"/>
                  </a:schemeClr>
                </a:solidFill>
              </a:defRPr>
            </a:lvl3pPr>
            <a:lvl4pPr marL="1518934" indent="0">
              <a:buNone/>
              <a:defRPr sz="1571">
                <a:solidFill>
                  <a:schemeClr val="tx1">
                    <a:tint val="75000"/>
                  </a:schemeClr>
                </a:solidFill>
              </a:defRPr>
            </a:lvl4pPr>
            <a:lvl5pPr marL="2025245" indent="0">
              <a:buNone/>
              <a:defRPr sz="1571">
                <a:solidFill>
                  <a:schemeClr val="tx1">
                    <a:tint val="75000"/>
                  </a:schemeClr>
                </a:solidFill>
              </a:defRPr>
            </a:lvl5pPr>
            <a:lvl6pPr marL="2531558" indent="0">
              <a:buNone/>
              <a:defRPr sz="1571">
                <a:solidFill>
                  <a:schemeClr val="tx1">
                    <a:tint val="75000"/>
                  </a:schemeClr>
                </a:solidFill>
              </a:defRPr>
            </a:lvl6pPr>
            <a:lvl7pPr marL="3037869" indent="0">
              <a:buNone/>
              <a:defRPr sz="1571">
                <a:solidFill>
                  <a:schemeClr val="tx1">
                    <a:tint val="75000"/>
                  </a:schemeClr>
                </a:solidFill>
              </a:defRPr>
            </a:lvl7pPr>
            <a:lvl8pPr marL="3544181" indent="0">
              <a:buNone/>
              <a:defRPr sz="1571">
                <a:solidFill>
                  <a:schemeClr val="tx1">
                    <a:tint val="75000"/>
                  </a:schemeClr>
                </a:solidFill>
              </a:defRPr>
            </a:lvl8pPr>
            <a:lvl9pPr marL="4050492" indent="0">
              <a:buNone/>
              <a:defRPr sz="15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A5229-8880-411E-A787-3C5580B5DD1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886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C547E-2E10-42EF-A333-F4F11999F21D}"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906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6F210-3C11-45E2-A741-BB233A371A83}"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700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266E7-ADB6-4E00-BAA7-A9012EB0036F}"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9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D4720-4CAC-47C7-BD50-9760E6917084}"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65CD-ECCE-485A-8D9F-50E807399941}"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542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562"/>
            </a:lvl1pPr>
            <a:lvl2pPr>
              <a:defRPr sz="3143"/>
            </a:lvl2pPr>
            <a:lvl3pPr>
              <a:defRPr sz="2619"/>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AA27C-4520-4446-A93F-1886596041F1}"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128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562"/>
            </a:lvl1pPr>
            <a:lvl2pPr marL="506311" indent="0">
              <a:buNone/>
              <a:defRPr sz="3143"/>
            </a:lvl2pPr>
            <a:lvl3pPr marL="1012623" indent="0">
              <a:buNone/>
              <a:defRPr sz="2619"/>
            </a:lvl3pPr>
            <a:lvl4pPr marL="1518934" indent="0">
              <a:buNone/>
              <a:defRPr sz="2200"/>
            </a:lvl4pPr>
            <a:lvl5pPr marL="2025245" indent="0">
              <a:buNone/>
              <a:defRPr sz="2200"/>
            </a:lvl5pPr>
            <a:lvl6pPr marL="2531558" indent="0">
              <a:buNone/>
              <a:defRPr sz="2200"/>
            </a:lvl6pPr>
            <a:lvl7pPr marL="3037869" indent="0">
              <a:buNone/>
              <a:defRPr sz="2200"/>
            </a:lvl7pPr>
            <a:lvl8pPr marL="3544181" indent="0">
              <a:buNone/>
              <a:defRPr sz="2200"/>
            </a:lvl8pPr>
            <a:lvl9pPr marL="4050492"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5E3E7-A88C-4320-A14B-57AD1774963C}"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183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7E28-F065-4E78-9A04-5A4005D9EB21}"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35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37B8-95DF-41E1-B893-96ADF8FF92AB}"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518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388621" y="2346960"/>
            <a:ext cx="6995159" cy="6638078"/>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13" name="Shape 13"/>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E2DE5DBE-2330-4361-B508-E866D6493828}" type="datetime1">
              <a:rPr lang="en-US" smtClean="0">
                <a:solidFill>
                  <a:srgbClr val="000000"/>
                </a:solidFill>
              </a:rPr>
              <a:t>2/10/2016</a:t>
            </a:fld>
            <a:endParaRPr>
              <a:solidFill>
                <a:srgbClr val="000000"/>
              </a:solidFill>
            </a:endParaRPr>
          </a:p>
        </p:txBody>
      </p:sp>
      <p:sp>
        <p:nvSpPr>
          <p:cNvPr id="14" name="Shape 14"/>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15" name="Shape 15"/>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8372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582931" y="3124624"/>
            <a:ext cx="6606539" cy="2156035"/>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1165860" y="5699760"/>
            <a:ext cx="5440680" cy="2570480"/>
          </a:xfrm>
          <a:prstGeom prst="rect">
            <a:avLst/>
          </a:prstGeom>
          <a:noFill/>
          <a:ln>
            <a:noFill/>
          </a:ln>
        </p:spPr>
        <p:txBody>
          <a:bodyPr lIns="91425" tIns="91425" rIns="91425" bIns="91425" anchor="t" anchorCtr="0"/>
          <a:lstStyle>
            <a:lvl1pPr marL="0" marR="0" indent="0" algn="ctr" rtl="0">
              <a:spcBef>
                <a:spcPts val="704"/>
              </a:spcBef>
              <a:buClr>
                <a:srgbClr val="888888"/>
              </a:buClr>
              <a:buFont typeface="Arial"/>
              <a:buNone/>
              <a:defRPr/>
            </a:lvl1pPr>
            <a:lvl2pPr marL="502920" marR="0" indent="0" algn="ctr" rtl="0">
              <a:spcBef>
                <a:spcPts val="616"/>
              </a:spcBef>
              <a:buClr>
                <a:srgbClr val="888888"/>
              </a:buClr>
              <a:buFont typeface="Arial"/>
              <a:buNone/>
              <a:defRPr/>
            </a:lvl2pPr>
            <a:lvl3pPr marL="1005840" marR="0" indent="0" algn="ctr" rtl="0">
              <a:spcBef>
                <a:spcPts val="528"/>
              </a:spcBef>
              <a:buClr>
                <a:srgbClr val="888888"/>
              </a:buClr>
              <a:buFont typeface="Arial"/>
              <a:buNone/>
              <a:defRPr/>
            </a:lvl3pPr>
            <a:lvl4pPr marL="1508760" marR="0" indent="0" algn="ctr" rtl="0">
              <a:spcBef>
                <a:spcPts val="440"/>
              </a:spcBef>
              <a:buClr>
                <a:srgbClr val="888888"/>
              </a:buClr>
              <a:buFont typeface="Arial"/>
              <a:buNone/>
              <a:defRPr/>
            </a:lvl4pPr>
            <a:lvl5pPr marL="2011680" marR="0" indent="0" algn="ctr" rtl="0">
              <a:spcBef>
                <a:spcPts val="440"/>
              </a:spcBef>
              <a:buClr>
                <a:srgbClr val="888888"/>
              </a:buClr>
              <a:buFont typeface="Arial"/>
              <a:buNone/>
              <a:defRPr/>
            </a:lvl5pPr>
            <a:lvl6pPr marL="2514600" marR="0" indent="0" algn="ctr" rtl="0">
              <a:spcBef>
                <a:spcPts val="440"/>
              </a:spcBef>
              <a:buClr>
                <a:srgbClr val="888888"/>
              </a:buClr>
              <a:buFont typeface="Arial"/>
              <a:buNone/>
              <a:defRPr/>
            </a:lvl6pPr>
            <a:lvl7pPr marL="3017520" marR="0" indent="0" algn="ctr" rtl="0">
              <a:spcBef>
                <a:spcPts val="440"/>
              </a:spcBef>
              <a:buClr>
                <a:srgbClr val="888888"/>
              </a:buClr>
              <a:buFont typeface="Arial"/>
              <a:buNone/>
              <a:defRPr/>
            </a:lvl7pPr>
            <a:lvl8pPr marL="3520440" marR="0" indent="0" algn="ctr" rtl="0">
              <a:spcBef>
                <a:spcPts val="440"/>
              </a:spcBef>
              <a:buClr>
                <a:srgbClr val="888888"/>
              </a:buClr>
              <a:buFont typeface="Arial"/>
              <a:buNone/>
              <a:defRPr/>
            </a:lvl8pPr>
            <a:lvl9pPr marL="4023360" marR="0" indent="0" algn="ctr" rtl="0">
              <a:spcBef>
                <a:spcPts val="440"/>
              </a:spcBef>
              <a:buClr>
                <a:srgbClr val="888888"/>
              </a:buClr>
              <a:buFont typeface="Arial"/>
              <a:buNone/>
              <a:defRPr/>
            </a:lvl9pPr>
          </a:lstStyle>
          <a:p>
            <a:endParaRPr/>
          </a:p>
        </p:txBody>
      </p:sp>
      <p:sp>
        <p:nvSpPr>
          <p:cNvPr id="19" name="Shape 19"/>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942C3EA4-66E1-43F6-85C8-C5E879873DA3}" type="datetime1">
              <a:rPr lang="en-US" smtClean="0">
                <a:solidFill>
                  <a:srgbClr val="000000"/>
                </a:solidFill>
              </a:rPr>
              <a:t>2/10/2016</a:t>
            </a:fld>
            <a:endParaRPr>
              <a:solidFill>
                <a:srgbClr val="000000"/>
              </a:solidFill>
            </a:endParaRPr>
          </a:p>
        </p:txBody>
      </p:sp>
      <p:sp>
        <p:nvSpPr>
          <p:cNvPr id="20" name="Shape 20"/>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21" name="Shape 21"/>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605134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13967" y="6463454"/>
            <a:ext cx="6606539" cy="199770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613967" y="4263179"/>
            <a:ext cx="6606539" cy="2200273"/>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502920" indent="0" rtl="0">
              <a:spcBef>
                <a:spcPts val="0"/>
              </a:spcBef>
              <a:buClr>
                <a:srgbClr val="888888"/>
              </a:buClr>
              <a:buFont typeface="Calibri"/>
              <a:buNone/>
              <a:defRPr/>
            </a:lvl2pPr>
            <a:lvl3pPr marL="1005840" indent="0" rtl="0">
              <a:spcBef>
                <a:spcPts val="0"/>
              </a:spcBef>
              <a:buClr>
                <a:srgbClr val="888888"/>
              </a:buClr>
              <a:buFont typeface="Calibri"/>
              <a:buNone/>
              <a:defRPr/>
            </a:lvl3pPr>
            <a:lvl4pPr marL="1508760" indent="0" rtl="0">
              <a:spcBef>
                <a:spcPts val="0"/>
              </a:spcBef>
              <a:buClr>
                <a:srgbClr val="888888"/>
              </a:buClr>
              <a:buFont typeface="Calibri"/>
              <a:buNone/>
              <a:defRPr/>
            </a:lvl4pPr>
            <a:lvl5pPr marL="2011680" indent="0" rtl="0">
              <a:spcBef>
                <a:spcPts val="0"/>
              </a:spcBef>
              <a:buClr>
                <a:srgbClr val="888888"/>
              </a:buClr>
              <a:buFont typeface="Calibri"/>
              <a:buNone/>
              <a:defRPr/>
            </a:lvl5pPr>
            <a:lvl6pPr marL="2514600" indent="0" rtl="0">
              <a:spcBef>
                <a:spcPts val="0"/>
              </a:spcBef>
              <a:buClr>
                <a:srgbClr val="888888"/>
              </a:buClr>
              <a:buFont typeface="Calibri"/>
              <a:buNone/>
              <a:defRPr/>
            </a:lvl6pPr>
            <a:lvl7pPr marL="3017520" indent="0" rtl="0">
              <a:spcBef>
                <a:spcPts val="0"/>
              </a:spcBef>
              <a:buClr>
                <a:srgbClr val="888888"/>
              </a:buClr>
              <a:buFont typeface="Calibri"/>
              <a:buNone/>
              <a:defRPr/>
            </a:lvl7pPr>
            <a:lvl8pPr marL="3520440" indent="0" rtl="0">
              <a:spcBef>
                <a:spcPts val="0"/>
              </a:spcBef>
              <a:buClr>
                <a:srgbClr val="888888"/>
              </a:buClr>
              <a:buFont typeface="Calibri"/>
              <a:buNone/>
              <a:defRPr/>
            </a:lvl8pPr>
            <a:lvl9pPr marL="402336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3D4C2477-8503-407C-BAB4-E9DE65605BBD}" type="datetime1">
              <a:rPr lang="en-US" smtClean="0">
                <a:solidFill>
                  <a:srgbClr val="000000"/>
                </a:solidFill>
              </a:rPr>
              <a:t>2/10/2016</a:t>
            </a:fld>
            <a:endParaRPr dirty="0">
              <a:solidFill>
                <a:srgbClr val="000000"/>
              </a:solidFill>
            </a:endParaRPr>
          </a:p>
        </p:txBody>
      </p:sp>
      <p:sp>
        <p:nvSpPr>
          <p:cNvPr id="26" name="Shape 26"/>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dirty="0">
              <a:solidFill>
                <a:srgbClr val="000000"/>
              </a:solidFill>
            </a:endParaRPr>
          </a:p>
        </p:txBody>
      </p:sp>
      <p:sp>
        <p:nvSpPr>
          <p:cNvPr id="27" name="Shape 27"/>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992892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291466" y="3129281"/>
            <a:ext cx="2558415" cy="88499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2979421" y="3129281"/>
            <a:ext cx="2558415" cy="88499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932642D5-2300-4516-8DF1-ED63C229916F}" type="datetime1">
              <a:rPr lang="en-US" smtClean="0">
                <a:solidFill>
                  <a:srgbClr val="000000"/>
                </a:solidFill>
              </a:rPr>
              <a:t>2/10/2016</a:t>
            </a:fld>
            <a:endParaRPr>
              <a:solidFill>
                <a:srgbClr val="000000"/>
              </a:solidFill>
            </a:endParaRPr>
          </a:p>
        </p:txBody>
      </p:sp>
      <p:sp>
        <p:nvSpPr>
          <p:cNvPr id="33" name="Shape 33"/>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34" name="Shape 34"/>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07162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388620" y="2251498"/>
            <a:ext cx="3434159" cy="938317"/>
          </a:xfrm>
          <a:prstGeom prst="rect">
            <a:avLst/>
          </a:prstGeom>
          <a:noFill/>
          <a:ln>
            <a:noFill/>
          </a:ln>
        </p:spPr>
        <p:txBody>
          <a:bodyPr lIns="91425" tIns="91425" rIns="91425" bIns="91425" anchor="b"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38" name="Shape 38"/>
          <p:cNvSpPr txBox="1">
            <a:spLocks noGrp="1"/>
          </p:cNvSpPr>
          <p:nvPr>
            <p:ph type="body" idx="2"/>
          </p:nvPr>
        </p:nvSpPr>
        <p:spPr>
          <a:xfrm>
            <a:off x="388620" y="3189817"/>
            <a:ext cx="3434159" cy="57952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3948272" y="2251498"/>
            <a:ext cx="3435508" cy="938317"/>
          </a:xfrm>
          <a:prstGeom prst="rect">
            <a:avLst/>
          </a:prstGeom>
          <a:noFill/>
          <a:ln>
            <a:noFill/>
          </a:ln>
        </p:spPr>
        <p:txBody>
          <a:bodyPr lIns="91425" tIns="91425" rIns="91425" bIns="91425" anchor="b"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40" name="Shape 40"/>
          <p:cNvSpPr txBox="1">
            <a:spLocks noGrp="1"/>
          </p:cNvSpPr>
          <p:nvPr>
            <p:ph type="body" idx="4"/>
          </p:nvPr>
        </p:nvSpPr>
        <p:spPr>
          <a:xfrm>
            <a:off x="3948272" y="3189817"/>
            <a:ext cx="3435508" cy="579522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085AB459-C323-477E-95ED-3A733A09E2B2}" type="datetime1">
              <a:rPr lang="en-US" smtClean="0">
                <a:solidFill>
                  <a:srgbClr val="000000"/>
                </a:solidFill>
              </a:rPr>
              <a:t>2/10/2016</a:t>
            </a:fld>
            <a:endParaRPr>
              <a:solidFill>
                <a:srgbClr val="000000"/>
              </a:solidFill>
            </a:endParaRPr>
          </a:p>
        </p:txBody>
      </p:sp>
      <p:sp>
        <p:nvSpPr>
          <p:cNvPr id="42" name="Shape 42"/>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43" name="Shape 43"/>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597291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6A258F-FABF-421E-B320-DFC601DF42FE}" type="datetime1">
              <a:rPr lang="en-US" smtClean="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E6E8ACCC-BEA7-4C9F-852C-3CFE0626C829}" type="datetime1">
              <a:rPr lang="en-US" smtClean="0">
                <a:solidFill>
                  <a:srgbClr val="000000"/>
                </a:solidFill>
              </a:rPr>
              <a:t>2/10/2016</a:t>
            </a:fld>
            <a:endParaRPr>
              <a:solidFill>
                <a:srgbClr val="000000"/>
              </a:solidFill>
            </a:endParaRPr>
          </a:p>
        </p:txBody>
      </p:sp>
      <p:sp>
        <p:nvSpPr>
          <p:cNvPr id="47" name="Shape 47"/>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48" name="Shape 48"/>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199296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5DD5D638-A09C-4563-B8F5-F95A588C1492}" type="datetime1">
              <a:rPr lang="en-US" smtClean="0">
                <a:solidFill>
                  <a:srgbClr val="000000"/>
                </a:solidFill>
              </a:rPr>
              <a:t>2/10/2016</a:t>
            </a:fld>
            <a:endParaRPr>
              <a:solidFill>
                <a:srgbClr val="000000"/>
              </a:solidFill>
            </a:endParaRPr>
          </a:p>
        </p:txBody>
      </p:sp>
      <p:sp>
        <p:nvSpPr>
          <p:cNvPr id="51" name="Shape 51"/>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52" name="Shape 52"/>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438681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88621" y="400473"/>
            <a:ext cx="2557066" cy="170434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038791" y="400473"/>
            <a:ext cx="4344987" cy="858456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388621" y="2104813"/>
            <a:ext cx="2557066" cy="6880226"/>
          </a:xfrm>
          <a:prstGeom prst="rect">
            <a:avLst/>
          </a:prstGeom>
          <a:noFill/>
          <a:ln>
            <a:noFill/>
          </a:ln>
        </p:spPr>
        <p:txBody>
          <a:bodyPr lIns="91425" tIns="91425" rIns="91425" bIns="91425" anchor="t"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57" name="Shape 57"/>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2D54FF66-816C-43E5-BD6B-520A2953E41F}" type="datetime1">
              <a:rPr lang="en-US" smtClean="0">
                <a:solidFill>
                  <a:srgbClr val="000000"/>
                </a:solidFill>
              </a:rPr>
              <a:t>2/10/2016</a:t>
            </a:fld>
            <a:endParaRPr>
              <a:solidFill>
                <a:srgbClr val="000000"/>
              </a:solidFill>
            </a:endParaRPr>
          </a:p>
        </p:txBody>
      </p:sp>
      <p:sp>
        <p:nvSpPr>
          <p:cNvPr id="58" name="Shape 58"/>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59" name="Shape 59"/>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2366388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523445" y="7040880"/>
            <a:ext cx="4663440" cy="83121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523445" y="898737"/>
            <a:ext cx="4663440" cy="6035039"/>
          </a:xfrm>
          <a:prstGeom prst="rect">
            <a:avLst/>
          </a:prstGeom>
          <a:noFill/>
          <a:ln>
            <a:noFill/>
          </a:ln>
        </p:spPr>
      </p:sp>
      <p:sp>
        <p:nvSpPr>
          <p:cNvPr id="63" name="Shape 63"/>
          <p:cNvSpPr txBox="1">
            <a:spLocks noGrp="1"/>
          </p:cNvSpPr>
          <p:nvPr>
            <p:ph type="body" idx="1"/>
          </p:nvPr>
        </p:nvSpPr>
        <p:spPr>
          <a:xfrm>
            <a:off x="1523445" y="7872095"/>
            <a:ext cx="4663440" cy="1180463"/>
          </a:xfrm>
          <a:prstGeom prst="rect">
            <a:avLst/>
          </a:prstGeom>
          <a:noFill/>
          <a:ln>
            <a:noFill/>
          </a:ln>
        </p:spPr>
        <p:txBody>
          <a:bodyPr lIns="91425" tIns="91425" rIns="91425" bIns="91425" anchor="t" anchorCtr="0"/>
          <a:lstStyle>
            <a:lvl1pPr marL="0" indent="0" rtl="0">
              <a:spcBef>
                <a:spcPts val="0"/>
              </a:spcBef>
              <a:buFont typeface="Calibri"/>
              <a:buNone/>
              <a:defRPr/>
            </a:lvl1pPr>
            <a:lvl2pPr marL="502920" indent="0" rtl="0">
              <a:spcBef>
                <a:spcPts val="0"/>
              </a:spcBef>
              <a:buFont typeface="Calibri"/>
              <a:buNone/>
              <a:defRPr/>
            </a:lvl2pPr>
            <a:lvl3pPr marL="1005840" indent="0" rtl="0">
              <a:spcBef>
                <a:spcPts val="0"/>
              </a:spcBef>
              <a:buFont typeface="Calibri"/>
              <a:buNone/>
              <a:defRPr/>
            </a:lvl3pPr>
            <a:lvl4pPr marL="1508760" indent="0" rtl="0">
              <a:spcBef>
                <a:spcPts val="0"/>
              </a:spcBef>
              <a:buFont typeface="Calibri"/>
              <a:buNone/>
              <a:defRPr/>
            </a:lvl4pPr>
            <a:lvl5pPr marL="2011680" indent="0" rtl="0">
              <a:spcBef>
                <a:spcPts val="0"/>
              </a:spcBef>
              <a:buFont typeface="Calibri"/>
              <a:buNone/>
              <a:defRPr/>
            </a:lvl5pPr>
            <a:lvl6pPr marL="2514600" indent="0" rtl="0">
              <a:spcBef>
                <a:spcPts val="0"/>
              </a:spcBef>
              <a:buFont typeface="Calibri"/>
              <a:buNone/>
              <a:defRPr/>
            </a:lvl6pPr>
            <a:lvl7pPr marL="3017520" indent="0" rtl="0">
              <a:spcBef>
                <a:spcPts val="0"/>
              </a:spcBef>
              <a:buFont typeface="Calibri"/>
              <a:buNone/>
              <a:defRPr/>
            </a:lvl7pPr>
            <a:lvl8pPr marL="3520440" indent="0" rtl="0">
              <a:spcBef>
                <a:spcPts val="0"/>
              </a:spcBef>
              <a:buFont typeface="Calibri"/>
              <a:buNone/>
              <a:defRPr/>
            </a:lvl8pPr>
            <a:lvl9pPr marL="4023360" indent="0" rtl="0">
              <a:spcBef>
                <a:spcPts val="0"/>
              </a:spcBef>
              <a:buFont typeface="Calibri"/>
              <a:buNone/>
              <a:defRPr/>
            </a:lvl9pPr>
          </a:lstStyle>
          <a:p>
            <a:endParaRPr/>
          </a:p>
        </p:txBody>
      </p:sp>
      <p:sp>
        <p:nvSpPr>
          <p:cNvPr id="64" name="Shape 64"/>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898B982E-E354-42FA-A861-F3DC7F54154A}" type="datetime1">
              <a:rPr lang="en-US" smtClean="0">
                <a:solidFill>
                  <a:srgbClr val="000000"/>
                </a:solidFill>
              </a:rPr>
              <a:t>2/10/2016</a:t>
            </a:fld>
            <a:endParaRPr>
              <a:solidFill>
                <a:srgbClr val="000000"/>
              </a:solidFill>
            </a:endParaRPr>
          </a:p>
        </p:txBody>
      </p:sp>
      <p:sp>
        <p:nvSpPr>
          <p:cNvPr id="65" name="Shape 65"/>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66" name="Shape 66"/>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779537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567160" y="2168420"/>
            <a:ext cx="6638078" cy="6995159"/>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70" name="Shape 70"/>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1D062140-8FF3-44DA-A2E1-1AB1622A78A8}" type="datetime1">
              <a:rPr lang="en-US" smtClean="0">
                <a:solidFill>
                  <a:srgbClr val="000000"/>
                </a:solidFill>
              </a:rPr>
              <a:t>2/10/2016</a:t>
            </a:fld>
            <a:endParaRPr>
              <a:solidFill>
                <a:srgbClr val="000000"/>
              </a:solidFill>
            </a:endParaRPr>
          </a:p>
        </p:txBody>
      </p:sp>
      <p:sp>
        <p:nvSpPr>
          <p:cNvPr id="71" name="Shape 71"/>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72" name="Shape 72"/>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1999690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838675" y="5602764"/>
            <a:ext cx="11441429" cy="1311592"/>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3526630" y="4355942"/>
            <a:ext cx="11441429" cy="3805238"/>
          </a:xfrm>
          <a:prstGeom prst="rect">
            <a:avLst/>
          </a:prstGeom>
          <a:noFill/>
          <a:ln>
            <a:noFill/>
          </a:ln>
        </p:spPr>
        <p:txBody>
          <a:bodyPr lIns="91425" tIns="91425" rIns="91425" bIns="91425" anchor="t" anchorCtr="0"/>
          <a:lstStyle>
            <a:lvl1pPr marL="377190" indent="-153670" algn="l" rtl="0">
              <a:spcBef>
                <a:spcPts val="704"/>
              </a:spcBef>
              <a:buClr>
                <a:schemeClr val="dk1"/>
              </a:buClr>
              <a:buFont typeface="Arial"/>
              <a:buChar char="•"/>
              <a:defRPr/>
            </a:lvl1pPr>
            <a:lvl2pPr marL="817245" indent="-118745" algn="l" rtl="0">
              <a:spcBef>
                <a:spcPts val="616"/>
              </a:spcBef>
              <a:buClr>
                <a:schemeClr val="dk1"/>
              </a:buClr>
              <a:buFont typeface="Arial"/>
              <a:buChar char="–"/>
              <a:defRPr/>
            </a:lvl2pPr>
            <a:lvl3pPr marL="1257300" indent="-83820" algn="l" rtl="0">
              <a:spcBef>
                <a:spcPts val="528"/>
              </a:spcBef>
              <a:buClr>
                <a:schemeClr val="dk1"/>
              </a:buClr>
              <a:buFont typeface="Arial"/>
              <a:buChar char="•"/>
              <a:defRPr/>
            </a:lvl3pPr>
            <a:lvl4pPr marL="1760220" indent="-111760" algn="l" rtl="0">
              <a:spcBef>
                <a:spcPts val="440"/>
              </a:spcBef>
              <a:buClr>
                <a:schemeClr val="dk1"/>
              </a:buClr>
              <a:buFont typeface="Arial"/>
              <a:buChar char="–"/>
              <a:defRPr/>
            </a:lvl4pPr>
            <a:lvl5pPr marL="2263140" indent="-111760" algn="l" rtl="0">
              <a:spcBef>
                <a:spcPts val="440"/>
              </a:spcBef>
              <a:buClr>
                <a:schemeClr val="dk1"/>
              </a:buClr>
              <a:buFont typeface="Arial"/>
              <a:buChar char="»"/>
              <a:defRPr/>
            </a:lvl5pPr>
            <a:lvl6pPr marL="2766060" indent="-111760" algn="l" rtl="0">
              <a:spcBef>
                <a:spcPts val="440"/>
              </a:spcBef>
              <a:buClr>
                <a:schemeClr val="dk1"/>
              </a:buClr>
              <a:buFont typeface="Arial"/>
              <a:buChar char="•"/>
              <a:defRPr/>
            </a:lvl6pPr>
            <a:lvl7pPr marL="3268980" indent="-111760" algn="l" rtl="0">
              <a:spcBef>
                <a:spcPts val="440"/>
              </a:spcBef>
              <a:buClr>
                <a:schemeClr val="dk1"/>
              </a:buClr>
              <a:buFont typeface="Arial"/>
              <a:buChar char="•"/>
              <a:defRPr/>
            </a:lvl7pPr>
            <a:lvl8pPr marL="3771900" indent="-111760" algn="l" rtl="0">
              <a:spcBef>
                <a:spcPts val="440"/>
              </a:spcBef>
              <a:buClr>
                <a:schemeClr val="dk1"/>
              </a:buClr>
              <a:buFont typeface="Arial"/>
              <a:buChar char="•"/>
              <a:defRPr/>
            </a:lvl8pPr>
            <a:lvl9pPr marL="4274820" indent="-111760" algn="l" rtl="0">
              <a:spcBef>
                <a:spcPts val="440"/>
              </a:spcBef>
              <a:buClr>
                <a:schemeClr val="dk1"/>
              </a:buClr>
              <a:buFont typeface="Arial"/>
              <a:buChar char="•"/>
              <a:defRPr/>
            </a:lvl9pPr>
          </a:lstStyle>
          <a:p>
            <a:endParaRPr/>
          </a:p>
        </p:txBody>
      </p:sp>
      <p:sp>
        <p:nvSpPr>
          <p:cNvPr id="76" name="Shape 76"/>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fld id="{806BCF09-FC0F-4F52-8939-7EA3C852324A}" type="datetime1">
              <a:rPr lang="en-US" smtClean="0">
                <a:solidFill>
                  <a:srgbClr val="000000"/>
                </a:solidFill>
              </a:rPr>
              <a:t>2/10/2016</a:t>
            </a:fld>
            <a:endParaRPr>
              <a:solidFill>
                <a:srgbClr val="000000"/>
              </a:solidFill>
            </a:endParaRPr>
          </a:p>
        </p:txBody>
      </p:sp>
      <p:sp>
        <p:nvSpPr>
          <p:cNvPr id="77" name="Shape 77"/>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endParaRPr>
              <a:solidFill>
                <a:srgbClr val="000000"/>
              </a:solidFill>
            </a:endParaRPr>
          </a:p>
        </p:txBody>
      </p:sp>
      <p:sp>
        <p:nvSpPr>
          <p:cNvPr id="78" name="Shape 78"/>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a:p>
        </p:txBody>
      </p:sp>
    </p:spTree>
    <p:extLst>
      <p:ext uri="{BB962C8B-B14F-4D97-AF65-F5344CB8AC3E}">
        <p14:creationId xmlns:p14="http://schemas.microsoft.com/office/powerpoint/2010/main" val="598484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B9DB1-2479-4502-AAB6-FC8924358394}"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239000" y="9601200"/>
            <a:ext cx="533400" cy="457200"/>
          </a:xfrm>
        </p:spPr>
        <p:txBody>
          <a:bodyPr/>
          <a:lstStyle>
            <a:lvl1pP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164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162800" y="9601200"/>
            <a:ext cx="609600" cy="4572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808616"/>
            <a:ext cx="3886200" cy="241824"/>
          </a:xfrm>
          <a:prstGeom prst="rect">
            <a:avLst/>
          </a:prstGeom>
        </p:spPr>
        <p:txBody>
          <a:bodyPr lIns="96378" tIns="48189" rIns="96378" bIns="48189">
            <a:spAutoFit/>
          </a:bodyPr>
          <a:lstStyle/>
          <a:p>
            <a:r>
              <a:rPr lang="en-US" sz="900" dirty="0" smtClean="0">
                <a:solidFill>
                  <a:prstClr val="black"/>
                </a:solidFill>
              </a:rPr>
              <a:t>Rev. Control:  07/02/2015 HSD – OSP and Susan Richmond</a:t>
            </a:r>
            <a:endParaRPr lang="en-US" sz="900" dirty="0">
              <a:solidFill>
                <a:prstClr val="black"/>
              </a:solidFill>
            </a:endParaRPr>
          </a:p>
        </p:txBody>
      </p:sp>
    </p:spTree>
    <p:extLst>
      <p:ext uri="{BB962C8B-B14F-4D97-AF65-F5344CB8AC3E}">
        <p14:creationId xmlns:p14="http://schemas.microsoft.com/office/powerpoint/2010/main" val="3240938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3A941-3499-4E9A-9EC6-8AD92DE9A3FF}"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5104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56AF0-6175-4EB5-9459-F3C97EA00077}"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50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71986-4AE7-4B47-B571-43C10F75071E}" type="datetime1">
              <a:rPr lang="en-US" smtClean="0"/>
              <a:t>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EA078-BD16-400E-B400-25B2C3F10525}"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499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B45C7-0913-41E4-AA5B-BBEC4EDB7D3D}"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318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F2373-1DCE-4677-8F66-008C27C57DC3}"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84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16A4C-515B-4BDF-904F-F2A70FB6991C}"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538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FAA09-47D9-4F55-A8EA-741FBB587484}"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05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74E3F-2354-47C1-9F0C-9329A6C4DB96}"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491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B2C0-5268-4859-98C2-256AFF40651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059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BB3F0-5CF9-4211-82DA-788A573CAAE8}"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239000" y="9601200"/>
            <a:ext cx="533400" cy="457200"/>
          </a:xfrm>
        </p:spPr>
        <p:txBody>
          <a:bodyPr/>
          <a:lstStyle>
            <a:lvl1pP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0610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162800" y="9601200"/>
            <a:ext cx="609600" cy="457200"/>
          </a:xfrm>
        </p:spPr>
        <p:txBody>
          <a:bodyPr/>
          <a:lstStyle>
            <a:lvl1pPr algn="r">
              <a:defRPr sz="1200"/>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808616"/>
            <a:ext cx="3886200" cy="241824"/>
          </a:xfrm>
          <a:prstGeom prst="rect">
            <a:avLst/>
          </a:prstGeom>
        </p:spPr>
        <p:txBody>
          <a:bodyPr lIns="96378" tIns="48189" rIns="96378" bIns="48189">
            <a:spAutoFit/>
          </a:bodyPr>
          <a:lstStyle/>
          <a:p>
            <a:r>
              <a:rPr lang="en-US" sz="900" dirty="0" smtClean="0">
                <a:solidFill>
                  <a:prstClr val="black"/>
                </a:solidFill>
              </a:rPr>
              <a:t>Rev. Control:  07/02/2015 HSD – OSP and Susan Richmond</a:t>
            </a:r>
            <a:endParaRPr lang="en-US" sz="900" dirty="0">
              <a:solidFill>
                <a:prstClr val="black"/>
              </a:solidFill>
            </a:endParaRPr>
          </a:p>
        </p:txBody>
      </p:sp>
    </p:spTree>
    <p:extLst>
      <p:ext uri="{BB962C8B-B14F-4D97-AF65-F5344CB8AC3E}">
        <p14:creationId xmlns:p14="http://schemas.microsoft.com/office/powerpoint/2010/main" val="372871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73646-AF83-40DF-B1EE-C8709B49C95F}"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4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FA09-CF88-47C6-B551-05CF1EBD8F70}" type="datetime1">
              <a:rPr lang="en-US" smtClean="0"/>
              <a:t>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28ACE-9E4A-4F58-B309-1CF9437ED36D}"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7920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748B7-FC39-4370-9DD8-15B980C22B5B}" type="datetime1">
              <a:rPr lang="en-US" smtClean="0">
                <a:solidFill>
                  <a:prstClr val="black">
                    <a:tint val="75000"/>
                  </a:prstClr>
                </a:solidFill>
              </a:rPr>
              <a:t>2/10/2016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2160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B23530-B95E-40C4-9317-A91E45CE3FF8}" type="datetime1">
              <a:rPr lang="en-US" smtClean="0">
                <a:solidFill>
                  <a:prstClr val="black">
                    <a:tint val="75000"/>
                  </a:prstClr>
                </a:solidFill>
              </a:rPr>
              <a:t>2/10/2016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1808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3425D-7EC9-4958-A337-BE8DC6FFC25B}" type="datetime1">
              <a:rPr lang="en-US" smtClean="0">
                <a:solidFill>
                  <a:prstClr val="black">
                    <a:tint val="75000"/>
                  </a:prstClr>
                </a:solidFill>
              </a:rPr>
              <a:t>2/10/2016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8250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00502-1E5B-4C03-A02F-6C8A7F066FF2}"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5625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9F5C-9E14-4D0B-9781-CE1C4FD33DE0}" type="datetime1">
              <a:rPr lang="en-US" smtClean="0">
                <a:solidFill>
                  <a:prstClr val="black">
                    <a:tint val="75000"/>
                  </a:prstClr>
                </a:solidFill>
              </a:rPr>
              <a:t>2/10/2016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654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4F74B-CC8E-4F91-9F2E-1843DC483E8A}"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741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446BA-9520-4A9E-95C0-3C1AAFF1C00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99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75C87-C755-4B86-AF5A-24D647986179}"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6C4D5-B35A-471B-87B8-B46101C85936}" type="datetime1">
              <a:rPr lang="en-US" smtClean="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9CCC4C8C-3CA5-4876-B4D3-1E41845BA4AC}" type="datetime1">
              <a:rPr lang="en-US" smtClean="0"/>
              <a:t>2/10/2016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96661" tIns="48331" rIns="96661" bIns="48331" rtlCol="0" anchor="ctr"/>
          <a:lstStyle>
            <a:lvl1pPr algn="l">
              <a:defRPr sz="1362">
                <a:solidFill>
                  <a:schemeClr val="tx1">
                    <a:tint val="75000"/>
                  </a:schemeClr>
                </a:solidFill>
              </a:defRPr>
            </a:lvl1pPr>
          </a:lstStyle>
          <a:p>
            <a:pPr defTabSz="1012623"/>
            <a:fld id="{39A8FA4A-C5DE-4218-9BD3-F173630C3DE3}"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6661" tIns="48331" rIns="96661" bIns="48331" rtlCol="0" anchor="ctr"/>
          <a:lstStyle>
            <a:lvl1pPr algn="ctr">
              <a:defRPr sz="1362">
                <a:solidFill>
                  <a:schemeClr val="tx1">
                    <a:tint val="75000"/>
                  </a:schemeClr>
                </a:solidFill>
              </a:defRPr>
            </a:lvl1pPr>
          </a:lstStyle>
          <a:p>
            <a:pPr defTabSz="1012623"/>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6661" tIns="48331" rIns="96661" bIns="48331" rtlCol="0" anchor="ctr"/>
          <a:lstStyle>
            <a:lvl1pPr algn="r">
              <a:defRPr sz="1362">
                <a:solidFill>
                  <a:schemeClr val="tx1">
                    <a:tint val="75000"/>
                  </a:schemeClr>
                </a:solidFill>
              </a:defRPr>
            </a:lvl1pPr>
          </a:lstStyle>
          <a:p>
            <a:pPr defTabSz="1012623"/>
            <a:fld id="{F177B04D-AEB5-43ED-B9BA-B3D1EC9C9067}" type="slidenum">
              <a:rPr lang="en-US" smtClean="0">
                <a:solidFill>
                  <a:prstClr val="black">
                    <a:tint val="75000"/>
                  </a:prstClr>
                </a:solidFill>
              </a:rPr>
              <a:pPr defTabSz="1012623"/>
              <a:t>‹#›</a:t>
            </a:fld>
            <a:endParaRPr lang="en-US" dirty="0">
              <a:solidFill>
                <a:prstClr val="black">
                  <a:tint val="75000"/>
                </a:prstClr>
              </a:solidFill>
            </a:endParaRPr>
          </a:p>
        </p:txBody>
      </p:sp>
    </p:spTree>
    <p:extLst>
      <p:ext uri="{BB962C8B-B14F-4D97-AF65-F5344CB8AC3E}">
        <p14:creationId xmlns:p14="http://schemas.microsoft.com/office/powerpoint/2010/main" val="3497470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012623" rtl="0" eaLnBrk="1" latinLnBrk="0" hangingPunct="1">
        <a:spcBef>
          <a:spcPct val="0"/>
        </a:spcBef>
        <a:buNone/>
        <a:defRPr sz="4924" kern="1200">
          <a:solidFill>
            <a:schemeClr val="tx1"/>
          </a:solidFill>
          <a:latin typeface="+mj-lt"/>
          <a:ea typeface="+mj-ea"/>
          <a:cs typeface="+mj-cs"/>
        </a:defRPr>
      </a:lvl1pPr>
    </p:titleStyle>
    <p:bodyStyle>
      <a:lvl1pPr marL="379734" indent="-379734" algn="l" defTabSz="1012623" rtl="0" eaLnBrk="1" latinLnBrk="0" hangingPunct="1">
        <a:spcBef>
          <a:spcPct val="20000"/>
        </a:spcBef>
        <a:buFont typeface="Arial" pitchFamily="34" charset="0"/>
        <a:buChar char="•"/>
        <a:defRPr sz="3562" kern="1200">
          <a:solidFill>
            <a:schemeClr val="tx1"/>
          </a:solidFill>
          <a:latin typeface="+mn-lt"/>
          <a:ea typeface="+mn-ea"/>
          <a:cs typeface="+mn-cs"/>
        </a:defRPr>
      </a:lvl1pPr>
      <a:lvl2pPr marL="822756" indent="-316444" algn="l" defTabSz="1012623" rtl="0" eaLnBrk="1" latinLnBrk="0" hangingPunct="1">
        <a:spcBef>
          <a:spcPct val="20000"/>
        </a:spcBef>
        <a:buFont typeface="Arial" pitchFamily="34" charset="0"/>
        <a:buChar char="–"/>
        <a:defRPr sz="3143" kern="1200">
          <a:solidFill>
            <a:schemeClr val="tx1"/>
          </a:solidFill>
          <a:latin typeface="+mn-lt"/>
          <a:ea typeface="+mn-ea"/>
          <a:cs typeface="+mn-cs"/>
        </a:defRPr>
      </a:lvl2pPr>
      <a:lvl3pPr marL="1265778" indent="-253156" algn="l" defTabSz="1012623" rtl="0" eaLnBrk="1" latinLnBrk="0" hangingPunct="1">
        <a:spcBef>
          <a:spcPct val="20000"/>
        </a:spcBef>
        <a:buFont typeface="Arial" pitchFamily="34" charset="0"/>
        <a:buChar char="•"/>
        <a:defRPr sz="2619" kern="1200">
          <a:solidFill>
            <a:schemeClr val="tx1"/>
          </a:solidFill>
          <a:latin typeface="+mn-lt"/>
          <a:ea typeface="+mn-ea"/>
          <a:cs typeface="+mn-cs"/>
        </a:defRPr>
      </a:lvl3pPr>
      <a:lvl4pPr marL="1772090"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02"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14"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025"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336"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648"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23" rtl="0" eaLnBrk="1" latinLnBrk="0" hangingPunct="1">
        <a:defRPr sz="1990" kern="1200">
          <a:solidFill>
            <a:schemeClr val="tx1"/>
          </a:solidFill>
          <a:latin typeface="+mn-lt"/>
          <a:ea typeface="+mn-ea"/>
          <a:cs typeface="+mn-cs"/>
        </a:defRPr>
      </a:lvl1pPr>
      <a:lvl2pPr marL="506311" algn="l" defTabSz="1012623" rtl="0" eaLnBrk="1" latinLnBrk="0" hangingPunct="1">
        <a:defRPr sz="1990" kern="1200">
          <a:solidFill>
            <a:schemeClr val="tx1"/>
          </a:solidFill>
          <a:latin typeface="+mn-lt"/>
          <a:ea typeface="+mn-ea"/>
          <a:cs typeface="+mn-cs"/>
        </a:defRPr>
      </a:lvl2pPr>
      <a:lvl3pPr marL="1012623" algn="l" defTabSz="1012623" rtl="0" eaLnBrk="1" latinLnBrk="0" hangingPunct="1">
        <a:defRPr sz="1990" kern="1200">
          <a:solidFill>
            <a:schemeClr val="tx1"/>
          </a:solidFill>
          <a:latin typeface="+mn-lt"/>
          <a:ea typeface="+mn-ea"/>
          <a:cs typeface="+mn-cs"/>
        </a:defRPr>
      </a:lvl3pPr>
      <a:lvl4pPr marL="1518934" algn="l" defTabSz="1012623" rtl="0" eaLnBrk="1" latinLnBrk="0" hangingPunct="1">
        <a:defRPr sz="1990" kern="1200">
          <a:solidFill>
            <a:schemeClr val="tx1"/>
          </a:solidFill>
          <a:latin typeface="+mn-lt"/>
          <a:ea typeface="+mn-ea"/>
          <a:cs typeface="+mn-cs"/>
        </a:defRPr>
      </a:lvl4pPr>
      <a:lvl5pPr marL="2025245" algn="l" defTabSz="1012623" rtl="0" eaLnBrk="1" latinLnBrk="0" hangingPunct="1">
        <a:defRPr sz="1990" kern="1200">
          <a:solidFill>
            <a:schemeClr val="tx1"/>
          </a:solidFill>
          <a:latin typeface="+mn-lt"/>
          <a:ea typeface="+mn-ea"/>
          <a:cs typeface="+mn-cs"/>
        </a:defRPr>
      </a:lvl5pPr>
      <a:lvl6pPr marL="2531558" algn="l" defTabSz="1012623" rtl="0" eaLnBrk="1" latinLnBrk="0" hangingPunct="1">
        <a:defRPr sz="1990" kern="1200">
          <a:solidFill>
            <a:schemeClr val="tx1"/>
          </a:solidFill>
          <a:latin typeface="+mn-lt"/>
          <a:ea typeface="+mn-ea"/>
          <a:cs typeface="+mn-cs"/>
        </a:defRPr>
      </a:lvl6pPr>
      <a:lvl7pPr marL="3037869" algn="l" defTabSz="1012623" rtl="0" eaLnBrk="1" latinLnBrk="0" hangingPunct="1">
        <a:defRPr sz="1990" kern="1200">
          <a:solidFill>
            <a:schemeClr val="tx1"/>
          </a:solidFill>
          <a:latin typeface="+mn-lt"/>
          <a:ea typeface="+mn-ea"/>
          <a:cs typeface="+mn-cs"/>
        </a:defRPr>
      </a:lvl7pPr>
      <a:lvl8pPr marL="3544181" algn="l" defTabSz="1012623" rtl="0" eaLnBrk="1" latinLnBrk="0" hangingPunct="1">
        <a:defRPr sz="1990" kern="1200">
          <a:solidFill>
            <a:schemeClr val="tx1"/>
          </a:solidFill>
          <a:latin typeface="+mn-lt"/>
          <a:ea typeface="+mn-ea"/>
          <a:cs typeface="+mn-cs"/>
        </a:defRPr>
      </a:lvl8pPr>
      <a:lvl9pPr marL="4050492" algn="l" defTabSz="1012623" rtl="0" eaLnBrk="1" latinLnBrk="0" hangingPunct="1">
        <a:defRPr sz="19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96661" tIns="48331" rIns="96661" bIns="48331" rtlCol="0" anchor="ctr"/>
          <a:lstStyle>
            <a:lvl1pPr algn="l">
              <a:defRPr sz="1362">
                <a:solidFill>
                  <a:schemeClr val="tx1">
                    <a:tint val="75000"/>
                  </a:schemeClr>
                </a:solidFill>
              </a:defRPr>
            </a:lvl1pPr>
          </a:lstStyle>
          <a:p>
            <a:pPr defTabSz="1012623"/>
            <a:fld id="{4B4CC3BD-EBF9-48C0-95CF-4AF268FD24AC}"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6661" tIns="48331" rIns="96661" bIns="48331" rtlCol="0" anchor="ctr"/>
          <a:lstStyle>
            <a:lvl1pPr algn="ctr">
              <a:defRPr sz="1362">
                <a:solidFill>
                  <a:schemeClr val="tx1">
                    <a:tint val="75000"/>
                  </a:schemeClr>
                </a:solidFill>
              </a:defRPr>
            </a:lvl1pPr>
          </a:lstStyle>
          <a:p>
            <a:pPr defTabSz="1012623"/>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6661" tIns="48331" rIns="96661" bIns="48331" rtlCol="0" anchor="ctr"/>
          <a:lstStyle>
            <a:lvl1pPr algn="r">
              <a:defRPr sz="1362">
                <a:solidFill>
                  <a:schemeClr val="tx1">
                    <a:tint val="75000"/>
                  </a:schemeClr>
                </a:solidFill>
              </a:defRPr>
            </a:lvl1pPr>
          </a:lstStyle>
          <a:p>
            <a:pPr defTabSz="1012623"/>
            <a:fld id="{F177B04D-AEB5-43ED-B9BA-B3D1EC9C9067}" type="slidenum">
              <a:rPr lang="en-US" smtClean="0">
                <a:solidFill>
                  <a:prstClr val="black">
                    <a:tint val="75000"/>
                  </a:prstClr>
                </a:solidFill>
              </a:rPr>
              <a:pPr defTabSz="1012623"/>
              <a:t>‹#›</a:t>
            </a:fld>
            <a:endParaRPr lang="en-US" dirty="0">
              <a:solidFill>
                <a:prstClr val="black">
                  <a:tint val="75000"/>
                </a:prstClr>
              </a:solidFill>
            </a:endParaRPr>
          </a:p>
        </p:txBody>
      </p:sp>
    </p:spTree>
    <p:extLst>
      <p:ext uri="{BB962C8B-B14F-4D97-AF65-F5344CB8AC3E}">
        <p14:creationId xmlns:p14="http://schemas.microsoft.com/office/powerpoint/2010/main" val="650081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012623" rtl="0" eaLnBrk="1" latinLnBrk="0" hangingPunct="1">
        <a:spcBef>
          <a:spcPct val="0"/>
        </a:spcBef>
        <a:buNone/>
        <a:defRPr sz="4924" kern="1200">
          <a:solidFill>
            <a:schemeClr val="tx1"/>
          </a:solidFill>
          <a:latin typeface="+mj-lt"/>
          <a:ea typeface="+mj-ea"/>
          <a:cs typeface="+mj-cs"/>
        </a:defRPr>
      </a:lvl1pPr>
    </p:titleStyle>
    <p:bodyStyle>
      <a:lvl1pPr marL="379734" indent="-379734" algn="l" defTabSz="1012623" rtl="0" eaLnBrk="1" latinLnBrk="0" hangingPunct="1">
        <a:spcBef>
          <a:spcPct val="20000"/>
        </a:spcBef>
        <a:buFont typeface="Arial" pitchFamily="34" charset="0"/>
        <a:buChar char="•"/>
        <a:defRPr sz="3562" kern="1200">
          <a:solidFill>
            <a:schemeClr val="tx1"/>
          </a:solidFill>
          <a:latin typeface="+mn-lt"/>
          <a:ea typeface="+mn-ea"/>
          <a:cs typeface="+mn-cs"/>
        </a:defRPr>
      </a:lvl1pPr>
      <a:lvl2pPr marL="822756" indent="-316444" algn="l" defTabSz="1012623" rtl="0" eaLnBrk="1" latinLnBrk="0" hangingPunct="1">
        <a:spcBef>
          <a:spcPct val="20000"/>
        </a:spcBef>
        <a:buFont typeface="Arial" pitchFamily="34" charset="0"/>
        <a:buChar char="–"/>
        <a:defRPr sz="3143" kern="1200">
          <a:solidFill>
            <a:schemeClr val="tx1"/>
          </a:solidFill>
          <a:latin typeface="+mn-lt"/>
          <a:ea typeface="+mn-ea"/>
          <a:cs typeface="+mn-cs"/>
        </a:defRPr>
      </a:lvl2pPr>
      <a:lvl3pPr marL="1265778" indent="-253156" algn="l" defTabSz="1012623" rtl="0" eaLnBrk="1" latinLnBrk="0" hangingPunct="1">
        <a:spcBef>
          <a:spcPct val="20000"/>
        </a:spcBef>
        <a:buFont typeface="Arial" pitchFamily="34" charset="0"/>
        <a:buChar char="•"/>
        <a:defRPr sz="2619" kern="1200">
          <a:solidFill>
            <a:schemeClr val="tx1"/>
          </a:solidFill>
          <a:latin typeface="+mn-lt"/>
          <a:ea typeface="+mn-ea"/>
          <a:cs typeface="+mn-cs"/>
        </a:defRPr>
      </a:lvl3pPr>
      <a:lvl4pPr marL="1772090"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02"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14"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025"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336"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648"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23" rtl="0" eaLnBrk="1" latinLnBrk="0" hangingPunct="1">
        <a:defRPr sz="1990" kern="1200">
          <a:solidFill>
            <a:schemeClr val="tx1"/>
          </a:solidFill>
          <a:latin typeface="+mn-lt"/>
          <a:ea typeface="+mn-ea"/>
          <a:cs typeface="+mn-cs"/>
        </a:defRPr>
      </a:lvl1pPr>
      <a:lvl2pPr marL="506311" algn="l" defTabSz="1012623" rtl="0" eaLnBrk="1" latinLnBrk="0" hangingPunct="1">
        <a:defRPr sz="1990" kern="1200">
          <a:solidFill>
            <a:schemeClr val="tx1"/>
          </a:solidFill>
          <a:latin typeface="+mn-lt"/>
          <a:ea typeface="+mn-ea"/>
          <a:cs typeface="+mn-cs"/>
        </a:defRPr>
      </a:lvl2pPr>
      <a:lvl3pPr marL="1012623" algn="l" defTabSz="1012623" rtl="0" eaLnBrk="1" latinLnBrk="0" hangingPunct="1">
        <a:defRPr sz="1990" kern="1200">
          <a:solidFill>
            <a:schemeClr val="tx1"/>
          </a:solidFill>
          <a:latin typeface="+mn-lt"/>
          <a:ea typeface="+mn-ea"/>
          <a:cs typeface="+mn-cs"/>
        </a:defRPr>
      </a:lvl3pPr>
      <a:lvl4pPr marL="1518934" algn="l" defTabSz="1012623" rtl="0" eaLnBrk="1" latinLnBrk="0" hangingPunct="1">
        <a:defRPr sz="1990" kern="1200">
          <a:solidFill>
            <a:schemeClr val="tx1"/>
          </a:solidFill>
          <a:latin typeface="+mn-lt"/>
          <a:ea typeface="+mn-ea"/>
          <a:cs typeface="+mn-cs"/>
        </a:defRPr>
      </a:lvl4pPr>
      <a:lvl5pPr marL="2025245" algn="l" defTabSz="1012623" rtl="0" eaLnBrk="1" latinLnBrk="0" hangingPunct="1">
        <a:defRPr sz="1990" kern="1200">
          <a:solidFill>
            <a:schemeClr val="tx1"/>
          </a:solidFill>
          <a:latin typeface="+mn-lt"/>
          <a:ea typeface="+mn-ea"/>
          <a:cs typeface="+mn-cs"/>
        </a:defRPr>
      </a:lvl5pPr>
      <a:lvl6pPr marL="2531558" algn="l" defTabSz="1012623" rtl="0" eaLnBrk="1" latinLnBrk="0" hangingPunct="1">
        <a:defRPr sz="1990" kern="1200">
          <a:solidFill>
            <a:schemeClr val="tx1"/>
          </a:solidFill>
          <a:latin typeface="+mn-lt"/>
          <a:ea typeface="+mn-ea"/>
          <a:cs typeface="+mn-cs"/>
        </a:defRPr>
      </a:lvl6pPr>
      <a:lvl7pPr marL="3037869" algn="l" defTabSz="1012623" rtl="0" eaLnBrk="1" latinLnBrk="0" hangingPunct="1">
        <a:defRPr sz="1990" kern="1200">
          <a:solidFill>
            <a:schemeClr val="tx1"/>
          </a:solidFill>
          <a:latin typeface="+mn-lt"/>
          <a:ea typeface="+mn-ea"/>
          <a:cs typeface="+mn-cs"/>
        </a:defRPr>
      </a:lvl7pPr>
      <a:lvl8pPr marL="3544181" algn="l" defTabSz="1012623" rtl="0" eaLnBrk="1" latinLnBrk="0" hangingPunct="1">
        <a:defRPr sz="1990" kern="1200">
          <a:solidFill>
            <a:schemeClr val="tx1"/>
          </a:solidFill>
          <a:latin typeface="+mn-lt"/>
          <a:ea typeface="+mn-ea"/>
          <a:cs typeface="+mn-cs"/>
        </a:defRPr>
      </a:lvl8pPr>
      <a:lvl9pPr marL="4050492" algn="l" defTabSz="1012623" rtl="0" eaLnBrk="1" latinLnBrk="0" hangingPunct="1">
        <a:defRPr sz="19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96661" tIns="48331" rIns="96661" bIns="48331" rtlCol="0" anchor="ctr"/>
          <a:lstStyle>
            <a:lvl1pPr algn="l">
              <a:defRPr sz="1362">
                <a:solidFill>
                  <a:schemeClr val="tx1">
                    <a:tint val="75000"/>
                  </a:schemeClr>
                </a:solidFill>
              </a:defRPr>
            </a:lvl1pPr>
          </a:lstStyle>
          <a:p>
            <a:pPr defTabSz="1012623"/>
            <a:fld id="{483AE034-8121-4282-8273-9E88081A8F70}"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6661" tIns="48331" rIns="96661" bIns="48331" rtlCol="0" anchor="ctr"/>
          <a:lstStyle>
            <a:lvl1pPr algn="ctr">
              <a:defRPr sz="1362">
                <a:solidFill>
                  <a:schemeClr val="tx1">
                    <a:tint val="75000"/>
                  </a:schemeClr>
                </a:solidFill>
              </a:defRPr>
            </a:lvl1pPr>
          </a:lstStyle>
          <a:p>
            <a:pPr defTabSz="1012623"/>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6661" tIns="48331" rIns="96661" bIns="48331" rtlCol="0" anchor="ctr"/>
          <a:lstStyle>
            <a:lvl1pPr algn="r">
              <a:defRPr sz="1362">
                <a:solidFill>
                  <a:schemeClr val="tx1">
                    <a:tint val="75000"/>
                  </a:schemeClr>
                </a:solidFill>
              </a:defRPr>
            </a:lvl1pPr>
          </a:lstStyle>
          <a:p>
            <a:pPr defTabSz="1012623"/>
            <a:fld id="{F177B04D-AEB5-43ED-B9BA-B3D1EC9C9067}" type="slidenum">
              <a:rPr lang="en-US" smtClean="0">
                <a:solidFill>
                  <a:prstClr val="black">
                    <a:tint val="75000"/>
                  </a:prstClr>
                </a:solidFill>
              </a:rPr>
              <a:pPr defTabSz="1012623"/>
              <a:t>‹#›</a:t>
            </a:fld>
            <a:endParaRPr lang="en-US" dirty="0">
              <a:solidFill>
                <a:prstClr val="black">
                  <a:tint val="75000"/>
                </a:prstClr>
              </a:solidFill>
            </a:endParaRPr>
          </a:p>
        </p:txBody>
      </p:sp>
    </p:spTree>
    <p:extLst>
      <p:ext uri="{BB962C8B-B14F-4D97-AF65-F5344CB8AC3E}">
        <p14:creationId xmlns:p14="http://schemas.microsoft.com/office/powerpoint/2010/main" val="2469358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1012623" rtl="0" eaLnBrk="1" latinLnBrk="0" hangingPunct="1">
        <a:spcBef>
          <a:spcPct val="0"/>
        </a:spcBef>
        <a:buNone/>
        <a:defRPr sz="4924" kern="1200">
          <a:solidFill>
            <a:schemeClr val="tx1"/>
          </a:solidFill>
          <a:latin typeface="+mj-lt"/>
          <a:ea typeface="+mj-ea"/>
          <a:cs typeface="+mj-cs"/>
        </a:defRPr>
      </a:lvl1pPr>
    </p:titleStyle>
    <p:bodyStyle>
      <a:lvl1pPr marL="379734" indent="-379734" algn="l" defTabSz="1012623" rtl="0" eaLnBrk="1" latinLnBrk="0" hangingPunct="1">
        <a:spcBef>
          <a:spcPct val="20000"/>
        </a:spcBef>
        <a:buFont typeface="Arial" pitchFamily="34" charset="0"/>
        <a:buChar char="•"/>
        <a:defRPr sz="3562" kern="1200">
          <a:solidFill>
            <a:schemeClr val="tx1"/>
          </a:solidFill>
          <a:latin typeface="+mn-lt"/>
          <a:ea typeface="+mn-ea"/>
          <a:cs typeface="+mn-cs"/>
        </a:defRPr>
      </a:lvl1pPr>
      <a:lvl2pPr marL="822756" indent="-316444" algn="l" defTabSz="1012623" rtl="0" eaLnBrk="1" latinLnBrk="0" hangingPunct="1">
        <a:spcBef>
          <a:spcPct val="20000"/>
        </a:spcBef>
        <a:buFont typeface="Arial" pitchFamily="34" charset="0"/>
        <a:buChar char="–"/>
        <a:defRPr sz="3143" kern="1200">
          <a:solidFill>
            <a:schemeClr val="tx1"/>
          </a:solidFill>
          <a:latin typeface="+mn-lt"/>
          <a:ea typeface="+mn-ea"/>
          <a:cs typeface="+mn-cs"/>
        </a:defRPr>
      </a:lvl2pPr>
      <a:lvl3pPr marL="1265778" indent="-253156" algn="l" defTabSz="1012623" rtl="0" eaLnBrk="1" latinLnBrk="0" hangingPunct="1">
        <a:spcBef>
          <a:spcPct val="20000"/>
        </a:spcBef>
        <a:buFont typeface="Arial" pitchFamily="34" charset="0"/>
        <a:buChar char="•"/>
        <a:defRPr sz="2619" kern="1200">
          <a:solidFill>
            <a:schemeClr val="tx1"/>
          </a:solidFill>
          <a:latin typeface="+mn-lt"/>
          <a:ea typeface="+mn-ea"/>
          <a:cs typeface="+mn-cs"/>
        </a:defRPr>
      </a:lvl3pPr>
      <a:lvl4pPr marL="1772090"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02"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14"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025"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336"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648"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23" rtl="0" eaLnBrk="1" latinLnBrk="0" hangingPunct="1">
        <a:defRPr sz="1990" kern="1200">
          <a:solidFill>
            <a:schemeClr val="tx1"/>
          </a:solidFill>
          <a:latin typeface="+mn-lt"/>
          <a:ea typeface="+mn-ea"/>
          <a:cs typeface="+mn-cs"/>
        </a:defRPr>
      </a:lvl1pPr>
      <a:lvl2pPr marL="506311" algn="l" defTabSz="1012623" rtl="0" eaLnBrk="1" latinLnBrk="0" hangingPunct="1">
        <a:defRPr sz="1990" kern="1200">
          <a:solidFill>
            <a:schemeClr val="tx1"/>
          </a:solidFill>
          <a:latin typeface="+mn-lt"/>
          <a:ea typeface="+mn-ea"/>
          <a:cs typeface="+mn-cs"/>
        </a:defRPr>
      </a:lvl2pPr>
      <a:lvl3pPr marL="1012623" algn="l" defTabSz="1012623" rtl="0" eaLnBrk="1" latinLnBrk="0" hangingPunct="1">
        <a:defRPr sz="1990" kern="1200">
          <a:solidFill>
            <a:schemeClr val="tx1"/>
          </a:solidFill>
          <a:latin typeface="+mn-lt"/>
          <a:ea typeface="+mn-ea"/>
          <a:cs typeface="+mn-cs"/>
        </a:defRPr>
      </a:lvl3pPr>
      <a:lvl4pPr marL="1518934" algn="l" defTabSz="1012623" rtl="0" eaLnBrk="1" latinLnBrk="0" hangingPunct="1">
        <a:defRPr sz="1990" kern="1200">
          <a:solidFill>
            <a:schemeClr val="tx1"/>
          </a:solidFill>
          <a:latin typeface="+mn-lt"/>
          <a:ea typeface="+mn-ea"/>
          <a:cs typeface="+mn-cs"/>
        </a:defRPr>
      </a:lvl4pPr>
      <a:lvl5pPr marL="2025245" algn="l" defTabSz="1012623" rtl="0" eaLnBrk="1" latinLnBrk="0" hangingPunct="1">
        <a:defRPr sz="1990" kern="1200">
          <a:solidFill>
            <a:schemeClr val="tx1"/>
          </a:solidFill>
          <a:latin typeface="+mn-lt"/>
          <a:ea typeface="+mn-ea"/>
          <a:cs typeface="+mn-cs"/>
        </a:defRPr>
      </a:lvl5pPr>
      <a:lvl6pPr marL="2531558" algn="l" defTabSz="1012623" rtl="0" eaLnBrk="1" latinLnBrk="0" hangingPunct="1">
        <a:defRPr sz="1990" kern="1200">
          <a:solidFill>
            <a:schemeClr val="tx1"/>
          </a:solidFill>
          <a:latin typeface="+mn-lt"/>
          <a:ea typeface="+mn-ea"/>
          <a:cs typeface="+mn-cs"/>
        </a:defRPr>
      </a:lvl6pPr>
      <a:lvl7pPr marL="3037869" algn="l" defTabSz="1012623" rtl="0" eaLnBrk="1" latinLnBrk="0" hangingPunct="1">
        <a:defRPr sz="1990" kern="1200">
          <a:solidFill>
            <a:schemeClr val="tx1"/>
          </a:solidFill>
          <a:latin typeface="+mn-lt"/>
          <a:ea typeface="+mn-ea"/>
          <a:cs typeface="+mn-cs"/>
        </a:defRPr>
      </a:lvl7pPr>
      <a:lvl8pPr marL="3544181" algn="l" defTabSz="1012623" rtl="0" eaLnBrk="1" latinLnBrk="0" hangingPunct="1">
        <a:defRPr sz="1990" kern="1200">
          <a:solidFill>
            <a:schemeClr val="tx1"/>
          </a:solidFill>
          <a:latin typeface="+mn-lt"/>
          <a:ea typeface="+mn-ea"/>
          <a:cs typeface="+mn-cs"/>
        </a:defRPr>
      </a:lvl8pPr>
      <a:lvl9pPr marL="4050492" algn="l" defTabSz="1012623" rtl="0" eaLnBrk="1" latinLnBrk="0" hangingPunct="1">
        <a:defRPr sz="19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88621" y="402802"/>
            <a:ext cx="6995159" cy="1676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388621" y="2346960"/>
            <a:ext cx="6995159" cy="6638078"/>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388621" y="9322648"/>
            <a:ext cx="1813559" cy="535516"/>
          </a:xfrm>
          <a:prstGeom prst="rect">
            <a:avLst/>
          </a:prstGeom>
          <a:noFill/>
          <a:ln>
            <a:noFill/>
          </a:ln>
        </p:spPr>
        <p:txBody>
          <a:bodyPr lIns="91425" tIns="91425" rIns="91425" bIns="91425" anchor="ctr" anchorCtr="0"/>
          <a:lstStyle>
            <a:lvl1pPr marL="0" marR="0" indent="0" algn="l"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pPr defTabSz="1005840"/>
            <a:fld id="{456170CF-62B3-4176-B0A8-07937EEF286D}" type="datetime1">
              <a:rPr lang="en-US" sz="1540" kern="0" smtClean="0">
                <a:solidFill>
                  <a:srgbClr val="000000"/>
                </a:solidFill>
                <a:cs typeface="Arial"/>
                <a:sym typeface="Arial"/>
                <a:rtl val="0"/>
              </a:rPr>
              <a:t>2/10/2016</a:t>
            </a:fld>
            <a:endParaRPr lang="en-US" sz="1540" kern="0">
              <a:solidFill>
                <a:srgbClr val="000000"/>
              </a:solidFill>
              <a:cs typeface="Arial"/>
              <a:sym typeface="Arial"/>
              <a:rtl val="0"/>
            </a:endParaRPr>
          </a:p>
        </p:txBody>
      </p:sp>
      <p:sp>
        <p:nvSpPr>
          <p:cNvPr id="8" name="Shape 8"/>
          <p:cNvSpPr txBox="1">
            <a:spLocks noGrp="1"/>
          </p:cNvSpPr>
          <p:nvPr>
            <p:ph type="ftr" idx="11"/>
          </p:nvPr>
        </p:nvSpPr>
        <p:spPr>
          <a:xfrm>
            <a:off x="2655570" y="9322648"/>
            <a:ext cx="2461260" cy="535516"/>
          </a:xfrm>
          <a:prstGeom prst="rect">
            <a:avLst/>
          </a:prstGeom>
          <a:noFill/>
          <a:ln>
            <a:noFill/>
          </a:ln>
        </p:spPr>
        <p:txBody>
          <a:bodyPr lIns="91425" tIns="91425" rIns="91425" bIns="91425" anchor="ctr" anchorCtr="0"/>
          <a:lstStyle>
            <a:lvl1pPr marL="0" marR="0" indent="0" algn="ctr" rtl="0">
              <a:spcBef>
                <a:spcPts val="0"/>
              </a:spcBef>
              <a:defRPr/>
            </a:lvl1pPr>
            <a:lvl2pPr marL="502920" marR="0" indent="0" algn="l" rtl="0">
              <a:spcBef>
                <a:spcPts val="0"/>
              </a:spcBef>
              <a:defRPr/>
            </a:lvl2pPr>
            <a:lvl3pPr marL="1005840" marR="0" indent="0" algn="l" rtl="0">
              <a:spcBef>
                <a:spcPts val="0"/>
              </a:spcBef>
              <a:defRPr/>
            </a:lvl3pPr>
            <a:lvl4pPr marL="1508760" marR="0" indent="0" algn="l" rtl="0">
              <a:spcBef>
                <a:spcPts val="0"/>
              </a:spcBef>
              <a:defRPr/>
            </a:lvl4pPr>
            <a:lvl5pPr marL="2011680" marR="0" indent="0" algn="l" rtl="0">
              <a:spcBef>
                <a:spcPts val="0"/>
              </a:spcBef>
              <a:defRPr/>
            </a:lvl5pPr>
            <a:lvl6pPr marL="2514600" marR="0" indent="0" algn="l" rtl="0">
              <a:spcBef>
                <a:spcPts val="0"/>
              </a:spcBef>
              <a:defRPr/>
            </a:lvl6pPr>
            <a:lvl7pPr marL="3017520" marR="0" indent="0" algn="l" rtl="0">
              <a:spcBef>
                <a:spcPts val="0"/>
              </a:spcBef>
              <a:defRPr/>
            </a:lvl7pPr>
            <a:lvl8pPr marL="3520440" marR="0" indent="0" algn="l" rtl="0">
              <a:spcBef>
                <a:spcPts val="0"/>
              </a:spcBef>
              <a:defRPr/>
            </a:lvl8pPr>
            <a:lvl9pPr marL="4023360" marR="0" indent="0" algn="l" rtl="0">
              <a:spcBef>
                <a:spcPts val="0"/>
              </a:spcBef>
              <a:defRPr/>
            </a:lvl9pPr>
          </a:lstStyle>
          <a:p>
            <a:pPr defTabSz="1005840"/>
            <a:endParaRPr lang="en-US" sz="1540" kern="0">
              <a:solidFill>
                <a:srgbClr val="000000"/>
              </a:solidFill>
              <a:cs typeface="Arial"/>
              <a:sym typeface="Arial"/>
              <a:rtl val="0"/>
            </a:endParaRPr>
          </a:p>
        </p:txBody>
      </p:sp>
      <p:sp>
        <p:nvSpPr>
          <p:cNvPr id="9" name="Shape 9"/>
          <p:cNvSpPr txBox="1">
            <a:spLocks noGrp="1"/>
          </p:cNvSpPr>
          <p:nvPr>
            <p:ph type="sldNum" idx="12"/>
          </p:nvPr>
        </p:nvSpPr>
        <p:spPr>
          <a:xfrm>
            <a:off x="5570221" y="9322648"/>
            <a:ext cx="1813559" cy="535516"/>
          </a:xfrm>
          <a:prstGeom prst="rect">
            <a:avLst/>
          </a:prstGeom>
          <a:noFill/>
          <a:ln>
            <a:noFill/>
          </a:ln>
        </p:spPr>
        <p:txBody>
          <a:bodyPr lIns="91425" tIns="45700" rIns="91425" bIns="45700" anchor="ctr" anchorCtr="0">
            <a:noAutofit/>
          </a:bodyPr>
          <a:lstStyle>
            <a:lvl1pPr marL="0" marR="0" indent="0" algn="r" rtl="0">
              <a:spcBef>
                <a:spcPts val="0"/>
              </a:spcBef>
              <a:buNone/>
              <a:defRPr sz="1320" b="0" i="0" u="none" strike="noStrike" cap="none" baseline="0">
                <a:solidFill>
                  <a:srgbClr val="888888"/>
                </a:solidFill>
                <a:latin typeface="Calibri"/>
                <a:ea typeface="Calibri"/>
                <a:cs typeface="Calibri"/>
                <a:sym typeface="Calibri"/>
              </a:defRPr>
            </a:lvl1pPr>
          </a:lstStyle>
          <a:p>
            <a:pPr defTabSz="1005840">
              <a:buSzPct val="25000"/>
            </a:pPr>
            <a:fld id="{00000000-1234-1234-1234-123412341234}" type="slidenum">
              <a:rPr lang="en-US" kern="0" smtClean="0">
                <a:rtl val="0"/>
              </a:rPr>
              <a:pPr defTabSz="1005840">
                <a:buSzPct val="25000"/>
              </a:pPr>
              <a:t>‹#›</a:t>
            </a:fld>
            <a:endParaRPr lang="en-US" kern="0">
              <a:rtl val="0"/>
            </a:endParaRPr>
          </a:p>
        </p:txBody>
      </p:sp>
    </p:spTree>
    <p:extLst>
      <p:ext uri="{BB962C8B-B14F-4D97-AF65-F5344CB8AC3E}">
        <p14:creationId xmlns:p14="http://schemas.microsoft.com/office/powerpoint/2010/main" val="1043634672"/>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54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D449595-FB29-45AE-A035-264C84D325BB}"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50453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15CD1DC-ED36-4E9C-9508-E444C266A702}" type="datetime1">
              <a:rPr lang="en-US" smtClean="0">
                <a:solidFill>
                  <a:prstClr val="black">
                    <a:tint val="75000"/>
                  </a:prstClr>
                </a:solidFill>
              </a:rPr>
              <a:t>2/10/2016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42351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2.wdp"/><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hyperlink" Target="http://www.worldbookonline.com/eeh/article?id=ar831491&amp;st=sap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hyperlink" Target="http://www.worldbookonline.com/kids/home#article/ar831491"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hyperlink" Target="http://www.worldbookonline.com/eeh/article?id=ar831491&amp;st=sap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7173" y="1743609"/>
            <a:ext cx="2831896" cy="3222768"/>
            <a:chOff x="837173" y="1743609"/>
            <a:chExt cx="2831896" cy="3222768"/>
          </a:xfrm>
        </p:grpSpPr>
        <p:sp>
          <p:nvSpPr>
            <p:cNvPr id="26" name="Trapezoid 25"/>
            <p:cNvSpPr/>
            <p:nvPr/>
          </p:nvSpPr>
          <p:spPr>
            <a:xfrm>
              <a:off x="1928375" y="2775107"/>
              <a:ext cx="1740694" cy="183605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139519" y="2603836"/>
              <a:ext cx="2509837" cy="2362541"/>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37173" y="1743609"/>
              <a:ext cx="1214437" cy="967298"/>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smtClean="0">
                  <a:ln w="11430"/>
                  <a:effectLst>
                    <a:outerShdw blurRad="80000" dist="40000" dir="5040000" algn="tl">
                      <a:srgbClr val="000000">
                        <a:alpha val="30000"/>
                      </a:srgbClr>
                    </a:outerShdw>
                  </a:effectLst>
                </a:rPr>
                <a:t>2</a:t>
              </a:r>
              <a:r>
                <a:rPr lang="en-US" sz="5700" b="1" baseline="30000" dirty="0" smtClean="0">
                  <a:ln w="11430"/>
                  <a:effectLst>
                    <a:outerShdw blurRad="80000" dist="40000" dir="5040000" algn="tl">
                      <a:srgbClr val="000000">
                        <a:alpha val="30000"/>
                      </a:srgbClr>
                    </a:outerShdw>
                  </a:effectLst>
                </a:rPr>
                <a:t>do</a:t>
              </a:r>
              <a:endParaRPr lang="en-US" sz="5700" b="1" dirty="0">
                <a:ln w="11430"/>
                <a:effectLst>
                  <a:outerShdw blurRad="80000" dist="40000" dir="5040000" algn="tl">
                    <a:srgbClr val="000000">
                      <a:alpha val="30000"/>
                    </a:srgbClr>
                  </a:outerShdw>
                </a:effectLst>
              </a:endParaRPr>
            </a:p>
          </p:txBody>
        </p:sp>
      </p:grpSp>
      <p:grpSp>
        <p:nvGrpSpPr>
          <p:cNvPr id="16" name="Group 15"/>
          <p:cNvGrpSpPr/>
          <p:nvPr/>
        </p:nvGrpSpPr>
        <p:grpSpPr>
          <a:xfrm>
            <a:off x="853215" y="2709368"/>
            <a:ext cx="5835344" cy="3640130"/>
            <a:chOff x="762000" y="1118146"/>
            <a:chExt cx="5492088" cy="3474668"/>
          </a:xfrm>
        </p:grpSpPr>
        <p:sp>
          <p:nvSpPr>
            <p:cNvPr id="17" name="TextBox 16"/>
            <p:cNvSpPr txBox="1"/>
            <p:nvPr/>
          </p:nvSpPr>
          <p:spPr>
            <a:xfrm>
              <a:off x="767688" y="3001333"/>
              <a:ext cx="5486400" cy="1591481"/>
            </a:xfrm>
            <a:prstGeom prst="rect">
              <a:avLst/>
            </a:prstGeom>
            <a:noFill/>
            <a:ln>
              <a:noFill/>
            </a:ln>
          </p:spPr>
          <p:txBody>
            <a:bodyPr wrap="square" lIns="96661" tIns="48331" rIns="96661" bIns="48331" rtlCol="0">
              <a:spAutoFit/>
            </a:bodyPr>
            <a:lstStyle/>
            <a:p>
              <a:r>
                <a:rPr lang="es-ES" sz="3400" b="1" dirty="0" smtClean="0">
                  <a:effectLst>
                    <a:outerShdw blurRad="38100" dist="38100" dir="2700000" algn="tl">
                      <a:srgbClr val="000000">
                        <a:alpha val="43137"/>
                      </a:srgbClr>
                    </a:outerShdw>
                  </a:effectLst>
                </a:rPr>
                <a:t>Pre-evaluación Trimestre 3</a:t>
              </a:r>
            </a:p>
            <a:p>
              <a:r>
                <a:rPr lang="es-ES" sz="3400" b="1" dirty="0" smtClean="0">
                  <a:effectLst>
                    <a:outerShdw blurRad="38100" dist="38100" dir="2700000" algn="tl">
                      <a:srgbClr val="000000">
                        <a:alpha val="43137"/>
                      </a:srgbClr>
                    </a:outerShdw>
                  </a:effectLst>
                </a:rPr>
                <a:t>Instrucciones del maestro</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762000" y="1118146"/>
              <a:ext cx="1735377" cy="837292"/>
            </a:xfrm>
            <a:prstGeom prst="rect">
              <a:avLst/>
            </a:prstGeom>
          </p:spPr>
          <p:txBody>
            <a:bodyPr wrap="none">
              <a:spAutoFit/>
            </a:bodyPr>
            <a:lstStyle/>
            <a:p>
              <a:r>
                <a:rPr lang="es-ES" sz="5100" b="1" dirty="0" smtClean="0">
                  <a:effectLst>
                    <a:outerShdw blurRad="38100" dist="38100" dir="2700000" algn="tl">
                      <a:srgbClr val="000000">
                        <a:alpha val="43137"/>
                      </a:srgbClr>
                    </a:outerShdw>
                  </a:effectLst>
                </a:rPr>
                <a:t>Grado</a:t>
              </a:r>
              <a:endParaRPr lang="es-ES" sz="5100" b="1" dirty="0">
                <a:effectLst>
                  <a:outerShdw blurRad="38100" dist="38100" dir="2700000" algn="tl">
                    <a:srgbClr val="000000">
                      <a:alpha val="43137"/>
                    </a:srgbClr>
                  </a:outerShdw>
                </a:effectLst>
              </a:endParaRPr>
            </a:p>
          </p:txBody>
        </p:sp>
      </p:gr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ectangle 12"/>
          <p:cNvSpPr/>
          <p:nvPr/>
        </p:nvSpPr>
        <p:spPr>
          <a:xfrm>
            <a:off x="934720" y="5951220"/>
            <a:ext cx="4160520" cy="2728809"/>
          </a:xfrm>
          <a:prstGeom prst="rect">
            <a:avLst/>
          </a:prstGeom>
        </p:spPr>
        <p:txBody>
          <a:bodyPr wrap="square" lIns="96378" tIns="48189" rIns="96378" bIns="48189">
            <a:spAutoFit/>
          </a:bodyPr>
          <a:lstStyle/>
          <a:p>
            <a:r>
              <a:rPr lang="es-ES_tradnl" sz="1300" b="1" u="sng" dirty="0" smtClean="0">
                <a:effectLst>
                  <a:outerShdw blurRad="38100" dist="38100" dir="2700000" algn="tl">
                    <a:srgbClr val="000000">
                      <a:alpha val="43137"/>
                    </a:srgbClr>
                  </a:outerShdw>
                </a:effectLst>
              </a:rPr>
              <a:t>Lectura</a:t>
            </a:r>
            <a:endParaRPr lang="es-ES_tradnl" sz="1300" b="1" dirty="0" smtClean="0">
              <a:effectLst>
                <a:outerShdw blurRad="38100" dist="38100" dir="2700000" algn="tl">
                  <a:srgbClr val="000000">
                    <a:alpha val="43137"/>
                  </a:srgbClr>
                </a:outerShdw>
              </a:effectLst>
            </a:endParaRPr>
          </a:p>
          <a:p>
            <a:r>
              <a:rPr lang="es-ES_tradnl" sz="1300" b="1" dirty="0" smtClean="0">
                <a:solidFill>
                  <a:srgbClr val="C00000"/>
                </a:solidFill>
              </a:rPr>
              <a:t>12</a:t>
            </a:r>
            <a:r>
              <a:rPr lang="es-ES_tradnl" sz="1300" b="1" dirty="0" smtClean="0"/>
              <a:t> </a:t>
            </a:r>
            <a:r>
              <a:rPr lang="es-ES_tradnl" sz="1400" b="1" dirty="0" smtClean="0"/>
              <a:t>Preguntas de selección múltiple</a:t>
            </a:r>
            <a:r>
              <a:rPr lang="es-ES_tradnl" sz="1400" b="1" dirty="0" smtClean="0">
                <a:solidFill>
                  <a:srgbClr val="C00000"/>
                </a:solidFill>
              </a:rPr>
              <a:t> </a:t>
            </a:r>
            <a:endParaRPr lang="es-ES_tradnl" sz="1300" b="1" dirty="0" smtClean="0">
              <a:solidFill>
                <a:srgbClr val="C00000"/>
              </a:solidFill>
            </a:endParaRPr>
          </a:p>
          <a:p>
            <a:r>
              <a:rPr lang="es-ES_tradnl" sz="1300" b="1" dirty="0" smtClean="0">
                <a:solidFill>
                  <a:srgbClr val="C00000"/>
                </a:solidFill>
              </a:rPr>
              <a:t>  1 </a:t>
            </a:r>
            <a:r>
              <a:rPr lang="es-ES_tradnl" sz="1300" b="1" dirty="0"/>
              <a:t>R</a:t>
            </a:r>
            <a:r>
              <a:rPr lang="es-ES_tradnl" sz="1400" b="1" dirty="0" smtClean="0"/>
              <a:t>espuesta construida</a:t>
            </a:r>
            <a:endParaRPr lang="es-ES_tradnl" sz="1300" b="1" dirty="0" smtClean="0"/>
          </a:p>
          <a:p>
            <a:r>
              <a:rPr lang="es-ES_tradnl" sz="1300" b="1" u="sng" dirty="0" smtClean="0">
                <a:effectLst>
                  <a:outerShdw blurRad="38100" dist="38100" dir="2700000" algn="tl">
                    <a:srgbClr val="000000">
                      <a:alpha val="43137"/>
                    </a:srgbClr>
                  </a:outerShdw>
                </a:effectLst>
              </a:rPr>
              <a:t>Investigación</a:t>
            </a:r>
          </a:p>
          <a:p>
            <a:r>
              <a:rPr lang="es-ES_tradnl" sz="1300" b="1" dirty="0" smtClean="0">
                <a:solidFill>
                  <a:srgbClr val="C00000"/>
                </a:solidFill>
              </a:rPr>
              <a:t>  3</a:t>
            </a:r>
            <a:r>
              <a:rPr lang="es-ES_tradnl" sz="1300" b="1" dirty="0" smtClean="0"/>
              <a:t> </a:t>
            </a:r>
            <a:r>
              <a:rPr lang="es-ES_tradnl" sz="1400" b="1" dirty="0"/>
              <a:t>Respuestas construida </a:t>
            </a:r>
          </a:p>
          <a:p>
            <a:r>
              <a:rPr lang="es-ES_tradnl" sz="1300" b="1" u="sng" dirty="0" smtClean="0">
                <a:effectLst>
                  <a:outerShdw blurRad="38100" dist="38100" dir="2700000" algn="tl">
                    <a:srgbClr val="000000">
                      <a:alpha val="43137"/>
                    </a:srgbClr>
                  </a:outerShdw>
                </a:effectLst>
              </a:rPr>
              <a:t>Escritura</a:t>
            </a:r>
          </a:p>
          <a:p>
            <a:r>
              <a:rPr lang="es-ES_tradnl" sz="1300" b="1" dirty="0" smtClean="0"/>
              <a:t>  </a:t>
            </a:r>
            <a:r>
              <a:rPr lang="es-ES_tradnl" sz="1300" b="1" dirty="0" smtClean="0">
                <a:solidFill>
                  <a:srgbClr val="FF0000"/>
                </a:solidFill>
              </a:rPr>
              <a:t>1</a:t>
            </a:r>
            <a:r>
              <a:rPr lang="es-ES_tradnl" sz="1300" b="1" dirty="0" smtClean="0"/>
              <a:t> Composición completa (Tarea de rendimiento)</a:t>
            </a:r>
          </a:p>
          <a:p>
            <a:r>
              <a:rPr lang="es-ES_tradnl" sz="1300" b="1" dirty="0" smtClean="0"/>
              <a:t>  </a:t>
            </a:r>
            <a:r>
              <a:rPr lang="es-ES_tradnl" sz="1300" b="1" dirty="0" smtClean="0">
                <a:solidFill>
                  <a:srgbClr val="C00000"/>
                </a:solidFill>
              </a:rPr>
              <a:t>1</a:t>
            </a:r>
            <a:r>
              <a:rPr lang="es-ES_tradnl" sz="1300" b="1" dirty="0" smtClean="0"/>
              <a:t> Escrito breve</a:t>
            </a:r>
          </a:p>
          <a:p>
            <a:r>
              <a:rPr lang="es-ES_tradnl" sz="1300" b="1" dirty="0" smtClean="0"/>
              <a:t>  </a:t>
            </a:r>
            <a:r>
              <a:rPr lang="es-ES_tradnl" sz="1300" b="1" dirty="0" smtClean="0">
                <a:solidFill>
                  <a:srgbClr val="C00000"/>
                </a:solidFill>
              </a:rPr>
              <a:t>1 </a:t>
            </a:r>
            <a:r>
              <a:rPr lang="es-ES_tradnl" sz="1300" b="1" dirty="0" smtClean="0"/>
              <a:t>Escribir para revisar </a:t>
            </a:r>
          </a:p>
          <a:p>
            <a:r>
              <a:rPr lang="es-ES_tradnl" sz="1300" b="1" u="sng" dirty="0" smtClean="0">
                <a:effectLst>
                  <a:outerShdw blurRad="38100" dist="38100" dir="2700000" algn="tl">
                    <a:srgbClr val="000000">
                      <a:alpha val="43137"/>
                    </a:srgbClr>
                  </a:outerShdw>
                </a:effectLst>
              </a:rPr>
              <a:t>Escritura con lenguaje integrado</a:t>
            </a:r>
          </a:p>
          <a:p>
            <a:r>
              <a:rPr lang="es-ES_tradnl" sz="1300" b="1" dirty="0" smtClean="0"/>
              <a:t>  </a:t>
            </a:r>
            <a:r>
              <a:rPr lang="es-ES_tradnl" sz="1300" b="1" dirty="0" smtClean="0">
                <a:solidFill>
                  <a:srgbClr val="C00000"/>
                </a:solidFill>
              </a:rPr>
              <a:t>1 </a:t>
            </a:r>
            <a:r>
              <a:rPr lang="es-ES_tradnl" sz="1300" b="1" dirty="0" smtClean="0"/>
              <a:t>Lenguaje/Vocabulario</a:t>
            </a:r>
          </a:p>
          <a:p>
            <a:r>
              <a:rPr lang="es-ES_tradnl" sz="1300" b="1" dirty="0" smtClean="0"/>
              <a:t>  </a:t>
            </a:r>
            <a:r>
              <a:rPr lang="es-ES_tradnl" sz="1300" b="1" dirty="0" smtClean="0">
                <a:solidFill>
                  <a:srgbClr val="FF0000"/>
                </a:solidFill>
              </a:rPr>
              <a:t>1</a:t>
            </a:r>
            <a:r>
              <a:rPr lang="es-ES_tradnl" sz="1300" b="1" dirty="0" smtClean="0"/>
              <a:t> Editar/Clarificar</a:t>
            </a:r>
          </a:p>
          <a:p>
            <a:endParaRPr lang="en-US" sz="1300" dirty="0"/>
          </a:p>
        </p:txBody>
      </p:sp>
      <p:sp>
        <p:nvSpPr>
          <p:cNvPr id="14" name="Rectangle 13"/>
          <p:cNvSpPr/>
          <p:nvPr/>
        </p:nvSpPr>
        <p:spPr>
          <a:xfrm>
            <a:off x="457708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smtClean="0">
                <a:solidFill>
                  <a:schemeClr val="tx1"/>
                </a:solidFill>
                <a:effectLst>
                  <a:outerShdw blurRad="38100" dist="38100" dir="2700000" algn="tl">
                    <a:srgbClr val="000000">
                      <a:alpha val="43137"/>
                    </a:srgbClr>
                  </a:outerShdw>
                </a:effectLst>
              </a:rPr>
              <a:t>Tarea de rendimiento al nivel de grado</a:t>
            </a:r>
            <a:endParaRPr lang="es-ES"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457708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 b="1" dirty="0">
                <a:solidFill>
                  <a:schemeClr val="tx1"/>
                </a:solidFill>
                <a:effectLst>
                  <a:outerShdw blurRad="38100" dist="38100" dir="2700000" algn="tl">
                    <a:srgbClr val="000000">
                      <a:alpha val="43137"/>
                    </a:srgbClr>
                  </a:outerShdw>
                </a:effectLst>
              </a:rPr>
              <a:t>Pasos secuenciales </a:t>
            </a:r>
            <a:r>
              <a:rPr lang="es-ES" b="1" u="sng" dirty="0">
                <a:solidFill>
                  <a:schemeClr val="tx1"/>
                </a:solidFill>
                <a:effectLst>
                  <a:outerShdw blurRad="38100" dist="38100" dir="2700000" algn="tl">
                    <a:srgbClr val="000000">
                      <a:alpha val="43137"/>
                    </a:srgbClr>
                  </a:outerShdw>
                </a:effectLst>
              </a:rPr>
              <a:t>hacia</a:t>
            </a:r>
            <a:r>
              <a:rPr lang="es-ES" b="1" dirty="0">
                <a:solidFill>
                  <a:schemeClr val="tx1"/>
                </a:solidFill>
                <a:effectLst>
                  <a:outerShdw blurRad="38100" dist="38100" dir="2700000" algn="tl">
                    <a:srgbClr val="000000">
                      <a:alpha val="43137"/>
                    </a:srgbClr>
                  </a:outerShdw>
                </a:effectLst>
              </a:rPr>
              <a:t> el dominio </a:t>
            </a:r>
            <a:r>
              <a:rPr lang="es-ES" b="1" dirty="0" smtClean="0">
                <a:solidFill>
                  <a:schemeClr val="tx1"/>
                </a:solidFill>
                <a:effectLst>
                  <a:outerShdw blurRad="38100" dist="38100" dir="2700000" algn="tl">
                    <a:srgbClr val="000000">
                      <a:alpha val="43137"/>
                    </a:srgbClr>
                  </a:outerShdw>
                </a:effectLst>
              </a:rPr>
              <a:t>de los estándares</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595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637" y="306569"/>
            <a:ext cx="6865257" cy="8803436"/>
          </a:xfrm>
          <a:prstGeom prst="rect">
            <a:avLst/>
          </a:prstGeom>
          <a:noFill/>
        </p:spPr>
        <p:txBody>
          <a:bodyPr wrap="square" rtlCol="0">
            <a:spAutoFit/>
          </a:bodyPr>
          <a:lstStyle/>
          <a:p>
            <a:pPr algn="ctr"/>
            <a:r>
              <a:rPr lang="es-419" sz="1578" b="1" u="sng" dirty="0"/>
              <a:t>Pre-evaluación y Progresiones de aprendizaje</a:t>
            </a:r>
          </a:p>
          <a:p>
            <a:pPr algn="ctr"/>
            <a:endParaRPr lang="es-419" sz="1100" b="1" u="sng" dirty="0"/>
          </a:p>
          <a:p>
            <a:r>
              <a:rPr lang="es-419" sz="1183" dirty="0"/>
              <a:t>Las </a:t>
            </a:r>
            <a:r>
              <a:rPr lang="es-419" sz="1183" b="1" u="sng" dirty="0"/>
              <a:t>pre-evaluaciones</a:t>
            </a:r>
            <a:r>
              <a:rPr lang="es-419" sz="1183" dirty="0"/>
              <a:t> son particularmente únicas.</a:t>
            </a:r>
          </a:p>
          <a:p>
            <a:endParaRPr lang="es-419" sz="789" dirty="0"/>
          </a:p>
          <a:p>
            <a:r>
              <a:rPr lang="es-419" sz="1183" dirty="0"/>
              <a:t>Ellas miden el progreso </a:t>
            </a:r>
            <a:r>
              <a:rPr lang="es-419" sz="1183" b="1" i="1" u="sng" dirty="0">
                <a:effectLst>
                  <a:outerShdw blurRad="38100" dist="38100" dir="2700000" algn="tl">
                    <a:srgbClr val="000000">
                      <a:alpha val="43137"/>
                    </a:srgbClr>
                  </a:outerShdw>
                </a:effectLst>
              </a:rPr>
              <a:t>hacia un estándar. </a:t>
            </a:r>
          </a:p>
          <a:p>
            <a:endParaRPr lang="es-419" sz="789" dirty="0"/>
          </a:p>
          <a:p>
            <a:r>
              <a:rPr lang="es-419" sz="1183" dirty="0"/>
              <a:t>Diferentes a los </a:t>
            </a:r>
            <a:r>
              <a:rPr lang="es-419" sz="1183" dirty="0" err="1"/>
              <a:t>CFAs</a:t>
            </a:r>
            <a:r>
              <a:rPr lang="es-419" sz="1183" dirty="0"/>
              <a:t> (</a:t>
            </a:r>
            <a:r>
              <a:rPr lang="es-419" sz="1183" b="1" i="1" u="sng" dirty="0" err="1"/>
              <a:t>C</a:t>
            </a:r>
            <a:r>
              <a:rPr lang="es-419" sz="1183" i="1" dirty="0" err="1"/>
              <a:t>ommon</a:t>
            </a:r>
            <a:r>
              <a:rPr lang="es-419" sz="1183" i="1" dirty="0"/>
              <a:t> </a:t>
            </a:r>
            <a:r>
              <a:rPr lang="es-419" sz="1183" b="1" i="1" u="sng" dirty="0" err="1"/>
              <a:t>F</a:t>
            </a:r>
            <a:r>
              <a:rPr lang="es-419" sz="1183" i="1" dirty="0" err="1"/>
              <a:t>ormative</a:t>
            </a:r>
            <a:r>
              <a:rPr lang="es-419" sz="1183" i="1" dirty="0"/>
              <a:t> </a:t>
            </a:r>
            <a:r>
              <a:rPr lang="es-419" sz="1183" b="1" i="1" u="sng" dirty="0" err="1"/>
              <a:t>A</a:t>
            </a:r>
            <a:r>
              <a:rPr lang="es-419" sz="1183" i="1" dirty="0" err="1"/>
              <a:t>ssessments</a:t>
            </a:r>
            <a:r>
              <a:rPr lang="es-419" sz="1183" dirty="0"/>
              <a:t>) que miden el dominio del estándar, las pre-evaluaciones son más como un panorama de las fortalezas  y las deficiencias del estudiante, que miden las destrezas y conceptos que este necesita </a:t>
            </a:r>
            <a:r>
              <a:rPr lang="es-419" sz="1183" b="1" i="1" dirty="0"/>
              <a:t>a lo largo del camino </a:t>
            </a:r>
            <a:r>
              <a:rPr lang="es-419" sz="1183" dirty="0"/>
              <a:t>para poder alcanzar el dominio del estándar.</a:t>
            </a:r>
          </a:p>
          <a:p>
            <a:endParaRPr lang="es-419" sz="1183" dirty="0"/>
          </a:p>
          <a:p>
            <a:endParaRPr lang="es-419" sz="1183" dirty="0"/>
          </a:p>
          <a:p>
            <a:endParaRPr lang="es-419" sz="1183"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479" dirty="0"/>
          </a:p>
          <a:p>
            <a:endParaRPr lang="es-419" sz="1183" dirty="0"/>
          </a:p>
          <a:p>
            <a:endParaRPr lang="es-419" sz="1183" dirty="0"/>
          </a:p>
          <a:p>
            <a:endParaRPr lang="es-419" sz="1183" dirty="0"/>
          </a:p>
          <a:p>
            <a:endParaRPr lang="es-419" sz="1183" dirty="0"/>
          </a:p>
          <a:p>
            <a:r>
              <a:rPr lang="es-419" sz="1183" dirty="0"/>
              <a:t>¿Qué hay de una post evaluación? No existe una post-evaluación estandarizada.</a:t>
            </a:r>
          </a:p>
          <a:p>
            <a:r>
              <a:rPr lang="es-419" sz="1183" dirty="0"/>
              <a:t>La verdadera medida de cómo los estudiantes están trabajando </a:t>
            </a:r>
            <a:r>
              <a:rPr lang="es-419" sz="1183" b="1" i="1" dirty="0"/>
              <a:t>a lo largo del camino</a:t>
            </a:r>
            <a:r>
              <a:rPr lang="es-419" sz="1183" dirty="0"/>
              <a:t>, se evalúa en el salón de clases durante la instrucción y la evaluación formativa. Por esta razón los </a:t>
            </a:r>
            <a:r>
              <a:rPr lang="es-419" sz="1183" dirty="0" err="1"/>
              <a:t>CFAs</a:t>
            </a:r>
            <a:r>
              <a:rPr lang="es-419" sz="1183" dirty="0"/>
              <a:t> no se llaman post evaluaciones. Los </a:t>
            </a:r>
            <a:r>
              <a:rPr lang="es-419" sz="1183" dirty="0" err="1"/>
              <a:t>CFAs</a:t>
            </a:r>
            <a:r>
              <a:rPr lang="es-419" sz="1183" dirty="0"/>
              <a:t> miden el </a:t>
            </a:r>
            <a:r>
              <a:rPr lang="es-419" sz="1183" b="1" i="1" dirty="0"/>
              <a:t>objetivo final</a:t>
            </a:r>
            <a:r>
              <a:rPr lang="es-419" sz="1183" dirty="0"/>
              <a:t>, o el dominio del estándar. Sin embargo, sin las pre-evaluaciones, ¿cómo sabríamos en qué enfocar nuestra instrucción a través de cada trimestre?</a:t>
            </a:r>
          </a:p>
          <a:p>
            <a:endParaRPr lang="es-419" sz="789" dirty="0"/>
          </a:p>
          <a:p>
            <a:r>
              <a:rPr lang="es-419" sz="1183" b="1" u="sng" dirty="0"/>
              <a:t>Progresiones de aprendizaje: </a:t>
            </a:r>
            <a:r>
              <a:rPr lang="es-419" sz="1183" dirty="0"/>
              <a:t>son el conjunto pronosticado de destrezas necesarias para poder completar la demanda de la tarea requerida de cada estándar. Las progresiones de aprendizaje fueron alineadas a la matriz </a:t>
            </a:r>
            <a:r>
              <a:rPr lang="es-419" sz="1183" dirty="0" err="1"/>
              <a:t>Hess</a:t>
            </a:r>
            <a:r>
              <a:rPr lang="es-419" sz="1183" dirty="0"/>
              <a:t> </a:t>
            </a:r>
            <a:r>
              <a:rPr lang="es-419" sz="1183" b="1" i="1" u="sng" dirty="0" err="1"/>
              <a:t>Cognitive</a:t>
            </a:r>
            <a:r>
              <a:rPr lang="es-419" sz="1183" b="1" i="1" u="sng" dirty="0"/>
              <a:t> Rigor </a:t>
            </a:r>
            <a:r>
              <a:rPr lang="es-419" sz="1183" b="1" i="1" u="sng" dirty="0" err="1"/>
              <a:t>Matrix</a:t>
            </a:r>
            <a:r>
              <a:rPr lang="es-419" sz="1183" b="1" i="1" u="sng" dirty="0"/>
              <a:t>.</a:t>
            </a:r>
          </a:p>
          <a:p>
            <a:endParaRPr lang="es-419" sz="789" dirty="0"/>
          </a:p>
          <a:p>
            <a:r>
              <a:rPr lang="es-419" sz="1183" dirty="0"/>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789" dirty="0"/>
          </a:p>
          <a:p>
            <a:r>
              <a:rPr lang="es-419" sz="1183" dirty="0"/>
              <a:t>Hay una lista de cotejo de las Progresiones de aprendizaje en lectura para cada estándar en cada grado, que se puede utilizar para monitorear el progreso. Está disponible en: </a:t>
            </a:r>
          </a:p>
          <a:p>
            <a:endParaRPr lang="es-419" sz="1183" dirty="0">
              <a:hlinkClick r:id="rId3"/>
            </a:endParaRPr>
          </a:p>
          <a:p>
            <a:pPr algn="ctr"/>
            <a:r>
              <a:rPr lang="es-419" sz="1183" dirty="0">
                <a:hlinkClick r:id="rId3"/>
              </a:rPr>
              <a:t>http://sresource.homestead.com/Grade-2.html</a:t>
            </a:r>
            <a:endParaRPr lang="es-419" sz="1183" dirty="0"/>
          </a:p>
          <a:p>
            <a:endParaRPr lang="es-419" sz="1183" dirty="0"/>
          </a:p>
        </p:txBody>
      </p:sp>
      <p:graphicFrame>
        <p:nvGraphicFramePr>
          <p:cNvPr id="20" name="Table 19"/>
          <p:cNvGraphicFramePr>
            <a:graphicFrameLocks noGrp="1"/>
          </p:cNvGraphicFramePr>
          <p:nvPr>
            <p:extLst/>
          </p:nvPr>
        </p:nvGraphicFramePr>
        <p:xfrm>
          <a:off x="453571" y="3029952"/>
          <a:ext cx="6780440" cy="2056384"/>
        </p:xfrm>
        <a:graphic>
          <a:graphicData uri="http://schemas.openxmlformats.org/drawingml/2006/table">
            <a:tbl>
              <a:tblPr firstRow="1" firstCol="1" bandRow="1"/>
              <a:tblGrid>
                <a:gridCol w="814917"/>
                <a:gridCol w="920608"/>
                <a:gridCol w="890517"/>
                <a:gridCol w="730463"/>
                <a:gridCol w="796798"/>
                <a:gridCol w="706166"/>
                <a:gridCol w="728921"/>
                <a:gridCol w="1192050"/>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208" marR="3420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208" marR="3420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4208" marR="3420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4208" marR="3420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28" name="Rectangle 27"/>
          <p:cNvSpPr/>
          <p:nvPr/>
        </p:nvSpPr>
        <p:spPr>
          <a:xfrm>
            <a:off x="2096590" y="7941491"/>
            <a:ext cx="2794000" cy="259174"/>
          </a:xfrm>
          <a:prstGeom prst="rect">
            <a:avLst/>
          </a:prstGeom>
        </p:spPr>
        <p:txBody>
          <a:bodyPr wrap="square">
            <a:spAutoFit/>
          </a:bodyPr>
          <a:lstStyle/>
          <a:p>
            <a:endParaRPr lang="en-US" sz="1084" dirty="0"/>
          </a:p>
        </p:txBody>
      </p:sp>
      <p:grpSp>
        <p:nvGrpSpPr>
          <p:cNvPr id="3" name="Group 2"/>
          <p:cNvGrpSpPr/>
          <p:nvPr/>
        </p:nvGrpSpPr>
        <p:grpSpPr>
          <a:xfrm>
            <a:off x="282954" y="1937441"/>
            <a:ext cx="7222664" cy="3185958"/>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83" dirty="0">
                    <a:solidFill>
                      <a:schemeClr val="tx1"/>
                    </a:solidFill>
                  </a:rPr>
                  <a:t>Ejemplo de una </a:t>
                </a:r>
                <a:r>
                  <a:rPr lang="es-419" sz="1183" b="1" i="1" dirty="0">
                    <a:solidFill>
                      <a:schemeClr val="tx1"/>
                    </a:solidFill>
                  </a:rPr>
                  <a:t>Progresión de aprendizaje  </a:t>
                </a:r>
                <a:r>
                  <a:rPr lang="es-419" sz="1183" dirty="0">
                    <a:solidFill>
                      <a:schemeClr val="tx1"/>
                    </a:solidFill>
                  </a:rPr>
                  <a:t>para RL.2.1</a:t>
                </a:r>
              </a:p>
              <a:p>
                <a:pPr algn="ctr"/>
                <a:r>
                  <a:rPr lang="es-419" sz="1183" dirty="0">
                    <a:solidFill>
                      <a:schemeClr val="tx1"/>
                    </a:solidFill>
                  </a:rPr>
                  <a:t>Las pre-evaluaciones miden los </a:t>
                </a:r>
                <a:r>
                  <a:rPr lang="es-419" sz="1183" b="1" i="1" dirty="0">
                    <a:solidFill>
                      <a:schemeClr val="tx1"/>
                    </a:solidFill>
                  </a:rPr>
                  <a:t>puntos</a:t>
                </a:r>
                <a:r>
                  <a:rPr lang="es-419" sz="1183" dirty="0">
                    <a:solidFill>
                      <a:schemeClr val="tx1"/>
                    </a:solidFill>
                  </a:rPr>
                  <a:t> </a:t>
                </a:r>
                <a:r>
                  <a:rPr lang="es-419" sz="1183" b="1" i="1" dirty="0">
                    <a:solidFill>
                      <a:schemeClr val="tx1"/>
                    </a:solidFill>
                  </a:rPr>
                  <a:t>de ajuste </a:t>
                </a:r>
                <a:r>
                  <a:rPr lang="es-419" sz="118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82" b="1" dirty="0">
                    <a:solidFill>
                      <a:schemeClr val="tx1"/>
                    </a:solidFill>
                  </a:rPr>
                  <a:t>  CFA</a:t>
                </a:r>
              </a:p>
              <a:p>
                <a:r>
                  <a:rPr lang="en-US" sz="1084" dirty="0">
                    <a:solidFill>
                      <a:schemeClr val="tx1"/>
                    </a:solidFill>
                  </a:rPr>
                  <a:t>RL.2.2.1 </a:t>
                </a:r>
                <a:r>
                  <a:rPr lang="es-419" sz="943"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48" dirty="0">
                    <a:solidFill>
                      <a:schemeClr val="tx1"/>
                    </a:solidFill>
                  </a:rPr>
                  <a:t>Después de haber dado  la pre-evaluación, las progresiones de aprendizaje proporcionan tareas de evaluación </a:t>
                </a:r>
                <a:r>
                  <a:rPr lang="es-419" sz="1048" b="1" i="1" dirty="0">
                    <a:solidFill>
                      <a:schemeClr val="tx1"/>
                    </a:solidFill>
                  </a:rPr>
                  <a:t>por debajo y cerca del nivel del grado a través de cada trimestre</a:t>
                </a:r>
                <a:r>
                  <a:rPr lang="es-419" sz="1048"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90"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87"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90716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77145"/>
            <a:ext cx="6962775" cy="1082204"/>
          </a:xfrm>
          <a:prstGeom prst="rect">
            <a:avLst/>
          </a:prstGeom>
          <a:noFill/>
        </p:spPr>
        <p:txBody>
          <a:bodyPr wrap="square" lIns="96378" tIns="48189" rIns="96378" bIns="48189" rtlCol="0">
            <a:spAutoFit/>
          </a:bodyPr>
          <a:lstStyle/>
          <a:p>
            <a:pPr lvl="0"/>
            <a:r>
              <a:rPr lang="x-none" sz="1600" b="1" dirty="0">
                <a:solidFill>
                  <a:prstClr val="black"/>
                </a:solidFill>
              </a:rPr>
              <a:t>Trimestre </a:t>
            </a:r>
            <a:r>
              <a:rPr lang="en-US" sz="1600" b="1" dirty="0" err="1" smtClean="0">
                <a:solidFill>
                  <a:prstClr val="black"/>
                </a:solidFill>
              </a:rPr>
              <a:t>tres</a:t>
            </a:r>
            <a:r>
              <a:rPr lang="x-none" sz="1600" b="1" dirty="0" smtClean="0">
                <a:solidFill>
                  <a:prstClr val="black"/>
                </a:solidFill>
              </a:rPr>
              <a:t>: </a:t>
            </a:r>
            <a:r>
              <a:rPr lang="x-none" sz="1600" dirty="0">
                <a:solidFill>
                  <a:prstClr val="black"/>
                </a:solidFill>
              </a:rPr>
              <a:t>Progresión de aprendizaje de </a:t>
            </a:r>
            <a:r>
              <a:rPr lang="x-none" sz="1600" b="1" dirty="0">
                <a:solidFill>
                  <a:prstClr val="black"/>
                </a:solidFill>
              </a:rPr>
              <a:t>Lectura de Texto </a:t>
            </a:r>
            <a:r>
              <a:rPr lang="en-US" sz="1600" b="1" dirty="0" smtClean="0">
                <a:solidFill>
                  <a:prstClr val="black"/>
                </a:solidFill>
              </a:rPr>
              <a:t>l</a:t>
            </a:r>
            <a:r>
              <a:rPr lang="x-none" sz="1600" b="1" dirty="0" smtClean="0">
                <a:solidFill>
                  <a:prstClr val="black"/>
                </a:solidFill>
              </a:rPr>
              <a:t>iterario  </a:t>
            </a:r>
            <a:endParaRPr lang="x-none" sz="1600" b="1" dirty="0">
              <a:solidFill>
                <a:prstClr val="black"/>
              </a:solidFill>
            </a:endParaRPr>
          </a:p>
          <a:p>
            <a:pPr lvl="0"/>
            <a:r>
              <a:rPr lang="x-none" sz="1600" dirty="0">
                <a:solidFill>
                  <a:prstClr val="black"/>
                </a:solidFill>
              </a:rPr>
              <a:t>En esta pre-evaluación se evalúan las casillas indicadas y resaltadas </a:t>
            </a:r>
            <a:r>
              <a:rPr lang="x-none" sz="1600" b="1" i="1" dirty="0">
                <a:solidFill>
                  <a:prstClr val="black"/>
                </a:solidFill>
              </a:rPr>
              <a:t>antes del estándar</a:t>
            </a:r>
            <a:r>
              <a:rPr lang="x-none" sz="1600" dirty="0">
                <a:solidFill>
                  <a:prstClr val="black"/>
                </a:solidFill>
              </a:rPr>
              <a:t>. El estándar como tal se evalúa en el CFA (</a:t>
            </a:r>
            <a:r>
              <a:rPr lang="x-none" sz="1600" i="1" dirty="0">
                <a:solidFill>
                  <a:prstClr val="black"/>
                </a:solidFill>
              </a:rPr>
              <a:t>Common Formative Assessment</a:t>
            </a:r>
            <a:r>
              <a:rPr lang="x-none" sz="1600" dirty="0">
                <a:solidFill>
                  <a:prstClr val="black"/>
                </a:solidFill>
              </a:rPr>
              <a:t>) al final de cada trimestre.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189288"/>
              </p:ext>
            </p:extLst>
          </p:nvPr>
        </p:nvGraphicFramePr>
        <p:xfrm>
          <a:off x="469959" y="4116943"/>
          <a:ext cx="6903362" cy="2292305"/>
        </p:xfrm>
        <a:graphic>
          <a:graphicData uri="http://schemas.openxmlformats.org/drawingml/2006/table">
            <a:tbl>
              <a:tblPr firstRow="1" firstCol="1" bandRow="1"/>
              <a:tblGrid>
                <a:gridCol w="565808"/>
                <a:gridCol w="823924"/>
                <a:gridCol w="621254"/>
                <a:gridCol w="698911"/>
                <a:gridCol w="698911"/>
                <a:gridCol w="776568"/>
                <a:gridCol w="854224"/>
                <a:gridCol w="854224"/>
                <a:gridCol w="1009538"/>
              </a:tblGrid>
              <a:tr h="197376">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APn</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800" b="1" dirty="0" err="1" smtClean="0">
                          <a:solidFill>
                            <a:srgbClr val="000000"/>
                          </a:solidFill>
                          <a:effectLst/>
                          <a:latin typeface="+mn-lt"/>
                          <a:ea typeface="Times New Roman"/>
                          <a:cs typeface="Times New Roman"/>
                        </a:rPr>
                        <a:t>Estándar</a:t>
                      </a:r>
                      <a:endParaRPr lang="en-US" sz="800" dirty="0" smtClean="0">
                        <a:effectLst/>
                        <a:latin typeface="+mn-lt"/>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49043">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Reconoce ilustraciones o palabras impresas que representan personajes, escenario/ambiente (leído y discutido en clase).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Define  y entiende el </a:t>
                      </a:r>
                      <a:r>
                        <a:rPr lang="es-MX" sz="800" i="0"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información, ilustración e ilustrador, texto impreso, texto, digital, personaje, ambiente/escenario y trama.</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Describe personajes y el escenario/ ambiente refiriéndose a las  ilustraciones y palabras de un texto impreso o  digital.</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preguntas con las interrogantes: quién, qué, cuándo, dónde y cómo, sobre la trama de un cuento leído y discutido en clase. </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Desarrollo de concepto:  </a:t>
                      </a:r>
                      <a:r>
                        <a:rPr lang="es-MX" sz="800"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que las ilustraciones y el texto impreso proveen información acerca de los personajes, ambiente o trama.</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Hace inferencias y predicciones lógicas de  las imágenes y el texto, sobre los personajes, el ambiente o la trama en un texto nuevo.</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Utiliza  información obtenida de las ilustraciones y palabras en un texto  impreso o  digital, para contestar preguntas sobre una idea central (trama).</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Obtiene e </a:t>
                      </a: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interpreta</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 información (en un texto nuevo) utilizando las características del texto (ilustraciones, textos, textos digitales) con un fin o asignación específico. </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RL.2.7</a:t>
                      </a:r>
                      <a:r>
                        <a:rPr lang="es-MX" sz="800" i="0" dirty="0">
                          <a:effectLst/>
                          <a:latin typeface="Calibri" panose="020F0502020204030204" pitchFamily="34" charset="0"/>
                          <a:ea typeface="Calibri" panose="020F0502020204030204" pitchFamily="34" charset="0"/>
                          <a:cs typeface="Times New Roman" panose="02020603050405020304" pitchFamily="18" charset="0"/>
                        </a:rPr>
                        <a:t> </a:t>
                      </a:r>
                      <a:r>
                        <a:rPr lang="es-MX" sz="800" i="0" dirty="0">
                          <a:solidFill>
                            <a:srgbClr val="000000"/>
                          </a:solidFill>
                          <a:effectLst/>
                          <a:latin typeface="Calibri" panose="020F0502020204030204" pitchFamily="34" charset="0"/>
                          <a:ea typeface="Calibri" panose="020F0502020204030204" pitchFamily="34" charset="0"/>
                          <a:cs typeface="Folio Light"/>
                        </a:rPr>
                        <a:t> Usan la información obtenida de las ilustraciones y de las palabras en un material impreso o texto digital, para demostrar la comprensión de los personajes, escenario o trama. </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06545795"/>
              </p:ext>
            </p:extLst>
          </p:nvPr>
        </p:nvGraphicFramePr>
        <p:xfrm>
          <a:off x="469959" y="1511749"/>
          <a:ext cx="6894572" cy="2484057"/>
        </p:xfrm>
        <a:graphic>
          <a:graphicData uri="http://schemas.openxmlformats.org/drawingml/2006/table">
            <a:tbl>
              <a:tblPr firstRow="1" firstCol="1" bandRow="1"/>
              <a:tblGrid>
                <a:gridCol w="731183"/>
                <a:gridCol w="737781"/>
                <a:gridCol w="940402"/>
                <a:gridCol w="816092"/>
                <a:gridCol w="771500"/>
                <a:gridCol w="864717"/>
                <a:gridCol w="1014182"/>
                <a:gridCol w="1018715"/>
              </a:tblGrid>
              <a:tr h="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Ce</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Estándar</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491364">
                <a:tc>
                  <a:txBody>
                    <a:bodyPr/>
                    <a:lstStyle/>
                    <a:p>
                      <a:pPr marL="0" marR="0" algn="l">
                        <a:lnSpc>
                          <a:spcPct val="115000"/>
                        </a:lnSpc>
                        <a:spcBef>
                          <a:spcPts val="0"/>
                        </a:spcBef>
                        <a:spcAft>
                          <a:spcPts val="1000"/>
                        </a:spcAft>
                      </a:pPr>
                      <a:r>
                        <a:rPr lang="es-MX" sz="800" b="0" i="0">
                          <a:effectLst/>
                          <a:latin typeface="Calibri" panose="020F0502020204030204" pitchFamily="34" charset="0"/>
                          <a:ea typeface="Calibri" panose="020F0502020204030204" pitchFamily="34" charset="0"/>
                          <a:cs typeface="Times New Roman" panose="02020603050405020304" pitchFamily="18" charset="0"/>
                        </a:rPr>
                        <a:t>Localiza aliteraciones específicas, palabras y frases rítmicas  y que riman,  en cuentos, poemas y canciones leídos, escuchados y discutidos  en clase.</a:t>
                      </a:r>
                      <a:endParaRPr lang="en-US" sz="800" b="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0" i="0">
                          <a:effectLst/>
                          <a:latin typeface="Calibri" panose="020F0502020204030204" pitchFamily="34" charset="0"/>
                          <a:ea typeface="Calibri" panose="020F0502020204030204" pitchFamily="34" charset="0"/>
                          <a:cs typeface="Times New Roman" panose="02020603050405020304" pitchFamily="18" charset="0"/>
                        </a:rPr>
                        <a:t>Usa y entiende el </a:t>
                      </a:r>
                      <a:r>
                        <a:rPr lang="es-MX" sz="800" b="0" i="0" u="sng">
                          <a:effectLst/>
                          <a:latin typeface="Calibri" panose="020F0502020204030204" pitchFamily="34" charset="0"/>
                          <a:ea typeface="Calibri" panose="020F0502020204030204" pitchFamily="34" charset="0"/>
                          <a:cs typeface="Times New Roman" panose="02020603050405020304" pitchFamily="18" charset="0"/>
                        </a:rPr>
                        <a:t>Lenguaje académico estándar: </a:t>
                      </a:r>
                      <a:endParaRPr lang="en-US" sz="800" b="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0" i="0">
                          <a:effectLst/>
                          <a:latin typeface="Calibri" panose="020F0502020204030204" pitchFamily="34" charset="0"/>
                          <a:ea typeface="Calibri" panose="020F0502020204030204" pitchFamily="34" charset="0"/>
                          <a:cs typeface="Times New Roman" panose="02020603050405020304" pitchFamily="18" charset="0"/>
                        </a:rPr>
                        <a:t>palabras, frases, ritmos regulares, aliteración, rimas, frases repetidas, ritmo o compás, cuento, poema y canción.</a:t>
                      </a:r>
                      <a:endParaRPr lang="en-US" sz="800" b="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0" i="0">
                          <a:effectLst/>
                          <a:latin typeface="Calibri" panose="020F0502020204030204" pitchFamily="34" charset="0"/>
                          <a:ea typeface="Calibri" panose="020F0502020204030204" pitchFamily="34" charset="0"/>
                          <a:cs typeface="Times New Roman" panose="02020603050405020304" pitchFamily="18" charset="0"/>
                        </a:rPr>
                        <a:t>Selecciona palabras y frases apropiadas conectados al ritmo o aliteración (es decir, ¿qué palabra rima con...?).</a:t>
                      </a:r>
                      <a:endParaRPr lang="en-US" sz="800" b="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Explica cómo una palabra o frase específica agrega significado y ritmo a un cuento, un poema o una canción leído, escuchado o discutido en clase.</a:t>
                      </a:r>
                      <a:endParaRPr lang="en-US" sz="800" b="1"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 Entiende que las palabras y las frases pueden añadir significado y ritmo a un cuento y puede dar un ejemplo.</a:t>
                      </a:r>
                      <a:endParaRPr lang="en-US" sz="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0" i="0" dirty="0">
                          <a:effectLst/>
                          <a:latin typeface="Calibri" panose="020F0502020204030204" pitchFamily="34" charset="0"/>
                          <a:ea typeface="Calibri" panose="020F0502020204030204" pitchFamily="34" charset="0"/>
                          <a:cs typeface="Times New Roman" panose="02020603050405020304" pitchFamily="18" charset="0"/>
                        </a:rPr>
                        <a:t>Localiza palabras o frases que dan sentido y ritmo específico a un cuento (ejemplo, qué palabras / frases ayudan al lector a saber por qué ___ es importante?).</a:t>
                      </a:r>
                      <a:endParaRPr lang="en-US" sz="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Utiliza el contexto para identificar cómo las palabras y frases dan sentido y ritmo a un cuento, un poema o una canción (por ejemplo, ¿por qué el autor utiliza las palabras _____?)</a:t>
                      </a:r>
                      <a:endParaRPr lang="en-US" sz="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0" i="0" u="sng" dirty="0">
                          <a:effectLst/>
                          <a:latin typeface="Calibri" panose="020F0502020204030204" pitchFamily="34" charset="0"/>
                          <a:ea typeface="Calibri" panose="020F0502020204030204" pitchFamily="34" charset="0"/>
                          <a:cs typeface="Times New Roman" panose="02020603050405020304" pitchFamily="18" charset="0"/>
                        </a:rPr>
                        <a:t>RL.2.4</a:t>
                      </a:r>
                      <a:r>
                        <a:rPr lang="es-MX" sz="800" b="0" i="0" dirty="0">
                          <a:effectLst/>
                          <a:latin typeface="Calibri" panose="020F0502020204030204" pitchFamily="34" charset="0"/>
                          <a:ea typeface="Calibri" panose="020F0502020204030204" pitchFamily="34" charset="0"/>
                          <a:cs typeface="Times New Roman" panose="02020603050405020304" pitchFamily="18" charset="0"/>
                        </a:rPr>
                        <a:t> </a:t>
                      </a:r>
                      <a:r>
                        <a:rPr lang="es-MX" sz="800" b="0" i="0" dirty="0">
                          <a:solidFill>
                            <a:srgbClr val="000000"/>
                          </a:solidFill>
                          <a:effectLst/>
                          <a:latin typeface="Calibri" panose="020F0502020204030204" pitchFamily="34" charset="0"/>
                          <a:ea typeface="Calibri" panose="020F0502020204030204" pitchFamily="34" charset="0"/>
                          <a:cs typeface="Folio Light"/>
                        </a:rPr>
                        <a:t> Describen cómo las palabras y frases (por ejemplo: ritmo, aliteración, rimas, frases repetidas) proveen ritmo y significado en un cuento, poema o canción.</a:t>
                      </a:r>
                      <a:endParaRPr lang="en-US" sz="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2801337"/>
              </p:ext>
            </p:extLst>
          </p:nvPr>
        </p:nvGraphicFramePr>
        <p:xfrm>
          <a:off x="228600" y="6553200"/>
          <a:ext cx="7343775" cy="2865057"/>
        </p:xfrm>
        <a:graphic>
          <a:graphicData uri="http://schemas.openxmlformats.org/drawingml/2006/table">
            <a:tbl>
              <a:tblPr firstRow="1" firstCol="1" bandRow="1"/>
              <a:tblGrid>
                <a:gridCol w="726307"/>
                <a:gridCol w="484205"/>
                <a:gridCol w="484205"/>
                <a:gridCol w="549181"/>
                <a:gridCol w="580631"/>
                <a:gridCol w="564906"/>
                <a:gridCol w="484205"/>
                <a:gridCol w="645607"/>
                <a:gridCol w="583154"/>
                <a:gridCol w="546657"/>
                <a:gridCol w="887709"/>
                <a:gridCol w="807008"/>
              </a:tblGrid>
              <a:tr h="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Cw</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err="1" smtClean="0">
                          <a:solidFill>
                            <a:srgbClr val="000000"/>
                          </a:solidFill>
                          <a:effectLst/>
                          <a:latin typeface="+mn-lt"/>
                          <a:ea typeface="Times New Roman"/>
                          <a:cs typeface="Times New Roman"/>
                        </a:rPr>
                        <a:t>Estándar</a:t>
                      </a:r>
                      <a:endParaRPr lang="en-US" sz="800" dirty="0">
                        <a:effectLst/>
                        <a:latin typeface="+mn-lt"/>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0">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Recuerda los eventos/ acontecimientos de dos o más versiones del mismo cuento leído y discutido en clase.</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Usa  y entiende  el </a:t>
                      </a:r>
                      <a:r>
                        <a:rPr lang="es-MX" sz="750" i="0" u="sng">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750" i="0">
                          <a:effectLst/>
                          <a:latin typeface="Calibri" panose="020F0502020204030204" pitchFamily="34" charset="0"/>
                          <a:ea typeface="Calibri" panose="020F0502020204030204" pitchFamily="34" charset="0"/>
                          <a:cs typeface="Times New Roman" panose="02020603050405020304" pitchFamily="18" charset="0"/>
                        </a:rPr>
                        <a:t> </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Define autor, cultura, versión, comparar y  contrastar.</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Puede definir o explicar las siguientes palabras: versiones, autores, culturas, comparar y contrastar.</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Contesta preguntas con las interrogantes quién, qué, cuándo, dónde y cómo, sobre  dos o más versiones del mismo cuento leído y discutido en clase.</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 </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0" u="sng">
                          <a:effectLst/>
                          <a:latin typeface="Calibri" panose="020F0502020204030204" pitchFamily="34" charset="0"/>
                          <a:ea typeface="Calibri" panose="020F0502020204030204" pitchFamily="34" charset="0"/>
                          <a:cs typeface="Times New Roman" panose="02020603050405020304" pitchFamily="18" charset="0"/>
                        </a:rPr>
                        <a:t>Desarrollo de Concepto</a:t>
                      </a:r>
                      <a:r>
                        <a:rPr lang="es-MX" sz="750" b="1" i="0">
                          <a:effectLst/>
                          <a:latin typeface="Calibri" panose="020F0502020204030204" pitchFamily="34" charset="0"/>
                          <a:ea typeface="Calibri" panose="020F0502020204030204" pitchFamily="34" charset="0"/>
                          <a:cs typeface="Times New Roman" panose="02020603050405020304" pitchFamily="18" charset="0"/>
                        </a:rPr>
                        <a:t>: </a:t>
                      </a:r>
                      <a:r>
                        <a:rPr lang="es-MX" sz="750" i="0">
                          <a:effectLst/>
                          <a:latin typeface="Calibri" panose="020F0502020204030204" pitchFamily="34" charset="0"/>
                          <a:ea typeface="Calibri" panose="020F0502020204030204" pitchFamily="34" charset="0"/>
                          <a:cs typeface="Times New Roman" panose="02020603050405020304" pitchFamily="18" charset="0"/>
                        </a:rPr>
                        <a:t> </a:t>
                      </a:r>
                      <a:r>
                        <a:rPr lang="es-MX" sz="750" b="1" i="0">
                          <a:effectLst/>
                          <a:latin typeface="Calibri" panose="020F0502020204030204" pitchFamily="34" charset="0"/>
                          <a:ea typeface="Calibri" panose="020F0502020204030204" pitchFamily="34" charset="0"/>
                          <a:cs typeface="Times New Roman" panose="02020603050405020304" pitchFamily="18" charset="0"/>
                        </a:rPr>
                        <a:t>Entiende que el mismo cuento puede tener diferencias (versiones) basadas en las referencias culturales. Sabe comparar /contrastar un ejemplo.</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0">
                          <a:effectLst/>
                          <a:latin typeface="Calibri" panose="020F0502020204030204" pitchFamily="34" charset="0"/>
                          <a:ea typeface="Calibri" panose="020F0502020204030204" pitchFamily="34" charset="0"/>
                          <a:cs typeface="Times New Roman" panose="02020603050405020304" pitchFamily="18" charset="0"/>
                        </a:rPr>
                        <a:t>Identifica detalles que son iguales y diferentes en dos versiones del mismo cuento y explica </a:t>
                      </a:r>
                      <a:r>
                        <a:rPr lang="es-MX" sz="750" b="1" i="0" u="sng">
                          <a:effectLst/>
                          <a:latin typeface="Calibri" panose="020F0502020204030204" pitchFamily="34" charset="0"/>
                          <a:ea typeface="Calibri" panose="020F0502020204030204" pitchFamily="34" charset="0"/>
                          <a:cs typeface="Times New Roman" panose="02020603050405020304" pitchFamily="18" charset="0"/>
                        </a:rPr>
                        <a:t>por qué</a:t>
                      </a:r>
                      <a:r>
                        <a:rPr lang="es-MX" sz="750" b="1" i="0">
                          <a:effectLst/>
                          <a:latin typeface="Calibri" panose="020F0502020204030204" pitchFamily="34" charset="0"/>
                          <a:ea typeface="Calibri" panose="020F0502020204030204" pitchFamily="34" charset="0"/>
                          <a:cs typeface="Times New Roman" panose="02020603050405020304" pitchFamily="18" charset="0"/>
                        </a:rPr>
                        <a:t> (hace generalizaciones).</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Localiza información para comparar y contrastar los acontecimientos específicos en dos versiones del mismo cuento.</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0">
                          <a:effectLst/>
                          <a:latin typeface="Calibri" panose="020F0502020204030204" pitchFamily="34" charset="0"/>
                          <a:ea typeface="Calibri" panose="020F0502020204030204" pitchFamily="34" charset="0"/>
                          <a:cs typeface="Times New Roman" panose="02020603050405020304" pitchFamily="18" charset="0"/>
                        </a:rPr>
                        <a:t>Compara y contrasta elementos literarios (personajes, escenario, eventos, retos y conclusión) entre dos o más versiones del mismo cuento.</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Compara y contrasta las estructuras organizativas (secuencia de eventos) de dos o más versiones  del mismo cuento.</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0">
                          <a:effectLst/>
                          <a:latin typeface="Calibri" panose="020F0502020204030204" pitchFamily="34" charset="0"/>
                          <a:ea typeface="Calibri" panose="020F0502020204030204" pitchFamily="34" charset="0"/>
                          <a:cs typeface="Times New Roman" panose="02020603050405020304" pitchFamily="18" charset="0"/>
                        </a:rPr>
                        <a:t>Describe (interpreta)  cómo dos cuentos de diferentes culturas son iguales o diferentes (los puntos de vista, opiniones, etc…).</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0">
                          <a:effectLst/>
                          <a:latin typeface="Calibri" panose="020F0502020204030204" pitchFamily="34" charset="0"/>
                          <a:ea typeface="Calibri" panose="020F0502020204030204" pitchFamily="34" charset="0"/>
                          <a:cs typeface="Times New Roman" panose="02020603050405020304" pitchFamily="18" charset="0"/>
                        </a:rPr>
                        <a:t>Sintetiza dos versiones del mismo cuento al comparar y contrastar cómo  eventos específicos son presentados para poder llegar a una conclusión acerca de cuentos de diferentes culturas.</a:t>
                      </a:r>
                      <a:endParaRPr lang="en-US" sz="75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0" u="sng" dirty="0">
                          <a:effectLst/>
                          <a:latin typeface="Calibri" panose="020F0502020204030204" pitchFamily="34" charset="0"/>
                          <a:ea typeface="Calibri" panose="020F0502020204030204" pitchFamily="34" charset="0"/>
                          <a:cs typeface="Times New Roman" panose="02020603050405020304" pitchFamily="18" charset="0"/>
                        </a:rPr>
                        <a:t>RL.2.9</a:t>
                      </a:r>
                      <a:r>
                        <a:rPr lang="es-MX" sz="750" i="0" dirty="0">
                          <a:effectLst/>
                          <a:latin typeface="Calibri" panose="020F0502020204030204" pitchFamily="34" charset="0"/>
                          <a:ea typeface="Calibri" panose="020F0502020204030204" pitchFamily="34" charset="0"/>
                          <a:cs typeface="Times New Roman" panose="02020603050405020304" pitchFamily="18" charset="0"/>
                        </a:rPr>
                        <a:t> </a:t>
                      </a:r>
                      <a:r>
                        <a:rPr lang="es-MX" sz="750" i="0" dirty="0">
                          <a:solidFill>
                            <a:srgbClr val="000000"/>
                          </a:solidFill>
                          <a:effectLst/>
                          <a:latin typeface="Calibri" panose="020F0502020204030204" pitchFamily="34" charset="0"/>
                          <a:ea typeface="Calibri" panose="020F0502020204030204" pitchFamily="34" charset="0"/>
                          <a:cs typeface="Folio Light"/>
                        </a:rPr>
                        <a:t> Comparan y contrastan dos o más versiones del mismo cuento (por ejemplo: cuentos de Cenicienta) por diferentes autores o de diferentes culturas.</a:t>
                      </a:r>
                      <a:endParaRPr lang="en-US" sz="75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8" name="Rectangle 7"/>
          <p:cNvSpPr/>
          <p:nvPr/>
        </p:nvSpPr>
        <p:spPr>
          <a:xfrm>
            <a:off x="2847753" y="1340877"/>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 </a:t>
            </a:r>
            <a:r>
              <a:rPr lang="en-US" sz="800" b="1" dirty="0" err="1" smtClean="0">
                <a:effectLst>
                  <a:outerShdw blurRad="38100" dist="38100" dir="2700000" algn="tl">
                    <a:srgbClr val="000000">
                      <a:alpha val="43137"/>
                    </a:srgbClr>
                  </a:outerShdw>
                </a:effectLst>
              </a:rPr>
              <a:t>evaluado</a:t>
            </a:r>
            <a:endParaRPr lang="en-US" sz="800" b="1" dirty="0">
              <a:effectLst>
                <a:outerShdw blurRad="38100" dist="38100" dir="2700000" algn="tl">
                  <a:srgbClr val="000000">
                    <a:alpha val="43137"/>
                  </a:srgbClr>
                </a:outerShdw>
              </a:effectLst>
            </a:endParaRPr>
          </a:p>
        </p:txBody>
      </p:sp>
      <p:sp>
        <p:nvSpPr>
          <p:cNvPr id="9" name="Rectangle 8"/>
          <p:cNvSpPr/>
          <p:nvPr/>
        </p:nvSpPr>
        <p:spPr>
          <a:xfrm>
            <a:off x="2466753" y="6472937"/>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 </a:t>
            </a:r>
            <a:r>
              <a:rPr lang="en-US" sz="800" b="1" dirty="0" err="1" smtClean="0">
                <a:effectLst>
                  <a:outerShdw blurRad="38100" dist="38100" dir="2700000" algn="tl">
                    <a:srgbClr val="000000">
                      <a:alpha val="43137"/>
                    </a:srgbClr>
                  </a:outerShdw>
                </a:effectLst>
              </a:rPr>
              <a:t>evaluado</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04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152400"/>
            <a:ext cx="6962775" cy="959094"/>
          </a:xfrm>
          <a:prstGeom prst="rect">
            <a:avLst/>
          </a:prstGeom>
          <a:noFill/>
        </p:spPr>
        <p:txBody>
          <a:bodyPr wrap="square" lIns="96378" tIns="48189" rIns="96378" bIns="48189" rtlCol="0">
            <a:spAutoFit/>
          </a:bodyPr>
          <a:lstStyle/>
          <a:p>
            <a:pPr lvl="0"/>
            <a:r>
              <a:rPr lang="x-none" sz="1400" b="1" dirty="0">
                <a:solidFill>
                  <a:prstClr val="black"/>
                </a:solidFill>
              </a:rPr>
              <a:t>Trimestre </a:t>
            </a:r>
            <a:r>
              <a:rPr lang="en-US" sz="1400" b="1" dirty="0">
                <a:solidFill>
                  <a:prstClr val="black"/>
                </a:solidFill>
              </a:rPr>
              <a:t>dos</a:t>
            </a:r>
            <a:r>
              <a:rPr lang="x-none" sz="1400" b="1" dirty="0">
                <a:solidFill>
                  <a:prstClr val="black"/>
                </a:solidFill>
              </a:rPr>
              <a:t>: </a:t>
            </a:r>
            <a:r>
              <a:rPr lang="x-none" sz="1400" dirty="0">
                <a:solidFill>
                  <a:prstClr val="black"/>
                </a:solidFill>
              </a:rPr>
              <a:t>Progresión de aprendizaje de </a:t>
            </a:r>
            <a:r>
              <a:rPr lang="x-none" sz="1400" b="1" dirty="0">
                <a:solidFill>
                  <a:prstClr val="black"/>
                </a:solidFill>
              </a:rPr>
              <a:t>Lectura de Texto </a:t>
            </a:r>
            <a:r>
              <a:rPr lang="en-US" sz="1400" b="1" dirty="0" err="1" smtClean="0">
                <a:solidFill>
                  <a:prstClr val="black"/>
                </a:solidFill>
              </a:rPr>
              <a:t>informativo</a:t>
            </a:r>
            <a:r>
              <a:rPr lang="x-none" sz="1400" b="1" dirty="0" smtClean="0">
                <a:solidFill>
                  <a:prstClr val="black"/>
                </a:solidFill>
              </a:rPr>
              <a:t> </a:t>
            </a:r>
            <a:endParaRPr lang="x-none" sz="1400" b="1" dirty="0">
              <a:solidFill>
                <a:prstClr val="black"/>
              </a:solidFill>
            </a:endParaRPr>
          </a:p>
          <a:p>
            <a:pPr lvl="0"/>
            <a:r>
              <a:rPr lang="x-none" sz="1400" dirty="0">
                <a:solidFill>
                  <a:prstClr val="black"/>
                </a:solidFill>
              </a:rPr>
              <a:t>En esta pre-evaluación se evalúan las casillas indicadas y resaltadas </a:t>
            </a:r>
            <a:r>
              <a:rPr lang="x-none" sz="1400" b="1" i="1" dirty="0">
                <a:solidFill>
                  <a:prstClr val="black"/>
                </a:solidFill>
              </a:rPr>
              <a:t>antes del estándar</a:t>
            </a:r>
            <a:r>
              <a:rPr lang="x-none" sz="1400" dirty="0">
                <a:solidFill>
                  <a:prstClr val="black"/>
                </a:solidFill>
              </a:rPr>
              <a:t>. El estándar como tal se evalúa en el CFA (</a:t>
            </a:r>
            <a:r>
              <a:rPr lang="x-none" sz="1400" i="1" dirty="0">
                <a:solidFill>
                  <a:prstClr val="black"/>
                </a:solidFill>
              </a:rPr>
              <a:t>Common Formative Assessment</a:t>
            </a:r>
            <a:r>
              <a:rPr lang="x-none" sz="1400" dirty="0">
                <a:solidFill>
                  <a:prstClr val="black"/>
                </a:solidFill>
              </a:rPr>
              <a:t>) al final de cada trimestre.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227317997"/>
              </p:ext>
            </p:extLst>
          </p:nvPr>
        </p:nvGraphicFramePr>
        <p:xfrm>
          <a:off x="324435" y="4095040"/>
          <a:ext cx="7252686" cy="1696160"/>
        </p:xfrm>
        <a:graphic>
          <a:graphicData uri="http://schemas.openxmlformats.org/drawingml/2006/table">
            <a:tbl>
              <a:tblPr/>
              <a:tblGrid>
                <a:gridCol w="946002"/>
                <a:gridCol w="1103670"/>
                <a:gridCol w="788336"/>
                <a:gridCol w="709502"/>
                <a:gridCol w="820750"/>
                <a:gridCol w="992422"/>
                <a:gridCol w="946002"/>
                <a:gridCol w="946002"/>
              </a:tblGrid>
              <a:tr h="237779">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dirty="0">
                        <a:latin typeface="Calibri"/>
                        <a:ea typeface="Calibri"/>
                        <a:cs typeface="Times New Roman"/>
                      </a:endParaRPr>
                    </a:p>
                  </a:txBody>
                  <a:tcPr marL="13344" marR="13344"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Ch</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err="1" smtClean="0">
                          <a:solidFill>
                            <a:srgbClr val="000000"/>
                          </a:solidFill>
                          <a:effectLst/>
                          <a:latin typeface="+mn-lt"/>
                          <a:ea typeface="Times New Roman"/>
                          <a:cs typeface="Times New Roman"/>
                        </a:rPr>
                        <a:t>Estándar</a:t>
                      </a:r>
                      <a:endParaRPr lang="en-US" sz="800" dirty="0">
                        <a:effectLst/>
                        <a:latin typeface="+mn-lt"/>
                        <a:ea typeface="Calibri"/>
                        <a:cs typeface="Times New Roman"/>
                      </a:endParaRPr>
                    </a:p>
                  </a:txBody>
                  <a:tcPr marL="13344" marR="1334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1458381">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Recuerda o reconoce imágenes específicas en una representación visual de un texto leído y discutido en clase.</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Define  y entiende  el </a:t>
                      </a:r>
                      <a:r>
                        <a:rPr lang="es-MX" sz="800" i="0" u="sng">
                          <a:effectLst/>
                          <a:latin typeface="Calibri" panose="020F0502020204030204" pitchFamily="34" charset="0"/>
                          <a:ea typeface="Calibri" panose="020F0502020204030204" pitchFamily="34" charset="0"/>
                          <a:cs typeface="Times New Roman" panose="02020603050405020304" pitchFamily="18" charset="0"/>
                        </a:rPr>
                        <a:t>Lenguaje académico estánda</a:t>
                      </a:r>
                      <a:r>
                        <a:rPr lang="es-MX" sz="800" i="0">
                          <a:effectLst/>
                          <a:latin typeface="Calibri" panose="020F0502020204030204" pitchFamily="34" charset="0"/>
                          <a:ea typeface="Calibri" panose="020F0502020204030204" pitchFamily="34" charset="0"/>
                          <a:cs typeface="Times New Roman" panose="02020603050405020304" pitchFamily="18" charset="0"/>
                        </a:rPr>
                        <a:t>r :   </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Específico, explicar, imágenes (ejemplo: diagrama, gráfica, etc…), contribuye y clarificar/ aclarar.</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Usa palabras correctas cuando se refiere a imágenes visuales (diagramas, gráficas, tablas,  etc...).</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Contesta preguntas que requieren hacer referencia  a imágenes visuales en un  texto nuevo.</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Entiende que las imágenes visuales pueden ayudar a contribuir o a aclarar un texto</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Localiza las representaciones visuales precisas que contribuyen a un texto y lo clarifican.</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Interpreta información de una representación visual con el fin de responder preguntas que clarifican un texto.</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RI.2.7</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 </a:t>
                      </a:r>
                      <a:r>
                        <a:rPr lang="es-MX" sz="800" i="0" dirty="0">
                          <a:solidFill>
                            <a:srgbClr val="000000"/>
                          </a:solidFill>
                          <a:effectLst/>
                          <a:latin typeface="Calibri" panose="020F0502020204030204" pitchFamily="34" charset="0"/>
                          <a:ea typeface="Calibri" panose="020F0502020204030204" pitchFamily="34" charset="0"/>
                          <a:cs typeface="Folio Light"/>
                        </a:rPr>
                        <a:t> Explican cómo las imágenes específicas (por ejemplo: un diagrama que muestra cómo funciona una máquina) contribuyen a aclarar un texto.</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05927807"/>
              </p:ext>
            </p:extLst>
          </p:nvPr>
        </p:nvGraphicFramePr>
        <p:xfrm>
          <a:off x="152400" y="5943600"/>
          <a:ext cx="7543798" cy="3124200"/>
        </p:xfrm>
        <a:graphic>
          <a:graphicData uri="http://schemas.openxmlformats.org/drawingml/2006/table">
            <a:tbl>
              <a:tblPr firstRow="1" firstCol="1" bandRow="1"/>
              <a:tblGrid>
                <a:gridCol w="539936"/>
                <a:gridCol w="659458"/>
                <a:gridCol w="573929"/>
                <a:gridCol w="573929"/>
                <a:gridCol w="556917"/>
                <a:gridCol w="639950"/>
                <a:gridCol w="496443"/>
                <a:gridCol w="703460"/>
                <a:gridCol w="535553"/>
                <a:gridCol w="719942"/>
                <a:gridCol w="755537"/>
                <a:gridCol w="788744"/>
              </a:tblGrid>
              <a:tr h="25423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ANs</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ANy</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Cu</a:t>
                      </a:r>
                      <a:endParaRPr lang="en-US" sz="800">
                        <a:effectLst/>
                        <a:latin typeface="Calibri"/>
                        <a:ea typeface="Calibri"/>
                        <a:cs typeface="Times New Roman"/>
                      </a:endParaRPr>
                    </a:p>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2869969">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Recuerda datos básicos en dos textos sobre el mismo tema, leído y discutido en clase.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Define  y entiende  el </a:t>
                      </a:r>
                      <a:r>
                        <a:rPr lang="es-MX" sz="750" i="1" u="sng">
                          <a:effectLst/>
                          <a:latin typeface="Calibri" panose="020F0502020204030204" pitchFamily="34" charset="0"/>
                          <a:ea typeface="Calibri" panose="020F0502020204030204" pitchFamily="34" charset="0"/>
                          <a:cs typeface="Times New Roman" panose="02020603050405020304" pitchFamily="18" charset="0"/>
                        </a:rPr>
                        <a:t>Lenguaje académico estánda</a:t>
                      </a:r>
                      <a:r>
                        <a:rPr lang="es-MX" sz="750" i="1">
                          <a:effectLst/>
                          <a:latin typeface="Calibri" panose="020F0502020204030204" pitchFamily="34" charset="0"/>
                          <a:ea typeface="Calibri" panose="020F0502020204030204" pitchFamily="34" charset="0"/>
                          <a:cs typeface="Times New Roman" panose="02020603050405020304" pitchFamily="18" charset="0"/>
                        </a:rPr>
                        <a:t>r: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comparar y contrastar, puntos, importante y tema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Selecciona palabras específicas de dominio, apropiadas a la discusión del tema.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a:effectLst/>
                          <a:latin typeface="Calibri" panose="020F0502020204030204" pitchFamily="34" charset="0"/>
                          <a:ea typeface="Calibri" panose="020F0502020204030204" pitchFamily="34" charset="0"/>
                          <a:cs typeface="Times New Roman" panose="02020603050405020304" pitchFamily="18" charset="0"/>
                        </a:rPr>
                        <a:t>Contesta  preguntas acerca de los los puntos más importantes de un texto leído y discutido en clase.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750" i="1" u="sng">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El estudiante entiende que algunos puntos son más importantes que otros y pueden dar un ejemplo.</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a:effectLst/>
                          <a:latin typeface="Calibri" panose="020F0502020204030204" pitchFamily="34" charset="0"/>
                          <a:ea typeface="Calibri" panose="020F0502020204030204" pitchFamily="34" charset="0"/>
                          <a:cs typeface="Times New Roman" panose="02020603050405020304" pitchFamily="18" charset="0"/>
                        </a:rPr>
                        <a:t>Identifica los puntos más importantes en dos textos sobre el mismo tema.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detalles clave como evidencia de qué información es importante, en dos textos sobre el mismo tema (texto nuevo).</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Clasifica o enumera puntos importantes de dos textos sobre el mismo tema, utilizando un organizador gráfico (el maestro ha proporcionado las categorías).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Usando una lista de puntos importantes clasificados sobre dos textos del mismo tema,  puede discutir las semejanzas similitudes y diferencias entre los dos textos.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Completa un diagrama  Venn para comparar y contrastar los puntos importantes en dos textos sobre el mismo tema.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1000"/>
                        </a:spcAft>
                      </a:pPr>
                      <a:r>
                        <a:rPr lang="es-MX" sz="750" b="1" i="1" u="sng">
                          <a:effectLst/>
                          <a:latin typeface="Calibri" panose="020F0502020204030204" pitchFamily="34" charset="0"/>
                          <a:ea typeface="Calibri" panose="020F0502020204030204" pitchFamily="34" charset="0"/>
                          <a:cs typeface="Times New Roman" panose="02020603050405020304" pitchFamily="18" charset="0"/>
                        </a:rPr>
                        <a:t>RI.2.9</a:t>
                      </a:r>
                      <a:r>
                        <a:rPr lang="es-MX" sz="750" i="1">
                          <a:effectLst/>
                          <a:latin typeface="Calibri" panose="020F0502020204030204" pitchFamily="34" charset="0"/>
                          <a:ea typeface="Calibri" panose="020F0502020204030204" pitchFamily="34" charset="0"/>
                          <a:cs typeface="Times New Roman" panose="02020603050405020304" pitchFamily="18" charset="0"/>
                        </a:rPr>
                        <a:t> </a:t>
                      </a:r>
                      <a:r>
                        <a:rPr lang="es-MX" sz="750" i="1">
                          <a:solidFill>
                            <a:srgbClr val="000000"/>
                          </a:solidFill>
                          <a:effectLst/>
                          <a:latin typeface="Calibri" panose="020F0502020204030204" pitchFamily="34" charset="0"/>
                          <a:ea typeface="Calibri" panose="020F0502020204030204" pitchFamily="34" charset="0"/>
                          <a:cs typeface="Folio Light"/>
                        </a:rPr>
                        <a:t> Comparan y contrastan los puntos más importantes que se presentan en dos textos sobre el mismo tema. </a:t>
                      </a:r>
                      <a:r>
                        <a:rPr lang="es-MX" sz="750" i="1">
                          <a:effectLst/>
                          <a:latin typeface="Calibri" panose="020F0502020204030204" pitchFamily="34" charset="0"/>
                          <a:ea typeface="Calibri" panose="020F0502020204030204" pitchFamily="34" charset="0"/>
                          <a:cs typeface="Times New Roman" panose="02020603050405020304" pitchFamily="18" charset="0"/>
                        </a:rPr>
                        <a:t>(a este nivel contesta preguntas de respuestas construida del CFA)</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Para pasar a DOK-4, el estudiante analiza puntos de dos textos con el fin de escribir una nueva generalización, observación o conclusión sobre el tema.</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48169196"/>
              </p:ext>
            </p:extLst>
          </p:nvPr>
        </p:nvGraphicFramePr>
        <p:xfrm>
          <a:off x="324434" y="1090552"/>
          <a:ext cx="7252688" cy="2948048"/>
        </p:xfrm>
        <a:graphic>
          <a:graphicData uri="http://schemas.openxmlformats.org/drawingml/2006/table">
            <a:tbl>
              <a:tblPr firstRow="1" firstCol="1" bandRow="1"/>
              <a:tblGrid>
                <a:gridCol w="662282"/>
                <a:gridCol w="662282"/>
                <a:gridCol w="794886"/>
                <a:gridCol w="561238"/>
                <a:gridCol w="792794"/>
                <a:gridCol w="665965"/>
                <a:gridCol w="714218"/>
                <a:gridCol w="875023"/>
                <a:gridCol w="669442"/>
                <a:gridCol w="854558"/>
              </a:tblGrid>
              <a:tr h="150576">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APg</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2 -Ch</a:t>
                      </a:r>
                      <a:endParaRPr lang="en-US" sz="80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APn</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Estándar</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797472">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Localiza o recuerda palabras y frases específicas en un texto informativo leído y discutido en clase.</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Usa  y entiende  el </a:t>
                      </a:r>
                      <a:r>
                        <a:rPr lang="es-MX" sz="800" i="0" u="sng">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a:effectLst/>
                          <a:latin typeface="Calibri" panose="020F0502020204030204" pitchFamily="34" charset="0"/>
                          <a:ea typeface="Calibri" panose="020F0502020204030204" pitchFamily="34" charset="0"/>
                          <a:cs typeface="Times New Roman" panose="02020603050405020304" pitchFamily="18" charset="0"/>
                        </a:rPr>
                        <a:t> </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determina, palabras, frases y tema.</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Selecciona palabras o frases apropiadas conectadas a un tema específico leído y discutidos en clase.</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L.2.4e</a:t>
                      </a:r>
                      <a:r>
                        <a:rPr lang="es-MX" sz="800" b="1" i="0">
                          <a:effectLst/>
                          <a:latin typeface="Calibri" panose="020F0502020204030204" pitchFamily="34" charset="0"/>
                          <a:ea typeface="Calibri" panose="020F0502020204030204" pitchFamily="34" charset="0"/>
                          <a:cs typeface="Times New Roman" panose="02020603050405020304" pitchFamily="18" charset="0"/>
                        </a:rPr>
                        <a:t> </a:t>
                      </a:r>
                      <a:r>
                        <a:rPr lang="es-MX" sz="800" i="0">
                          <a:effectLst/>
                          <a:latin typeface="Calibri" panose="020F0502020204030204" pitchFamily="34" charset="0"/>
                          <a:ea typeface="Calibri" panose="020F0502020204030204" pitchFamily="34" charset="0"/>
                          <a:cs typeface="Times New Roman" panose="02020603050405020304" pitchFamily="18" charset="0"/>
                        </a:rPr>
                        <a:t> </a:t>
                      </a:r>
                      <a:r>
                        <a:rPr lang="es-MX" sz="800" b="1" i="0">
                          <a:effectLst/>
                          <a:latin typeface="Calibri" panose="020F0502020204030204" pitchFamily="34" charset="0"/>
                          <a:ea typeface="Calibri" panose="020F0502020204030204" pitchFamily="34" charset="0"/>
                          <a:cs typeface="Times New Roman" panose="02020603050405020304" pitchFamily="18" charset="0"/>
                        </a:rPr>
                        <a:t>Usan glosarios y diccionarios básicos…</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Usa palabras y frases precisas para explicar quién, qué, dónde, cuándo o cómo sobre un tema informativo.</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2.4b</a:t>
                      </a:r>
                      <a:r>
                        <a:rPr lang="es-MX" sz="800" b="1" i="0">
                          <a:effectLst/>
                          <a:latin typeface="Calibri" panose="020F0502020204030204" pitchFamily="34" charset="0"/>
                          <a:ea typeface="Calibri" panose="020F0502020204030204" pitchFamily="34" charset="0"/>
                          <a:cs typeface="Times New Roman" panose="02020603050405020304" pitchFamily="18" charset="0"/>
                        </a:rPr>
                        <a:t> </a:t>
                      </a:r>
                      <a:r>
                        <a:rPr lang="es-MX" sz="800" i="0">
                          <a:effectLst/>
                          <a:latin typeface="Calibri" panose="020F0502020204030204" pitchFamily="34" charset="0"/>
                          <a:ea typeface="Calibri" panose="020F0502020204030204" pitchFamily="34" charset="0"/>
                          <a:cs typeface="Times New Roman" panose="02020603050405020304" pitchFamily="18" charset="0"/>
                        </a:rPr>
                        <a:t> </a:t>
                      </a:r>
                      <a:r>
                        <a:rPr lang="es-MX" sz="800" b="1" i="0">
                          <a:effectLst/>
                          <a:latin typeface="Calibri" panose="020F0502020204030204" pitchFamily="34" charset="0"/>
                          <a:ea typeface="Calibri" panose="020F0502020204030204" pitchFamily="34" charset="0"/>
                          <a:cs typeface="Times New Roman" panose="02020603050405020304" pitchFamily="18" charset="0"/>
                        </a:rPr>
                        <a:t>Determina el significado de una nueva palabra formada cuando un prefijo conocido se le añade a una palabra conocida (ejemplo: feliz-infeliz, contar-recontar).</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L.2.4c</a:t>
                      </a:r>
                      <a:r>
                        <a:rPr lang="es-MX" sz="800" i="0">
                          <a:effectLst/>
                          <a:latin typeface="Calibri" panose="020F0502020204030204" pitchFamily="34" charset="0"/>
                          <a:ea typeface="Calibri" panose="020F0502020204030204" pitchFamily="34" charset="0"/>
                          <a:cs typeface="Times New Roman" panose="02020603050405020304" pitchFamily="18" charset="0"/>
                        </a:rPr>
                        <a:t>  Usa una palabra de raíz conocida como clave para entender el significado de una palabra desconocida con la misma raíz (ejemplo: adición, adicional).</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i="0" u="sng">
                          <a:effectLst/>
                          <a:latin typeface="Calibri" panose="020F0502020204030204" pitchFamily="34" charset="0"/>
                          <a:ea typeface="Calibri" panose="020F0502020204030204" pitchFamily="34" charset="0"/>
                          <a:cs typeface="Times New Roman" panose="02020603050405020304" pitchFamily="18" charset="0"/>
                        </a:rPr>
                        <a:t>Desarrollo de Conceptos:</a:t>
                      </a:r>
                      <a:r>
                        <a:rPr lang="es-MX" sz="800" i="0">
                          <a:effectLst/>
                          <a:latin typeface="Calibri" panose="020F0502020204030204" pitchFamily="34" charset="0"/>
                          <a:ea typeface="Calibri" panose="020F0502020204030204" pitchFamily="34" charset="0"/>
                          <a:cs typeface="Times New Roman" panose="02020603050405020304" pitchFamily="18" charset="0"/>
                        </a:rPr>
                        <a:t> </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 Entiende que  palabras y frases específicas tienen un significado que es relevante al texto en que se encuentran.</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a:effectLst/>
                          <a:latin typeface="Calibri" panose="020F0502020204030204" pitchFamily="34" charset="0"/>
                          <a:ea typeface="Calibri" panose="020F0502020204030204" pitchFamily="34" charset="0"/>
                          <a:cs typeface="Times New Roman" panose="02020603050405020304" pitchFamily="18" charset="0"/>
                        </a:rPr>
                        <a:t>Usa el contexto para identificar y determinar el significado de palabras y frases. </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L.2.4a</a:t>
                      </a:r>
                      <a:r>
                        <a:rPr lang="es-MX" sz="800" b="1" i="0">
                          <a:effectLst/>
                          <a:latin typeface="Calibri" panose="020F0502020204030204" pitchFamily="34" charset="0"/>
                          <a:ea typeface="Calibri" panose="020F0502020204030204" pitchFamily="34" charset="0"/>
                          <a:cs typeface="Times New Roman" panose="02020603050405020304" pitchFamily="18" charset="0"/>
                        </a:rPr>
                        <a:t> </a:t>
                      </a:r>
                      <a:r>
                        <a:rPr lang="es-MX" sz="800" i="0">
                          <a:solidFill>
                            <a:srgbClr val="000000"/>
                          </a:solidFill>
                          <a:effectLst/>
                          <a:latin typeface="Calibri" panose="020F0502020204030204" pitchFamily="34" charset="0"/>
                          <a:ea typeface="Calibri" panose="020F0502020204030204" pitchFamily="34" charset="0"/>
                          <a:cs typeface="Folio Light"/>
                        </a:rPr>
                        <a:t> </a:t>
                      </a:r>
                      <a:r>
                        <a:rPr lang="es-MX" sz="800" b="1" i="0">
                          <a:effectLst/>
                          <a:latin typeface="Calibri" panose="020F0502020204030204" pitchFamily="34" charset="0"/>
                          <a:ea typeface="Calibri" panose="020F0502020204030204" pitchFamily="34" charset="0"/>
                          <a:cs typeface="Times New Roman" panose="02020603050405020304" pitchFamily="18" charset="0"/>
                        </a:rPr>
                        <a:t>Usan el contexto de la oración para entender el significado de una palabra o frase.</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 </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a:effectLst/>
                          <a:latin typeface="Calibri" panose="020F0502020204030204" pitchFamily="34" charset="0"/>
                          <a:ea typeface="Calibri" panose="020F0502020204030204" pitchFamily="34" charset="0"/>
                          <a:cs typeface="Times New Roman" panose="02020603050405020304" pitchFamily="18" charset="0"/>
                        </a:rPr>
                        <a:t>Identifica…</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L.2.4d </a:t>
                      </a:r>
                      <a:r>
                        <a:rPr lang="es-MX" sz="800" i="0">
                          <a:effectLst/>
                          <a:latin typeface="Calibri" panose="020F0502020204030204" pitchFamily="34" charset="0"/>
                          <a:ea typeface="Calibri" panose="020F0502020204030204" pitchFamily="34" charset="0"/>
                          <a:cs typeface="Times New Roman" panose="02020603050405020304" pitchFamily="18" charset="0"/>
                        </a:rPr>
                        <a:t>el significado de palabras compuestas basado en el significado individual de las palabras.</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1" i="0" u="sng">
                          <a:effectLst/>
                          <a:latin typeface="Calibri" panose="020F0502020204030204" pitchFamily="34" charset="0"/>
                          <a:ea typeface="Calibri" panose="020F0502020204030204" pitchFamily="34" charset="0"/>
                          <a:cs typeface="Times New Roman" panose="02020603050405020304" pitchFamily="18" charset="0"/>
                        </a:rPr>
                        <a:t>L.2.5b</a:t>
                      </a:r>
                      <a:r>
                        <a:rPr lang="es-MX" sz="800" b="1" i="0">
                          <a:effectLst/>
                          <a:latin typeface="Calibri" panose="020F0502020204030204" pitchFamily="34" charset="0"/>
                          <a:ea typeface="Calibri" panose="020F0502020204030204" pitchFamily="34" charset="0"/>
                          <a:cs typeface="Times New Roman" panose="02020603050405020304" pitchFamily="18" charset="0"/>
                        </a:rPr>
                        <a:t>  </a:t>
                      </a:r>
                      <a:r>
                        <a:rPr lang="es-MX" sz="800" i="0">
                          <a:effectLst/>
                          <a:latin typeface="Calibri" panose="020F0502020204030204" pitchFamily="34" charset="0"/>
                          <a:ea typeface="Calibri" panose="020F0502020204030204" pitchFamily="34" charset="0"/>
                          <a:cs typeface="Times New Roman" panose="02020603050405020304" pitchFamily="18" charset="0"/>
                        </a:rPr>
                        <a:t> Distingue los matices de significado entre verbos estrechamente relacionados</a:t>
                      </a:r>
                      <a:endParaRPr lang="en-US" sz="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1000"/>
                        </a:spcAft>
                      </a:pP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RI.2.4</a:t>
                      </a:r>
                      <a:r>
                        <a:rPr lang="es-MX" sz="800" i="0" dirty="0">
                          <a:effectLst/>
                          <a:latin typeface="Calibri" panose="020F0502020204030204" pitchFamily="34" charset="0"/>
                          <a:ea typeface="Calibri" panose="020F0502020204030204" pitchFamily="34" charset="0"/>
                          <a:cs typeface="Times New Roman" panose="02020603050405020304" pitchFamily="18" charset="0"/>
                        </a:rPr>
                        <a:t> </a:t>
                      </a:r>
                      <a:r>
                        <a:rPr lang="es-MX" sz="800" i="0" dirty="0">
                          <a:solidFill>
                            <a:srgbClr val="000000"/>
                          </a:solidFill>
                          <a:effectLst/>
                          <a:latin typeface="Calibri" panose="020F0502020204030204" pitchFamily="34" charset="0"/>
                          <a:ea typeface="Calibri" panose="020F0502020204030204" pitchFamily="34" charset="0"/>
                          <a:cs typeface="Folio Light"/>
                        </a:rPr>
                        <a:t> Determinan en un texto el significado de palabras y frases pertinentes a un tema o material de segundo grado.</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8" name="Rectangle 7"/>
          <p:cNvSpPr/>
          <p:nvPr/>
        </p:nvSpPr>
        <p:spPr>
          <a:xfrm>
            <a:off x="1676400" y="96012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 </a:t>
            </a:r>
            <a:r>
              <a:rPr lang="en-US" sz="800" b="1" dirty="0" err="1" smtClean="0">
                <a:effectLst>
                  <a:outerShdw blurRad="38100" dist="38100" dir="2700000" algn="tl">
                    <a:srgbClr val="000000">
                      <a:alpha val="43137"/>
                    </a:srgbClr>
                  </a:outerShdw>
                </a:effectLst>
              </a:rPr>
              <a:t>evaluado</a:t>
            </a:r>
            <a:endParaRPr lang="en-US" sz="800" b="1" dirty="0">
              <a:effectLst>
                <a:outerShdw blurRad="38100" dist="38100" dir="2700000" algn="tl">
                  <a:srgbClr val="000000">
                    <a:alpha val="43137"/>
                  </a:srgbClr>
                </a:outerShdw>
              </a:effectLst>
            </a:endParaRPr>
          </a:p>
        </p:txBody>
      </p:sp>
      <p:sp>
        <p:nvSpPr>
          <p:cNvPr id="9" name="Rectangle 8"/>
          <p:cNvSpPr/>
          <p:nvPr/>
        </p:nvSpPr>
        <p:spPr>
          <a:xfrm>
            <a:off x="1828800" y="584764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 </a:t>
            </a:r>
            <a:r>
              <a:rPr lang="en-US" sz="800" b="1" dirty="0" err="1" smtClean="0">
                <a:effectLst>
                  <a:outerShdw blurRad="38100" dist="38100" dir="2700000" algn="tl">
                    <a:srgbClr val="000000">
                      <a:alpha val="43137"/>
                    </a:srgbClr>
                  </a:outerShdw>
                </a:effectLst>
              </a:rPr>
              <a:t>evaluado</a:t>
            </a: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6847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5581322"/>
              </p:ext>
            </p:extLst>
          </p:nvPr>
        </p:nvGraphicFramePr>
        <p:xfrm>
          <a:off x="431800" y="1520915"/>
          <a:ext cx="6908800" cy="6301232"/>
        </p:xfrm>
        <a:graphic>
          <a:graphicData uri="http://schemas.openxmlformats.org/drawingml/2006/table">
            <a:tbl>
              <a:tblPr firstRow="1" bandRow="1">
                <a:tableStyleId>{5940675A-B579-460E-94D1-54222C63F5DA}</a:tableStyleId>
              </a:tblPr>
              <a:tblGrid>
                <a:gridCol w="6908800"/>
              </a:tblGrid>
              <a:tr h="905256">
                <a:tc>
                  <a:txBody>
                    <a:bodyPr/>
                    <a:lstStyle/>
                    <a:p>
                      <a:endParaRPr lang="es-HN" sz="1800" noProof="0" dirty="0" smtClean="0"/>
                    </a:p>
                    <a:p>
                      <a:r>
                        <a:rPr lang="es-HN" sz="1800" b="1" noProof="0" dirty="0" smtClean="0"/>
                        <a:t>Nombre______________________</a:t>
                      </a:r>
                    </a:p>
                    <a:p>
                      <a:endParaRPr lang="es-HN" sz="1800" noProof="0" dirty="0"/>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s-HN" sz="1800" b="1" noProof="0" dirty="0" smtClean="0"/>
                        <a:t>¿Cual es</a:t>
                      </a:r>
                      <a:r>
                        <a:rPr lang="es-HN" sz="1800" b="1" baseline="0" noProof="0" dirty="0" smtClean="0"/>
                        <a:t> el </a:t>
                      </a:r>
                      <a:r>
                        <a:rPr lang="es-HN" sz="1800" b="1" u="sng" noProof="0" dirty="0" smtClean="0"/>
                        <a:t>tema principal</a:t>
                      </a:r>
                      <a:r>
                        <a:rPr lang="es-HN" sz="1800" b="1" u="none" baseline="0" noProof="0" dirty="0" smtClean="0"/>
                        <a:t> del artículo</a:t>
                      </a:r>
                      <a:r>
                        <a:rPr lang="es-HN" sz="1800" b="1" noProof="0" dirty="0" smtClean="0"/>
                        <a:t>?</a:t>
                      </a:r>
                      <a:endParaRPr lang="es-HN" sz="1800" b="1"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HN"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r>
                        <a:rPr lang="es-HN" sz="1800" b="1" noProof="0" dirty="0" smtClean="0"/>
                        <a:t>¿Qué detalles clave</a:t>
                      </a:r>
                      <a:r>
                        <a:rPr lang="es-HN" sz="1800" b="1" baseline="0" noProof="0" dirty="0" smtClean="0"/>
                        <a:t> </a:t>
                      </a:r>
                      <a:r>
                        <a:rPr lang="es-HN" sz="1800" b="1" noProof="0" dirty="0" smtClean="0"/>
                        <a:t>te ayudan a saber cuál es el </a:t>
                      </a:r>
                      <a:r>
                        <a:rPr lang="es-HN" sz="1800" b="1" u="sng" noProof="0" dirty="0" smtClean="0"/>
                        <a:t>enfoque especifico </a:t>
                      </a:r>
                      <a:r>
                        <a:rPr lang="es-HN" sz="1800" b="1" u="none" noProof="0" dirty="0" smtClean="0"/>
                        <a:t>del </a:t>
                      </a:r>
                      <a:r>
                        <a:rPr lang="es-HN" sz="1800" b="1" u="sng" noProof="0" dirty="0" smtClean="0"/>
                        <a:t>párrafo</a:t>
                      </a:r>
                      <a:r>
                        <a:rPr lang="es-HN" sz="1800" b="1" baseline="0" noProof="0" dirty="0" smtClean="0"/>
                        <a:t>____?</a:t>
                      </a:r>
                      <a:endParaRPr lang="es-HN" sz="1800" b="1" noProof="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endParaRPr lang="es-HN" sz="1800" noProof="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s-HN"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HN"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HN" sz="1800" noProof="0" dirty="0" smtClean="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HN" sz="1800" b="1" noProof="0" dirty="0" smtClean="0"/>
                        <a:t>¿Qué detalles clave te ayudan a saber cual es el </a:t>
                      </a:r>
                      <a:r>
                        <a:rPr lang="es-HN" sz="1800" b="1" u="sng" noProof="0" dirty="0" smtClean="0"/>
                        <a:t>enfoque especifico </a:t>
                      </a:r>
                      <a:r>
                        <a:rPr lang="es-HN" sz="1800" b="1" noProof="0" dirty="0" smtClean="0"/>
                        <a:t>del párrafo______?</a:t>
                      </a:r>
                    </a:p>
                  </a:txBody>
                  <a:tcPr marL="103632" marR="103632" marT="50292" marB="50292"/>
                </a:tc>
              </a:tr>
              <a:tr h="407924">
                <a:tc>
                  <a:txBody>
                    <a:bodyPr/>
                    <a:lstStyle/>
                    <a:p>
                      <a:endParaRPr lang="es-HN" sz="1800" noProof="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
        <p:nvSpPr>
          <p:cNvPr id="9" name="Rectangle 8"/>
          <p:cNvSpPr/>
          <p:nvPr/>
        </p:nvSpPr>
        <p:spPr>
          <a:xfrm>
            <a:off x="4404360" y="1225551"/>
            <a:ext cx="3281680" cy="2123640"/>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s-419" sz="1100" b="1" dirty="0"/>
              <a:t>Instruya a los estudiantes a leer un texto de múltiples párrafos.</a:t>
            </a:r>
          </a:p>
          <a:p>
            <a:endParaRPr lang="es-419" sz="1100" b="1" dirty="0"/>
          </a:p>
          <a:p>
            <a:r>
              <a:rPr lang="es-419" sz="1100" b="1" dirty="0"/>
              <a:t>Pregunte: </a:t>
            </a:r>
            <a:r>
              <a:rPr lang="es-419" sz="1100" b="1" i="1" dirty="0" smtClean="0"/>
              <a:t>¿</a:t>
            </a:r>
            <a:r>
              <a:rPr lang="es-419" sz="1100" b="1" i="1" dirty="0"/>
              <a:t>De qué trata este texto mayormente? </a:t>
            </a:r>
            <a:r>
              <a:rPr lang="es-419" sz="1100" b="1" dirty="0"/>
              <a:t>Explique que este es el </a:t>
            </a:r>
            <a:r>
              <a:rPr lang="es-419" sz="1100" b="1" u="sng" dirty="0">
                <a:solidFill>
                  <a:srgbClr val="C00000"/>
                </a:solidFill>
                <a:effectLst>
                  <a:outerShdw blurRad="38100" dist="38100" dir="2700000" algn="tl">
                    <a:srgbClr val="000000">
                      <a:alpha val="43137"/>
                    </a:srgbClr>
                  </a:outerShdw>
                </a:effectLst>
              </a:rPr>
              <a:t>tema principal</a:t>
            </a:r>
            <a:r>
              <a:rPr lang="es-419" sz="1100" b="1" dirty="0"/>
              <a:t> del texto.  Pida a los estudiantes que compartan cómo ellos saben de qué trata el texto mayormente. </a:t>
            </a:r>
          </a:p>
          <a:p>
            <a:r>
              <a:rPr lang="es-419" sz="1100" b="1" dirty="0"/>
              <a:t> </a:t>
            </a:r>
          </a:p>
          <a:p>
            <a:r>
              <a:rPr lang="es-419" sz="1100" b="1" dirty="0"/>
              <a:t>Pida a los estudiantes que escriban el </a:t>
            </a:r>
            <a:r>
              <a:rPr lang="es-419" sz="1100" b="1" u="sng" dirty="0">
                <a:solidFill>
                  <a:srgbClr val="C00000"/>
                </a:solidFill>
                <a:effectLst>
                  <a:outerShdw blurRad="38100" dist="38100" dir="2700000" algn="tl">
                    <a:srgbClr val="000000">
                      <a:alpha val="43137"/>
                    </a:srgbClr>
                  </a:outerShdw>
                </a:effectLst>
              </a:rPr>
              <a:t>tema principal</a:t>
            </a:r>
            <a:r>
              <a:rPr lang="es-419" sz="1100" b="1" dirty="0"/>
              <a:t> del texto.</a:t>
            </a:r>
          </a:p>
          <a:p>
            <a:r>
              <a:rPr lang="es-419" sz="1100" b="1" dirty="0"/>
              <a:t>Nota:  </a:t>
            </a:r>
            <a:r>
              <a:rPr lang="es-419" sz="1100" b="1" dirty="0" smtClean="0"/>
              <a:t>El </a:t>
            </a:r>
            <a:r>
              <a:rPr lang="es-419" sz="1100" b="1" dirty="0"/>
              <a:t>tema se refiere a todo el texto resumido en una </a:t>
            </a:r>
            <a:r>
              <a:rPr lang="es-419" sz="1100" b="1" u="sng" dirty="0"/>
              <a:t>palabra o frase</a:t>
            </a:r>
            <a:r>
              <a:rPr lang="es-419" sz="1100" b="1" dirty="0"/>
              <a:t>.</a:t>
            </a:r>
          </a:p>
        </p:txBody>
      </p:sp>
      <p:sp>
        <p:nvSpPr>
          <p:cNvPr id="10" name="Rounded Rectangle 9"/>
          <p:cNvSpPr/>
          <p:nvPr/>
        </p:nvSpPr>
        <p:spPr>
          <a:xfrm>
            <a:off x="7111205" y="750242"/>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solidFill>
                  <a:prstClr val="white"/>
                </a:solidFill>
                <a:effectLst>
                  <a:outerShdw blurRad="38100" dist="38100" dir="2700000" algn="tl">
                    <a:srgbClr val="000000">
                      <a:alpha val="43137"/>
                    </a:srgbClr>
                  </a:outerShdw>
                </a:effectLst>
              </a:rPr>
              <a:t>1</a:t>
            </a:r>
            <a:endParaRPr lang="en-US" b="1"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407837" y="242219"/>
            <a:ext cx="7063145" cy="533764"/>
          </a:xfrm>
          <a:prstGeom prst="rect">
            <a:avLst/>
          </a:prstGeom>
          <a:noFill/>
        </p:spPr>
        <p:txBody>
          <a:bodyPr wrap="square" lIns="101882" tIns="50941" rIns="101882" bIns="50941" rtlCol="0">
            <a:spAutoFit/>
          </a:bodyPr>
          <a:lstStyle/>
          <a:p>
            <a:r>
              <a:rPr lang="es-PA" sz="1400" b="1" dirty="0" smtClean="0">
                <a:solidFill>
                  <a:prstClr val="black"/>
                </a:solidFill>
              </a:rPr>
              <a:t>Copia del maestro: Esta es una página opcional, para tomar notas de tipo informativo que los estudiantes pueden utilizar cuando están investigando sobre un tema.</a:t>
            </a:r>
            <a:endParaRPr lang="es-PA" sz="1400" b="1" dirty="0">
              <a:solidFill>
                <a:prstClr val="black"/>
              </a:solidFill>
            </a:endParaRPr>
          </a:p>
        </p:txBody>
      </p:sp>
      <p:sp>
        <p:nvSpPr>
          <p:cNvPr id="11" name="Rectangle 10"/>
          <p:cNvSpPr/>
          <p:nvPr/>
        </p:nvSpPr>
        <p:spPr>
          <a:xfrm>
            <a:off x="1122680" y="4035516"/>
            <a:ext cx="3281680" cy="2970026"/>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s-419" sz="1100" b="1" dirty="0" smtClean="0"/>
              <a:t>Explique: </a:t>
            </a:r>
            <a:r>
              <a:rPr lang="es-419" sz="1100" b="1" i="1" dirty="0" smtClean="0"/>
              <a:t>Un </a:t>
            </a:r>
            <a:r>
              <a:rPr lang="es-419" sz="1100" b="1" i="1" u="sng" dirty="0">
                <a:solidFill>
                  <a:srgbClr val="C00000"/>
                </a:solidFill>
                <a:effectLst>
                  <a:outerShdw blurRad="38100" dist="38100" dir="2700000" algn="tl">
                    <a:srgbClr val="000000">
                      <a:alpha val="43137"/>
                    </a:srgbClr>
                  </a:outerShdw>
                </a:effectLst>
              </a:rPr>
              <a:t>enfoque específico</a:t>
            </a:r>
            <a:r>
              <a:rPr lang="es-419" sz="1100" b="1" i="1" dirty="0"/>
              <a:t> es lo que el párrafo está diciendo sobre el </a:t>
            </a:r>
            <a:r>
              <a:rPr lang="es-419" sz="1100" b="1" i="1" u="sng" dirty="0">
                <a:solidFill>
                  <a:srgbClr val="C00000"/>
                </a:solidFill>
                <a:effectLst>
                  <a:outerShdw blurRad="38100" dist="38100" dir="2700000" algn="tl">
                    <a:srgbClr val="000000">
                      <a:alpha val="43137"/>
                    </a:srgbClr>
                  </a:outerShdw>
                </a:effectLst>
              </a:rPr>
              <a:t>tema</a:t>
            </a:r>
            <a:r>
              <a:rPr lang="es-419" sz="1100" b="1" i="1" dirty="0"/>
              <a:t>.  Los </a:t>
            </a:r>
            <a:r>
              <a:rPr lang="es-419" sz="1100" b="1" i="1" u="sng" dirty="0">
                <a:solidFill>
                  <a:srgbClr val="C00000"/>
                </a:solidFill>
                <a:effectLst>
                  <a:outerShdw blurRad="38100" dist="38100" dir="2700000" algn="tl">
                    <a:srgbClr val="000000">
                      <a:alpha val="43137"/>
                    </a:srgbClr>
                  </a:outerShdw>
                </a:effectLst>
              </a:rPr>
              <a:t>detalles clave</a:t>
            </a:r>
            <a:r>
              <a:rPr lang="es-419" sz="1100" b="1" i="1" dirty="0"/>
              <a:t> nos ayudan a encontrar el </a:t>
            </a:r>
            <a:r>
              <a:rPr lang="es-419" sz="1100" b="1" i="1" u="sng" dirty="0">
                <a:solidFill>
                  <a:srgbClr val="C00000"/>
                </a:solidFill>
                <a:effectLst>
                  <a:outerShdw blurRad="38100" dist="38100" dir="2700000" algn="tl">
                    <a:srgbClr val="000000">
                      <a:alpha val="43137"/>
                    </a:srgbClr>
                  </a:outerShdw>
                </a:effectLst>
              </a:rPr>
              <a:t>enfoque específico</a:t>
            </a:r>
            <a:r>
              <a:rPr lang="es-419" sz="1100" b="1" i="1" dirty="0"/>
              <a:t> de los párrafos.  </a:t>
            </a:r>
          </a:p>
          <a:p>
            <a:endParaRPr lang="es-419" sz="1100" b="1" dirty="0"/>
          </a:p>
          <a:p>
            <a:pPr defTabSz="1135157"/>
            <a:r>
              <a:rPr lang="es-419" sz="1100" b="1" dirty="0">
                <a:solidFill>
                  <a:prstClr val="black"/>
                </a:solidFill>
              </a:rPr>
              <a:t>Ejemplo:  Si el tema principal es PERROS,</a:t>
            </a:r>
          </a:p>
          <a:p>
            <a:pPr defTabSz="1135157"/>
            <a:r>
              <a:rPr lang="es-419" sz="1100" b="1" dirty="0">
                <a:solidFill>
                  <a:prstClr val="black"/>
                </a:solidFill>
              </a:rPr>
              <a:t>algunos </a:t>
            </a:r>
            <a:r>
              <a:rPr lang="es-419" sz="1100" b="1" u="sng" dirty="0">
                <a:solidFill>
                  <a:srgbClr val="C00000"/>
                </a:solidFill>
                <a:effectLst>
                  <a:outerShdw blurRad="38100" dist="38100" dir="2700000" algn="tl">
                    <a:srgbClr val="000000">
                      <a:alpha val="43137"/>
                    </a:srgbClr>
                  </a:outerShdw>
                </a:effectLst>
              </a:rPr>
              <a:t>detalles clave</a:t>
            </a:r>
            <a:r>
              <a:rPr lang="es-419" sz="1100" b="1" dirty="0">
                <a:solidFill>
                  <a:srgbClr val="C00000"/>
                </a:solidFill>
                <a:effectLst>
                  <a:outerShdw blurRad="38100" dist="38100" dir="2700000" algn="tl">
                    <a:srgbClr val="000000">
                      <a:alpha val="43137"/>
                    </a:srgbClr>
                  </a:outerShdw>
                </a:effectLst>
              </a:rPr>
              <a:t> </a:t>
            </a:r>
            <a:r>
              <a:rPr lang="es-419" sz="1100" b="1" dirty="0">
                <a:solidFill>
                  <a:prstClr val="black"/>
                </a:solidFill>
              </a:rPr>
              <a:t>de un párrafo podrían ser…</a:t>
            </a:r>
          </a:p>
          <a:p>
            <a:pPr defTabSz="1135157"/>
            <a:endParaRPr lang="es-419" sz="1100" b="1" dirty="0">
              <a:solidFill>
                <a:prstClr val="black"/>
              </a:solidFill>
            </a:endParaRPr>
          </a:p>
          <a:p>
            <a:pPr marL="171450" indent="-171450">
              <a:buFont typeface="Arial" panose="020B0604020202020204" pitchFamily="34" charset="0"/>
              <a:buChar char="•"/>
            </a:pPr>
            <a:r>
              <a:rPr lang="es-419" sz="1100" b="1" dirty="0"/>
              <a:t>al perro le gusta jugar a buscar cosas.</a:t>
            </a:r>
          </a:p>
          <a:p>
            <a:pPr>
              <a:buFont typeface="Arial" pitchFamily="34" charset="0"/>
              <a:buChar char="•"/>
            </a:pPr>
            <a:r>
              <a:rPr lang="es-419" sz="1100" b="1" dirty="0"/>
              <a:t>    al perro le gusta jugar con la pelota.</a:t>
            </a:r>
          </a:p>
          <a:p>
            <a:pPr defTabSz="1135157"/>
            <a:endParaRPr lang="es-419" sz="1100" b="1" dirty="0">
              <a:solidFill>
                <a:prstClr val="black"/>
              </a:solidFill>
            </a:endParaRPr>
          </a:p>
          <a:p>
            <a:pPr defTabSz="1135157"/>
            <a:r>
              <a:rPr lang="es-419" sz="1100" b="1" dirty="0">
                <a:solidFill>
                  <a:prstClr val="black"/>
                </a:solidFill>
              </a:rPr>
              <a:t>El </a:t>
            </a:r>
            <a:r>
              <a:rPr lang="es-419" sz="1100" b="1" u="sng" dirty="0">
                <a:solidFill>
                  <a:srgbClr val="C00000"/>
                </a:solidFill>
                <a:effectLst>
                  <a:outerShdw blurRad="38100" dist="38100" dir="2700000" algn="tl">
                    <a:srgbClr val="000000">
                      <a:alpha val="43137"/>
                    </a:srgbClr>
                  </a:outerShdw>
                </a:effectLst>
              </a:rPr>
              <a:t>enfoque específico</a:t>
            </a:r>
            <a:r>
              <a:rPr lang="es-419" sz="1100" b="1" dirty="0">
                <a:solidFill>
                  <a:srgbClr val="C00000"/>
                </a:solidFill>
                <a:effectLst>
                  <a:outerShdw blurRad="38100" dist="38100" dir="2700000" algn="tl">
                    <a:srgbClr val="000000">
                      <a:alpha val="43137"/>
                    </a:srgbClr>
                  </a:outerShdw>
                </a:effectLst>
              </a:rPr>
              <a:t> </a:t>
            </a:r>
            <a:r>
              <a:rPr lang="es-419" sz="1100" b="1" dirty="0">
                <a:solidFill>
                  <a:prstClr val="black"/>
                </a:solidFill>
              </a:rPr>
              <a:t> de este párrafo podría ser…  cosas que a los perros les gusta hacer, o que los perros son juguetones.</a:t>
            </a:r>
          </a:p>
          <a:p>
            <a:pPr defTabSz="1135157"/>
            <a:endParaRPr lang="es-419" sz="1100" b="1" dirty="0">
              <a:solidFill>
                <a:prstClr val="black"/>
              </a:solidFill>
            </a:endParaRPr>
          </a:p>
          <a:p>
            <a:pPr defTabSz="1135157"/>
            <a:r>
              <a:rPr lang="es-419" sz="1100" b="1" dirty="0">
                <a:solidFill>
                  <a:prstClr val="black"/>
                </a:solidFill>
              </a:rPr>
              <a:t>Los estudiantes deben ser capaces de identificar el </a:t>
            </a:r>
            <a:r>
              <a:rPr lang="es-419" sz="1100" b="1" u="sng" dirty="0">
                <a:solidFill>
                  <a:srgbClr val="C00000"/>
                </a:solidFill>
                <a:effectLst>
                  <a:outerShdw blurRad="38100" dist="38100" dir="2700000" algn="tl">
                    <a:srgbClr val="000000">
                      <a:alpha val="43137"/>
                    </a:srgbClr>
                  </a:outerShdw>
                </a:effectLst>
              </a:rPr>
              <a:t>enfoque </a:t>
            </a:r>
            <a:r>
              <a:rPr lang="es-419" sz="1100" b="1" u="sng" dirty="0" err="1">
                <a:solidFill>
                  <a:srgbClr val="C00000"/>
                </a:solidFill>
                <a:effectLst>
                  <a:outerShdw blurRad="38100" dist="38100" dir="2700000" algn="tl">
                    <a:srgbClr val="000000">
                      <a:alpha val="43137"/>
                    </a:srgbClr>
                  </a:outerShdw>
                </a:effectLst>
              </a:rPr>
              <a:t>específio</a:t>
            </a:r>
            <a:r>
              <a:rPr lang="es-419" sz="1100" b="1" dirty="0">
                <a:solidFill>
                  <a:prstClr val="black"/>
                </a:solidFill>
              </a:rPr>
              <a:t> en dos o más párrafos del texto.  </a:t>
            </a:r>
          </a:p>
        </p:txBody>
      </p:sp>
      <p:sp>
        <p:nvSpPr>
          <p:cNvPr id="12" name="Rounded Rectangle 11"/>
          <p:cNvSpPr/>
          <p:nvPr/>
        </p:nvSpPr>
        <p:spPr>
          <a:xfrm>
            <a:off x="4174966" y="4789896"/>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solidFill>
                  <a:prstClr val="white"/>
                </a:solidFill>
                <a:effectLst>
                  <a:outerShdw blurRad="38100" dist="38100" dir="2700000" algn="tl">
                    <a:srgbClr val="000000">
                      <a:alpha val="43137"/>
                    </a:srgbClr>
                  </a:outerShdw>
                </a:effectLst>
              </a:rPr>
              <a:t>2</a:t>
            </a:r>
            <a:endParaRPr lang="en-US" b="1" dirty="0">
              <a:solidFill>
                <a:prstClr val="white"/>
              </a:solidFill>
              <a:effectLst>
                <a:outerShdw blurRad="38100" dist="38100" dir="2700000" algn="tl">
                  <a:srgbClr val="000000">
                    <a:alpha val="43137"/>
                  </a:srgbClr>
                </a:outerShdw>
              </a:effectLst>
            </a:endParaRPr>
          </a:p>
        </p:txBody>
      </p:sp>
      <p:sp>
        <p:nvSpPr>
          <p:cNvPr id="13" name="TextBox 12"/>
          <p:cNvSpPr txBox="1"/>
          <p:nvPr/>
        </p:nvSpPr>
        <p:spPr>
          <a:xfrm>
            <a:off x="4817471" y="6248400"/>
            <a:ext cx="2740491" cy="180446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10613" tIns="55307" rIns="110613" bIns="55307" rtlCol="0">
            <a:spAutoFit/>
          </a:bodyPr>
          <a:lstStyle/>
          <a:p>
            <a:r>
              <a:rPr lang="es-419" sz="1100" b="1" dirty="0"/>
              <a:t>Recuerde que los estudiantes necesitarán una hoja para tomar notas por </a:t>
            </a:r>
            <a:r>
              <a:rPr lang="es-419" sz="1100" b="1" u="sng" dirty="0"/>
              <a:t>cada</a:t>
            </a:r>
            <a:r>
              <a:rPr lang="es-419" sz="1100" b="1" dirty="0"/>
              <a:t> texto.  Esto es solo para el texto informativo.  También puede utilizar un organizador gráfico de su elección que enfatice el vocabulario estándar: </a:t>
            </a:r>
          </a:p>
          <a:p>
            <a:endParaRPr lang="es-HN" sz="1100" b="1" dirty="0" smtClean="0">
              <a:solidFill>
                <a:prstClr val="black"/>
              </a:solidFill>
            </a:endParaRPr>
          </a:p>
          <a:p>
            <a:r>
              <a:rPr lang="es-HN" sz="1100" b="1" dirty="0" smtClean="0">
                <a:solidFill>
                  <a:prstClr val="black"/>
                </a:solidFill>
              </a:rPr>
              <a:t>Tema principal           (RI.2.2)</a:t>
            </a:r>
          </a:p>
          <a:p>
            <a:r>
              <a:rPr lang="es-HN" sz="1100" b="1" dirty="0" smtClean="0">
                <a:solidFill>
                  <a:prstClr val="black"/>
                </a:solidFill>
              </a:rPr>
              <a:t>Detalles clave             (RI.2.1)</a:t>
            </a:r>
          </a:p>
          <a:p>
            <a:r>
              <a:rPr lang="es-HN" sz="1100" b="1" dirty="0" smtClean="0">
                <a:solidFill>
                  <a:prstClr val="black"/>
                </a:solidFill>
              </a:rPr>
              <a:t>Enfoque especifico    (RI.2.2)</a:t>
            </a:r>
            <a:endParaRPr lang="es-HN" sz="1100" b="1" dirty="0">
              <a:solidFill>
                <a:prstClr val="black"/>
              </a:solidFill>
            </a:endParaRPr>
          </a:p>
        </p:txBody>
      </p:sp>
    </p:spTree>
    <p:extLst>
      <p:ext uri="{BB962C8B-B14F-4D97-AF65-F5344CB8AC3E}">
        <p14:creationId xmlns:p14="http://schemas.microsoft.com/office/powerpoint/2010/main" val="178028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8886929"/>
              </p:ext>
            </p:extLst>
          </p:nvPr>
        </p:nvGraphicFramePr>
        <p:xfrm>
          <a:off x="431800" y="922019"/>
          <a:ext cx="6908800" cy="7117080"/>
        </p:xfrm>
        <a:graphic>
          <a:graphicData uri="http://schemas.openxmlformats.org/drawingml/2006/table">
            <a:tbl>
              <a:tblPr firstRow="1" bandRow="1">
                <a:tableStyleId>{5940675A-B579-460E-94D1-54222C63F5DA}</a:tableStyleId>
              </a:tblPr>
              <a:tblGrid>
                <a:gridCol w="6908800"/>
              </a:tblGrid>
              <a:tr h="905256">
                <a:tc>
                  <a:txBody>
                    <a:bodyPr/>
                    <a:lstStyle/>
                    <a:p>
                      <a:endParaRPr lang="es-419" sz="1800" noProof="0" dirty="0" smtClean="0"/>
                    </a:p>
                    <a:p>
                      <a:r>
                        <a:rPr lang="es-419" sz="1800" b="1" noProof="0" dirty="0" smtClean="0"/>
                        <a:t>Nombre______________________</a:t>
                      </a:r>
                    </a:p>
                    <a:p>
                      <a:endParaRPr lang="es-419" sz="1800" noProof="0" dirty="0"/>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s-419" sz="1800" b="1" noProof="0" dirty="0" smtClean="0"/>
                        <a:t>¿Cuál es el</a:t>
                      </a:r>
                      <a:r>
                        <a:rPr lang="es-419" sz="1800" b="1" baseline="0" noProof="0" dirty="0" smtClean="0"/>
                        <a:t> </a:t>
                      </a:r>
                      <a:r>
                        <a:rPr lang="es-419" sz="1800" b="1" u="sng" baseline="0" noProof="0" dirty="0" smtClean="0"/>
                        <a:t>tema principal </a:t>
                      </a:r>
                      <a:r>
                        <a:rPr lang="es-419" sz="1800" b="1" baseline="0" noProof="0" dirty="0" smtClean="0"/>
                        <a:t>del texto</a:t>
                      </a:r>
                      <a:r>
                        <a:rPr lang="es-419" sz="1800" b="1" noProof="0" dirty="0" smtClean="0"/>
                        <a:t>?</a:t>
                      </a:r>
                      <a:endParaRPr lang="es-419" sz="1800" b="1"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r>
                        <a:rPr lang="es-419" sz="1800" b="1" noProof="0" dirty="0" smtClean="0"/>
                        <a:t>¿Qué </a:t>
                      </a:r>
                      <a:r>
                        <a:rPr lang="es-419" sz="1800" b="1" u="sng" noProof="0" dirty="0" smtClean="0"/>
                        <a:t>detalles clave </a:t>
                      </a:r>
                      <a:r>
                        <a:rPr lang="es-419" sz="1800" b="1" noProof="0" dirty="0" smtClean="0"/>
                        <a:t>te ayudan a saber cuál es el </a:t>
                      </a:r>
                      <a:r>
                        <a:rPr lang="es-419" sz="1800" b="1" u="sng" noProof="0" dirty="0" smtClean="0"/>
                        <a:t>enfoque</a:t>
                      </a:r>
                      <a:r>
                        <a:rPr lang="es-419" sz="1800" b="1" u="sng" baseline="0" noProof="0" dirty="0" smtClean="0"/>
                        <a:t> especifico </a:t>
                      </a:r>
                      <a:r>
                        <a:rPr lang="es-419" sz="1800" b="1" baseline="0" noProof="0" dirty="0" smtClean="0"/>
                        <a:t>del párrafo______?</a:t>
                      </a:r>
                      <a:endParaRPr lang="es-419" sz="1800" b="1" noProof="0" dirty="0"/>
                    </a:p>
                  </a:txBody>
                  <a:tcPr marL="103632" marR="103632" marT="50292" marB="50292"/>
                </a:tc>
              </a:tr>
              <a:tr h="407924">
                <a:tc>
                  <a:txBody>
                    <a:bodyPr/>
                    <a:lstStyle/>
                    <a:p>
                      <a:endParaRPr lang="es-419" sz="1800" noProof="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s-419" sz="1800" noProof="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smtClean="0">
                          <a:ln>
                            <a:noFill/>
                          </a:ln>
                          <a:solidFill>
                            <a:prstClr val="black"/>
                          </a:solidFill>
                          <a:effectLst/>
                          <a:uLnTx/>
                          <a:uFillTx/>
                          <a:latin typeface="+mn-lt"/>
                          <a:ea typeface="+mn-ea"/>
                          <a:cs typeface="+mn-cs"/>
                        </a:rPr>
                        <a:t>¿Qué </a:t>
                      </a:r>
                      <a:r>
                        <a:rPr kumimoji="0" lang="es-419" sz="1800" b="1" i="0" u="sng" strike="noStrike" kern="1200" cap="none" spc="0" normalizeH="0" baseline="0" noProof="0" dirty="0" smtClean="0">
                          <a:ln>
                            <a:noFill/>
                          </a:ln>
                          <a:solidFill>
                            <a:prstClr val="black"/>
                          </a:solidFill>
                          <a:effectLst/>
                          <a:uLnTx/>
                          <a:uFillTx/>
                          <a:latin typeface="+mn-lt"/>
                          <a:ea typeface="+mn-ea"/>
                          <a:cs typeface="+mn-cs"/>
                        </a:rPr>
                        <a:t>detalles clave </a:t>
                      </a:r>
                      <a:r>
                        <a:rPr kumimoji="0" lang="es-419" sz="1800" b="1" i="0" u="none" strike="noStrike" kern="1200" cap="none" spc="0" normalizeH="0" baseline="0" noProof="0" dirty="0" smtClean="0">
                          <a:ln>
                            <a:noFill/>
                          </a:ln>
                          <a:solidFill>
                            <a:prstClr val="black"/>
                          </a:solidFill>
                          <a:effectLst/>
                          <a:uLnTx/>
                          <a:uFillTx/>
                          <a:latin typeface="+mn-lt"/>
                          <a:ea typeface="+mn-ea"/>
                          <a:cs typeface="+mn-cs"/>
                        </a:rPr>
                        <a:t>te ayudan a saber cuál es el </a:t>
                      </a:r>
                      <a:r>
                        <a:rPr kumimoji="0" lang="es-419" sz="1800" b="1" i="0" u="sng" strike="noStrike" kern="1200" cap="none" spc="0" normalizeH="0" baseline="0" noProof="0" dirty="0" smtClean="0">
                          <a:ln>
                            <a:noFill/>
                          </a:ln>
                          <a:solidFill>
                            <a:prstClr val="black"/>
                          </a:solidFill>
                          <a:effectLst/>
                          <a:uLnTx/>
                          <a:uFillTx/>
                          <a:latin typeface="+mn-lt"/>
                          <a:ea typeface="+mn-ea"/>
                          <a:cs typeface="+mn-cs"/>
                        </a:rPr>
                        <a:t>enfoque especifico </a:t>
                      </a:r>
                      <a:r>
                        <a:rPr kumimoji="0" lang="es-419" sz="1800" b="1" i="0" u="none" strike="noStrike" kern="1200" cap="none" spc="0" normalizeH="0" baseline="0" noProof="0" dirty="0" smtClean="0">
                          <a:ln>
                            <a:noFill/>
                          </a:ln>
                          <a:solidFill>
                            <a:prstClr val="black"/>
                          </a:solidFill>
                          <a:effectLst/>
                          <a:uLnTx/>
                          <a:uFillTx/>
                          <a:latin typeface="+mn-lt"/>
                          <a:ea typeface="+mn-ea"/>
                          <a:cs typeface="+mn-cs"/>
                        </a:rPr>
                        <a:t>del párrafo______?</a:t>
                      </a:r>
                    </a:p>
                  </a:txBody>
                  <a:tcPr marL="103632" marR="103632" marT="50292" marB="50292"/>
                </a:tc>
              </a:tr>
              <a:tr h="407924">
                <a:tc>
                  <a:txBody>
                    <a:bodyPr/>
                    <a:lstStyle/>
                    <a:p>
                      <a:endParaRPr lang="es-419" sz="1800" noProof="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63731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06198" y="9322648"/>
            <a:ext cx="677581" cy="535517"/>
          </a:xfrm>
        </p:spPr>
        <p:txBody>
          <a:bodyPr/>
          <a:lstStyle/>
          <a:p>
            <a:fld id="{F177B04D-AEB5-43ED-B9BA-B3D1EC9C9067}" type="slidenum">
              <a:rPr lang="en-US" smtClean="0">
                <a:solidFill>
                  <a:prstClr val="black">
                    <a:tint val="75000"/>
                  </a:prstClr>
                </a:solidFill>
              </a:rPr>
              <a:pPr/>
              <a:t>15</a:t>
            </a:fld>
            <a:endParaRPr lang="en-US" dirty="0">
              <a:solidFill>
                <a:prstClr val="black">
                  <a:tint val="75000"/>
                </a:prstClr>
              </a:solidFill>
            </a:endParaRPr>
          </a:p>
        </p:txBody>
      </p:sp>
      <p:sp>
        <p:nvSpPr>
          <p:cNvPr id="3" name="TextBox 2"/>
          <p:cNvSpPr txBox="1"/>
          <p:nvPr/>
        </p:nvSpPr>
        <p:spPr>
          <a:xfrm>
            <a:off x="404418" y="436210"/>
            <a:ext cx="6882078" cy="8135565"/>
          </a:xfrm>
          <a:prstGeom prst="rect">
            <a:avLst/>
          </a:prstGeom>
          <a:noFill/>
        </p:spPr>
        <p:txBody>
          <a:bodyPr wrap="square" lIns="93221" tIns="46611" rIns="93221" bIns="46611" rtlCol="0">
            <a:spAutoFit/>
          </a:bodyPr>
          <a:lstStyle/>
          <a:p>
            <a:pPr algn="ctr"/>
            <a:r>
              <a:rPr lang="es-419" sz="1463" b="1" dirty="0">
                <a:solidFill>
                  <a:prstClr val="black"/>
                </a:solidFill>
              </a:rPr>
              <a:t>Determinando textos a nivel de grado</a:t>
            </a:r>
          </a:p>
          <a:p>
            <a:pPr algn="ctr"/>
            <a:endParaRPr lang="es-419" sz="778" b="1" dirty="0">
              <a:solidFill>
                <a:prstClr val="black"/>
              </a:solidFill>
            </a:endParaRPr>
          </a:p>
          <a:p>
            <a:r>
              <a:rPr lang="es-419" sz="1463" dirty="0">
                <a:solidFill>
                  <a:prstClr val="black"/>
                </a:solidFill>
              </a:rPr>
              <a:t>El nivel de grado de un texto se determina utilizando una combinación tanto de las nuevas escalas cuantitativas como de las medidas cualitativas de los CCSS.</a:t>
            </a:r>
          </a:p>
          <a:p>
            <a:endParaRPr lang="es-419" sz="1463" dirty="0">
              <a:solidFill>
                <a:prstClr val="black"/>
              </a:solidFill>
            </a:endParaRPr>
          </a:p>
          <a:p>
            <a:r>
              <a:rPr lang="es-419" sz="1463" b="1" dirty="0">
                <a:solidFill>
                  <a:prstClr val="black"/>
                </a:solidFill>
              </a:rPr>
              <a:t>Ejemplo</a:t>
            </a:r>
            <a:r>
              <a:rPr lang="es-419" sz="1463" dirty="0">
                <a:solidFill>
                  <a:prstClr val="black"/>
                </a:solidFill>
              </a:rPr>
              <a:t>:  Si el grado equivalente de un texto es </a:t>
            </a:r>
            <a:r>
              <a:rPr lang="es-419" sz="1738" b="1" dirty="0">
                <a:solidFill>
                  <a:srgbClr val="0070C0"/>
                </a:solidFill>
              </a:rPr>
              <a:t>6.8</a:t>
            </a:r>
            <a:r>
              <a:rPr lang="es-419" sz="1463" dirty="0">
                <a:solidFill>
                  <a:prstClr val="black"/>
                </a:solidFill>
              </a:rPr>
              <a:t> y tiene una medida </a:t>
            </a:r>
            <a:r>
              <a:rPr lang="es-419" sz="1463" i="1" dirty="0" err="1">
                <a:solidFill>
                  <a:prstClr val="black"/>
                </a:solidFill>
              </a:rPr>
              <a:t>lexile</a:t>
            </a:r>
            <a:r>
              <a:rPr lang="es-419" sz="1463" dirty="0">
                <a:solidFill>
                  <a:prstClr val="black"/>
                </a:solidFill>
              </a:rPr>
              <a:t> de </a:t>
            </a:r>
            <a:r>
              <a:rPr lang="es-419" sz="1738" b="1" dirty="0">
                <a:solidFill>
                  <a:srgbClr val="0070C0"/>
                </a:solidFill>
              </a:rPr>
              <a:t>970</a:t>
            </a:r>
            <a:r>
              <a:rPr lang="es-419" sz="1463" dirty="0">
                <a:solidFill>
                  <a:prstClr val="black"/>
                </a:solidFill>
              </a:rPr>
              <a:t>, los datos cuantitativos muestran que la ubicación debe ser </a:t>
            </a:r>
            <a:r>
              <a:rPr lang="es-419" sz="1463" b="1" dirty="0">
                <a:solidFill>
                  <a:prstClr val="black"/>
                </a:solidFill>
              </a:rPr>
              <a:t>entre los grados  4 y 8.</a:t>
            </a: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r>
              <a:rPr lang="es-419" sz="1463" b="1" dirty="0">
                <a:solidFill>
                  <a:prstClr val="black"/>
                </a:solidFill>
              </a:rPr>
              <a:t>Cuatro medidas cualitativas</a:t>
            </a:r>
            <a:r>
              <a:rPr lang="es-419" sz="1463" dirty="0">
                <a:solidFill>
                  <a:prstClr val="black"/>
                </a:solidFill>
              </a:rPr>
              <a:t> pueden examinarse desde la banda inferior de 4</a:t>
            </a:r>
            <a:r>
              <a:rPr lang="es-419" sz="1463" baseline="30000" dirty="0">
                <a:solidFill>
                  <a:prstClr val="black"/>
                </a:solidFill>
              </a:rPr>
              <a:t>to</a:t>
            </a:r>
            <a:r>
              <a:rPr lang="es-419" sz="1463" dirty="0">
                <a:solidFill>
                  <a:prstClr val="black"/>
                </a:solidFill>
              </a:rPr>
              <a:t> grado  hasta la banda superior de 8</a:t>
            </a:r>
            <a:r>
              <a:rPr lang="es-419" sz="1463" baseline="30000" dirty="0">
                <a:solidFill>
                  <a:prstClr val="black"/>
                </a:solidFill>
              </a:rPr>
              <a:t>vo</a:t>
            </a:r>
            <a:r>
              <a:rPr lang="es-419" sz="1463" dirty="0">
                <a:solidFill>
                  <a:prstClr val="black"/>
                </a:solidFill>
              </a:rPr>
              <a:t> grado para determinar la legibilidad a nivel de grado.</a:t>
            </a: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endParaRPr lang="es-419" sz="1463" dirty="0">
              <a:solidFill>
                <a:prstClr val="black"/>
              </a:solidFill>
            </a:endParaRPr>
          </a:p>
          <a:p>
            <a:r>
              <a:rPr lang="es-419" sz="1463" dirty="0">
                <a:solidFill>
                  <a:prstClr val="black"/>
                </a:solidFill>
              </a:rPr>
              <a:t>La combinación de la escala </a:t>
            </a:r>
            <a:r>
              <a:rPr lang="es-419" sz="1463" b="1" dirty="0">
                <a:solidFill>
                  <a:prstClr val="black"/>
                </a:solidFill>
              </a:rPr>
              <a:t>cuantitativa</a:t>
            </a:r>
            <a:r>
              <a:rPr lang="es-419" sz="1463" dirty="0">
                <a:solidFill>
                  <a:prstClr val="black"/>
                </a:solidFill>
              </a:rPr>
              <a:t> y las medidas </a:t>
            </a:r>
            <a:r>
              <a:rPr lang="es-419" sz="1463" b="1" dirty="0">
                <a:solidFill>
                  <a:prstClr val="black"/>
                </a:solidFill>
              </a:rPr>
              <a:t>cualitativas</a:t>
            </a:r>
            <a:r>
              <a:rPr lang="es-419" sz="1463" dirty="0">
                <a:solidFill>
                  <a:prstClr val="black"/>
                </a:solidFill>
              </a:rPr>
              <a:t>, para este texto en particular, muestra que el mejor nivel de legibilidad para este texto sería 6</a:t>
            </a:r>
            <a:r>
              <a:rPr lang="es-419" sz="1463" baseline="30000" dirty="0">
                <a:solidFill>
                  <a:prstClr val="black"/>
                </a:solidFill>
              </a:rPr>
              <a:t>to </a:t>
            </a:r>
            <a:r>
              <a:rPr lang="es-419" sz="1463" dirty="0">
                <a:solidFill>
                  <a:prstClr val="black"/>
                </a:solidFill>
              </a:rPr>
              <a:t>grado.</a:t>
            </a:r>
          </a:p>
          <a:p>
            <a:endParaRPr lang="es-419" sz="1463" dirty="0">
              <a:solidFill>
                <a:prstClr val="black"/>
              </a:solidFill>
            </a:endParaRPr>
          </a:p>
        </p:txBody>
      </p:sp>
      <p:graphicFrame>
        <p:nvGraphicFramePr>
          <p:cNvPr id="10" name="Table 9"/>
          <p:cNvGraphicFramePr>
            <a:graphicFrameLocks noGrp="1"/>
          </p:cNvGraphicFramePr>
          <p:nvPr>
            <p:extLst/>
          </p:nvPr>
        </p:nvGraphicFramePr>
        <p:xfrm>
          <a:off x="626661" y="2022982"/>
          <a:ext cx="5847418" cy="1856662"/>
        </p:xfrm>
        <a:graphic>
          <a:graphicData uri="http://schemas.openxmlformats.org/drawingml/2006/table">
            <a:tbl>
              <a:tblPr/>
              <a:tblGrid>
                <a:gridCol w="2065693"/>
                <a:gridCol w="1890533"/>
                <a:gridCol w="1891192"/>
              </a:tblGrid>
              <a:tr h="467200">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335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69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7802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51">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42">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243" marR="7243" marT="7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110826" y="2787298"/>
            <a:ext cx="3160767" cy="536866"/>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grpSp>
      <p:graphicFrame>
        <p:nvGraphicFramePr>
          <p:cNvPr id="14" name="Table 13"/>
          <p:cNvGraphicFramePr>
            <a:graphicFrameLocks noGrp="1"/>
          </p:cNvGraphicFramePr>
          <p:nvPr>
            <p:extLst/>
          </p:nvPr>
        </p:nvGraphicFramePr>
        <p:xfrm>
          <a:off x="355029" y="4598052"/>
          <a:ext cx="6716629" cy="3051841"/>
        </p:xfrm>
        <a:graphic>
          <a:graphicData uri="http://schemas.openxmlformats.org/drawingml/2006/table">
            <a:tbl>
              <a:tblPr firstRow="1" bandRow="1">
                <a:tableStyleId>{5940675A-B579-460E-94D1-54222C63F5DA}</a:tableStyleId>
              </a:tblPr>
              <a:tblGrid>
                <a:gridCol w="1343326"/>
                <a:gridCol w="1410725"/>
                <a:gridCol w="1354946"/>
                <a:gridCol w="1027249"/>
                <a:gridCol w="839579"/>
                <a:gridCol w="740804"/>
              </a:tblGrid>
              <a:tr h="306782">
                <a:tc rowSpan="2">
                  <a:txBody>
                    <a:bodyPr/>
                    <a:lstStyle/>
                    <a:p>
                      <a:pPr algn="ctr"/>
                      <a:endParaRPr lang="es-419" sz="800" noProof="0" dirty="0" smtClean="0">
                        <a:solidFill>
                          <a:srgbClr val="002060"/>
                        </a:solidFill>
                      </a:endParaRPr>
                    </a:p>
                    <a:p>
                      <a:pPr algn="ctr"/>
                      <a:r>
                        <a:rPr lang="es-419" sz="800" b="1" u="sng" noProof="0" dirty="0" smtClean="0">
                          <a:solidFill>
                            <a:srgbClr val="002060"/>
                          </a:solidFill>
                          <a:effectLst>
                            <a:outerShdw blurRad="38100" dist="38100" dir="2700000" algn="tl">
                              <a:srgbClr val="000000">
                                <a:alpha val="43137"/>
                              </a:srgbClr>
                            </a:outerShdw>
                          </a:effectLst>
                        </a:rPr>
                        <a:t>4 factores cualitativos</a:t>
                      </a:r>
                      <a:endParaRPr lang="es-419" sz="800" b="1" u="sng" noProof="0" dirty="0">
                        <a:solidFill>
                          <a:srgbClr val="002060"/>
                        </a:solidFill>
                        <a:effectLst>
                          <a:outerShdw blurRad="38100" dist="38100" dir="2700000" algn="tl">
                            <a:srgbClr val="000000">
                              <a:alpha val="43137"/>
                            </a:srgbClr>
                          </a:outerShdw>
                        </a:effectLst>
                      </a:endParaRPr>
                    </a:p>
                  </a:txBody>
                  <a:tcPr marL="94823" marR="94823" marT="46018" marB="46018" anchor="ctr"/>
                </a:tc>
                <a:tc gridSpan="5">
                  <a:txBody>
                    <a:bodyPr/>
                    <a:lstStyle/>
                    <a:p>
                      <a:pPr algn="ctr"/>
                      <a:r>
                        <a:rPr lang="es-419" sz="1400" b="1" noProof="0" dirty="0" smtClean="0">
                          <a:solidFill>
                            <a:srgbClr val="002060"/>
                          </a:solidFill>
                        </a:rPr>
                        <a:t>Clasifica el texto desde más</a:t>
                      </a:r>
                      <a:r>
                        <a:rPr lang="es-419" sz="1400" b="1" baseline="0" noProof="0" dirty="0" smtClean="0">
                          <a:solidFill>
                            <a:srgbClr val="002060"/>
                          </a:solidFill>
                        </a:rPr>
                        <a:t> fácil hasta más difícil, </a:t>
                      </a:r>
                      <a:r>
                        <a:rPr lang="es-419" sz="1400" b="1" u="sng" baseline="0" noProof="0" dirty="0" smtClean="0">
                          <a:solidFill>
                            <a:srgbClr val="002060"/>
                          </a:solidFill>
                        </a:rPr>
                        <a:t>entre las bandas</a:t>
                      </a:r>
                      <a:r>
                        <a:rPr lang="es-419" sz="1400" b="1" baseline="0" noProof="0" dirty="0" smtClean="0">
                          <a:solidFill>
                            <a:srgbClr val="002060"/>
                          </a:solidFill>
                        </a:rPr>
                        <a:t>.</a:t>
                      </a:r>
                      <a:endParaRPr lang="es-419" sz="1400" b="1"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4679">
                <a:tc vMerge="1">
                  <a:txBody>
                    <a:bodyPr/>
                    <a:lstStyle/>
                    <a:p>
                      <a:endParaRPr lang="en-US" sz="1400" dirty="0"/>
                    </a:p>
                  </a:txBody>
                  <a:tcPr/>
                </a:tc>
                <a:tc>
                  <a:txBody>
                    <a:bodyPr/>
                    <a:lstStyle/>
                    <a:p>
                      <a:pPr algn="ctr"/>
                      <a:r>
                        <a:rPr lang="es-419" sz="800" b="1" noProof="0" dirty="0" smtClean="0">
                          <a:solidFill>
                            <a:srgbClr val="002060"/>
                          </a:solidFill>
                        </a:rPr>
                        <a:t>Principio del grado inferior  (banda)</a:t>
                      </a:r>
                      <a:endParaRPr lang="es-419" sz="800" b="1" noProof="0" dirty="0">
                        <a:solidFill>
                          <a:srgbClr val="002060"/>
                        </a:solidFill>
                      </a:endParaRPr>
                    </a:p>
                  </a:txBody>
                  <a:tcPr marL="94823" marR="94823" marT="46018" marB="46018" anchor="ctr">
                    <a:solidFill>
                      <a:schemeClr val="bg1">
                        <a:lumMod val="95000"/>
                      </a:schemeClr>
                    </a:solidFill>
                  </a:tcPr>
                </a:tc>
                <a:tc>
                  <a:txBody>
                    <a:bodyPr/>
                    <a:lstStyle/>
                    <a:p>
                      <a:pPr algn="ctr"/>
                      <a:r>
                        <a:rPr lang="es-419" sz="800" b="1" noProof="0" dirty="0" smtClean="0">
                          <a:solidFill>
                            <a:srgbClr val="002060"/>
                          </a:solidFill>
                        </a:rPr>
                        <a:t>Fin del grado inferior (banda) </a:t>
                      </a:r>
                      <a:endParaRPr lang="es-419" sz="800" b="1" noProof="0" dirty="0">
                        <a:solidFill>
                          <a:srgbClr val="002060"/>
                        </a:solidFill>
                      </a:endParaRPr>
                    </a:p>
                  </a:txBody>
                  <a:tcPr marL="94823" marR="94823" marT="46018" marB="46018" anchor="ctr">
                    <a:solidFill>
                      <a:schemeClr val="bg1">
                        <a:lumMod val="85000"/>
                      </a:schemeClr>
                    </a:solidFill>
                  </a:tcPr>
                </a:tc>
                <a:tc>
                  <a:txBody>
                    <a:bodyPr/>
                    <a:lstStyle/>
                    <a:p>
                      <a:pPr algn="ctr"/>
                      <a:r>
                        <a:rPr lang="es-419" sz="800" b="1" noProof="0" dirty="0" smtClean="0">
                          <a:solidFill>
                            <a:srgbClr val="002060"/>
                          </a:solidFill>
                        </a:rPr>
                        <a:t>Principio de un grado</a:t>
                      </a:r>
                      <a:r>
                        <a:rPr lang="es-419" sz="800" b="1" baseline="0" noProof="0" dirty="0" smtClean="0">
                          <a:solidFill>
                            <a:srgbClr val="002060"/>
                          </a:solidFill>
                        </a:rPr>
                        <a:t> </a:t>
                      </a:r>
                      <a:r>
                        <a:rPr lang="es-419" sz="800" b="1" noProof="0" dirty="0" smtClean="0">
                          <a:solidFill>
                            <a:srgbClr val="002060"/>
                          </a:solidFill>
                        </a:rPr>
                        <a:t>más alto (banda) hasta la mitad </a:t>
                      </a:r>
                      <a:endParaRPr lang="es-419" sz="800" b="1" noProof="0" dirty="0">
                        <a:solidFill>
                          <a:srgbClr val="002060"/>
                        </a:solidFill>
                      </a:endParaRPr>
                    </a:p>
                  </a:txBody>
                  <a:tcPr marL="94823" marR="94823" marT="46018" marB="46018" anchor="ctr">
                    <a:solidFill>
                      <a:schemeClr val="accent1">
                        <a:lumMod val="20000"/>
                        <a:lumOff val="80000"/>
                      </a:schemeClr>
                    </a:solidFill>
                  </a:tcPr>
                </a:tc>
                <a:tc>
                  <a:txBody>
                    <a:bodyPr/>
                    <a:lstStyle/>
                    <a:p>
                      <a:pPr algn="ctr"/>
                      <a:r>
                        <a:rPr lang="es-419" sz="800" b="1" noProof="0" dirty="0" smtClean="0">
                          <a:solidFill>
                            <a:srgbClr val="002060"/>
                          </a:solidFill>
                        </a:rPr>
                        <a:t>Fin de un   grado (banda) más alto</a:t>
                      </a:r>
                      <a:endParaRPr lang="es-419" sz="800" b="1" noProof="0" dirty="0">
                        <a:solidFill>
                          <a:srgbClr val="002060"/>
                        </a:solidFill>
                      </a:endParaRPr>
                    </a:p>
                  </a:txBody>
                  <a:tcPr marL="94823" marR="94823" marT="46018" marB="46018" anchor="ctr">
                    <a:solidFill>
                      <a:schemeClr val="accent1">
                        <a:lumMod val="40000"/>
                        <a:lumOff val="60000"/>
                      </a:schemeClr>
                    </a:solidFill>
                  </a:tcPr>
                </a:tc>
                <a:tc>
                  <a:txBody>
                    <a:bodyPr/>
                    <a:lstStyle/>
                    <a:p>
                      <a:pPr algn="ctr"/>
                      <a:r>
                        <a:rPr lang="es-419" sz="800" b="1" noProof="0" dirty="0" smtClean="0">
                          <a:solidFill>
                            <a:srgbClr val="002060"/>
                          </a:solidFill>
                        </a:rPr>
                        <a:t>No es adecuado</a:t>
                      </a:r>
                      <a:r>
                        <a:rPr lang="es-419" sz="800" b="1" baseline="0" noProof="0" dirty="0" smtClean="0">
                          <a:solidFill>
                            <a:srgbClr val="002060"/>
                          </a:solidFill>
                        </a:rPr>
                        <a:t> para banda</a:t>
                      </a:r>
                      <a:endParaRPr lang="es-419" sz="800" b="1" noProof="0" dirty="0">
                        <a:solidFill>
                          <a:srgbClr val="002060"/>
                        </a:solidFill>
                      </a:endParaRPr>
                    </a:p>
                  </a:txBody>
                  <a:tcPr marL="94823" marR="94823" marT="46018" marB="46018" anchor="ctr">
                    <a:solidFill>
                      <a:schemeClr val="accent6">
                        <a:lumMod val="20000"/>
                        <a:lumOff val="80000"/>
                      </a:schemeClr>
                    </a:solidFill>
                  </a:tcPr>
                </a:tc>
              </a:tr>
              <a:tr h="411350">
                <a:tc>
                  <a:txBody>
                    <a:bodyPr/>
                    <a:lstStyle/>
                    <a:p>
                      <a:r>
                        <a:rPr lang="es-419" sz="800" noProof="0" dirty="0" smtClean="0">
                          <a:solidFill>
                            <a:srgbClr val="002060"/>
                          </a:solidFill>
                        </a:rPr>
                        <a:t>Propósito/significado</a:t>
                      </a:r>
                      <a:endParaRPr lang="es-419" sz="800" noProof="0" dirty="0">
                        <a:solidFill>
                          <a:srgbClr val="002060"/>
                        </a:solidFill>
                      </a:endParaRPr>
                    </a:p>
                  </a:txBody>
                  <a:tcPr marL="94823" marR="94823" marT="46018" marB="46018"/>
                </a:tc>
                <a:tc gridSpan="5">
                  <a:txBody>
                    <a:bodyPr/>
                    <a:lstStyle/>
                    <a:p>
                      <a:endParaRPr lang="es-419" sz="2100"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350">
                <a:tc>
                  <a:txBody>
                    <a:bodyPr/>
                    <a:lstStyle/>
                    <a:p>
                      <a:r>
                        <a:rPr lang="es-419" sz="800" noProof="0" dirty="0" smtClean="0">
                          <a:solidFill>
                            <a:srgbClr val="002060"/>
                          </a:solidFill>
                        </a:rPr>
                        <a:t>Estructura</a:t>
                      </a:r>
                      <a:endParaRPr lang="es-419" sz="800" noProof="0" dirty="0">
                        <a:solidFill>
                          <a:srgbClr val="002060"/>
                        </a:solidFill>
                      </a:endParaRPr>
                    </a:p>
                  </a:txBody>
                  <a:tcPr marL="94823" marR="94823" marT="46018" marB="46018"/>
                </a:tc>
                <a:tc gridSpan="5">
                  <a:txBody>
                    <a:bodyPr/>
                    <a:lstStyle/>
                    <a:p>
                      <a:endParaRPr lang="es-419" sz="2100"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350">
                <a:tc>
                  <a:txBody>
                    <a:bodyPr/>
                    <a:lstStyle/>
                    <a:p>
                      <a:r>
                        <a:rPr lang="es-419" sz="800" noProof="0" dirty="0" smtClean="0">
                          <a:solidFill>
                            <a:srgbClr val="002060"/>
                          </a:solidFill>
                        </a:rPr>
                        <a:t>Claridad del lenguaje</a:t>
                      </a:r>
                      <a:endParaRPr lang="es-419" sz="800" noProof="0" dirty="0">
                        <a:solidFill>
                          <a:srgbClr val="002060"/>
                        </a:solidFill>
                      </a:endParaRPr>
                    </a:p>
                  </a:txBody>
                  <a:tcPr marL="94823" marR="94823" marT="46018" marB="46018"/>
                </a:tc>
                <a:tc gridSpan="5">
                  <a:txBody>
                    <a:bodyPr/>
                    <a:lstStyle/>
                    <a:p>
                      <a:endParaRPr lang="es-419" sz="2100"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350">
                <a:tc>
                  <a:txBody>
                    <a:bodyPr/>
                    <a:lstStyle/>
                    <a:p>
                      <a:r>
                        <a:rPr lang="es-419" sz="800" noProof="0" dirty="0" smtClean="0">
                          <a:solidFill>
                            <a:srgbClr val="002060"/>
                          </a:solidFill>
                        </a:rPr>
                        <a:t>Lenguaje </a:t>
                      </a:r>
                      <a:endParaRPr lang="es-419" sz="800" noProof="0" dirty="0">
                        <a:solidFill>
                          <a:srgbClr val="002060"/>
                        </a:solidFill>
                      </a:endParaRPr>
                    </a:p>
                  </a:txBody>
                  <a:tcPr marL="94823" marR="94823" marT="46018" marB="46018"/>
                </a:tc>
                <a:tc gridSpan="5">
                  <a:txBody>
                    <a:bodyPr/>
                    <a:lstStyle/>
                    <a:p>
                      <a:endParaRPr lang="es-419" sz="2100"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350">
                <a:tc>
                  <a:txBody>
                    <a:bodyPr/>
                    <a:lstStyle/>
                    <a:p>
                      <a:r>
                        <a:rPr lang="es-419" sz="800" noProof="0" dirty="0" smtClean="0">
                          <a:solidFill>
                            <a:srgbClr val="002060"/>
                          </a:solidFill>
                        </a:rPr>
                        <a:t>Ubicación general</a:t>
                      </a:r>
                      <a:endParaRPr lang="es-419" sz="800" noProof="0" dirty="0">
                        <a:solidFill>
                          <a:srgbClr val="002060"/>
                        </a:solidFill>
                      </a:endParaRPr>
                    </a:p>
                  </a:txBody>
                  <a:tcPr marL="94823" marR="94823" marT="46018" marB="46018"/>
                </a:tc>
                <a:tc gridSpan="5">
                  <a:txBody>
                    <a:bodyPr/>
                    <a:lstStyle/>
                    <a:p>
                      <a:endParaRPr lang="es-419" sz="2100" noProof="0" dirty="0">
                        <a:solidFill>
                          <a:srgbClr val="002060"/>
                        </a:solidFill>
                      </a:endParaRPr>
                    </a:p>
                  </a:txBody>
                  <a:tcPr marL="94823" marR="94823" marT="46018" marB="460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65048" y="5695927"/>
            <a:ext cx="4741151" cy="176747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8">
                <a:solidFill>
                  <a:prstClr val="white"/>
                </a:solidFill>
              </a:endParaRPr>
            </a:p>
          </p:txBody>
        </p:sp>
      </p:grpSp>
      <p:sp>
        <p:nvSpPr>
          <p:cNvPr id="27" name="Rectangle 26"/>
          <p:cNvSpPr/>
          <p:nvPr/>
        </p:nvSpPr>
        <p:spPr>
          <a:xfrm>
            <a:off x="3547070" y="9538658"/>
            <a:ext cx="2909810" cy="230832"/>
          </a:xfrm>
          <a:prstGeom prst="rect">
            <a:avLst/>
          </a:prstGeom>
        </p:spPr>
        <p:txBody>
          <a:bodyPr wrap="square">
            <a:spAutoFit/>
          </a:bodyPr>
          <a:lstStyle/>
          <a:p>
            <a:r>
              <a:rPr lang="en-US" sz="900" dirty="0">
                <a:solidFill>
                  <a:prstClr val="black"/>
                </a:solidFill>
              </a:rPr>
              <a:t>Rev. Control:  </a:t>
            </a:r>
            <a:r>
              <a:rPr lang="en-US" sz="900" dirty="0" smtClean="0">
                <a:solidFill>
                  <a:prstClr val="black"/>
                </a:solidFill>
              </a:rPr>
              <a:t>07/01/2015 </a:t>
            </a:r>
            <a:r>
              <a:rPr lang="en-US" sz="900" dirty="0">
                <a:solidFill>
                  <a:prstClr val="black"/>
                </a:solidFill>
              </a:rPr>
              <a:t>– OSP and  S. Richmond</a:t>
            </a:r>
          </a:p>
        </p:txBody>
      </p:sp>
      <p:sp>
        <p:nvSpPr>
          <p:cNvPr id="28" name="Rectangle 27"/>
          <p:cNvSpPr/>
          <p:nvPr/>
        </p:nvSpPr>
        <p:spPr>
          <a:xfrm>
            <a:off x="241228" y="8665842"/>
            <a:ext cx="6611684" cy="410241"/>
          </a:xfrm>
          <a:prstGeom prst="rect">
            <a:avLst/>
          </a:prstGeom>
        </p:spPr>
        <p:txBody>
          <a:bodyPr wrap="square">
            <a:spAutoFit/>
          </a:bodyPr>
          <a:lstStyle/>
          <a:p>
            <a:pPr algn="ctr"/>
            <a:r>
              <a:rPr lang="es-419" sz="1033" b="1" dirty="0">
                <a:solidFill>
                  <a:srgbClr val="1F497D"/>
                </a:solidFill>
              </a:rPr>
              <a:t>Para ver más detalles sobre cada una de las medidas cualitativas, favor de ir a la diapositiva 6 de:</a:t>
            </a:r>
          </a:p>
          <a:p>
            <a:pPr algn="ctr"/>
            <a:r>
              <a:rPr lang="es-419" sz="1033" dirty="0">
                <a:solidFill>
                  <a:prstClr val="black"/>
                </a:solidFill>
              </a:rPr>
              <a:t> </a:t>
            </a:r>
            <a:r>
              <a:rPr lang="es-419" sz="1033" b="1" dirty="0">
                <a:solidFill>
                  <a:srgbClr val="002060"/>
                </a:solidFill>
                <a:hlinkClick r:id="rId2"/>
              </a:rPr>
              <a:t>http://www.corestandards.org/assets/Appendix_A.pdf</a:t>
            </a:r>
            <a:endParaRPr lang="es-419" sz="1033" dirty="0">
              <a:solidFill>
                <a:prstClr val="black"/>
              </a:solidFill>
            </a:endParaRPr>
          </a:p>
        </p:txBody>
      </p:sp>
    </p:spTree>
    <p:extLst>
      <p:ext uri="{BB962C8B-B14F-4D97-AF65-F5344CB8AC3E}">
        <p14:creationId xmlns:p14="http://schemas.microsoft.com/office/powerpoint/2010/main" val="72648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4850358"/>
              </p:ext>
            </p:extLst>
          </p:nvPr>
        </p:nvGraphicFramePr>
        <p:xfrm>
          <a:off x="176513" y="457387"/>
          <a:ext cx="7408090" cy="9003732"/>
        </p:xfrm>
        <a:graphic>
          <a:graphicData uri="http://schemas.openxmlformats.org/drawingml/2006/table">
            <a:tbl>
              <a:tblPr/>
              <a:tblGrid>
                <a:gridCol w="668347"/>
                <a:gridCol w="1368602"/>
                <a:gridCol w="1444636"/>
                <a:gridCol w="1444636"/>
                <a:gridCol w="1140503"/>
                <a:gridCol w="1341366"/>
              </a:tblGrid>
              <a:tr h="403933">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n-US"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algn="ctr">
                        <a:lnSpc>
                          <a:spcPct val="115000"/>
                        </a:lnSpc>
                        <a:spcBef>
                          <a:spcPts val="0"/>
                        </a:spcBef>
                        <a:spcAft>
                          <a:spcPts val="0"/>
                        </a:spcAft>
                      </a:pPr>
                      <a:endParaRPr lang="x-none" sz="13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91287">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-W.1.3.1-2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-W.2..3.3-2</a:t>
                      </a:r>
                      <a:endParaRPr kumimoji="0" lang="es-419" sz="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en-US" sz="1200" b="1" noProof="0" dirty="0" smtClean="0">
                        <a:effectLst>
                          <a:outerShdw blurRad="38100" dist="38100" dir="2700000" algn="tl">
                            <a:srgbClr val="000000">
                              <a:alpha val="43137"/>
                            </a:srgbClr>
                          </a:outerShdw>
                        </a:effectLst>
                        <a:latin typeface="+mn-lt"/>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-W.k..3.2</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-W.1.3.2-3</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-W.2.3.3-4</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x-none" sz="1200" b="1" noProof="0" dirty="0">
                        <a:effectLst>
                          <a:outerShdw blurRad="38100" dist="38100" dir="2700000" algn="tl">
                            <a:srgbClr val="000000">
                              <a:alpha val="43137"/>
                            </a:srgbClr>
                          </a:outerShdw>
                        </a:effectLst>
                        <a:latin typeface="+mn-lt"/>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n-US"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-W.K.3.3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-W.1.1.4 &amp; 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-W.2.1.4</a:t>
                      </a:r>
                    </a:p>
                    <a:p>
                      <a:pPr marL="0" marR="0" algn="ctr">
                        <a:lnSpc>
                          <a:spcPct val="115000"/>
                        </a:lnSpc>
                        <a:spcBef>
                          <a:spcPts val="0"/>
                        </a:spcBef>
                        <a:spcAft>
                          <a:spcPts val="0"/>
                        </a:spcAft>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580606">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establece un contexto interesante para el argumento/ acontecimientos del cuento (ej. Hace una pregunta; comienza con acción o sentimientos);</a:t>
                      </a:r>
                    </a:p>
                    <a:p>
                      <a:pPr algn="l"/>
                      <a:r>
                        <a:rPr lang="x-none" sz="900" baseline="0" noProof="0" dirty="0" smtClean="0">
                          <a:latin typeface="+mn-lt"/>
                        </a:rPr>
                        <a:t>Presenta y mantiene efectivamente el enfoque (controla la idea) del argumento del cuento.  </a:t>
                      </a:r>
                      <a:endParaRPr lang="x-none" sz="90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Tiene un comienzo, un medio y un final con un sentido de cierre (ej. </a:t>
                      </a:r>
                      <a:r>
                        <a:rPr lang="en-US" sz="900" baseline="0" noProof="0" dirty="0" smtClean="0">
                          <a:latin typeface="+mn-lt"/>
                        </a:rPr>
                        <a:t>A</a:t>
                      </a:r>
                      <a:r>
                        <a:rPr lang="x-none" sz="900" baseline="0" noProof="0" dirty="0" smtClean="0">
                          <a:latin typeface="+mn-lt"/>
                        </a:rPr>
                        <a:t>prendió una lección – la próxima vez…; nunca más lo volvió a hacer);</a:t>
                      </a:r>
                    </a:p>
                    <a:p>
                      <a:pPr algn="l"/>
                      <a:r>
                        <a:rPr lang="x-none" sz="900" baseline="0" noProof="0" dirty="0" smtClean="0">
                          <a:latin typeface="+mn-lt"/>
                        </a:rPr>
                        <a:t>Utiliza apropiadamente una variedad de transiciones;</a:t>
                      </a:r>
                    </a:p>
                    <a:p>
                      <a:pPr algn="l"/>
                      <a:r>
                        <a:rPr lang="x-none" sz="900" baseline="0" noProof="0" dirty="0" smtClean="0">
                          <a:latin typeface="+mn-lt"/>
                        </a:rPr>
                        <a:t>La cronología es lógica</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t>
                      </a:r>
                      <a:r>
                        <a:rPr lang="es-419" sz="900" baseline="0" noProof="0" dirty="0" smtClean="0">
                          <a:latin typeface="+mn-lt"/>
                        </a:rPr>
                        <a:t>acción; o para mostrar cómo la  motivación , el desarrollo o crecimiento de los personajes cambia en el texto.</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x-none" sz="900" baseline="0" noProof="0" dirty="0" smtClean="0">
                          <a:latin typeface="+mn-lt"/>
                        </a:rPr>
                        <a:t>Mantiene la voz consistente del narrador;</a:t>
                      </a:r>
                    </a:p>
                    <a:p>
                      <a:pPr algn="l"/>
                      <a:r>
                        <a:rPr lang="x-none" sz="900" baseline="0" noProof="0" dirty="0" smtClean="0">
                          <a:latin typeface="+mn-lt"/>
                        </a:rPr>
                        <a:t>Utiliza lenguaje preciso y variedad de oraciones (simples, compuestas, con frases);</a:t>
                      </a:r>
                    </a:p>
                    <a:p>
                      <a:pPr algn="l"/>
                      <a:r>
                        <a:rPr lang="x-none" sz="900" baseline="0" noProof="0" dirty="0" smtClean="0">
                          <a:latin typeface="+mn-lt"/>
                        </a:rPr>
                        <a:t>Podría utilizar lenguaje figurativo (ej. imágenes)</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a:t>
                      </a: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p>
                      <a:pPr algn="l"/>
                      <a:r>
                        <a:rPr lang="x-none" sz="900" baseline="0" noProof="0" dirty="0" smtClean="0">
                          <a:latin typeface="+mn-lt"/>
                        </a:rPr>
                        <a:t>(ej.  Utiliza ortografía tradicional para escribir palabras con patrones comunes)</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91362">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Utiliza una combinación de dibujos, dictados y escritos (K);</a:t>
                      </a:r>
                    </a:p>
                    <a:p>
                      <a:pPr algn="l"/>
                      <a:r>
                        <a:rPr lang="x-none" sz="900" b="0" i="0" baseline="0" noProof="0" dirty="0" smtClean="0">
                          <a:latin typeface="+mn-lt"/>
                        </a:rPr>
                        <a:t>Elementos claves apoyan el evento o la serie de acontecimientos (gr K-2);</a:t>
                      </a:r>
                    </a:p>
                    <a:p>
                      <a:pPr algn="l"/>
                      <a:r>
                        <a:rPr lang="x-none" sz="900" b="0" i="0" baseline="0" noProof="0" dirty="0" smtClean="0">
                          <a:latin typeface="+mn-lt"/>
                        </a:rPr>
                        <a:t>Tiene un título (gr 1-2) y un enfoque claro (gr K-2).</a:t>
                      </a:r>
                      <a:endParaRPr lang="x-none" sz="900" b="0" i="0" noProof="0" dirty="0">
                        <a:effectLst/>
                        <a:latin typeface="+mn-lt"/>
                        <a:ea typeface="Calibri"/>
                        <a:cs typeface="Times New Roman"/>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Establece un claro orden de acontecimientos;</a:t>
                      </a:r>
                    </a:p>
                    <a:p>
                      <a:pPr algn="l"/>
                      <a:r>
                        <a:rPr lang="x-none" sz="900" b="0" i="0" baseline="0" noProof="0" dirty="0" smtClean="0">
                          <a:latin typeface="+mn-lt"/>
                        </a:rPr>
                        <a:t>Proporciona una reacción (K);</a:t>
                      </a:r>
                    </a:p>
                    <a:p>
                      <a:pPr algn="l"/>
                      <a:r>
                        <a:rPr lang="x-none" sz="900" b="0" i="0" baseline="0" noProof="0" dirty="0" smtClean="0">
                          <a:latin typeface="+mn-lt"/>
                        </a:rPr>
                        <a:t>Tiene un comienzo, un medio y final o solución al problema</a:t>
                      </a:r>
                    </a:p>
                    <a:p>
                      <a:pPr algn="l"/>
                      <a:r>
                        <a:rPr lang="x-none" sz="900" b="0" i="0" baseline="0" noProof="0" dirty="0" smtClean="0">
                          <a:latin typeface="+mn-lt"/>
                        </a:rPr>
                        <a:t>(gr 1-2);</a:t>
                      </a:r>
                    </a:p>
                    <a:p>
                      <a:pPr marL="0" marR="0" indent="0" algn="l" defTabSz="966612" rtl="0" eaLnBrk="1" fontAlgn="auto" latinLnBrk="0" hangingPunct="1">
                        <a:lnSpc>
                          <a:spcPct val="100000"/>
                        </a:lnSpc>
                        <a:spcBef>
                          <a:spcPts val="0"/>
                        </a:spcBef>
                        <a:spcAft>
                          <a:spcPts val="0"/>
                        </a:spcAft>
                        <a:buClrTx/>
                        <a:buSzTx/>
                        <a:buFontTx/>
                        <a:buNone/>
                        <a:tabLst/>
                        <a:defRPr/>
                      </a:pPr>
                      <a:r>
                        <a:rPr lang="x-none" sz="900" b="0" i="0" baseline="0" noProof="0" dirty="0" smtClean="0">
                          <a:latin typeface="+mn-lt"/>
                        </a:rPr>
                        <a:t>Utiliza transiciones básicas para mostrar el orden del evento o la cronología (gr 1-2) (ej. antes, después, entonces, luego, más tarde)</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Los detalles incluyen nombres, verbos y adjetivos;</a:t>
                      </a:r>
                    </a:p>
                    <a:p>
                      <a:pPr algn="l"/>
                      <a:r>
                        <a:rPr lang="x-none" sz="900" b="0" i="0" baseline="0" noProof="0" dirty="0" smtClean="0">
                          <a:latin typeface="+mn-lt"/>
                        </a:rPr>
                        <a:t>Podría utilizar diálogos y  </a:t>
                      </a:r>
                      <a:r>
                        <a:rPr lang="x-none" sz="900" baseline="0" noProof="0" dirty="0" smtClean="0">
                          <a:latin typeface="+mn-lt"/>
                        </a:rPr>
                        <a:t>detalles sensoriales y concretos para causar el efecto deseado </a:t>
                      </a:r>
                      <a:r>
                        <a:rPr lang="x-none" sz="900" b="0" i="0" baseline="0" noProof="0" dirty="0" smtClean="0">
                          <a:latin typeface="+mn-lt"/>
                        </a:rPr>
                        <a:t>(gr 1-2)</a:t>
                      </a:r>
                      <a:r>
                        <a:rPr lang="en-US" sz="900" b="0" i="0" baseline="0" noProof="0" dirty="0" smtClean="0">
                          <a:latin typeface="+mn-lt"/>
                        </a:rPr>
                        <a:t>;</a:t>
                      </a:r>
                      <a:endParaRPr lang="x-none" sz="900" b="0" i="0" baseline="0" noProof="0" dirty="0" smtClean="0">
                        <a:latin typeface="+mn-lt"/>
                      </a:endParaRPr>
                    </a:p>
                    <a:p>
                      <a:pPr algn="l"/>
                      <a:r>
                        <a:rPr lang="x-none" sz="900" b="0" i="0" baseline="0" noProof="0" dirty="0" smtClean="0">
                          <a:latin typeface="+mn-lt"/>
                        </a:rPr>
                        <a:t>Elabora oralmente o por escrito, en las acciones, reacciones, motivaciones, pensamientos o sentimientos</a:t>
                      </a:r>
                    </a:p>
                    <a:p>
                      <a:pPr algn="l"/>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Uso apropiado de palabras (singular/plural) y frases preposicionales; Produce una variedad de oraciones completas – de forma oral (K) o por escrito;</a:t>
                      </a:r>
                    </a:p>
                    <a:p>
                      <a:pPr algn="l"/>
                      <a:r>
                        <a:rPr lang="x-none" sz="900" b="0" i="0" baseline="0" noProof="0" dirty="0" smtClean="0">
                          <a:latin typeface="+mn-lt"/>
                        </a:rPr>
                        <a:t>Utiliza los comentarios de adultos o compañeros para revisar</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 </a:t>
                      </a:r>
                      <a:r>
                        <a:rPr lang="x-none" sz="900" b="0" i="0" baseline="0" noProof="0" dirty="0" smtClean="0">
                          <a:latin typeface="+mn-lt"/>
                        </a:rPr>
                        <a:t>(gr 2);</a:t>
                      </a:r>
                    </a:p>
                    <a:p>
                      <a:pPr algn="l"/>
                      <a:r>
                        <a:rPr lang="es-ES_tradnl" sz="900" b="0" i="0" baseline="0" noProof="0" dirty="0" smtClean="0">
                          <a:latin typeface="+mn-lt"/>
                        </a:rPr>
                        <a:t>Errores menores no interfieren con la comprensión del lector </a:t>
                      </a:r>
                      <a:endParaRPr lang="x-none" sz="900" b="0" i="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12519">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a:t>
                      </a:r>
                      <a:r>
                        <a:rPr lang="x-none"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desarrollo</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tiene un poco de contexto para el argumento/ acontecimientos del cuento (cuándo, por qué, etc.);</a:t>
                      </a:r>
                    </a:p>
                    <a:p>
                      <a:pPr algn="l"/>
                      <a:r>
                        <a:rPr lang="x-none" sz="900" baseline="0" noProof="0" dirty="0" smtClean="0">
                          <a:latin typeface="+mn-lt"/>
                        </a:rPr>
                        <a:t>Incluye elementos claves (personajes, problema o evento principal) e intenta establecer un enfoque central </a:t>
                      </a:r>
                      <a:endParaRPr lang="x-none" sz="900" b="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0" i="0" baseline="0" noProof="0" dirty="0" smtClean="0">
                          <a:latin typeface="+mn-lt"/>
                        </a:rPr>
                        <a:t>Tiene un comienzo, un medio y final</a:t>
                      </a:r>
                      <a:r>
                        <a:rPr lang="x-none" sz="900" baseline="0" noProof="0" dirty="0" smtClean="0">
                          <a:latin typeface="+mn-lt"/>
                        </a:rPr>
                        <a:t>, pero algunas partes necesitan ser trabajadas o necesitan mayor claridad (ej. Puede divagar o haber interrupciones en el cuento; la secuencia o conexión de acontecimientos no está clara);</a:t>
                      </a:r>
                    </a:p>
                    <a:p>
                      <a:pPr algn="l"/>
                      <a:r>
                        <a:rPr lang="x-none" sz="900" baseline="0" noProof="0" dirty="0" smtClean="0">
                          <a:latin typeface="+mn-lt"/>
                        </a:rPr>
                        <a:t>Carece de transiciones o causan confusión</a:t>
                      </a:r>
                      <a:endParaRPr lang="x-none"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Algunas estrategias de elaboración son evidentes en los dibujos o los escritos, o son añadidos con el apoyo o preguntas de compañeros o adultos;</a:t>
                      </a:r>
                    </a:p>
                    <a:p>
                      <a:pPr algn="l"/>
                      <a:r>
                        <a:rPr lang="x-none" sz="900" baseline="0" noProof="0" dirty="0" smtClean="0">
                          <a:latin typeface="+mn-lt"/>
                        </a:rPr>
                        <a:t>Utiliza algunos detalles o diálogos para elaborar en imágenes o ideas (acciones, pensamientos, sentimientos)</a:t>
                      </a:r>
                      <a:endParaRPr lang="x-none" sz="900" baseline="0" noProof="0" dirty="0" smtClean="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El vocabulario que usa tiene errores menores;</a:t>
                      </a:r>
                    </a:p>
                    <a:p>
                      <a:pPr algn="l"/>
                      <a:r>
                        <a:rPr lang="es-ES_tradnl" sz="900" baseline="0" noProof="0" dirty="0" smtClean="0">
                          <a:latin typeface="+mn-lt"/>
                        </a:rPr>
                        <a:t>Dicta, escribe y amplía oraciones completas simples;</a:t>
                      </a:r>
                    </a:p>
                    <a:p>
                      <a:pPr algn="l"/>
                      <a:r>
                        <a:rPr lang="es-ES_tradnl" sz="900" b="0" i="0" baseline="0" noProof="0" dirty="0" smtClean="0">
                          <a:latin typeface="+mn-lt"/>
                        </a:rPr>
                        <a:t>Utiliza los comentarios de adultos o compañeros para revisar</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 adultos y recursos </a:t>
                      </a:r>
                      <a:r>
                        <a:rPr lang="x-none" sz="900" b="0" i="0" baseline="0" noProof="0" dirty="0" smtClean="0">
                          <a:latin typeface="+mn-lt"/>
                        </a:rPr>
                        <a:t>(gr 2);</a:t>
                      </a:r>
                    </a:p>
                    <a:p>
                      <a:pPr algn="l"/>
                      <a:r>
                        <a:rPr lang="es-ES_tradnl" sz="900" baseline="0" noProof="0" dirty="0" smtClean="0">
                          <a:latin typeface="+mn-lt"/>
                        </a:rPr>
                        <a:t>Utiliza una mecánica básica y palabras apropiadas para el grado, con algunos errores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24297">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El comienzo podría tener un contexto confuso o ningún contexto para el argumento/ acontecimiento del cuento; </a:t>
                      </a:r>
                    </a:p>
                    <a:p>
                      <a:pPr algn="l"/>
                      <a:r>
                        <a:rPr lang="x-none" sz="900" baseline="0" noProof="0" dirty="0" smtClean="0">
                          <a:latin typeface="+mn-lt"/>
                        </a:rPr>
                        <a:t>Carece de elementos claves para el argumento/ acontecimientos del cuento (personaje(s), problema, evento principal) </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Intenta un comienzo, un medio y final, pero una o más partes no están presentes o son genéricas (ej. Había una vez…; Fin)</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Los intentos para añadir detalles a dibujos o escritos son irregulares, genéricos (ej. bueno, lindo, bonito) o podrían parecer irrelevantes al argumento del cuento;</a:t>
                      </a:r>
                    </a:p>
                    <a:p>
                      <a:pPr algn="l"/>
                      <a:r>
                        <a:rPr lang="x-none" sz="900" baseline="0" noProof="0" dirty="0" smtClean="0">
                          <a:latin typeface="+mn-lt"/>
                        </a:rPr>
                        <a:t>O</a:t>
                      </a:r>
                    </a:p>
                    <a:p>
                      <a:pPr algn="l"/>
                      <a:r>
                        <a:rPr lang="x-none" sz="900" baseline="0" noProof="0" dirty="0" smtClean="0">
                          <a:latin typeface="+mn-lt"/>
                        </a:rPr>
                        <a:t>Podría identificar elementos literarios (personajes, ambiente, acción)sin añadir ninguna otra descripción o detalle</a:t>
                      </a:r>
                      <a:endParaRPr lang="x-none" sz="900" noProof="0" dirty="0">
                        <a:solidFill>
                          <a:srgbClr val="000000"/>
                        </a:solidFill>
                        <a:latin typeface="+mn-lt"/>
                        <a:ea typeface="Calibri"/>
                        <a:cs typeface="Franklin Gothic Book"/>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900" baseline="0" noProof="0" dirty="0" smtClean="0">
                          <a:latin typeface="+mn-lt"/>
                        </a:rPr>
                        <a:t>Generalmente utiliza vocabulario básico, incorrecto o por debajo del nivel de grado cuando dicta (K) o escribe;</a:t>
                      </a:r>
                    </a:p>
                    <a:p>
                      <a:pPr algn="l"/>
                      <a:r>
                        <a:rPr lang="es-ES" sz="900" baseline="0" noProof="0" dirty="0" smtClean="0">
                          <a:latin typeface="+mn-lt"/>
                        </a:rPr>
                        <a:t>Utiliza los comentarios de adultos o compañeros para revisar</a:t>
                      </a: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900" baseline="0" noProof="0" dirty="0" smtClean="0">
                          <a:latin typeface="+mn-lt"/>
                        </a:rPr>
                        <a:t>Edita con el apoyo de compañeros</a:t>
                      </a:r>
                      <a:r>
                        <a:rPr lang="en-US" sz="900" baseline="0" noProof="0" dirty="0" smtClean="0">
                          <a:latin typeface="+mn-lt"/>
                        </a:rPr>
                        <a:t> y </a:t>
                      </a:r>
                      <a:r>
                        <a:rPr lang="x-none" sz="900" baseline="0" noProof="0" smtClean="0">
                          <a:latin typeface="+mn-lt"/>
                        </a:rPr>
                        <a:t>adultos </a:t>
                      </a:r>
                      <a:r>
                        <a:rPr lang="x-none" sz="900" b="0" i="0" baseline="0" noProof="0" smtClean="0">
                          <a:latin typeface="+mn-lt"/>
                        </a:rPr>
                        <a:t>(</a:t>
                      </a:r>
                      <a:r>
                        <a:rPr lang="x-none" sz="900" b="0" i="0" baseline="0" noProof="0" dirty="0" smtClean="0">
                          <a:latin typeface="+mn-lt"/>
                        </a:rPr>
                        <a:t>gr 2);</a:t>
                      </a:r>
                    </a:p>
                    <a:p>
                      <a:pPr marL="0" marR="0" indent="0" algn="l" defTabSz="966612" rtl="0" eaLnBrk="1" fontAlgn="auto" latinLnBrk="0" hangingPunct="1">
                        <a:lnSpc>
                          <a:spcPct val="100000"/>
                        </a:lnSpc>
                        <a:spcBef>
                          <a:spcPts val="0"/>
                        </a:spcBef>
                        <a:spcAft>
                          <a:spcPts val="0"/>
                        </a:spcAft>
                        <a:buClrTx/>
                        <a:buSzTx/>
                        <a:buFontTx/>
                        <a:buNone/>
                        <a:tabLst/>
                        <a:defRPr/>
                      </a:pPr>
                      <a:r>
                        <a:rPr lang="es-ES_tradnl" sz="900" baseline="0" noProof="0" dirty="0" smtClean="0">
                          <a:latin typeface="+mn-lt"/>
                        </a:rPr>
                        <a:t>No utiliza una mecánica básica apropiada para el grado o tiene errores</a:t>
                      </a:r>
                      <a:endParaRPr lang="es-ES_tradnl" sz="900" b="0" i="0" u="none" strike="noStrike" noProof="0" dirty="0" smtClean="0">
                        <a:solidFill>
                          <a:srgbClr val="000000"/>
                        </a:solidFill>
                        <a:latin typeface="+mn-lt"/>
                      </a:endParaRPr>
                    </a:p>
                    <a:p>
                      <a:pPr algn="l"/>
                      <a:r>
                        <a:rPr lang="es-ES_tradnl" sz="900" baseline="0" noProof="0" dirty="0" smtClean="0">
                          <a:latin typeface="+mn-lt"/>
                        </a:rPr>
                        <a:t> frecuentes</a:t>
                      </a:r>
                      <a:endParaRPr lang="es-ES_tradnl" sz="900" b="0" i="0" u="none" strike="noStrike" noProof="0" dirty="0">
                        <a:solidFill>
                          <a:srgbClr val="000000"/>
                        </a:solidFill>
                        <a:latin typeface="+mn-lt"/>
                      </a:endParaRPr>
                    </a:p>
                  </a:txBody>
                  <a:tcPr marL="2737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21622">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1000" b="0" i="0" u="none" strike="noStrike" noProof="0" dirty="0" smtClean="0">
                          <a:solidFill>
                            <a:srgbClr val="000000"/>
                          </a:solidFill>
                          <a:latin typeface="+mn-lt"/>
                        </a:rPr>
                        <a:t>Una respuesta no recibe crédito si no proporciona evidencia de la habilidad para</a:t>
                      </a:r>
                      <a:r>
                        <a:rPr lang="es-ES_tradnl" sz="1000" b="0" i="0" u="none" strike="noStrike" baseline="0" noProof="0" dirty="0" smtClean="0">
                          <a:solidFill>
                            <a:srgbClr val="000000"/>
                          </a:solidFill>
                          <a:latin typeface="+mn-lt"/>
                        </a:rPr>
                        <a:t> </a:t>
                      </a:r>
                      <a:r>
                        <a:rPr lang="es-ES_tradnl" sz="1000" b="0" i="0" u="none" strike="noStrike" noProof="0" dirty="0" smtClean="0">
                          <a:solidFill>
                            <a:srgbClr val="000000"/>
                          </a:solidFill>
                          <a:latin typeface="+mn-lt"/>
                        </a:rPr>
                        <a:t> [</a:t>
                      </a:r>
                      <a:r>
                        <a:rPr lang="es-ES_tradnl" sz="1000" b="0" i="1" u="none" strike="noStrike" noProof="0" dirty="0" smtClean="0">
                          <a:solidFill>
                            <a:srgbClr val="000000"/>
                          </a:solidFill>
                          <a:latin typeface="+mn-lt"/>
                        </a:rPr>
                        <a:t>completar con el lenguaje clave del objetivo deseado</a:t>
                      </a:r>
                      <a:r>
                        <a:rPr lang="es-ES_tradnl" sz="1000" b="0" i="0" u="none" strike="noStrike" noProof="0" dirty="0" smtClean="0">
                          <a:solidFill>
                            <a:srgbClr val="000000"/>
                          </a:solidFill>
                          <a:latin typeface="+mn-lt"/>
                        </a:rPr>
                        <a:t>].</a:t>
                      </a:r>
                      <a:endParaRPr lang="es-ES_tradnl" sz="1000" b="0" i="0" u="none" strike="noStrike" noProof="0" dirty="0">
                        <a:solidFill>
                          <a:srgbClr val="000000"/>
                        </a:solidFill>
                        <a:latin typeface="+mn-lt"/>
                      </a:endParaRPr>
                    </a:p>
                  </a:txBody>
                  <a:tcPr marL="91240" marR="10368"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36592" y="159658"/>
            <a:ext cx="7147149" cy="350490"/>
          </a:xfrm>
          <a:prstGeom prst="rect">
            <a:avLst/>
          </a:prstGeom>
        </p:spPr>
        <p:txBody>
          <a:bodyPr wrap="square" lIns="96304" tIns="48153" rIns="96304" bIns="4815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571" b="1" dirty="0" err="1">
                <a:effectLst>
                  <a:outerShdw blurRad="38100" dist="38100" dir="2700000" algn="tl">
                    <a:srgbClr val="000000">
                      <a:alpha val="43137"/>
                    </a:srgbClr>
                  </a:outerShdw>
                </a:effectLst>
              </a:rPr>
              <a:t>Grados</a:t>
            </a:r>
            <a:r>
              <a:rPr lang="en-US" sz="1571" b="1" dirty="0">
                <a:effectLst>
                  <a:outerShdw blurRad="38100" dist="38100" dir="2700000" algn="tl">
                    <a:srgbClr val="000000">
                      <a:alpha val="43137"/>
                    </a:srgbClr>
                  </a:outerShdw>
                </a:effectLst>
              </a:rPr>
              <a:t> K - 2: </a:t>
            </a:r>
            <a:r>
              <a:rPr lang="en-US" sz="1571" b="1" dirty="0" err="1">
                <a:effectLst>
                  <a:outerShdw blurRad="38100" dist="38100" dir="2700000" algn="tl">
                    <a:srgbClr val="000000">
                      <a:alpha val="43137"/>
                    </a:srgbClr>
                  </a:outerShdw>
                </a:effectLst>
              </a:rPr>
              <a:t>Rúbrica</a:t>
            </a:r>
            <a:r>
              <a:rPr lang="en-US" sz="1571" b="1" dirty="0">
                <a:effectLst>
                  <a:outerShdw blurRad="38100" dist="38100" dir="2700000" algn="tl">
                    <a:srgbClr val="000000">
                      <a:alpha val="43137"/>
                    </a:srgbClr>
                  </a:outerShdw>
                </a:effectLst>
              </a:rPr>
              <a:t> </a:t>
            </a:r>
            <a:r>
              <a:rPr lang="en-US" sz="1571" b="1" dirty="0" err="1">
                <a:effectLst>
                  <a:outerShdw blurRad="38100" dist="38100" dir="2700000" algn="tl">
                    <a:srgbClr val="000000">
                      <a:alpha val="43137"/>
                    </a:srgbClr>
                  </a:outerShdw>
                </a:effectLst>
              </a:rPr>
              <a:t>genérica</a:t>
            </a:r>
            <a:r>
              <a:rPr lang="en-US" sz="1571" b="1" dirty="0">
                <a:effectLst>
                  <a:outerShdw blurRad="38100" dist="38100" dir="2700000" algn="tl">
                    <a:srgbClr val="000000">
                      <a:alpha val="43137"/>
                    </a:srgbClr>
                  </a:outerShdw>
                </a:effectLst>
              </a:rPr>
              <a:t> de 4 </a:t>
            </a:r>
            <a:r>
              <a:rPr lang="en-US" sz="1571" b="1" dirty="0" err="1">
                <a:effectLst>
                  <a:outerShdw blurRad="38100" dist="38100" dir="2700000" algn="tl">
                    <a:srgbClr val="000000">
                      <a:alpha val="43137"/>
                    </a:srgbClr>
                  </a:outerShdw>
                </a:effectLst>
              </a:rPr>
              <a:t>puntos</a:t>
            </a:r>
            <a:r>
              <a:rPr lang="en-US" sz="1571" b="1" dirty="0">
                <a:effectLst>
                  <a:outerShdw blurRad="38100" dist="38100" dir="2700000" algn="tl">
                    <a:srgbClr val="000000">
                      <a:alpha val="43137"/>
                    </a:srgbClr>
                  </a:outerShdw>
                </a:effectLst>
              </a:rPr>
              <a:t> para un Escrito </a:t>
            </a:r>
            <a:r>
              <a:rPr lang="en-US" sz="1571" b="1" dirty="0" err="1">
                <a:effectLst>
                  <a:outerShdw blurRad="38100" dist="38100" dir="2700000" algn="tl">
                    <a:srgbClr val="000000">
                      <a:alpha val="43137"/>
                    </a:srgbClr>
                  </a:outerShdw>
                </a:effectLst>
              </a:rPr>
              <a:t>n</a:t>
            </a:r>
            <a:r>
              <a:rPr lang="en-US" sz="1571" b="1" dirty="0" err="1" smtClean="0">
                <a:effectLst>
                  <a:outerShdw blurRad="38100" dist="38100" dir="2700000" algn="tl">
                    <a:srgbClr val="000000">
                      <a:alpha val="43137"/>
                    </a:srgbClr>
                  </a:outerShdw>
                </a:effectLst>
              </a:rPr>
              <a:t>arrativo</a:t>
            </a:r>
            <a:r>
              <a:rPr lang="en-US" sz="1571" b="1" dirty="0" smtClean="0">
                <a:effectLst>
                  <a:outerShdw blurRad="38100" dist="38100" dir="2700000" algn="tl">
                    <a:srgbClr val="000000">
                      <a:alpha val="43137"/>
                    </a:srgbClr>
                  </a:outerShdw>
                </a:effectLst>
              </a:rPr>
              <a:t> </a:t>
            </a:r>
            <a:endParaRPr lang="en-US" sz="157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16</a:t>
            </a:fld>
            <a:endParaRPr lang="en-US"/>
          </a:p>
        </p:txBody>
      </p:sp>
    </p:spTree>
    <p:extLst>
      <p:ext uri="{BB962C8B-B14F-4D97-AF65-F5344CB8AC3E}">
        <p14:creationId xmlns:p14="http://schemas.microsoft.com/office/powerpoint/2010/main" val="135464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solidFill>
            <a:schemeClr val="bg1"/>
          </a:solidFill>
        </p:spPr>
        <p:txBody>
          <a:bodyPr wrap="square" lIns="91330" tIns="45665" rIns="91330" bIns="45665">
            <a:spAutoFit/>
          </a:bodyPr>
          <a:lstStyle/>
          <a:p>
            <a:r>
              <a:rPr lang="x-none" sz="950" dirty="0"/>
              <a:t>Esta tarea de rendimiento se basa en la escritura. Como una opción, si desea dar seguimiento al crecimiento ELP como un segundo objetivo, los maestros pueden optar por evaluar ELP estándar 4 porque se alinea 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está evaluando el escrito de opinión total de la tarea de rendimiento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36593" y="414963"/>
          <a:ext cx="7299217" cy="6007243"/>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sus comunicaciones con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en su 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1" kern="1200" noProof="0" dirty="0" smtClean="0">
                          <a:solidFill>
                            <a:srgbClr val="7F7F7F"/>
                          </a:solidFill>
                          <a:effectLst/>
                          <a:latin typeface="+mn-lt"/>
                          <a:ea typeface="Calibri"/>
                          <a:cs typeface="GillSansMT"/>
                        </a:rPr>
                        <a:t>construir significado </a:t>
                      </a:r>
                      <a:r>
                        <a:rPr lang="x-none" sz="900" b="0" kern="1200" noProof="0" dirty="0" smtClean="0">
                          <a:solidFill>
                            <a:srgbClr val="7F7F7F"/>
                          </a:solidFill>
                          <a:effectLst/>
                          <a:latin typeface="+mn-lt"/>
                          <a:ea typeface="Calibri"/>
                          <a:cs typeface="GillSansMT"/>
                        </a:rPr>
                        <a:t>de presentaciones orales y textos literarios e informativos a través de escuchar,</a:t>
                      </a:r>
                      <a:r>
                        <a:rPr lang="x-none" sz="900" b="0" kern="1200" baseline="0" noProof="0" dirty="0" smtClean="0">
                          <a:solidFill>
                            <a:srgbClr val="7F7F7F"/>
                          </a:solidFill>
                          <a:effectLst/>
                          <a:latin typeface="+mn-lt"/>
                          <a:ea typeface="Calibri"/>
                          <a:cs typeface="GillSansMT"/>
                        </a:rPr>
                        <a:t> leer y observar de manera apropiada para el nivel de grado</a:t>
                      </a:r>
                      <a:r>
                        <a:rPr lang="x-none" sz="900" b="0" kern="1200" noProof="0" dirty="0" smtClean="0">
                          <a:solidFill>
                            <a:srgbClr val="7F7F7F"/>
                          </a:solidFill>
                          <a:effectLst/>
                          <a:latin typeface="+mn-lt"/>
                          <a:ea typeface="Calibri"/>
                          <a:cs typeface="GillSansMT"/>
                        </a:rPr>
                        <a:t> </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 cuando se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9708879"/>
              </p:ext>
            </p:extLst>
          </p:nvPr>
        </p:nvGraphicFramePr>
        <p:xfrm>
          <a:off x="216431" y="6448436"/>
          <a:ext cx="7299215" cy="2124930"/>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ELL 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ELL</a:t>
                      </a:r>
                      <a:r>
                        <a:rPr lang="x-none" sz="1800" b="1" baseline="0" noProof="0" dirty="0" smtClean="0">
                          <a:solidFill>
                            <a:srgbClr val="000000"/>
                          </a:solidFill>
                          <a:effectLst/>
                          <a:latin typeface="+mn-lt"/>
                          <a:ea typeface="Times New Roman"/>
                          <a:cs typeface="Times New Roman"/>
                        </a:rPr>
                        <a:t> en </a:t>
                      </a:r>
                      <a:r>
                        <a:rPr lang="en-US" sz="1800" b="1" baseline="0" noProof="0" dirty="0" smtClean="0">
                          <a:solidFill>
                            <a:srgbClr val="000000"/>
                          </a:solidFill>
                          <a:effectLst/>
                          <a:latin typeface="+mn-lt"/>
                          <a:ea typeface="Times New Roman"/>
                          <a:cs typeface="Times New Roman"/>
                        </a:rPr>
                        <a:t>K</a:t>
                      </a:r>
                      <a:r>
                        <a:rPr lang="x-none" sz="1800" b="1" baseline="0" noProof="0" dirty="0" smtClean="0">
                          <a:solidFill>
                            <a:srgbClr val="000000"/>
                          </a:solidFill>
                          <a:effectLst/>
                          <a:latin typeface="+mn-lt"/>
                          <a:ea typeface="Times New Roman"/>
                          <a:cs typeface="Times New Roman"/>
                        </a:rPr>
                        <a:t>-</a:t>
                      </a:r>
                      <a:r>
                        <a:rPr lang="en-US" sz="1800" b="1" baseline="0" noProof="0" dirty="0" smtClean="0">
                          <a:solidFill>
                            <a:srgbClr val="000000"/>
                          </a:solidFill>
                          <a:effectLst/>
                          <a:latin typeface="+mn-lt"/>
                          <a:ea typeface="Times New Roman"/>
                          <a:cs typeface="Times New Roman"/>
                        </a:rPr>
                        <a:t>2</a:t>
                      </a:r>
                      <a:r>
                        <a:rPr lang="en-US" sz="1800" b="1" baseline="30000" noProof="0" dirty="0" smtClean="0">
                          <a:solidFill>
                            <a:srgbClr val="000000"/>
                          </a:solidFill>
                          <a:effectLst/>
                          <a:latin typeface="+mn-lt"/>
                          <a:ea typeface="Times New Roman"/>
                          <a:cs typeface="Times New Roman"/>
                        </a:rPr>
                        <a:t>do</a:t>
                      </a:r>
                      <a:r>
                        <a:rPr lang="x-none" sz="1800" b="1" baseline="30000" noProof="0" dirty="0" smtClean="0">
                          <a:solidFill>
                            <a:srgbClr val="000000"/>
                          </a:solidFill>
                          <a:effectLst/>
                          <a:latin typeface="+mn-lt"/>
                          <a:ea typeface="Times New Roman"/>
                          <a:cs typeface="Times New Roman"/>
                        </a:rPr>
                        <a:t>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0560" y="30441"/>
            <a:ext cx="7375248" cy="429969"/>
          </a:xfrm>
          <a:prstGeom prst="rect">
            <a:avLst/>
          </a:prstGeom>
        </p:spPr>
        <p:txBody>
          <a:bodyPr wrap="square" lIns="91330" tIns="45665" rIns="91330" bIns="45665">
            <a:spAutoFit/>
          </a:bodyPr>
          <a:lstStyle/>
          <a:p>
            <a:pPr algn="ctr"/>
            <a:r>
              <a:rPr lang="es-ES" sz="2095" b="1" i="1" dirty="0"/>
              <a:t>Estándares ELP de </a:t>
            </a:r>
            <a:r>
              <a:rPr lang="es-ES" sz="2095" b="1" i="1" dirty="0" smtClean="0"/>
              <a:t>K – </a:t>
            </a:r>
            <a:r>
              <a:rPr lang="es-ES" sz="2095" b="1" i="1" dirty="0"/>
              <a:t>2</a:t>
            </a:r>
            <a:r>
              <a:rPr lang="es-ES" sz="2095" b="1" i="1" baseline="30000" dirty="0" smtClean="0"/>
              <a:t>do</a:t>
            </a:r>
            <a:r>
              <a:rPr lang="es-ES" sz="2095" b="1" i="1" dirty="0" smtClean="0"/>
              <a:t> organizados </a:t>
            </a:r>
            <a:r>
              <a:rPr lang="es-ES" sz="2095" b="1" i="1" dirty="0"/>
              <a:t>por M</a:t>
            </a:r>
            <a:r>
              <a:rPr lang="es-ES" sz="2095" b="1" i="1" dirty="0" smtClean="0"/>
              <a:t>odalidad</a:t>
            </a:r>
            <a:endParaRPr lang="es-ES" sz="2095" b="1" i="1" dirty="0"/>
          </a:p>
        </p:txBody>
      </p:sp>
      <p:sp>
        <p:nvSpPr>
          <p:cNvPr id="6" name="TextBox 5"/>
          <p:cNvSpPr txBox="1"/>
          <p:nvPr/>
        </p:nvSpPr>
        <p:spPr>
          <a:xfrm>
            <a:off x="197215" y="9652962"/>
            <a:ext cx="3768814" cy="221279"/>
          </a:xfrm>
          <a:prstGeom prst="rect">
            <a:avLst/>
          </a:prstGeom>
          <a:noFill/>
        </p:spPr>
        <p:txBody>
          <a:bodyPr wrap="square" rtlCol="0">
            <a:spAutoFit/>
          </a:bodyPr>
          <a:lstStyle/>
          <a:p>
            <a:r>
              <a:rPr lang="en-US" sz="838" b="1" i="1" dirty="0"/>
              <a:t>Oregon ELP Standards Aligned with Performance Task, 2014; Arcema Tovar</a:t>
            </a:r>
          </a:p>
        </p:txBody>
      </p:sp>
    </p:spTree>
    <p:extLst>
      <p:ext uri="{BB962C8B-B14F-4D97-AF65-F5344CB8AC3E}">
        <p14:creationId xmlns:p14="http://schemas.microsoft.com/office/powerpoint/2010/main" val="2165873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5203283"/>
              </p:ext>
            </p:extLst>
          </p:nvPr>
        </p:nvGraphicFramePr>
        <p:xfrm>
          <a:off x="312624" y="90783"/>
          <a:ext cx="7223181" cy="9340540"/>
        </p:xfrm>
        <a:graphic>
          <a:graphicData uri="http://schemas.openxmlformats.org/drawingml/2006/table">
            <a:tbl>
              <a:tblPr/>
              <a:tblGrid>
                <a:gridCol w="380169"/>
                <a:gridCol w="476881"/>
                <a:gridCol w="2759985"/>
                <a:gridCol w="900629"/>
                <a:gridCol w="900629"/>
                <a:gridCol w="817102"/>
                <a:gridCol w="551998"/>
                <a:gridCol w="435788"/>
              </a:tblGrid>
              <a:tr h="240076">
                <a:tc gridSpan="8">
                  <a:txBody>
                    <a:bodyPr/>
                    <a:lstStyle/>
                    <a:p>
                      <a:pPr algn="l" fontAlgn="ctr"/>
                      <a:r>
                        <a:rPr lang="x-none" sz="1400" b="1" i="0" u="none" strike="noStrike" noProof="0" dirty="0" smtClean="0">
                          <a:solidFill>
                            <a:srgbClr val="000000"/>
                          </a:solidFill>
                          <a:latin typeface="Calibri"/>
                        </a:rPr>
                        <a:t>Pre-evaluación:</a:t>
                      </a:r>
                      <a:r>
                        <a:rPr lang="x-none" sz="1400" b="1" i="0" u="none" strike="noStrike" baseline="0" noProof="0" dirty="0" smtClean="0">
                          <a:solidFill>
                            <a:srgbClr val="000000"/>
                          </a:solidFill>
                          <a:latin typeface="Calibri"/>
                        </a:rPr>
                        <a:t> Escrit</a:t>
                      </a:r>
                      <a:r>
                        <a:rPr lang="en-US" sz="1400" b="1" i="0" u="none" strike="noStrike" baseline="0" noProof="0" dirty="0" smtClean="0">
                          <a:solidFill>
                            <a:srgbClr val="000000"/>
                          </a:solidFill>
                          <a:latin typeface="Calibri"/>
                        </a:rPr>
                        <a:t>o</a:t>
                      </a:r>
                      <a:r>
                        <a:rPr lang="x-none" sz="1400" b="1" i="0" u="none" strike="noStrike" baseline="0" noProof="0" dirty="0" smtClean="0">
                          <a:solidFill>
                            <a:srgbClr val="000000"/>
                          </a:solidFill>
                          <a:latin typeface="Calibri"/>
                        </a:rPr>
                        <a:t> </a:t>
                      </a:r>
                      <a:r>
                        <a:rPr lang="en-US" sz="1400" b="1" i="0" u="none" strike="noStrike" baseline="0" noProof="0" dirty="0" smtClean="0">
                          <a:solidFill>
                            <a:srgbClr val="000000"/>
                          </a:solidFill>
                          <a:latin typeface="Calibri"/>
                        </a:rPr>
                        <a:t>n</a:t>
                      </a:r>
                      <a:r>
                        <a:rPr lang="x-none" sz="1400" b="1" i="0" u="none" strike="noStrike" baseline="0" noProof="0" dirty="0" smtClean="0">
                          <a:solidFill>
                            <a:srgbClr val="000000"/>
                          </a:solidFill>
                          <a:latin typeface="Calibri"/>
                        </a:rPr>
                        <a:t>arrativ</a:t>
                      </a:r>
                      <a:r>
                        <a:rPr lang="en-US" sz="1400" b="1" i="0" u="none" strike="noStrike" baseline="0" noProof="0" dirty="0" smtClean="0">
                          <a:solidFill>
                            <a:srgbClr val="000000"/>
                          </a:solidFill>
                          <a:latin typeface="Calibri"/>
                        </a:rPr>
                        <a:t>o</a:t>
                      </a:r>
                      <a:endParaRPr lang="x-none"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x-none" sz="1200" b="1" i="0" u="none" strike="noStrike" noProof="0" dirty="0" smtClean="0">
                          <a:solidFill>
                            <a:srgbClr val="000000"/>
                          </a:solidFill>
                          <a:latin typeface="Calibri"/>
                        </a:rPr>
                        <a:t>Puntaje</a:t>
                      </a:r>
                      <a:r>
                        <a:rPr lang="x-none" sz="1200" b="1" i="0" u="none" strike="noStrike" baseline="0" noProof="0" dirty="0" smtClean="0">
                          <a:solidFill>
                            <a:srgbClr val="000000"/>
                          </a:solidFill>
                          <a:latin typeface="Calibri"/>
                        </a:rPr>
                        <a:t> del estudiante y de la clase</a:t>
                      </a:r>
                      <a:r>
                        <a:rPr lang="x-none" sz="1200" b="1" i="0" u="none" strike="noStrike" noProof="0" dirty="0" smtClean="0">
                          <a:solidFill>
                            <a:srgbClr val="000000"/>
                          </a:solidFill>
                          <a:latin typeface="Calibri"/>
                        </a:rPr>
                        <a:t>:</a:t>
                      </a:r>
                      <a:endParaRPr lang="x-none"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Año escolar:</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x-none" sz="1000" b="1" i="0" u="none" strike="noStrike" noProof="0" dirty="0" smtClean="0">
                          <a:solidFill>
                            <a:srgbClr val="000000"/>
                          </a:solidFill>
                          <a:latin typeface="Calibri"/>
                        </a:rPr>
                        <a:t>Grado: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Nombre del maestro: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Escuela:</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x-none" sz="10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x-none" sz="1000" b="1" i="0" u="none" strike="noStrike" noProof="0" dirty="0" smtClean="0">
                          <a:solidFill>
                            <a:srgbClr val="FFFFFF"/>
                          </a:solidFill>
                          <a:latin typeface="Calibri"/>
                        </a:rPr>
                        <a:t>Nombre del estudiante:</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1000" b="1" i="0" u="none" strike="noStrike" noProof="0" dirty="0" smtClean="0">
                          <a:solidFill>
                            <a:srgbClr val="FFFFFF"/>
                          </a:solidFill>
                          <a:latin typeface="Calibri"/>
                        </a:rPr>
                        <a:t>Enfoque y Organización</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Elaboración  y Evidencia</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Convenciones</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900" b="1" i="0" u="none" strike="noStrike" noProof="0" dirty="0" smtClean="0">
                          <a:solidFill>
                            <a:srgbClr val="FFFFFF"/>
                          </a:solidFill>
                          <a:latin typeface="Calibri"/>
                        </a:rPr>
                        <a:t>Total del</a:t>
                      </a:r>
                      <a:r>
                        <a:rPr lang="x-none" sz="900" b="1" i="0" u="none" strike="noStrike" baseline="0" noProof="0" dirty="0" smtClean="0">
                          <a:solidFill>
                            <a:srgbClr val="FFFFFF"/>
                          </a:solidFill>
                          <a:latin typeface="Calibri"/>
                        </a:rPr>
                        <a:t> estudiante</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Puntaje</a:t>
                      </a:r>
                      <a:r>
                        <a:rPr lang="x-none" sz="800" b="1" i="0" u="none" strike="noStrike" baseline="0" noProof="0" dirty="0" smtClean="0">
                          <a:solidFill>
                            <a:srgbClr val="FFFFFF"/>
                          </a:solidFill>
                          <a:latin typeface="Calibri"/>
                        </a:rPr>
                        <a:t> </a:t>
                      </a:r>
                      <a:r>
                        <a:rPr lang="x-none" sz="1000" b="1" i="0" u="none" strike="noStrike" noProof="0" dirty="0" smtClean="0">
                          <a:solidFill>
                            <a:srgbClr val="FFFFFF"/>
                          </a:solidFill>
                          <a:latin typeface="Calibri"/>
                        </a:rPr>
                        <a:t>ELP</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x-none" sz="1000" b="0" i="0" u="none" strike="noStrike" noProof="0" dirty="0" smtClean="0">
                          <a:solidFill>
                            <a:srgbClr val="000000"/>
                          </a:solidFill>
                          <a:latin typeface="Calibri"/>
                        </a:rPr>
                        <a:t>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19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26</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27</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28</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29</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30</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31</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32</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33</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34</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x-none" sz="1000" b="0" i="0" u="none" strike="noStrike" noProof="0" dirty="0" smtClean="0">
                          <a:solidFill>
                            <a:srgbClr val="000000"/>
                          </a:solidFill>
                          <a:latin typeface="Calibri"/>
                        </a:rPr>
                        <a:t> 35</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1000" b="0" i="0" u="none" strike="noStrike" noProof="0" dirty="0" smtClean="0">
                          <a:solidFill>
                            <a:srgbClr val="FFFFFF"/>
                          </a:solidFill>
                          <a:latin typeface="Calibri"/>
                        </a:rPr>
                        <a:t>0</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08350"/>
            <a:ext cx="15206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1</a:t>
            </a:r>
          </a:p>
        </p:txBody>
      </p:sp>
      <p:sp>
        <p:nvSpPr>
          <p:cNvPr id="6" name="TextBox 2"/>
          <p:cNvSpPr txBox="1"/>
          <p:nvPr/>
        </p:nvSpPr>
        <p:spPr>
          <a:xfrm>
            <a:off x="479651" y="874176"/>
            <a:ext cx="162143"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2</a:t>
            </a:r>
          </a:p>
        </p:txBody>
      </p:sp>
      <p:sp>
        <p:nvSpPr>
          <p:cNvPr id="7" name="TextBox 3"/>
          <p:cNvSpPr txBox="1"/>
          <p:nvPr/>
        </p:nvSpPr>
        <p:spPr>
          <a:xfrm>
            <a:off x="480627" y="1027246"/>
            <a:ext cx="157385"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3</a:t>
            </a:r>
          </a:p>
        </p:txBody>
      </p:sp>
      <p:sp>
        <p:nvSpPr>
          <p:cNvPr id="8" name="TextBox 4"/>
          <p:cNvSpPr txBox="1"/>
          <p:nvPr/>
        </p:nvSpPr>
        <p:spPr>
          <a:xfrm>
            <a:off x="480816" y="1181053"/>
            <a:ext cx="157385"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solidFill>
                  <a:schemeClr val="bg1"/>
                </a:solidFill>
              </a:rPr>
              <a:t>4</a:t>
            </a:r>
          </a:p>
        </p:txBody>
      </p:sp>
      <p:sp>
        <p:nvSpPr>
          <p:cNvPr id="9" name="TextBox 5"/>
          <p:cNvSpPr txBox="1"/>
          <p:nvPr/>
        </p:nvSpPr>
        <p:spPr>
          <a:xfrm>
            <a:off x="657716" y="713454"/>
            <a:ext cx="673968" cy="1482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Emergiendo</a:t>
            </a:r>
          </a:p>
        </p:txBody>
      </p:sp>
      <p:sp>
        <p:nvSpPr>
          <p:cNvPr id="10" name="TextBox 6"/>
          <p:cNvSpPr txBox="1"/>
          <p:nvPr/>
        </p:nvSpPr>
        <p:spPr>
          <a:xfrm>
            <a:off x="641794" y="854585"/>
            <a:ext cx="865649" cy="17018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En desarrollo</a:t>
            </a:r>
          </a:p>
        </p:txBody>
      </p:sp>
      <p:sp>
        <p:nvSpPr>
          <p:cNvPr id="11" name="TextBox 7"/>
          <p:cNvSpPr txBox="1"/>
          <p:nvPr/>
        </p:nvSpPr>
        <p:spPr>
          <a:xfrm>
            <a:off x="660171" y="1027246"/>
            <a:ext cx="671514" cy="1392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Competente</a:t>
            </a:r>
          </a:p>
        </p:txBody>
      </p:sp>
      <p:sp>
        <p:nvSpPr>
          <p:cNvPr id="12" name="TextBox 8"/>
          <p:cNvSpPr txBox="1"/>
          <p:nvPr/>
        </p:nvSpPr>
        <p:spPr>
          <a:xfrm>
            <a:off x="665260" y="1190100"/>
            <a:ext cx="570588"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dirty="0"/>
              <a:t>= Ejemplar</a:t>
            </a:r>
          </a:p>
        </p:txBody>
      </p:sp>
      <p:sp>
        <p:nvSpPr>
          <p:cNvPr id="13" name="TextBox 9"/>
          <p:cNvSpPr txBox="1"/>
          <p:nvPr/>
        </p:nvSpPr>
        <p:spPr>
          <a:xfrm>
            <a:off x="350192" y="564452"/>
            <a:ext cx="878113" cy="139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PA" sz="838" b="1" u="sng" dirty="0" smtClean="0"/>
              <a:t>Clave del puntaje</a:t>
            </a:r>
            <a:r>
              <a:rPr lang="en-US" sz="838" b="1" u="sng" dirty="0" smtClean="0"/>
              <a:t>:</a:t>
            </a:r>
            <a:endParaRPr lang="en-US" sz="838" b="1" u="sng" dirty="0"/>
          </a:p>
        </p:txBody>
      </p:sp>
      <p:sp>
        <p:nvSpPr>
          <p:cNvPr id="14" name="TextBox 10"/>
          <p:cNvSpPr txBox="1"/>
          <p:nvPr/>
        </p:nvSpPr>
        <p:spPr>
          <a:xfrm>
            <a:off x="1533416" y="713454"/>
            <a:ext cx="322600"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t>0 - 4</a:t>
            </a:r>
          </a:p>
        </p:txBody>
      </p:sp>
      <p:sp>
        <p:nvSpPr>
          <p:cNvPr id="15" name="TextBox 11"/>
          <p:cNvSpPr txBox="1"/>
          <p:nvPr/>
        </p:nvSpPr>
        <p:spPr>
          <a:xfrm>
            <a:off x="1531772" y="869647"/>
            <a:ext cx="325889"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t>5 - 7</a:t>
            </a:r>
          </a:p>
        </p:txBody>
      </p:sp>
      <p:sp>
        <p:nvSpPr>
          <p:cNvPr id="16" name="TextBox 12"/>
          <p:cNvSpPr txBox="1"/>
          <p:nvPr/>
        </p:nvSpPr>
        <p:spPr>
          <a:xfrm>
            <a:off x="1527989" y="1022214"/>
            <a:ext cx="322702"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a:t>8 - 10</a:t>
            </a:r>
          </a:p>
        </p:txBody>
      </p:sp>
      <p:sp>
        <p:nvSpPr>
          <p:cNvPr id="17" name="TextBox 13"/>
          <p:cNvSpPr txBox="1"/>
          <p:nvPr/>
        </p:nvSpPr>
        <p:spPr>
          <a:xfrm>
            <a:off x="1523556" y="1160348"/>
            <a:ext cx="338469" cy="14745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38" dirty="0">
                <a:solidFill>
                  <a:schemeClr val="bg1"/>
                </a:solidFill>
              </a:rPr>
              <a:t>11 - 12</a:t>
            </a:r>
          </a:p>
        </p:txBody>
      </p:sp>
      <p:sp>
        <p:nvSpPr>
          <p:cNvPr id="18" name="TextBox 14"/>
          <p:cNvSpPr txBox="1"/>
          <p:nvPr/>
        </p:nvSpPr>
        <p:spPr>
          <a:xfrm>
            <a:off x="1311554" y="564299"/>
            <a:ext cx="944797" cy="1270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38" b="1" u="sng" dirty="0"/>
              <a:t> # total correcto:</a:t>
            </a:r>
          </a:p>
        </p:txBody>
      </p:sp>
    </p:spTree>
    <p:extLst>
      <p:ext uri="{BB962C8B-B14F-4D97-AF65-F5344CB8AC3E}">
        <p14:creationId xmlns:p14="http://schemas.microsoft.com/office/powerpoint/2010/main" val="376239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nvPr>
        </p:nvGraphicFramePr>
        <p:xfrm>
          <a:off x="385434" y="423318"/>
          <a:ext cx="6822440" cy="7370064"/>
        </p:xfrm>
        <a:graphic>
          <a:graphicData uri="http://schemas.openxmlformats.org/drawingml/2006/table">
            <a:tbl>
              <a:tblPr firstRow="1" bandRow="1">
                <a:tableStyleId>{5940675A-B579-460E-94D1-54222C63F5DA}</a:tableStyleId>
              </a:tblPr>
              <a:tblGrid>
                <a:gridCol w="539750"/>
                <a:gridCol w="6282690"/>
              </a:tblGrid>
              <a:tr h="719682">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1" noProof="0" dirty="0" smtClean="0">
                          <a:effectLst/>
                        </a:rPr>
                        <a:t>Una</a:t>
                      </a:r>
                      <a:r>
                        <a:rPr lang="es-419" sz="1000" b="0" i="1" baseline="0" noProof="0" dirty="0" smtClean="0">
                          <a:effectLst/>
                        </a:rPr>
                        <a:t> nota sobre las respuestas construidas</a:t>
                      </a:r>
                      <a:r>
                        <a:rPr lang="es-419" sz="1000" b="0" i="1" noProof="0" dirty="0" smtClean="0">
                          <a:effectLst/>
                        </a:rPr>
                        <a:t>: Las</a:t>
                      </a:r>
                      <a:r>
                        <a:rPr lang="es-419" sz="1000" b="0" i="1" baseline="0" noProof="0" dirty="0" smtClean="0">
                          <a:effectLst/>
                        </a:rPr>
                        <a:t> respuestas construidas no están escritas “en piedra.” No hay una manera perfecta en la que el estudiante deba responder. Busque la intención general de </a:t>
                      </a:r>
                      <a:r>
                        <a:rPr lang="es-419" sz="1000" b="0" i="1" baseline="0" noProof="0" dirty="0" smtClean="0">
                          <a:solidFill>
                            <a:schemeClr val="tx1"/>
                          </a:solidFill>
                          <a:effectLst/>
                        </a:rPr>
                        <a:t>la pregunta y  la respuesta del estudiante y siga la rúbrica a continuación tanto como sea posible</a:t>
                      </a:r>
                      <a:r>
                        <a:rPr lang="es-419"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419" sz="1000" b="0" i="1" dirty="0" smtClean="0">
                        <a:effectLst/>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3528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Pre-evaluación Trimestre 3: Clave para la </a:t>
                      </a:r>
                      <a:r>
                        <a:rPr kumimoji="0" lang="es-ES" sz="14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97536" marR="97536" marT="48006" marB="48006">
                    <a:lnL w="12700" cap="flat" cmpd="sng" algn="ctr">
                      <a:solidFill>
                        <a:schemeClr val="tx1"/>
                      </a:solidFill>
                      <a:prstDash val="solid"/>
                      <a:round/>
                      <a:headEnd type="none" w="med" len="med"/>
                      <a:tailEnd type="none" w="med" len="med"/>
                    </a:lnL>
                    <a:noFill/>
                  </a:tcPr>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100" b="1" dirty="0" smtClean="0">
                          <a:solidFill>
                            <a:schemeClr val="tx1"/>
                          </a:solidFill>
                        </a:rPr>
                        <a:t>Localizar, seleccionar, interpretar e</a:t>
                      </a:r>
                      <a:r>
                        <a:rPr lang="es-419" sz="1100" b="1" baseline="0" dirty="0" smtClean="0">
                          <a:solidFill>
                            <a:schemeClr val="tx1"/>
                          </a:solidFill>
                        </a:rPr>
                        <a:t> integrar información</a:t>
                      </a:r>
                      <a:endParaRPr lang="es-419"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6604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600" b="1" noProof="0" dirty="0" smtClean="0">
                          <a:solidFill>
                            <a:schemeClr val="tx1"/>
                          </a:solidFill>
                        </a:rPr>
                        <a:t>Pregunta #7: ¿Cómo las imágenes </a:t>
                      </a:r>
                      <a:r>
                        <a:rPr lang="es-419" sz="1600" b="1" i="0" noProof="0" dirty="0" smtClean="0">
                          <a:solidFill>
                            <a:schemeClr val="tx1"/>
                          </a:solidFill>
                        </a:rPr>
                        <a:t>en </a:t>
                      </a:r>
                      <a:r>
                        <a:rPr lang="es-419" sz="1600" b="1" i="1" u="none" noProof="0" dirty="0" smtClean="0">
                          <a:solidFill>
                            <a:schemeClr val="tx1"/>
                          </a:solidFill>
                        </a:rPr>
                        <a:t>La pequeña semilla valiente </a:t>
                      </a:r>
                      <a:r>
                        <a:rPr lang="es-419" sz="1600" b="1" i="0" noProof="0" dirty="0" smtClean="0">
                          <a:solidFill>
                            <a:schemeClr val="tx1"/>
                          </a:solidFill>
                        </a:rPr>
                        <a:t>ayudan</a:t>
                      </a:r>
                      <a:r>
                        <a:rPr lang="es-419" sz="1600" b="1" i="0" baseline="0" noProof="0" dirty="0" smtClean="0">
                          <a:solidFill>
                            <a:schemeClr val="tx1"/>
                          </a:solidFill>
                        </a:rPr>
                        <a:t> al lector a entender el pasaje? Utiliza ejemplos y detalles tanto del texto como de las ilustraciones. </a:t>
                      </a:r>
                      <a:endParaRPr lang="es-419" sz="1600" b="1" noProof="0"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noFill/>
                  </a:tcPr>
                </a:tc>
                <a:tc hMerge="1">
                  <a:txBody>
                    <a:bodyPr/>
                    <a:lstStyle/>
                    <a:p>
                      <a:endParaRPr lang="en-US" dirty="0"/>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142189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100" b="1" u="sng" noProof="0" dirty="0" smtClean="0"/>
                        <a:t>La respuesta da suficiente evidencia </a:t>
                      </a:r>
                      <a:r>
                        <a:rPr lang="es-419" sz="1100" u="none" noProof="0" dirty="0" smtClean="0">
                          <a:solidFill>
                            <a:schemeClr val="tx1"/>
                          </a:solidFill>
                        </a:rPr>
                        <a:t>de la habilidad para localizar y seleccionar información sobre ilustraciones específicas que apoyan el</a:t>
                      </a:r>
                      <a:r>
                        <a:rPr lang="es-419" sz="1100" u="none" baseline="0" noProof="0" dirty="0" smtClean="0">
                          <a:solidFill>
                            <a:schemeClr val="tx1"/>
                          </a:solidFill>
                        </a:rPr>
                        <a:t> entendimiento del pasaje.</a:t>
                      </a:r>
                      <a:endParaRPr lang="es-419" sz="1100" u="none" noProof="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s-419" sz="1100" b="1" i="0" u="sng" baseline="0" noProof="0" dirty="0" smtClean="0">
                          <a:solidFill>
                            <a:schemeClr val="tx1"/>
                          </a:solidFill>
                        </a:rPr>
                        <a:t>La respuesta da suficiente evidencia</a:t>
                      </a:r>
                      <a:r>
                        <a:rPr lang="es-419" sz="1100" b="1" i="0" u="none" baseline="0" noProof="0" dirty="0" smtClean="0">
                          <a:solidFill>
                            <a:schemeClr val="tx1"/>
                          </a:solidFill>
                        </a:rPr>
                        <a:t> </a:t>
                      </a:r>
                      <a:r>
                        <a:rPr lang="es-419" sz="1100" u="none" noProof="0" dirty="0" smtClean="0">
                          <a:solidFill>
                            <a:schemeClr val="tx1"/>
                          </a:solidFill>
                        </a:rPr>
                        <a:t>de la</a:t>
                      </a:r>
                      <a:r>
                        <a:rPr lang="es-419" sz="1100" u="none" baseline="0" noProof="0" dirty="0" smtClean="0">
                          <a:solidFill>
                            <a:schemeClr val="tx1"/>
                          </a:solidFill>
                        </a:rPr>
                        <a:t> habilidad</a:t>
                      </a:r>
                      <a:r>
                        <a:rPr lang="es-419" sz="1100" u="none" noProof="0" dirty="0" smtClean="0">
                          <a:solidFill>
                            <a:schemeClr val="tx1"/>
                          </a:solidFill>
                        </a:rPr>
                        <a:t> de interpretar e integrar las conexiones entre el cuento y las ilustraciones. Una respuesta que integra tanto las ilustraciones como el texto, podría incluir</a:t>
                      </a:r>
                      <a:r>
                        <a:rPr lang="es-419" sz="1100" baseline="0" dirty="0" smtClean="0">
                          <a:solidFill>
                            <a:schemeClr val="tx1"/>
                          </a:solidFill>
                        </a:rPr>
                        <a:t> (1) detalles o ejemplos de cómo se ven las semillas de la secuoya roja (</a:t>
                      </a:r>
                      <a:r>
                        <a:rPr lang="es-419" sz="1100" i="1" baseline="0" dirty="0" err="1" smtClean="0">
                          <a:solidFill>
                            <a:schemeClr val="tx1"/>
                          </a:solidFill>
                        </a:rPr>
                        <a:t>redwoods</a:t>
                      </a:r>
                      <a:r>
                        <a:rPr lang="es-419" sz="1100" baseline="0" dirty="0" smtClean="0">
                          <a:solidFill>
                            <a:schemeClr val="tx1"/>
                          </a:solidFill>
                        </a:rPr>
                        <a:t>) en las ilustraciones, para explicar cómo probablemente se veían las semillas en el cuento, (2) detalles o ejemplos de cómo probablemente se verían las semillas de la secuoya roja del cuento según van creciendo, basado en las ilustraciones de la semilla creciendo, y (3) cómo podría verse la semilla al final del cuento (igual que la ilustración del árbol alto de secuoya roja).</a:t>
                      </a:r>
                      <a:endParaRPr lang="es-419" sz="1100" b="1" dirty="0" smtClean="0">
                        <a:solidFill>
                          <a:schemeClr val="tx1"/>
                        </a:solidFill>
                      </a:endParaRPr>
                    </a:p>
                  </a:txBody>
                  <a:tcPr marL="103632" marR="103632" marT="50292" marB="50292">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301752">
                <a:tc gridSpan="2">
                  <a:txBody>
                    <a:bodyPr/>
                    <a:lstStyle/>
                    <a:p>
                      <a:pPr algn="ctr"/>
                      <a:r>
                        <a:rPr lang="es-419" sz="1400" b="1" noProof="0" dirty="0" smtClean="0"/>
                        <a:t>Ejemplo de respuesta en el “lenguaje” del estudiante </a:t>
                      </a:r>
                    </a:p>
                  </a:txBody>
                  <a:tcPr marL="103632" marR="103632" marT="50292" marB="50292">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946767">
                <a:tc>
                  <a:txBody>
                    <a:bodyPr/>
                    <a:lstStyle/>
                    <a:p>
                      <a:pPr algn="ctr"/>
                      <a:r>
                        <a:rPr lang="es-419" sz="2000" b="1" dirty="0" smtClean="0">
                          <a:solidFill>
                            <a:schemeClr val="tx1"/>
                          </a:solidFill>
                        </a:rPr>
                        <a:t>2</a:t>
                      </a:r>
                      <a:endParaRPr lang="es-419"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i="1" kern="1200" noProof="0" dirty="0" smtClean="0">
                          <a:solidFill>
                            <a:schemeClr val="tx1"/>
                          </a:solidFill>
                          <a:latin typeface="+mn-lt"/>
                          <a:ea typeface="+mn-ea"/>
                          <a:cs typeface="+mn-cs"/>
                        </a:rPr>
                        <a:t>El estudiante  localiza y selecciona información sobre cómo las ilustraciones ayudan al lector a conectar o entender mejor el texto, e integra la información al dar ejemplos tanto del texto como de las ilustraciones. </a:t>
                      </a:r>
                    </a:p>
                    <a:p>
                      <a:r>
                        <a:rPr lang="es-419" sz="1100" b="0" i="0" baseline="0" noProof="0" dirty="0" smtClean="0">
                          <a:solidFill>
                            <a:schemeClr val="tx1"/>
                          </a:solidFill>
                        </a:rPr>
                        <a:t>El cuento es acerca de esta pequeña semilla que es muy valiente. Al principio, las semillas se escondieron debajo de la tierra. Hay una imagen de una semilla que me muestra cómo es la semilla. La semilla valiente no tenía miedo de crecer. Las imágenes muestran cómo se veía la semilla cuando creció y creció, tal y como decía el cuento. Al final del cuento, la pequeña semilla se convirtió en un hermoso árbol de secuoya roja. ¡Esto es igual que la imagen de la hermosa gran secuoya roja!</a:t>
                      </a:r>
                    </a:p>
                  </a:txBody>
                  <a:tcPr marL="103632" marR="103632" marT="50292" marB="50292">
                    <a:noFill/>
                  </a:tcPr>
                </a:tc>
              </a:tr>
              <a:tr h="771144">
                <a:tc>
                  <a:txBody>
                    <a:bodyPr/>
                    <a:lstStyle/>
                    <a:p>
                      <a:pPr algn="ctr"/>
                      <a:r>
                        <a:rPr lang="es-419" sz="2000" b="1" dirty="0" smtClean="0">
                          <a:solidFill>
                            <a:schemeClr val="tx1"/>
                          </a:solidFill>
                        </a:rPr>
                        <a:t>1</a:t>
                      </a:r>
                      <a:endParaRPr lang="es-419"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i="1" kern="1200" noProof="0" dirty="0" smtClean="0">
                          <a:solidFill>
                            <a:schemeClr val="tx1"/>
                          </a:solidFill>
                          <a:latin typeface="+mn-lt"/>
                          <a:ea typeface="+mn-ea"/>
                          <a:cs typeface="+mn-cs"/>
                        </a:rPr>
                        <a:t>El estudiante localiza y selecciona información mínima acerca de cómo las ilustraciones ayudan al lector a conectar o entender mejor el texto, e integra  algo de la información al dar ejemplos tanto del texto y la ilustración.</a:t>
                      </a:r>
                    </a:p>
                    <a:p>
                      <a:pPr marL="0" marR="0" indent="0" algn="l" defTabSz="1018809" rtl="0" eaLnBrk="1" fontAlgn="auto" latinLnBrk="0" hangingPunct="1">
                        <a:lnSpc>
                          <a:spcPct val="100000"/>
                        </a:lnSpc>
                        <a:spcBef>
                          <a:spcPts val="0"/>
                        </a:spcBef>
                        <a:spcAft>
                          <a:spcPts val="0"/>
                        </a:spcAft>
                        <a:buClrTx/>
                        <a:buSzTx/>
                        <a:buFontTx/>
                        <a:buNone/>
                        <a:tabLst/>
                        <a:defRPr/>
                      </a:pPr>
                      <a:r>
                        <a:rPr lang="es-419" sz="1100" b="0" i="0" noProof="0" dirty="0" smtClean="0">
                          <a:solidFill>
                            <a:schemeClr val="tx1"/>
                          </a:solidFill>
                        </a:rPr>
                        <a:t>El cuento tiene imágenes de una semilla, como la semilla en el cuento. Esta pequeña semilla creció porque era muy valiente. Me alegro de que ella creció. La semilla no tenía miedo. Creo que las imágenes también ayudan a entender cómo se veía la semilla. </a:t>
                      </a:r>
                    </a:p>
                  </a:txBody>
                  <a:tcPr marL="103632" marR="103632" marT="50292" marB="50292">
                    <a:noFill/>
                  </a:tcPr>
                </a:tc>
              </a:tr>
              <a:tr h="472440">
                <a:tc>
                  <a:txBody>
                    <a:bodyPr/>
                    <a:lstStyle/>
                    <a:p>
                      <a:pPr algn="ctr"/>
                      <a:r>
                        <a:rPr lang="es-419" sz="2000" b="1" dirty="0" smtClean="0">
                          <a:solidFill>
                            <a:schemeClr val="tx1"/>
                          </a:solidFill>
                        </a:rPr>
                        <a:t>0</a:t>
                      </a:r>
                      <a:endParaRPr lang="es-419" sz="2000" b="1" dirty="0">
                        <a:solidFill>
                          <a:schemeClr val="tx1"/>
                        </a:solidFill>
                      </a:endParaRPr>
                    </a:p>
                  </a:txBody>
                  <a:tcPr marL="103632" marR="103632" marT="50292" marB="50292" anchor="ctr">
                    <a:lnL w="12700" cap="flat" cmpd="sng" algn="ctr">
                      <a:solidFill>
                        <a:schemeClr val="tx1"/>
                      </a:solidFill>
                      <a:prstDash val="solid"/>
                      <a:round/>
                      <a:headEnd type="none" w="med" len="med"/>
                      <a:tailEnd type="none" w="med" len="med"/>
                    </a:lnL>
                  </a:tcPr>
                </a:tc>
                <a:tc>
                  <a:txBody>
                    <a:bodyPr/>
                    <a:lstStyle/>
                    <a:p>
                      <a:r>
                        <a:rPr lang="es-419" sz="1000" i="1" noProof="0" dirty="0" smtClean="0">
                          <a:solidFill>
                            <a:schemeClr val="tx1"/>
                          </a:solidFill>
                        </a:rPr>
                        <a:t>El estudiante no localiza ni selecciona la información acerca de cómo las ilustraciones ayudan al lector a conectar o entender mejor el texto.</a:t>
                      </a:r>
                    </a:p>
                    <a:p>
                      <a:r>
                        <a:rPr lang="es-419" sz="1100" i="0" baseline="0" noProof="0" dirty="0" smtClean="0">
                          <a:solidFill>
                            <a:schemeClr val="tx1"/>
                          </a:solidFill>
                        </a:rPr>
                        <a:t>Yo veo fotos de semillas y de un árbol grande. </a:t>
                      </a:r>
                      <a:endParaRPr lang="es-419" sz="1100" i="0" noProof="0" dirty="0" smtClean="0">
                        <a:solidFill>
                          <a:schemeClr val="tx1"/>
                        </a:solidFill>
                      </a:endParaRPr>
                    </a:p>
                  </a:txBody>
                  <a:tcPr marL="103632" marR="103632" marT="50292" marB="50292">
                    <a:noFill/>
                  </a:tcPr>
                </a:tc>
              </a:tr>
            </a:tbl>
          </a:graphicData>
        </a:graphic>
      </p:graphicFrame>
      <p:graphicFrame>
        <p:nvGraphicFramePr>
          <p:cNvPr id="3" name="Table 2"/>
          <p:cNvGraphicFramePr>
            <a:graphicFrameLocks noGrp="1"/>
          </p:cNvGraphicFramePr>
          <p:nvPr>
            <p:extLst/>
          </p:nvPr>
        </p:nvGraphicFramePr>
        <p:xfrm>
          <a:off x="4953000" y="8153400"/>
          <a:ext cx="1973262" cy="609600"/>
        </p:xfrm>
        <a:graphic>
          <a:graphicData uri="http://schemas.openxmlformats.org/drawingml/2006/table">
            <a:tbl>
              <a:tblPr firstRow="1" firstCol="1" bandRow="1"/>
              <a:tblGrid>
                <a:gridCol w="1973262"/>
              </a:tblGrid>
              <a:tr h="7620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HaciaRL.2.7      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3307" marR="3330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87680">
                <a:tc>
                  <a:txBody>
                    <a:bodyPr/>
                    <a:lstStyle/>
                    <a:p>
                      <a:pPr marL="0" marR="0" algn="l">
                        <a:lnSpc>
                          <a:spcPct val="100000"/>
                        </a:lnSpc>
                        <a:spcBef>
                          <a:spcPts val="0"/>
                        </a:spcBef>
                        <a:spcAft>
                          <a:spcPts val="0"/>
                        </a:spcAft>
                      </a:pPr>
                      <a:r>
                        <a:rPr lang="es-419" sz="800" b="1" dirty="0" smtClean="0">
                          <a:effectLst/>
                          <a:latin typeface="+mn-lt"/>
                          <a:ea typeface="Calibri"/>
                          <a:cs typeface="Times New Roman"/>
                        </a:rPr>
                        <a:t>Obtiene e </a:t>
                      </a:r>
                      <a:r>
                        <a:rPr lang="es-419" sz="800" b="1" u="sng" dirty="0" smtClean="0">
                          <a:effectLst/>
                          <a:latin typeface="+mn-lt"/>
                          <a:ea typeface="Calibri"/>
                          <a:cs typeface="Times New Roman"/>
                        </a:rPr>
                        <a:t>interpreta</a:t>
                      </a:r>
                      <a:r>
                        <a:rPr lang="es-419" sz="800" b="1" dirty="0" smtClean="0">
                          <a:effectLst/>
                          <a:latin typeface="+mn-lt"/>
                          <a:ea typeface="Calibri"/>
                          <a:cs typeface="Times New Roman"/>
                        </a:rPr>
                        <a:t> información (en un texto nuevo) utilizando las características del texto (ilustraciones, textos, textos digitales) con un fin o asignación específico. </a:t>
                      </a:r>
                      <a:endParaRPr lang="en-US" sz="800" b="1" dirty="0" smtClean="0">
                        <a:effectLst/>
                        <a:latin typeface="Calibri"/>
                        <a:ea typeface="Calibri"/>
                        <a:cs typeface="Times New Roman"/>
                      </a:endParaRPr>
                    </a:p>
                  </a:txBody>
                  <a:tcPr marL="33307" marR="3330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84054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33400" y="838200"/>
            <a:ext cx="2853400" cy="2362540"/>
            <a:chOff x="3962400" y="28651"/>
            <a:chExt cx="2685553" cy="2255152"/>
          </a:xfrm>
        </p:grpSpPr>
        <p:sp>
          <p:nvSpPr>
            <p:cNvPr id="21" name="Trapezoid 20"/>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smtClean="0">
                  <a:ln w="11430"/>
                  <a:effectLst>
                    <a:outerShdw blurRad="80000" dist="40000" dir="5040000" algn="tl">
                      <a:srgbClr val="000000">
                        <a:alpha val="30000"/>
                      </a:srgbClr>
                    </a:outerShdw>
                  </a:effectLst>
                </a:rPr>
                <a:t>2</a:t>
              </a:r>
              <a:r>
                <a:rPr lang="en-US" sz="5700" b="1" baseline="30000" dirty="0" smtClean="0">
                  <a:ln w="11430"/>
                  <a:effectLst>
                    <a:outerShdw blurRad="80000" dist="40000" dir="5040000" algn="tl">
                      <a:srgbClr val="000000">
                        <a:alpha val="30000"/>
                      </a:srgbClr>
                    </a:outerShdw>
                  </a:effectLst>
                </a:rPr>
                <a:t>do</a:t>
              </a:r>
              <a:endParaRPr lang="en-US" sz="5700" b="1" dirty="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332205491"/>
              </p:ext>
            </p:extLst>
          </p:nvPr>
        </p:nvGraphicFramePr>
        <p:xfrm>
          <a:off x="1246538" y="6441948"/>
          <a:ext cx="5625208"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25753"/>
                <a:gridCol w="2373566"/>
                <a:gridCol w="2224558"/>
                <a:gridCol w="601331"/>
              </a:tblGrid>
              <a:tr h="284988">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200" b="1" noProof="0" dirty="0" smtClean="0"/>
                        <a:t>Escritura Narrativa </a:t>
                      </a:r>
                      <a:r>
                        <a:rPr lang="es-ES_tradnl" sz="1200" b="1" baseline="0" noProof="0" dirty="0" smtClean="0"/>
                        <a:t>y Lenguaje </a:t>
                      </a:r>
                      <a:endParaRPr lang="es-ES_tradnl" sz="1200" b="1" noProof="0" dirty="0">
                        <a:solidFill>
                          <a:schemeClr val="tx1"/>
                        </a:solidFill>
                      </a:endParaRPr>
                    </a:p>
                  </a:txBody>
                  <a:tcPr marL="102181" marR="102181"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x-none" sz="1200" b="1" noProof="0" dirty="0" smtClean="0"/>
                        <a:t>Objetivos</a:t>
                      </a:r>
                      <a:endParaRPr lang="x-none" sz="1200" b="1" noProof="0" dirty="0"/>
                    </a:p>
                  </a:txBody>
                  <a:tcPr marL="102181" marR="102181" marT="50292" marB="50292">
                    <a:solidFill>
                      <a:schemeClr val="bg1"/>
                    </a:solidFill>
                  </a:tcPr>
                </a:tc>
                <a:tc hMerge="1">
                  <a:txBody>
                    <a:bodyPr/>
                    <a:lstStyle/>
                    <a:p>
                      <a:endParaRPr lang="en-US" dirty="0"/>
                    </a:p>
                  </a:txBody>
                  <a:tcPr/>
                </a:tc>
                <a:tc>
                  <a:txBody>
                    <a:bodyPr/>
                    <a:lstStyle/>
                    <a:p>
                      <a:pPr algn="ctr"/>
                      <a:r>
                        <a:rPr lang="x-none" sz="1200" b="1" noProof="0" dirty="0" smtClean="0"/>
                        <a:t>Estándares</a:t>
                      </a:r>
                      <a:endParaRPr lang="x-none" sz="1200" b="1" noProof="0" dirty="0"/>
                    </a:p>
                  </a:txBody>
                  <a:tcPr marL="102181" marR="102181" marT="50292" marB="50292">
                    <a:solidFill>
                      <a:schemeClr val="bg1"/>
                    </a:solidFill>
                  </a:tcPr>
                </a:tc>
                <a:tc>
                  <a:txBody>
                    <a:bodyPr/>
                    <a:lstStyle/>
                    <a:p>
                      <a:pPr algn="ctr"/>
                      <a:r>
                        <a:rPr lang="es-MX" sz="1200" b="1" noProof="0" dirty="0" smtClean="0"/>
                        <a:t>DOK</a:t>
                      </a:r>
                      <a:endParaRPr lang="es-MX" sz="1200" b="1" noProof="0" dirty="0"/>
                    </a:p>
                  </a:txBody>
                  <a:tcPr marL="102181" marR="102181" marT="50292" marB="50292">
                    <a:solidFill>
                      <a:schemeClr val="bg1"/>
                    </a:solidFill>
                  </a:tcPr>
                </a:tc>
              </a:tr>
              <a:tr h="304800">
                <a:tc>
                  <a:txBody>
                    <a:bodyPr/>
                    <a:lstStyle/>
                    <a:p>
                      <a:r>
                        <a:rPr lang="en-US" sz="1200" b="1" dirty="0" smtClean="0"/>
                        <a:t>6a</a:t>
                      </a:r>
                      <a:endParaRPr lang="en-US" sz="1200" b="1" dirty="0"/>
                    </a:p>
                  </a:txBody>
                  <a:tcPr marL="102181" marR="102181" marT="50292" marB="50292">
                    <a:solidFill>
                      <a:srgbClr val="FFFFCC"/>
                    </a:solidFill>
                  </a:tcPr>
                </a:tc>
                <a:tc>
                  <a:txBody>
                    <a:bodyPr/>
                    <a:lstStyle/>
                    <a:p>
                      <a:r>
                        <a:rPr lang="x-none" sz="1200" b="1" noProof="0" dirty="0" smtClean="0"/>
                        <a:t>Escrito narrativo</a:t>
                      </a:r>
                      <a:r>
                        <a:rPr lang="x-none" sz="1200" b="1" baseline="0" noProof="0" dirty="0" smtClean="0"/>
                        <a:t> breve</a:t>
                      </a:r>
                      <a:endParaRPr lang="x-none" sz="1200" b="1" noProof="0" dirty="0"/>
                    </a:p>
                  </a:txBody>
                  <a:tcPr marL="102181" marR="102181" marT="50292" marB="50292">
                    <a:solidFill>
                      <a:srgbClr val="FFFFCC"/>
                    </a:solidFill>
                  </a:tcPr>
                </a:tc>
                <a:tc>
                  <a:txBody>
                    <a:bodyPr/>
                    <a:lstStyle/>
                    <a:p>
                      <a:r>
                        <a:rPr lang="x-none" sz="1200" b="1" noProof="0" dirty="0" smtClean="0"/>
                        <a:t>W.3a,</a:t>
                      </a:r>
                      <a:r>
                        <a:rPr lang="x-none" sz="1200" b="1" baseline="0" noProof="0" dirty="0" smtClean="0"/>
                        <a:t> W.3b,  W.3c, W.3d</a:t>
                      </a:r>
                      <a:endParaRPr lang="x-none" sz="1200" b="1" noProof="0" dirty="0"/>
                    </a:p>
                  </a:txBody>
                  <a:tcPr marL="102181" marR="102181" marT="50292" marB="50292">
                    <a:solidFill>
                      <a:srgbClr val="FFFFCC"/>
                    </a:solidFill>
                  </a:tcPr>
                </a:tc>
                <a:tc>
                  <a:txBody>
                    <a:bodyPr/>
                    <a:lstStyle/>
                    <a:p>
                      <a:pPr algn="ctr"/>
                      <a:r>
                        <a:rPr lang="en-US" sz="1200" b="1" dirty="0" smtClean="0"/>
                        <a:t>3</a:t>
                      </a:r>
                      <a:endParaRPr lang="en-US" sz="1200" b="1" dirty="0"/>
                    </a:p>
                  </a:txBody>
                  <a:tcPr marL="102181" marR="102181" marT="50292" marB="50292" anchor="ctr">
                    <a:solidFill>
                      <a:srgbClr val="FFFFCC"/>
                    </a:solidFill>
                  </a:tcPr>
                </a:tc>
              </a:tr>
              <a:tr h="304800">
                <a:tc>
                  <a:txBody>
                    <a:bodyPr/>
                    <a:lstStyle/>
                    <a:p>
                      <a:r>
                        <a:rPr lang="en-US" sz="1200" b="1" dirty="0" smtClean="0"/>
                        <a:t>6b</a:t>
                      </a:r>
                      <a:endParaRPr lang="en-US" sz="1200" b="1" dirty="0"/>
                    </a:p>
                  </a:txBody>
                  <a:tcPr marL="102181" marR="102181" marT="50292" marB="50292">
                    <a:solidFill>
                      <a:srgbClr val="FFFFCC"/>
                    </a:solidFill>
                  </a:tcPr>
                </a:tc>
                <a:tc>
                  <a:txBody>
                    <a:bodyPr/>
                    <a:lstStyle/>
                    <a:p>
                      <a:r>
                        <a:rPr lang="x-none" sz="1200" b="1" noProof="0" dirty="0" smtClean="0"/>
                        <a:t>Escribir-Revisa</a:t>
                      </a:r>
                      <a:r>
                        <a:rPr lang="en-US" sz="1200" b="1" noProof="0" dirty="0" smtClean="0"/>
                        <a:t>:</a:t>
                      </a:r>
                      <a:r>
                        <a:rPr lang="en-US" sz="1200" b="1" baseline="0" noProof="0" dirty="0" smtClean="0"/>
                        <a:t> Escrito</a:t>
                      </a:r>
                      <a:r>
                        <a:rPr lang="x-none" sz="1200" b="1" baseline="0" noProof="0" dirty="0" smtClean="0"/>
                        <a:t> narrativ</a:t>
                      </a:r>
                      <a:r>
                        <a:rPr lang="en-US" sz="1200" b="1" baseline="0" noProof="0" dirty="0" smtClean="0"/>
                        <a:t>o</a:t>
                      </a:r>
                      <a:endParaRPr lang="x-none" sz="1200" b="1" noProof="0" dirty="0"/>
                    </a:p>
                  </a:txBody>
                  <a:tcPr marL="102181" marR="102181" marT="50292" marB="50292">
                    <a:solidFill>
                      <a:srgbClr val="FFFFCC"/>
                    </a:solidFill>
                  </a:tcPr>
                </a:tc>
                <a:tc>
                  <a:txBody>
                    <a:bodyPr/>
                    <a:lstStyle/>
                    <a:p>
                      <a:r>
                        <a:rPr lang="x-none" sz="1200" b="1" noProof="0" dirty="0" smtClean="0"/>
                        <a:t>W.3a,</a:t>
                      </a:r>
                      <a:r>
                        <a:rPr lang="x-none" sz="1200" b="1" baseline="0" noProof="0" dirty="0" smtClean="0"/>
                        <a:t> W.3b,  W.3c, W.3d</a:t>
                      </a:r>
                      <a:endParaRPr lang="x-none" sz="1200" b="1" noProof="0" dirty="0"/>
                    </a:p>
                  </a:txBody>
                  <a:tcPr marL="102181" marR="102181" marT="50292" marB="50292">
                    <a:solidFill>
                      <a:srgbClr val="FFFFCC"/>
                    </a:solidFill>
                  </a:tcPr>
                </a:tc>
                <a:tc>
                  <a:txBody>
                    <a:bodyPr/>
                    <a:lstStyle/>
                    <a:p>
                      <a:pPr algn="ctr"/>
                      <a:r>
                        <a:rPr lang="en-US" sz="1200" b="1" dirty="0" smtClean="0"/>
                        <a:t>2</a:t>
                      </a:r>
                      <a:endParaRPr lang="en-US" sz="1200" b="1" dirty="0"/>
                    </a:p>
                  </a:txBody>
                  <a:tcPr marL="102181" marR="102181" marT="50292" marB="50292" anchor="ctr">
                    <a:solidFill>
                      <a:srgbClr val="FFFFCC"/>
                    </a:solidFill>
                  </a:tcPr>
                </a:tc>
              </a:tr>
              <a:tr h="472440">
                <a:tc>
                  <a:txBody>
                    <a:bodyPr/>
                    <a:lstStyle/>
                    <a:p>
                      <a:r>
                        <a:rPr lang="en-US" sz="1200" b="1" dirty="0" smtClean="0"/>
                        <a:t>2</a:t>
                      </a:r>
                      <a:endParaRPr lang="en-US" sz="1200" b="1" dirty="0"/>
                    </a:p>
                  </a:txBody>
                  <a:tcPr marL="102181" marR="102181" marT="50292" marB="50292">
                    <a:solidFill>
                      <a:srgbClr val="FFFFCC"/>
                    </a:solidFill>
                  </a:tcPr>
                </a:tc>
                <a:tc>
                  <a:txBody>
                    <a:bodyPr/>
                    <a:lstStyle/>
                    <a:p>
                      <a:r>
                        <a:rPr lang="x-none" sz="1200" b="1" noProof="0" dirty="0" smtClean="0"/>
                        <a:t>Composición completa </a:t>
                      </a:r>
                      <a:r>
                        <a:rPr lang="en-US" sz="1200" b="1" noProof="0" dirty="0" smtClean="0">
                          <a:solidFill>
                            <a:schemeClr val="tx1"/>
                          </a:solidFill>
                        </a:rPr>
                        <a:t>narrativa</a:t>
                      </a:r>
                      <a:endParaRPr lang="x-none" sz="1200" b="1" noProof="0" dirty="0">
                        <a:solidFill>
                          <a:schemeClr val="tx1"/>
                        </a:solidFill>
                      </a:endParaRPr>
                    </a:p>
                  </a:txBody>
                  <a:tcPr marL="102181" marR="102181" marT="50292" marB="50292">
                    <a:solidFill>
                      <a:srgbClr val="FFFFCC"/>
                    </a:solidFill>
                  </a:tcPr>
                </a:tc>
                <a:tc>
                  <a:txBody>
                    <a:bodyPr/>
                    <a:lstStyle/>
                    <a:p>
                      <a:r>
                        <a:rPr lang="x-none" sz="1200" b="1" noProof="0" dirty="0" smtClean="0"/>
                        <a:t>W-3a, W-3b, W-3c, W-3d, W-4,      W-5, W-8</a:t>
                      </a:r>
                      <a:endParaRPr lang="x-none" sz="1200" b="1" noProof="0" dirty="0"/>
                    </a:p>
                  </a:txBody>
                  <a:tcPr marL="102181" marR="102181" marT="50292" marB="50292">
                    <a:solidFill>
                      <a:srgbClr val="FFFFCC"/>
                    </a:solidFill>
                  </a:tcPr>
                </a:tc>
                <a:tc>
                  <a:txBody>
                    <a:bodyPr/>
                    <a:lstStyle/>
                    <a:p>
                      <a:pPr algn="ctr"/>
                      <a:r>
                        <a:rPr lang="en-US" sz="1200" b="1" dirty="0" smtClean="0"/>
                        <a:t>4</a:t>
                      </a:r>
                      <a:endParaRPr lang="en-US" sz="1200" b="1" dirty="0"/>
                    </a:p>
                  </a:txBody>
                  <a:tcPr marL="102181" marR="102181" marT="50292" marB="50292" anchor="ctr">
                    <a:solidFill>
                      <a:srgbClr val="FFFFCC"/>
                    </a:solidFill>
                  </a:tcPr>
                </a:tc>
              </a:tr>
              <a:tr h="284988">
                <a:tc>
                  <a:txBody>
                    <a:bodyPr/>
                    <a:lstStyle/>
                    <a:p>
                      <a:r>
                        <a:rPr lang="en-US" sz="1200" b="1" dirty="0" smtClean="0"/>
                        <a:t>8</a:t>
                      </a:r>
                      <a:endParaRPr lang="en-US" sz="1200" b="1" dirty="0"/>
                    </a:p>
                  </a:txBody>
                  <a:tcPr marL="102181" marR="102181" marT="50292" marB="50292">
                    <a:solidFill>
                      <a:srgbClr val="FFFFCC"/>
                    </a:solidFill>
                  </a:tcPr>
                </a:tc>
                <a:tc>
                  <a:txBody>
                    <a:bodyPr/>
                    <a:lstStyle/>
                    <a:p>
                      <a:r>
                        <a:rPr lang="x-none" sz="1200" b="1" noProof="0" dirty="0" smtClean="0"/>
                        <a:t>Uso de lenguaje-vocabulario</a:t>
                      </a:r>
                      <a:endParaRPr lang="x-none" sz="1200" b="1" noProof="0" dirty="0"/>
                    </a:p>
                  </a:txBody>
                  <a:tcPr marL="102181" marR="102181" marT="50292" marB="50292">
                    <a:solidFill>
                      <a:srgbClr val="FFFFCC"/>
                    </a:solidFill>
                  </a:tcPr>
                </a:tc>
                <a:tc>
                  <a:txBody>
                    <a:bodyPr/>
                    <a:lstStyle/>
                    <a:p>
                      <a:r>
                        <a:rPr lang="x-none" sz="1200" b="1" noProof="0" dirty="0" smtClean="0">
                          <a:solidFill>
                            <a:schemeClr val="tx1"/>
                          </a:solidFill>
                        </a:rPr>
                        <a:t>L.2.3a</a:t>
                      </a:r>
                      <a:endParaRPr lang="x-none" sz="1200" b="1" noProof="0" dirty="0">
                        <a:solidFill>
                          <a:srgbClr val="FF0000"/>
                        </a:solidFill>
                      </a:endParaRPr>
                    </a:p>
                  </a:txBody>
                  <a:tcPr marL="102181" marR="102181"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2181" marR="102181" marT="50292" marB="50292" anchor="ctr">
                    <a:solidFill>
                      <a:srgbClr val="FFFFCC"/>
                    </a:solidFill>
                  </a:tcPr>
                </a:tc>
              </a:tr>
              <a:tr h="284988">
                <a:tc>
                  <a:txBody>
                    <a:bodyPr/>
                    <a:lstStyle/>
                    <a:p>
                      <a:r>
                        <a:rPr lang="en-US" sz="1200" b="1" dirty="0" smtClean="0"/>
                        <a:t>9</a:t>
                      </a:r>
                      <a:endParaRPr lang="en-US" sz="1200" b="1" dirty="0"/>
                    </a:p>
                  </a:txBody>
                  <a:tcPr marL="102181" marR="102181" marT="50292" marB="50292">
                    <a:solidFill>
                      <a:srgbClr val="FFFFCC"/>
                    </a:solidFill>
                  </a:tcPr>
                </a:tc>
                <a:tc>
                  <a:txBody>
                    <a:bodyPr/>
                    <a:lstStyle/>
                    <a:p>
                      <a:r>
                        <a:rPr lang="es-ES_tradnl" sz="1200" b="1" noProof="0" dirty="0" smtClean="0"/>
                        <a:t>Editar y clarificar</a:t>
                      </a:r>
                      <a:endParaRPr lang="es-ES_tradnl" sz="1200" b="1" noProof="0" dirty="0"/>
                    </a:p>
                  </a:txBody>
                  <a:tcPr marL="102181" marR="102181" marT="50292" marB="50292">
                    <a:solidFill>
                      <a:srgbClr val="FFFFCC"/>
                    </a:solidFill>
                  </a:tcPr>
                </a:tc>
                <a:tc>
                  <a:txBody>
                    <a:bodyPr/>
                    <a:lstStyle/>
                    <a:p>
                      <a:r>
                        <a:rPr lang="en-US" sz="1200" b="1" dirty="0" smtClean="0">
                          <a:solidFill>
                            <a:schemeClr val="tx1"/>
                          </a:solidFill>
                        </a:rPr>
                        <a:t>L.2.1c</a:t>
                      </a:r>
                      <a:endParaRPr lang="en-US" sz="1200" b="1"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2181" marR="102181"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565112607"/>
              </p:ext>
            </p:extLst>
          </p:nvPr>
        </p:nvGraphicFramePr>
        <p:xfrm>
          <a:off x="1673472" y="2992388"/>
          <a:ext cx="4693292"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1768"/>
                <a:gridCol w="2628498"/>
                <a:gridCol w="1036831"/>
                <a:gridCol w="676195"/>
              </a:tblGrid>
              <a:tr h="284988">
                <a:tc gridSpan="4">
                  <a:txBody>
                    <a:bodyPr/>
                    <a:lstStyle/>
                    <a:p>
                      <a:pPr algn="ctr"/>
                      <a:r>
                        <a:rPr lang="es-MX" sz="1200" b="1" noProof="0" dirty="0" smtClean="0">
                          <a:solidFill>
                            <a:schemeClr val="tx1"/>
                          </a:solidFill>
                        </a:rPr>
                        <a:t>Lectura:</a:t>
                      </a:r>
                      <a:r>
                        <a:rPr lang="es-MX" sz="1200" b="1" baseline="0" noProof="0" dirty="0" smtClean="0">
                          <a:solidFill>
                            <a:schemeClr val="tx1"/>
                          </a:solidFill>
                        </a:rPr>
                        <a:t> Texto literario</a:t>
                      </a:r>
                      <a:r>
                        <a:rPr lang="es-MX" sz="1200" b="1" noProof="0" dirty="0" smtClean="0">
                          <a:solidFill>
                            <a:schemeClr val="tx1"/>
                          </a:solidFill>
                        </a:rPr>
                        <a:t> </a:t>
                      </a:r>
                      <a:endParaRPr lang="es-MX" sz="1200" b="1" noProof="0" dirty="0">
                        <a:solidFill>
                          <a:schemeClr val="tx1"/>
                        </a:solidFill>
                      </a:endParaRPr>
                    </a:p>
                  </a:txBody>
                  <a:tcPr marL="102181" marR="102181"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x-none" sz="1200" b="1" noProof="0" dirty="0" smtClean="0"/>
                        <a:t>Objetivos</a:t>
                      </a:r>
                      <a:endParaRPr lang="x-none" sz="1200" b="1" noProof="0" dirty="0"/>
                    </a:p>
                  </a:txBody>
                  <a:tcPr marL="102181" marR="102181" marT="50292" marB="50292">
                    <a:solidFill>
                      <a:schemeClr val="bg1"/>
                    </a:solidFill>
                  </a:tcPr>
                </a:tc>
                <a:tc hMerge="1">
                  <a:txBody>
                    <a:bodyPr/>
                    <a:lstStyle/>
                    <a:p>
                      <a:endParaRPr lang="en-US" dirty="0"/>
                    </a:p>
                  </a:txBody>
                  <a:tcPr/>
                </a:tc>
                <a:tc>
                  <a:txBody>
                    <a:bodyPr/>
                    <a:lstStyle/>
                    <a:p>
                      <a:pPr algn="ctr"/>
                      <a:r>
                        <a:rPr lang="es-MX" sz="1200" b="1" noProof="0" dirty="0" smtClean="0"/>
                        <a:t>Estándares</a:t>
                      </a:r>
                      <a:endParaRPr lang="es-MX" sz="1200" b="1" noProof="0" dirty="0"/>
                    </a:p>
                  </a:txBody>
                  <a:tcPr marL="102181" marR="102181" marT="50292" marB="50292">
                    <a:solidFill>
                      <a:schemeClr val="bg1"/>
                    </a:solidFill>
                  </a:tcPr>
                </a:tc>
                <a:tc>
                  <a:txBody>
                    <a:bodyPr/>
                    <a:lstStyle/>
                    <a:p>
                      <a:pPr algn="ctr"/>
                      <a:r>
                        <a:rPr lang="es-MX" sz="1200" b="1" noProof="0" dirty="0" smtClean="0"/>
                        <a:t>DOK</a:t>
                      </a:r>
                      <a:endParaRPr lang="es-MX" sz="1200" b="1" noProof="0" dirty="0"/>
                    </a:p>
                  </a:txBody>
                  <a:tcPr marL="102181" marR="102181"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2181" marR="102181" marT="50292" marB="50292">
                    <a:solidFill>
                      <a:srgbClr val="FFFFCC"/>
                    </a:solidFill>
                  </a:tcPr>
                </a:tc>
                <a:tc>
                  <a:txBody>
                    <a:bodyPr/>
                    <a:lstStyle/>
                    <a:p>
                      <a:r>
                        <a:rPr lang="x-none" sz="1200" b="1" noProof="0" dirty="0" smtClean="0">
                          <a:solidFill>
                            <a:schemeClr val="tx1"/>
                          </a:solidFill>
                        </a:rPr>
                        <a:t>Significado de palabras</a:t>
                      </a:r>
                      <a:endParaRPr lang="x-none" sz="1200" b="1" noProof="0" dirty="0">
                        <a:solidFill>
                          <a:schemeClr val="tx1"/>
                        </a:solidFill>
                      </a:endParaRPr>
                    </a:p>
                  </a:txBody>
                  <a:tcPr marL="102181" marR="102181" marT="50292" marB="50292">
                    <a:solidFill>
                      <a:srgbClr val="FFFFCC"/>
                    </a:solidFill>
                  </a:tcPr>
                </a:tc>
                <a:tc>
                  <a:txBody>
                    <a:bodyPr/>
                    <a:lstStyle/>
                    <a:p>
                      <a:r>
                        <a:rPr lang="en-US" sz="1200" b="1" dirty="0" smtClean="0">
                          <a:solidFill>
                            <a:schemeClr val="tx1"/>
                          </a:solidFill>
                        </a:rPr>
                        <a:t>RL.2.4</a:t>
                      </a:r>
                      <a:endParaRPr lang="en-US" sz="1200" b="1"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2181" marR="102181"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2181" marR="102181" marT="50292" marB="50292">
                    <a:solidFill>
                      <a:srgbClr val="FFFFCC"/>
                    </a:solidFill>
                  </a:tcPr>
                </a:tc>
                <a:tc>
                  <a:txBody>
                    <a:bodyPr/>
                    <a:lstStyle/>
                    <a:p>
                      <a:r>
                        <a:rPr lang="x-none" sz="1200" b="1" noProof="0" dirty="0" smtClean="0"/>
                        <a:t>Estructuras/Características del texto</a:t>
                      </a:r>
                      <a:endParaRPr lang="x-none" sz="1200" b="1" noProof="0" dirty="0"/>
                    </a:p>
                  </a:txBody>
                  <a:tcPr marL="102181" marR="102181" marT="50292" marB="50292">
                    <a:solidFill>
                      <a:srgbClr val="FFFFCC"/>
                    </a:solidFill>
                  </a:tcPr>
                </a:tc>
                <a:tc>
                  <a:txBody>
                    <a:bodyPr/>
                    <a:lstStyle/>
                    <a:p>
                      <a:r>
                        <a:rPr lang="en-US" sz="1200" b="1" dirty="0" smtClean="0">
                          <a:solidFill>
                            <a:schemeClr val="tx1"/>
                          </a:solidFill>
                        </a:rPr>
                        <a:t>RL.2.7</a:t>
                      </a:r>
                      <a:endParaRPr lang="en-US" sz="1200" b="1"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2181" marR="102181" marT="50292" marB="50292" anchor="ctr">
                    <a:solidFill>
                      <a:srgbClr val="FFFFCC"/>
                    </a:solidFill>
                  </a:tcPr>
                </a:tc>
              </a:tr>
              <a:tr h="284988">
                <a:tc>
                  <a:txBody>
                    <a:bodyPr/>
                    <a:lstStyle/>
                    <a:p>
                      <a:r>
                        <a:rPr lang="en-US" sz="1200" b="1" dirty="0" smtClean="0"/>
                        <a:t>5</a:t>
                      </a:r>
                      <a:endParaRPr lang="en-US" sz="1200" b="1" dirty="0"/>
                    </a:p>
                  </a:txBody>
                  <a:tcPr marL="102181" marR="102181" marT="50292" marB="50292">
                    <a:solidFill>
                      <a:srgbClr val="FFFFCC"/>
                    </a:solidFill>
                  </a:tcPr>
                </a:tc>
                <a:tc>
                  <a:txBody>
                    <a:bodyPr/>
                    <a:lstStyle/>
                    <a:p>
                      <a:r>
                        <a:rPr lang="x-none" sz="1200" b="1" noProof="0" dirty="0" smtClean="0"/>
                        <a:t>Análisis</a:t>
                      </a:r>
                      <a:r>
                        <a:rPr lang="x-none" sz="1200" b="1" baseline="0" noProof="0" dirty="0" smtClean="0"/>
                        <a:t> dentro y entre textos</a:t>
                      </a:r>
                      <a:endParaRPr lang="x-none" sz="1200" b="1" noProof="0" dirty="0"/>
                    </a:p>
                  </a:txBody>
                  <a:tcPr marL="102181" marR="102181" marT="50292" marB="50292">
                    <a:solidFill>
                      <a:srgbClr val="FFFFCC"/>
                    </a:solidFill>
                  </a:tcPr>
                </a:tc>
                <a:tc>
                  <a:txBody>
                    <a:bodyPr/>
                    <a:lstStyle/>
                    <a:p>
                      <a:r>
                        <a:rPr lang="en-US" sz="1200" b="1" dirty="0" smtClean="0">
                          <a:solidFill>
                            <a:schemeClr val="tx1"/>
                          </a:solidFill>
                        </a:rPr>
                        <a:t>RL.2.9</a:t>
                      </a:r>
                      <a:endParaRPr lang="en-US" sz="1200" b="1"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2181" marR="102181"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555507691"/>
              </p:ext>
            </p:extLst>
          </p:nvPr>
        </p:nvGraphicFramePr>
        <p:xfrm>
          <a:off x="1672290" y="4483899"/>
          <a:ext cx="4693293"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57682"/>
                <a:gridCol w="2522585"/>
                <a:gridCol w="1036831"/>
                <a:gridCol w="676195"/>
              </a:tblGrid>
              <a:tr h="284988">
                <a:tc gridSpan="4">
                  <a:txBody>
                    <a:bodyPr/>
                    <a:lstStyle/>
                    <a:p>
                      <a:pPr algn="ctr"/>
                      <a:r>
                        <a:rPr lang="x-none" sz="1200" b="1" noProof="0" dirty="0" smtClean="0">
                          <a:solidFill>
                            <a:schemeClr val="tx1"/>
                          </a:solidFill>
                        </a:rPr>
                        <a:t>Lectura: Texto </a:t>
                      </a:r>
                      <a:r>
                        <a:rPr lang="en-US" sz="1200" b="1" noProof="0" dirty="0" err="1" smtClean="0">
                          <a:solidFill>
                            <a:schemeClr val="tx1"/>
                          </a:solidFill>
                        </a:rPr>
                        <a:t>i</a:t>
                      </a:r>
                      <a:r>
                        <a:rPr lang="x-none" sz="1200" b="1" noProof="0" dirty="0" smtClean="0">
                          <a:solidFill>
                            <a:schemeClr val="tx1"/>
                          </a:solidFill>
                        </a:rPr>
                        <a:t>nformativo</a:t>
                      </a:r>
                      <a:r>
                        <a:rPr lang="x-none" sz="1200" b="1" baseline="0" noProof="0" dirty="0" smtClean="0">
                          <a:solidFill>
                            <a:schemeClr val="tx1"/>
                          </a:solidFill>
                        </a:rPr>
                        <a:t> </a:t>
                      </a:r>
                      <a:endParaRPr lang="x-none" sz="1200" b="1" noProof="0" dirty="0">
                        <a:solidFill>
                          <a:schemeClr val="tx1"/>
                        </a:solidFill>
                      </a:endParaRPr>
                    </a:p>
                  </a:txBody>
                  <a:tcPr marL="102181" marR="102181"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x-none" sz="1200" b="1" noProof="0" dirty="0" smtClean="0"/>
                        <a:t>Objetivos</a:t>
                      </a:r>
                      <a:endParaRPr lang="x-none" sz="1200" b="1" noProof="0" dirty="0"/>
                    </a:p>
                  </a:txBody>
                  <a:tcPr marL="102181" marR="102181" marT="50292" marB="50292">
                    <a:solidFill>
                      <a:schemeClr val="bg1"/>
                    </a:solidFill>
                  </a:tcPr>
                </a:tc>
                <a:tc hMerge="1">
                  <a:txBody>
                    <a:bodyPr/>
                    <a:lstStyle/>
                    <a:p>
                      <a:endParaRPr lang="en-US" dirty="0"/>
                    </a:p>
                  </a:txBody>
                  <a:tcPr/>
                </a:tc>
                <a:tc>
                  <a:txBody>
                    <a:bodyPr/>
                    <a:lstStyle/>
                    <a:p>
                      <a:pPr algn="ctr"/>
                      <a:r>
                        <a:rPr lang="x-none" sz="1200" b="1" noProof="0" dirty="0" smtClean="0"/>
                        <a:t>Estándares</a:t>
                      </a:r>
                      <a:endParaRPr lang="x-none" sz="1200" b="1" noProof="0" dirty="0"/>
                    </a:p>
                  </a:txBody>
                  <a:tcPr marL="102181" marR="102181" marT="50292" marB="50292">
                    <a:solidFill>
                      <a:schemeClr val="bg1"/>
                    </a:solidFill>
                  </a:tcPr>
                </a:tc>
                <a:tc>
                  <a:txBody>
                    <a:bodyPr/>
                    <a:lstStyle/>
                    <a:p>
                      <a:pPr algn="ctr"/>
                      <a:r>
                        <a:rPr lang="es-MX" sz="1200" b="1" noProof="0" dirty="0" smtClean="0"/>
                        <a:t>DOK</a:t>
                      </a:r>
                      <a:endParaRPr lang="es-MX" sz="1200" b="1" noProof="0" dirty="0"/>
                    </a:p>
                  </a:txBody>
                  <a:tcPr marL="102181" marR="102181"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2181" marR="102181" marT="50292" marB="50292">
                    <a:solidFill>
                      <a:srgbClr val="FFFFCC"/>
                    </a:solidFill>
                  </a:tcPr>
                </a:tc>
                <a:tc>
                  <a:txBody>
                    <a:bodyPr/>
                    <a:lstStyle/>
                    <a:p>
                      <a:r>
                        <a:rPr lang="x-none" sz="1200" b="1" noProof="0" dirty="0" smtClean="0">
                          <a:solidFill>
                            <a:schemeClr val="tx1"/>
                          </a:solidFill>
                        </a:rPr>
                        <a:t>Significado de palabras</a:t>
                      </a:r>
                      <a:endParaRPr lang="x-none" sz="1200" b="1" noProof="0" dirty="0">
                        <a:solidFill>
                          <a:schemeClr val="tx1"/>
                        </a:solidFill>
                      </a:endParaRPr>
                    </a:p>
                  </a:txBody>
                  <a:tcPr marL="102181" marR="102181" marT="50292" marB="50292">
                    <a:solidFill>
                      <a:srgbClr val="FFFFCC"/>
                    </a:solidFill>
                  </a:tcPr>
                </a:tc>
                <a:tc>
                  <a:txBody>
                    <a:bodyPr/>
                    <a:lstStyle/>
                    <a:p>
                      <a:r>
                        <a:rPr lang="x-none" sz="1200" b="1" noProof="0" dirty="0" smtClean="0">
                          <a:solidFill>
                            <a:schemeClr val="tx1"/>
                          </a:solidFill>
                        </a:rPr>
                        <a:t>RI.</a:t>
                      </a:r>
                      <a:r>
                        <a:rPr lang="en-US" sz="1200" b="1" noProof="0" dirty="0" smtClean="0">
                          <a:solidFill>
                            <a:schemeClr val="tx1"/>
                          </a:solidFill>
                        </a:rPr>
                        <a:t>2.</a:t>
                      </a:r>
                      <a:r>
                        <a:rPr lang="x-none" sz="1200" b="1" noProof="0" dirty="0" smtClean="0">
                          <a:solidFill>
                            <a:schemeClr val="tx1"/>
                          </a:solidFill>
                        </a:rPr>
                        <a:t>4</a:t>
                      </a:r>
                      <a:endParaRPr lang="x-none" sz="1200" b="1" noProof="0"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2181" marR="102181"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2181" marR="102181" marT="50292" marB="50292">
                    <a:solidFill>
                      <a:srgbClr val="FFFFCC"/>
                    </a:solidFill>
                  </a:tcPr>
                </a:tc>
                <a:tc>
                  <a:txBody>
                    <a:bodyPr/>
                    <a:lstStyle/>
                    <a:p>
                      <a:r>
                        <a:rPr lang="x-none" sz="1200" b="1" noProof="0" dirty="0" smtClean="0">
                          <a:solidFill>
                            <a:schemeClr val="tx1"/>
                          </a:solidFill>
                        </a:rPr>
                        <a:t>Razonamiento y Evidencia</a:t>
                      </a:r>
                      <a:endParaRPr lang="x-none" sz="1200" b="1" noProof="0" dirty="0">
                        <a:solidFill>
                          <a:schemeClr val="tx1"/>
                        </a:solidFill>
                      </a:endParaRPr>
                    </a:p>
                  </a:txBody>
                  <a:tcPr marL="102181" marR="102181" marT="50292" marB="50292">
                    <a:solidFill>
                      <a:srgbClr val="FFFFCC"/>
                    </a:solidFill>
                  </a:tcPr>
                </a:tc>
                <a:tc>
                  <a:txBody>
                    <a:bodyPr/>
                    <a:lstStyle/>
                    <a:p>
                      <a:r>
                        <a:rPr lang="x-none" sz="1200" b="1" noProof="0" dirty="0" smtClean="0">
                          <a:solidFill>
                            <a:schemeClr val="tx1"/>
                          </a:solidFill>
                        </a:rPr>
                        <a:t>RI.</a:t>
                      </a:r>
                      <a:r>
                        <a:rPr lang="en-US" sz="1200" b="1" noProof="0" dirty="0" smtClean="0">
                          <a:solidFill>
                            <a:schemeClr val="tx1"/>
                          </a:solidFill>
                        </a:rPr>
                        <a:t>2.</a:t>
                      </a:r>
                      <a:r>
                        <a:rPr lang="x-none" sz="1200" b="1" noProof="0" dirty="0" smtClean="0">
                          <a:solidFill>
                            <a:schemeClr val="tx1"/>
                          </a:solidFill>
                        </a:rPr>
                        <a:t>8</a:t>
                      </a:r>
                      <a:endParaRPr lang="x-none" sz="1200" b="1" noProof="0"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2181" marR="102181"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2181" marR="102181" marT="50292" marB="50292">
                    <a:solidFill>
                      <a:srgbClr val="FFFFCC"/>
                    </a:solidFill>
                  </a:tcPr>
                </a:tc>
                <a:tc>
                  <a:txBody>
                    <a:bodyPr/>
                    <a:lstStyle/>
                    <a:p>
                      <a:r>
                        <a:rPr lang="x-none" sz="1200" b="1" noProof="0" dirty="0" smtClean="0"/>
                        <a:t>Análisis</a:t>
                      </a:r>
                      <a:r>
                        <a:rPr lang="x-none" sz="1200" b="1" baseline="0" noProof="0" dirty="0" smtClean="0"/>
                        <a:t> dentro y entre textos</a:t>
                      </a:r>
                      <a:endParaRPr lang="x-none" sz="1200" b="1" noProof="0" dirty="0"/>
                    </a:p>
                  </a:txBody>
                  <a:tcPr marL="102181" marR="102181" marT="50292" marB="50292">
                    <a:solidFill>
                      <a:srgbClr val="FFFFCC"/>
                    </a:solidFill>
                  </a:tcPr>
                </a:tc>
                <a:tc>
                  <a:txBody>
                    <a:bodyPr/>
                    <a:lstStyle/>
                    <a:p>
                      <a:r>
                        <a:rPr lang="x-none" sz="1200" b="1" noProof="0" dirty="0" smtClean="0">
                          <a:solidFill>
                            <a:schemeClr val="tx1"/>
                          </a:solidFill>
                        </a:rPr>
                        <a:t>RI.</a:t>
                      </a:r>
                      <a:r>
                        <a:rPr lang="en-US" sz="1200" b="1" noProof="0" dirty="0" smtClean="0">
                          <a:solidFill>
                            <a:schemeClr val="tx1"/>
                          </a:solidFill>
                        </a:rPr>
                        <a:t>2.</a:t>
                      </a:r>
                      <a:r>
                        <a:rPr lang="x-none" sz="1200" b="1" noProof="0" dirty="0" smtClean="0">
                          <a:solidFill>
                            <a:schemeClr val="tx1"/>
                          </a:solidFill>
                        </a:rPr>
                        <a:t>9</a:t>
                      </a:r>
                      <a:endParaRPr lang="x-none" sz="1200" b="1" noProof="0" dirty="0">
                        <a:solidFill>
                          <a:schemeClr val="tx1"/>
                        </a:solidFill>
                      </a:endParaRPr>
                    </a:p>
                  </a:txBody>
                  <a:tcPr marL="102181" marR="102181"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2181" marR="102181" marT="50292" marB="50292" anchor="ctr">
                    <a:solidFill>
                      <a:srgbClr val="FFFFCC"/>
                    </a:solidFill>
                  </a:tcPr>
                </a:tc>
              </a:tr>
            </a:tbl>
          </a:graphicData>
        </a:graphic>
      </p:graphicFrame>
      <p:sp>
        <p:nvSpPr>
          <p:cNvPr id="2" name="Rectangle 1"/>
          <p:cNvSpPr/>
          <p:nvPr/>
        </p:nvSpPr>
        <p:spPr>
          <a:xfrm>
            <a:off x="4943025" y="7074087"/>
            <a:ext cx="403048" cy="190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880" tIns="45440" rIns="90880" bIns="45440" rtlCol="0" anchor="ctr"/>
          <a:lstStyle/>
          <a:p>
            <a:pPr algn="ctr"/>
            <a:endParaRPr lang="x-none" sz="2095" dirty="0"/>
          </a:p>
        </p:txBody>
      </p:sp>
      <p:sp>
        <p:nvSpPr>
          <p:cNvPr id="24" name="Rectangle 23"/>
          <p:cNvSpPr/>
          <p:nvPr/>
        </p:nvSpPr>
        <p:spPr>
          <a:xfrm>
            <a:off x="4492228" y="7344228"/>
            <a:ext cx="45079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880" tIns="45440" rIns="90880" bIns="45440" rtlCol="0" anchor="ctr"/>
          <a:lstStyle/>
          <a:p>
            <a:pPr algn="ctr"/>
            <a:endParaRPr lang="x-none" sz="2095" dirty="0"/>
          </a:p>
        </p:txBody>
      </p:sp>
      <p:sp>
        <p:nvSpPr>
          <p:cNvPr id="29" name="Rectangle 28"/>
          <p:cNvSpPr/>
          <p:nvPr/>
        </p:nvSpPr>
        <p:spPr>
          <a:xfrm>
            <a:off x="4084954" y="7652655"/>
            <a:ext cx="2075543"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880" tIns="45440" rIns="90880" bIns="45440" rtlCol="0" anchor="ctr"/>
          <a:lstStyle/>
          <a:p>
            <a:pPr algn="ctr"/>
            <a:endParaRPr lang="x-none" sz="2095" dirty="0"/>
          </a:p>
        </p:txBody>
      </p:sp>
      <p:sp>
        <p:nvSpPr>
          <p:cNvPr id="18" name="TextBox 17"/>
          <p:cNvSpPr txBox="1"/>
          <p:nvPr/>
        </p:nvSpPr>
        <p:spPr>
          <a:xfrm>
            <a:off x="3795395" y="1696450"/>
            <a:ext cx="2800287" cy="87604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258" tIns="50629" rIns="101258" bIns="50629" rtlCol="0">
            <a:spAutoFit/>
          </a:bodyPr>
          <a:lstStyle/>
          <a:p>
            <a:r>
              <a:rPr lang="x-none" sz="2619" b="1" dirty="0">
                <a:solidFill>
                  <a:schemeClr val="accent1">
                    <a:lumMod val="75000"/>
                  </a:schemeClr>
                </a:solidFill>
                <a:latin typeface="Bookman Old Style" pitchFamily="18" charset="0"/>
              </a:rPr>
              <a:t>Trimestre 3 </a:t>
            </a:r>
          </a:p>
          <a:p>
            <a:r>
              <a:rPr lang="x-none" sz="2409" b="1" dirty="0">
                <a:latin typeface="Bookman Old Style" pitchFamily="18" charset="0"/>
              </a:rPr>
              <a:t>Pre-evaluación</a:t>
            </a:r>
            <a:endParaRPr lang="x-none" sz="2095" b="1" dirty="0">
              <a:latin typeface="Bookman Old Style" pitchFamily="18" charset="0"/>
            </a:endParaRPr>
          </a:p>
        </p:txBody>
      </p:sp>
      <p:sp>
        <p:nvSpPr>
          <p:cNvPr id="19" name="TextBox 18"/>
          <p:cNvSpPr txBox="1"/>
          <p:nvPr/>
        </p:nvSpPr>
        <p:spPr>
          <a:xfrm>
            <a:off x="1172029" y="5981334"/>
            <a:ext cx="5638767" cy="406275"/>
          </a:xfrm>
          <a:prstGeom prst="rect">
            <a:avLst/>
          </a:prstGeom>
          <a:noFill/>
        </p:spPr>
        <p:txBody>
          <a:bodyPr wrap="square" lIns="101258" tIns="50629" rIns="101258" bIns="50629" rtlCol="0">
            <a:spAutoFit/>
          </a:bodyPr>
          <a:lstStyle/>
          <a:p>
            <a:pPr algn="ctr"/>
            <a:r>
              <a:rPr lang="x-none" sz="943" b="1" i="1" dirty="0">
                <a:latin typeface="Calibri" panose="020F0502020204030204" pitchFamily="34" charset="0"/>
              </a:rPr>
              <a:t>Nota:  Puede haber más de un estándar por objetivo.  Los estándares pueden tener diferentes DOK por objetivo. Sólo se listaron los estándares evaluados.</a:t>
            </a:r>
          </a:p>
        </p:txBody>
      </p:sp>
    </p:spTree>
    <p:extLst>
      <p:ext uri="{BB962C8B-B14F-4D97-AF65-F5344CB8AC3E}">
        <p14:creationId xmlns:p14="http://schemas.microsoft.com/office/powerpoint/2010/main" val="88712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44855" y="2394138"/>
            <a:ext cx="207480" cy="4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1" tIns="50941" rIns="101881" bIns="5094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nvPr>
        </p:nvGraphicFramePr>
        <p:xfrm>
          <a:off x="604521" y="700895"/>
          <a:ext cx="6822440" cy="7532234"/>
        </p:xfrm>
        <a:graphic>
          <a:graphicData uri="http://schemas.openxmlformats.org/drawingml/2006/table">
            <a:tbl>
              <a:tblPr firstRow="1" firstCol="1" bandRow="1"/>
              <a:tblGrid>
                <a:gridCol w="528954"/>
                <a:gridCol w="6293486"/>
              </a:tblGrid>
              <a:tr h="594505">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000" b="0" i="1" noProof="0" dirty="0" smtClean="0">
                          <a:effectLst/>
                        </a:rPr>
                        <a:t>Una</a:t>
                      </a:r>
                      <a:r>
                        <a:rPr lang="es-ES_tradnl" sz="1000" b="0" i="1" baseline="0" noProof="0" dirty="0" smtClean="0">
                          <a:effectLst/>
                        </a:rPr>
                        <a:t> nota sobre las respuestas construidas</a:t>
                      </a:r>
                      <a:r>
                        <a:rPr lang="es-ES_tradnl" sz="1000" b="0" i="1" noProof="0" dirty="0" smtClean="0">
                          <a:effectLst/>
                        </a:rPr>
                        <a:t>:  Las</a:t>
                      </a:r>
                      <a:r>
                        <a:rPr lang="es-ES_tradnl" sz="1000" b="0" i="1" baseline="0" noProof="0" dirty="0" smtClean="0">
                          <a:effectLst/>
                        </a:rPr>
                        <a:t> respuestas construidas no están escritas “en piedra.” No hay una manera perfecta en la que el estudiante deba responder. Busque la intención general de </a:t>
                      </a:r>
                      <a:r>
                        <a:rPr lang="es-ES_tradnl" sz="1000" b="0" i="1" baseline="0" noProof="0" dirty="0" smtClean="0">
                          <a:solidFill>
                            <a:schemeClr val="tx1"/>
                          </a:solidFill>
                          <a:effectLst/>
                        </a:rPr>
                        <a:t>la pregunta y  la respuesta del estudiante y siga la rúbrica a continuación tanto como sea posible</a:t>
                      </a:r>
                      <a:r>
                        <a:rPr lang="es-ES_tradnl"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1000" b="0" i="1"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545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600" b="1" noProof="0" dirty="0" smtClean="0">
                          <a:effectLst/>
                        </a:rPr>
                        <a:t>Pre-evaluación Trimestre 3: </a:t>
                      </a:r>
                      <a:r>
                        <a:rPr lang="en-US" sz="1600" b="1" noProof="0" dirty="0" smtClean="0">
                          <a:effectLst/>
                        </a:rPr>
                        <a:t>Clave</a:t>
                      </a:r>
                      <a:r>
                        <a:rPr lang="en-US" sz="1600" b="1" baseline="0" noProof="0" dirty="0" smtClean="0">
                          <a:effectLst/>
                        </a:rPr>
                        <a:t> </a:t>
                      </a:r>
                      <a:r>
                        <a:rPr lang="x-none" sz="1600" b="1" noProof="0" dirty="0" smtClean="0">
                          <a:effectLst/>
                        </a:rPr>
                        <a:t>para la</a:t>
                      </a:r>
                      <a:r>
                        <a:rPr lang="en-US" sz="1600" b="1" noProof="0" dirty="0" smtClean="0">
                          <a:effectLst/>
                        </a:rPr>
                        <a:t> </a:t>
                      </a:r>
                      <a:r>
                        <a:rPr lang="x-none" sz="1600" b="1" u="sng" noProof="0" dirty="0" smtClean="0">
                          <a:effectLst/>
                        </a:rPr>
                        <a:t>Respuesta Construida</a:t>
                      </a:r>
                    </a:p>
                  </a:txBody>
                  <a:tcPr marL="51999" marR="519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4696">
                <a:tc gridSpan="2">
                  <a:txBody>
                    <a:bodyPr/>
                    <a:lstStyle/>
                    <a:p>
                      <a:pPr marL="0" marR="0" algn="ctr">
                        <a:lnSpc>
                          <a:spcPct val="100000"/>
                        </a:lnSpc>
                        <a:spcBef>
                          <a:spcPts val="0"/>
                        </a:spcBef>
                        <a:spcAft>
                          <a:spcPts val="0"/>
                        </a:spcAft>
                      </a:pPr>
                      <a:r>
                        <a:rPr lang="es-ES" sz="1400" b="1" kern="1200" dirty="0" smtClean="0">
                          <a:solidFill>
                            <a:srgbClr val="000000"/>
                          </a:solidFill>
                          <a:effectLst/>
                          <a:latin typeface="+mn-lt"/>
                          <a:ea typeface="Times New Roman"/>
                          <a:cs typeface="Times New Roman"/>
                        </a:rPr>
                        <a:t>Estándar RL.1.9:</a:t>
                      </a:r>
                      <a:r>
                        <a:rPr lang="es-ES" sz="1400" b="1" u="none" kern="1200" baseline="0" dirty="0" smtClean="0">
                          <a:solidFill>
                            <a:srgbClr val="000000"/>
                          </a:solidFill>
                          <a:effectLst/>
                          <a:latin typeface="+mn-lt"/>
                          <a:ea typeface="Times New Roman"/>
                          <a:cs typeface="Times New Roman"/>
                        </a:rPr>
                        <a:t>   Rúbrica para la </a:t>
                      </a:r>
                      <a:r>
                        <a:rPr lang="es-ES" sz="1400" b="1" u="sng" kern="1200" baseline="0" dirty="0" smtClean="0">
                          <a:solidFill>
                            <a:srgbClr val="000000"/>
                          </a:solidFill>
                          <a:effectLst/>
                          <a:latin typeface="+mn-lt"/>
                          <a:ea typeface="Times New Roman"/>
                          <a:cs typeface="Times New Roman"/>
                        </a:rPr>
                        <a:t>Respuesta construida – Lectura </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0">
                <a:tc gridSpan="2">
                  <a:txBody>
                    <a:bodyPr/>
                    <a:lstStyle/>
                    <a:p>
                      <a:pPr marL="55563" marR="0" lvl="0" indent="0" algn="l" defTabSz="1018809" rtl="0" eaLnBrk="1" fontAlgn="auto" latinLnBrk="0" hangingPunct="1">
                        <a:lnSpc>
                          <a:spcPct val="115000"/>
                        </a:lnSpc>
                        <a:spcBef>
                          <a:spcPts val="0"/>
                        </a:spcBef>
                        <a:spcAft>
                          <a:spcPts val="0"/>
                        </a:spcAft>
                        <a:buClrTx/>
                        <a:buSzTx/>
                        <a:buFontTx/>
                        <a:buNone/>
                        <a:tabLst/>
                        <a:defRPr sz="1800" b="0" i="0"/>
                      </a:pPr>
                      <a:r>
                        <a:rPr lang="en-US" sz="1500" b="1" kern="1200" dirty="0" err="1" smtClean="0">
                          <a:solidFill>
                            <a:srgbClr val="000000"/>
                          </a:solidFill>
                          <a:effectLst/>
                          <a:latin typeface="+mn-lt"/>
                          <a:ea typeface="Times New Roman"/>
                          <a:cs typeface="Arial"/>
                        </a:rPr>
                        <a:t>Pregunta</a:t>
                      </a:r>
                      <a:r>
                        <a:rPr lang="en-US" sz="1500" b="1" kern="1200" dirty="0" smtClean="0">
                          <a:solidFill>
                            <a:srgbClr val="000000"/>
                          </a:solidFill>
                          <a:effectLst/>
                          <a:latin typeface="+mn-lt"/>
                          <a:ea typeface="Times New Roman"/>
                          <a:cs typeface="Arial"/>
                        </a:rPr>
                        <a:t> #8: </a:t>
                      </a:r>
                      <a:r>
                        <a:rPr lang="es-ES" sz="1400" b="1" dirty="0" smtClean="0">
                          <a:solidFill>
                            <a:schemeClr val="tx1"/>
                          </a:solidFill>
                          <a:latin typeface="Helvetica" panose="020B0604020202020204" pitchFamily="34" charset="0"/>
                          <a:cs typeface="Helvetica" panose="020B0604020202020204" pitchFamily="34" charset="0"/>
                        </a:rPr>
                        <a:t>¿De qué maneras son parecidos los personajes de </a:t>
                      </a:r>
                      <a:r>
                        <a:rPr lang="es-ES" sz="1400" b="1" i="1" u="none" dirty="0" smtClean="0">
                          <a:solidFill>
                            <a:schemeClr val="tx1"/>
                          </a:solidFill>
                          <a:latin typeface="Helvetica" panose="020B0604020202020204" pitchFamily="34" charset="0"/>
                          <a:cs typeface="Helvetica" panose="020B0604020202020204" pitchFamily="34" charset="0"/>
                        </a:rPr>
                        <a:t>La pequeña semilla valiente </a:t>
                      </a:r>
                      <a:r>
                        <a:rPr lang="es-ES" sz="1400" b="1" u="none" dirty="0" smtClean="0">
                          <a:solidFill>
                            <a:schemeClr val="tx1"/>
                          </a:solidFill>
                          <a:latin typeface="Helvetica" panose="020B0604020202020204" pitchFamily="34" charset="0"/>
                          <a:cs typeface="Helvetica" panose="020B0604020202020204" pitchFamily="34" charset="0"/>
                        </a:rPr>
                        <a:t>y </a:t>
                      </a:r>
                      <a:r>
                        <a:rPr lang="es-ES" sz="1400" b="1" i="1" u="none" dirty="0" smtClean="0">
                          <a:solidFill>
                            <a:schemeClr val="tx1"/>
                          </a:solidFill>
                          <a:latin typeface="Helvetica" panose="020B0604020202020204" pitchFamily="34" charset="0"/>
                          <a:cs typeface="Helvetica" panose="020B0604020202020204" pitchFamily="34" charset="0"/>
                        </a:rPr>
                        <a:t>Dos pequeñas aves marinas</a:t>
                      </a:r>
                      <a:r>
                        <a:rPr lang="es-ES" sz="1400" b="1" dirty="0" smtClean="0">
                          <a:solidFill>
                            <a:schemeClr val="tx1"/>
                          </a:solidFill>
                          <a:latin typeface="Helvetica" panose="020B0604020202020204" pitchFamily="34" charset="0"/>
                          <a:cs typeface="Helvetica" panose="020B0604020202020204" pitchFamily="34" charset="0"/>
                        </a:rPr>
                        <a:t>? Da ejemplos de los acontecimientos de ambos cuentos.</a:t>
                      </a:r>
                      <a:endParaRPr lang="en-US" sz="1400" b="1" dirty="0" smtClean="0">
                        <a:solidFill>
                          <a:schemeClr val="tx1"/>
                        </a:solidFill>
                        <a:latin typeface="Helvetica" panose="020B0604020202020204" pitchFamily="34" charset="0"/>
                        <a:cs typeface="Helvetica" panose="020B0604020202020204" pitchFamily="34" charset="0"/>
                      </a:endParaRPr>
                    </a:p>
                  </a:txBody>
                  <a:tcPr marL="55249" marR="5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803">
                <a:tc gridSpan="2">
                  <a:txBody>
                    <a:bodyPr/>
                    <a:lstStyle/>
                    <a:p>
                      <a:pPr lvl="0" algn="l">
                        <a:defRPr sz="1800" b="0" i="0"/>
                      </a:pPr>
                      <a:r>
                        <a:rPr lang="es-ES_tradnl" sz="1000" u="sng" kern="1200" noProof="0" dirty="0" smtClean="0">
                          <a:solidFill>
                            <a:srgbClr val="000000"/>
                          </a:solidFill>
                          <a:effectLst/>
                          <a:latin typeface="+mn-lt"/>
                          <a:ea typeface="Times New Roman"/>
                          <a:cs typeface="Arial"/>
                        </a:rPr>
                        <a:t>Instrucciones para las notas de calificación</a:t>
                      </a:r>
                      <a:r>
                        <a:rPr lang="es-ES_tradnl" sz="1000" u="none" kern="1200" noProof="0" dirty="0" smtClean="0">
                          <a:solidFill>
                            <a:srgbClr val="000000"/>
                          </a:solidFill>
                          <a:effectLst/>
                          <a:latin typeface="+mn-lt"/>
                          <a:ea typeface="Times New Roman"/>
                          <a:cs typeface="Arial"/>
                        </a:rPr>
                        <a:t>:</a:t>
                      </a:r>
                      <a:r>
                        <a:rPr lang="es-ES_tradnl" sz="1000" u="none" kern="1200" baseline="0" noProof="0" dirty="0" smtClean="0">
                          <a:solidFill>
                            <a:srgbClr val="000000"/>
                          </a:solidFill>
                          <a:effectLst/>
                          <a:latin typeface="+mn-lt"/>
                          <a:ea typeface="Times New Roman"/>
                          <a:cs typeface="Arial"/>
                        </a:rPr>
                        <a:t> </a:t>
                      </a:r>
                      <a:r>
                        <a:rPr lang="es-ES_tradnl" sz="1000" u="none" kern="1200" noProof="0" dirty="0" smtClean="0">
                          <a:solidFill>
                            <a:srgbClr val="000000"/>
                          </a:solidFill>
                          <a:effectLst/>
                          <a:latin typeface="+mn-lt"/>
                          <a:ea typeface="Times New Roman"/>
                          <a:cs typeface="Arial"/>
                        </a:rPr>
                        <a:t>Escriba</a:t>
                      </a:r>
                      <a:r>
                        <a:rPr lang="es-ES_tradnl" sz="1000" kern="1200" noProof="0" dirty="0" smtClean="0">
                          <a:solidFill>
                            <a:srgbClr val="000000"/>
                          </a:solidFill>
                          <a:effectLst/>
                          <a:latin typeface="+mn-lt"/>
                          <a:ea typeface="Times New Roman"/>
                          <a:cs typeface="Arial"/>
                        </a:rPr>
                        <a:t> una visión general de lo que los estudiantes podrían incluir en una respuesta competente, utilizando ejemplos del texto.  Sea bien específico y  “extenso”. </a:t>
                      </a:r>
                    </a:p>
                    <a:p>
                      <a:pPr lvl="0" algn="l">
                        <a:defRPr sz="1800" b="0" i="0"/>
                      </a:pPr>
                      <a:r>
                        <a:rPr lang="es-ES_tradnl" sz="1000" u="sng" kern="1200" noProof="0" dirty="0" smtClean="0">
                          <a:solidFill>
                            <a:srgbClr val="000000"/>
                          </a:solidFill>
                          <a:effectLst/>
                          <a:latin typeface="+mn-lt"/>
                          <a:ea typeface="Times New Roman"/>
                          <a:cs typeface="Arial"/>
                        </a:rPr>
                        <a:t>Lenguaje</a:t>
                      </a:r>
                      <a:r>
                        <a:rPr lang="es-ES_tradnl" sz="1000" u="sng" kern="1200" baseline="0" noProof="0" dirty="0" smtClean="0">
                          <a:solidFill>
                            <a:srgbClr val="000000"/>
                          </a:solidFill>
                          <a:effectLst/>
                          <a:latin typeface="+mn-lt"/>
                          <a:ea typeface="Times New Roman"/>
                          <a:cs typeface="Arial"/>
                        </a:rPr>
                        <a:t> del maestro t notas de calificación</a:t>
                      </a:r>
                      <a:r>
                        <a:rPr lang="es-ES_tradnl" sz="1000" u="none" kern="1200" baseline="0" noProof="0" dirty="0" smtClean="0">
                          <a:solidFill>
                            <a:srgbClr val="000000"/>
                          </a:solidFill>
                          <a:effectLst/>
                          <a:latin typeface="+mn-lt"/>
                          <a:ea typeface="Times New Roman"/>
                          <a:cs typeface="Arial"/>
                        </a:rPr>
                        <a:t>:</a:t>
                      </a:r>
                      <a:endParaRPr lang="es-ES_tradnl" sz="1000" u="none" kern="1200" noProof="0" dirty="0" smtClean="0">
                        <a:solidFill>
                          <a:srgbClr val="000000"/>
                        </a:solidFill>
                        <a:effectLst/>
                        <a:latin typeface="+mn-lt"/>
                        <a:ea typeface="Times New Roman"/>
                        <a:cs typeface="Arial"/>
                      </a:endParaRPr>
                    </a:p>
                    <a:p>
                      <a:pPr lvl="0" algn="l">
                        <a:defRPr sz="1800" b="0" i="0"/>
                      </a:pPr>
                      <a:r>
                        <a:rPr lang="es-ES_tradnl" sz="1000" b="1" noProof="0" dirty="0" smtClean="0">
                          <a:solidFill>
                            <a:schemeClr val="tx1"/>
                          </a:solidFill>
                        </a:rPr>
                        <a:t>Evidencia suficiente (conclusión o idea central) </a:t>
                      </a:r>
                      <a:r>
                        <a:rPr lang="es-ES_tradnl" sz="1000" b="0" noProof="0" dirty="0" smtClean="0">
                          <a:solidFill>
                            <a:schemeClr val="tx1"/>
                          </a:solidFill>
                        </a:rPr>
                        <a:t>serían declaraciones de semejanzas hechas por el estudiante en la respuesta. Las “declaraciones” de semejanzas podrían incluir</a:t>
                      </a:r>
                      <a:r>
                        <a:rPr lang="es-ES_tradnl" sz="1000" b="0" baseline="0" noProof="0" dirty="0" smtClean="0">
                          <a:solidFill>
                            <a:schemeClr val="tx1"/>
                          </a:solidFill>
                        </a:rPr>
                        <a:t> (1)tanto la pequeña semilla como las aves marinas tenían esperanza, (2), tanto la pequeña semilla como las aves marinas  no se dieron por vencidas, (3)tanto la pequeña semilla como las aves marinas tenían retos, y (4)tanto la pequeña semilla como las aves marinas tuvieron un buen final, ya que no se rindieron.</a:t>
                      </a:r>
                    </a:p>
                    <a:p>
                      <a:pPr lvl="0" algn="l">
                        <a:defRPr sz="1800" b="0" i="0"/>
                      </a:pPr>
                      <a:r>
                        <a:rPr lang="es-ES_tradnl" sz="1000" b="1" noProof="0" dirty="0" smtClean="0">
                          <a:solidFill>
                            <a:schemeClr val="tx1"/>
                          </a:solidFill>
                        </a:rPr>
                        <a:t>Identificaciones específicas que</a:t>
                      </a:r>
                      <a:r>
                        <a:rPr lang="es-ES_tradnl" sz="1000" b="1" baseline="0" noProof="0" dirty="0" smtClean="0">
                          <a:solidFill>
                            <a:schemeClr val="tx1"/>
                          </a:solidFill>
                        </a:rPr>
                        <a:t> proporcionan un</a:t>
                      </a:r>
                      <a:r>
                        <a:rPr lang="es-ES_tradnl" sz="1000" b="1" noProof="0" dirty="0" smtClean="0">
                          <a:solidFill>
                            <a:schemeClr val="tx1"/>
                          </a:solidFill>
                        </a:rPr>
                        <a:t> apoyo completo (otros detalles)</a:t>
                      </a:r>
                      <a:r>
                        <a:rPr lang="es-ES_tradnl" sz="1000" b="0" baseline="0" noProof="0" dirty="0" smtClean="0">
                          <a:solidFill>
                            <a:schemeClr val="tx1"/>
                          </a:solidFill>
                        </a:rPr>
                        <a:t>. Cada declaración (arriba) debe tener como evidencia detalles de ambos textos que la sostengan. Los detalles de apoyo para la “declaración  de semejanza” # 1 (arriba) podrían incluir: la pequeña semilla quería/esperaba ser un árbol de secuoya roja </a:t>
                      </a:r>
                      <a:r>
                        <a:rPr lang="es-ES_tradnl" sz="1000" b="0" i="1" baseline="0" noProof="0" dirty="0" smtClean="0">
                          <a:solidFill>
                            <a:schemeClr val="tx1"/>
                          </a:solidFill>
                        </a:rPr>
                        <a:t>(</a:t>
                      </a:r>
                      <a:r>
                        <a:rPr lang="es-ES_tradnl" sz="1000" b="0" i="1" baseline="0" noProof="0" dirty="0" err="1" smtClean="0">
                          <a:solidFill>
                            <a:schemeClr val="tx1"/>
                          </a:solidFill>
                        </a:rPr>
                        <a:t>redwood</a:t>
                      </a:r>
                      <a:r>
                        <a:rPr lang="es-ES_tradnl" sz="1000" b="0" i="1" baseline="0" noProof="0" dirty="0" smtClean="0">
                          <a:solidFill>
                            <a:schemeClr val="tx1"/>
                          </a:solidFill>
                        </a:rPr>
                        <a:t>) </a:t>
                      </a:r>
                      <a:r>
                        <a:rPr lang="es-ES_tradnl" sz="1000" b="0" baseline="0" noProof="0" dirty="0" smtClean="0">
                          <a:solidFill>
                            <a:schemeClr val="tx1"/>
                          </a:solidFill>
                        </a:rPr>
                        <a:t>y las pequeñas aves marinas esperaban hacer un nido en un árbol de secuoya roja </a:t>
                      </a:r>
                      <a:r>
                        <a:rPr lang="es-ES_tradnl" sz="1000" b="0" i="1" baseline="0" noProof="0" dirty="0" smtClean="0">
                          <a:solidFill>
                            <a:schemeClr val="tx1"/>
                          </a:solidFill>
                        </a:rPr>
                        <a:t>(</a:t>
                      </a:r>
                      <a:r>
                        <a:rPr lang="es-ES_tradnl" sz="1000" b="0" i="1" baseline="0" noProof="0" dirty="0" err="1" smtClean="0">
                          <a:solidFill>
                            <a:schemeClr val="tx1"/>
                          </a:solidFill>
                        </a:rPr>
                        <a:t>redwood</a:t>
                      </a:r>
                      <a:r>
                        <a:rPr lang="es-ES_tradnl" sz="1000" b="0" i="1" baseline="0" noProof="0" dirty="0" smtClean="0">
                          <a:solidFill>
                            <a:schemeClr val="tx1"/>
                          </a:solidFill>
                        </a:rPr>
                        <a:t>). </a:t>
                      </a:r>
                      <a:r>
                        <a:rPr lang="es-ES_tradnl" sz="1000" b="0" baseline="0" noProof="0" dirty="0" smtClean="0">
                          <a:solidFill>
                            <a:schemeClr val="tx1"/>
                          </a:solidFill>
                        </a:rPr>
                        <a:t>Para la declaración # 2 (arriba): la pequeña semilla no se rindió tratando de ser una secuoya roja (</a:t>
                      </a:r>
                      <a:r>
                        <a:rPr lang="es-ES_tradnl" sz="1000" b="0" i="1" baseline="0" noProof="0" dirty="0" err="1" smtClean="0">
                          <a:solidFill>
                            <a:schemeClr val="tx1"/>
                          </a:solidFill>
                        </a:rPr>
                        <a:t>redwood</a:t>
                      </a:r>
                      <a:r>
                        <a:rPr lang="es-ES_tradnl" sz="1000" b="0" baseline="0" noProof="0" dirty="0" smtClean="0">
                          <a:solidFill>
                            <a:schemeClr val="tx1"/>
                          </a:solidFill>
                        </a:rPr>
                        <a:t>) y las aves marinas no se rindieron y pusieron su huevo en el árbol de secuoya roja. Para la declaración # 3 (arriba): la pequeña semilla fue atacada por las ardillas y las pequeñas aves marinas tenían miedo de los leñadores. Para la declaración # 4 (arriba): la pequeña semilla se convirtió en un hermoso árbol y las aves marinas fueron felices en su nido.</a:t>
                      </a:r>
                      <a:endParaRPr lang="es-ES_tradnl" sz="1000" noProof="0" dirty="0">
                        <a:solidFill>
                          <a:schemeClr val="tx1"/>
                        </a:solidFill>
                      </a:endParaRPr>
                    </a:p>
                  </a:txBody>
                  <a:tcPr marL="55249" marR="55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3</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_tradnl" sz="1000" i="1" noProof="0" dirty="0" smtClean="0">
                          <a:solidFill>
                            <a:schemeClr val="tx1"/>
                          </a:solidFill>
                        </a:rPr>
                        <a:t>El estudiante da una respuesta competente al dar declaraciones específicas de cómo los personajes de ambos</a:t>
                      </a:r>
                      <a:r>
                        <a:rPr lang="es-ES_tradnl" sz="1000" i="1" baseline="0" noProof="0" dirty="0" smtClean="0">
                          <a:solidFill>
                            <a:schemeClr val="tx1"/>
                          </a:solidFill>
                        </a:rPr>
                        <a:t> cuentos</a:t>
                      </a:r>
                      <a:r>
                        <a:rPr lang="es-ES_tradnl" sz="1000" i="1" noProof="0" dirty="0" smtClean="0">
                          <a:solidFill>
                            <a:schemeClr val="tx1"/>
                          </a:solidFill>
                        </a:rPr>
                        <a:t> se parecen, y utiliza datos de ambos</a:t>
                      </a:r>
                      <a:r>
                        <a:rPr lang="es-ES_tradnl" sz="1000" i="1" baseline="0" noProof="0" dirty="0" smtClean="0">
                          <a:solidFill>
                            <a:schemeClr val="tx1"/>
                          </a:solidFill>
                        </a:rPr>
                        <a:t> cuentos</a:t>
                      </a:r>
                      <a:r>
                        <a:rPr lang="es-ES_tradnl" sz="1000" i="1" noProof="0" dirty="0" smtClean="0">
                          <a:solidFill>
                            <a:schemeClr val="tx1"/>
                          </a:solidFill>
                        </a:rPr>
                        <a:t> para apoyar las declaraciones.</a:t>
                      </a:r>
                    </a:p>
                    <a:p>
                      <a:pPr lvl="0" algn="l">
                        <a:defRPr sz="1800" b="0" i="0"/>
                      </a:pPr>
                      <a:r>
                        <a:rPr lang="es-ES_tradnl" sz="1100" i="0" baseline="0" noProof="0" dirty="0" smtClean="0">
                          <a:solidFill>
                            <a:schemeClr val="tx1"/>
                          </a:solidFill>
                        </a:rPr>
                        <a:t>Los personajes de los cuentos que se parecen son la pequeña semilla y la mamá de las aves marinas. Se parecen porque ambas querían algo y trataron muy duro para que esto ocurriera. La pequeña semilla quería ser una secuoya roja (</a:t>
                      </a:r>
                      <a:r>
                        <a:rPr lang="es-ES_tradnl" sz="1100" i="0" baseline="0" noProof="0" dirty="0" err="1" smtClean="0">
                          <a:solidFill>
                            <a:schemeClr val="tx1"/>
                          </a:solidFill>
                        </a:rPr>
                        <a:t>redwood</a:t>
                      </a:r>
                      <a:r>
                        <a:rPr lang="es-ES_tradnl" sz="1100" i="0" baseline="0" noProof="0" dirty="0" smtClean="0">
                          <a:solidFill>
                            <a:schemeClr val="tx1"/>
                          </a:solidFill>
                        </a:rPr>
                        <a:t>) grande y la ave marina quería hacer un nido. Luego ambas tuvieron problemas, pero ellas no se rindieron. ¡La pequeña semilla fue molestada por algunas ardillas y la ave marina tenía leñadores que podrían cortar su árbol! Pero ambas siguieron haciendo lo que querían y fueron felices al final, ya que sus sueños se hicieron realidad.</a:t>
                      </a: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7056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_tradnl" sz="1000" i="1" noProof="0" dirty="0" smtClean="0">
                          <a:solidFill>
                            <a:schemeClr val="tx1"/>
                          </a:solidFill>
                        </a:rPr>
                        <a:t>El estudiante</a:t>
                      </a:r>
                      <a:r>
                        <a:rPr lang="es-ES_tradnl" sz="1000" i="1" baseline="0" noProof="0" dirty="0" smtClean="0">
                          <a:solidFill>
                            <a:schemeClr val="tx1"/>
                          </a:solidFill>
                        </a:rPr>
                        <a:t> da una respuesta parcial al dar declaraciones específicas de cómo los personajes de ambos cuentos se parecen y utiliza detalles parciales de ambos textos para apoyar las declaraciones. </a:t>
                      </a:r>
                      <a:endParaRPr lang="es-ES_tradnl" sz="1000" i="1" noProof="0" dirty="0" smtClean="0">
                        <a:solidFill>
                          <a:schemeClr val="tx1"/>
                        </a:solidFill>
                      </a:endParaRPr>
                    </a:p>
                    <a:p>
                      <a:pPr lvl="0" algn="l">
                        <a:defRPr sz="1800" b="0" i="0"/>
                      </a:pPr>
                      <a:r>
                        <a:rPr lang="es-ES_tradnl" sz="1100" i="0" noProof="0" dirty="0" smtClean="0">
                          <a:solidFill>
                            <a:schemeClr val="tx1"/>
                          </a:solidFill>
                        </a:rPr>
                        <a:t>La pequeña</a:t>
                      </a:r>
                      <a:r>
                        <a:rPr lang="es-ES_tradnl" sz="1100" i="0" baseline="0" noProof="0" dirty="0" smtClean="0">
                          <a:solidFill>
                            <a:schemeClr val="tx1"/>
                          </a:solidFill>
                        </a:rPr>
                        <a:t> semilla era muy valiente. Le lanzaron piedras. Las aves marinas eran valientes también. Ellas no dejaron que los leñadores las ahuyentaran. Así es como se parecen. </a:t>
                      </a:r>
                      <a:endParaRPr lang="es-ES_tradnl" sz="1100" i="0" noProof="0" dirty="0" smtClean="0">
                        <a:solidFill>
                          <a:schemeClr val="tx1"/>
                        </a:solidFill>
                      </a:endParaRP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4937">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_tradnl" sz="1000" i="1" noProof="0" dirty="0" smtClean="0">
                          <a:solidFill>
                            <a:schemeClr val="tx1"/>
                          </a:solidFill>
                        </a:rPr>
                        <a:t>El estudiante da una respuesta mínima al dar declaraciones específicas y vagas de cómo los personajes de ambos</a:t>
                      </a:r>
                      <a:r>
                        <a:rPr lang="es-ES_tradnl" sz="1000" i="1" baseline="0" noProof="0" dirty="0" smtClean="0">
                          <a:solidFill>
                            <a:schemeClr val="tx1"/>
                          </a:solidFill>
                        </a:rPr>
                        <a:t> cuentos</a:t>
                      </a:r>
                      <a:r>
                        <a:rPr lang="es-ES_tradnl" sz="1000" i="1" noProof="0" dirty="0" smtClean="0">
                          <a:solidFill>
                            <a:schemeClr val="tx1"/>
                          </a:solidFill>
                        </a:rPr>
                        <a:t> se parecen y, utiliza muy pocos o ningún detalle de ambos cuentos para apoyar las declaraciones.</a:t>
                      </a:r>
                    </a:p>
                    <a:p>
                      <a:pPr lvl="0" algn="l">
                        <a:defRPr sz="1800" b="0" i="0"/>
                      </a:pPr>
                      <a:r>
                        <a:rPr lang="es-ES_tradnl" sz="1100" i="0" noProof="0" dirty="0" smtClean="0">
                          <a:solidFill>
                            <a:schemeClr val="tx1"/>
                          </a:solidFill>
                        </a:rPr>
                        <a:t>Creo que las semillas en el</a:t>
                      </a:r>
                      <a:r>
                        <a:rPr lang="es-ES_tradnl" sz="1100" i="0" baseline="0" noProof="0" dirty="0" smtClean="0">
                          <a:solidFill>
                            <a:schemeClr val="tx1"/>
                          </a:solidFill>
                        </a:rPr>
                        <a:t> cuento</a:t>
                      </a:r>
                      <a:r>
                        <a:rPr lang="es-ES_tradnl" sz="1100" i="0" noProof="0" dirty="0" smtClean="0">
                          <a:solidFill>
                            <a:schemeClr val="tx1"/>
                          </a:solidFill>
                        </a:rPr>
                        <a:t> tenían demasiado miedo, excepto una que se convirtió en un gran árbol. Luego, creo que las aves tenían mucha suerte de encontrar un nuevo árbol de secuoya roja para hacer un nido. Los dos tuvieron suerte.</a:t>
                      </a: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9143">
                <a:tc>
                  <a:txBody>
                    <a:bodyPr/>
                    <a:lstStyle/>
                    <a:p>
                      <a:pPr marL="0" marR="0" algn="ctr">
                        <a:lnSpc>
                          <a:spcPct val="100000"/>
                        </a:lnSpc>
                        <a:spcBef>
                          <a:spcPts val="0"/>
                        </a:spcBef>
                        <a:spcAft>
                          <a:spcPts val="0"/>
                        </a:spcAft>
                      </a:pPr>
                      <a:r>
                        <a:rPr lang="en-US" sz="2600" b="1" dirty="0" smtClean="0">
                          <a:solidFill>
                            <a:schemeClr val="tx1"/>
                          </a:solidFill>
                          <a:effectLst/>
                          <a:latin typeface="+mn-lt"/>
                          <a:ea typeface="Calibri"/>
                          <a:cs typeface="Times New Roman"/>
                        </a:rPr>
                        <a:t>0</a:t>
                      </a:r>
                      <a:endParaRPr lang="en-US" sz="2600" b="1" dirty="0">
                        <a:solidFill>
                          <a:schemeClr val="tx1"/>
                        </a:solidFill>
                        <a:effectLst/>
                        <a:latin typeface="+mn-lt"/>
                        <a:ea typeface="Calibri"/>
                        <a:cs typeface="Times New Roman"/>
                      </a:endParaRPr>
                    </a:p>
                  </a:txBody>
                  <a:tcPr marL="55249" marR="55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_tradnl" sz="1000" i="1" noProof="0" dirty="0" smtClean="0">
                          <a:solidFill>
                            <a:schemeClr val="tx1"/>
                          </a:solidFill>
                        </a:rPr>
                        <a:t>El estudiante no proporciona ninguna evidencia de dar declaraciones específicas sobre cómo los personajes de ambos cuentos se</a:t>
                      </a:r>
                      <a:r>
                        <a:rPr lang="es-ES_tradnl" sz="1000" i="1" baseline="0" noProof="0" dirty="0" smtClean="0">
                          <a:solidFill>
                            <a:schemeClr val="tx1"/>
                          </a:solidFill>
                        </a:rPr>
                        <a:t> parecen</a:t>
                      </a:r>
                      <a:r>
                        <a:rPr lang="es-ES_tradnl" sz="1000" i="1" noProof="0" dirty="0" smtClean="0">
                          <a:solidFill>
                            <a:schemeClr val="tx1"/>
                          </a:solidFill>
                        </a:rPr>
                        <a:t>. </a:t>
                      </a:r>
                    </a:p>
                    <a:p>
                      <a:pPr lvl="0" algn="l">
                        <a:defRPr sz="1800" b="0" i="0"/>
                      </a:pPr>
                      <a:r>
                        <a:rPr lang="es-ES_tradnl" sz="1100" i="0" noProof="0" dirty="0" smtClean="0">
                          <a:solidFill>
                            <a:schemeClr val="tx1"/>
                          </a:solidFill>
                        </a:rPr>
                        <a:t>Las semillas crecen en el suelo. Yo pienso que</a:t>
                      </a:r>
                      <a:r>
                        <a:rPr lang="es-ES_tradnl" sz="1100" i="0" baseline="0" noProof="0" dirty="0" smtClean="0">
                          <a:solidFill>
                            <a:schemeClr val="tx1"/>
                          </a:solidFill>
                        </a:rPr>
                        <a:t> las aves marinas comen semillas.</a:t>
                      </a:r>
                      <a:endParaRPr lang="es-ES_tradnl" sz="1100" i="0" noProof="0" dirty="0" smtClean="0">
                        <a:solidFill>
                          <a:schemeClr val="tx1"/>
                        </a:solidFill>
                      </a:endParaRPr>
                    </a:p>
                  </a:txBody>
                  <a:tcPr marL="97155"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nvPr>
        </p:nvGraphicFramePr>
        <p:xfrm>
          <a:off x="5029200" y="8610600"/>
          <a:ext cx="2278062" cy="609600"/>
        </p:xfrm>
        <a:graphic>
          <a:graphicData uri="http://schemas.openxmlformats.org/drawingml/2006/table">
            <a:tbl>
              <a:tblPr firstRow="1" firstCol="1" bandRow="1"/>
              <a:tblGrid>
                <a:gridCol w="2278062"/>
              </a:tblGrid>
              <a:tr h="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HaciaRL.2.9           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0">
                <a:tc>
                  <a:txBody>
                    <a:bodyPr/>
                    <a:lstStyle/>
                    <a:p>
                      <a:pPr marL="0" marR="0" algn="l">
                        <a:lnSpc>
                          <a:spcPct val="100000"/>
                        </a:lnSpc>
                        <a:spcBef>
                          <a:spcPts val="0"/>
                        </a:spcBef>
                        <a:spcAft>
                          <a:spcPts val="0"/>
                        </a:spcAft>
                      </a:pPr>
                      <a:r>
                        <a:rPr lang="es-419" sz="800" b="1" dirty="0" smtClean="0">
                          <a:effectLst/>
                          <a:latin typeface="+mn-lt"/>
                          <a:ea typeface="Calibri"/>
                          <a:cs typeface="Helvetica"/>
                        </a:rPr>
                        <a:t>Sintetiza dos versiones del mismo cuento al comparar y contrastar cómo  eventos específicos son presentados para poder llegar a una conclusión acerca de cuentos de diferentes culturas.</a:t>
                      </a:r>
                      <a:endParaRPr lang="en-US" sz="800" dirty="0" smtClean="0">
                        <a:effectLst/>
                        <a:latin typeface="Calibri"/>
                        <a:ea typeface="Calibri"/>
                        <a:cs typeface="Helvetica"/>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Tree>
    <p:extLst>
      <p:ext uri="{BB962C8B-B14F-4D97-AF65-F5344CB8AC3E}">
        <p14:creationId xmlns:p14="http://schemas.microsoft.com/office/powerpoint/2010/main" val="2022247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21</a:t>
            </a:fld>
            <a:endParaRPr lang="es-419" dirty="0"/>
          </a:p>
        </p:txBody>
      </p:sp>
      <p:graphicFrame>
        <p:nvGraphicFramePr>
          <p:cNvPr id="11" name="Table 10"/>
          <p:cNvGraphicFramePr>
            <a:graphicFrameLocks noGrp="1"/>
          </p:cNvGraphicFramePr>
          <p:nvPr>
            <p:extLst/>
          </p:nvPr>
        </p:nvGraphicFramePr>
        <p:xfrm>
          <a:off x="533400" y="76200"/>
          <a:ext cx="6822440" cy="9384792"/>
        </p:xfrm>
        <a:graphic>
          <a:graphicData uri="http://schemas.openxmlformats.org/drawingml/2006/table">
            <a:tbl>
              <a:tblPr firstRow="1" bandRow="1">
                <a:tableStyleId>{5940675A-B579-460E-94D1-54222C63F5DA}</a:tableStyleId>
              </a:tblPr>
              <a:tblGrid>
                <a:gridCol w="539750"/>
                <a:gridCol w="6282690"/>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419" sz="1400" b="1" noProof="0" dirty="0" smtClean="0">
                          <a:effectLst/>
                        </a:rPr>
                        <a:t>Pre-evaluación Trimestre 3: Clave para</a:t>
                      </a:r>
                      <a:r>
                        <a:rPr lang="es-419" sz="1400" b="1" baseline="0" noProof="0" dirty="0" smtClean="0">
                          <a:effectLst/>
                        </a:rPr>
                        <a:t> la</a:t>
                      </a:r>
                      <a:r>
                        <a:rPr lang="es-419" sz="1400" b="1" noProof="0" dirty="0" smtClean="0">
                          <a:effectLst/>
                        </a:rPr>
                        <a:t>  </a:t>
                      </a:r>
                      <a:r>
                        <a:rPr lang="es-419" sz="1400" b="1" u="sng" noProof="0" dirty="0" smtClean="0">
                          <a:effectLst/>
                        </a:rPr>
                        <a:t>Respuesta Construida de Investigación</a:t>
                      </a:r>
                    </a:p>
                  </a:txBody>
                  <a:tcPr marL="97536" marR="97536" marT="48006" marB="48006">
                    <a:noFill/>
                  </a:tcPr>
                </a:tc>
                <a:tc hMerge="1">
                  <a:txBody>
                    <a:bodyPr/>
                    <a:lstStyle/>
                    <a:p>
                      <a:endParaRPr lang="en-US"/>
                    </a:p>
                  </a:txBody>
                  <a:tcPr/>
                </a:tc>
              </a:tr>
              <a:tr h="4815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u="sng" dirty="0" smtClean="0">
                          <a:solidFill>
                            <a:schemeClr val="tx1"/>
                          </a:solidFill>
                        </a:rPr>
                        <a:t>Rúbricas para la Respuesta Construida de investigación - Objetivo 3</a:t>
                      </a:r>
                    </a:p>
                    <a:p>
                      <a:pPr marL="231775" marR="0" lvl="0" indent="-231775" algn="ctr" defTabSz="96661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relevante de la información irrelevante, </a:t>
                      </a:r>
                    </a:p>
                    <a:p>
                      <a:pPr marL="231775" marR="0" lvl="0" indent="-231775" algn="ctr" defTabSz="96661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mn-lt"/>
                          <a:ea typeface="+mn-ea"/>
                          <a:cs typeface="+mn-cs"/>
                        </a:rPr>
                        <a:t>como lo es distinguir un hecho de una opinión</a:t>
                      </a:r>
                      <a:endParaRPr kumimoji="0" lang="es-ES" sz="1050" b="1"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tc>
                <a:tc hMerge="1">
                  <a:txBody>
                    <a:bodyPr/>
                    <a:lstStyle/>
                    <a:p>
                      <a:endParaRPr lang="en-US"/>
                    </a:p>
                  </a:txBody>
                  <a:tcPr/>
                </a:tc>
              </a:tr>
              <a:tr h="494066">
                <a:tc gridSpan="2">
                  <a:txBody>
                    <a:bodyPr/>
                    <a:lstStyle/>
                    <a:p>
                      <a:pPr marL="282575" lvl="0" indent="-282575" algn="l">
                        <a:buNone/>
                        <a:defRPr sz="1800" b="0" i="0"/>
                      </a:pPr>
                      <a:r>
                        <a:rPr lang="es-419" sz="1400" b="1" dirty="0" smtClean="0">
                          <a:solidFill>
                            <a:schemeClr val="tx1"/>
                          </a:solidFill>
                        </a:rPr>
                        <a:t>Pregunta #15:</a:t>
                      </a:r>
                      <a:r>
                        <a:rPr lang="es-419" sz="1400" b="1" dirty="0" smtClean="0">
                          <a:solidFill>
                            <a:srgbClr val="FF3399"/>
                          </a:solidFill>
                        </a:rPr>
                        <a:t>  </a:t>
                      </a:r>
                      <a:r>
                        <a:rPr lang="es-419" sz="1400" b="1" noProof="0" dirty="0" smtClean="0">
                          <a:solidFill>
                            <a:schemeClr val="tx1"/>
                          </a:solidFill>
                          <a:latin typeface="+mj-lt"/>
                          <a:cs typeface="Helvetica" pitchFamily="34" charset="0"/>
                        </a:rPr>
                        <a:t>En el artículo,</a:t>
                      </a:r>
                      <a:r>
                        <a:rPr lang="es-419" sz="1400" b="1" baseline="0" noProof="0" dirty="0" smtClean="0">
                          <a:solidFill>
                            <a:schemeClr val="tx1"/>
                          </a:solidFill>
                          <a:latin typeface="+mj-lt"/>
                          <a:cs typeface="Helvetica" pitchFamily="34" charset="0"/>
                        </a:rPr>
                        <a:t> </a:t>
                      </a:r>
                      <a:r>
                        <a:rPr lang="es-419" sz="1400" b="1" i="1" u="none" noProof="0" dirty="0" smtClean="0">
                          <a:solidFill>
                            <a:schemeClr val="tx1"/>
                          </a:solidFill>
                          <a:latin typeface="+mj-lt"/>
                          <a:cs typeface="Helvetica" pitchFamily="34" charset="0"/>
                        </a:rPr>
                        <a:t>Secuoyas gigantes</a:t>
                      </a:r>
                      <a:r>
                        <a:rPr lang="es-419" sz="1400" b="1" i="1" u="none" baseline="0" noProof="0" dirty="0" smtClean="0">
                          <a:solidFill>
                            <a:schemeClr val="tx1"/>
                          </a:solidFill>
                          <a:latin typeface="+mj-lt"/>
                          <a:cs typeface="Helvetica" pitchFamily="34" charset="0"/>
                        </a:rPr>
                        <a:t> y Secuoyas rojas (</a:t>
                      </a:r>
                      <a:r>
                        <a:rPr lang="es-419" sz="1400" b="1" i="1" u="none" baseline="0" noProof="0" dirty="0" err="1" smtClean="0">
                          <a:solidFill>
                            <a:schemeClr val="tx1"/>
                          </a:solidFill>
                          <a:latin typeface="+mj-lt"/>
                          <a:cs typeface="Helvetica" pitchFamily="34" charset="0"/>
                        </a:rPr>
                        <a:t>r</a:t>
                      </a:r>
                      <a:r>
                        <a:rPr lang="es-419" sz="1400" b="1" i="1" u="none" noProof="0" dirty="0" err="1" smtClean="0">
                          <a:solidFill>
                            <a:schemeClr val="tx1"/>
                          </a:solidFill>
                          <a:latin typeface="+mj-lt"/>
                          <a:cs typeface="Helvetica" pitchFamily="34" charset="0"/>
                        </a:rPr>
                        <a:t>edwoods</a:t>
                      </a:r>
                      <a:r>
                        <a:rPr lang="es-419" sz="1400" b="1" i="1" u="none" noProof="0" dirty="0" smtClean="0">
                          <a:solidFill>
                            <a:schemeClr val="tx1"/>
                          </a:solidFill>
                          <a:latin typeface="+mj-lt"/>
                          <a:cs typeface="Helvetica" pitchFamily="34" charset="0"/>
                        </a:rPr>
                        <a:t>), </a:t>
                      </a:r>
                      <a:r>
                        <a:rPr lang="es-419" sz="1400" b="1" i="0" u="none" noProof="0" dirty="0" smtClean="0">
                          <a:solidFill>
                            <a:schemeClr val="tx1"/>
                          </a:solidFill>
                          <a:latin typeface="+mj-lt"/>
                          <a:cs typeface="Helvetica" pitchFamily="34" charset="0"/>
                        </a:rPr>
                        <a:t>¿qué puntos clave quiere el autor que el lector conozca? </a:t>
                      </a:r>
                      <a:r>
                        <a:rPr lang="es-419" sz="1400" b="1" noProof="0" dirty="0" smtClean="0">
                          <a:solidFill>
                            <a:schemeClr val="tx1"/>
                          </a:solidFill>
                          <a:latin typeface="+mj-lt"/>
                          <a:cs typeface="Helvetica" pitchFamily="34" charset="0"/>
                        </a:rPr>
                        <a:t>Explica tu respuesta con ejemplos y detalles del artículos.</a:t>
                      </a:r>
                    </a:p>
                  </a:txBody>
                  <a:tcPr marL="103632" marR="103632" marT="50292" marB="50292">
                    <a:noFill/>
                  </a:tcPr>
                </a:tc>
                <a:tc hMerge="1">
                  <a:txBody>
                    <a:bodyPr/>
                    <a:lstStyle/>
                    <a:p>
                      <a:endParaRPr lang="en-US" dirty="0"/>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solidFill>
                      <a:schemeClr val="bg1">
                        <a:lumMod val="85000"/>
                      </a:schemeClr>
                    </a:solidFill>
                  </a:tcPr>
                </a:tc>
                <a:tc hMerge="1">
                  <a:txBody>
                    <a:bodyPr/>
                    <a:lstStyle/>
                    <a:p>
                      <a:endParaRPr lang="en-US"/>
                    </a:p>
                  </a:txBody>
                  <a:tcPr/>
                </a:tc>
              </a:tr>
              <a:tr h="1361875">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u="sng" baseline="0" dirty="0" smtClean="0">
                          <a:solidFill>
                            <a:schemeClr val="tx1"/>
                          </a:solidFill>
                        </a:rPr>
                        <a:t>La respuesta</a:t>
                      </a:r>
                      <a:r>
                        <a:rPr lang="es-419" sz="1000" b="1" u="none" baseline="0" dirty="0" smtClean="0">
                          <a:solidFill>
                            <a:schemeClr val="tx1"/>
                          </a:solidFill>
                        </a:rPr>
                        <a:t>:  </a:t>
                      </a:r>
                      <a:r>
                        <a:rPr lang="es-419" sz="1000" b="0" u="none" baseline="0" dirty="0" smtClean="0">
                          <a:solidFill>
                            <a:schemeClr val="tx1"/>
                          </a:solidFill>
                        </a:rPr>
                        <a:t>da suficiente evidencia de la habilidad de distinguir entre la información relevante de la información irrelevante, para explicar los puntos clave que el autor hace en el texto </a:t>
                      </a:r>
                      <a:r>
                        <a:rPr lang="es-419" sz="1000" b="0" i="0" u="sng" baseline="0" dirty="0" smtClean="0">
                          <a:solidFill>
                            <a:schemeClr val="tx1"/>
                          </a:solidFill>
                        </a:rPr>
                        <a:t>Secuoyas gigantes y Secuoyas rojas (</a:t>
                      </a:r>
                      <a:r>
                        <a:rPr lang="es-419" sz="1000" b="0" i="1" u="sng" baseline="0" dirty="0" err="1" smtClean="0">
                          <a:solidFill>
                            <a:schemeClr val="tx1"/>
                          </a:solidFill>
                        </a:rPr>
                        <a:t>redwoods</a:t>
                      </a:r>
                      <a:r>
                        <a:rPr lang="es-419" sz="1000" b="0" i="0" u="sng" baseline="0" dirty="0" smtClean="0">
                          <a:solidFill>
                            <a:schemeClr val="tx1"/>
                          </a:solidFill>
                        </a:rPr>
                        <a:t>)</a:t>
                      </a:r>
                      <a:r>
                        <a:rPr lang="es-419" sz="1000" b="0" i="0" u="none" baseline="0" dirty="0" smtClean="0">
                          <a:solidFill>
                            <a:schemeClr val="tx1"/>
                          </a:solidFill>
                        </a:rPr>
                        <a:t>. </a:t>
                      </a:r>
                      <a:r>
                        <a:rPr lang="es-419" sz="1000" b="0" u="none" baseline="0" dirty="0" smtClean="0">
                          <a:solidFill>
                            <a:schemeClr val="tx1"/>
                          </a:solidFill>
                        </a:rPr>
                        <a:t>Los puntos clave deben referirse al propósito del pasaje - explicando cómo las secuoyas gigantes y las secuoyas rojas (</a:t>
                      </a:r>
                      <a:r>
                        <a:rPr lang="es-419" sz="1000" b="0" i="1" u="none" baseline="0" dirty="0" err="1" smtClean="0">
                          <a:solidFill>
                            <a:schemeClr val="tx1"/>
                          </a:solidFill>
                        </a:rPr>
                        <a:t>redwood</a:t>
                      </a:r>
                      <a:r>
                        <a:rPr lang="es-419" sz="1000" b="0" u="none" baseline="0" dirty="0" err="1" smtClean="0">
                          <a:solidFill>
                            <a:schemeClr val="tx1"/>
                          </a:solidFill>
                        </a:rPr>
                        <a:t>s</a:t>
                      </a:r>
                      <a:r>
                        <a:rPr lang="es-419" sz="1000" b="0" u="none" baseline="0" dirty="0" smtClean="0">
                          <a:solidFill>
                            <a:schemeClr val="tx1"/>
                          </a:solidFill>
                        </a:rPr>
                        <a:t>) son diferentes. Esta es una pregunta DOK-3 donde se requiere </a:t>
                      </a:r>
                      <a:r>
                        <a:rPr lang="es-419" sz="1000" b="1" u="none" baseline="0" dirty="0" smtClean="0">
                          <a:solidFill>
                            <a:schemeClr val="tx1"/>
                          </a:solidFill>
                        </a:rPr>
                        <a:t>razonamiento y pensamiento estratégico </a:t>
                      </a:r>
                      <a:r>
                        <a:rPr lang="es-419" sz="1000" b="0" u="none" baseline="0" dirty="0" smtClean="0">
                          <a:solidFill>
                            <a:schemeClr val="tx1"/>
                          </a:solidFill>
                        </a:rPr>
                        <a:t>(infiriendo que los puntos clave hacen referencia a las diferencias en los dos tipos de árboles).</a:t>
                      </a:r>
                    </a:p>
                    <a:p>
                      <a:pPr marL="0" marR="0" indent="0" algn="l" defTabSz="1018809" rtl="0" eaLnBrk="1" fontAlgn="auto" latinLnBrk="0" hangingPunct="1">
                        <a:lnSpc>
                          <a:spcPct val="100000"/>
                        </a:lnSpc>
                        <a:spcBef>
                          <a:spcPts val="0"/>
                        </a:spcBef>
                        <a:spcAft>
                          <a:spcPts val="0"/>
                        </a:spcAft>
                        <a:buClrTx/>
                        <a:buSzTx/>
                        <a:buFontTx/>
                        <a:buNone/>
                        <a:tabLst/>
                        <a:defRPr/>
                      </a:pPr>
                      <a:r>
                        <a:rPr lang="es-419" sz="1000" b="0" i="0" u="none" baseline="0" dirty="0" smtClean="0">
                          <a:solidFill>
                            <a:schemeClr val="tx1"/>
                          </a:solidFill>
                        </a:rPr>
                        <a:t>La respuesta del estudiante debe incluir: </a:t>
                      </a:r>
                    </a:p>
                    <a:p>
                      <a:pPr marL="228600" marR="0" indent="-228600" algn="l" defTabSz="1018809" rtl="0" eaLnBrk="1" fontAlgn="auto" latinLnBrk="0" hangingPunct="1">
                        <a:lnSpc>
                          <a:spcPct val="100000"/>
                        </a:lnSpc>
                        <a:spcBef>
                          <a:spcPts val="0"/>
                        </a:spcBef>
                        <a:spcAft>
                          <a:spcPts val="0"/>
                        </a:spcAft>
                        <a:buClrTx/>
                        <a:buSzTx/>
                        <a:buFontTx/>
                        <a:buAutoNum type="arabicPeriod"/>
                        <a:tabLst/>
                        <a:defRPr/>
                      </a:pPr>
                      <a:r>
                        <a:rPr lang="es-419" sz="1000" b="0" i="0" u="none" baseline="0" dirty="0" smtClean="0">
                          <a:solidFill>
                            <a:schemeClr val="tx1"/>
                          </a:solidFill>
                        </a:rPr>
                        <a:t>Una declaración (de algún tipo) de que los puntos clave que el autor está haciendo son sobre las diferencias entre las secuoyas gigantes y secuoyas rojas (</a:t>
                      </a:r>
                      <a:r>
                        <a:rPr lang="es-419" sz="1000" b="0" i="1" u="none" baseline="0" dirty="0" err="1" smtClean="0">
                          <a:solidFill>
                            <a:schemeClr val="tx1"/>
                          </a:solidFill>
                        </a:rPr>
                        <a:t>redwood</a:t>
                      </a:r>
                      <a:r>
                        <a:rPr lang="es-419" sz="1000" b="0" i="0" u="none" baseline="0" dirty="0" smtClean="0">
                          <a:solidFill>
                            <a:schemeClr val="tx1"/>
                          </a:solidFill>
                        </a:rPr>
                        <a:t>).</a:t>
                      </a:r>
                    </a:p>
                    <a:p>
                      <a:pPr marL="228600" marR="0" indent="-228600" algn="l" defTabSz="1018809" rtl="0" eaLnBrk="1" fontAlgn="auto" latinLnBrk="0" hangingPunct="1">
                        <a:lnSpc>
                          <a:spcPct val="100000"/>
                        </a:lnSpc>
                        <a:spcBef>
                          <a:spcPts val="0"/>
                        </a:spcBef>
                        <a:spcAft>
                          <a:spcPts val="0"/>
                        </a:spcAft>
                        <a:buClrTx/>
                        <a:buSzTx/>
                        <a:buFontTx/>
                        <a:buAutoNum type="arabicPeriod"/>
                        <a:tabLst/>
                        <a:defRPr/>
                      </a:pPr>
                      <a:r>
                        <a:rPr lang="es-419" sz="1000" b="0" i="0" u="none" baseline="0" dirty="0" smtClean="0">
                          <a:solidFill>
                            <a:schemeClr val="tx1"/>
                          </a:solidFill>
                        </a:rPr>
                        <a:t>Proveer detalles relevantes del pasaje </a:t>
                      </a:r>
                      <a:r>
                        <a:rPr lang="es-419" sz="1000" b="1" i="1" u="sng" dirty="0" smtClean="0">
                          <a:solidFill>
                            <a:schemeClr val="tx1"/>
                          </a:solidFill>
                        </a:rPr>
                        <a:t>Secuoyas gigantes y Secuoyas rojas (</a:t>
                      </a:r>
                      <a:r>
                        <a:rPr lang="es-419" sz="1000" b="1" i="1" u="sng" dirty="0" err="1" smtClean="0">
                          <a:solidFill>
                            <a:schemeClr val="tx1"/>
                          </a:solidFill>
                        </a:rPr>
                        <a:t>redwoods</a:t>
                      </a:r>
                      <a:r>
                        <a:rPr lang="es-419" sz="1000" b="1" i="1" u="sng" dirty="0" smtClean="0">
                          <a:solidFill>
                            <a:schemeClr val="tx1"/>
                          </a:solidFill>
                        </a:rPr>
                        <a:t>)</a:t>
                      </a:r>
                      <a:r>
                        <a:rPr lang="es-419" sz="1000" i="1" dirty="0" smtClean="0">
                          <a:solidFill>
                            <a:schemeClr val="tx1"/>
                          </a:solidFill>
                        </a:rPr>
                        <a:t> </a:t>
                      </a:r>
                      <a:r>
                        <a:rPr lang="es-419" sz="1000" i="0" dirty="0" smtClean="0">
                          <a:solidFill>
                            <a:schemeClr val="tx1"/>
                          </a:solidFill>
                        </a:rPr>
                        <a:t>que</a:t>
                      </a:r>
                      <a:r>
                        <a:rPr lang="es-419" sz="1000" i="0" baseline="0" dirty="0" smtClean="0">
                          <a:solidFill>
                            <a:schemeClr val="tx1"/>
                          </a:solidFill>
                        </a:rPr>
                        <a:t> apoyen la declaración de la respuesta.</a:t>
                      </a:r>
                      <a:endParaRPr lang="es-419" sz="1000" i="1"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s-419" sz="200" i="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r>
                        <a:rPr lang="es-419" sz="1000" b="1" i="0" dirty="0" smtClean="0">
                          <a:solidFill>
                            <a:schemeClr val="tx1"/>
                          </a:solidFill>
                        </a:rPr>
                        <a:t>Detalles</a:t>
                      </a:r>
                      <a:r>
                        <a:rPr lang="es-419" sz="1000" b="1" i="0" baseline="0" dirty="0" smtClean="0">
                          <a:solidFill>
                            <a:schemeClr val="tx1"/>
                          </a:solidFill>
                        </a:rPr>
                        <a:t> relevantes </a:t>
                      </a:r>
                      <a:r>
                        <a:rPr lang="es-419" sz="1000" b="0" i="0" baseline="0" dirty="0" smtClean="0">
                          <a:solidFill>
                            <a:schemeClr val="tx1"/>
                          </a:solidFill>
                        </a:rPr>
                        <a:t>para el árbol de secuoya gigante pueden incluir</a:t>
                      </a:r>
                      <a:r>
                        <a:rPr lang="es-419" sz="1000" i="0" baseline="0" dirty="0" smtClean="0">
                          <a:solidFill>
                            <a:schemeClr val="tx1"/>
                          </a:solidFill>
                        </a:rPr>
                        <a:t>: (1) el árbol de secuoya es el árbol más grande del mundo</a:t>
                      </a:r>
                      <a:r>
                        <a:rPr lang="es-419" sz="1000" b="0" u="none" baseline="0" dirty="0" smtClean="0">
                          <a:solidFill>
                            <a:schemeClr val="tx1"/>
                          </a:solidFill>
                        </a:rPr>
                        <a:t>, (2) tiene un tronco enorme, (3) sus hojas son escamosas, (4) tiene piñas y semillas grandes, (5) la madera es muy áspera, (6) su corteza es de color marrón rojizo, (7) crece solo o en grupos, y  (8) crece en el centro de California.</a:t>
                      </a:r>
                    </a:p>
                    <a:p>
                      <a:pPr marL="0" marR="0" indent="0" algn="l" defTabSz="1018809" rtl="0" eaLnBrk="1" fontAlgn="auto" latinLnBrk="0" hangingPunct="1">
                        <a:lnSpc>
                          <a:spcPct val="100000"/>
                        </a:lnSpc>
                        <a:spcBef>
                          <a:spcPts val="0"/>
                        </a:spcBef>
                        <a:spcAft>
                          <a:spcPts val="0"/>
                        </a:spcAft>
                        <a:buClrTx/>
                        <a:buSzTx/>
                        <a:buFontTx/>
                        <a:buNone/>
                        <a:tabLst/>
                        <a:defRPr/>
                      </a:pPr>
                      <a:r>
                        <a:rPr lang="es-419" sz="1000" b="1" u="none" baseline="0" dirty="0" smtClean="0">
                          <a:solidFill>
                            <a:schemeClr val="tx1"/>
                          </a:solidFill>
                        </a:rPr>
                        <a:t>Detalles relevantes </a:t>
                      </a:r>
                      <a:r>
                        <a:rPr lang="es-419" sz="1000" b="0" u="none" baseline="0" dirty="0" smtClean="0">
                          <a:solidFill>
                            <a:schemeClr val="tx1"/>
                          </a:solidFill>
                        </a:rPr>
                        <a:t>de la secuoya roja (</a:t>
                      </a:r>
                      <a:r>
                        <a:rPr lang="es-419" sz="1000" b="0" i="1" u="none" baseline="0" dirty="0" err="1" smtClean="0">
                          <a:solidFill>
                            <a:schemeClr val="tx1"/>
                          </a:solidFill>
                        </a:rPr>
                        <a:t>redwood</a:t>
                      </a:r>
                      <a:r>
                        <a:rPr lang="es-419" sz="1000" b="0" u="none" baseline="0" dirty="0" smtClean="0">
                          <a:solidFill>
                            <a:schemeClr val="tx1"/>
                          </a:solidFill>
                        </a:rPr>
                        <a:t>) podrían incluir: (1) es el árbol más alto del mundo, (2) sus hojas parecen agujas, (3) tienen piñas y semillas, pero son más pequeñas que las de la secuoya gigante, (3) la madera es áspera, de color  marrón claro y hasta de 1 pie de espesor y  (4) se le puede encontrar en California y cerca del Océano Pacífico.</a:t>
                      </a: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419" sz="14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844586">
                <a:tc>
                  <a:txBody>
                    <a:bodyPr/>
                    <a:lstStyle/>
                    <a:p>
                      <a:pPr algn="ctr"/>
                      <a:r>
                        <a:rPr lang="es-419" sz="1400" b="1" dirty="0" smtClean="0">
                          <a:solidFill>
                            <a:schemeClr val="tx1"/>
                          </a:solidFill>
                        </a:rPr>
                        <a:t>2</a:t>
                      </a:r>
                      <a:endParaRPr lang="es-419" sz="1400" b="1" dirty="0">
                        <a:solidFill>
                          <a:schemeClr val="tx1"/>
                        </a:solidFill>
                      </a:endParaRPr>
                    </a:p>
                  </a:txBody>
                  <a:tcPr marL="103632" marR="103632" marT="50292" marB="50292" anchor="ctr"/>
                </a:tc>
                <a:tc>
                  <a:txBody>
                    <a:bodyPr/>
                    <a:lstStyle/>
                    <a:p>
                      <a:r>
                        <a:rPr lang="es-419" sz="1000" i="1" baseline="0" dirty="0" smtClean="0">
                          <a:solidFill>
                            <a:schemeClr val="tx1"/>
                          </a:solidFill>
                        </a:rPr>
                        <a:t>La respuesta del estudiante afirma qué es lo que están estableciendo los </a:t>
                      </a:r>
                      <a:r>
                        <a:rPr lang="es-419" sz="1000" b="1" i="1" baseline="0" dirty="0" smtClean="0">
                          <a:solidFill>
                            <a:schemeClr val="tx1"/>
                          </a:solidFill>
                        </a:rPr>
                        <a:t>puntos clave </a:t>
                      </a:r>
                      <a:r>
                        <a:rPr lang="es-419" sz="1000" i="1" baseline="0" dirty="0" smtClean="0">
                          <a:solidFill>
                            <a:schemeClr val="tx1"/>
                          </a:solidFill>
                        </a:rPr>
                        <a:t>del autor, y da ejemplos y detalles suficientes del texto para apoyar la declaración.</a:t>
                      </a:r>
                    </a:p>
                    <a:p>
                      <a:r>
                        <a:rPr lang="es-419" sz="1100" i="0" kern="1200" baseline="0" dirty="0" smtClean="0">
                          <a:solidFill>
                            <a:schemeClr val="tx1"/>
                          </a:solidFill>
                          <a:latin typeface="+mn-lt"/>
                          <a:ea typeface="+mn-ea"/>
                          <a:cs typeface="+mn-cs"/>
                        </a:rPr>
                        <a:t>El autor quiere que el lector sepa todo acerca de los secuoyas gigantes y secuoyas rojas. Él habla de cómo son iguales y diferentes para que podamos entender más acerca de los dos tipos de árboles. Un ejemplo que el autor explica es que el árbol de secuoya gigante es el árbol más grande del mundo y el árbol de la secuoya roja es el árbol más alto del mundo. ¡Además, la secuoya gigante tiene un tronco enorme. Se necesitan muchas personas para rodear todo un tronco! La secuoya roja no es tan ancha como la secuoya gigante, pero es alta. ¡Algunas son más altas que la Estatua de la Libertad! Otro ejemplo que el autor le da al lector es que las hojas de un árbol de secuoya gigante son escamosas. Sus piñas y sus semillas son muy grandes. Pero las hojas de un árbol de secuoya roja parecen agujas y sus piñas son más pequeñas que las piñas de una secuoya gigante. Estos son sólo algunos ejemplos que muestran que los puntos clave del autor son acerca de cómo los dos árboles son similares y diferentes.</a:t>
                      </a:r>
                    </a:p>
                  </a:txBody>
                  <a:tcPr marL="103632" marR="103632" marT="50292" marB="50292">
                    <a:noFill/>
                  </a:tcPr>
                </a:tc>
              </a:tr>
              <a:tr h="616277">
                <a:tc>
                  <a:txBody>
                    <a:bodyPr/>
                    <a:lstStyle/>
                    <a:p>
                      <a:pPr algn="ctr"/>
                      <a:r>
                        <a:rPr lang="es-419" sz="1400" b="1" dirty="0" smtClean="0">
                          <a:solidFill>
                            <a:schemeClr val="tx1"/>
                          </a:solidFill>
                        </a:rPr>
                        <a:t>1</a:t>
                      </a:r>
                      <a:endParaRPr lang="es-419" sz="1400" b="1" dirty="0">
                        <a:solidFill>
                          <a:schemeClr val="tx1"/>
                        </a:solidFill>
                      </a:endParaRPr>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i="1" baseline="0" dirty="0" smtClean="0">
                          <a:solidFill>
                            <a:schemeClr val="tx1"/>
                          </a:solidFill>
                        </a:rPr>
                        <a:t>La respuesta del estudiante afirma vagamente qué es lo que están estableciendo los puntos clave del autor, pero da algunos ejemplos y detalles.</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i="0" baseline="0" dirty="0" smtClean="0">
                          <a:solidFill>
                            <a:schemeClr val="tx1"/>
                          </a:solidFill>
                        </a:rPr>
                        <a:t>El cuento se trata de árboles como las secuoyas rojas y secuoyas gigantes. Habla de dos tipos de árboles. La secuoya roja es un árbol alto y la secuoya gigante es muy, muy gorda. ¡Tan gorda que un coche puede ir a través de ella!</a:t>
                      </a:r>
                    </a:p>
                  </a:txBody>
                  <a:tcPr marL="103632" marR="103632" marT="50292" marB="50292">
                    <a:noFill/>
                  </a:tcPr>
                </a:tc>
              </a:tr>
              <a:tr h="472440">
                <a:tc>
                  <a:txBody>
                    <a:bodyPr/>
                    <a:lstStyle/>
                    <a:p>
                      <a:pPr algn="ctr"/>
                      <a:r>
                        <a:rPr lang="es-419" sz="1400" b="1" dirty="0" smtClean="0">
                          <a:solidFill>
                            <a:schemeClr val="tx1"/>
                          </a:solidFill>
                        </a:rPr>
                        <a:t>0</a:t>
                      </a:r>
                      <a:endParaRPr lang="es-419" sz="1400" b="1" dirty="0">
                        <a:solidFill>
                          <a:schemeClr val="tx1"/>
                        </a:solidFill>
                      </a:endParaRPr>
                    </a:p>
                  </a:txBody>
                  <a:tcPr marL="103632" marR="103632" marT="50292" marB="50292" anchor="ctr"/>
                </a:tc>
                <a:tc>
                  <a:txBody>
                    <a:bodyPr/>
                    <a:lstStyle/>
                    <a:p>
                      <a:r>
                        <a:rPr lang="es-419" sz="1000" i="1" baseline="0" dirty="0" smtClean="0">
                          <a:solidFill>
                            <a:schemeClr val="tx1"/>
                          </a:solidFill>
                        </a:rPr>
                        <a:t>La respuesta del estudiante no apoya a la pregunta.</a:t>
                      </a:r>
                    </a:p>
                    <a:p>
                      <a:r>
                        <a:rPr lang="es-419" sz="1100" i="0" baseline="0" dirty="0" smtClean="0">
                          <a:solidFill>
                            <a:schemeClr val="tx1"/>
                          </a:solidFill>
                        </a:rPr>
                        <a:t>¡Podría hacer una </a:t>
                      </a:r>
                      <a:r>
                        <a:rPr lang="es-419" sz="1100" i="1" baseline="0" dirty="0" smtClean="0">
                          <a:solidFill>
                            <a:schemeClr val="tx1"/>
                          </a:solidFill>
                        </a:rPr>
                        <a:t>casa del árbol </a:t>
                      </a:r>
                      <a:r>
                        <a:rPr lang="es-419" sz="1100" i="0" baseline="0" dirty="0" smtClean="0">
                          <a:solidFill>
                            <a:schemeClr val="tx1"/>
                          </a:solidFill>
                        </a:rPr>
                        <a:t>en un árbol tan </a:t>
                      </a:r>
                    </a:p>
                    <a:p>
                      <a:r>
                        <a:rPr lang="es-419" sz="1100" i="0" baseline="0" dirty="0" smtClean="0">
                          <a:solidFill>
                            <a:schemeClr val="tx1"/>
                          </a:solidFill>
                        </a:rPr>
                        <a:t>grande como la secuoya gigante!</a:t>
                      </a:r>
                    </a:p>
                  </a:txBody>
                  <a:tcPr marL="103632" marR="103632" marT="50292" marB="50292">
                    <a:noFill/>
                  </a:tcPr>
                </a:tc>
              </a:tr>
            </a:tbl>
          </a:graphicData>
        </a:graphic>
      </p:graphicFrame>
      <p:graphicFrame>
        <p:nvGraphicFramePr>
          <p:cNvPr id="6" name="Table 5"/>
          <p:cNvGraphicFramePr>
            <a:graphicFrameLocks noGrp="1"/>
          </p:cNvGraphicFramePr>
          <p:nvPr>
            <p:extLst/>
          </p:nvPr>
        </p:nvGraphicFramePr>
        <p:xfrm>
          <a:off x="4876800" y="8915400"/>
          <a:ext cx="2666999" cy="795528"/>
        </p:xfrm>
        <a:graphic>
          <a:graphicData uri="http://schemas.openxmlformats.org/drawingml/2006/table">
            <a:tbl>
              <a:tblPr/>
              <a:tblGrid>
                <a:gridCol w="2666999"/>
              </a:tblGrid>
              <a:tr h="106681">
                <a:tc>
                  <a:txBody>
                    <a:bodyPr/>
                    <a:lstStyle/>
                    <a:p>
                      <a:pPr marL="0" marR="0" algn="l">
                        <a:lnSpc>
                          <a:spcPct val="115000"/>
                        </a:lnSpc>
                        <a:spcBef>
                          <a:spcPts val="0"/>
                        </a:spcBef>
                        <a:spcAft>
                          <a:spcPts val="0"/>
                        </a:spcAft>
                      </a:pPr>
                      <a:r>
                        <a:rPr lang="es-419" sz="800" b="1" i="1" noProof="0" dirty="0" smtClean="0">
                          <a:solidFill>
                            <a:srgbClr val="000000"/>
                          </a:solidFill>
                          <a:latin typeface="+mn-lt"/>
                          <a:ea typeface="Times New Roman"/>
                          <a:cs typeface="Times New Roman"/>
                        </a:rPr>
                        <a:t>Objetivo de investigación 3</a:t>
                      </a:r>
                      <a:endParaRPr lang="es-419" sz="1200" noProof="0" dirty="0">
                        <a:latin typeface="+mn-lt"/>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55320">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800" b="1" u="sng" noProof="0" dirty="0" smtClean="0">
                          <a:latin typeface="+mn-lt"/>
                        </a:rPr>
                        <a:t>Objetivo</a:t>
                      </a:r>
                      <a:r>
                        <a:rPr lang="es-419" sz="800" b="1" u="sng" baseline="0" noProof="0" dirty="0" smtClean="0">
                          <a:latin typeface="+mn-lt"/>
                        </a:rPr>
                        <a:t> </a:t>
                      </a:r>
                      <a:r>
                        <a:rPr lang="es-419" sz="800" b="1" u="sng" noProof="0" dirty="0" smtClean="0">
                          <a:latin typeface="+mn-lt"/>
                        </a:rPr>
                        <a:t>3</a:t>
                      </a:r>
                    </a:p>
                    <a:p>
                      <a:pPr marL="0" marR="0" indent="0" algn="l" defTabSz="914318" rtl="0" eaLnBrk="1" fontAlgn="auto" latinLnBrk="0" hangingPunct="1">
                        <a:lnSpc>
                          <a:spcPct val="100000"/>
                        </a:lnSpc>
                        <a:spcBef>
                          <a:spcPts val="0"/>
                        </a:spcBef>
                        <a:spcAft>
                          <a:spcPts val="0"/>
                        </a:spcAft>
                        <a:buClrTx/>
                        <a:buSzTx/>
                        <a:buFontTx/>
                        <a:buNone/>
                        <a:tabLst/>
                        <a:defRPr/>
                      </a:pPr>
                      <a:r>
                        <a:rPr lang="es-419" sz="800" b="0" u="none" noProof="0" dirty="0" smtClean="0">
                          <a:latin typeface="+mn-lt"/>
                        </a:rPr>
                        <a:t>Evidencia de la capacidad para distinguir entre información relevante e irrelevante, tal como hechos y opiniones.</a:t>
                      </a:r>
                    </a:p>
                    <a:p>
                      <a:pPr marL="0" marR="0" indent="0" algn="l" defTabSz="914318" rtl="0" eaLnBrk="1" fontAlgn="auto" latinLnBrk="0" hangingPunct="1">
                        <a:lnSpc>
                          <a:spcPct val="100000"/>
                        </a:lnSpc>
                        <a:spcBef>
                          <a:spcPts val="0"/>
                        </a:spcBef>
                        <a:spcAft>
                          <a:spcPts val="0"/>
                        </a:spcAft>
                        <a:buClrTx/>
                        <a:buSzTx/>
                        <a:buFontTx/>
                        <a:buNone/>
                        <a:tabLst/>
                        <a:defRPr/>
                      </a:pPr>
                      <a:r>
                        <a:rPr lang="es-419" sz="800" b="1" u="sng" baseline="0" noProof="0" dirty="0" smtClean="0">
                          <a:latin typeface="+mn-lt"/>
                          <a:ea typeface="+mn-ea"/>
                          <a:cs typeface="+mn-cs"/>
                        </a:rPr>
                        <a:t>Hacia RI.2.8</a:t>
                      </a:r>
                    </a:p>
                    <a:p>
                      <a:pPr marL="231775" indent="-231775" algn="l"/>
                      <a:r>
                        <a:rPr lang="es-419" sz="800" b="1" noProof="0" dirty="0" smtClean="0"/>
                        <a:t>Localiza razones para apoyar los puntos que el autor hace.</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68383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nvPr>
        </p:nvGraphicFramePr>
        <p:xfrm>
          <a:off x="228600" y="319315"/>
          <a:ext cx="7315200" cy="8910029"/>
        </p:xfrm>
        <a:graphic>
          <a:graphicData uri="http://schemas.openxmlformats.org/drawingml/2006/table">
            <a:tbl>
              <a:tblPr firstRow="1" bandRow="1">
                <a:tableStyleId>{5940675A-B579-460E-94D1-54222C63F5DA}</a:tableStyleId>
              </a:tblPr>
              <a:tblGrid>
                <a:gridCol w="304800"/>
                <a:gridCol w="7010400"/>
              </a:tblGrid>
              <a:tr h="89887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103632" marR="103632" marT="50292" marB="5029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400" b="1" noProof="0" dirty="0" smtClean="0">
                          <a:effectLst/>
                        </a:rPr>
                        <a:t>Pre-evaluación Trimestre 3: </a:t>
                      </a:r>
                      <a:r>
                        <a:rPr lang="en-US" sz="1400" b="1" noProof="0" dirty="0" smtClean="0">
                          <a:effectLst/>
                        </a:rPr>
                        <a:t>Clave</a:t>
                      </a:r>
                      <a:r>
                        <a:rPr lang="en-US" sz="1400" b="1" baseline="0" noProof="0" dirty="0" smtClean="0">
                          <a:effectLst/>
                        </a:rPr>
                        <a:t> </a:t>
                      </a:r>
                      <a:r>
                        <a:rPr lang="x-none" sz="1400" b="1" noProof="0" dirty="0" smtClean="0">
                          <a:effectLst/>
                        </a:rPr>
                        <a:t>para la</a:t>
                      </a:r>
                      <a:r>
                        <a:rPr lang="en-US" sz="1400" b="1" baseline="0" noProof="0" dirty="0" smtClean="0">
                          <a:effectLst/>
                        </a:rPr>
                        <a:t> </a:t>
                      </a:r>
                      <a:r>
                        <a:rPr lang="x-none" sz="1400" b="1" u="sng" noProof="0" dirty="0" smtClean="0">
                          <a:effectLst/>
                        </a:rPr>
                        <a:t>Respuesta </a:t>
                      </a:r>
                      <a:r>
                        <a:rPr lang="en-US" sz="1400" b="1" u="sng" noProof="0" dirty="0" smtClean="0">
                          <a:effectLst/>
                        </a:rPr>
                        <a:t>c</a:t>
                      </a:r>
                      <a:r>
                        <a:rPr lang="x-none" sz="1400" b="1" u="sng" noProof="0" dirty="0" smtClean="0">
                          <a:effectLst/>
                        </a:rPr>
                        <a:t>onstruida de </a:t>
                      </a:r>
                      <a:r>
                        <a:rPr lang="en-US" sz="1400" b="1" u="sng" noProof="0" dirty="0" err="1" smtClean="0">
                          <a:effectLst/>
                        </a:rPr>
                        <a:t>i</a:t>
                      </a:r>
                      <a:r>
                        <a:rPr lang="x-none" sz="1400" b="1" u="sng" noProof="0" dirty="0" smtClean="0">
                          <a:effectLst/>
                        </a:rPr>
                        <a:t>nvestigación</a:t>
                      </a:r>
                    </a:p>
                  </a:txBody>
                  <a:tcPr marL="103632" marR="103632" marT="50292" marB="50292">
                    <a:noFill/>
                  </a:tcPr>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ES" sz="16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a:t>
                      </a:r>
                      <a:endParaRPr kumimoji="0" lang="es-ES" sz="14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784351">
                <a:tc gridSpan="2">
                  <a:txBody>
                    <a:bodyPr/>
                    <a:lstStyle/>
                    <a:p>
                      <a:pPr marL="0" lvl="0" indent="0" defTabSz="914400" fontAlgn="base">
                        <a:spcBef>
                          <a:spcPct val="0"/>
                        </a:spcBef>
                        <a:spcAft>
                          <a:spcPct val="0"/>
                        </a:spcAft>
                      </a:pPr>
                      <a:r>
                        <a:rPr lang="es-ES" sz="1400" b="1" noProof="0" dirty="0" smtClean="0">
                          <a:solidFill>
                            <a:schemeClr val="tx1"/>
                          </a:solidFill>
                          <a:latin typeface="+mj-lt"/>
                        </a:rPr>
                        <a:t>Pregunta # 16:  </a:t>
                      </a:r>
                      <a:r>
                        <a:rPr lang="es-419" sz="1400" b="1" noProof="0" dirty="0" smtClean="0">
                          <a:solidFill>
                            <a:schemeClr val="tx1"/>
                          </a:solidFill>
                          <a:latin typeface="+mj-lt"/>
                          <a:cs typeface="Helvetica" panose="020B0604020202020204" pitchFamily="34" charset="0"/>
                        </a:rPr>
                        <a:t>Has leído dos artículos sobre árboles.</a:t>
                      </a:r>
                      <a:r>
                        <a:rPr lang="es-419" sz="1400" b="1" baseline="0" noProof="0" dirty="0" smtClean="0">
                          <a:solidFill>
                            <a:schemeClr val="tx1"/>
                          </a:solidFill>
                          <a:latin typeface="+mj-lt"/>
                          <a:cs typeface="Helvetica" panose="020B0604020202020204" pitchFamily="34" charset="0"/>
                        </a:rPr>
                        <a:t> </a:t>
                      </a:r>
                      <a:r>
                        <a:rPr lang="es-419" sz="1400" b="1" noProof="0" dirty="0" smtClean="0">
                          <a:solidFill>
                            <a:schemeClr val="tx1"/>
                          </a:solidFill>
                          <a:latin typeface="+mj-lt"/>
                          <a:cs typeface="Helvetica" panose="020B0604020202020204" pitchFamily="34" charset="0"/>
                        </a:rPr>
                        <a:t>Explica los puntos más importantes que los autores dan en cada artículo.</a:t>
                      </a:r>
                      <a:r>
                        <a:rPr lang="es-419" sz="1400" b="1" baseline="0" noProof="0" dirty="0" smtClean="0">
                          <a:solidFill>
                            <a:schemeClr val="tx1"/>
                          </a:solidFill>
                          <a:latin typeface="+mj-lt"/>
                          <a:cs typeface="Helvetica" panose="020B0604020202020204" pitchFamily="34" charset="0"/>
                        </a:rPr>
                        <a:t> </a:t>
                      </a:r>
                      <a:r>
                        <a:rPr lang="es-419" sz="1400" b="1" noProof="0" dirty="0" smtClean="0">
                          <a:solidFill>
                            <a:schemeClr val="tx1"/>
                          </a:solidFill>
                          <a:latin typeface="+mj-lt"/>
                          <a:cs typeface="Helvetica" panose="020B0604020202020204" pitchFamily="34" charset="0"/>
                        </a:rPr>
                        <a:t>Luego resume cómo los artículos son similares y diferentes. Utiliza detalles y ejemplos de ambos artículos en tu respuesta.</a:t>
                      </a:r>
                    </a:p>
                  </a:txBody>
                  <a:tcPr marL="103632" marR="103632" marT="50292" marB="50292">
                    <a:noFill/>
                  </a:tcPr>
                </a:tc>
                <a:tc hMerge="1">
                  <a:txBody>
                    <a:bodyPr/>
                    <a:lstStyle/>
                    <a:p>
                      <a:endParaRPr lang="en-US" dirty="0"/>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solidFill>
                      <a:schemeClr val="bg1">
                        <a:lumMod val="85000"/>
                      </a:schemeClr>
                    </a:solidFill>
                  </a:tcPr>
                </a:tc>
                <a:tc hMerge="1">
                  <a:txBody>
                    <a:bodyPr/>
                    <a:lstStyle/>
                    <a:p>
                      <a:endParaRPr lang="en-US"/>
                    </a:p>
                  </a:txBody>
                  <a:tcPr/>
                </a:tc>
              </a:tr>
              <a:tr h="1856813">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ES" sz="1000" b="1" i="0" u="sng" strike="noStrike" kern="1200" cap="none" spc="0" normalizeH="0" baseline="0" noProof="0" dirty="0" smtClean="0">
                          <a:ln>
                            <a:noFill/>
                          </a:ln>
                          <a:solidFill>
                            <a:schemeClr val="tx1"/>
                          </a:solidFill>
                          <a:effectLst/>
                          <a:uLnTx/>
                          <a:uFillTx/>
                          <a:latin typeface="+mn-lt"/>
                          <a:ea typeface="+mn-ea"/>
                          <a:cs typeface="+mn-cs"/>
                        </a:rPr>
                        <a:t>La respuesta</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  da suficiente evidencia de la habilidad de identificar puntos importantes que los autores ofrecen en cada artículo y apoya esos puntos con evidencia de cada artículo. </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smtClean="0">
                          <a:ln>
                            <a:noFill/>
                          </a:ln>
                          <a:solidFill>
                            <a:schemeClr val="tx1"/>
                          </a:solidFill>
                          <a:effectLst/>
                          <a:uLnTx/>
                          <a:uFillTx/>
                          <a:latin typeface="+mn-lt"/>
                          <a:ea typeface="+mn-ea"/>
                          <a:cs typeface="+mn-cs"/>
                        </a:rPr>
                        <a:t>Los puntos importantes del artículo </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Secuoyas gigantes y  Secuoyas rojas (</a:t>
                      </a:r>
                      <a:r>
                        <a:rPr kumimoji="0" lang="es-ES" sz="1000" b="1" i="1" u="none" strike="noStrike" kern="1200" cap="none" spc="0" normalizeH="0" baseline="0" noProof="0" dirty="0" err="1" smtClean="0">
                          <a:ln>
                            <a:noFill/>
                          </a:ln>
                          <a:solidFill>
                            <a:schemeClr val="tx1"/>
                          </a:solidFill>
                          <a:effectLst/>
                          <a:uLnTx/>
                          <a:uFillTx/>
                          <a:latin typeface="+mn-lt"/>
                          <a:ea typeface="+mn-ea"/>
                          <a:cs typeface="+mn-cs"/>
                        </a:rPr>
                        <a:t>redwoods</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explican cómo las secuoyas gigantes y las secuoyas rojas son diferentes.</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smtClean="0">
                          <a:ln>
                            <a:noFill/>
                          </a:ln>
                          <a:solidFill>
                            <a:schemeClr val="tx1"/>
                          </a:solidFill>
                          <a:effectLst/>
                          <a:uLnTx/>
                          <a:uFillTx/>
                          <a:latin typeface="+mn-lt"/>
                          <a:ea typeface="+mn-ea"/>
                          <a:cs typeface="+mn-cs"/>
                        </a:rPr>
                        <a:t>Los puntos importantes del artículo </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¡La cosa viviente</a:t>
                      </a:r>
                      <a:r>
                        <a:rPr kumimoji="0" lang="es-ES" sz="1000" b="1" i="1" u="none" strike="noStrike" kern="1200" cap="none" spc="0" normalizeH="0" baseline="0" noProof="0" dirty="0" smtClean="0">
                          <a:ln>
                            <a:noFill/>
                          </a:ln>
                          <a:solidFill>
                            <a:schemeClr val="tx1"/>
                          </a:solidFill>
                          <a:effectLst/>
                          <a:uLnTx/>
                          <a:uFillTx/>
                          <a:latin typeface="+mn-lt"/>
                          <a:ea typeface="+mn-ea"/>
                          <a:cs typeface="Helvetica" pitchFamily="34" charset="0"/>
                        </a:rPr>
                        <a:t> más grande</a:t>
                      </a:r>
                      <a:r>
                        <a:rPr kumimoji="0" lang="es-ES" altLang="en-US" sz="1000" b="1" i="1" u="none" strike="noStrike" cap="none" normalizeH="0" baseline="0" dirty="0" smtClean="0">
                          <a:ln>
                            <a:noFill/>
                          </a:ln>
                          <a:solidFill>
                            <a:schemeClr val="tx1"/>
                          </a:solidFill>
                          <a:effectLst/>
                          <a:latin typeface="+mn-lt"/>
                          <a:ea typeface="Times New Roman" pitchFamily="18" charset="0"/>
                          <a:cs typeface="Helvetica" pitchFamily="34" charset="0"/>
                        </a:rPr>
                        <a:t>!</a:t>
                      </a:r>
                      <a:r>
                        <a:rPr kumimoji="0" lang="es-ES" altLang="en-US" sz="1000" b="0" i="1" u="none" strike="noStrike" cap="none" normalizeH="0" baseline="0" dirty="0" smtClean="0">
                          <a:ln>
                            <a:noFill/>
                          </a:ln>
                          <a:solidFill>
                            <a:schemeClr val="tx1"/>
                          </a:solidFill>
                          <a:effectLst/>
                          <a:latin typeface="+mn-lt"/>
                          <a:ea typeface="+mn-ea"/>
                          <a:cs typeface="Arial" pitchFamily="34" charset="0"/>
                        </a:rPr>
                        <a:t>, </a:t>
                      </a:r>
                      <a:r>
                        <a:rPr kumimoji="0" lang="es-ES" altLang="en-US" sz="1000" b="0" i="0" u="none" strike="noStrike" cap="none" normalizeH="0" baseline="0" dirty="0" smtClean="0">
                          <a:ln>
                            <a:noFill/>
                          </a:ln>
                          <a:solidFill>
                            <a:schemeClr val="tx1"/>
                          </a:solidFill>
                          <a:effectLst/>
                          <a:latin typeface="+mn-lt"/>
                          <a:ea typeface="+mn-ea"/>
                          <a:cs typeface="Arial" pitchFamily="34" charset="0"/>
                        </a:rPr>
                        <a:t>son datos importantes sobre la secuoya gigante.</a:t>
                      </a:r>
                    </a:p>
                    <a:p>
                      <a:pPr marL="0" marR="0" lvl="0" indent="0" algn="l" defTabSz="101880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10188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000" b="0" i="0" u="none" strike="noStrike" kern="1200" cap="none" spc="0" normalizeH="0" baseline="0" noProof="0" dirty="0" smtClean="0">
                          <a:ln>
                            <a:noFill/>
                          </a:ln>
                          <a:solidFill>
                            <a:schemeClr val="tx1"/>
                          </a:solidFill>
                          <a:effectLst/>
                          <a:uLnTx/>
                          <a:uFillTx/>
                          <a:latin typeface="+mn-lt"/>
                          <a:ea typeface="+mn-ea"/>
                          <a:cs typeface="+mn-cs"/>
                        </a:rPr>
                        <a:t>Evidencia para sostener los puntos importantes de </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Secuoyas gigantes y  Secuoyas rojas (</a:t>
                      </a:r>
                      <a:r>
                        <a:rPr kumimoji="0" lang="es-ES" sz="1000" b="1" i="1" u="none" strike="noStrike" kern="1200" cap="none" spc="0" normalizeH="0" baseline="0" noProof="0" dirty="0" err="1" smtClean="0">
                          <a:ln>
                            <a:noFill/>
                          </a:ln>
                          <a:solidFill>
                            <a:schemeClr val="tx1"/>
                          </a:solidFill>
                          <a:effectLst/>
                          <a:uLnTx/>
                          <a:uFillTx/>
                          <a:latin typeface="+mn-lt"/>
                          <a:ea typeface="+mn-ea"/>
                          <a:cs typeface="+mn-cs"/>
                        </a:rPr>
                        <a:t>redwoods</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 </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podrían incluir (1) las secuoyas rojas (</a:t>
                      </a:r>
                      <a:r>
                        <a:rPr kumimoji="0" lang="es-ES" sz="1000" b="0" i="1" u="none" strike="noStrike" kern="1200" cap="none" spc="0" normalizeH="0" baseline="0" noProof="0" dirty="0" err="1" smtClean="0">
                          <a:ln>
                            <a:noFill/>
                          </a:ln>
                          <a:solidFill>
                            <a:schemeClr val="tx1"/>
                          </a:solidFill>
                          <a:effectLst/>
                          <a:uLnTx/>
                          <a:uFillTx/>
                          <a:latin typeface="+mn-lt"/>
                          <a:ea typeface="+mn-ea"/>
                          <a:cs typeface="+mn-cs"/>
                        </a:rPr>
                        <a:t>redwood</a:t>
                      </a:r>
                      <a:r>
                        <a:rPr kumimoji="0" lang="es-ES" sz="1000" b="0" i="0" u="none" strike="noStrike" kern="1200" cap="none" spc="0" normalizeH="0" baseline="0" noProof="0" dirty="0" err="1" smtClean="0">
                          <a:ln>
                            <a:noFill/>
                          </a:ln>
                          <a:solidFill>
                            <a:schemeClr val="tx1"/>
                          </a:solidFill>
                          <a:effectLst/>
                          <a:uLnTx/>
                          <a:uFillTx/>
                          <a:latin typeface="+mn-lt"/>
                          <a:ea typeface="+mn-ea"/>
                          <a:cs typeface="+mn-cs"/>
                        </a:rPr>
                        <a:t>s</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 son descritas en este  artículo, y (detalles específicos podrían incluir…), (2) Los árboles de secuoya roja (</a:t>
                      </a:r>
                      <a:r>
                        <a:rPr kumimoji="0" lang="es-ES" sz="1000" b="0" i="1" u="none" strike="noStrike" kern="1200" cap="none" spc="0" normalizeH="0" baseline="0" noProof="0" dirty="0" err="1" smtClean="0">
                          <a:ln>
                            <a:noFill/>
                          </a:ln>
                          <a:solidFill>
                            <a:schemeClr val="tx1"/>
                          </a:solidFill>
                          <a:effectLst/>
                          <a:uLnTx/>
                          <a:uFillTx/>
                          <a:latin typeface="+mn-lt"/>
                          <a:ea typeface="+mn-ea"/>
                          <a:cs typeface="+mn-cs"/>
                        </a:rPr>
                        <a:t>redwood</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 son los árboles más altos del mundo, (3) alguno son más altos que la Estatua de la Libertad, (4) los árboles de secuoya roja </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a:t>
                      </a:r>
                      <a:r>
                        <a:rPr kumimoji="0" lang="es-ES" sz="1000" b="0" i="1" u="none" strike="noStrike" kern="1200" cap="none" spc="0" normalizeH="0" baseline="0" noProof="0" dirty="0" err="1" smtClean="0">
                          <a:ln>
                            <a:noFill/>
                          </a:ln>
                          <a:solidFill>
                            <a:schemeClr val="tx1"/>
                          </a:solidFill>
                          <a:effectLst/>
                          <a:uLnTx/>
                          <a:uFillTx/>
                          <a:latin typeface="+mn-lt"/>
                          <a:ea typeface="+mn-ea"/>
                          <a:cs typeface="+mn-cs"/>
                        </a:rPr>
                        <a:t>redwoods</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 tienen un tronco más delgado, (5) Las hojas en el árbol de secuoya roja </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a:t>
                      </a:r>
                      <a:r>
                        <a:rPr kumimoji="0" lang="es-ES" sz="1000" b="0" i="1" u="none" strike="noStrike" kern="1200" cap="none" spc="0" normalizeH="0" baseline="0" noProof="0" dirty="0" err="1" smtClean="0">
                          <a:ln>
                            <a:noFill/>
                          </a:ln>
                          <a:solidFill>
                            <a:schemeClr val="tx1"/>
                          </a:solidFill>
                          <a:effectLst/>
                          <a:uLnTx/>
                          <a:uFillTx/>
                          <a:latin typeface="+mn-lt"/>
                          <a:ea typeface="+mn-ea"/>
                          <a:cs typeface="+mn-cs"/>
                        </a:rPr>
                        <a:t>redwood</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parecen  agujas, (6) los árboles de secuoya roja </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a:t>
                      </a:r>
                      <a:r>
                        <a:rPr kumimoji="0" lang="es-ES" sz="1000" b="0" i="1" u="none" strike="noStrike" kern="1200" cap="none" spc="0" normalizeH="0" baseline="0" noProof="0" dirty="0" err="1" smtClean="0">
                          <a:ln>
                            <a:noFill/>
                          </a:ln>
                          <a:solidFill>
                            <a:schemeClr val="tx1"/>
                          </a:solidFill>
                          <a:effectLst/>
                          <a:uLnTx/>
                          <a:uFillTx/>
                          <a:latin typeface="+mn-lt"/>
                          <a:ea typeface="+mn-ea"/>
                          <a:cs typeface="+mn-cs"/>
                        </a:rPr>
                        <a:t>redwoods</a:t>
                      </a:r>
                      <a:r>
                        <a:rPr kumimoji="0" lang="es-ES" sz="1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tienen piñas y semillas, pero son más pequeñas que la de la secuoya gigante, (7) las secuoyas rojas crecen cerca del Océano Pacífico en el norte de California,(8) su madera no es tan áspera como la de la secuoya gigante, y (9) es color marrón claro.  Evidencia para sostener los puntos importantes de </a:t>
                      </a:r>
                      <a:r>
                        <a:rPr kumimoji="0" lang="es-ES" sz="1000" b="1" i="1" u="none" strike="noStrike" kern="1200" cap="none" spc="0" normalizeH="0" baseline="0" noProof="0" dirty="0" smtClean="0">
                          <a:ln>
                            <a:noFill/>
                          </a:ln>
                          <a:solidFill>
                            <a:schemeClr val="tx1"/>
                          </a:solidFill>
                          <a:effectLst/>
                          <a:uLnTx/>
                          <a:uFillTx/>
                          <a:latin typeface="+mn-lt"/>
                          <a:ea typeface="+mn-ea"/>
                          <a:cs typeface="+mn-cs"/>
                        </a:rPr>
                        <a:t>¡La cosa viviente más grande!</a:t>
                      </a:r>
                      <a:r>
                        <a:rPr kumimoji="0" lang="es-ES" sz="1000" b="1" i="0" u="none" strike="noStrike" kern="1200" cap="none" spc="0" normalizeH="0" baseline="0" noProof="0" dirty="0" smtClean="0">
                          <a:ln>
                            <a:noFill/>
                          </a:ln>
                          <a:solidFill>
                            <a:schemeClr val="tx1"/>
                          </a:solidFill>
                          <a:effectLst/>
                          <a:uLnTx/>
                          <a:uFillTx/>
                          <a:latin typeface="+mn-lt"/>
                          <a:ea typeface="+mn-ea"/>
                          <a:cs typeface="+mn-cs"/>
                        </a:rPr>
                        <a:t> </a:t>
                      </a:r>
                      <a:r>
                        <a:rPr kumimoji="0" lang="es-ES" sz="1000" b="0" i="0" u="none" strike="noStrike" kern="1200" cap="none" spc="0" normalizeH="0" baseline="0" noProof="0" dirty="0" smtClean="0">
                          <a:ln>
                            <a:noFill/>
                          </a:ln>
                          <a:solidFill>
                            <a:schemeClr val="tx1"/>
                          </a:solidFill>
                          <a:effectLst/>
                          <a:uLnTx/>
                          <a:uFillTx/>
                          <a:latin typeface="+mn-lt"/>
                          <a:ea typeface="+mn-ea"/>
                          <a:cs typeface="+mn-cs"/>
                        </a:rPr>
                        <a:t>podrían incluir (1) las secuoyas gigantes crecen en las altas elevaciones de California y sólo se encuentran en California. (2) ellas necesitan calor seco para crecer, (3)  la corteza es áspera, de color marrón rojizo y tiene 3 pies de espesor, (4) la corteza protege a los árboles contra los incendios, (5) las secuoyas gigantes son los árboles más anchos y pesados, y (6) las secuoyas gigantes son los árboles más grande del mundo.  Los estudiantes podrían también mencionar otros detalles de cualquier artículo que sostengan los punto específicos.  </a:t>
                      </a:r>
                      <a:endParaRPr kumimoji="0" lang="es-ES" sz="1000" b="1" i="1"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noFill/>
                  </a:tcPr>
                </a:tc>
                <a:tc hMerge="1">
                  <a:txBody>
                    <a:bodyPr/>
                    <a:lstStyle/>
                    <a:p>
                      <a:endParaRPr lang="en-US" sz="1200" baseline="0" dirty="0" smtClean="0"/>
                    </a:p>
                  </a:txBody>
                  <a:tcPr marL="97536" marR="97536" marT="50292" marB="50292"/>
                </a:tc>
              </a:tr>
              <a:tr h="301752">
                <a:tc gridSpan="2">
                  <a:txBody>
                    <a:bodyPr/>
                    <a:lstStyle/>
                    <a:p>
                      <a:pPr algn="ctr"/>
                      <a:r>
                        <a:rPr lang="es-ES" sz="1400" b="1"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962733">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s-ES" sz="1000" i="1" noProof="0" dirty="0" smtClean="0">
                          <a:solidFill>
                            <a:schemeClr val="tx1"/>
                          </a:solidFill>
                        </a:rPr>
                        <a:t>La respuesta proporciona puntos importantes y suficientes detalles establecidos para sostener los puntos de cada artículo</a:t>
                      </a:r>
                      <a:r>
                        <a:rPr lang="es-ES" sz="1000" i="1" baseline="0" noProof="0" dirty="0" smtClean="0">
                          <a:solidFill>
                            <a:schemeClr val="tx1"/>
                          </a:solidFill>
                        </a:rPr>
                        <a:t> ( los estudiantes no necesitan mencionar todos los detalles, sólo aquellos que sostienen los puntos importantes establecidos), y resume cómo los artículos son iguales y diferentes. </a:t>
                      </a:r>
                    </a:p>
                    <a:p>
                      <a:r>
                        <a:rPr lang="es-419" sz="1000" noProof="0" dirty="0" smtClean="0">
                          <a:solidFill>
                            <a:schemeClr val="tx1"/>
                          </a:solidFill>
                        </a:rPr>
                        <a:t>El artículo 1 explica cómo la secuoya roja y la  secuoya gigante son diferentes. Un ejemplo de cómo son diferentes es su tamaño. La secuoya roja es el árbol más alto del mundo, pero la secuoya gigante es el más grande y más ancho. Otra diferencia entre los dos árboles es su corteza. La secuoya gigante tiene una corteza muy áspera y la secuoya roja no tienen una corteza tan áspera. El artículo 2 explica datos sólo acerca de la secuoya gigante. Algunos datos sobre la secuoya gigante son donde crecen. Las secuoyas crecen sólo en California, donde hay calor seco. Otro hecho es que la corteza áspera protege a la secuoya de los insectos y fuegos. Estos artículos son iguales porque ambos explican hechos sobre las secuoyas gigantes, pero son diferentes porque el artículo 2 sólo tiene información acerca de la secuoya gigante.</a:t>
                      </a:r>
                      <a:endParaRPr lang="es-ES" sz="1050" noProof="0" dirty="0" smtClean="0">
                        <a:solidFill>
                          <a:schemeClr val="tx1"/>
                        </a:solidFill>
                      </a:endParaRPr>
                    </a:p>
                  </a:txBody>
                  <a:tcPr marL="103632" marR="103632" marT="50292" marB="50292">
                    <a:noFill/>
                  </a:tcPr>
                </a:tc>
              </a:tr>
              <a:tr h="614680">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i="1" baseline="0" noProof="0" dirty="0" smtClean="0">
                          <a:solidFill>
                            <a:schemeClr val="tx1"/>
                          </a:solidFill>
                        </a:rPr>
                        <a:t>La respuesta proporciona detalles parciales o mínimos para sostener  los puntos importantes de cada </a:t>
                      </a:r>
                      <a:r>
                        <a:rPr lang="es-ES" sz="1000" i="1" noProof="0" dirty="0" smtClean="0">
                          <a:solidFill>
                            <a:schemeClr val="tx1"/>
                          </a:solidFill>
                        </a:rPr>
                        <a:t>de cada artículo</a:t>
                      </a:r>
                      <a:r>
                        <a:rPr lang="es-ES" sz="1000" i="1" baseline="0" noProof="0" dirty="0" smtClean="0">
                          <a:solidFill>
                            <a:schemeClr val="tx1"/>
                          </a:solidFill>
                        </a:rPr>
                        <a:t>  e intenta un resumen de cómo los artículos son iguales y diferentes. </a:t>
                      </a:r>
                    </a:p>
                    <a:p>
                      <a:r>
                        <a:rPr lang="es-ES" sz="1000" i="0" baseline="0" noProof="0" dirty="0" smtClean="0">
                          <a:solidFill>
                            <a:schemeClr val="tx1"/>
                          </a:solidFill>
                        </a:rPr>
                        <a:t>Un artículo es acerca de ambos árboles.  Dice cómo son diferentes en tamaño y en otras cosas también.  El otro artículo es sobre secuoyas gigantes como el General Sherman.  Los dos son buenos artículos.  Yo pienso que son iguales por que los dos se preocupan por los árboles, y los árboles también son diferentes.</a:t>
                      </a:r>
                      <a:endParaRPr lang="es-ES" sz="1050" i="0" baseline="0" noProof="0" dirty="0" smtClean="0">
                        <a:solidFill>
                          <a:schemeClr val="tx1"/>
                        </a:solidFill>
                      </a:endParaRPr>
                    </a:p>
                  </a:txBody>
                  <a:tcPr marL="103632" marR="103632" marT="50292" marB="50292">
                    <a:noFill/>
                  </a:tcPr>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s-ES" sz="1000" i="1" baseline="0" noProof="0" dirty="0" smtClean="0">
                          <a:solidFill>
                            <a:schemeClr val="tx1"/>
                          </a:solidFill>
                        </a:rPr>
                        <a:t>La respuesta no proporciona puntos importantes establecidos  de ambos artículos.</a:t>
                      </a:r>
                    </a:p>
                    <a:p>
                      <a:r>
                        <a:rPr lang="es-ES" sz="1000" i="0" baseline="0" noProof="0" dirty="0" smtClean="0">
                          <a:solidFill>
                            <a:schemeClr val="tx1"/>
                          </a:solidFill>
                        </a:rPr>
                        <a:t>Las secuoyas rojas son famosas por todo el mundo porque son muy altas.  </a:t>
                      </a:r>
                    </a:p>
                    <a:p>
                      <a:r>
                        <a:rPr lang="es-ES" sz="1000" i="0" baseline="0" noProof="0" dirty="0" smtClean="0">
                          <a:solidFill>
                            <a:schemeClr val="tx1"/>
                          </a:solidFill>
                        </a:rPr>
                        <a:t>Yo aprendí mucho sobre ellas en los cuentos.  </a:t>
                      </a:r>
                      <a:endParaRPr lang="es-ES" sz="1050" i="0" baseline="0" noProof="0" dirty="0" smtClean="0">
                        <a:solidFill>
                          <a:schemeClr val="tx1"/>
                        </a:solidFill>
                      </a:endParaRPr>
                    </a:p>
                  </a:txBody>
                  <a:tcPr marL="103632" marR="103632" marT="50292" marB="50292">
                    <a:noFill/>
                  </a:tcPr>
                </a:tc>
              </a:tr>
            </a:tbl>
          </a:graphicData>
        </a:graphic>
      </p:graphicFrame>
      <p:graphicFrame>
        <p:nvGraphicFramePr>
          <p:cNvPr id="5" name="Table 4"/>
          <p:cNvGraphicFramePr>
            <a:graphicFrameLocks noGrp="1"/>
          </p:cNvGraphicFramePr>
          <p:nvPr>
            <p:extLst/>
          </p:nvPr>
        </p:nvGraphicFramePr>
        <p:xfrm>
          <a:off x="4953000" y="8839200"/>
          <a:ext cx="2590800" cy="838200"/>
        </p:xfrm>
        <a:graphic>
          <a:graphicData uri="http://schemas.openxmlformats.org/drawingml/2006/table">
            <a:tbl>
              <a:tblPr/>
              <a:tblGrid>
                <a:gridCol w="2590800"/>
              </a:tblGrid>
              <a:tr h="192786">
                <a:tc>
                  <a:txBody>
                    <a:bodyPr/>
                    <a:lstStyle/>
                    <a:p>
                      <a:pPr marL="0" marR="0" algn="l">
                        <a:lnSpc>
                          <a:spcPct val="100000"/>
                        </a:lnSpc>
                        <a:spcBef>
                          <a:spcPts val="0"/>
                        </a:spcBef>
                        <a:spcAft>
                          <a:spcPts val="0"/>
                        </a:spcAft>
                      </a:pPr>
                      <a:r>
                        <a:rPr lang="es-419" sz="800" b="1" i="1" noProof="0" dirty="0" smtClean="0">
                          <a:solidFill>
                            <a:srgbClr val="000000"/>
                          </a:solidFill>
                          <a:latin typeface="Calibri"/>
                          <a:ea typeface="Times New Roman"/>
                          <a:cs typeface="Times New Roman"/>
                        </a:rPr>
                        <a:t>Objetivo de investigación 4</a:t>
                      </a:r>
                      <a:endParaRPr lang="es-419" sz="800" noProof="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454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800" b="1" u="sng" noProof="0" dirty="0" smtClean="0"/>
                        <a:t>Objetivo de Investigación </a:t>
                      </a:r>
                      <a:r>
                        <a:rPr lang="es-419" sz="800" b="1" u="sng" baseline="0" noProof="0" dirty="0" smtClean="0"/>
                        <a:t>4:</a:t>
                      </a:r>
                    </a:p>
                    <a:p>
                      <a:pPr marL="0" marR="0" indent="0" algn="l" defTabSz="966612" rtl="0" eaLnBrk="1" fontAlgn="auto" latinLnBrk="0" hangingPunct="1">
                        <a:lnSpc>
                          <a:spcPct val="100000"/>
                        </a:lnSpc>
                        <a:spcBef>
                          <a:spcPts val="0"/>
                        </a:spcBef>
                        <a:spcAft>
                          <a:spcPts val="0"/>
                        </a:spcAft>
                        <a:buClrTx/>
                        <a:buSzTx/>
                        <a:buFontTx/>
                        <a:buNone/>
                        <a:tabLst/>
                        <a:defRPr/>
                      </a:pPr>
                      <a:r>
                        <a:rPr lang="es-419" sz="800" b="0" noProof="0" dirty="0" smtClean="0"/>
                        <a:t>habilidad para citar evidencia que apoye opiniones y/o ideas</a:t>
                      </a:r>
                    </a:p>
                    <a:p>
                      <a:pPr marL="0" marR="0" indent="0" algn="l" defTabSz="966612" rtl="0" eaLnBrk="1" fontAlgn="auto" latinLnBrk="0" hangingPunct="1">
                        <a:lnSpc>
                          <a:spcPct val="100000"/>
                        </a:lnSpc>
                        <a:spcBef>
                          <a:spcPts val="0"/>
                        </a:spcBef>
                        <a:spcAft>
                          <a:spcPts val="0"/>
                        </a:spcAft>
                        <a:buClrTx/>
                        <a:buSzTx/>
                        <a:buFontTx/>
                        <a:buNone/>
                        <a:tabLst/>
                        <a:defRPr/>
                      </a:pPr>
                      <a:r>
                        <a:rPr lang="es-419" sz="800" b="1" u="sng" noProof="0" dirty="0" smtClean="0">
                          <a:solidFill>
                            <a:srgbClr val="000000"/>
                          </a:solidFill>
                          <a:latin typeface="+mn-lt"/>
                          <a:ea typeface="Times New Roman"/>
                          <a:cs typeface="Times New Roman"/>
                        </a:rPr>
                        <a:t>Hacia    RI.2.9:</a:t>
                      </a:r>
                    </a:p>
                    <a:p>
                      <a:pPr marL="0" marR="0" indent="0" algn="l" defTabSz="1018809" rtl="0" eaLnBrk="1" fontAlgn="auto" latinLnBrk="0" hangingPunct="1">
                        <a:lnSpc>
                          <a:spcPct val="100000"/>
                        </a:lnSpc>
                        <a:spcBef>
                          <a:spcPts val="0"/>
                        </a:spcBef>
                        <a:spcAft>
                          <a:spcPts val="0"/>
                        </a:spcAft>
                        <a:buClrTx/>
                        <a:buSzTx/>
                        <a:buFontTx/>
                        <a:buNone/>
                        <a:tabLst/>
                        <a:defRPr/>
                      </a:pPr>
                      <a:r>
                        <a:rPr lang="es-419" sz="800" b="1" noProof="0" dirty="0" smtClean="0">
                          <a:solidFill>
                            <a:srgbClr val="000000"/>
                          </a:solidFill>
                          <a:effectLst/>
                          <a:latin typeface="+mn-lt"/>
                          <a:ea typeface="Times New Roman"/>
                          <a:cs typeface="Times New Roman"/>
                        </a:rPr>
                        <a:t>Completa un diagrama </a:t>
                      </a:r>
                      <a:r>
                        <a:rPr lang="es-419" sz="800" b="1" noProof="0" dirty="0" err="1" smtClean="0">
                          <a:solidFill>
                            <a:srgbClr val="000000"/>
                          </a:solidFill>
                          <a:effectLst/>
                          <a:latin typeface="+mn-lt"/>
                          <a:ea typeface="Times New Roman"/>
                          <a:cs typeface="Times New Roman"/>
                        </a:rPr>
                        <a:t>Venn</a:t>
                      </a:r>
                      <a:r>
                        <a:rPr lang="es-419" sz="800" b="1" noProof="0" dirty="0" smtClean="0">
                          <a:solidFill>
                            <a:srgbClr val="000000"/>
                          </a:solidFill>
                          <a:effectLst/>
                          <a:latin typeface="+mn-lt"/>
                          <a:ea typeface="Times New Roman"/>
                          <a:cs typeface="Times New Roman"/>
                        </a:rPr>
                        <a:t> para comparar y contrastar los puntos importantes en dos textos sobre el mismo tema.</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060202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nvPr>
        </p:nvGraphicFramePr>
        <p:xfrm>
          <a:off x="323850" y="399143"/>
          <a:ext cx="7043738" cy="8677148"/>
        </p:xfrm>
        <a:graphic>
          <a:graphicData uri="http://schemas.openxmlformats.org/drawingml/2006/table">
            <a:tbl>
              <a:tblPr firstRow="1" bandRow="1">
                <a:tableStyleId>{5940675A-B579-460E-94D1-54222C63F5DA}</a:tableStyleId>
              </a:tblPr>
              <a:tblGrid>
                <a:gridCol w="566738"/>
                <a:gridCol w="6477000"/>
              </a:tblGrid>
              <a:tr h="515257">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2410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prstClr val="black"/>
                          </a:solidFill>
                          <a:effectLst/>
                          <a:uLnTx/>
                          <a:uFillTx/>
                          <a:latin typeface="+mn-lt"/>
                          <a:ea typeface="+mn-ea"/>
                          <a:cs typeface="+mn-cs"/>
                        </a:rPr>
                        <a:t>Pre-evaluación Trimestre 3: Clave para la </a:t>
                      </a:r>
                      <a:r>
                        <a:rPr kumimoji="0" lang="es-419" sz="1400" b="1" i="0" u="sng" strike="noStrike" kern="1200" cap="none" spc="0" normalizeH="0" baseline="0" noProof="0" dirty="0" smtClean="0">
                          <a:ln>
                            <a:noFill/>
                          </a:ln>
                          <a:solidFill>
                            <a:prstClr val="black"/>
                          </a:solidFill>
                          <a:effectLst/>
                          <a:uLnTx/>
                          <a:uFillTx/>
                          <a:latin typeface="+mn-lt"/>
                          <a:ea typeface="+mn-ea"/>
                          <a:cs typeface="+mn-cs"/>
                        </a:rPr>
                        <a:t>Respuesta construida del escrito breve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627453">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u="sng" dirty="0" smtClean="0"/>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200" dirty="0" smtClean="0">
                          <a:solidFill>
                            <a:schemeClr val="tx1"/>
                          </a:solidFill>
                        </a:rPr>
                        <a:t>Estándar W.2.3.c  Objetivo: 1a</a:t>
                      </a:r>
                      <a:br>
                        <a:rPr lang="es-419" sz="1200" dirty="0" smtClean="0">
                          <a:solidFill>
                            <a:schemeClr val="tx1"/>
                          </a:solidFill>
                        </a:rPr>
                      </a:br>
                      <a:r>
                        <a:rPr lang="es-419" sz="1200" dirty="0" smtClean="0"/>
                        <a:t>En tu declaración</a:t>
                      </a:r>
                      <a:r>
                        <a:rPr lang="es-419" sz="1200" baseline="0" dirty="0" smtClean="0"/>
                        <a:t> de conclusión, utiliza adverbios de tiempo</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200" b="0" baseline="0" dirty="0" smtClean="0"/>
                        <a:t> </a:t>
                      </a:r>
                      <a:r>
                        <a:rPr lang="es-419" sz="1050" b="0" i="0" u="none" baseline="0" dirty="0" smtClean="0"/>
                        <a:t>(</a:t>
                      </a:r>
                      <a:r>
                        <a:rPr lang="es-419" sz="1050" b="0" i="0" u="none" kern="1200" dirty="0" smtClean="0">
                          <a:solidFill>
                            <a:schemeClr val="tx1"/>
                          </a:solidFill>
                          <a:effectLst/>
                          <a:latin typeface="+mn-lt"/>
                          <a:ea typeface="+mn-ea"/>
                          <a:cs typeface="+mn-cs"/>
                        </a:rPr>
                        <a:t>palabras que describen el tiempo para señalar el orden de los acontecimientos)</a:t>
                      </a:r>
                      <a:endParaRPr lang="es-419" sz="1050" b="0" i="0" u="none" dirty="0" smtClean="0"/>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451830">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200" kern="1200" dirty="0" smtClean="0">
                          <a:solidFill>
                            <a:schemeClr val="tx1"/>
                          </a:solidFill>
                          <a:effectLst/>
                          <a:latin typeface="+mn-lt"/>
                          <a:ea typeface="+mn-ea"/>
                          <a:cs typeface="+mn-cs"/>
                        </a:rPr>
                        <a:t>W.2.3: </a:t>
                      </a:r>
                      <a:r>
                        <a:rPr lang="es-419" sz="1200" b="0" i="0" u="none" strike="noStrike" kern="1200" baseline="0" dirty="0" smtClean="0">
                          <a:solidFill>
                            <a:schemeClr val="tx1"/>
                          </a:solidFill>
                          <a:latin typeface="+mn-lt"/>
                          <a:ea typeface="+mn-ea"/>
                          <a:cs typeface="+mn-cs"/>
                        </a:rPr>
                        <a:t>Escribe narraciones en las cuales </a:t>
                      </a:r>
                      <a:r>
                        <a:rPr lang="es-419" sz="1200" b="1" i="0" u="none" strike="noStrike" kern="1200" baseline="0" dirty="0" smtClean="0">
                          <a:solidFill>
                            <a:schemeClr val="tx1"/>
                          </a:solidFill>
                          <a:latin typeface="+mn-lt"/>
                          <a:ea typeface="+mn-ea"/>
                          <a:cs typeface="+mn-cs"/>
                        </a:rPr>
                        <a:t>recuentan un acontecimiento bien elaborado o una secuencia corta de acontecimientos, </a:t>
                      </a:r>
                      <a:r>
                        <a:rPr lang="es-419" sz="1200" b="0" i="0" u="none" strike="noStrike" kern="1200" baseline="0" dirty="0" smtClean="0">
                          <a:solidFill>
                            <a:schemeClr val="tx1"/>
                          </a:solidFill>
                          <a:latin typeface="+mn-lt"/>
                          <a:ea typeface="+mn-ea"/>
                          <a:cs typeface="+mn-cs"/>
                        </a:rPr>
                        <a:t>incluye </a:t>
                      </a:r>
                      <a:r>
                        <a:rPr lang="es-419" sz="1200" b="1" i="0" u="none" strike="noStrike" kern="1200" baseline="0" dirty="0" smtClean="0">
                          <a:solidFill>
                            <a:schemeClr val="tx1"/>
                          </a:solidFill>
                          <a:latin typeface="+mn-lt"/>
                          <a:ea typeface="+mn-ea"/>
                          <a:cs typeface="+mn-cs"/>
                        </a:rPr>
                        <a:t>detalles para describir las acciones, pensamientos y sentimientos</a:t>
                      </a:r>
                      <a:r>
                        <a:rPr lang="es-419" sz="1200" b="0" i="0" u="none" strike="noStrike" kern="1200" baseline="0" dirty="0" smtClean="0">
                          <a:solidFill>
                            <a:schemeClr val="tx1"/>
                          </a:solidFill>
                          <a:latin typeface="+mn-lt"/>
                          <a:ea typeface="+mn-ea"/>
                          <a:cs typeface="+mn-cs"/>
                        </a:rPr>
                        <a:t>, usa adverbios de tiempo, </a:t>
                      </a:r>
                      <a:r>
                        <a:rPr lang="es-419" sz="1200" b="1" i="0" u="none" strike="noStrike" kern="1200" baseline="0" dirty="0" smtClean="0">
                          <a:solidFill>
                            <a:schemeClr val="tx1"/>
                          </a:solidFill>
                          <a:latin typeface="+mn-lt"/>
                          <a:ea typeface="+mn-ea"/>
                          <a:cs typeface="+mn-cs"/>
                        </a:rPr>
                        <a:t>palabras que describen el tiempo, para señalar el orden de los acontecimientos </a:t>
                      </a:r>
                      <a:r>
                        <a:rPr lang="es-419" sz="1200" b="0" i="0" u="none" strike="noStrike" kern="1200" baseline="0" dirty="0" smtClean="0">
                          <a:solidFill>
                            <a:schemeClr val="tx1"/>
                          </a:solidFill>
                          <a:latin typeface="+mn-lt"/>
                          <a:ea typeface="+mn-ea"/>
                          <a:cs typeface="+mn-cs"/>
                        </a:rPr>
                        <a:t>y </a:t>
                      </a:r>
                      <a:r>
                        <a:rPr lang="es-419" sz="1200" b="1" i="0" u="none" strike="noStrike" kern="1200" baseline="0" dirty="0" smtClean="0">
                          <a:solidFill>
                            <a:schemeClr val="tx1"/>
                          </a:solidFill>
                          <a:latin typeface="+mn-lt"/>
                          <a:ea typeface="+mn-ea"/>
                          <a:cs typeface="+mn-cs"/>
                        </a:rPr>
                        <a:t>ofrece un sentido de conclusión</a:t>
                      </a:r>
                      <a:r>
                        <a:rPr lang="es-419" sz="1200" b="0" i="0" u="none" strike="noStrike" kern="1200" baseline="0" dirty="0" smtClean="0">
                          <a:solidFill>
                            <a:schemeClr val="tx1"/>
                          </a:solidFill>
                          <a:latin typeface="+mn-lt"/>
                          <a:ea typeface="+mn-ea"/>
                          <a:cs typeface="+mn-cs"/>
                        </a:rPr>
                        <a:t>. </a:t>
                      </a:r>
                      <a:endParaRPr lang="es-419" sz="1200" b="1" kern="1200" dirty="0" smtClean="0">
                        <a:solidFill>
                          <a:schemeClr val="tx1"/>
                        </a:solidFill>
                        <a:effectLst/>
                        <a:latin typeface="+mn-lt"/>
                        <a:ea typeface="+mn-ea"/>
                        <a:cs typeface="+mn-cs"/>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315575">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200" b="1" dirty="0" smtClean="0">
                          <a:solidFill>
                            <a:schemeClr val="tx1"/>
                          </a:solidFill>
                        </a:rPr>
                        <a:t>Pregunta #17. Lee el cuento a continuación. Escribe un final para el cuento, que diga qué pasó luego. </a:t>
                      </a:r>
                    </a:p>
                    <a:p>
                      <a:pPr marL="0" marR="0" indent="0" algn="ctr" defTabSz="1018809" rtl="0" eaLnBrk="1" fontAlgn="auto" latinLnBrk="0" hangingPunct="1">
                        <a:lnSpc>
                          <a:spcPct val="100000"/>
                        </a:lnSpc>
                        <a:spcBef>
                          <a:spcPts val="0"/>
                        </a:spcBef>
                        <a:spcAft>
                          <a:spcPts val="0"/>
                        </a:spcAft>
                        <a:buClrTx/>
                        <a:buSzTx/>
                        <a:buFont typeface="+mj-lt"/>
                        <a:buNone/>
                        <a:tabLst/>
                        <a:defRPr/>
                      </a:pPr>
                      <a:endParaRPr lang="es-419" sz="12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1200" b="1" i="0" u="none" kern="1200" dirty="0" smtClean="0">
                          <a:solidFill>
                            <a:schemeClr val="tx1"/>
                          </a:solidFill>
                          <a:effectLst/>
                          <a:latin typeface="+mn-lt"/>
                          <a:ea typeface="Times New Roman"/>
                          <a:cs typeface="Times New Roman"/>
                        </a:rPr>
                        <a:t>Dos mérgulos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500" b="1" i="0" kern="1200" dirty="0" smtClean="0">
                          <a:solidFill>
                            <a:schemeClr val="tx1"/>
                          </a:solidFill>
                          <a:effectLst/>
                          <a:latin typeface="+mn-lt"/>
                          <a:ea typeface="Times New Roman"/>
                          <a:cs typeface="Times New Roman"/>
                        </a:rPr>
                        <a:t>       </a:t>
                      </a:r>
                    </a:p>
                    <a:p>
                      <a:pPr marL="228600" marR="0" indent="-228600" algn="l" defTabSz="1018809" rtl="0" eaLnBrk="1" fontAlgn="auto" latinLnBrk="0" hangingPunct="1">
                        <a:lnSpc>
                          <a:spcPct val="100000"/>
                        </a:lnSpc>
                        <a:spcBef>
                          <a:spcPts val="0"/>
                        </a:spcBef>
                        <a:spcAft>
                          <a:spcPts val="0"/>
                        </a:spcAft>
                        <a:buClrTx/>
                        <a:buSzTx/>
                        <a:buFont typeface="+mj-lt"/>
                        <a:buNone/>
                        <a:tabLst/>
                        <a:defRPr/>
                      </a:pPr>
                      <a:r>
                        <a:rPr lang="es-419" sz="1200" b="0" i="0" kern="1200" dirty="0" smtClean="0">
                          <a:solidFill>
                            <a:schemeClr val="tx1"/>
                          </a:solidFill>
                          <a:effectLst/>
                          <a:latin typeface="+mn-lt"/>
                          <a:ea typeface="Times New Roman"/>
                          <a:cs typeface="Times New Roman"/>
                        </a:rPr>
                        <a:t>      Dos mérgulos</a:t>
                      </a:r>
                      <a:r>
                        <a:rPr lang="es-419" sz="1200" b="0" i="0" kern="1200" baseline="0" dirty="0" smtClean="0">
                          <a:solidFill>
                            <a:schemeClr val="tx1"/>
                          </a:solidFill>
                          <a:effectLst/>
                          <a:latin typeface="+mn-lt"/>
                          <a:ea typeface="Times New Roman"/>
                          <a:cs typeface="Times New Roman"/>
                        </a:rPr>
                        <a:t> en un bosque de </a:t>
                      </a:r>
                      <a:r>
                        <a:rPr lang="es-419" sz="1200" b="0" i="0" kern="1200" dirty="0" smtClean="0">
                          <a:solidFill>
                            <a:schemeClr val="tx1"/>
                          </a:solidFill>
                          <a:effectLst/>
                          <a:latin typeface="+mn-lt"/>
                          <a:ea typeface="Times New Roman"/>
                          <a:cs typeface="Times New Roman"/>
                        </a:rPr>
                        <a:t>Oregón cerca del océano, encontraron</a:t>
                      </a:r>
                      <a:r>
                        <a:rPr lang="es-419" sz="1200" b="0" i="0" kern="1200" baseline="0" dirty="0" smtClean="0">
                          <a:solidFill>
                            <a:schemeClr val="tx1"/>
                          </a:solidFill>
                          <a:effectLst/>
                          <a:latin typeface="+mn-lt"/>
                          <a:ea typeface="Times New Roman"/>
                          <a:cs typeface="Times New Roman"/>
                        </a:rPr>
                        <a:t> un viejo árbol de secuoya roja (</a:t>
                      </a:r>
                      <a:r>
                        <a:rPr lang="es-419" sz="1200" b="0" i="1" kern="1200" baseline="0" dirty="0" err="1" smtClean="0">
                          <a:solidFill>
                            <a:schemeClr val="tx1"/>
                          </a:solidFill>
                          <a:effectLst/>
                          <a:latin typeface="+mn-lt"/>
                          <a:ea typeface="Times New Roman"/>
                          <a:cs typeface="Times New Roman"/>
                        </a:rPr>
                        <a:t>redwood</a:t>
                      </a:r>
                      <a:r>
                        <a:rPr lang="es-419" sz="1200" b="0" i="0" kern="1200" baseline="0" dirty="0" smtClean="0">
                          <a:solidFill>
                            <a:schemeClr val="tx1"/>
                          </a:solidFill>
                          <a:effectLst/>
                          <a:latin typeface="+mn-lt"/>
                          <a:ea typeface="Times New Roman"/>
                          <a:cs typeface="Times New Roman"/>
                        </a:rPr>
                        <a:t>). L</a:t>
                      </a:r>
                      <a:r>
                        <a:rPr lang="es-419" sz="1200" b="0" i="0" kern="1200" dirty="0" smtClean="0">
                          <a:solidFill>
                            <a:schemeClr val="tx1"/>
                          </a:solidFill>
                          <a:effectLst/>
                          <a:latin typeface="+mn-lt"/>
                          <a:ea typeface="Times New Roman"/>
                          <a:cs typeface="Times New Roman"/>
                        </a:rPr>
                        <a:t>as dos aves marinas hicieron un nido en </a:t>
                      </a:r>
                      <a:r>
                        <a:rPr lang="es-419" sz="1200" b="0" i="0" kern="1200" baseline="0" dirty="0" smtClean="0">
                          <a:solidFill>
                            <a:schemeClr val="tx1"/>
                          </a:solidFill>
                          <a:effectLst/>
                          <a:latin typeface="+mn-lt"/>
                          <a:ea typeface="Times New Roman"/>
                          <a:cs typeface="Times New Roman"/>
                        </a:rPr>
                        <a:t>la secuoya roja. Ellas pusieron un huevo y al poco tiempo nació el polluelo. Luego, mientras el bebé mérgulo crecía, quiso explorar la secuoya roja.</a:t>
                      </a:r>
                    </a:p>
                  </a:txBody>
                  <a:tcPr marL="102012" marR="102012" marT="51090" marB="510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292173">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1505567">
                <a:tc gridSpan="2">
                  <a:txBody>
                    <a:bodyPr/>
                    <a:lstStyle/>
                    <a:p>
                      <a:pPr lvl="0" algn="l">
                        <a:defRPr sz="1800" b="0" i="0"/>
                      </a:pPr>
                      <a:r>
                        <a:rPr lang="es-419" sz="1200" u="sng" kern="1200" dirty="0" smtClean="0">
                          <a:solidFill>
                            <a:schemeClr val="tx1"/>
                          </a:solidFill>
                          <a:effectLst/>
                          <a:latin typeface="+mn-lt"/>
                          <a:ea typeface="+mn-ea"/>
                          <a:cs typeface="+mn-cs"/>
                        </a:rPr>
                        <a:t>Instrucciones  para calificar: </a:t>
                      </a:r>
                      <a:r>
                        <a:rPr lang="es-419" sz="1200" u="none" kern="1200" dirty="0" smtClean="0">
                          <a:solidFill>
                            <a:schemeClr val="tx1"/>
                          </a:solidFill>
                          <a:effectLst/>
                          <a:latin typeface="+mn-lt"/>
                          <a:ea typeface="+mn-ea"/>
                          <a:cs typeface="+mn-cs"/>
                        </a:rPr>
                        <a:t>Escriba una visión general de lo que los estudiantes podrían incluir en una respuesta competente usando ejemplos del texto. Sea bien específico y </a:t>
                      </a:r>
                      <a:r>
                        <a:rPr lang="es-419" sz="1200" u="none" kern="1200" baseline="0" dirty="0" smtClean="0">
                          <a:solidFill>
                            <a:schemeClr val="tx1"/>
                          </a:solidFill>
                          <a:effectLst/>
                          <a:latin typeface="+mn-lt"/>
                          <a:ea typeface="+mn-ea"/>
                          <a:cs typeface="+mn-cs"/>
                        </a:rPr>
                        <a:t> “</a:t>
                      </a:r>
                      <a:r>
                        <a:rPr lang="es-419" sz="1200" u="none" kern="1200" dirty="0" smtClean="0">
                          <a:solidFill>
                            <a:schemeClr val="tx1"/>
                          </a:solidFill>
                          <a:effectLst/>
                          <a:latin typeface="+mn-lt"/>
                          <a:ea typeface="+mn-ea"/>
                          <a:cs typeface="+mn-cs"/>
                        </a:rPr>
                        <a:t>extenso”.</a:t>
                      </a:r>
                    </a:p>
                    <a:p>
                      <a:pPr lvl="0" algn="l">
                        <a:defRPr sz="1800" b="0" i="0"/>
                      </a:pPr>
                      <a:r>
                        <a:rPr lang="es-419" sz="1200" u="sng" kern="1200" dirty="0" smtClean="0">
                          <a:solidFill>
                            <a:schemeClr val="tx1"/>
                          </a:solidFill>
                          <a:effectLst/>
                          <a:latin typeface="+mn-lt"/>
                          <a:ea typeface="+mn-ea"/>
                          <a:cs typeface="+mn-cs"/>
                        </a:rPr>
                        <a:t>Lenguaje del maestro y notas de calificación: </a:t>
                      </a:r>
                    </a:p>
                    <a:p>
                      <a:pPr lvl="0" algn="l">
                        <a:defRPr sz="1800" b="0" i="0"/>
                      </a:pPr>
                      <a:r>
                        <a:rPr lang="es-419" sz="1200" b="1" u="none" kern="1200" baseline="0" noProof="0" dirty="0" smtClean="0">
                          <a:solidFill>
                            <a:schemeClr val="tx1"/>
                          </a:solidFill>
                          <a:effectLst/>
                          <a:latin typeface="+mn-lt"/>
                          <a:ea typeface="+mn-ea"/>
                          <a:cs typeface="+mn-cs"/>
                        </a:rPr>
                        <a:t>La respuesta del estudiante  </a:t>
                      </a:r>
                      <a:r>
                        <a:rPr lang="es-419" sz="1200" b="0" noProof="0" dirty="0" smtClean="0">
                          <a:latin typeface="+mn-lt"/>
                        </a:rPr>
                        <a:t>debe proveer una conclusión (1-2 oraciones) que continúe  el escrito de manera lógica y apoye la información anterior acerca de los dos </a:t>
                      </a:r>
                      <a:r>
                        <a:rPr lang="es-419" sz="1200" b="0" u="none" noProof="0" dirty="0" smtClean="0">
                          <a:latin typeface="+mn-lt"/>
                        </a:rPr>
                        <a:t>mérgulos</a:t>
                      </a:r>
                      <a:r>
                        <a:rPr lang="es-419" sz="1200" b="0" i="1" u="none" baseline="0" noProof="0" dirty="0" smtClean="0">
                          <a:solidFill>
                            <a:schemeClr val="tx1"/>
                          </a:solidFill>
                          <a:latin typeface="+mn-lt"/>
                        </a:rPr>
                        <a:t>. </a:t>
                      </a:r>
                      <a:r>
                        <a:rPr lang="es-419" sz="1200" b="0" i="0" u="none" baseline="0" noProof="0" dirty="0" smtClean="0">
                          <a:solidFill>
                            <a:schemeClr val="tx1"/>
                          </a:solidFill>
                          <a:latin typeface="+mn-lt"/>
                        </a:rPr>
                        <a:t>El estudiante demostrará que reconoce la secuencia de acontecimientos del principio a la conclusión por medio de utilizar adverbios de tiempo para señalar el orden de acontecimientos. Este es el </a:t>
                      </a:r>
                      <a:r>
                        <a:rPr lang="es-419" sz="1200" b="1" i="0" u="none" baseline="0" noProof="0" dirty="0" smtClean="0">
                          <a:solidFill>
                            <a:schemeClr val="tx1"/>
                          </a:solidFill>
                          <a:latin typeface="+mn-lt"/>
                        </a:rPr>
                        <a:t>enfoque principal del escrito breve. </a:t>
                      </a:r>
                      <a:r>
                        <a:rPr lang="es-419" sz="1200" b="0" i="0" u="none" kern="1200" baseline="0" dirty="0" smtClean="0">
                          <a:solidFill>
                            <a:schemeClr val="tx1"/>
                          </a:solidFill>
                          <a:effectLst/>
                          <a:latin typeface="+mn-lt"/>
                          <a:ea typeface="+mn-ea"/>
                          <a:cs typeface="+mn-cs"/>
                        </a:rPr>
                        <a:t>Estas palabras podrían incluir pero no se limitan a: </a:t>
                      </a:r>
                      <a:r>
                        <a:rPr lang="es-419" sz="1200" b="0" baseline="0" dirty="0" smtClean="0">
                          <a:latin typeface="+mn-lt"/>
                        </a:rPr>
                        <a:t>(1) entonces, (2) pero, (3) finalmente, (4) luego,  (5) y así, (6) ahora (etc..). La conclusión debe tener sentido y apoyar la información previa sobre los </a:t>
                      </a:r>
                      <a:r>
                        <a:rPr lang="es-419" sz="1200" b="1" i="1" u="none" baseline="0" dirty="0" smtClean="0">
                          <a:latin typeface="+mn-lt"/>
                        </a:rPr>
                        <a:t>Dos mérgulos </a:t>
                      </a:r>
                      <a:r>
                        <a:rPr lang="es-419" sz="1200" b="1" i="0" u="none" baseline="0" dirty="0" smtClean="0">
                          <a:latin typeface="+mn-lt"/>
                        </a:rPr>
                        <a:t> </a:t>
                      </a:r>
                      <a:r>
                        <a:rPr lang="es-419" sz="1200" b="0" i="0" u="none" baseline="0" dirty="0" smtClean="0">
                          <a:latin typeface="+mn-lt"/>
                        </a:rPr>
                        <a:t>con una transición del principio a la conclusión utilizando adverbios de tiempo para señalar el orden de acontecimientos.</a:t>
                      </a:r>
                      <a:endParaRPr lang="es-419" sz="1200" b="0" i="1" u="sng" dirty="0" smtClean="0">
                        <a:solidFill>
                          <a:schemeClr val="tx1"/>
                        </a:solidFill>
                        <a:uFill>
                          <a:solidFill/>
                        </a:uFill>
                        <a:latin typeface="+mn-lt"/>
                      </a:endParaRP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93769">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dirty="0" smtClean="0"/>
                        <a:t>Ejemplo de respuesta en el “lenguaje” del estudiante para un Escrito Breve</a:t>
                      </a:r>
                    </a:p>
                  </a:txBody>
                  <a:tcPr marL="102012" marR="102012" marT="51090" marB="5109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771144">
                <a:tc>
                  <a:txBody>
                    <a:bodyPr/>
                    <a:lstStyle/>
                    <a:p>
                      <a:pPr algn="ctr"/>
                      <a:r>
                        <a:rPr lang="es-419" sz="1500" b="1" i="0" baseline="0" dirty="0" smtClean="0">
                          <a:solidFill>
                            <a:schemeClr val="tx1"/>
                          </a:solidFill>
                        </a:rPr>
                        <a:t>2</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hace uso de una transición desde el principio a la conclusión, utilizando palabras que señalan un orden de acontecimientos, que continúa de manera lógica la información anterior.  </a:t>
                      </a:r>
                    </a:p>
                    <a:p>
                      <a:pPr marL="0" marR="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dirty="0" smtClean="0">
                          <a:ln>
                            <a:noFill/>
                          </a:ln>
                          <a:solidFill>
                            <a:schemeClr val="tx1"/>
                          </a:solidFill>
                          <a:effectLst/>
                          <a:uLnTx/>
                          <a:uFillTx/>
                          <a:latin typeface="+mn-lt"/>
                          <a:ea typeface="+mn-ea"/>
                          <a:cs typeface="+mn-cs"/>
                        </a:rPr>
                        <a:t>Entonces</a:t>
                      </a:r>
                      <a:r>
                        <a:rPr kumimoji="0" lang="es-419" sz="1200" b="0" i="0" u="none" strike="noStrike" kern="1200" cap="none" spc="0" normalizeH="0" baseline="0" dirty="0" smtClean="0">
                          <a:ln>
                            <a:noFill/>
                          </a:ln>
                          <a:solidFill>
                            <a:schemeClr val="tx1"/>
                          </a:solidFill>
                          <a:effectLst/>
                          <a:uLnTx/>
                          <a:uFillTx/>
                          <a:latin typeface="+mn-lt"/>
                          <a:ea typeface="+mn-ea"/>
                          <a:cs typeface="+mn-cs"/>
                        </a:rPr>
                        <a:t> el bebé mérgulo se fue a explorar  el árbol de secuoya roja. Todavía no podía volar mucho, así que saltó por todo el alrededor de su nido. No se fue muy lejos de su mamá y papá mérgulos.  </a:t>
                      </a:r>
                      <a:r>
                        <a:rPr kumimoji="0" lang="es-419" sz="1200" b="1" i="0" u="none" strike="noStrike" kern="1200" cap="none" spc="0" normalizeH="0" baseline="0" dirty="0" smtClean="0">
                          <a:ln>
                            <a:noFill/>
                          </a:ln>
                          <a:solidFill>
                            <a:schemeClr val="tx1"/>
                          </a:solidFill>
                          <a:effectLst/>
                          <a:uLnTx/>
                          <a:uFillTx/>
                          <a:latin typeface="+mn-lt"/>
                          <a:ea typeface="+mn-ea"/>
                          <a:cs typeface="+mn-cs"/>
                        </a:rPr>
                        <a:t>Ahora</a:t>
                      </a:r>
                      <a:r>
                        <a:rPr kumimoji="0" lang="es-419" sz="1200" b="0" i="0" u="none" strike="noStrike" kern="1200" cap="none" spc="0" normalizeH="0" baseline="0" dirty="0" smtClean="0">
                          <a:ln>
                            <a:noFill/>
                          </a:ln>
                          <a:solidFill>
                            <a:schemeClr val="tx1"/>
                          </a:solidFill>
                          <a:effectLst/>
                          <a:uLnTx/>
                          <a:uFillTx/>
                          <a:latin typeface="+mn-lt"/>
                          <a:ea typeface="+mn-ea"/>
                          <a:cs typeface="+mn-cs"/>
                        </a:rPr>
                        <a:t> el bebé sabe más sobre su árbol y está feliz.  </a:t>
                      </a: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5521">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500" b="1" i="0" dirty="0" smtClean="0">
                          <a:solidFill>
                            <a:schemeClr val="tx1"/>
                          </a:solidFill>
                        </a:rPr>
                        <a:t>1</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hace uso de una transición desde el principio a la conclusión, utilizando por lo menos una palabra que señale un orden de acontecimientos, aunque sea vagamente,  o de algún modo continúa de manera lógica la información anterior.  </a:t>
                      </a:r>
                    </a:p>
                    <a:p>
                      <a:pPr marL="0" marR="0" indent="0" algn="l" defTabSz="1018809"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dirty="0" smtClean="0">
                          <a:ln>
                            <a:noFill/>
                          </a:ln>
                          <a:solidFill>
                            <a:schemeClr val="tx1"/>
                          </a:solidFill>
                          <a:effectLst/>
                          <a:uLnTx/>
                          <a:uFillTx/>
                          <a:latin typeface="+mn-lt"/>
                          <a:ea typeface="+mn-ea"/>
                          <a:cs typeface="+mn-cs"/>
                        </a:rPr>
                        <a:t>Así que luego</a:t>
                      </a:r>
                      <a:r>
                        <a:rPr kumimoji="0" lang="es-419" sz="1200" b="0" i="0" u="none" strike="noStrike" kern="1200" cap="none" spc="0" normalizeH="0" baseline="0" dirty="0" smtClean="0">
                          <a:ln>
                            <a:noFill/>
                          </a:ln>
                          <a:solidFill>
                            <a:schemeClr val="tx1"/>
                          </a:solidFill>
                          <a:effectLst/>
                          <a:uLnTx/>
                          <a:uFillTx/>
                          <a:latin typeface="+mn-lt"/>
                          <a:ea typeface="+mn-ea"/>
                          <a:cs typeface="+mn-cs"/>
                        </a:rPr>
                        <a:t>, se fue a mirar alrededor del árbol.  Vio hojas y ramas.  Se asustó y se fue a casa.</a:t>
                      </a: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864">
                <a:tc>
                  <a:txBody>
                    <a:bodyPr/>
                    <a:lstStyle/>
                    <a:p>
                      <a:pPr algn="ctr"/>
                      <a:r>
                        <a:rPr lang="es-419" sz="1500" b="1" i="0" dirty="0" smtClean="0">
                          <a:solidFill>
                            <a:schemeClr val="tx1"/>
                          </a:solidFill>
                        </a:rPr>
                        <a:t>0</a:t>
                      </a:r>
                    </a:p>
                  </a:txBody>
                  <a:tcPr marL="103632" marR="103632" marT="50292" marB="5029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escrito breve no muestra una transición desde el principio a la conclusión.</a:t>
                      </a:r>
                    </a:p>
                    <a:p>
                      <a:r>
                        <a:rPr kumimoji="0" lang="es-419" sz="1200" b="0" i="0" u="none" strike="noStrike" kern="1200" cap="none" spc="0" normalizeH="0" baseline="0" noProof="0" dirty="0" smtClean="0">
                          <a:ln>
                            <a:noFill/>
                          </a:ln>
                          <a:solidFill>
                            <a:schemeClr val="tx1"/>
                          </a:solidFill>
                          <a:effectLst/>
                          <a:uLnTx/>
                          <a:uFillTx/>
                          <a:latin typeface="+mn-lt"/>
                          <a:ea typeface="+mn-ea"/>
                          <a:cs typeface="+mn-cs"/>
                        </a:rPr>
                        <a:t>A los pájaros bebés les gustan los nidos calientes y también los árboles.</a:t>
                      </a:r>
                    </a:p>
                  </a:txBody>
                  <a:tcPr marL="103632" marR="103632" marT="50292" marB="5029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7504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39139" y="5215502"/>
            <a:ext cx="7239000" cy="4570482"/>
            <a:chOff x="322978" y="4040232"/>
            <a:chExt cx="7239000" cy="4570482"/>
          </a:xfrm>
        </p:grpSpPr>
        <p:grpSp>
          <p:nvGrpSpPr>
            <p:cNvPr id="38" name="Group 37"/>
            <p:cNvGrpSpPr/>
            <p:nvPr/>
          </p:nvGrpSpPr>
          <p:grpSpPr>
            <a:xfrm>
              <a:off x="322978" y="4040232"/>
              <a:ext cx="7239000" cy="4570482"/>
              <a:chOff x="322978" y="3917360"/>
              <a:chExt cx="7239000" cy="4570482"/>
            </a:xfrm>
          </p:grpSpPr>
          <p:sp>
            <p:nvSpPr>
              <p:cNvPr id="6" name="Rectangle 5"/>
              <p:cNvSpPr/>
              <p:nvPr/>
            </p:nvSpPr>
            <p:spPr>
              <a:xfrm>
                <a:off x="322978" y="3917360"/>
                <a:ext cx="7239000" cy="4570482"/>
              </a:xfrm>
              <a:prstGeom prst="rect">
                <a:avLst/>
              </a:prstGeom>
              <a:noFill/>
            </p:spPr>
            <p:txBody>
              <a:bodyPr wrap="square">
                <a:spAutoFit/>
              </a:bodyPr>
              <a:lstStyle/>
              <a:p>
                <a:endParaRPr lang="en-US" sz="300" b="1" u="sng" dirty="0" smtClean="0"/>
              </a:p>
              <a:p>
                <a:r>
                  <a:rPr lang="x-none" sz="1100" b="1" u="sng" dirty="0" smtClean="0"/>
                  <a:t>Tarea </a:t>
                </a:r>
                <a:r>
                  <a:rPr lang="x-none" sz="1100" b="1" u="sng" dirty="0"/>
                  <a:t>de Rendimiento</a:t>
                </a:r>
                <a:r>
                  <a:rPr lang="x-none" sz="1100" dirty="0"/>
                  <a:t>:</a:t>
                </a:r>
              </a:p>
              <a:p>
                <a:r>
                  <a:rPr lang="x-none" sz="900" dirty="0"/>
                  <a:t>Vas a escribir un cuento narrativo. Esto significa que tiene un </a:t>
                </a:r>
                <a:r>
                  <a:rPr lang="x-none" sz="900" b="1" dirty="0"/>
                  <a:t>principio, un medio y un final</a:t>
                </a:r>
                <a:r>
                  <a:rPr lang="x-none" sz="900" dirty="0"/>
                  <a:t>. Esto es un cuento imaginario. En tu cuento escribirás sobre un </a:t>
                </a:r>
                <a:r>
                  <a:rPr lang="x-none" sz="900" b="1" dirty="0"/>
                  <a:t>personaje</a:t>
                </a:r>
                <a:r>
                  <a:rPr lang="x-none" sz="900" dirty="0"/>
                  <a:t> que va a ir a una </a:t>
                </a:r>
                <a:r>
                  <a:rPr lang="x-none" sz="900" dirty="0" smtClean="0"/>
                  <a:t>excursión para aprender de los árboles </a:t>
                </a:r>
                <a:r>
                  <a:rPr lang="en-US" sz="900" dirty="0" smtClean="0"/>
                  <a:t>de s</a:t>
                </a:r>
                <a:r>
                  <a:rPr lang="x-none" sz="900" dirty="0" smtClean="0"/>
                  <a:t>ecuoya roj</a:t>
                </a:r>
                <a:r>
                  <a:rPr lang="en-US" sz="900" dirty="0" smtClean="0"/>
                  <a:t>a.  </a:t>
                </a:r>
                <a:r>
                  <a:rPr lang="x-none" sz="900" dirty="0"/>
                  <a:t>Utilizarás </a:t>
                </a:r>
                <a:r>
                  <a:rPr lang="x-none" sz="900" b="1" dirty="0"/>
                  <a:t>detalles de los textos que leíste para ayudarte a escribir tu cuento</a:t>
                </a:r>
                <a:r>
                  <a:rPr lang="x-none" sz="900" dirty="0"/>
                  <a:t>. Luego, hablarás de lo siguiente:</a:t>
                </a:r>
              </a:p>
              <a:p>
                <a:endParaRPr lang="x-none" sz="400" dirty="0"/>
              </a:p>
              <a:p>
                <a:pPr marL="342900" indent="-342900">
                  <a:buAutoNum type="arabicPeriod"/>
                </a:pPr>
                <a:r>
                  <a:rPr lang="x-none" sz="900" dirty="0" smtClean="0"/>
                  <a:t>¿</a:t>
                </a:r>
                <a:r>
                  <a:rPr lang="en-US" sz="900" dirty="0" smtClean="0"/>
                  <a:t>cuál </a:t>
                </a:r>
                <a:r>
                  <a:rPr lang="en-US" sz="900" dirty="0" err="1" smtClean="0"/>
                  <a:t>es</a:t>
                </a:r>
                <a:r>
                  <a:rPr lang="en-US" sz="900" dirty="0" smtClean="0"/>
                  <a:t> el escenario</a:t>
                </a:r>
                <a:r>
                  <a:rPr lang="x-none" sz="900" dirty="0" smtClean="0"/>
                  <a:t>? </a:t>
                </a:r>
                <a:r>
                  <a:rPr lang="x-none" sz="900" dirty="0"/>
                  <a:t>¿Quién es el personaje?</a:t>
                </a:r>
              </a:p>
              <a:p>
                <a:pPr marL="342900" indent="-342900">
                  <a:buAutoNum type="arabicPeriod"/>
                </a:pPr>
                <a:r>
                  <a:rPr lang="x-none" sz="900" dirty="0"/>
                  <a:t>¿Qué sucedió a lo largo del camino?</a:t>
                </a:r>
              </a:p>
              <a:p>
                <a:pPr marL="342900" indent="-342900">
                  <a:buAutoNum type="arabicPeriod"/>
                </a:pPr>
                <a:r>
                  <a:rPr lang="x-none" sz="900" dirty="0"/>
                  <a:t>¿Qué vio, escuchó y sintió el personaje?</a:t>
                </a:r>
              </a:p>
              <a:p>
                <a:pPr marL="342900" indent="-342900">
                  <a:buAutoNum type="arabicPeriod"/>
                </a:pPr>
                <a:r>
                  <a:rPr lang="x-none" sz="900" dirty="0"/>
                  <a:t>¿Qué aprendió el personaje sobre </a:t>
                </a:r>
                <a:r>
                  <a:rPr lang="x-none" sz="900" dirty="0" smtClean="0"/>
                  <a:t>los árboles </a:t>
                </a:r>
                <a:r>
                  <a:rPr lang="en-US" sz="900" dirty="0" smtClean="0"/>
                  <a:t>de </a:t>
                </a:r>
                <a:r>
                  <a:rPr lang="x-none" sz="900" dirty="0" smtClean="0"/>
                  <a:t>secuoya roj</a:t>
                </a:r>
                <a:r>
                  <a:rPr lang="en-US" sz="900" dirty="0" smtClean="0"/>
                  <a:t>a</a:t>
                </a:r>
                <a:r>
                  <a:rPr lang="x-none" sz="900" dirty="0" smtClean="0"/>
                  <a:t>, </a:t>
                </a:r>
                <a:r>
                  <a:rPr lang="x-none" sz="900" dirty="0"/>
                  <a:t>en su paseo?</a:t>
                </a:r>
              </a:p>
              <a:p>
                <a:endParaRPr lang="en-US" sz="200" b="1" u="sng" dirty="0" smtClean="0"/>
              </a:p>
              <a:p>
                <a:endParaRPr lang="x-none" sz="600" dirty="0"/>
              </a:p>
              <a:p>
                <a:endParaRPr lang="en-US" sz="1100" dirty="0"/>
              </a:p>
              <a:p>
                <a:r>
                  <a:rPr lang="es-419" sz="1000" dirty="0"/>
                  <a:t>Hola, mi nombre es </a:t>
                </a:r>
                <a:r>
                  <a:rPr lang="es-419" sz="1000" dirty="0" err="1" smtClean="0"/>
                  <a:t>Marv</a:t>
                </a:r>
                <a:r>
                  <a:rPr lang="es-419" sz="1000" dirty="0" smtClean="0"/>
                  <a:t>. </a:t>
                </a:r>
                <a:r>
                  <a:rPr lang="es-419" sz="1000" dirty="0"/>
                  <a:t>Estoy en segundo grado y ¿adivinen qué? </a:t>
                </a:r>
                <a:r>
                  <a:rPr lang="es-419" sz="1000" dirty="0" smtClean="0"/>
                  <a:t>¡Vamos </a:t>
                </a:r>
                <a:r>
                  <a:rPr lang="es-419" sz="1000" dirty="0"/>
                  <a:t>de </a:t>
                </a:r>
                <a:r>
                  <a:rPr lang="es-419" sz="1000" dirty="0" smtClean="0"/>
                  <a:t>excursión! </a:t>
                </a:r>
                <a:r>
                  <a:rPr lang="es-419" sz="1000" dirty="0"/>
                  <a:t>Toda la familia. </a:t>
                </a:r>
                <a:r>
                  <a:rPr lang="es-419" sz="1000" b="1" dirty="0">
                    <a:effectLst>
                      <a:outerShdw blurRad="38100" dist="38100" dir="2700000" algn="tl">
                        <a:srgbClr val="000000">
                          <a:alpha val="43137"/>
                        </a:srgbClr>
                      </a:outerShdw>
                    </a:effectLst>
                  </a:rPr>
                  <a:t>Primero</a:t>
                </a:r>
                <a:r>
                  <a:rPr lang="es-419" sz="1000" dirty="0"/>
                  <a:t> vamos a empacar nuestras maletas. ¿A dónde vamos? Vamos a California para ver secuoyas rojas. Vamos a aprender mucho acerca de ellas. Estoy tan </a:t>
                </a:r>
                <a:r>
                  <a:rPr lang="es-419" sz="1000" dirty="0" smtClean="0"/>
                  <a:t>emocionado </a:t>
                </a:r>
                <a:r>
                  <a:rPr lang="es-419" sz="1000" dirty="0"/>
                  <a:t>de aprender más acerca de estos árboles gigantescos y altos. Te contaré todo sobre lo que </a:t>
                </a:r>
                <a:r>
                  <a:rPr lang="es-419" sz="1000" dirty="0" smtClean="0"/>
                  <a:t>vea.</a:t>
                </a:r>
                <a:endParaRPr lang="en-US" sz="1050" dirty="0">
                  <a:ea typeface="Calibri"/>
                  <a:cs typeface="Times New Roman"/>
                </a:endParaRPr>
              </a:p>
              <a:p>
                <a:endParaRPr lang="en-US" sz="1000" dirty="0" smtClean="0">
                  <a:ea typeface="Calibri"/>
                  <a:cs typeface="Times New Roman"/>
                </a:endParaRPr>
              </a:p>
              <a:p>
                <a:endParaRPr lang="en-US" sz="1000" dirty="0" smtClean="0">
                  <a:ea typeface="Calibri"/>
                  <a:cs typeface="Times New Roman"/>
                </a:endParaRPr>
              </a:p>
              <a:p>
                <a:endParaRPr lang="en-US" sz="1000" dirty="0" smtClean="0">
                  <a:ea typeface="Calibri"/>
                  <a:cs typeface="Times New Roman"/>
                </a:endParaRPr>
              </a:p>
              <a:p>
                <a:r>
                  <a:rPr lang="es-419" sz="1000" dirty="0">
                    <a:ea typeface="Calibri"/>
                    <a:cs typeface="Times New Roman"/>
                  </a:rPr>
                  <a:t>Manejamos y manejamos en nuestro carro hasta que llegamos a California. </a:t>
                </a:r>
                <a:r>
                  <a:rPr lang="es-419" sz="1000" b="1" dirty="0">
                    <a:effectLst>
                      <a:outerShdw blurRad="38100" dist="38100" dir="2700000" algn="tl">
                        <a:srgbClr val="000000">
                          <a:alpha val="43137"/>
                        </a:srgbClr>
                      </a:outerShdw>
                    </a:effectLst>
                  </a:rPr>
                  <a:t>Después</a:t>
                </a:r>
                <a:r>
                  <a:rPr lang="es-419" sz="1000" dirty="0">
                    <a:ea typeface="Calibri"/>
                    <a:cs typeface="Times New Roman"/>
                  </a:rPr>
                  <a:t> de que </a:t>
                </a:r>
                <a:r>
                  <a:rPr lang="es-419" sz="1000" dirty="0" smtClean="0">
                    <a:ea typeface="Calibri"/>
                    <a:cs typeface="Times New Roman"/>
                  </a:rPr>
                  <a:t>llegamos, </a:t>
                </a:r>
                <a:r>
                  <a:rPr lang="es-419" sz="1000" dirty="0">
                    <a:ea typeface="Calibri"/>
                    <a:cs typeface="Times New Roman"/>
                  </a:rPr>
                  <a:t>lo primero que dije </a:t>
                </a:r>
                <a:r>
                  <a:rPr lang="es-419" sz="1000" dirty="0" smtClean="0">
                    <a:ea typeface="Calibri"/>
                    <a:cs typeface="Times New Roman"/>
                  </a:rPr>
                  <a:t>fue </a:t>
                </a:r>
                <a:r>
                  <a:rPr lang="es-419" sz="1000" dirty="0" smtClean="0">
                    <a:latin typeface="Arial" panose="020B0604020202020204" pitchFamily="34" charset="0"/>
                    <a:ea typeface="Calibri"/>
                    <a:cs typeface="Arial" panose="020B0604020202020204" pitchFamily="34" charset="0"/>
                  </a:rPr>
                  <a:t>–¡</a:t>
                </a:r>
                <a:r>
                  <a:rPr lang="es-419" sz="1000" dirty="0" smtClean="0">
                    <a:ea typeface="Calibri"/>
                    <a:cs typeface="Times New Roman"/>
                  </a:rPr>
                  <a:t>Quiero </a:t>
                </a:r>
                <a:r>
                  <a:rPr lang="es-419" sz="1000" dirty="0">
                    <a:ea typeface="Calibri"/>
                    <a:cs typeface="Times New Roman"/>
                  </a:rPr>
                  <a:t>ver las </a:t>
                </a:r>
                <a:r>
                  <a:rPr lang="es-419" sz="1000" dirty="0" smtClean="0">
                    <a:ea typeface="Calibri"/>
                    <a:cs typeface="Times New Roman"/>
                  </a:rPr>
                  <a:t>secuoyas rojas! </a:t>
                </a:r>
                <a:r>
                  <a:rPr lang="es-419" sz="1000" b="1" dirty="0">
                    <a:effectLst>
                      <a:outerShdw blurRad="38100" dist="38100" dir="2700000" algn="tl">
                        <a:srgbClr val="000000">
                          <a:alpha val="43137"/>
                        </a:srgbClr>
                      </a:outerShdw>
                    </a:effectLst>
                  </a:rPr>
                  <a:t>Luego</a:t>
                </a:r>
                <a:r>
                  <a:rPr lang="es-419" sz="1000" dirty="0">
                    <a:ea typeface="Calibri"/>
                    <a:cs typeface="Times New Roman"/>
                  </a:rPr>
                  <a:t> fuimos a un gran bosque. Teníamos puestas nuestras botas de </a:t>
                </a:r>
                <a:r>
                  <a:rPr lang="es-419" sz="1000" dirty="0" smtClean="0">
                    <a:ea typeface="Calibri"/>
                    <a:cs typeface="Times New Roman"/>
                  </a:rPr>
                  <a:t>caminata, </a:t>
                </a:r>
                <a:r>
                  <a:rPr lang="es-419" sz="1000" dirty="0">
                    <a:ea typeface="Calibri"/>
                    <a:cs typeface="Times New Roman"/>
                  </a:rPr>
                  <a:t>y caminamos y caminamos en el bosque. Yo </a:t>
                </a:r>
                <a:r>
                  <a:rPr lang="es-419" sz="1000" dirty="0" smtClean="0">
                    <a:ea typeface="Calibri"/>
                    <a:cs typeface="Times New Roman"/>
                  </a:rPr>
                  <a:t>grité,  </a:t>
                </a:r>
                <a:r>
                  <a:rPr lang="es-419" sz="1000" dirty="0" smtClean="0">
                    <a:latin typeface="Arial" panose="020B0604020202020204" pitchFamily="34" charset="0"/>
                    <a:ea typeface="Calibri"/>
                    <a:cs typeface="Arial" panose="020B0604020202020204" pitchFamily="34" charset="0"/>
                  </a:rPr>
                  <a:t>–</a:t>
                </a:r>
                <a:r>
                  <a:rPr lang="es-419" sz="1000" dirty="0" smtClean="0">
                    <a:ea typeface="Calibri"/>
                    <a:cs typeface="Times New Roman"/>
                  </a:rPr>
                  <a:t>¡</a:t>
                </a:r>
                <a:r>
                  <a:rPr lang="es-419" sz="1000" dirty="0">
                    <a:ea typeface="Calibri"/>
                    <a:cs typeface="Times New Roman"/>
                  </a:rPr>
                  <a:t>Oh Dios </a:t>
                </a:r>
                <a:r>
                  <a:rPr lang="es-419" sz="1000" dirty="0" smtClean="0">
                    <a:ea typeface="Calibri"/>
                    <a:cs typeface="Times New Roman"/>
                  </a:rPr>
                  <a:t>mío! </a:t>
                </a:r>
                <a:r>
                  <a:rPr lang="es-419" sz="1000" dirty="0" smtClean="0">
                    <a:latin typeface="Arial" panose="020B0604020202020204" pitchFamily="34" charset="0"/>
                    <a:ea typeface="Calibri"/>
                    <a:cs typeface="Arial" panose="020B0604020202020204" pitchFamily="34" charset="0"/>
                  </a:rPr>
                  <a:t>–c</a:t>
                </a:r>
                <a:r>
                  <a:rPr lang="es-419" sz="1000" dirty="0" smtClean="0">
                    <a:ea typeface="Calibri"/>
                    <a:cs typeface="Times New Roman"/>
                  </a:rPr>
                  <a:t>uando </a:t>
                </a:r>
                <a:r>
                  <a:rPr lang="es-419" sz="1000" dirty="0">
                    <a:ea typeface="Calibri"/>
                    <a:cs typeface="Times New Roman"/>
                  </a:rPr>
                  <a:t>vi mi primera secuoya roja. </a:t>
                </a:r>
                <a:r>
                  <a:rPr lang="es-419" sz="1000" dirty="0" smtClean="0">
                    <a:ea typeface="Calibri"/>
                    <a:cs typeface="Times New Roman"/>
                  </a:rPr>
                  <a:t>¡Era </a:t>
                </a:r>
                <a:r>
                  <a:rPr lang="es-419" sz="1000" dirty="0">
                    <a:ea typeface="Calibri"/>
                    <a:cs typeface="Times New Roman"/>
                  </a:rPr>
                  <a:t>más grande que nuestro coche! Todos tocamos su corteza áspera y parecíamos pequeñas hormigas al lado del árbol  ¡Así de enorme era!  </a:t>
                </a:r>
                <a:r>
                  <a:rPr lang="es-419" sz="1000" dirty="0" smtClean="0">
                    <a:ea typeface="Calibri"/>
                    <a:cs typeface="Times New Roman"/>
                  </a:rPr>
                  <a:t>!Era </a:t>
                </a:r>
                <a:r>
                  <a:rPr lang="es-419" sz="1000" dirty="0">
                    <a:ea typeface="Calibri"/>
                    <a:cs typeface="Times New Roman"/>
                  </a:rPr>
                  <a:t>tan alto que no podía ver el final del </a:t>
                </a:r>
                <a:r>
                  <a:rPr lang="es-419" sz="1000" dirty="0" smtClean="0">
                    <a:ea typeface="Calibri"/>
                    <a:cs typeface="Times New Roman"/>
                  </a:rPr>
                  <a:t>mismo! </a:t>
                </a:r>
                <a:r>
                  <a:rPr lang="es-419" sz="1000" b="1" dirty="0" smtClean="0">
                    <a:effectLst>
                      <a:outerShdw blurRad="38100" dist="38100" dir="2700000" algn="tl">
                        <a:srgbClr val="000000">
                          <a:alpha val="43137"/>
                        </a:srgbClr>
                      </a:outerShdw>
                    </a:effectLst>
                  </a:rPr>
                  <a:t>También</a:t>
                </a:r>
                <a:r>
                  <a:rPr lang="es-419" sz="1000" dirty="0" smtClean="0">
                    <a:ea typeface="Calibri"/>
                    <a:cs typeface="Times New Roman"/>
                  </a:rPr>
                  <a:t>, </a:t>
                </a:r>
                <a:r>
                  <a:rPr lang="es-419" sz="1000" dirty="0">
                    <a:ea typeface="Calibri"/>
                    <a:cs typeface="Times New Roman"/>
                  </a:rPr>
                  <a:t>a medida que nos acercábamos a la playa vimos estas pequeñas aves marinas. Papá dijo que son </a:t>
                </a:r>
                <a:r>
                  <a:rPr lang="es-419" sz="1000" dirty="0" smtClean="0">
                    <a:ea typeface="Calibri"/>
                    <a:cs typeface="Times New Roman"/>
                  </a:rPr>
                  <a:t>llamadas </a:t>
                </a:r>
                <a:r>
                  <a:rPr lang="es-419" sz="1000" dirty="0">
                    <a:ea typeface="Calibri"/>
                    <a:cs typeface="Times New Roman"/>
                  </a:rPr>
                  <a:t>mérgulos y ponen huevos sólo en las </a:t>
                </a:r>
                <a:r>
                  <a:rPr lang="es-419" sz="1000" dirty="0" smtClean="0">
                    <a:ea typeface="Calibri"/>
                    <a:cs typeface="Times New Roman"/>
                  </a:rPr>
                  <a:t>secuoyas rojas. ¡Tuvimos </a:t>
                </a:r>
                <a:r>
                  <a:rPr lang="es-419" sz="1000" dirty="0">
                    <a:ea typeface="Calibri"/>
                    <a:cs typeface="Times New Roman"/>
                  </a:rPr>
                  <a:t>suerte de verlos! ¿Sabía usted que las secuoyas rojas comienzan como una pequeña semillita al igual que todas las plantas, pero crecen </a:t>
                </a:r>
                <a:r>
                  <a:rPr lang="es-419" sz="1000" dirty="0" smtClean="0">
                    <a:ea typeface="Calibri"/>
                    <a:cs typeface="Times New Roman"/>
                  </a:rPr>
                  <a:t>hasta ser los </a:t>
                </a:r>
                <a:r>
                  <a:rPr lang="es-419" sz="1000" dirty="0">
                    <a:ea typeface="Calibri"/>
                    <a:cs typeface="Times New Roman"/>
                  </a:rPr>
                  <a:t>árboles más grandes y </a:t>
                </a:r>
                <a:r>
                  <a:rPr lang="es-419" sz="1000" dirty="0" smtClean="0">
                    <a:ea typeface="Calibri"/>
                    <a:cs typeface="Times New Roman"/>
                  </a:rPr>
                  <a:t>bonitos</a:t>
                </a:r>
                <a:r>
                  <a:rPr lang="es-419" sz="1000" dirty="0">
                    <a:ea typeface="Calibri"/>
                    <a:cs typeface="Times New Roman"/>
                  </a:rPr>
                  <a:t>. </a:t>
                </a:r>
                <a:r>
                  <a:rPr lang="es-419" sz="1000" dirty="0" smtClean="0">
                    <a:ea typeface="Calibri"/>
                    <a:cs typeface="Times New Roman"/>
                  </a:rPr>
                  <a:t> ¡Algunos </a:t>
                </a:r>
                <a:r>
                  <a:rPr lang="es-419" sz="1000" dirty="0">
                    <a:ea typeface="Calibri"/>
                    <a:cs typeface="Times New Roman"/>
                  </a:rPr>
                  <a:t>tienen cientos de años</a:t>
                </a:r>
                <a:r>
                  <a:rPr lang="es-419" sz="1000" dirty="0" smtClean="0">
                    <a:ea typeface="Calibri"/>
                    <a:cs typeface="Times New Roman"/>
                  </a:rPr>
                  <a:t>!</a:t>
                </a:r>
              </a:p>
              <a:p>
                <a:endParaRPr lang="es-419" sz="1000" dirty="0" smtClean="0">
                  <a:ea typeface="Calibri"/>
                  <a:cs typeface="Times New Roman"/>
                </a:endParaRPr>
              </a:p>
              <a:p>
                <a:endParaRPr lang="en-US" sz="1100" dirty="0">
                  <a:solidFill>
                    <a:srgbClr val="FF3399"/>
                  </a:solidFill>
                  <a:ea typeface="Calibri"/>
                  <a:cs typeface="Times New Roman"/>
                </a:endParaRPr>
              </a:p>
              <a:p>
                <a:r>
                  <a:rPr lang="es-419" sz="1000" b="1" dirty="0">
                    <a:effectLst>
                      <a:outerShdw blurRad="38100" dist="38100" dir="2700000" algn="tl">
                        <a:srgbClr val="000000">
                          <a:alpha val="43137"/>
                        </a:srgbClr>
                      </a:outerShdw>
                    </a:effectLst>
                  </a:rPr>
                  <a:t>Finalmente</a:t>
                </a:r>
                <a:r>
                  <a:rPr lang="es-419" sz="1000" dirty="0">
                    <a:ea typeface="Calibri"/>
                    <a:cs typeface="Times New Roman"/>
                  </a:rPr>
                  <a:t>, llegó el momento de volver a casa. Me entristeció tener que irme, pero feliz de decir a todos mis amigos lo que vi y aprendí. Todos nos subimos al coche. Teníamos un montón de fotografías de nosotros y las secuoyas rojas. Fue genial. Me quedé </a:t>
                </a:r>
                <a:r>
                  <a:rPr lang="es-419" sz="1000" dirty="0" smtClean="0">
                    <a:ea typeface="Calibri"/>
                    <a:cs typeface="Times New Roman"/>
                  </a:rPr>
                  <a:t>dormido </a:t>
                </a:r>
                <a:r>
                  <a:rPr lang="es-419" sz="1000" dirty="0">
                    <a:ea typeface="Calibri"/>
                    <a:cs typeface="Times New Roman"/>
                  </a:rPr>
                  <a:t>en el largo viaje a casa. </a:t>
                </a:r>
                <a:r>
                  <a:rPr lang="es-419" sz="1000" b="1" dirty="0">
                    <a:effectLst>
                      <a:outerShdw blurRad="38100" dist="38100" dir="2700000" algn="tl">
                        <a:srgbClr val="000000">
                          <a:alpha val="43137"/>
                        </a:srgbClr>
                      </a:outerShdw>
                    </a:effectLst>
                  </a:rPr>
                  <a:t>Después</a:t>
                </a:r>
                <a:r>
                  <a:rPr lang="es-419" sz="1000" dirty="0">
                    <a:ea typeface="Calibri"/>
                    <a:cs typeface="Times New Roman"/>
                  </a:rPr>
                  <a:t>, todos nos bajamos del coche y ayudamos a desempacar, y ¡llamé a mi mejor </a:t>
                </a:r>
                <a:r>
                  <a:rPr lang="es-419" sz="1000" dirty="0" smtClean="0">
                    <a:ea typeface="Calibri"/>
                    <a:cs typeface="Times New Roman"/>
                  </a:rPr>
                  <a:t>amigo </a:t>
                </a:r>
                <a:r>
                  <a:rPr lang="es-419" sz="1000" dirty="0">
                    <a:ea typeface="Calibri"/>
                    <a:cs typeface="Times New Roman"/>
                  </a:rPr>
                  <a:t>para contarle todo acerca de mi viaje!</a:t>
                </a:r>
                <a:endParaRPr lang="en-US" sz="1000" dirty="0">
                  <a:ea typeface="Calibri"/>
                  <a:cs typeface="Times New Roman"/>
                </a:endParaRPr>
              </a:p>
            </p:txBody>
          </p:sp>
          <p:sp>
            <p:nvSpPr>
              <p:cNvPr id="7" name="TextBox 6"/>
              <p:cNvSpPr txBox="1"/>
              <p:nvPr/>
            </p:nvSpPr>
            <p:spPr>
              <a:xfrm>
                <a:off x="3913903" y="7511947"/>
                <a:ext cx="3410597" cy="261610"/>
              </a:xfrm>
              <a:prstGeom prst="rect">
                <a:avLst/>
              </a:prstGeom>
              <a:solidFill>
                <a:schemeClr val="bg1">
                  <a:lumMod val="95000"/>
                </a:schemeClr>
              </a:solidFill>
              <a:ln>
                <a:solidFill>
                  <a:schemeClr val="tx1"/>
                </a:solidFill>
              </a:ln>
            </p:spPr>
            <p:txBody>
              <a:bodyPr wrap="square" rtlCol="0">
                <a:spAutoFit/>
              </a:bodyPr>
              <a:lstStyle>
                <a:defPPr>
                  <a:defRPr lang="en-US"/>
                </a:defPPr>
                <a:lvl1pPr>
                  <a:defRPr sz="1100" b="1"/>
                </a:lvl1pPr>
              </a:lstStyle>
              <a:p>
                <a:r>
                  <a:rPr lang="x-none" dirty="0"/>
                  <a:t>Elabora con detalles y diálogos concretos y sensoriales.</a:t>
                </a:r>
              </a:p>
            </p:txBody>
          </p:sp>
          <p:sp>
            <p:nvSpPr>
              <p:cNvPr id="10" name="TextBox 9"/>
              <p:cNvSpPr txBox="1"/>
              <p:nvPr/>
            </p:nvSpPr>
            <p:spPr>
              <a:xfrm>
                <a:off x="477664" y="5185307"/>
                <a:ext cx="2587807" cy="261610"/>
              </a:xfrm>
              <a:prstGeom prst="rect">
                <a:avLst/>
              </a:prstGeom>
              <a:solidFill>
                <a:schemeClr val="bg1">
                  <a:lumMod val="95000"/>
                </a:schemeClr>
              </a:solidFill>
              <a:ln>
                <a:solidFill>
                  <a:schemeClr val="tx1"/>
                </a:solidFill>
              </a:ln>
            </p:spPr>
            <p:txBody>
              <a:bodyPr wrap="square" rtlCol="0">
                <a:spAutoFit/>
              </a:bodyPr>
              <a:lstStyle/>
              <a:p>
                <a:r>
                  <a:rPr lang="x-none" sz="1100" b="1" dirty="0"/>
                  <a:t>Atrae al lector y establece el argumento</a:t>
                </a:r>
              </a:p>
            </p:txBody>
          </p:sp>
          <p:sp>
            <p:nvSpPr>
              <p:cNvPr id="11" name="TextBox 10"/>
              <p:cNvSpPr txBox="1"/>
              <p:nvPr/>
            </p:nvSpPr>
            <p:spPr>
              <a:xfrm>
                <a:off x="4480706" y="6071796"/>
                <a:ext cx="2759021" cy="261610"/>
              </a:xfrm>
              <a:prstGeom prst="rect">
                <a:avLst/>
              </a:prstGeom>
              <a:solidFill>
                <a:schemeClr val="bg1">
                  <a:lumMod val="95000"/>
                </a:schemeClr>
              </a:solidFill>
              <a:ln>
                <a:solidFill>
                  <a:schemeClr val="tx1"/>
                </a:solidFill>
              </a:ln>
            </p:spPr>
            <p:txBody>
              <a:bodyPr wrap="square" rtlCol="0">
                <a:spAutoFit/>
              </a:bodyPr>
              <a:lstStyle>
                <a:defPPr>
                  <a:defRPr lang="en-US"/>
                </a:defPPr>
                <a:lvl1pPr>
                  <a:defRPr sz="1100" b="1"/>
                </a:lvl1pPr>
              </a:lstStyle>
              <a:p>
                <a:r>
                  <a:rPr lang="x-none" dirty="0"/>
                  <a:t>Utiliza vocabulario temático de los textos</a:t>
                </a:r>
              </a:p>
            </p:txBody>
          </p:sp>
          <p:sp>
            <p:nvSpPr>
              <p:cNvPr id="9" name="TextBox 8"/>
              <p:cNvSpPr txBox="1"/>
              <p:nvPr/>
            </p:nvSpPr>
            <p:spPr>
              <a:xfrm>
                <a:off x="464182" y="5991144"/>
                <a:ext cx="2908072" cy="430887"/>
              </a:xfrm>
              <a:prstGeom prst="rect">
                <a:avLst/>
              </a:prstGeom>
              <a:solidFill>
                <a:schemeClr val="bg1">
                  <a:lumMod val="95000"/>
                </a:schemeClr>
              </a:solidFill>
              <a:ln>
                <a:solidFill>
                  <a:schemeClr val="tx1"/>
                </a:solidFill>
              </a:ln>
            </p:spPr>
            <p:txBody>
              <a:bodyPr wrap="square" rtlCol="0">
                <a:spAutoFit/>
              </a:bodyPr>
              <a:lstStyle>
                <a:defPPr>
                  <a:defRPr lang="en-US"/>
                </a:defPPr>
                <a:lvl1pPr>
                  <a:defRPr sz="1100" b="1"/>
                </a:lvl1pPr>
              </a:lstStyle>
              <a:p>
                <a:r>
                  <a:rPr lang="x-none" dirty="0"/>
                  <a:t>Las palabras de transición mueven el cuento en el orden de los acontecimientos.</a:t>
                </a:r>
              </a:p>
            </p:txBody>
          </p:sp>
        </p:grpSp>
        <p:sp>
          <p:nvSpPr>
            <p:cNvPr id="39" name="TextBox 38"/>
            <p:cNvSpPr txBox="1"/>
            <p:nvPr/>
          </p:nvSpPr>
          <p:spPr>
            <a:xfrm>
              <a:off x="464182" y="7633358"/>
              <a:ext cx="2409664" cy="261610"/>
            </a:xfrm>
            <a:prstGeom prst="rect">
              <a:avLst/>
            </a:prstGeom>
            <a:solidFill>
              <a:schemeClr val="bg1">
                <a:lumMod val="95000"/>
              </a:schemeClr>
            </a:solidFill>
            <a:ln>
              <a:solidFill>
                <a:schemeClr val="tx1"/>
              </a:solidFill>
            </a:ln>
          </p:spPr>
          <p:txBody>
            <a:bodyPr wrap="square" rtlCol="0">
              <a:spAutoFit/>
            </a:bodyPr>
            <a:lstStyle>
              <a:defPPr>
                <a:defRPr lang="en-US"/>
              </a:defPPr>
              <a:lvl1pPr>
                <a:defRPr sz="1100" b="1"/>
              </a:lvl1pPr>
            </a:lstStyle>
            <a:p>
              <a:r>
                <a:rPr lang="x-none" dirty="0"/>
                <a:t>Tiene una conclusión clara y lógica.</a:t>
              </a: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9203505"/>
              </p:ext>
            </p:extLst>
          </p:nvPr>
        </p:nvGraphicFramePr>
        <p:xfrm>
          <a:off x="161925" y="76200"/>
          <a:ext cx="7458558" cy="4958611"/>
        </p:xfrm>
        <a:graphic>
          <a:graphicData uri="http://schemas.openxmlformats.org/drawingml/2006/table">
            <a:tbl>
              <a:tblPr firstRow="1" bandRow="1">
                <a:tableStyleId>{5940675A-B579-460E-94D1-54222C63F5DA}</a:tableStyleId>
              </a:tblPr>
              <a:tblGrid>
                <a:gridCol w="809625"/>
                <a:gridCol w="1295400"/>
                <a:gridCol w="1214438"/>
                <a:gridCol w="1363244"/>
                <a:gridCol w="1421536"/>
                <a:gridCol w="1354315"/>
              </a:tblGrid>
              <a:tr h="508078">
                <a:tc gridSpan="6">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900" kern="1200" dirty="0" smtClean="0">
                          <a:solidFill>
                            <a:schemeClr val="tx1"/>
                          </a:solidFill>
                          <a:effectLst/>
                          <a:latin typeface="+mn-lt"/>
                          <a:ea typeface="+mn-ea"/>
                          <a:cs typeface="+mn-cs"/>
                        </a:rPr>
                        <a:t>W.2.3: </a:t>
                      </a:r>
                      <a:r>
                        <a:rPr lang="x-none" sz="900" b="0" i="0" u="none" strike="noStrike" kern="1200" baseline="0" dirty="0" smtClean="0">
                          <a:solidFill>
                            <a:schemeClr val="tx1"/>
                          </a:solidFill>
                          <a:latin typeface="+mn-lt"/>
                          <a:ea typeface="+mn-ea"/>
                          <a:cs typeface="+mn-cs"/>
                        </a:rPr>
                        <a:t>Escribe narraciones en las cuales </a:t>
                      </a:r>
                      <a:r>
                        <a:rPr lang="x-none" sz="900" b="1" i="0" u="none" strike="noStrike" kern="1200" baseline="0" dirty="0" smtClean="0">
                          <a:solidFill>
                            <a:schemeClr val="tx1"/>
                          </a:solidFill>
                          <a:latin typeface="+mn-lt"/>
                          <a:ea typeface="+mn-ea"/>
                          <a:cs typeface="+mn-cs"/>
                        </a:rPr>
                        <a:t>recuentan un acontecimiento bien elaborado o una secuencia corta de acontecimientos, </a:t>
                      </a:r>
                      <a:r>
                        <a:rPr lang="x-none" sz="900" b="0" i="0" u="none" strike="noStrike" kern="1200" baseline="0" dirty="0" smtClean="0">
                          <a:solidFill>
                            <a:schemeClr val="tx1"/>
                          </a:solidFill>
                          <a:latin typeface="+mn-lt"/>
                          <a:ea typeface="+mn-ea"/>
                          <a:cs typeface="+mn-cs"/>
                        </a:rPr>
                        <a:t>incluye </a:t>
                      </a:r>
                      <a:r>
                        <a:rPr lang="x-none" sz="900" b="1" i="0" u="none" strike="noStrike" kern="1200" baseline="0" dirty="0" smtClean="0">
                          <a:solidFill>
                            <a:schemeClr val="tx1"/>
                          </a:solidFill>
                          <a:latin typeface="+mn-lt"/>
                          <a:ea typeface="+mn-ea"/>
                          <a:cs typeface="+mn-cs"/>
                        </a:rPr>
                        <a:t>detalles para describir las acciones, pensamientos y sentimientos</a:t>
                      </a:r>
                      <a:r>
                        <a:rPr lang="x-none" sz="900" b="0" i="0" u="none" strike="noStrike" kern="1200" baseline="0" dirty="0" smtClean="0">
                          <a:solidFill>
                            <a:schemeClr val="tx1"/>
                          </a:solidFill>
                          <a:latin typeface="+mn-lt"/>
                          <a:ea typeface="+mn-ea"/>
                          <a:cs typeface="+mn-cs"/>
                        </a:rPr>
                        <a:t>, usa </a:t>
                      </a:r>
                      <a:r>
                        <a:rPr lang="x-none" sz="900" b="1" i="0" u="none" strike="noStrike" kern="1200" baseline="0" dirty="0" smtClean="0">
                          <a:solidFill>
                            <a:schemeClr val="tx1"/>
                          </a:solidFill>
                          <a:latin typeface="+mn-lt"/>
                          <a:ea typeface="+mn-ea"/>
                          <a:cs typeface="+mn-cs"/>
                        </a:rPr>
                        <a:t>palabras que describen el tiempo para señalar el orden de los acontecimientos </a:t>
                      </a:r>
                      <a:r>
                        <a:rPr lang="x-none" sz="900" b="0" i="0" u="none" strike="noStrike" kern="1200" baseline="0" dirty="0" smtClean="0">
                          <a:solidFill>
                            <a:schemeClr val="tx1"/>
                          </a:solidFill>
                          <a:latin typeface="+mn-lt"/>
                          <a:ea typeface="+mn-ea"/>
                          <a:cs typeface="+mn-cs"/>
                        </a:rPr>
                        <a:t>y </a:t>
                      </a:r>
                      <a:r>
                        <a:rPr lang="x-none" sz="900" b="1" i="0" u="none" strike="noStrike" kern="1200" baseline="0" dirty="0" smtClean="0">
                          <a:solidFill>
                            <a:schemeClr val="tx1"/>
                          </a:solidFill>
                          <a:latin typeface="+mn-lt"/>
                          <a:ea typeface="+mn-ea"/>
                          <a:cs typeface="+mn-cs"/>
                        </a:rPr>
                        <a:t>ofrecen un sentido de conclusión</a:t>
                      </a:r>
                      <a:r>
                        <a:rPr lang="x-none" sz="900" b="0" i="0" u="none" strike="noStrike" kern="1200" baseline="0" dirty="0" smtClean="0">
                          <a:solidFill>
                            <a:schemeClr val="tx1"/>
                          </a:solidFill>
                          <a:latin typeface="+mn-lt"/>
                          <a:ea typeface="+mn-ea"/>
                          <a:cs typeface="+mn-cs"/>
                        </a:rPr>
                        <a:t>. </a:t>
                      </a:r>
                      <a:endParaRPr lang="x-none" sz="900" b="1" kern="1200" dirty="0" smtClean="0">
                        <a:solidFill>
                          <a:schemeClr val="tx1"/>
                        </a:solidFill>
                        <a:effectLst/>
                        <a:latin typeface="+mn-lt"/>
                        <a:ea typeface="+mn-ea"/>
                        <a:cs typeface="+mn-cs"/>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593">
                <a:tc gridSpan="6">
                  <a:txBody>
                    <a:bodyPr/>
                    <a:lstStyle/>
                    <a:p>
                      <a:pPr marL="0" marR="0" algn="ctr">
                        <a:lnSpc>
                          <a:spcPct val="100000"/>
                        </a:lnSpc>
                        <a:spcBef>
                          <a:spcPts val="0"/>
                        </a:spcBef>
                        <a:spcAft>
                          <a:spcPts val="0"/>
                        </a:spcAft>
                      </a:pPr>
                      <a:r>
                        <a:rPr lang="x-none" sz="1200" kern="1200" noProof="0" dirty="0" smtClean="0">
                          <a:effectLst/>
                        </a:rPr>
                        <a:t>Ejemplo de un puntaje de “4” en la Tarea de </a:t>
                      </a:r>
                      <a:r>
                        <a:rPr lang="en-US" sz="1200" kern="1200" noProof="0" dirty="0" smtClean="0">
                          <a:effectLst/>
                        </a:rPr>
                        <a:t>re</a:t>
                      </a:r>
                      <a:r>
                        <a:rPr lang="x-none" sz="1200" kern="1200" noProof="0" dirty="0" smtClean="0">
                          <a:effectLst/>
                        </a:rPr>
                        <a:t>ndimiento: Composición </a:t>
                      </a:r>
                      <a:r>
                        <a:rPr lang="en-US" sz="1200" kern="1200" noProof="0" dirty="0" smtClean="0">
                          <a:effectLst/>
                        </a:rPr>
                        <a:t>n</a:t>
                      </a:r>
                      <a:r>
                        <a:rPr lang="x-none" sz="1200" kern="1200" noProof="0" dirty="0" smtClean="0">
                          <a:effectLst/>
                        </a:rPr>
                        <a:t>arrativa </a:t>
                      </a:r>
                      <a:r>
                        <a:rPr lang="en-US" sz="1200" kern="1200" noProof="0" dirty="0" smtClean="0">
                          <a:effectLst/>
                        </a:rPr>
                        <a:t>c</a:t>
                      </a:r>
                      <a:r>
                        <a:rPr lang="x-none" sz="1200" kern="1200" noProof="0" dirty="0" smtClean="0">
                          <a:effectLst/>
                        </a:rPr>
                        <a:t>ompleta</a:t>
                      </a:r>
                      <a:endParaRPr lang="x-none" sz="900" noProof="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222">
                <a:tc rowSpan="2">
                  <a:txBody>
                    <a:bodyPr/>
                    <a:lstStyle/>
                    <a:p>
                      <a:pPr marL="0" marR="0" algn="ctr">
                        <a:lnSpc>
                          <a:spcPct val="115000"/>
                        </a:lnSpc>
                        <a:spcBef>
                          <a:spcPts val="0"/>
                        </a:spcBef>
                        <a:spcAft>
                          <a:spcPts val="0"/>
                        </a:spcAft>
                      </a:pPr>
                      <a:r>
                        <a:rPr lang="x-none" sz="1100" b="1" noProof="0" dirty="0" smtClean="0">
                          <a:solidFill>
                            <a:srgbClr val="000000"/>
                          </a:solidFill>
                          <a:latin typeface="+mn-lt"/>
                          <a:ea typeface="Times New Roman"/>
                          <a:cs typeface="Times New Roman"/>
                        </a:rPr>
                        <a:t>Puntaje</a:t>
                      </a:r>
                      <a:endParaRPr lang="x-none" sz="1100" noProof="0" dirty="0">
                        <a:latin typeface="+mn-lt"/>
                        <a:ea typeface="Calibri"/>
                        <a:cs typeface="Times New Roman"/>
                      </a:endParaRPr>
                    </a:p>
                  </a:txBody>
                  <a:tcPr marL="85873" marR="26590" marT="0" marB="0" anchor="ct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40000"/>
                        <a:lumOff val="6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6">
                        <a:lumMod val="40000"/>
                        <a:lumOff val="60000"/>
                      </a:schemeClr>
                    </a:solidFill>
                  </a:tcPr>
                </a:tc>
              </a:tr>
              <a:tr h="431222">
                <a:tc vMerge="1">
                  <a:txBody>
                    <a:bodyPr/>
                    <a:lstStyle/>
                    <a:p>
                      <a:endParaRPr lang="en-US"/>
                    </a:p>
                  </a:txBody>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20000"/>
                        <a:lumOff val="80000"/>
                      </a:schemeClr>
                    </a:solidFill>
                  </a:tcPr>
                </a:tc>
                <a:tc>
                  <a:txBody>
                    <a:bodyPr/>
                    <a:lstStyle/>
                    <a:p>
                      <a:pPr algn="ctr"/>
                      <a:r>
                        <a:rPr lang="x-none" sz="1100" b="1" noProof="0" dirty="0" smtClean="0">
                          <a:effectLst>
                            <a:outerShdw blurRad="38100" dist="38100" dir="2700000" algn="tl">
                              <a:srgbClr val="000000">
                                <a:alpha val="43137"/>
                              </a:srgbClr>
                            </a:outerShdw>
                          </a:effectLst>
                          <a:latin typeface="+mn-lt"/>
                        </a:rPr>
                        <a:t>Organización</a:t>
                      </a:r>
                      <a:endParaRPr lang="x-none" sz="1100" b="1" noProof="0" dirty="0">
                        <a:effectLst>
                          <a:outerShdw blurRad="38100" dist="38100" dir="2700000" algn="tl">
                            <a:srgbClr val="000000">
                              <a:alpha val="43137"/>
                            </a:srgbClr>
                          </a:outerShdw>
                        </a:effectLst>
                        <a:latin typeface="+mn-lt"/>
                      </a:endParaRPr>
                    </a:p>
                  </a:txBody>
                  <a:tcPr marL="85873" marR="2659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vMerge="1">
                  <a:txBody>
                    <a:bodyPr/>
                    <a:lstStyle/>
                    <a:p>
                      <a:endParaRPr lang="en-US"/>
                    </a:p>
                  </a:txBody>
                  <a:tcPr>
                    <a:solidFill>
                      <a:schemeClr val="accent6">
                        <a:lumMod val="20000"/>
                        <a:lumOff val="80000"/>
                      </a:schemeClr>
                    </a:solidFill>
                  </a:tcPr>
                </a:tc>
              </a:tr>
              <a:tr h="1580606">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tc>
                <a:tc>
                  <a:txBody>
                    <a:bodyPr/>
                    <a:lstStyle/>
                    <a:p>
                      <a:pPr algn="l"/>
                      <a:r>
                        <a:rPr lang="x-none" sz="900" baseline="0" noProof="0" dirty="0" smtClean="0">
                          <a:latin typeface="+mn-lt"/>
                        </a:rPr>
                        <a:t>El comienzo establece un contexto interesante para el argumento/ acontecimientos del cuento (ej. Hace una pregunta; comienza con acción o sentimientos);</a:t>
                      </a:r>
                    </a:p>
                    <a:p>
                      <a:pPr algn="l"/>
                      <a:r>
                        <a:rPr lang="x-none" sz="900" baseline="0" noProof="0" dirty="0" smtClean="0">
                          <a:latin typeface="+mn-lt"/>
                        </a:rPr>
                        <a:t>Presenta y mantiene efectivamente el enfoque (controla la idea) del argumento del cuento.  </a:t>
                      </a:r>
                      <a:endParaRPr lang="x-none" sz="900" noProof="0" dirty="0">
                        <a:effectLst/>
                        <a:latin typeface="+mn-lt"/>
                        <a:ea typeface="Calibri"/>
                        <a:cs typeface="Times New Roman"/>
                      </a:endParaRPr>
                    </a:p>
                  </a:txBody>
                  <a:tcPr marL="26128" marR="0" marT="0" marB="0"/>
                </a:tc>
                <a:tc>
                  <a:txBody>
                    <a:bodyPr/>
                    <a:lstStyle/>
                    <a:p>
                      <a:pPr algn="l"/>
                      <a:r>
                        <a:rPr lang="x-none" sz="900" baseline="0" noProof="0" dirty="0" smtClean="0">
                          <a:latin typeface="+mn-lt"/>
                        </a:rPr>
                        <a:t>Tiene un comienzo, un medio y un final con un sentido de cierre (ej. </a:t>
                      </a:r>
                      <a:r>
                        <a:rPr lang="en-US" sz="900" baseline="0" noProof="0" dirty="0" smtClean="0">
                          <a:latin typeface="+mn-lt"/>
                        </a:rPr>
                        <a:t>A</a:t>
                      </a:r>
                      <a:r>
                        <a:rPr lang="x-none" sz="900" baseline="0" noProof="0" dirty="0" smtClean="0">
                          <a:latin typeface="+mn-lt"/>
                        </a:rPr>
                        <a:t>prendió una lección – la próxima vez…; nunca más lo volvió a hacer);</a:t>
                      </a:r>
                    </a:p>
                    <a:p>
                      <a:pPr algn="l"/>
                      <a:r>
                        <a:rPr lang="x-none" sz="900" baseline="0" noProof="0" dirty="0" smtClean="0">
                          <a:latin typeface="+mn-lt"/>
                        </a:rPr>
                        <a:t>Utiliza apropiadamente una variedad de transiciones;</a:t>
                      </a:r>
                    </a:p>
                    <a:p>
                      <a:pPr algn="l"/>
                      <a:r>
                        <a:rPr lang="x-none" sz="900" baseline="0" noProof="0" dirty="0" smtClean="0">
                          <a:latin typeface="+mn-lt"/>
                        </a:rPr>
                        <a:t>La cronología es lógica</a:t>
                      </a:r>
                      <a:endParaRPr lang="x-none" sz="900" noProof="0" dirty="0">
                        <a:solidFill>
                          <a:srgbClr val="000000"/>
                        </a:solidFill>
                        <a:latin typeface="+mn-lt"/>
                        <a:ea typeface="Calibri"/>
                        <a:cs typeface="Franklin Gothic Book"/>
                      </a:endParaRPr>
                    </a:p>
                  </a:txBody>
                  <a:tcPr marL="26128" marR="0" marT="0" marB="0"/>
                </a:tc>
                <a:tc>
                  <a:txBody>
                    <a:bodyPr/>
                    <a:lstStyle/>
                    <a:p>
                      <a:pPr algn="l"/>
                      <a:r>
                        <a:rPr lang="x-none" sz="900" baseline="0" noProof="0" dirty="0" smtClean="0">
                          <a:latin typeface="+mn-lt"/>
                        </a:rPr>
                        <a:t>Detalles relevantes y  concretos crean imágenes o ideas vívidas;</a:t>
                      </a:r>
                    </a:p>
                    <a:p>
                      <a:pPr algn="l"/>
                      <a:r>
                        <a:rPr lang="x-none" sz="900" baseline="0" noProof="0" dirty="0" smtClean="0">
                          <a:latin typeface="+mn-lt"/>
                        </a:rPr>
                        <a:t>Uso efectivo de  diálogos, detalles sensoriales y concretos, y de verbos intensos para progresar en la </a:t>
                      </a:r>
                      <a:r>
                        <a:rPr lang="es-419" sz="900" baseline="0" noProof="0" dirty="0" smtClean="0">
                          <a:latin typeface="+mn-lt"/>
                        </a:rPr>
                        <a:t>acción; o para mostrar cómo la  motivación , el desarrollo o crecimiento de los personajes cambia en el texto.</a:t>
                      </a:r>
                    </a:p>
                  </a:txBody>
                  <a:tcPr marL="26128" marR="0" marT="0" marB="0"/>
                </a:tc>
                <a:tc>
                  <a:txBody>
                    <a:bodyPr/>
                    <a:lstStyle/>
                    <a:p>
                      <a:pPr algn="l"/>
                      <a:r>
                        <a:rPr lang="x-none" sz="900" baseline="0" noProof="0" dirty="0" smtClean="0">
                          <a:latin typeface="+mn-lt"/>
                        </a:rPr>
                        <a:t>Mantiene la voz consistente del narrador;</a:t>
                      </a:r>
                    </a:p>
                    <a:p>
                      <a:pPr algn="l"/>
                      <a:r>
                        <a:rPr lang="x-none" sz="900" baseline="0" noProof="0" dirty="0" smtClean="0">
                          <a:latin typeface="+mn-lt"/>
                        </a:rPr>
                        <a:t>Utiliza lenguaje preciso y variedad de oraciones (simples, compuestas, con frases);</a:t>
                      </a:r>
                    </a:p>
                    <a:p>
                      <a:pPr algn="l"/>
                      <a:r>
                        <a:rPr lang="x-none" sz="900" baseline="0" noProof="0" dirty="0" smtClean="0">
                          <a:latin typeface="+mn-lt"/>
                        </a:rPr>
                        <a:t>Podría utilizar lenguaje figurativo (ej. imágenes)</a:t>
                      </a:r>
                      <a:endParaRPr lang="x-none" sz="900" noProof="0" dirty="0">
                        <a:solidFill>
                          <a:srgbClr val="000000"/>
                        </a:solidFill>
                        <a:latin typeface="+mn-lt"/>
                        <a:ea typeface="Calibri"/>
                        <a:cs typeface="Franklin Gothic Book"/>
                      </a:endParaRPr>
                    </a:p>
                  </a:txBody>
                  <a:tcPr marL="26128" marR="0" marT="0" marB="0"/>
                </a:tc>
                <a:tc>
                  <a:txBody>
                    <a:bodyPr/>
                    <a:lstStyle/>
                    <a:p>
                      <a:pPr algn="l"/>
                      <a:r>
                        <a:rPr lang="x-none" sz="900" baseline="0" noProof="0" dirty="0" smtClean="0">
                          <a:latin typeface="+mn-lt"/>
                        </a:rPr>
                        <a:t>Edita con el apoyo de compañeros, adultos y recursos;</a:t>
                      </a:r>
                    </a:p>
                    <a:p>
                      <a:pPr algn="l"/>
                      <a:r>
                        <a:rPr lang="x-none" sz="900" baseline="0" noProof="0" dirty="0" smtClean="0">
                          <a:latin typeface="+mn-lt"/>
                        </a:rPr>
                        <a:t>Tiene pocos o ningún error en gramática, en el uso de palabras o en la mecánica, de acuerdo al grado (ej.  Utiliza ortografía tradicional para escribir palabras con patrones comunes)</a:t>
                      </a:r>
                      <a:endParaRPr lang="x-none" sz="900" noProof="0" dirty="0">
                        <a:solidFill>
                          <a:srgbClr val="000000"/>
                        </a:solidFill>
                        <a:latin typeface="+mn-lt"/>
                        <a:ea typeface="Calibri"/>
                        <a:cs typeface="Franklin Gothic Book"/>
                      </a:endParaRPr>
                    </a:p>
                  </a:txBody>
                  <a:tcPr marL="26128" marR="0" marT="0" marB="0"/>
                </a:tc>
              </a:tr>
              <a:tr h="1673576">
                <a:tc>
                  <a:txBody>
                    <a:bodyPr/>
                    <a:lstStyle/>
                    <a:p>
                      <a:pPr marL="0" marR="0" algn="ctr">
                        <a:lnSpc>
                          <a:spcPct val="100000"/>
                        </a:lnSpc>
                        <a:spcBef>
                          <a:spcPts val="0"/>
                        </a:spcBef>
                        <a:spcAft>
                          <a:spcPts val="0"/>
                        </a:spcAft>
                      </a:pPr>
                      <a:r>
                        <a:rPr lang="x-none" sz="900" b="1" kern="1200" noProof="0" dirty="0" smtClean="0">
                          <a:effectLst>
                            <a:outerShdw blurRad="38100" dist="38100" dir="2700000" algn="tl">
                              <a:srgbClr val="000000">
                                <a:alpha val="43137"/>
                              </a:srgbClr>
                            </a:outerShdw>
                          </a:effectLst>
                        </a:rPr>
                        <a:t>Explicación del estudiante</a:t>
                      </a:r>
                      <a:endParaRPr lang="x-none" sz="900" b="1" noProof="0"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x-none" sz="1000" noProof="0" dirty="0" smtClean="0">
                          <a:effectLst/>
                        </a:rPr>
                        <a:t>El estudiante establece el argumento del cuento y atrae</a:t>
                      </a:r>
                      <a:r>
                        <a:rPr lang="x-none" sz="1000" baseline="0" noProof="0" dirty="0" smtClean="0">
                          <a:effectLst/>
                        </a:rPr>
                        <a:t> al lector cuando el conejo hace preguntas y expresa sus sentimientos sobre su deseo de ir afuera. </a:t>
                      </a:r>
                      <a:endParaRPr lang="x-none"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x-none" sz="1000" noProof="0" dirty="0" smtClean="0">
                          <a:effectLst/>
                        </a:rPr>
                        <a:t> El estudiante</a:t>
                      </a:r>
                      <a:r>
                        <a:rPr lang="x-none" sz="1000" baseline="0" noProof="0" dirty="0" smtClean="0">
                          <a:effectLst/>
                        </a:rPr>
                        <a:t> presenta un comienzo, un medio y un final en orden secuencial, que progresa con palabras de transición. </a:t>
                      </a:r>
                      <a:endParaRPr lang="x-none"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x-none" sz="1000" noProof="0" dirty="0" smtClean="0">
                          <a:effectLst/>
                        </a:rPr>
                        <a:t>El estudiante elabora en el tema del viento,</a:t>
                      </a:r>
                      <a:r>
                        <a:rPr lang="x-none" sz="1000" baseline="0" noProof="0" dirty="0" smtClean="0">
                          <a:effectLst/>
                        </a:rPr>
                        <a:t> utilizando detalles concretos y algunas palabras sensoriales, al igual que diálogos, para desarrollar la acción del cuento.</a:t>
                      </a:r>
                      <a:endParaRPr lang="x-none" sz="900"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x-none" sz="1000" noProof="0" dirty="0" smtClean="0">
                          <a:effectLst/>
                          <a:latin typeface="+mn-lt"/>
                          <a:ea typeface="+mn-ea"/>
                          <a:cs typeface="+mn-cs"/>
                        </a:rPr>
                        <a:t>La</a:t>
                      </a:r>
                      <a:r>
                        <a:rPr lang="x-none" sz="1000" baseline="0" noProof="0" dirty="0" smtClean="0">
                          <a:effectLst/>
                          <a:latin typeface="+mn-lt"/>
                          <a:ea typeface="+mn-ea"/>
                          <a:cs typeface="+mn-cs"/>
                        </a:rPr>
                        <a:t> voz del estudiante muestra conocimiento de la información.  El estudiante sabe/ utiliza un </a:t>
                      </a:r>
                      <a:r>
                        <a:rPr lang="x-none" sz="1000" b="1" baseline="0" noProof="0" dirty="0" smtClean="0">
                          <a:effectLst/>
                          <a:latin typeface="+mn-lt"/>
                          <a:ea typeface="+mn-ea"/>
                          <a:cs typeface="+mn-cs"/>
                        </a:rPr>
                        <a:t>vocabulario preciso</a:t>
                      </a:r>
                      <a:r>
                        <a:rPr lang="x-none" sz="1000" baseline="0" noProof="0" dirty="0" smtClean="0">
                          <a:effectLst/>
                          <a:latin typeface="+mn-lt"/>
                          <a:ea typeface="+mn-ea"/>
                          <a:cs typeface="+mn-cs"/>
                        </a:rPr>
                        <a:t> (molinos de viento, aspas, motor, sopla, etc…) y una </a:t>
                      </a:r>
                      <a:r>
                        <a:rPr lang="x-none" sz="1000" b="1" baseline="0" noProof="0" dirty="0" smtClean="0">
                          <a:effectLst/>
                          <a:latin typeface="+mn-lt"/>
                          <a:ea typeface="+mn-ea"/>
                          <a:cs typeface="+mn-cs"/>
                        </a:rPr>
                        <a:t>variedad de estructura de oraciones.</a:t>
                      </a:r>
                      <a:endParaRPr lang="x-none" sz="900" b="1" noProof="0" dirty="0">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x-none" sz="900" b="0" noProof="0" dirty="0" smtClean="0">
                          <a:effectLst/>
                          <a:latin typeface="Calibri"/>
                          <a:ea typeface="Calibri"/>
                          <a:cs typeface="Times New Roman"/>
                        </a:rPr>
                        <a:t>El estudiante tiene pocos o ningún error en gramática, en el uso de palabras o en la mecánica, de acuerdo al grado.</a:t>
                      </a:r>
                      <a:r>
                        <a:rPr lang="x-none" sz="900" b="0" baseline="0" noProof="0" dirty="0" smtClean="0">
                          <a:effectLst/>
                          <a:latin typeface="Calibri"/>
                          <a:ea typeface="Calibri"/>
                          <a:cs typeface="Times New Roman"/>
                        </a:rPr>
                        <a:t>  </a:t>
                      </a:r>
                      <a:r>
                        <a:rPr lang="x-none" sz="900" b="1" baseline="0" noProof="0" dirty="0" smtClean="0">
                          <a:effectLst/>
                          <a:latin typeface="Calibri"/>
                          <a:ea typeface="Calibri"/>
                          <a:cs typeface="Times New Roman"/>
                        </a:rPr>
                        <a:t>El estudiante está empezando a utilizar </a:t>
                      </a:r>
                      <a:r>
                        <a:rPr lang="x-none" sz="900" b="1" u="sng" baseline="0" noProof="0" dirty="0" smtClean="0">
                          <a:effectLst/>
                          <a:latin typeface="Calibri"/>
                          <a:ea typeface="Calibri"/>
                          <a:cs typeface="Times New Roman"/>
                        </a:rPr>
                        <a:t>algunas</a:t>
                      </a:r>
                      <a:r>
                        <a:rPr lang="x-none" sz="900" b="1" baseline="0" noProof="0" dirty="0" smtClean="0">
                          <a:effectLst/>
                          <a:latin typeface="Calibri"/>
                          <a:ea typeface="Calibri"/>
                          <a:cs typeface="Times New Roman"/>
                        </a:rPr>
                        <a:t> citas para diálogos, pero no son calificadas en primer grado.</a:t>
                      </a:r>
                      <a:endParaRPr lang="x-none" sz="900" b="1" noProof="0" dirty="0">
                        <a:effectLst/>
                        <a:latin typeface="Calibri"/>
                        <a:ea typeface="Calibri"/>
                        <a:cs typeface="Times New Roman"/>
                      </a:endParaRPr>
                    </a:p>
                  </a:txBody>
                  <a:tcPr marR="72474" marT="36752" marB="36752"/>
                </a:tc>
              </a:tr>
            </a:tbl>
          </a:graphicData>
        </a:graphic>
      </p:graphicFrame>
      <p:sp>
        <p:nvSpPr>
          <p:cNvPr id="21" name="TextBox 20"/>
          <p:cNvSpPr txBox="1"/>
          <p:nvPr/>
        </p:nvSpPr>
        <p:spPr>
          <a:xfrm>
            <a:off x="4309176" y="5988369"/>
            <a:ext cx="2877197" cy="605151"/>
          </a:xfrm>
          <a:prstGeom prst="rect">
            <a:avLst/>
          </a:prstGeom>
          <a:solidFill>
            <a:schemeClr val="bg1">
              <a:lumMod val="95000"/>
            </a:schemeClr>
          </a:solidFill>
          <a:ln>
            <a:solidFill>
              <a:schemeClr val="tx1"/>
            </a:solidFill>
          </a:ln>
        </p:spPr>
        <p:txBody>
          <a:bodyPr wrap="square" rtlCol="0">
            <a:spAutoFit/>
          </a:bodyPr>
          <a:lstStyle>
            <a:defPPr>
              <a:defRPr lang="en-US"/>
            </a:defPPr>
            <a:lvl1pPr>
              <a:defRPr sz="1100" b="1"/>
            </a:lvl1pPr>
          </a:lstStyle>
          <a:p>
            <a:r>
              <a:rPr lang="x-none" dirty="0"/>
              <a:t>Las convenciones de gramática y mecánica se utilizan apropiadamente en todo momento.  Los diálogos están en las etapas iniciales.</a:t>
            </a:r>
          </a:p>
        </p:txBody>
      </p:sp>
    </p:spTree>
    <p:extLst>
      <p:ext uri="{BB962C8B-B14F-4D97-AF65-F5344CB8AC3E}">
        <p14:creationId xmlns:p14="http://schemas.microsoft.com/office/powerpoint/2010/main" val="2676859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356235" y="152400"/>
            <a:ext cx="7043738" cy="71286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369" tIns="48185" rIns="96369" bIns="48185">
            <a:spAutoFit/>
          </a:bodyPr>
          <a:lstStyle/>
          <a:p>
            <a:pPr algn="ctr"/>
            <a:r>
              <a:rPr lang="x-none" b="1" dirty="0" smtClean="0">
                <a:solidFill>
                  <a:prstClr val="black"/>
                </a:solidFill>
                <a:effectLst>
                  <a:outerShdw blurRad="38100" dist="38100" dir="2700000" algn="tl">
                    <a:srgbClr val="000000">
                      <a:alpha val="43137"/>
                    </a:srgbClr>
                  </a:outerShdw>
                </a:effectLst>
              </a:rPr>
              <a:t>Pre-</a:t>
            </a:r>
            <a:r>
              <a:rPr lang="en-US" b="1" dirty="0" smtClean="0">
                <a:solidFill>
                  <a:prstClr val="black"/>
                </a:solidFill>
                <a:effectLst>
                  <a:outerShdw blurRad="38100" dist="38100" dir="2700000" algn="tl">
                    <a:srgbClr val="000000">
                      <a:alpha val="43137"/>
                    </a:srgbClr>
                  </a:outerShdw>
                </a:effectLst>
              </a:rPr>
              <a:t>e</a:t>
            </a:r>
            <a:r>
              <a:rPr lang="x-none" b="1" dirty="0" smtClean="0">
                <a:solidFill>
                  <a:prstClr val="black"/>
                </a:solidFill>
                <a:effectLst>
                  <a:outerShdw blurRad="38100" dist="38100" dir="2700000" algn="tl">
                    <a:srgbClr val="000000">
                      <a:alpha val="43137"/>
                    </a:srgbClr>
                  </a:outerShdw>
                </a:effectLst>
              </a:rPr>
              <a:t>valuación </a:t>
            </a:r>
            <a:r>
              <a:rPr lang="x-none" b="1" dirty="0">
                <a:solidFill>
                  <a:prstClr val="black"/>
                </a:solidFill>
                <a:effectLst>
                  <a:outerShdw blurRad="38100" dist="38100" dir="2700000" algn="tl">
                    <a:srgbClr val="000000">
                      <a:alpha val="43137"/>
                    </a:srgbClr>
                  </a:outerShdw>
                </a:effectLst>
              </a:rPr>
              <a:t>Trimestre 3</a:t>
            </a:r>
          </a:p>
          <a:p>
            <a:pPr algn="ctr"/>
            <a:r>
              <a:rPr lang="en-US" b="1" dirty="0" smtClean="0">
                <a:solidFill>
                  <a:prstClr val="black"/>
                </a:solidFill>
                <a:effectLst>
                  <a:outerShdw blurRad="38100" dist="38100" dir="2700000" algn="tl">
                    <a:srgbClr val="000000">
                      <a:alpha val="43137"/>
                    </a:srgbClr>
                  </a:outerShdw>
                </a:effectLst>
              </a:rPr>
              <a:t>Clave/</a:t>
            </a:r>
            <a:r>
              <a:rPr lang="en-US" b="1" dirty="0" err="1" smtClean="0">
                <a:solidFill>
                  <a:prstClr val="black"/>
                </a:solidFill>
                <a:effectLst>
                  <a:outerShdw blurRad="38100" dist="38100" dir="2700000" algn="tl">
                    <a:srgbClr val="000000">
                      <a:alpha val="43137"/>
                    </a:srgbClr>
                  </a:outerShdw>
                </a:effectLst>
              </a:rPr>
              <a:t>Puntos</a:t>
            </a:r>
            <a:r>
              <a:rPr lang="en-US" b="1" dirty="0" smtClean="0">
                <a:solidFill>
                  <a:prstClr val="black"/>
                </a:solidFill>
                <a:effectLst>
                  <a:outerShdw blurRad="38100" dist="38100" dir="2700000" algn="tl">
                    <a:srgbClr val="000000">
                      <a:alpha val="43137"/>
                    </a:srgbClr>
                  </a:outerShdw>
                </a:effectLst>
              </a:rPr>
              <a:t> para las</a:t>
            </a:r>
            <a:r>
              <a:rPr lang="x-none" b="1" dirty="0" smtClean="0">
                <a:solidFill>
                  <a:prstClr val="black"/>
                </a:solidFill>
                <a:effectLst>
                  <a:outerShdw blurRad="38100" dist="38100" dir="2700000" algn="tl">
                    <a:srgbClr val="000000">
                      <a:alpha val="43137"/>
                    </a:srgbClr>
                  </a:outerShdw>
                </a:effectLst>
              </a:rPr>
              <a:t> </a:t>
            </a:r>
            <a:r>
              <a:rPr lang="en-US" b="1" dirty="0" smtClean="0">
                <a:solidFill>
                  <a:prstClr val="black"/>
                </a:solidFill>
                <a:effectLst>
                  <a:outerShdw blurRad="38100" dist="38100" dir="2700000" algn="tl">
                    <a:srgbClr val="000000">
                      <a:alpha val="43137"/>
                    </a:srgbClr>
                  </a:outerShdw>
                </a:effectLst>
              </a:rPr>
              <a:t>r</a:t>
            </a:r>
            <a:r>
              <a:rPr lang="x-none" b="1" dirty="0" smtClean="0">
                <a:solidFill>
                  <a:prstClr val="black"/>
                </a:solidFill>
                <a:effectLst>
                  <a:outerShdw blurRad="38100" dist="38100" dir="2700000" algn="tl">
                    <a:srgbClr val="000000">
                      <a:alpha val="43137"/>
                    </a:srgbClr>
                  </a:outerShdw>
                </a:effectLst>
              </a:rPr>
              <a:t>espuestas </a:t>
            </a:r>
            <a:r>
              <a:rPr lang="x-none" b="1" dirty="0">
                <a:solidFill>
                  <a:prstClr val="black"/>
                </a:solidFill>
                <a:effectLst>
                  <a:outerShdw blurRad="38100" dist="38100" dir="2700000" algn="tl">
                    <a:srgbClr val="000000">
                      <a:alpha val="43137"/>
                    </a:srgbClr>
                  </a:outerShdw>
                </a:effectLst>
              </a:rPr>
              <a:t>de </a:t>
            </a:r>
            <a:r>
              <a:rPr lang="en-US" b="1" dirty="0" smtClean="0">
                <a:solidFill>
                  <a:prstClr val="black"/>
                </a:solidFill>
                <a:effectLst>
                  <a:outerShdw blurRad="38100" dist="38100" dir="2700000" algn="tl">
                    <a:srgbClr val="000000">
                      <a:alpha val="43137"/>
                    </a:srgbClr>
                  </a:outerShdw>
                </a:effectLst>
              </a:rPr>
              <a:t>s</a:t>
            </a:r>
            <a:r>
              <a:rPr lang="x-none" b="1" dirty="0" smtClean="0">
                <a:solidFill>
                  <a:prstClr val="black"/>
                </a:solidFill>
                <a:effectLst>
                  <a:outerShdw blurRad="38100" dist="38100" dir="2700000" algn="tl">
                    <a:srgbClr val="000000">
                      <a:alpha val="43137"/>
                    </a:srgbClr>
                  </a:outerShdw>
                </a:effectLst>
              </a:rPr>
              <a:t>elección </a:t>
            </a:r>
            <a:r>
              <a:rPr lang="en-US" b="1" dirty="0">
                <a:solidFill>
                  <a:prstClr val="black"/>
                </a:solidFill>
                <a:effectLst>
                  <a:outerShdw blurRad="38100" dist="38100" dir="2700000" algn="tl">
                    <a:srgbClr val="000000">
                      <a:alpha val="43137"/>
                    </a:srgbClr>
                  </a:outerShdw>
                </a:effectLst>
              </a:rPr>
              <a:t>m</a:t>
            </a:r>
            <a:r>
              <a:rPr lang="x-none" b="1" dirty="0" smtClean="0">
                <a:solidFill>
                  <a:prstClr val="black"/>
                </a:solidFill>
                <a:effectLst>
                  <a:outerShdw blurRad="38100" dist="38100" dir="2700000" algn="tl">
                    <a:srgbClr val="000000">
                      <a:alpha val="43137"/>
                    </a:srgbClr>
                  </a:outerShdw>
                </a:effectLst>
              </a:rPr>
              <a:t>últiple</a:t>
            </a:r>
            <a:endParaRPr lang="x-none" b="1" dirty="0">
              <a:solidFill>
                <a:prstClr val="black"/>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nvPr>
        </p:nvGraphicFramePr>
        <p:xfrm>
          <a:off x="323850" y="909250"/>
          <a:ext cx="7043739" cy="8557911"/>
        </p:xfrm>
        <a:graphic>
          <a:graphicData uri="http://schemas.openxmlformats.org/drawingml/2006/table">
            <a:tbl>
              <a:tblPr firstRow="1" bandRow="1">
                <a:effectLst>
                  <a:innerShdw blurRad="114300">
                    <a:prstClr val="black"/>
                  </a:innerShdw>
                </a:effectLst>
                <a:tableStyleId>{5C22544A-7EE6-4342-B048-85BDC9FD1C3A}</a:tableStyleId>
              </a:tblPr>
              <a:tblGrid>
                <a:gridCol w="5600109"/>
                <a:gridCol w="721815"/>
                <a:gridCol w="721815"/>
              </a:tblGrid>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a:t>
                      </a:r>
                      <a:r>
                        <a:rPr lang="es-419" sz="1300" b="1" u="none" dirty="0" smtClean="0">
                          <a:solidFill>
                            <a:schemeClr val="tx1"/>
                          </a:solidFill>
                          <a:effectLst>
                            <a:outerShdw blurRad="38100" dist="38100" dir="2700000" algn="tl">
                              <a:srgbClr val="000000">
                                <a:alpha val="43137"/>
                              </a:srgbClr>
                            </a:outerShdw>
                          </a:effectLst>
                        </a:rPr>
                        <a:t>  </a:t>
                      </a:r>
                      <a:r>
                        <a:rPr lang="es-419" sz="1300" b="0" u="none" dirty="0" smtClean="0">
                          <a:solidFill>
                            <a:schemeClr val="tx1"/>
                          </a:solidFill>
                          <a:effectLst/>
                        </a:rPr>
                        <a:t>¿Qué significa que los mérgulos son aves muy raras? </a:t>
                      </a:r>
                      <a:r>
                        <a:rPr lang="es-419" sz="1300" b="0" u="none" baseline="0" dirty="0" smtClean="0">
                          <a:solidFill>
                            <a:schemeClr val="tx1"/>
                          </a:solidFill>
                          <a:effectLst/>
                        </a:rPr>
                        <a:t> </a:t>
                      </a:r>
                      <a:r>
                        <a:rPr lang="es-419" sz="1100" b="0" i="1" u="none" baseline="0" dirty="0" smtClean="0">
                          <a:solidFill>
                            <a:schemeClr val="tx1"/>
                          </a:solidFill>
                          <a:effectLst/>
                        </a:rPr>
                        <a:t>Hacia </a:t>
                      </a:r>
                      <a:r>
                        <a:rPr lang="es-419" sz="1100" b="0" i="1" dirty="0" smtClean="0">
                          <a:solidFill>
                            <a:schemeClr val="tx1"/>
                          </a:solidFill>
                          <a:effectLst/>
                          <a:latin typeface="+mn-lt"/>
                        </a:rPr>
                        <a:t>RL.2.4</a:t>
                      </a:r>
                      <a:endParaRPr lang="es-419" sz="12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D</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2</a:t>
                      </a:r>
                      <a:r>
                        <a:rPr lang="es-419" sz="1300" b="1" u="none" dirty="0" smtClean="0">
                          <a:solidFill>
                            <a:schemeClr val="tx1"/>
                          </a:solidFill>
                          <a:effectLst>
                            <a:outerShdw blurRad="38100" dist="38100" dir="2700000" algn="tl">
                              <a:srgbClr val="000000">
                                <a:alpha val="43137"/>
                              </a:srgbClr>
                            </a:outerShdw>
                          </a:effectLst>
                        </a:rPr>
                        <a:t>  </a:t>
                      </a:r>
                      <a:r>
                        <a:rPr lang="es-419" sz="1300" b="0" u="none" dirty="0" smtClean="0">
                          <a:solidFill>
                            <a:schemeClr val="tx1"/>
                          </a:solidFill>
                          <a:effectLst/>
                        </a:rPr>
                        <a:t>¿Qué es un leñador? </a:t>
                      </a:r>
                      <a:r>
                        <a:rPr lang="es-419" sz="1100" b="0" i="1" u="none" baseline="0" dirty="0" smtClean="0">
                          <a:solidFill>
                            <a:schemeClr val="tx1"/>
                          </a:solidFill>
                          <a:effectLst/>
                        </a:rPr>
                        <a:t>Hacia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RL.2.4</a:t>
                      </a:r>
                      <a:endParaRPr kumimoji="0" lang="es-419"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B</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3</a:t>
                      </a:r>
                      <a:r>
                        <a:rPr lang="es-419" sz="1300" b="0" i="0" u="none" dirty="0" smtClean="0">
                          <a:solidFill>
                            <a:schemeClr val="tx1"/>
                          </a:solidFill>
                          <a:effectLst>
                            <a:outerShdw blurRad="38100" dist="38100" dir="2700000" algn="tl">
                              <a:srgbClr val="000000">
                                <a:alpha val="43137"/>
                              </a:srgbClr>
                            </a:outerShdw>
                          </a:effectLst>
                        </a:rPr>
                        <a:t>  </a:t>
                      </a:r>
                      <a:r>
                        <a:rPr lang="es-419" sz="1300" b="0" i="0" u="none" dirty="0" smtClean="0">
                          <a:solidFill>
                            <a:schemeClr val="tx1"/>
                          </a:solidFill>
                          <a:effectLst/>
                        </a:rPr>
                        <a:t>¿Cuántos huevos a la vez ponen los mérgulos?  </a:t>
                      </a:r>
                      <a:r>
                        <a:rPr lang="es-419" sz="1100" b="0" i="1" u="none" baseline="0" dirty="0" smtClean="0">
                          <a:solidFill>
                            <a:schemeClr val="tx1"/>
                          </a:solidFill>
                          <a:effectLst/>
                        </a:rPr>
                        <a:t>Hacia </a:t>
                      </a:r>
                      <a:r>
                        <a:rPr lang="es-419" sz="1100" b="0" i="1" dirty="0" smtClean="0">
                          <a:latin typeface="+mn-lt"/>
                        </a:rPr>
                        <a:t>RL.2.7</a:t>
                      </a:r>
                      <a:endParaRPr lang="es-419" sz="1200" b="0" i="1" dirty="0" smtClean="0">
                        <a:latin typeface="+mn-l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A</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03349">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4</a:t>
                      </a:r>
                      <a:r>
                        <a:rPr lang="es-419" sz="1300" b="1" u="none" dirty="0" smtClean="0">
                          <a:solidFill>
                            <a:schemeClr val="tx1"/>
                          </a:solidFill>
                          <a:effectLst>
                            <a:outerShdw blurRad="38100" dist="38100" dir="2700000" algn="tl">
                              <a:srgbClr val="000000">
                                <a:alpha val="43137"/>
                              </a:srgbClr>
                            </a:outerShdw>
                          </a:effectLst>
                        </a:rPr>
                        <a:t>  </a:t>
                      </a:r>
                      <a:r>
                        <a:rPr lang="es-419" sz="1300" b="0" u="none" dirty="0" smtClean="0">
                          <a:solidFill>
                            <a:schemeClr val="tx1"/>
                          </a:solidFill>
                          <a:effectLst/>
                        </a:rPr>
                        <a:t>¿Qué hace que sea seguro para los mérlugos hacer sus nidos en el viejo árbol </a:t>
                      </a:r>
                      <a:r>
                        <a:rPr lang="es-419" sz="1300" b="0" u="none" kern="1200" dirty="0" smtClean="0">
                          <a:solidFill>
                            <a:schemeClr val="tx1"/>
                          </a:solidFill>
                          <a:effectLst/>
                          <a:latin typeface="+mn-lt"/>
                          <a:ea typeface="+mn-ea"/>
                          <a:cs typeface="+mn-cs"/>
                        </a:rPr>
                        <a:t>de</a:t>
                      </a:r>
                      <a:r>
                        <a:rPr lang="es-419" sz="1300" b="0" u="none" dirty="0" smtClean="0">
                          <a:solidFill>
                            <a:schemeClr val="tx1"/>
                          </a:solidFill>
                          <a:effectLst/>
                        </a:rPr>
                        <a:t> secuoya roja (</a:t>
                      </a:r>
                      <a:r>
                        <a:rPr lang="es-419" sz="1300" b="0" i="1" u="none" dirty="0" err="1" smtClean="0">
                          <a:solidFill>
                            <a:schemeClr val="tx1"/>
                          </a:solidFill>
                          <a:effectLst/>
                        </a:rPr>
                        <a:t>redwood</a:t>
                      </a:r>
                      <a:r>
                        <a:rPr lang="es-419" sz="1300" b="0" u="none" dirty="0" smtClean="0">
                          <a:solidFill>
                            <a:schemeClr val="tx1"/>
                          </a:solidFill>
                          <a:effectLst/>
                        </a:rPr>
                        <a:t>) cada año?  </a:t>
                      </a:r>
                      <a:r>
                        <a:rPr lang="es-419" sz="1100" b="0" i="1" u="none" baseline="0" dirty="0" smtClean="0">
                          <a:solidFill>
                            <a:schemeClr val="tx1"/>
                          </a:solidFill>
                          <a:effectLst/>
                        </a:rPr>
                        <a:t>Hacia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RL.2.7</a:t>
                      </a: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D</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6121">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s-419" sz="1300" b="1" u="sng" dirty="0" smtClean="0">
                          <a:solidFill>
                            <a:schemeClr val="tx1"/>
                          </a:solidFill>
                          <a:effectLst>
                            <a:outerShdw blurRad="38100" dist="38100" dir="2700000" algn="tl">
                              <a:srgbClr val="000000">
                                <a:alpha val="43137"/>
                              </a:srgbClr>
                            </a:outerShdw>
                          </a:effectLst>
                        </a:rPr>
                        <a:t>Pregunta 5</a:t>
                      </a:r>
                      <a:r>
                        <a:rPr lang="es-419" sz="1300" b="1" u="none" dirty="0" smtClean="0">
                          <a:solidFill>
                            <a:schemeClr val="tx1"/>
                          </a:solidFill>
                          <a:effectLst>
                            <a:outerShdw blurRad="38100" dist="38100" dir="2700000" algn="tl">
                              <a:srgbClr val="000000">
                                <a:alpha val="43137"/>
                              </a:srgbClr>
                            </a:outerShdw>
                          </a:effectLst>
                        </a:rPr>
                        <a:t>  </a:t>
                      </a:r>
                      <a:r>
                        <a:rPr lang="es-419" sz="1300" b="0" u="none" dirty="0" smtClean="0">
                          <a:solidFill>
                            <a:schemeClr val="tx1"/>
                          </a:solidFill>
                          <a:effectLst/>
                        </a:rPr>
                        <a:t>¿Qué información está en ambos  cuentos? </a:t>
                      </a:r>
                      <a:r>
                        <a:rPr lang="es-419" sz="1100" b="0" i="1" u="none" baseline="0" dirty="0" smtClean="0">
                          <a:solidFill>
                            <a:schemeClr val="tx1"/>
                          </a:solidFill>
                          <a:effectLst/>
                        </a:rPr>
                        <a:t>Hacia </a:t>
                      </a:r>
                      <a:r>
                        <a:rPr kumimoji="0" lang="es-419" sz="1100" b="0" i="1" u="none" strike="noStrike" kern="1200" cap="none" spc="0" normalizeH="0" baseline="0" noProof="0" dirty="0" smtClean="0">
                          <a:ln>
                            <a:noFill/>
                          </a:ln>
                          <a:solidFill>
                            <a:prstClr val="black"/>
                          </a:solidFill>
                          <a:effectLst/>
                          <a:uLnTx/>
                          <a:uFillTx/>
                          <a:latin typeface="+mn-lt"/>
                          <a:ea typeface="+mn-ea"/>
                          <a:cs typeface="+mn-cs"/>
                        </a:rPr>
                        <a:t>RL.2.9</a:t>
                      </a:r>
                      <a:endParaRPr kumimoji="0" lang="es-419" sz="1200" b="0" i="1"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C</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803275" lvl="0" indent="-803275">
                        <a:buNone/>
                        <a:defRPr sz="1800"/>
                      </a:pPr>
                      <a:r>
                        <a:rPr lang="es-419" sz="1300" b="1" u="sng" dirty="0" smtClean="0">
                          <a:solidFill>
                            <a:schemeClr val="tx1"/>
                          </a:solidFill>
                          <a:effectLst>
                            <a:outerShdw blurRad="38100" dist="38100" dir="2700000" algn="tl">
                              <a:srgbClr val="000000">
                                <a:alpha val="43137"/>
                              </a:srgbClr>
                            </a:outerShdw>
                          </a:effectLst>
                        </a:rPr>
                        <a:t>Pregunta 6</a:t>
                      </a:r>
                      <a:r>
                        <a:rPr lang="es-419" sz="1300" b="1" u="none" dirty="0" smtClean="0">
                          <a:solidFill>
                            <a:schemeClr val="tx1"/>
                          </a:solidFill>
                          <a:effectLst>
                            <a:outerShdw blurRad="38100" dist="38100" dir="2700000" algn="tl">
                              <a:srgbClr val="000000">
                                <a:alpha val="43137"/>
                              </a:srgbClr>
                            </a:outerShdw>
                          </a:effectLst>
                        </a:rPr>
                        <a:t>  </a:t>
                      </a:r>
                      <a:r>
                        <a:rPr lang="es-419" sz="1300" b="0" u="none" dirty="0" smtClean="0">
                          <a:solidFill>
                            <a:schemeClr val="tx1"/>
                          </a:solidFill>
                          <a:effectLst/>
                          <a:latin typeface="+mn-lt"/>
                        </a:rPr>
                        <a:t>¿Qué detalles acerca de la secuoya roja (</a:t>
                      </a:r>
                      <a:r>
                        <a:rPr lang="es-419" sz="1300" b="0" i="1" u="none" dirty="0" err="1" smtClean="0">
                          <a:solidFill>
                            <a:schemeClr val="tx1"/>
                          </a:solidFill>
                          <a:effectLst/>
                          <a:latin typeface="+mn-lt"/>
                        </a:rPr>
                        <a:t>redwoods</a:t>
                      </a:r>
                      <a:r>
                        <a:rPr lang="es-419" sz="1300" b="0" u="none" dirty="0" smtClean="0">
                          <a:solidFill>
                            <a:schemeClr val="tx1"/>
                          </a:solidFill>
                          <a:effectLst/>
                          <a:latin typeface="+mn-lt"/>
                        </a:rPr>
                        <a:t>) está apoyada en ambos cuentos?  </a:t>
                      </a:r>
                      <a:r>
                        <a:rPr lang="es-419" sz="1200" b="0" i="1" u="none" baseline="0" dirty="0" smtClean="0">
                          <a:solidFill>
                            <a:schemeClr val="tx1"/>
                          </a:solidFill>
                          <a:effectLst/>
                          <a:latin typeface="+mn-lt"/>
                        </a:rPr>
                        <a:t>Hacia </a:t>
                      </a:r>
                      <a:r>
                        <a:rPr kumimoji="0" lang="es-419" sz="1200" b="0" i="1" u="none" strike="noStrike" kern="1200" cap="none" spc="0" normalizeH="0" baseline="0" noProof="0" dirty="0" smtClean="0">
                          <a:ln>
                            <a:noFill/>
                          </a:ln>
                          <a:solidFill>
                            <a:prstClr val="black"/>
                          </a:solidFill>
                          <a:effectLst/>
                          <a:uLnTx/>
                          <a:uFillTx/>
                          <a:latin typeface="+mn-lt"/>
                          <a:ea typeface="+mn-ea"/>
                          <a:cs typeface="+mn-cs"/>
                        </a:rPr>
                        <a:t>RL.2.9</a:t>
                      </a: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B</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7</a:t>
                      </a:r>
                      <a:r>
                        <a:rPr lang="es-419" sz="1300" b="1" u="none" dirty="0" smtClean="0">
                          <a:solidFill>
                            <a:schemeClr val="tx1"/>
                          </a:solidFill>
                          <a:effectLst>
                            <a:outerShdw blurRad="38100" dist="38100" dir="2700000" algn="tl">
                              <a:srgbClr val="000000">
                                <a:alpha val="43137"/>
                              </a:srgbClr>
                            </a:outerShdw>
                          </a:effectLst>
                        </a:rPr>
                        <a:t>                                        </a:t>
                      </a:r>
                      <a:r>
                        <a:rPr lang="es-419" sz="1400" b="1" u="sng" dirty="0" smtClean="0">
                          <a:solidFill>
                            <a:schemeClr val="tx1"/>
                          </a:solidFill>
                          <a:effectLst>
                            <a:outerShdw blurRad="38100" dist="38100" dir="2700000" algn="tl">
                              <a:srgbClr val="000000">
                                <a:alpha val="43137"/>
                              </a:srgbClr>
                            </a:outerShdw>
                          </a:effectLst>
                        </a:rPr>
                        <a:t>Respuesta construida Texto literario</a:t>
                      </a:r>
                      <a:endParaRPr lang="es-419" sz="1300" b="0" u="none" baseline="0" dirty="0" smtClean="0">
                        <a:solidFill>
                          <a:schemeClr val="tx1"/>
                        </a:solidFill>
                        <a:effectLst/>
                      </a:endParaRPr>
                    </a:p>
                  </a:txBody>
                  <a:tcPr marL="97155" marR="97155" marT="47897" marB="47897" anchor="ctr">
                    <a:solidFill>
                      <a:schemeClr val="bg1">
                        <a:lumMod val="85000"/>
                      </a:schemeClr>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8</a:t>
                      </a:r>
                      <a:r>
                        <a:rPr lang="es-419" sz="1300" b="1" u="none" dirty="0" smtClean="0">
                          <a:solidFill>
                            <a:schemeClr val="tx1"/>
                          </a:solidFill>
                          <a:effectLst>
                            <a:outerShdw blurRad="38100" dist="38100" dir="2700000" algn="tl">
                              <a:srgbClr val="000000">
                                <a:alpha val="43137"/>
                              </a:srgbClr>
                            </a:outerShdw>
                          </a:effectLst>
                        </a:rPr>
                        <a:t>                                        </a:t>
                      </a:r>
                      <a:r>
                        <a:rPr lang="es-419" sz="1400" b="1" u="sng" dirty="0" smtClean="0">
                          <a:solidFill>
                            <a:schemeClr val="tx1"/>
                          </a:solidFill>
                          <a:effectLst>
                            <a:outerShdw blurRad="38100" dist="38100" dir="2700000" algn="tl">
                              <a:srgbClr val="000000">
                                <a:alpha val="43137"/>
                              </a:srgbClr>
                            </a:outerShdw>
                          </a:effectLst>
                        </a:rPr>
                        <a:t>Respuesta construida Texto literario</a:t>
                      </a:r>
                      <a:endParaRPr lang="es-419" sz="1300" b="0" u="none" dirty="0" smtClean="0">
                        <a:solidFill>
                          <a:schemeClr val="tx1"/>
                        </a:solidFill>
                        <a:effectLst/>
                      </a:endParaRPr>
                    </a:p>
                  </a:txBody>
                  <a:tcPr marL="97155" marR="97155" marT="47897" marB="47897" anchor="ctr">
                    <a:solidFill>
                      <a:schemeClr val="bg2"/>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3</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4021">
                <a:tc>
                  <a:txBody>
                    <a:bodyPr/>
                    <a:lstStyle/>
                    <a:p>
                      <a:pPr marL="855663" marR="0" indent="-855663"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9</a:t>
                      </a:r>
                      <a:r>
                        <a:rPr lang="es-419" sz="1300" b="0" u="none" dirty="0" smtClean="0">
                          <a:solidFill>
                            <a:schemeClr val="tx1"/>
                          </a:solidFill>
                          <a:effectLst>
                            <a:outerShdw blurRad="38100" dist="38100" dir="2700000" algn="tl">
                              <a:srgbClr val="000000">
                                <a:alpha val="43137"/>
                              </a:srgbClr>
                            </a:outerShdw>
                          </a:effectLst>
                        </a:rPr>
                        <a:t>   </a:t>
                      </a:r>
                      <a:r>
                        <a:rPr lang="es-419" sz="1200" b="0" dirty="0" smtClean="0">
                          <a:latin typeface="+mn-lt"/>
                          <a:cs typeface="Helvetica" pitchFamily="34" charset="0"/>
                        </a:rPr>
                        <a:t>¿Qué información</a:t>
                      </a:r>
                      <a:r>
                        <a:rPr lang="es-419" sz="1200" b="0" baseline="0" dirty="0" smtClean="0">
                          <a:latin typeface="+mn-lt"/>
                          <a:cs typeface="Helvetica" pitchFamily="34" charset="0"/>
                        </a:rPr>
                        <a:t> se </a:t>
                      </a:r>
                      <a:r>
                        <a:rPr lang="es-419" sz="1200" b="0" u="sng" dirty="0" smtClean="0">
                          <a:latin typeface="+mn-lt"/>
                          <a:cs typeface="Helvetica" pitchFamily="34" charset="0"/>
                        </a:rPr>
                        <a:t>recuenta </a:t>
                      </a:r>
                      <a:r>
                        <a:rPr lang="es-419" sz="1200" b="0" dirty="0" smtClean="0">
                          <a:latin typeface="+mn-lt"/>
                          <a:cs typeface="Helvetica" pitchFamily="34" charset="0"/>
                        </a:rPr>
                        <a:t>en la imagen 1 </a:t>
                      </a:r>
                      <a:r>
                        <a:rPr lang="es-419" sz="1200" b="0" u="none" dirty="0" smtClean="0">
                          <a:latin typeface="+mn-lt"/>
                          <a:cs typeface="Helvetica" pitchFamily="34" charset="0"/>
                        </a:rPr>
                        <a:t>de </a:t>
                      </a:r>
                      <a:r>
                        <a:rPr lang="es-419" sz="1200" b="0" i="1" u="none" dirty="0" smtClean="0">
                          <a:latin typeface="+mn-lt"/>
                          <a:cs typeface="Helvetica" pitchFamily="34" charset="0"/>
                        </a:rPr>
                        <a:t>Secuoyas gigantes y Secuoyas rojas (</a:t>
                      </a:r>
                      <a:r>
                        <a:rPr lang="es-419" sz="1200" b="0" i="1" u="none" dirty="0" err="1" smtClean="0">
                          <a:latin typeface="+mn-lt"/>
                          <a:cs typeface="Helvetica" pitchFamily="34" charset="0"/>
                        </a:rPr>
                        <a:t>Redwood</a:t>
                      </a:r>
                      <a:r>
                        <a:rPr lang="es-419" sz="1200" b="0" u="none" dirty="0" err="1" smtClean="0">
                          <a:latin typeface="+mn-lt"/>
                          <a:cs typeface="Helvetica" pitchFamily="34" charset="0"/>
                        </a:rPr>
                        <a:t>s</a:t>
                      </a:r>
                      <a:r>
                        <a:rPr lang="es-419" sz="1200" b="0" u="none" dirty="0" smtClean="0">
                          <a:latin typeface="+mn-lt"/>
                          <a:cs typeface="Helvetica" pitchFamily="34" charset="0"/>
                        </a:rPr>
                        <a:t>)</a:t>
                      </a:r>
                      <a:r>
                        <a:rPr lang="es-419" sz="1200" b="0" dirty="0" smtClean="0">
                          <a:latin typeface="+mn-lt"/>
                          <a:cs typeface="Helvetica" pitchFamily="34" charset="0"/>
                        </a:rPr>
                        <a:t>?  </a:t>
                      </a:r>
                      <a:r>
                        <a:rPr lang="es-419" sz="1100" b="0" i="1" u="none" baseline="0" dirty="0" smtClean="0">
                          <a:solidFill>
                            <a:schemeClr val="tx1"/>
                          </a:solidFill>
                          <a:effectLst/>
                          <a:latin typeface="+mn-lt"/>
                        </a:rPr>
                        <a:t>Hacia </a:t>
                      </a:r>
                      <a:r>
                        <a:rPr lang="es-419" sz="1100" b="0" i="1" baseline="0" dirty="0" smtClean="0">
                          <a:solidFill>
                            <a:srgbClr val="000000"/>
                          </a:solidFill>
                          <a:latin typeface="+mn-lt"/>
                          <a:ea typeface="Times New Roman"/>
                          <a:cs typeface="Times New Roman"/>
                        </a:rPr>
                        <a:t>RI.2.4 DOK-1APg</a:t>
                      </a:r>
                      <a:endParaRPr lang="es-419" sz="1100" b="0" i="1" dirty="0" smtClean="0">
                        <a:latin typeface="+mn-lt"/>
                        <a:ea typeface="Calibri"/>
                        <a:cs typeface="Times New Roman"/>
                      </a:endParaRPr>
                    </a:p>
                  </a:txBody>
                  <a:tcPr marL="97155" marR="97155" marT="47897" marB="47897">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A</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r>
              <a:tr h="287383">
                <a:tc>
                  <a:txBody>
                    <a:bodyPr/>
                    <a:lstStyle/>
                    <a:p>
                      <a:pPr marL="863600" marR="0" indent="-86360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10</a:t>
                      </a:r>
                      <a:r>
                        <a:rPr lang="es-419" sz="1300" b="0" u="none" dirty="0" smtClean="0">
                          <a:solidFill>
                            <a:schemeClr val="tx1"/>
                          </a:solidFill>
                          <a:effectLst>
                            <a:outerShdw blurRad="38100" dist="38100" dir="2700000" algn="tl">
                              <a:srgbClr val="000000">
                                <a:alpha val="43137"/>
                              </a:srgbClr>
                            </a:outerShdw>
                          </a:effectLst>
                          <a:latin typeface="+mn-lt"/>
                        </a:rPr>
                        <a:t> </a:t>
                      </a:r>
                      <a:r>
                        <a:rPr lang="es-419" sz="1200" b="0" dirty="0" smtClean="0">
                          <a:latin typeface="+mn-lt"/>
                          <a:cs typeface="Helvetica" pitchFamily="34" charset="0"/>
                        </a:rPr>
                        <a:t>¿Qué significa la palabra </a:t>
                      </a:r>
                      <a:r>
                        <a:rPr lang="es-419" sz="1200" b="0" u="sng" dirty="0" smtClean="0">
                          <a:latin typeface="+mn-lt"/>
                          <a:cs typeface="Helvetica" pitchFamily="34" charset="0"/>
                        </a:rPr>
                        <a:t>elevaciones</a:t>
                      </a:r>
                      <a:r>
                        <a:rPr lang="es-419" sz="1200" b="0" dirty="0" smtClean="0">
                          <a:latin typeface="+mn-lt"/>
                          <a:cs typeface="Helvetica" pitchFamily="34" charset="0"/>
                        </a:rPr>
                        <a:t>, de acuerdo a su uso  en la oración</a:t>
                      </a:r>
                      <a:r>
                        <a:rPr lang="es-419" sz="1200" b="0" baseline="0" dirty="0" smtClean="0">
                          <a:latin typeface="+mn-lt"/>
                          <a:cs typeface="Helvetica" pitchFamily="34" charset="0"/>
                        </a:rPr>
                        <a:t> a continuación</a:t>
                      </a:r>
                      <a:r>
                        <a:rPr lang="es-419" sz="1200" b="0" dirty="0" smtClean="0">
                          <a:latin typeface="+mn-lt"/>
                          <a:cs typeface="Helvetica" pitchFamily="34" charset="0"/>
                        </a:rPr>
                        <a:t>? </a:t>
                      </a:r>
                      <a:r>
                        <a:rPr lang="es-419" sz="1200" b="0" baseline="0" dirty="0" smtClean="0">
                          <a:latin typeface="+mn-lt"/>
                          <a:cs typeface="Helvetica" pitchFamily="34" charset="0"/>
                        </a:rPr>
                        <a:t> </a:t>
                      </a:r>
                      <a:r>
                        <a:rPr lang="es-419" sz="1100" b="0" i="1" u="none" baseline="0" dirty="0" smtClean="0">
                          <a:solidFill>
                            <a:schemeClr val="tx1"/>
                          </a:solidFill>
                          <a:effectLst/>
                          <a:latin typeface="+mn-lt"/>
                        </a:rPr>
                        <a:t>Hacia RI.2.4 </a:t>
                      </a:r>
                      <a:r>
                        <a:rPr lang="es-419" sz="1100" b="0" i="1" dirty="0" smtClean="0">
                          <a:solidFill>
                            <a:srgbClr val="000000"/>
                          </a:solidFill>
                          <a:latin typeface="+mn-lt"/>
                          <a:ea typeface="Times New Roman"/>
                          <a:cs typeface="Times New Roman"/>
                        </a:rPr>
                        <a:t>DOK-2 </a:t>
                      </a:r>
                      <a:r>
                        <a:rPr lang="es-419" sz="1100" b="0" i="1" dirty="0" err="1" smtClean="0">
                          <a:solidFill>
                            <a:srgbClr val="000000"/>
                          </a:solidFill>
                          <a:latin typeface="+mn-lt"/>
                          <a:ea typeface="Times New Roman"/>
                          <a:cs typeface="Times New Roman"/>
                        </a:rPr>
                        <a:t>Apn</a:t>
                      </a:r>
                      <a:endParaRPr lang="es-419" sz="1100" b="0" i="1" dirty="0" smtClean="0">
                        <a:latin typeface="+mn-lt"/>
                        <a:ea typeface="Calibri"/>
                        <a:cs typeface="Times New Roman"/>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A</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132913">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11</a:t>
                      </a:r>
                      <a:r>
                        <a:rPr lang="es-419" sz="1300" b="0" u="none" dirty="0" smtClean="0">
                          <a:solidFill>
                            <a:schemeClr val="tx1"/>
                          </a:solidFill>
                          <a:effectLst/>
                        </a:rPr>
                        <a:t>  </a:t>
                      </a:r>
                      <a:r>
                        <a:rPr lang="es-419" sz="1200" b="0" u="none" dirty="0" smtClean="0">
                          <a:solidFill>
                            <a:schemeClr val="tx1"/>
                          </a:solidFill>
                          <a:effectLst/>
                          <a:latin typeface="+mn-lt"/>
                        </a:rPr>
                        <a:t>¿Qué evidencia del artículo, </a:t>
                      </a:r>
                      <a:r>
                        <a:rPr lang="es-419" sz="1200" b="0" i="1" u="none" dirty="0" smtClean="0">
                          <a:solidFill>
                            <a:schemeClr val="tx1"/>
                          </a:solidFill>
                          <a:effectLst/>
                          <a:latin typeface="+mn-lt"/>
                        </a:rPr>
                        <a:t>Secuoyas gigantes y Secuoyas rojas (</a:t>
                      </a:r>
                      <a:r>
                        <a:rPr lang="es-419" sz="1200" b="0" i="1" u="none" dirty="0" err="1" smtClean="0">
                          <a:solidFill>
                            <a:schemeClr val="tx1"/>
                          </a:solidFill>
                          <a:effectLst/>
                          <a:latin typeface="+mn-lt"/>
                        </a:rPr>
                        <a:t>redwoods</a:t>
                      </a:r>
                      <a:r>
                        <a:rPr lang="es-419" sz="1200" b="0" i="1" u="none" dirty="0" smtClean="0">
                          <a:solidFill>
                            <a:schemeClr val="tx1"/>
                          </a:solidFill>
                          <a:effectLst/>
                          <a:latin typeface="+mn-lt"/>
                        </a:rPr>
                        <a:t>) </a:t>
                      </a:r>
                      <a:r>
                        <a:rPr lang="es-419" sz="1200" b="0" u="none" dirty="0" smtClean="0">
                          <a:solidFill>
                            <a:schemeClr val="tx1"/>
                          </a:solidFill>
                          <a:effectLst/>
                          <a:latin typeface="+mn-lt"/>
                        </a:rPr>
                        <a:t>apoya que los árboles de secuoya gigante son muy anchos? </a:t>
                      </a:r>
                      <a:r>
                        <a:rPr lang="es-419" sz="1100" b="0" i="1" u="none" baseline="0" dirty="0" smtClean="0">
                          <a:solidFill>
                            <a:schemeClr val="tx1"/>
                          </a:solidFill>
                          <a:effectLst/>
                          <a:latin typeface="+mn-lt"/>
                        </a:rPr>
                        <a:t>Hacia </a:t>
                      </a:r>
                      <a:r>
                        <a:rPr lang="es-419" sz="1100" b="0" i="1" dirty="0" smtClean="0">
                          <a:latin typeface="+mn-lt"/>
                          <a:ea typeface="Calibri"/>
                          <a:cs typeface="Times New Roman"/>
                        </a:rPr>
                        <a:t>RI.2.8 DOK-2 Cl</a:t>
                      </a: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D</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0959">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12</a:t>
                      </a:r>
                      <a:r>
                        <a:rPr lang="es-419" sz="1300" b="0" u="none" dirty="0" smtClean="0">
                          <a:solidFill>
                            <a:schemeClr val="tx1"/>
                          </a:solidFill>
                          <a:effectLst>
                            <a:outerShdw blurRad="38100" dist="38100" dir="2700000" algn="tl">
                              <a:srgbClr val="000000">
                                <a:alpha val="43137"/>
                              </a:srgbClr>
                            </a:outerShdw>
                          </a:effectLst>
                          <a:latin typeface="+mn-lt"/>
                        </a:rPr>
                        <a:t>  </a:t>
                      </a:r>
                      <a:r>
                        <a:rPr lang="es-419" sz="1200" b="0" dirty="0" smtClean="0">
                          <a:latin typeface="+mn-lt"/>
                          <a:cs typeface="Helvetica" pitchFamily="34" charset="0"/>
                        </a:rPr>
                        <a:t>Según el artículo, </a:t>
                      </a:r>
                      <a:r>
                        <a:rPr lang="es-419" sz="1200" b="0" i="1" u="none" dirty="0" smtClean="0">
                          <a:latin typeface="+mn-lt"/>
                          <a:cs typeface="Helvetica" pitchFamily="34" charset="0"/>
                        </a:rPr>
                        <a:t>Secuoyas gigantes y Secuoyas rojas (</a:t>
                      </a:r>
                      <a:r>
                        <a:rPr lang="es-419" sz="1200" b="0" i="1" u="none" dirty="0" err="1" smtClean="0">
                          <a:latin typeface="+mn-lt"/>
                          <a:cs typeface="Helvetica" pitchFamily="34" charset="0"/>
                        </a:rPr>
                        <a:t>redwoods</a:t>
                      </a:r>
                      <a:r>
                        <a:rPr lang="es-419" sz="1200" b="0" dirty="0" smtClean="0">
                          <a:latin typeface="+mn-lt"/>
                          <a:cs typeface="Helvetica" pitchFamily="34" charset="0"/>
                        </a:rPr>
                        <a:t>),  ¿por qué la  corteza del árbol de la secuoya gigante es importante?  </a:t>
                      </a:r>
                    </a:p>
                    <a:p>
                      <a:pPr marL="914400" marR="0" indent="0" algn="l" defTabSz="966612" rtl="0" eaLnBrk="1" fontAlgn="auto" latinLnBrk="0" hangingPunct="1">
                        <a:lnSpc>
                          <a:spcPct val="100000"/>
                        </a:lnSpc>
                        <a:spcBef>
                          <a:spcPts val="0"/>
                        </a:spcBef>
                        <a:spcAft>
                          <a:spcPts val="0"/>
                        </a:spcAft>
                        <a:buClrTx/>
                        <a:buSzTx/>
                        <a:buFontTx/>
                        <a:buNone/>
                        <a:tabLst/>
                        <a:defRPr/>
                      </a:pPr>
                      <a:r>
                        <a:rPr lang="es-419" sz="1100" b="0" i="1" u="none" baseline="0" dirty="0" smtClean="0">
                          <a:solidFill>
                            <a:schemeClr val="tx1"/>
                          </a:solidFill>
                          <a:effectLst/>
                          <a:latin typeface="+mn-lt"/>
                        </a:rPr>
                        <a:t>Hacia </a:t>
                      </a:r>
                      <a:r>
                        <a:rPr lang="es-419" sz="1100" b="0" i="1" dirty="0" smtClean="0">
                          <a:solidFill>
                            <a:srgbClr val="000000"/>
                          </a:solidFill>
                          <a:latin typeface="+mn-lt"/>
                          <a:ea typeface="Times New Roman"/>
                          <a:cs typeface="Times New Roman"/>
                        </a:rPr>
                        <a:t>RI.2.8 </a:t>
                      </a:r>
                      <a:r>
                        <a:rPr lang="es-419" sz="1100" b="0" i="1" baseline="0" dirty="0" smtClean="0">
                          <a:solidFill>
                            <a:schemeClr val="dk1"/>
                          </a:solidFill>
                          <a:latin typeface="+mn-lt"/>
                          <a:ea typeface="Times New Roman"/>
                          <a:cs typeface="Times New Roman"/>
                        </a:rPr>
                        <a:t> </a:t>
                      </a:r>
                      <a:r>
                        <a:rPr lang="es-419" sz="1100" b="0" i="1" dirty="0" smtClean="0">
                          <a:solidFill>
                            <a:srgbClr val="000000"/>
                          </a:solidFill>
                          <a:latin typeface="+mn-lt"/>
                          <a:ea typeface="Times New Roman"/>
                          <a:cs typeface="Times New Roman"/>
                        </a:rPr>
                        <a:t>DOK-3 CU</a:t>
                      </a:r>
                      <a:endParaRPr lang="es-419" sz="1100" b="0" i="1" dirty="0" smtClean="0">
                        <a:latin typeface="+mn-lt"/>
                        <a:ea typeface="Calibri"/>
                        <a:cs typeface="Times New Roman"/>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B</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914400" marR="0" indent="-914400" algn="l" defTabSz="1018809"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a:t>
                      </a:r>
                      <a:r>
                        <a:rPr lang="es-419" sz="1300" b="1" u="sng" baseline="0" dirty="0" smtClean="0">
                          <a:solidFill>
                            <a:schemeClr val="tx1"/>
                          </a:solidFill>
                          <a:effectLst>
                            <a:outerShdw blurRad="38100" dist="38100" dir="2700000" algn="tl">
                              <a:srgbClr val="000000">
                                <a:alpha val="43137"/>
                              </a:srgbClr>
                            </a:outerShdw>
                          </a:effectLst>
                        </a:rPr>
                        <a:t> 13</a:t>
                      </a:r>
                      <a:r>
                        <a:rPr lang="es-419" sz="1300" b="1" u="none" baseline="0" dirty="0" smtClean="0">
                          <a:solidFill>
                            <a:schemeClr val="tx1"/>
                          </a:solidFill>
                          <a:effectLst>
                            <a:outerShdw blurRad="38100" dist="38100" dir="2700000" algn="tl">
                              <a:srgbClr val="000000">
                                <a:alpha val="43137"/>
                              </a:srgbClr>
                            </a:outerShdw>
                          </a:effectLst>
                        </a:rPr>
                        <a:t>  </a:t>
                      </a:r>
                      <a:r>
                        <a:rPr lang="es-419" sz="1200" b="0" dirty="0" smtClean="0">
                          <a:latin typeface="+mn-lt"/>
                          <a:cs typeface="Helvetica" pitchFamily="34" charset="0"/>
                        </a:rPr>
                        <a:t>¿Qué detalle a continuación, está </a:t>
                      </a:r>
                      <a:r>
                        <a:rPr lang="es-419" sz="1200" b="0" u="sng" dirty="0" smtClean="0">
                          <a:latin typeface="+mn-lt"/>
                          <a:cs typeface="Helvetica" pitchFamily="34" charset="0"/>
                        </a:rPr>
                        <a:t>solamente</a:t>
                      </a:r>
                      <a:r>
                        <a:rPr lang="es-419" sz="1200" b="0" dirty="0" smtClean="0">
                          <a:latin typeface="+mn-lt"/>
                          <a:cs typeface="Helvetica" pitchFamily="34" charset="0"/>
                        </a:rPr>
                        <a:t> incluido en el artículo, </a:t>
                      </a:r>
                      <a:r>
                        <a:rPr lang="es-419" sz="1200" b="0" i="1" u="none" dirty="0" smtClean="0">
                          <a:latin typeface="+mn-lt"/>
                          <a:cs typeface="Helvetica" pitchFamily="34" charset="0"/>
                        </a:rPr>
                        <a:t>¡La cosa viviente más grande!</a:t>
                      </a:r>
                      <a:r>
                        <a:rPr lang="es-419" sz="1200" b="0" u="none" dirty="0" smtClean="0">
                          <a:latin typeface="+mn-lt"/>
                          <a:cs typeface="Helvetica" pitchFamily="34" charset="0"/>
                        </a:rPr>
                        <a:t>? </a:t>
                      </a:r>
                      <a:r>
                        <a:rPr lang="es-419" sz="1200" b="0" u="none" baseline="0" dirty="0" smtClean="0">
                          <a:latin typeface="+mn-lt"/>
                          <a:cs typeface="Helvetica" pitchFamily="34" charset="0"/>
                        </a:rPr>
                        <a:t> </a:t>
                      </a:r>
                      <a:r>
                        <a:rPr lang="es-419" sz="1100" b="0" i="1" u="none" baseline="0" dirty="0" smtClean="0">
                          <a:solidFill>
                            <a:schemeClr val="tx1"/>
                          </a:solidFill>
                          <a:effectLst/>
                          <a:latin typeface="+mn-lt"/>
                        </a:rPr>
                        <a:t>HaciaRI.2.9  </a:t>
                      </a:r>
                      <a:r>
                        <a:rPr kumimoji="0" lang="es-419" sz="1100" b="0" i="1" u="none" strike="noStrike" kern="1200" cap="none" spc="0" normalizeH="0" baseline="0" noProof="0" dirty="0" smtClean="0">
                          <a:ln>
                            <a:noFill/>
                          </a:ln>
                          <a:solidFill>
                            <a:srgbClr val="000000"/>
                          </a:solidFill>
                          <a:effectLst/>
                          <a:uLnTx/>
                          <a:uFillTx/>
                          <a:latin typeface="+mn-lt"/>
                          <a:ea typeface="Times New Roman"/>
                          <a:cs typeface="Times New Roman"/>
                        </a:rPr>
                        <a:t>DOK-2 </a:t>
                      </a:r>
                      <a:r>
                        <a:rPr kumimoji="0" lang="es-419" sz="1100" b="0" i="1" u="none" strike="noStrike" kern="1200" cap="none" spc="0" normalizeH="0" baseline="0" noProof="0" dirty="0" err="1" smtClean="0">
                          <a:ln>
                            <a:noFill/>
                          </a:ln>
                          <a:solidFill>
                            <a:srgbClr val="000000"/>
                          </a:solidFill>
                          <a:effectLst/>
                          <a:uLnTx/>
                          <a:uFillTx/>
                          <a:latin typeface="+mn-lt"/>
                          <a:ea typeface="Times New Roman"/>
                          <a:cs typeface="Times New Roman"/>
                        </a:rPr>
                        <a:t>Ck</a:t>
                      </a:r>
                      <a:endParaRPr lang="es-419" sz="1100" b="0" i="1" u="none" dirty="0" smtClean="0">
                        <a:latin typeface="+mn-lt"/>
                        <a:cs typeface="Helvetica" pitchFamily="34" charset="0"/>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B</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914400" marR="0" indent="-914400" algn="l" defTabSz="1018809"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a:t>
                      </a:r>
                      <a:r>
                        <a:rPr lang="es-419" sz="1300" b="1" u="sng" baseline="0" dirty="0" smtClean="0">
                          <a:solidFill>
                            <a:schemeClr val="tx1"/>
                          </a:solidFill>
                          <a:effectLst>
                            <a:outerShdw blurRad="38100" dist="38100" dir="2700000" algn="tl">
                              <a:srgbClr val="000000">
                                <a:alpha val="43137"/>
                              </a:srgbClr>
                            </a:outerShdw>
                          </a:effectLst>
                        </a:rPr>
                        <a:t> 14</a:t>
                      </a:r>
                      <a:r>
                        <a:rPr lang="es-419" sz="1300" b="1" u="none" baseline="0" dirty="0" smtClean="0">
                          <a:solidFill>
                            <a:schemeClr val="tx1"/>
                          </a:solidFill>
                          <a:effectLst>
                            <a:outerShdw blurRad="38100" dist="38100" dir="2700000" algn="tl">
                              <a:srgbClr val="000000">
                                <a:alpha val="43137"/>
                              </a:srgbClr>
                            </a:outerShdw>
                          </a:effectLst>
                        </a:rPr>
                        <a:t>  </a:t>
                      </a:r>
                      <a:r>
                        <a:rPr lang="es-419" sz="1200" b="0" dirty="0" smtClean="0">
                          <a:latin typeface="+mn-lt"/>
                          <a:cs typeface="Helvetica" pitchFamily="34" charset="0"/>
                        </a:rPr>
                        <a:t>¿Qué detalles clave dan los autores de ambos artículos sobre la corteza de la  secuoya gigante? </a:t>
                      </a:r>
                      <a:r>
                        <a:rPr lang="es-419" sz="1100" b="0" i="1" u="none" baseline="0" dirty="0" smtClean="0">
                          <a:solidFill>
                            <a:schemeClr val="tx1"/>
                          </a:solidFill>
                          <a:effectLst/>
                          <a:latin typeface="+mn-lt"/>
                        </a:rPr>
                        <a:t>Hacia  </a:t>
                      </a:r>
                      <a:r>
                        <a:rPr kumimoji="0" lang="es-419" sz="1100" b="0" i="1" u="none" strike="noStrike" kern="1200" cap="none" spc="0" normalizeH="0" baseline="0" noProof="0" dirty="0" smtClean="0">
                          <a:ln>
                            <a:noFill/>
                          </a:ln>
                          <a:solidFill>
                            <a:prstClr val="black"/>
                          </a:solidFill>
                          <a:effectLst/>
                          <a:uLnTx/>
                          <a:uFillTx/>
                          <a:latin typeface="+mn-lt"/>
                          <a:ea typeface="Calibri"/>
                          <a:cs typeface="Times New Roman"/>
                        </a:rPr>
                        <a:t>RI.2.7</a:t>
                      </a:r>
                      <a:r>
                        <a:rPr kumimoji="0" lang="es-419" sz="1100" b="0" i="1" u="none" strike="noStrike" kern="1200" cap="none" spc="0" normalizeH="0" baseline="0" noProof="0" dirty="0" smtClean="0">
                          <a:ln>
                            <a:noFill/>
                          </a:ln>
                          <a:solidFill>
                            <a:schemeClr val="dk1"/>
                          </a:solidFill>
                          <a:effectLst/>
                          <a:uLnTx/>
                          <a:uFillTx/>
                          <a:latin typeface="+mn-lt"/>
                          <a:ea typeface="+mn-ea"/>
                          <a:cs typeface="Times New Roman"/>
                        </a:rPr>
                        <a:t> </a:t>
                      </a:r>
                      <a:r>
                        <a:rPr kumimoji="0" lang="es-419" sz="1100" b="0" i="1" u="none" strike="noStrike" kern="1200" cap="none" spc="0" normalizeH="0" baseline="0" noProof="0" dirty="0" smtClean="0">
                          <a:ln>
                            <a:noFill/>
                          </a:ln>
                          <a:solidFill>
                            <a:prstClr val="black"/>
                          </a:solidFill>
                          <a:effectLst/>
                          <a:uLnTx/>
                          <a:uFillTx/>
                          <a:latin typeface="+mn-lt"/>
                          <a:ea typeface="Calibri"/>
                          <a:cs typeface="Times New Roman"/>
                        </a:rPr>
                        <a:t>DOK-2ANp</a:t>
                      </a:r>
                      <a:endParaRPr lang="es-419" sz="1100" b="0" i="1" dirty="0" smtClean="0">
                        <a:latin typeface="+mn-lt"/>
                        <a:cs typeface="Helvetica" pitchFamily="34" charset="0"/>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C</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15</a:t>
                      </a:r>
                      <a:r>
                        <a:rPr lang="es-419" sz="1300" b="1" u="none" dirty="0" smtClean="0">
                          <a:solidFill>
                            <a:schemeClr val="tx1"/>
                          </a:solidFill>
                          <a:effectLst>
                            <a:outerShdw blurRad="38100" dist="38100" dir="2700000" algn="tl">
                              <a:srgbClr val="000000">
                                <a:alpha val="43137"/>
                              </a:srgbClr>
                            </a:outerShdw>
                          </a:effectLst>
                        </a:rPr>
                        <a:t>                                </a:t>
                      </a:r>
                      <a:r>
                        <a:rPr lang="es-419" sz="1300" b="1" u="none" dirty="0" smtClean="0">
                          <a:solidFill>
                            <a:schemeClr val="tx1"/>
                          </a:solidFill>
                          <a:effectLst/>
                        </a:rPr>
                        <a:t>  </a:t>
                      </a:r>
                      <a:r>
                        <a:rPr lang="es-419" sz="1400" b="1" u="sng" dirty="0" smtClean="0">
                          <a:solidFill>
                            <a:schemeClr val="tx1"/>
                          </a:solidFill>
                          <a:effectLst>
                            <a:outerShdw blurRad="38100" dist="38100" dir="2700000" algn="tl">
                              <a:srgbClr val="000000">
                                <a:alpha val="43137"/>
                              </a:srgbClr>
                            </a:outerShdw>
                          </a:effectLst>
                        </a:rPr>
                        <a:t>Respuesta construida Texto informativo </a:t>
                      </a:r>
                    </a:p>
                  </a:txBody>
                  <a:tcPr marL="97155" marR="97155" marT="47897" marB="47897" anchor="ctr">
                    <a:solidFill>
                      <a:schemeClr val="bg1">
                        <a:lumMod val="85000"/>
                      </a:schemeClr>
                    </a:solidFill>
                  </a:tcPr>
                </a:tc>
                <a:tc>
                  <a:txBody>
                    <a:bodyPr/>
                    <a:lstStyle/>
                    <a:p>
                      <a:pPr algn="ctr"/>
                      <a:endParaRPr lang="es-419"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16</a:t>
                      </a:r>
                      <a:r>
                        <a:rPr lang="es-419" sz="1300" b="1" u="none" dirty="0" smtClean="0">
                          <a:solidFill>
                            <a:schemeClr val="tx1"/>
                          </a:solidFill>
                          <a:effectLst>
                            <a:outerShdw blurRad="38100" dist="38100" dir="2700000" algn="tl">
                              <a:srgbClr val="000000">
                                <a:alpha val="43137"/>
                              </a:srgbClr>
                            </a:outerShdw>
                          </a:effectLst>
                        </a:rPr>
                        <a:t>                                  </a:t>
                      </a:r>
                      <a:r>
                        <a:rPr lang="es-419" sz="1400" b="1" u="sng" dirty="0" smtClean="0">
                          <a:solidFill>
                            <a:schemeClr val="tx1"/>
                          </a:solidFill>
                          <a:effectLst>
                            <a:outerShdw blurRad="38100" dist="38100" dir="2700000" algn="tl">
                              <a:srgbClr val="000000">
                                <a:alpha val="43137"/>
                              </a:srgbClr>
                            </a:outerShdw>
                          </a:effectLst>
                        </a:rPr>
                        <a:t>Respuesta construida Texto informativo </a:t>
                      </a:r>
                    </a:p>
                  </a:txBody>
                  <a:tcPr marL="97155" marR="97155" marT="47897" marB="47897" anchor="ctr">
                    <a:solidFill>
                      <a:schemeClr val="bg2"/>
                    </a:solidFill>
                  </a:tcPr>
                </a:tc>
                <a:tc>
                  <a:txBody>
                    <a:bodyPr/>
                    <a:lstStyle/>
                    <a:p>
                      <a:pPr algn="ctr"/>
                      <a:endParaRPr lang="es-419"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2</a:t>
                      </a:r>
                      <a:endParaRPr lang="es-419"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Escribe y Revisa</a:t>
                      </a:r>
                    </a:p>
                  </a:txBody>
                  <a:tcPr marL="97155" marR="97155" marT="47897" marB="47897" anchor="ctr">
                    <a:solidFill>
                      <a:schemeClr val="bg1">
                        <a:lumMod val="85000"/>
                      </a:schemeClr>
                    </a:solidFill>
                  </a:tcPr>
                </a:tc>
                <a:tc>
                  <a:txBody>
                    <a:bodyPr/>
                    <a:lstStyle/>
                    <a:p>
                      <a:pPr algn="ct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2</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17</a:t>
                      </a:r>
                      <a:r>
                        <a:rPr lang="es-419" sz="1300" b="1" u="none" dirty="0" smtClean="0">
                          <a:solidFill>
                            <a:schemeClr val="tx1"/>
                          </a:solidFill>
                          <a:effectLst>
                            <a:outerShdw blurRad="38100" dist="38100" dir="2700000" algn="tl">
                              <a:srgbClr val="000000">
                                <a:alpha val="43137"/>
                              </a:srgbClr>
                            </a:outerShdw>
                          </a:effectLst>
                        </a:rPr>
                        <a:t>                                                     </a:t>
                      </a:r>
                      <a:r>
                        <a:rPr lang="es-419" sz="1300" b="1" u="sng" baseline="0" dirty="0" smtClean="0">
                          <a:solidFill>
                            <a:schemeClr val="tx1"/>
                          </a:solidFill>
                          <a:effectLst>
                            <a:outerShdw blurRad="38100" dist="38100" dir="2700000" algn="tl">
                              <a:srgbClr val="000000">
                                <a:alpha val="43137"/>
                              </a:srgbClr>
                            </a:outerShdw>
                          </a:effectLst>
                        </a:rPr>
                        <a:t>Escrito breve</a:t>
                      </a:r>
                      <a:endParaRPr lang="es-419" sz="13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9314">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18</a:t>
                      </a:r>
                      <a:r>
                        <a:rPr lang="es-419" sz="1300" b="1" u="none" dirty="0" smtClean="0">
                          <a:solidFill>
                            <a:schemeClr val="tx1"/>
                          </a:solidFill>
                          <a:effectLst/>
                        </a:rPr>
                        <a:t> </a:t>
                      </a:r>
                      <a:r>
                        <a:rPr lang="es-ES" sz="1200" b="0" u="none" dirty="0" smtClean="0">
                          <a:solidFill>
                            <a:schemeClr val="tx1"/>
                          </a:solidFill>
                          <a:effectLst/>
                          <a:latin typeface="+mn-lt"/>
                        </a:rPr>
                        <a:t>¿Qué oración se podría añadir en el espacio en blanco para describir al General Sherman?  </a:t>
                      </a:r>
                      <a:r>
                        <a:rPr lang="es-419" sz="1200" b="0" i="1" u="none" dirty="0" smtClean="0">
                          <a:solidFill>
                            <a:schemeClr val="tx1"/>
                          </a:solidFill>
                          <a:effectLst/>
                          <a:latin typeface="+mn-lt"/>
                        </a:rPr>
                        <a:t>W.2.3b</a:t>
                      </a:r>
                      <a:endParaRPr lang="es-419" sz="1200" b="0" i="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C</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19</a:t>
                      </a:r>
                      <a:r>
                        <a:rPr lang="es-419" sz="1300" b="0" u="none" dirty="0" smtClean="0">
                          <a:solidFill>
                            <a:schemeClr val="tx1"/>
                          </a:solidFill>
                          <a:effectLst/>
                        </a:rPr>
                        <a:t>  </a:t>
                      </a:r>
                      <a:r>
                        <a:rPr lang="es-419" sz="1200" b="0" dirty="0" smtClean="0">
                          <a:latin typeface="+mn-lt"/>
                          <a:cs typeface="Helvetica" pitchFamily="34" charset="0"/>
                        </a:rPr>
                        <a:t>¿Qué palabra podría usarse para reemplazar </a:t>
                      </a:r>
                      <a:r>
                        <a:rPr lang="es-419" sz="1200" b="0" i="1" dirty="0" smtClean="0">
                          <a:latin typeface="+mn-lt"/>
                          <a:cs typeface="Helvetica" pitchFamily="34" charset="0"/>
                        </a:rPr>
                        <a:t>proporciona</a:t>
                      </a:r>
                      <a:r>
                        <a:rPr lang="es-419" sz="1200" b="0" dirty="0" smtClean="0">
                          <a:latin typeface="+mn-lt"/>
                          <a:cs typeface="Helvetica" pitchFamily="34" charset="0"/>
                        </a:rPr>
                        <a:t>? </a:t>
                      </a:r>
                      <a:r>
                        <a:rPr lang="es-419" sz="1200" b="0" i="1" dirty="0" smtClean="0">
                          <a:latin typeface="+mn-lt"/>
                          <a:cs typeface="Helvetica" pitchFamily="34" charset="0"/>
                        </a:rPr>
                        <a:t>L.2.3a</a:t>
                      </a: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B</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300" b="1" u="sng" dirty="0" smtClean="0">
                          <a:solidFill>
                            <a:schemeClr val="tx1"/>
                          </a:solidFill>
                          <a:effectLst>
                            <a:outerShdw blurRad="38100" dist="38100" dir="2700000" algn="tl">
                              <a:srgbClr val="000000">
                                <a:alpha val="43137"/>
                              </a:srgbClr>
                            </a:outerShdw>
                          </a:effectLst>
                        </a:rPr>
                        <a:t>Pregunta 20</a:t>
                      </a:r>
                      <a:r>
                        <a:rPr lang="es-419" sz="1300" b="0" u="none" dirty="0" smtClean="0">
                          <a:solidFill>
                            <a:schemeClr val="tx1"/>
                          </a:solidFill>
                          <a:effectLst/>
                        </a:rPr>
                        <a:t>  </a:t>
                      </a:r>
                      <a:r>
                        <a:rPr lang="es-419" sz="1200" b="0" dirty="0" smtClean="0">
                          <a:latin typeface="+mn-lt"/>
                        </a:rPr>
                        <a:t>¿Cuál es la forma correcta de escribir esta oración? </a:t>
                      </a:r>
                      <a:r>
                        <a:rPr lang="es-419" sz="1300" b="0" i="1" u="none" baseline="0" dirty="0" smtClean="0">
                          <a:latin typeface="+mn-lt"/>
                        </a:rPr>
                        <a:t>L.2.1c</a:t>
                      </a:r>
                      <a:endParaRPr lang="es-419" sz="1200" b="1" i="1" dirty="0" smtClean="0">
                        <a:latin typeface="Helvetica" pitchFamily="34" charset="0"/>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C</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s-419" sz="1300" b="1" dirty="0" smtClean="0">
                          <a:solidFill>
                            <a:schemeClr val="tx1"/>
                          </a:solidFill>
                          <a:effectLst>
                            <a:outerShdw blurRad="38100" dist="38100" dir="2700000" algn="tl">
                              <a:srgbClr val="000000">
                                <a:alpha val="43137"/>
                              </a:srgbClr>
                            </a:outerShdw>
                          </a:effectLst>
                        </a:rPr>
                        <a:t>1</a:t>
                      </a:r>
                      <a:endParaRPr lang="es-419"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909237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48245" y="1828800"/>
            <a:ext cx="3159912" cy="3054188"/>
            <a:chOff x="3848100" y="-620389"/>
            <a:chExt cx="2974035" cy="2915362"/>
          </a:xfrm>
        </p:grpSpPr>
        <p:sp>
          <p:nvSpPr>
            <p:cNvPr id="26" name="Trapezoid 25"/>
            <p:cNvSpPr/>
            <p:nvPr/>
          </p:nvSpPr>
          <p:spPr>
            <a:xfrm>
              <a:off x="5183835" y="199403"/>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39745" y="3982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848100" y="-620389"/>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smtClean="0">
                  <a:ln w="11430"/>
                  <a:effectLst>
                    <a:outerShdw blurRad="80000" dist="40000" dir="5040000" algn="tl">
                      <a:srgbClr val="000000">
                        <a:alpha val="30000"/>
                      </a:srgbClr>
                    </a:outerShdw>
                  </a:effectLst>
                </a:rPr>
                <a:t>2</a:t>
              </a:r>
              <a:r>
                <a:rPr lang="en-US" sz="5700" b="1" baseline="30000" dirty="0" smtClean="0">
                  <a:ln w="11430"/>
                  <a:effectLst>
                    <a:outerShdw blurRad="80000" dist="40000" dir="5040000" algn="tl">
                      <a:srgbClr val="000000">
                        <a:alpha val="30000"/>
                      </a:srgbClr>
                    </a:outerShdw>
                  </a:effectLst>
                </a:rPr>
                <a:t>do</a:t>
              </a:r>
              <a:endParaRPr lang="en-US" sz="5700" b="1" dirty="0">
                <a:ln w="11430"/>
                <a:effectLst>
                  <a:outerShdw blurRad="80000" dist="40000" dir="5040000" algn="tl">
                    <a:srgbClr val="000000">
                      <a:alpha val="30000"/>
                    </a:srgbClr>
                  </a:outerShdw>
                </a:effectLst>
              </a:endParaRPr>
            </a:p>
          </p:txBody>
        </p:sp>
      </p:gr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15668" y="2036847"/>
            <a:ext cx="5962310" cy="6003730"/>
            <a:chOff x="767688" y="1944263"/>
            <a:chExt cx="5611586" cy="5730833"/>
          </a:xfrm>
        </p:grpSpPr>
        <p:grpSp>
          <p:nvGrpSpPr>
            <p:cNvPr id="16" name="Group 15"/>
            <p:cNvGrpSpPr/>
            <p:nvPr/>
          </p:nvGrpSpPr>
          <p:grpSpPr>
            <a:xfrm>
              <a:off x="767688" y="1944263"/>
              <a:ext cx="5486400" cy="5132275"/>
              <a:chOff x="767688" y="576929"/>
              <a:chExt cx="5486400" cy="5132275"/>
            </a:xfrm>
          </p:grpSpPr>
          <p:sp>
            <p:nvSpPr>
              <p:cNvPr id="17" name="TextBox 16"/>
              <p:cNvSpPr txBox="1"/>
              <p:nvPr/>
            </p:nvSpPr>
            <p:spPr>
              <a:xfrm>
                <a:off x="767688" y="3001333"/>
                <a:ext cx="5486400" cy="2707871"/>
              </a:xfrm>
              <a:prstGeom prst="rect">
                <a:avLst/>
              </a:prstGeom>
              <a:noFill/>
              <a:ln>
                <a:noFill/>
              </a:ln>
            </p:spPr>
            <p:txBody>
              <a:bodyPr wrap="square" lIns="96661" tIns="48331" rIns="96661" bIns="48331" rtlCol="0">
                <a:spAutoFit/>
              </a:bodyPr>
              <a:lstStyle/>
              <a:p>
                <a:r>
                  <a:rPr lang="x-none" sz="3600" b="1" dirty="0">
                    <a:effectLst>
                      <a:outerShdw blurRad="38100" dist="38100" dir="2700000" algn="tl">
                        <a:srgbClr val="000000">
                          <a:alpha val="43137"/>
                        </a:srgbClr>
                      </a:outerShdw>
                    </a:effectLst>
                  </a:rPr>
                  <a:t>Copia del estudiante</a:t>
                </a:r>
              </a:p>
              <a:p>
                <a:r>
                  <a:rPr lang="x-none" sz="3600" b="1" dirty="0">
                    <a:effectLst>
                      <a:outerShdw blurRad="38100" dist="38100" dir="2700000" algn="tl">
                        <a:srgbClr val="000000">
                          <a:alpha val="43137"/>
                        </a:srgbClr>
                      </a:outerShdw>
                    </a:effectLst>
                  </a:rPr>
                  <a:t>Pre-evaluación  </a:t>
                </a:r>
                <a:r>
                  <a:rPr lang="x-none" sz="3600" b="1" dirty="0" smtClean="0">
                    <a:effectLst>
                      <a:outerShdw blurRad="38100" dist="38100" dir="2700000" algn="tl">
                        <a:srgbClr val="000000">
                          <a:alpha val="43137"/>
                        </a:srgbClr>
                      </a:outerShdw>
                    </a:effectLst>
                  </a:rPr>
                  <a:t>Trimestre </a:t>
                </a:r>
                <a:r>
                  <a:rPr lang="x-none" sz="3600" b="1" dirty="0">
                    <a:effectLst>
                      <a:outerShdw blurRad="38100" dist="38100" dir="2700000" algn="tl">
                        <a:srgbClr val="000000">
                          <a:alpha val="43137"/>
                        </a:srgbClr>
                      </a:outerShdw>
                    </a:effectLst>
                  </a:rPr>
                  <a:t>3</a:t>
                </a:r>
              </a:p>
              <a:p>
                <a:endParaRPr lang="x-none" sz="3600" b="1" dirty="0">
                  <a:effectLst>
                    <a:outerShdw blurRad="38100" dist="38100" dir="2700000" algn="tl">
                      <a:srgbClr val="000000">
                        <a:alpha val="43137"/>
                      </a:srgbClr>
                    </a:outerShdw>
                  </a:effectLst>
                </a:endParaRPr>
              </a:p>
              <a:p>
                <a:r>
                  <a:rPr lang="x-none" sz="3600" b="1" dirty="0" smtClean="0">
                    <a:effectLst>
                      <a:outerShdw blurRad="38100" dist="38100" dir="2700000" algn="tl">
                        <a:srgbClr val="000000">
                          <a:alpha val="43137"/>
                        </a:srgbClr>
                      </a:outerShdw>
                    </a:effectLst>
                  </a:rPr>
                  <a:t>Nombre_________________</a:t>
                </a:r>
                <a:endParaRPr lang="x-none" sz="3600" b="1" dirty="0">
                  <a:effectLst>
                    <a:outerShdw blurRad="38100" dist="38100" dir="2700000" algn="tl">
                      <a:srgbClr val="000000">
                        <a:alpha val="43137"/>
                      </a:srgbClr>
                    </a:outerShdw>
                  </a:effectLst>
                </a:endParaRP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1665975" y="576929"/>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x-none" dirty="0"/>
                <a:t>Instrucciones:</a:t>
              </a:r>
            </a:p>
            <a:p>
              <a:r>
                <a:rPr lang="x-none" dirty="0"/>
                <a:t>Lee cada cuento.</a:t>
              </a:r>
            </a:p>
            <a:p>
              <a:r>
                <a:rPr lang="x-none" dirty="0"/>
                <a:t>Luego, contesta las preguntas acerca del cuento.</a:t>
              </a:r>
            </a:p>
          </p:txBody>
        </p:sp>
      </p:grpSp>
    </p:spTree>
    <p:extLst>
      <p:ext uri="{BB962C8B-B14F-4D97-AF65-F5344CB8AC3E}">
        <p14:creationId xmlns:p14="http://schemas.microsoft.com/office/powerpoint/2010/main" val="80550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61925" y="304800"/>
            <a:ext cx="7448550" cy="3031593"/>
          </a:xfrm>
          <a:prstGeom prst="rect">
            <a:avLst/>
          </a:prstGeom>
          <a:noFill/>
        </p:spPr>
        <p:txBody>
          <a:bodyPr wrap="square" lIns="91433" tIns="45717" rIns="91433" bIns="45717" rtlCol="0">
            <a:spAutoFit/>
          </a:bodyPr>
          <a:lstStyle/>
          <a:p>
            <a:r>
              <a:rPr lang="es-419" sz="1800" b="1" u="sng" dirty="0" smtClean="0"/>
              <a:t>Instrucciones para el estudiante</a:t>
            </a:r>
            <a:r>
              <a:rPr lang="es-419" sz="1800" b="1" dirty="0" smtClean="0"/>
              <a:t>:  (2 partes)</a:t>
            </a:r>
          </a:p>
          <a:p>
            <a:endParaRPr lang="es-419" sz="1800" u="sng" dirty="0" smtClean="0"/>
          </a:p>
          <a:p>
            <a:r>
              <a:rPr lang="es-419" sz="1800" b="1" u="sng" dirty="0" smtClean="0"/>
              <a:t>Parte 1</a:t>
            </a:r>
            <a:r>
              <a:rPr lang="es-419" sz="1800" b="1" dirty="0" smtClean="0"/>
              <a:t> :</a:t>
            </a:r>
          </a:p>
          <a:p>
            <a:r>
              <a:rPr lang="es-419" sz="1800" dirty="0" smtClean="0"/>
              <a:t>Leerás varios artículos literarios e informativos sobre los árboles de secuoya roja y de secuoya gigante.</a:t>
            </a:r>
          </a:p>
          <a:p>
            <a:endParaRPr lang="es-419" sz="1800" dirty="0" smtClean="0"/>
          </a:p>
          <a:p>
            <a:pPr marL="325309" indent="-325309">
              <a:buAutoNum type="arabicPeriod"/>
            </a:pPr>
            <a:r>
              <a:rPr lang="es-419" sz="1800" dirty="0" smtClean="0"/>
              <a:t>Lee todos los artículos.</a:t>
            </a:r>
          </a:p>
          <a:p>
            <a:pPr marL="325309" indent="-325309">
              <a:buAutoNum type="arabicPeriod"/>
            </a:pPr>
            <a:endParaRPr lang="es-419" sz="1000" dirty="0" smtClean="0"/>
          </a:p>
          <a:p>
            <a:pPr marL="325309" indent="-325309">
              <a:buAutoNum type="arabicPeriod" startAt="2"/>
            </a:pPr>
            <a:r>
              <a:rPr lang="es-419" sz="1800" dirty="0" smtClean="0"/>
              <a:t>Toma notas sobre los artículos.</a:t>
            </a:r>
          </a:p>
          <a:p>
            <a:pPr marL="325309" indent="-325309">
              <a:buAutoNum type="arabicPeriod" startAt="2"/>
            </a:pPr>
            <a:endParaRPr lang="es-419" sz="1000" dirty="0" smtClean="0"/>
          </a:p>
          <a:p>
            <a:pPr marL="325309" indent="-325309">
              <a:buAutoNum type="arabicPeriod" startAt="2"/>
            </a:pPr>
            <a:r>
              <a:rPr lang="es-419" sz="1800" dirty="0" smtClean="0"/>
              <a:t>Contesta las preguntas.</a:t>
            </a:r>
          </a:p>
          <a:p>
            <a:endParaRPr lang="es-419" sz="900" b="1" u="sng" dirty="0" smtClean="0"/>
          </a:p>
        </p:txBody>
      </p:sp>
    </p:spTree>
    <p:extLst>
      <p:ext uri="{BB962C8B-B14F-4D97-AF65-F5344CB8AC3E}">
        <p14:creationId xmlns:p14="http://schemas.microsoft.com/office/powerpoint/2010/main" val="2297315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grpSp>
        <p:nvGrpSpPr>
          <p:cNvPr id="7" name="Group 6"/>
          <p:cNvGrpSpPr/>
          <p:nvPr/>
        </p:nvGrpSpPr>
        <p:grpSpPr>
          <a:xfrm>
            <a:off x="355968" y="770176"/>
            <a:ext cx="7226710" cy="8706127"/>
            <a:chOff x="355968" y="770176"/>
            <a:chExt cx="7226710" cy="8706127"/>
          </a:xfrm>
        </p:grpSpPr>
        <p:sp>
          <p:nvSpPr>
            <p:cNvPr id="2" name="Rectangle 1"/>
            <p:cNvSpPr/>
            <p:nvPr/>
          </p:nvSpPr>
          <p:spPr>
            <a:xfrm>
              <a:off x="355968" y="1905000"/>
              <a:ext cx="5029200" cy="7571303"/>
            </a:xfrm>
            <a:prstGeom prst="rect">
              <a:avLst/>
            </a:prstGeom>
          </p:spPr>
          <p:txBody>
            <a:bodyPr wrap="square">
              <a:spAutoFit/>
            </a:bodyPr>
            <a:lstStyle/>
            <a:p>
              <a:pPr algn="ctr"/>
              <a:r>
                <a:rPr lang="es-ES" sz="1400" b="1" dirty="0" smtClean="0"/>
                <a:t>La pequeña semilla valiente </a:t>
              </a:r>
            </a:p>
            <a:p>
              <a:pPr algn="ctr"/>
              <a:r>
                <a:rPr lang="es-ES" sz="1000" dirty="0" smtClean="0"/>
                <a:t>Recontado por: </a:t>
              </a:r>
              <a:r>
                <a:rPr lang="es-ES" sz="1000" dirty="0" err="1" smtClean="0"/>
                <a:t>Lane</a:t>
              </a:r>
              <a:r>
                <a:rPr lang="es-ES" sz="1000" dirty="0" smtClean="0"/>
                <a:t> Roberts</a:t>
              </a:r>
            </a:p>
            <a:p>
              <a:r>
                <a:rPr lang="es-ES" sz="1400" dirty="0" smtClean="0"/>
                <a:t> </a:t>
              </a:r>
            </a:p>
            <a:p>
              <a:r>
                <a:rPr lang="es-ES" sz="1400" dirty="0" smtClean="0"/>
                <a:t>Había una vez cuatro semillas de secuoya roja (</a:t>
              </a:r>
              <a:r>
                <a:rPr lang="es-ES" sz="1400" i="1" dirty="0" err="1" smtClean="0"/>
                <a:t>redwoods</a:t>
              </a:r>
              <a:r>
                <a:rPr lang="es-ES" sz="1400" dirty="0" smtClean="0"/>
                <a:t>) que eran buenas amigas. Un día el viento sopló y las llevó a una nueva parte del bosque. Las semillas se escondieron debajo de la tierra. Ellas  esperaban convertirse en hermosos árboles de secuoya roja (</a:t>
              </a:r>
              <a:r>
                <a:rPr lang="es-ES" sz="1400" i="1" dirty="0" err="1" smtClean="0"/>
                <a:t>redwoods</a:t>
              </a:r>
              <a:r>
                <a:rPr lang="es-ES" sz="1400" i="1" dirty="0" smtClean="0"/>
                <a:t>).</a:t>
              </a:r>
            </a:p>
            <a:p>
              <a:endParaRPr lang="es-ES" sz="1400" dirty="0" smtClean="0"/>
            </a:p>
            <a:p>
              <a:r>
                <a:rPr lang="es-ES" sz="1400" dirty="0" smtClean="0"/>
                <a:t>Un día unas ardillas estaban jugando cerca de las semillas. Cuándo la primera semilla empezó a crecer,  una de las ardillas le lanzó una piedra. Ellas lanzaron tantas piedras que la semilla casi se partió en dos. La primera semilla le contó a las otras semillas. Las otras semillas dijeron que iban a esperar a que las ardillas se fueran  antes de tratar de empezar  a crecer.</a:t>
              </a:r>
            </a:p>
            <a:p>
              <a:endParaRPr lang="es-ES" sz="1400" dirty="0" smtClean="0"/>
            </a:p>
            <a:p>
              <a:r>
                <a:rPr lang="es-ES" sz="1400" dirty="0" smtClean="0"/>
                <a:t>La primera semilla no quería esperar e intentó crecer una vez más.  Fue golpeada por las piedras y se dobló. Las otras semillas dijeron— ¡</a:t>
              </a:r>
              <a:r>
                <a:rPr lang="es-ES" sz="1400" dirty="0"/>
                <a:t>D</a:t>
              </a:r>
              <a:r>
                <a:rPr lang="es-ES" sz="1400" dirty="0" smtClean="0"/>
                <a:t>eja de tratar de crecer! Pero la pequeña semilla no dejó de intentarlo. Cada vez que intentaba crecer, las ardillas le tiraban piedras.  </a:t>
              </a:r>
            </a:p>
            <a:p>
              <a:endParaRPr lang="es-ES" sz="1400" dirty="0" smtClean="0"/>
            </a:p>
            <a:p>
              <a:r>
                <a:rPr lang="es-ES" sz="1400" dirty="0" smtClean="0"/>
                <a:t>Sin embargo, esto hizo que la semilla se esforzara aún más por crecer. Por mucho tiempo la pequeña semilla fue golpeada por las rocas. Una y otra vez, la pequeña semilla se doblaba.</a:t>
              </a:r>
            </a:p>
            <a:p>
              <a:endParaRPr lang="es-ES" sz="1400" dirty="0" smtClean="0"/>
            </a:p>
            <a:p>
              <a:r>
                <a:rPr lang="es-ES" sz="1400" dirty="0" smtClean="0"/>
                <a:t>Entonces, un día fue golpeada por una piedra, ¡y no se dobló! Cada vez que había sido golpeada por una piedra se había hecho más fuerte. El tronco de la semilla se había hecho bien fuerte.  Ella se quedó en el bosque y creció y creció y creció. Se convirtió en el árbol de secuoya roja (</a:t>
              </a:r>
              <a:r>
                <a:rPr lang="es-ES" sz="1400" i="1" dirty="0" err="1" smtClean="0"/>
                <a:t>redwood</a:t>
              </a:r>
              <a:r>
                <a:rPr lang="es-ES" sz="1400" dirty="0" smtClean="0"/>
                <a:t>) más grande y bello en el bosque. </a:t>
              </a:r>
            </a:p>
            <a:p>
              <a:endParaRPr lang="es-ES" sz="1400" dirty="0" smtClean="0"/>
            </a:p>
            <a:p>
              <a:r>
                <a:rPr lang="es-ES" sz="1400" dirty="0" smtClean="0"/>
                <a:t>Las otras semillas aún están bajo el suelo en algún lugar del bosque. Ellas nunca intentaron salir y nunca crecieron.   </a:t>
              </a:r>
              <a:endParaRPr lang="es-ES" sz="1400" dirty="0"/>
            </a:p>
          </p:txBody>
        </p:sp>
        <p:grpSp>
          <p:nvGrpSpPr>
            <p:cNvPr id="6" name="Group 5"/>
            <p:cNvGrpSpPr/>
            <p:nvPr/>
          </p:nvGrpSpPr>
          <p:grpSpPr>
            <a:xfrm>
              <a:off x="535954" y="770176"/>
              <a:ext cx="4858833" cy="879255"/>
              <a:chOff x="370073" y="6408977"/>
              <a:chExt cx="4858833" cy="879255"/>
            </a:xfrm>
          </p:grpSpPr>
          <p:pic>
            <p:nvPicPr>
              <p:cNvPr id="2050" name="Picture 2" descr="http://t1.gstatic.com/images?q=tbn:ANd9GcS4DdFvqyUPb5dvK9g0yNIFoBdtttIRk4IJ5nB-GX7AQK80sM-sZB0vTOYB"/>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9522" r="11058" b="8329"/>
              <a:stretch/>
            </p:blipFill>
            <p:spPr bwMode="auto">
              <a:xfrm>
                <a:off x="2254370" y="6465874"/>
                <a:ext cx="900634" cy="7959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RxKJlprVitzxZUK1ppsfTfl1F7BE52UuQSLsDwGZEbLslMW5TJD79wsDw"/>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5635" t="8474" r="6214" b="1362"/>
              <a:stretch/>
            </p:blipFill>
            <p:spPr bwMode="auto">
              <a:xfrm>
                <a:off x="1066800" y="6465874"/>
                <a:ext cx="992397" cy="79598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0073" y="6408977"/>
                <a:ext cx="535625" cy="879255"/>
                <a:chOff x="3821502" y="3055004"/>
                <a:chExt cx="691550" cy="1215071"/>
              </a:xfrm>
            </p:grpSpPr>
            <p:pic>
              <p:nvPicPr>
                <p:cNvPr id="2054" name="Picture 6" descr="The Redwoods of Coast and Sierra"/>
                <p:cNvPicPr>
                  <a:picLocks noChangeAspect="1" noChangeArrowheads="1"/>
                </p:cNvPicPr>
                <p:nvPr/>
              </p:nvPicPr>
              <p:blipFill rotWithShape="1">
                <a:blip r:embed="rId4">
                  <a:extLst>
                    <a:ext uri="{28A0092B-C50C-407E-A947-70E740481C1C}">
                      <a14:useLocalDpi xmlns:a14="http://schemas.microsoft.com/office/drawing/2010/main" val="0"/>
                    </a:ext>
                  </a:extLst>
                </a:blip>
                <a:srcRect l="25158" t="29918" r="54516" b="11003"/>
                <a:stretch/>
              </p:blipFill>
              <p:spPr bwMode="auto">
                <a:xfrm>
                  <a:off x="3821502" y="3055004"/>
                  <a:ext cx="674298" cy="121507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360652" y="3055004"/>
                  <a:ext cx="152400" cy="1453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6" name="Picture 8" descr="Growing Future Giants From Tiny Seeds | Save the Redwoods League"/>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8038" t="24355" r="24302" b="13285"/>
              <a:stretch/>
            </p:blipFill>
            <p:spPr bwMode="auto">
              <a:xfrm>
                <a:off x="3352800" y="6467450"/>
                <a:ext cx="930088" cy="81078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aby Redwood Tree in front of parent, Redwood Forest, Yosemite, California"/>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l="32152" t="14163" r="19546" b="13967"/>
              <a:stretch/>
            </p:blipFill>
            <p:spPr bwMode="auto">
              <a:xfrm>
                <a:off x="4373234" y="6461584"/>
                <a:ext cx="855672" cy="8266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8 Jaw Dropping Photographs of California's Giant Redwoods and ..."/>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l="16444" r="17240" b="4383"/>
            <a:stretch/>
          </p:blipFill>
          <p:spPr bwMode="auto">
            <a:xfrm>
              <a:off x="5554325" y="797885"/>
              <a:ext cx="2028353" cy="583151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191540" y="121986"/>
            <a:ext cx="1942060" cy="52322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PY" sz="1000" dirty="0" smtClean="0"/>
              <a:t>Equivalencia de grado: 2.4</a:t>
            </a:r>
          </a:p>
          <a:p>
            <a:r>
              <a:rPr lang="es-PY" sz="1000" dirty="0" smtClean="0"/>
              <a:t>Escala</a:t>
            </a:r>
            <a:r>
              <a:rPr lang="es-PY" sz="1000" i="1" dirty="0" smtClean="0"/>
              <a:t> </a:t>
            </a:r>
            <a:r>
              <a:rPr lang="es-PY" sz="1000" i="1" dirty="0" err="1" smtClean="0"/>
              <a:t>Lexile</a:t>
            </a:r>
            <a:r>
              <a:rPr lang="es-PY" sz="1000" i="1" dirty="0" smtClean="0"/>
              <a:t>:</a:t>
            </a:r>
            <a:r>
              <a:rPr lang="es-PY" sz="1000" dirty="0" smtClean="0"/>
              <a:t> 590</a:t>
            </a:r>
          </a:p>
          <a:p>
            <a:r>
              <a:rPr lang="es-PY" sz="800" b="1" i="1" dirty="0" smtClean="0"/>
              <a:t>Basado en la versión original en inglés</a:t>
            </a:r>
            <a:endParaRPr lang="es-PY" sz="800" b="1" i="1" dirty="0"/>
          </a:p>
        </p:txBody>
      </p:sp>
    </p:spTree>
    <p:extLst>
      <p:ext uri="{BB962C8B-B14F-4D97-AF65-F5344CB8AC3E}">
        <p14:creationId xmlns:p14="http://schemas.microsoft.com/office/powerpoint/2010/main" val="295450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381000" y="925251"/>
            <a:ext cx="7086600" cy="5847755"/>
          </a:xfrm>
          <a:prstGeom prst="rect">
            <a:avLst/>
          </a:prstGeom>
        </p:spPr>
        <p:txBody>
          <a:bodyPr wrap="square">
            <a:spAutoFit/>
          </a:bodyPr>
          <a:lstStyle/>
          <a:p>
            <a:pPr algn="ctr"/>
            <a:r>
              <a:rPr lang="es-ES" sz="1600" b="1" dirty="0"/>
              <a:t>Dos </a:t>
            </a:r>
            <a:r>
              <a:rPr lang="es-ES" sz="1600" b="1" dirty="0" smtClean="0"/>
              <a:t>pequeñas </a:t>
            </a:r>
            <a:r>
              <a:rPr lang="es-ES" sz="1600" b="1" dirty="0"/>
              <a:t>a</a:t>
            </a:r>
            <a:r>
              <a:rPr lang="es-ES" sz="1600" b="1" dirty="0" smtClean="0"/>
              <a:t>ves marinas</a:t>
            </a:r>
            <a:endParaRPr lang="es-ES" sz="1600" b="1" dirty="0"/>
          </a:p>
          <a:p>
            <a:pPr algn="ctr"/>
            <a:r>
              <a:rPr lang="es-ES" sz="1000" dirty="0"/>
              <a:t>Elizabeth </a:t>
            </a:r>
            <a:r>
              <a:rPr lang="es-ES" sz="1000" dirty="0" err="1"/>
              <a:t>Yeo</a:t>
            </a:r>
            <a:endParaRPr lang="es-ES" sz="1000" dirty="0"/>
          </a:p>
          <a:p>
            <a:pPr algn="ctr"/>
            <a:endParaRPr lang="es-ES" sz="1000" i="1" dirty="0"/>
          </a:p>
          <a:p>
            <a:r>
              <a:rPr lang="es-ES" sz="1350" dirty="0" smtClean="0"/>
              <a:t>Dos </a:t>
            </a:r>
            <a:r>
              <a:rPr lang="es-ES" sz="1350" dirty="0" err="1" smtClean="0"/>
              <a:t>mérgulos</a:t>
            </a:r>
            <a:r>
              <a:rPr lang="es-ES" sz="1350" dirty="0" smtClean="0"/>
              <a:t> vivían </a:t>
            </a:r>
            <a:r>
              <a:rPr lang="es-ES" sz="1350" dirty="0"/>
              <a:t>en un bosque de Oregón cerca del océano. Los m</a:t>
            </a:r>
            <a:r>
              <a:rPr lang="es-ES" sz="1350" dirty="0" smtClean="0"/>
              <a:t>érgulos </a:t>
            </a:r>
            <a:r>
              <a:rPr lang="es-ES" sz="1350" dirty="0"/>
              <a:t>son aves muy raras. Las dos aves marinas esperaban hacer su nido en un  viejo árbol </a:t>
            </a:r>
            <a:r>
              <a:rPr lang="es-ES" sz="1350" dirty="0" smtClean="0"/>
              <a:t>de secuoya </a:t>
            </a:r>
            <a:r>
              <a:rPr lang="es-ES" sz="1350" dirty="0"/>
              <a:t>roja (</a:t>
            </a:r>
            <a:r>
              <a:rPr lang="es-ES" sz="1350" i="1" dirty="0" err="1"/>
              <a:t>redwood</a:t>
            </a:r>
            <a:r>
              <a:rPr lang="es-ES" sz="1350" i="1" dirty="0"/>
              <a:t>).</a:t>
            </a:r>
          </a:p>
          <a:p>
            <a:endParaRPr lang="es-ES" sz="1350" dirty="0"/>
          </a:p>
          <a:p>
            <a:r>
              <a:rPr lang="es-ES" sz="1350" dirty="0"/>
              <a:t>Un día, las aves marinas encontraron </a:t>
            </a:r>
            <a:r>
              <a:rPr lang="es-ES" sz="1350" dirty="0" smtClean="0"/>
              <a:t>la secuoya roja</a:t>
            </a:r>
            <a:r>
              <a:rPr lang="es-ES" sz="1350" i="1" dirty="0" smtClean="0"/>
              <a:t> </a:t>
            </a:r>
            <a:r>
              <a:rPr lang="es-ES" sz="1350" dirty="0" smtClean="0"/>
              <a:t>más </a:t>
            </a:r>
            <a:r>
              <a:rPr lang="es-ES" sz="1350" dirty="0"/>
              <a:t>grande y </a:t>
            </a:r>
            <a:r>
              <a:rPr lang="es-ES" sz="1350" dirty="0" smtClean="0"/>
              <a:t>vieja del bosque</a:t>
            </a:r>
            <a:r>
              <a:rPr lang="es-ES" sz="1350" dirty="0"/>
              <a:t>. Era </a:t>
            </a:r>
            <a:r>
              <a:rPr lang="es-ES" sz="1350" dirty="0" smtClean="0"/>
              <a:t>perfecta </a:t>
            </a:r>
            <a:r>
              <a:rPr lang="es-ES" sz="1350" dirty="0"/>
              <a:t>para hacer un nido. La primera ave marina tenía </a:t>
            </a:r>
            <a:r>
              <a:rPr lang="es-ES" sz="1350" dirty="0" smtClean="0"/>
              <a:t>miedo. Los </a:t>
            </a:r>
            <a:r>
              <a:rPr lang="es-ES" sz="1350" dirty="0"/>
              <a:t>leñadores estaban </a:t>
            </a:r>
            <a:r>
              <a:rPr lang="es-ES" sz="1350" dirty="0" smtClean="0"/>
              <a:t>cerca  de las secuoyas cortando </a:t>
            </a:r>
            <a:r>
              <a:rPr lang="es-ES" sz="1350" dirty="0"/>
              <a:t>á</a:t>
            </a:r>
            <a:r>
              <a:rPr lang="es-ES" sz="1350" dirty="0" smtClean="0"/>
              <a:t>rboles</a:t>
            </a:r>
            <a:r>
              <a:rPr lang="es-ES" sz="1350" dirty="0"/>
              <a:t>.  </a:t>
            </a:r>
            <a:r>
              <a:rPr lang="es-ES" sz="1350" dirty="0" smtClean="0"/>
              <a:t>Ella </a:t>
            </a:r>
            <a:r>
              <a:rPr lang="es-ES" sz="1350" dirty="0"/>
              <a:t>le </a:t>
            </a:r>
            <a:r>
              <a:rPr lang="es-ES" sz="1350" dirty="0" smtClean="0"/>
              <a:t>contó </a:t>
            </a:r>
            <a:r>
              <a:rPr lang="es-ES" sz="1350" dirty="0"/>
              <a:t>a la segunda ave marina</a:t>
            </a:r>
            <a:r>
              <a:rPr lang="es-ES" sz="1350" dirty="0" smtClean="0"/>
              <a:t>, así que buscaron otro árbol. </a:t>
            </a:r>
          </a:p>
          <a:p>
            <a:endParaRPr lang="es-ES" sz="1350" dirty="0"/>
          </a:p>
          <a:p>
            <a:r>
              <a:rPr lang="es-ES" sz="1350" dirty="0" smtClean="0"/>
              <a:t>Pero, las </a:t>
            </a:r>
            <a:r>
              <a:rPr lang="es-ES" sz="1350" dirty="0"/>
              <a:t>aves marinas no podían encontrar otro árbol tan grande o </a:t>
            </a:r>
            <a:r>
              <a:rPr lang="es-ES" sz="1350" dirty="0" smtClean="0"/>
              <a:t>viejo </a:t>
            </a:r>
            <a:r>
              <a:rPr lang="es-ES" sz="1350" dirty="0"/>
              <a:t>como </a:t>
            </a:r>
            <a:r>
              <a:rPr lang="es-ES" sz="1350" dirty="0" smtClean="0"/>
              <a:t>la secuoya roja. </a:t>
            </a:r>
            <a:r>
              <a:rPr lang="es-ES" sz="1350" dirty="0"/>
              <a:t>La primera de las aves marinas se cansó de buscar. Ella </a:t>
            </a:r>
            <a:r>
              <a:rPr lang="es-ES" sz="1350" dirty="0" smtClean="0"/>
              <a:t>dijo— Voy a construir un nido en la secuoya más vieja. Pero, la </a:t>
            </a:r>
            <a:r>
              <a:rPr lang="es-ES" sz="1350" dirty="0"/>
              <a:t>segunda ave marina </a:t>
            </a:r>
            <a:r>
              <a:rPr lang="es-ES" sz="1350" dirty="0" smtClean="0"/>
              <a:t>dijo— Si </a:t>
            </a:r>
            <a:r>
              <a:rPr lang="es-ES" sz="1350" dirty="0"/>
              <a:t>construimos un nido aquí y los </a:t>
            </a:r>
            <a:r>
              <a:rPr lang="es-ES" sz="1350" b="1" dirty="0"/>
              <a:t>leñadores </a:t>
            </a:r>
            <a:r>
              <a:rPr lang="es-ES" sz="1350" dirty="0"/>
              <a:t>lo cortan, nuestro huevo nunca </a:t>
            </a:r>
            <a:r>
              <a:rPr lang="es-ES" sz="1350" dirty="0" smtClean="0"/>
              <a:t>nacerá. Los </a:t>
            </a:r>
            <a:r>
              <a:rPr lang="es-ES" sz="1350" dirty="0" err="1" smtClean="0"/>
              <a:t>mérgulos</a:t>
            </a:r>
            <a:r>
              <a:rPr lang="es-ES" sz="1350" dirty="0" smtClean="0"/>
              <a:t> sólo ponen un huevo a la vez.  </a:t>
            </a:r>
          </a:p>
          <a:p>
            <a:endParaRPr lang="es-ES" sz="1350" dirty="0"/>
          </a:p>
          <a:p>
            <a:r>
              <a:rPr lang="es-ES" sz="1350" dirty="0" smtClean="0"/>
              <a:t>Pero, la primera ave marina no escucho. Ella construyó su nido and la secuoya más grande y vieja. Lo hizo en la rama más alta y lo escondió detrás del musgo. Las dos aves marinas </a:t>
            </a:r>
            <a:r>
              <a:rPr lang="es-ES" sz="1350" dirty="0"/>
              <a:t>se turnaban para vigilar su huevo y volar hacia el océano para alimentarse.</a:t>
            </a:r>
          </a:p>
          <a:p>
            <a:endParaRPr lang="es-ES" sz="1350" dirty="0"/>
          </a:p>
          <a:p>
            <a:r>
              <a:rPr lang="es-ES" sz="1350" dirty="0"/>
              <a:t>Los leñadores continuaron cortando </a:t>
            </a:r>
            <a:r>
              <a:rPr lang="es-ES" sz="1350" dirty="0" smtClean="0"/>
              <a:t>árboles alrededor del nido, </a:t>
            </a:r>
            <a:r>
              <a:rPr lang="es-ES" sz="1350" dirty="0"/>
              <a:t>hasta que un día un leñador miró hacia </a:t>
            </a:r>
            <a:r>
              <a:rPr lang="es-ES" sz="1350" dirty="0" smtClean="0"/>
              <a:t>la vieja secuoya roja y </a:t>
            </a:r>
            <a:r>
              <a:rPr lang="es-ES" sz="1350" dirty="0"/>
              <a:t>vio el nido del </a:t>
            </a:r>
            <a:r>
              <a:rPr lang="es-ES" sz="1350" dirty="0" err="1"/>
              <a:t>mérgulo</a:t>
            </a:r>
            <a:r>
              <a:rPr lang="es-ES" sz="1350" dirty="0"/>
              <a:t>. </a:t>
            </a:r>
            <a:r>
              <a:rPr lang="es-ES" sz="1350" dirty="0" smtClean="0"/>
              <a:t>Él </a:t>
            </a:r>
            <a:r>
              <a:rPr lang="es-ES" sz="1350" dirty="0"/>
              <a:t>sabía que </a:t>
            </a:r>
            <a:r>
              <a:rPr lang="es-ES" sz="1350" dirty="0" smtClean="0"/>
              <a:t>los </a:t>
            </a:r>
            <a:r>
              <a:rPr lang="es-ES" sz="1350" dirty="0"/>
              <a:t>mérgulos eran muy raros. También sabía que </a:t>
            </a:r>
            <a:r>
              <a:rPr lang="es-ES" sz="1350" dirty="0" smtClean="0"/>
              <a:t>ellos siempre volvían </a:t>
            </a:r>
            <a:r>
              <a:rPr lang="es-ES" sz="1350" dirty="0"/>
              <a:t>al mismo árbol cada </a:t>
            </a:r>
            <a:r>
              <a:rPr lang="es-ES" sz="1350" dirty="0" smtClean="0"/>
              <a:t>año, </a:t>
            </a:r>
            <a:r>
              <a:rPr lang="es-ES" sz="1350" dirty="0"/>
              <a:t>si era seguro.</a:t>
            </a:r>
          </a:p>
          <a:p>
            <a:endParaRPr lang="es-ES" sz="1350" dirty="0"/>
          </a:p>
          <a:p>
            <a:r>
              <a:rPr lang="es-ES" sz="1350" dirty="0"/>
              <a:t>Al poco tiempo los leñadores </a:t>
            </a:r>
            <a:r>
              <a:rPr lang="es-ES" sz="1350" dirty="0" smtClean="0"/>
              <a:t>se fueron. Las aves </a:t>
            </a:r>
            <a:r>
              <a:rPr lang="es-ES" sz="1350" dirty="0"/>
              <a:t>marinas estaban muy </a:t>
            </a:r>
            <a:r>
              <a:rPr lang="es-ES" sz="1350" dirty="0" smtClean="0"/>
              <a:t>contentas por esto. Luego, </a:t>
            </a:r>
            <a:r>
              <a:rPr lang="es-ES" sz="1350" dirty="0"/>
              <a:t>un día, mientras estaba volando </a:t>
            </a:r>
            <a:r>
              <a:rPr lang="es-ES" sz="1350" dirty="0" smtClean="0"/>
              <a:t>vio un letrero debajo de la vieja secuoya roja. Ella estaba </a:t>
            </a:r>
            <a:r>
              <a:rPr lang="es-ES" sz="1350" dirty="0"/>
              <a:t>muy </a:t>
            </a:r>
            <a:r>
              <a:rPr lang="es-ES" sz="1350" dirty="0" smtClean="0"/>
              <a:t>feliz </a:t>
            </a:r>
            <a:r>
              <a:rPr lang="es-ES" sz="1350" dirty="0"/>
              <a:t>de haber hecho su nido en el viejo árbol después de todo.</a:t>
            </a:r>
          </a:p>
          <a:p>
            <a:endParaRPr lang="en-US" sz="1400" dirty="0"/>
          </a:p>
        </p:txBody>
      </p:sp>
      <p:pic>
        <p:nvPicPr>
          <p:cNvPr id="1025" name="Picture 1" descr="http://wdfw.wa.gov/conservation/research/projects/seabird/marbled_murrelet_population/graphics/marbled_murrelet.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13505" t="15944"/>
          <a:stretch/>
        </p:blipFill>
        <p:spPr bwMode="auto">
          <a:xfrm>
            <a:off x="1304547" y="533209"/>
            <a:ext cx="1275026" cy="882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29933" y="6977062"/>
            <a:ext cx="6603618" cy="2809875"/>
            <a:chOff x="629933" y="6977062"/>
            <a:chExt cx="6603618" cy="2809875"/>
          </a:xfrm>
        </p:grpSpPr>
        <p:grpSp>
          <p:nvGrpSpPr>
            <p:cNvPr id="6" name="Group 5"/>
            <p:cNvGrpSpPr/>
            <p:nvPr/>
          </p:nvGrpSpPr>
          <p:grpSpPr>
            <a:xfrm>
              <a:off x="629933" y="6977062"/>
              <a:ext cx="1630906" cy="2809875"/>
              <a:chOff x="1620328" y="4953000"/>
              <a:chExt cx="1630906" cy="2809875"/>
            </a:xfrm>
          </p:grpSpPr>
          <p:pic>
            <p:nvPicPr>
              <p:cNvPr id="1029" name="Picture 5" descr="http://t2.gstatic.com/images?q=tbn:ANd9GcT6WCsptvVCRLAbHXS6TfBCvK71Zqo7VXahGXipbl_4Rm6SOHgodRW6vS1j"/>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20328" y="4953000"/>
                <a:ext cx="1630906"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t0.gstatic.com/images?q=tbn:ANd9GcS6E-DaUYp0o1hOgXK18KYabolwAjPo2GG9PyTwVkYbJUYstrrV6lqqsdE"/>
              <p:cNvPicPr>
                <a:picLocks noChangeAspect="1" noChangeArrowheads="1"/>
              </p:cNvPicPr>
              <p:nvPr/>
            </p:nvPicPr>
            <p:blipFill rotWithShape="1">
              <a:blip r:embed="rId4">
                <a:extLst>
                  <a:ext uri="{28A0092B-C50C-407E-A947-70E740481C1C}">
                    <a14:useLocalDpi xmlns:a14="http://schemas.microsoft.com/office/drawing/2010/main" val="0"/>
                  </a:ext>
                </a:extLst>
              </a:blip>
              <a:srcRect l="15957" t="11293" r="14177" b="11557"/>
              <a:stretch/>
            </p:blipFill>
            <p:spPr bwMode="auto">
              <a:xfrm>
                <a:off x="2186821" y="6858000"/>
                <a:ext cx="497919" cy="7069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200" y="7564923"/>
                <a:ext cx="152400" cy="197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descr="Fake Marbled Murrelet Eggs Cause Jays to Vomit | BirdNote"/>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11563" t="47705" r="11883" b="7471"/>
            <a:stretch/>
          </p:blipFill>
          <p:spPr bwMode="auto">
            <a:xfrm>
              <a:off x="4267200" y="7369118"/>
              <a:ext cx="1294846"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descr="http://www.californiampas.org/pages/resources/mpalist/images/murlett.jpg"/>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b="3678"/>
            <a:stretch/>
          </p:blipFill>
          <p:spPr bwMode="auto">
            <a:xfrm>
              <a:off x="5715000" y="7360492"/>
              <a:ext cx="1518551"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5" name="Picture 11" descr="Marbled murrelet nest. Photo by Tom Hamer"/>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l="12717" t="10836" r="11509" b="9359"/>
            <a:stretch/>
          </p:blipFill>
          <p:spPr bwMode="auto">
            <a:xfrm>
              <a:off x="2595833" y="7369118"/>
              <a:ext cx="1520754" cy="1109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5833" y="8479795"/>
              <a:ext cx="4602273" cy="246221"/>
            </a:xfrm>
            <a:prstGeom prst="rect">
              <a:avLst/>
            </a:prstGeom>
            <a:noFill/>
          </p:spPr>
          <p:txBody>
            <a:bodyPr wrap="square" rtlCol="0">
              <a:spAutoFit/>
            </a:bodyPr>
            <a:lstStyle/>
            <a:p>
              <a:r>
                <a:rPr lang="en-US" sz="1000" i="1" dirty="0"/>
                <a:t>El </a:t>
              </a:r>
              <a:r>
                <a:rPr lang="en-US" sz="1000" i="1" dirty="0" err="1"/>
                <a:t>mérgulo</a:t>
              </a:r>
              <a:r>
                <a:rPr lang="en-US" sz="1000" i="1" dirty="0"/>
                <a:t> pone un </a:t>
              </a:r>
              <a:r>
                <a:rPr lang="en-US" sz="1000" i="1" dirty="0" err="1"/>
                <a:t>huevo</a:t>
              </a:r>
              <a:r>
                <a:rPr lang="en-US" sz="1000" i="1" dirty="0"/>
                <a:t>.  </a:t>
              </a:r>
              <a:r>
                <a:rPr lang="en-US" sz="1000" i="1" dirty="0" err="1"/>
                <a:t>Cuando</a:t>
              </a:r>
              <a:r>
                <a:rPr lang="en-US" sz="1000" i="1" dirty="0"/>
                <a:t> sale del </a:t>
              </a:r>
              <a:r>
                <a:rPr lang="en-US" sz="1000" i="1" dirty="0" err="1"/>
                <a:t>cascarón</a:t>
              </a:r>
              <a:r>
                <a:rPr lang="en-US" sz="1000" i="1" dirty="0"/>
                <a:t> el </a:t>
              </a:r>
              <a:r>
                <a:rPr lang="en-US" sz="1000" i="1" dirty="0" err="1" smtClean="0"/>
                <a:t>polluelo</a:t>
              </a:r>
              <a:r>
                <a:rPr lang="en-US" sz="1000" i="1" dirty="0" smtClean="0"/>
                <a:t> se </a:t>
              </a:r>
              <a:r>
                <a:rPr lang="en-US" sz="1000" i="1" dirty="0" err="1"/>
                <a:t>alimenta</a:t>
              </a:r>
              <a:r>
                <a:rPr lang="en-US" sz="1000" i="1" dirty="0"/>
                <a:t> de </a:t>
              </a:r>
              <a:r>
                <a:rPr lang="en-US" sz="1000" i="1" dirty="0" err="1" smtClean="0"/>
                <a:t>peces</a:t>
              </a:r>
              <a:r>
                <a:rPr lang="en-US" sz="1000" i="1" dirty="0" smtClean="0"/>
                <a:t>.</a:t>
              </a:r>
              <a:endParaRPr lang="en-US" sz="1000" i="1" dirty="0"/>
            </a:p>
          </p:txBody>
        </p:sp>
      </p:grpSp>
      <p:sp>
        <p:nvSpPr>
          <p:cNvPr id="15" name="Rectangle 14"/>
          <p:cNvSpPr/>
          <p:nvPr/>
        </p:nvSpPr>
        <p:spPr>
          <a:xfrm>
            <a:off x="1201290" y="9296400"/>
            <a:ext cx="497919" cy="2925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87264" y="9235523"/>
            <a:ext cx="507081" cy="369332"/>
          </a:xfrm>
          <a:prstGeom prst="rect">
            <a:avLst/>
          </a:prstGeom>
          <a:noFill/>
        </p:spPr>
        <p:txBody>
          <a:bodyPr wrap="square" rtlCol="0">
            <a:spAutoFit/>
          </a:bodyPr>
          <a:lstStyle/>
          <a:p>
            <a:pPr algn="ctr"/>
            <a:r>
              <a:rPr lang="en-US" sz="600" b="1" dirty="0" err="1" smtClean="0"/>
              <a:t>Cuidado</a:t>
            </a:r>
            <a:r>
              <a:rPr lang="en-US" sz="600" b="1" dirty="0" smtClean="0"/>
              <a:t> </a:t>
            </a:r>
            <a:r>
              <a:rPr lang="en-US" sz="600" b="1" dirty="0" err="1" smtClean="0"/>
              <a:t>árbol</a:t>
            </a:r>
            <a:r>
              <a:rPr lang="en-US" sz="600" b="1" dirty="0" smtClean="0"/>
              <a:t> </a:t>
            </a:r>
            <a:r>
              <a:rPr lang="en-US" sz="600" b="1" dirty="0" err="1" smtClean="0"/>
              <a:t>protegido</a:t>
            </a:r>
            <a:endParaRPr lang="en-US" sz="600" b="1" dirty="0"/>
          </a:p>
        </p:txBody>
      </p:sp>
      <p:sp>
        <p:nvSpPr>
          <p:cNvPr id="17" name="TextBox 16"/>
          <p:cNvSpPr txBox="1"/>
          <p:nvPr/>
        </p:nvSpPr>
        <p:spPr>
          <a:xfrm>
            <a:off x="0" y="0"/>
            <a:ext cx="1942060" cy="52322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PY" sz="1000" dirty="0" smtClean="0"/>
              <a:t>Equivalencia de grado: 3.2</a:t>
            </a:r>
          </a:p>
          <a:p>
            <a:r>
              <a:rPr lang="es-PY" sz="1000" dirty="0" smtClean="0"/>
              <a:t>Escala</a:t>
            </a:r>
            <a:r>
              <a:rPr lang="es-PY" sz="1000" i="1" dirty="0" smtClean="0"/>
              <a:t> </a:t>
            </a:r>
            <a:r>
              <a:rPr lang="es-PY" sz="1000" i="1" dirty="0" err="1" smtClean="0"/>
              <a:t>Lexile</a:t>
            </a:r>
            <a:r>
              <a:rPr lang="es-PY" sz="1000" i="1" dirty="0" smtClean="0"/>
              <a:t>:</a:t>
            </a:r>
            <a:r>
              <a:rPr lang="es-PY" sz="1000" dirty="0" smtClean="0"/>
              <a:t> 680</a:t>
            </a:r>
          </a:p>
          <a:p>
            <a:r>
              <a:rPr lang="es-PY" sz="800" b="1" i="1" dirty="0" smtClean="0"/>
              <a:t>Basado en la versión original en inglés</a:t>
            </a:r>
            <a:endParaRPr lang="es-PY" sz="800" b="1" i="1" dirty="0"/>
          </a:p>
        </p:txBody>
      </p:sp>
    </p:spTree>
    <p:extLst>
      <p:ext uri="{BB962C8B-B14F-4D97-AF65-F5344CB8AC3E}">
        <p14:creationId xmlns:p14="http://schemas.microsoft.com/office/powerpoint/2010/main" val="63496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solidFill>
                  <a:prstClr val="black">
                    <a:tint val="75000"/>
                  </a:prstClr>
                </a:solidFill>
              </a:rPr>
              <a:pPr/>
              <a:t>3</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115590" y="791796"/>
          <a:ext cx="5289348" cy="643541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2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2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pPr defTabSz="1012623"/>
            <a:endParaRPr lang="en-US" sz="1847">
              <a:solidFill>
                <a:prstClr val="black"/>
              </a:solidFill>
            </a:endParaRPr>
          </a:p>
        </p:txBody>
      </p:sp>
      <p:graphicFrame>
        <p:nvGraphicFramePr>
          <p:cNvPr id="6" name="Table 5"/>
          <p:cNvGraphicFramePr>
            <a:graphicFrameLocks noGrp="1"/>
          </p:cNvGraphicFramePr>
          <p:nvPr>
            <p:extLst/>
          </p:nvPr>
        </p:nvGraphicFramePr>
        <p:xfrm>
          <a:off x="464231" y="8259505"/>
          <a:ext cx="7088229" cy="698258"/>
        </p:xfrm>
        <a:graphic>
          <a:graphicData uri="http://schemas.openxmlformats.org/drawingml/2006/table">
            <a:tbl>
              <a:tblPr firstRow="1" bandRow="1">
                <a:tableStyleId>{2D5ABB26-0587-4C30-8999-92F81FD0307C}</a:tableStyleId>
              </a:tblPr>
              <a:tblGrid>
                <a:gridCol w="7088229"/>
              </a:tblGrid>
              <a:tr h="678664">
                <a:tc>
                  <a:txBody>
                    <a:bodyPr/>
                    <a:lstStyle/>
                    <a:p>
                      <a:pPr algn="ctr"/>
                      <a:endParaRPr lang="en-US" sz="1500" b="1" i="1" dirty="0" smtClean="0"/>
                    </a:p>
                    <a:p>
                      <a:pPr algn="ctr"/>
                      <a:r>
                        <a:rPr lang="en-US" sz="1200" b="1" i="1" dirty="0" smtClean="0"/>
                        <a:t>Gracias a </a:t>
                      </a:r>
                      <a:r>
                        <a:rPr lang="en-US" sz="1200" b="1" i="1" dirty="0" err="1" smtClean="0"/>
                        <a:t>todos</a:t>
                      </a:r>
                      <a:r>
                        <a:rPr lang="en-US" sz="1200" b="1" i="1" dirty="0" smtClean="0"/>
                        <a:t> los que </a:t>
                      </a:r>
                      <a:r>
                        <a:rPr lang="en-US" sz="1200" b="1" i="1" dirty="0" err="1" smtClean="0"/>
                        <a:t>participaron</a:t>
                      </a:r>
                      <a:r>
                        <a:rPr lang="en-US" sz="1200" b="1" i="1" dirty="0" smtClean="0"/>
                        <a:t> en la </a:t>
                      </a:r>
                      <a:r>
                        <a:rPr lang="en-US" sz="1200" b="1" i="1" dirty="0" err="1" smtClean="0"/>
                        <a:t>traducción</a:t>
                      </a:r>
                      <a:r>
                        <a:rPr lang="en-US" sz="1200" b="1" i="1" dirty="0" smtClean="0"/>
                        <a:t> de </a:t>
                      </a:r>
                      <a:r>
                        <a:rPr lang="en-US" sz="1200" b="1" i="1" dirty="0" err="1" smtClean="0"/>
                        <a:t>esta</a:t>
                      </a:r>
                      <a:r>
                        <a:rPr lang="en-US" sz="1200" b="1" i="1" dirty="0" smtClean="0"/>
                        <a:t> </a:t>
                      </a:r>
                      <a:r>
                        <a:rPr lang="en-US" sz="1200" b="1" i="1" dirty="0" err="1" smtClean="0"/>
                        <a:t>evaluación</a:t>
                      </a:r>
                      <a:r>
                        <a:rPr lang="en-US" sz="12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err="1" smtClean="0"/>
                        <a:t>bajo</a:t>
                      </a:r>
                      <a:r>
                        <a:rPr lang="en-US" sz="1200" b="1" i="1" dirty="0" smtClean="0"/>
                        <a:t> la </a:t>
                      </a:r>
                      <a:r>
                        <a:rPr lang="en-US" sz="1200" b="1" i="1" dirty="0" err="1" smtClean="0"/>
                        <a:t>coordinación</a:t>
                      </a:r>
                      <a:r>
                        <a:rPr lang="en-US" sz="12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485503" y="7456214"/>
            <a:ext cx="6865257" cy="624210"/>
          </a:xfrm>
          <a:prstGeom prst="rect">
            <a:avLst/>
          </a:prstGeom>
        </p:spPr>
        <p:txBody>
          <a:bodyPr wrap="square">
            <a:spAutoFit/>
          </a:bodyPr>
          <a:lstStyle/>
          <a:p>
            <a:pPr algn="ctr" defTabSz="957925">
              <a:defRPr/>
            </a:pPr>
            <a:r>
              <a:rPr lang="es-PR" sz="1152" dirty="0">
                <a:solidFill>
                  <a:prstClr val="black"/>
                </a:solidFill>
              </a:rPr>
              <a:t>actividades Las para la tarea de rendimiento en las clases de K − 6 fueron escritas por :                                                                                                                                                                                                                                                                                                                                                                                                                                                                                                                                                                                                                                                                                                                                                                                                                                                                                                                                                                                                                                                                                                                                                                                                                                                                                                                                                                                                                                                                                                                                                                                                                                                                                                                                                                                                                                                                                                                                                                                                                                                                                                                                                                                                                                                                                                                                                                                                                                                                                                                                                                                                                                                                                                                                                                                                                                                                                                                                                                                                                                                                                                                                              </a:t>
            </a:r>
            <a:r>
              <a:rPr lang="es-PR" sz="1152" dirty="0" err="1">
                <a:solidFill>
                  <a:prstClr val="black"/>
                </a:solidFill>
              </a:rPr>
              <a:t>Jamie</a:t>
            </a:r>
            <a:r>
              <a:rPr lang="es-PR" sz="1152" dirty="0">
                <a:solidFill>
                  <a:prstClr val="black"/>
                </a:solidFill>
              </a:rPr>
              <a:t> </a:t>
            </a:r>
            <a:r>
              <a:rPr lang="es-PR" sz="1152" dirty="0" err="1">
                <a:solidFill>
                  <a:prstClr val="black"/>
                </a:solidFill>
              </a:rPr>
              <a:t>Lentz</a:t>
            </a:r>
            <a:r>
              <a:rPr lang="es-PR" sz="1152" dirty="0">
                <a:solidFill>
                  <a:prstClr val="black"/>
                </a:solidFill>
              </a:rPr>
              <a:t>, Gina </a:t>
            </a:r>
            <a:r>
              <a:rPr lang="es-PR" sz="1152" dirty="0" err="1">
                <a:solidFill>
                  <a:prstClr val="black"/>
                </a:solidFill>
              </a:rPr>
              <a:t>McLain</a:t>
            </a:r>
            <a:r>
              <a:rPr lang="es-PR" sz="1152" dirty="0">
                <a:solidFill>
                  <a:prstClr val="black"/>
                </a:solidFill>
              </a:rPr>
              <a:t>, </a:t>
            </a:r>
            <a:r>
              <a:rPr lang="es-PR" sz="1152" dirty="0" err="1">
                <a:solidFill>
                  <a:prstClr val="black"/>
                </a:solidFill>
              </a:rPr>
              <a:t>Hayley</a:t>
            </a:r>
            <a:r>
              <a:rPr lang="es-PR" sz="1152" dirty="0">
                <a:solidFill>
                  <a:prstClr val="black"/>
                </a:solidFill>
              </a:rPr>
              <a:t> </a:t>
            </a:r>
            <a:r>
              <a:rPr lang="es-PR" sz="1152" dirty="0" err="1">
                <a:solidFill>
                  <a:prstClr val="black"/>
                </a:solidFill>
              </a:rPr>
              <a:t>Heider</a:t>
            </a:r>
            <a:r>
              <a:rPr lang="es-PR" sz="1152" dirty="0">
                <a:solidFill>
                  <a:prstClr val="black"/>
                </a:solidFill>
              </a:rPr>
              <a:t>, Anna </a:t>
            </a:r>
            <a:r>
              <a:rPr lang="es-PR" sz="1152" dirty="0" err="1">
                <a:solidFill>
                  <a:prstClr val="black"/>
                </a:solidFill>
              </a:rPr>
              <a:t>Wooley</a:t>
            </a:r>
            <a:r>
              <a:rPr lang="es-PR" sz="1152" dirty="0">
                <a:solidFill>
                  <a:prstClr val="black"/>
                </a:solidFill>
              </a:rPr>
              <a:t>, </a:t>
            </a:r>
            <a:r>
              <a:rPr lang="es-PR" sz="1152" dirty="0" err="1">
                <a:solidFill>
                  <a:prstClr val="black"/>
                </a:solidFill>
              </a:rPr>
              <a:t>Gretchen</a:t>
            </a:r>
            <a:r>
              <a:rPr lang="es-PR" sz="1152" dirty="0">
                <a:solidFill>
                  <a:prstClr val="black"/>
                </a:solidFill>
              </a:rPr>
              <a:t> </a:t>
            </a:r>
            <a:r>
              <a:rPr lang="es-PR" sz="1152" dirty="0" err="1">
                <a:solidFill>
                  <a:prstClr val="black"/>
                </a:solidFill>
              </a:rPr>
              <a:t>Erlandsen</a:t>
            </a:r>
            <a:r>
              <a:rPr lang="es-PR" sz="1152" dirty="0">
                <a:solidFill>
                  <a:prstClr val="black"/>
                </a:solidFill>
              </a:rPr>
              <a:t>, Deborah </a:t>
            </a:r>
            <a:r>
              <a:rPr lang="es-PR" sz="1152" dirty="0" err="1">
                <a:solidFill>
                  <a:prstClr val="black"/>
                </a:solidFill>
              </a:rPr>
              <a:t>Deplanche</a:t>
            </a:r>
            <a:r>
              <a:rPr lang="es-PR" sz="1152" dirty="0">
                <a:solidFill>
                  <a:prstClr val="black"/>
                </a:solidFill>
              </a:rPr>
              <a:t>, Connie Briceno, </a:t>
            </a:r>
            <a:r>
              <a:rPr lang="es-PR" sz="1152" dirty="0" err="1">
                <a:solidFill>
                  <a:prstClr val="black"/>
                </a:solidFill>
              </a:rPr>
              <a:t>Judy</a:t>
            </a:r>
            <a:r>
              <a:rPr lang="es-PR" sz="1152" dirty="0">
                <a:solidFill>
                  <a:prstClr val="black"/>
                </a:solidFill>
              </a:rPr>
              <a:t> </a:t>
            </a:r>
            <a:r>
              <a:rPr lang="es-PR" sz="1152" dirty="0" err="1">
                <a:solidFill>
                  <a:prstClr val="black"/>
                </a:solidFill>
              </a:rPr>
              <a:t>Ramer</a:t>
            </a:r>
            <a:r>
              <a:rPr lang="es-PR" sz="1152" dirty="0">
                <a:solidFill>
                  <a:prstClr val="black"/>
                </a:solidFill>
              </a:rPr>
              <a:t>, </a:t>
            </a:r>
            <a:r>
              <a:rPr lang="es-PR" sz="1152" dirty="0" err="1">
                <a:solidFill>
                  <a:prstClr val="black"/>
                </a:solidFill>
              </a:rPr>
              <a:t>Carrie</a:t>
            </a:r>
            <a:r>
              <a:rPr lang="es-PR" sz="1152" dirty="0">
                <a:solidFill>
                  <a:prstClr val="black"/>
                </a:solidFill>
              </a:rPr>
              <a:t> Ellis, Sandra </a:t>
            </a:r>
            <a:r>
              <a:rPr lang="es-PR" sz="1152" dirty="0" err="1">
                <a:solidFill>
                  <a:prstClr val="black"/>
                </a:solidFill>
              </a:rPr>
              <a:t>Maines</a:t>
            </a:r>
            <a:r>
              <a:rPr lang="es-PR" sz="1152" dirty="0">
                <a:solidFill>
                  <a:prstClr val="black"/>
                </a:solidFill>
              </a:rPr>
              <a:t>, </a:t>
            </a:r>
            <a:r>
              <a:rPr lang="es-PR" sz="1152" dirty="0" err="1">
                <a:solidFill>
                  <a:prstClr val="black"/>
                </a:solidFill>
              </a:rPr>
              <a:t>Renae</a:t>
            </a:r>
            <a:r>
              <a:rPr lang="es-PR" sz="1152" dirty="0">
                <a:solidFill>
                  <a:prstClr val="black"/>
                </a:solidFill>
              </a:rPr>
              <a:t> </a:t>
            </a:r>
            <a:r>
              <a:rPr lang="es-PR" sz="1152" dirty="0" err="1">
                <a:solidFill>
                  <a:prstClr val="black"/>
                </a:solidFill>
              </a:rPr>
              <a:t>Iversen</a:t>
            </a:r>
            <a:r>
              <a:rPr lang="es-PR" sz="1152" dirty="0">
                <a:solidFill>
                  <a:prstClr val="black"/>
                </a:solidFill>
              </a:rPr>
              <a:t>, </a:t>
            </a:r>
            <a:r>
              <a:rPr lang="es-PR" sz="1152" dirty="0" err="1">
                <a:solidFill>
                  <a:prstClr val="black"/>
                </a:solidFill>
              </a:rPr>
              <a:t>Anne</a:t>
            </a:r>
            <a:r>
              <a:rPr lang="es-PR" sz="1152" dirty="0">
                <a:solidFill>
                  <a:prstClr val="black"/>
                </a:solidFill>
              </a:rPr>
              <a:t> </a:t>
            </a:r>
            <a:r>
              <a:rPr lang="es-PR" sz="1152" dirty="0" err="1">
                <a:solidFill>
                  <a:prstClr val="black"/>
                </a:solidFill>
              </a:rPr>
              <a:t>Berg</a:t>
            </a:r>
            <a:r>
              <a:rPr lang="es-PR" sz="1152" dirty="0">
                <a:solidFill>
                  <a:prstClr val="black"/>
                </a:solidFill>
              </a:rPr>
              <a:t>, </a:t>
            </a:r>
            <a:r>
              <a:rPr lang="es-PR" sz="1152" dirty="0" err="1">
                <a:solidFill>
                  <a:prstClr val="black"/>
                </a:solidFill>
              </a:rPr>
              <a:t>Aliceson</a:t>
            </a:r>
            <a:r>
              <a:rPr lang="es-PR" sz="1152" dirty="0">
                <a:solidFill>
                  <a:prstClr val="black"/>
                </a:solidFill>
              </a:rPr>
              <a:t> </a:t>
            </a:r>
            <a:r>
              <a:rPr lang="es-PR" sz="1152" dirty="0" err="1">
                <a:solidFill>
                  <a:prstClr val="black"/>
                </a:solidFill>
              </a:rPr>
              <a:t>Brandt</a:t>
            </a:r>
            <a:r>
              <a:rPr lang="es-PR" sz="1152" dirty="0">
                <a:solidFill>
                  <a:prstClr val="black"/>
                </a:solidFill>
              </a:rPr>
              <a:t> and </a:t>
            </a:r>
            <a:r>
              <a:rPr lang="es-PR" sz="1152" dirty="0" err="1">
                <a:solidFill>
                  <a:prstClr val="black"/>
                </a:solidFill>
              </a:rPr>
              <a:t>Ko</a:t>
            </a:r>
            <a:r>
              <a:rPr lang="es-PR" sz="1152" dirty="0">
                <a:solidFill>
                  <a:prstClr val="black"/>
                </a:solidFill>
              </a:rPr>
              <a:t> Kagawa</a:t>
            </a:r>
            <a:r>
              <a:rPr lang="en-US" sz="1152" dirty="0">
                <a:solidFill>
                  <a:prstClr val="black"/>
                </a:solidFill>
              </a:rPr>
              <a:t>.</a:t>
            </a:r>
          </a:p>
        </p:txBody>
      </p:sp>
    </p:spTree>
    <p:extLst>
      <p:ext uri="{BB962C8B-B14F-4D97-AF65-F5344CB8AC3E}">
        <p14:creationId xmlns:p14="http://schemas.microsoft.com/office/powerpoint/2010/main" val="87139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30</a:t>
            </a:fld>
            <a:endParaRPr>
              <a:solidFill>
                <a:srgbClr val="888888"/>
              </a:solidFill>
            </a:endParaRPr>
          </a:p>
        </p:txBody>
      </p:sp>
      <p:sp>
        <p:nvSpPr>
          <p:cNvPr id="72" name="Shape 72"/>
          <p:cNvSpPr/>
          <p:nvPr/>
        </p:nvSpPr>
        <p:spPr>
          <a:xfrm>
            <a:off x="572038" y="4724400"/>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77" name="Shape 77"/>
          <p:cNvSpPr/>
          <p:nvPr/>
        </p:nvSpPr>
        <p:spPr>
          <a:xfrm>
            <a:off x="714750" y="988540"/>
            <a:ext cx="6571876" cy="2565089"/>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marL="342900" lvl="0" indent="-342900">
              <a:buAutoNum type="arabicPeriod"/>
              <a:defRPr sz="1800"/>
            </a:pPr>
            <a:r>
              <a:rPr lang="es-ES" sz="1600" b="1" dirty="0" smtClean="0">
                <a:latin typeface="Helvetica" panose="020B0604020202020204" pitchFamily="34" charset="0"/>
                <a:cs typeface="Helvetica" panose="020B0604020202020204" pitchFamily="34" charset="0"/>
                <a:sym typeface="Helvetica"/>
              </a:rPr>
              <a:t>¿Qué significa que los mérgulos son aves muy raras? </a:t>
            </a:r>
          </a:p>
          <a:p>
            <a:pPr marL="342900" lvl="0" indent="-342900">
              <a:buAutoNum type="arabicPeriod"/>
              <a:defRPr sz="1800"/>
            </a:pPr>
            <a:endParaRPr lang="es-ES" sz="1600" b="1"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Los mérgulos viven en los bosques de Oregón.</a:t>
            </a:r>
          </a:p>
          <a:p>
            <a:pPr marL="548592"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Los mérgulos son aves marinas.</a:t>
            </a:r>
          </a:p>
          <a:p>
            <a:pPr marL="548592"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Los mérgulos hacen sus nidos en los árboles de secuoya roja </a:t>
            </a:r>
            <a:r>
              <a:rPr lang="es-ES" sz="1600" i="1" dirty="0" smtClean="0">
                <a:latin typeface="Helvetica" panose="020B0604020202020204" pitchFamily="34" charset="0"/>
                <a:cs typeface="Helvetica" panose="020B0604020202020204" pitchFamily="34" charset="0"/>
                <a:sym typeface="Helvetica"/>
              </a:rPr>
              <a:t>(</a:t>
            </a:r>
            <a:r>
              <a:rPr lang="es-ES" sz="1600" i="1" dirty="0" err="1" smtClean="0">
                <a:latin typeface="Helvetica" panose="020B0604020202020204" pitchFamily="34" charset="0"/>
                <a:cs typeface="Helvetica" panose="020B0604020202020204" pitchFamily="34" charset="0"/>
                <a:sym typeface="Helvetica"/>
              </a:rPr>
              <a:t>redwoods</a:t>
            </a:r>
            <a:r>
              <a:rPr lang="es-ES" sz="1600" i="1" dirty="0" smtClean="0">
                <a:latin typeface="Helvetica" panose="020B0604020202020204" pitchFamily="34" charset="0"/>
                <a:cs typeface="Helvetica" panose="020B0604020202020204" pitchFamily="34" charset="0"/>
                <a:sym typeface="Helvetica"/>
              </a:rPr>
              <a:t>).</a:t>
            </a:r>
          </a:p>
          <a:p>
            <a:pPr marL="548592"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Los mérgulos no se ven muy a menudo.</a:t>
            </a:r>
            <a:endParaRPr lang="es-ES" sz="1600" dirty="0">
              <a:latin typeface="Helvetica" panose="020B0604020202020204" pitchFamily="34" charset="0"/>
              <a:cs typeface="Helvetica" panose="020B0604020202020204" pitchFamily="34" charset="0"/>
              <a:sym typeface="Helvetica"/>
            </a:endParaRPr>
          </a:p>
        </p:txBody>
      </p:sp>
      <p:sp>
        <p:nvSpPr>
          <p:cNvPr id="78" name="Shape 78"/>
          <p:cNvSpPr/>
          <p:nvPr/>
        </p:nvSpPr>
        <p:spPr>
          <a:xfrm>
            <a:off x="689112" y="1507017"/>
            <a:ext cx="275106" cy="2701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a:off x="689112" y="2036561"/>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689112" y="3211286"/>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689112" y="2540985"/>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745258" y="5096009"/>
            <a:ext cx="6622330" cy="281131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marL="401638" lvl="0" indent="-401638">
              <a:buAutoNum type="arabicPeriod" startAt="2"/>
              <a:defRPr sz="1800"/>
            </a:pPr>
            <a:r>
              <a:rPr lang="es-ES" sz="1600" b="1" dirty="0" smtClean="0">
                <a:latin typeface="Helvetica" panose="020B0604020202020204" pitchFamily="34" charset="0"/>
                <a:cs typeface="Helvetica" panose="020B0604020202020204" pitchFamily="34" charset="0"/>
                <a:sym typeface="Helvetica"/>
              </a:rPr>
              <a:t>¿Qué es un leñador? </a:t>
            </a:r>
          </a:p>
          <a:p>
            <a:pPr marL="401638" lvl="0" indent="-401638">
              <a:buAutoNum type="arabicPeriod" startAt="2"/>
              <a:defRPr sz="1800"/>
            </a:pPr>
            <a:endParaRPr lang="es-ES" sz="1600" dirty="0" smtClean="0">
              <a:latin typeface="Helvetica" panose="020B0604020202020204" pitchFamily="34" charset="0"/>
              <a:cs typeface="Helvetica" panose="020B0604020202020204" pitchFamily="34" charset="0"/>
              <a:sym typeface="Helvetica"/>
            </a:endParaRPr>
          </a:p>
          <a:p>
            <a:pPr marL="457200" indent="-228600">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 un nido en un árbol viejo de secuoya roja </a:t>
            </a:r>
            <a:r>
              <a:rPr lang="es-ES" sz="1600" i="1" dirty="0" smtClean="0">
                <a:latin typeface="Helvetica" panose="020B0604020202020204" pitchFamily="34" charset="0"/>
                <a:cs typeface="Helvetica" panose="020B0604020202020204" pitchFamily="34" charset="0"/>
                <a:sym typeface="Helvetica"/>
              </a:rPr>
              <a:t>(</a:t>
            </a:r>
            <a:r>
              <a:rPr lang="es-ES" sz="1600" i="1" dirty="0" err="1" smtClean="0">
                <a:latin typeface="Helvetica" panose="020B0604020202020204" pitchFamily="34" charset="0"/>
                <a:cs typeface="Helvetica" panose="020B0604020202020204" pitchFamily="34" charset="0"/>
                <a:sym typeface="Helvetica"/>
              </a:rPr>
              <a:t>redwood</a:t>
            </a:r>
            <a:r>
              <a:rPr lang="es-ES" sz="1600" i="1" dirty="0" smtClean="0">
                <a:latin typeface="Helvetica" panose="020B0604020202020204" pitchFamily="34" charset="0"/>
                <a:cs typeface="Helvetica" panose="020B0604020202020204" pitchFamily="34" charset="0"/>
                <a:sym typeface="Helvetica"/>
              </a:rPr>
              <a:t>)</a:t>
            </a:r>
          </a:p>
          <a:p>
            <a:pPr marL="457200" indent="-228600">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457200" indent="-228600">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 alguien que corta árboles</a:t>
            </a:r>
            <a:endParaRPr lang="es-ES" sz="1600" dirty="0" smtClean="0">
              <a:solidFill>
                <a:srgbClr val="FF0000"/>
              </a:solidFill>
              <a:latin typeface="Helvetica" panose="020B0604020202020204" pitchFamily="34" charset="0"/>
              <a:cs typeface="Helvetica" panose="020B0604020202020204" pitchFamily="34" charset="0"/>
              <a:sym typeface="Helvetica"/>
            </a:endParaRPr>
          </a:p>
          <a:p>
            <a:pPr marL="457200" indent="-228600">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457200" indent="-228600">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 grandes ramas de árboles con musgo espeso</a:t>
            </a:r>
          </a:p>
          <a:p>
            <a:pPr marL="457200" indent="-228600">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457200" indent="-228600">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 un letrero justo debajo de un viejo árbol de secuoya roja  </a:t>
            </a:r>
            <a:r>
              <a:rPr lang="es-ES" sz="1600" i="1" dirty="0" smtClean="0">
                <a:latin typeface="Helvetica" panose="020B0604020202020204" pitchFamily="34" charset="0"/>
                <a:cs typeface="Helvetica" panose="020B0604020202020204" pitchFamily="34" charset="0"/>
                <a:sym typeface="Helvetica"/>
              </a:rPr>
              <a:t>(</a:t>
            </a:r>
            <a:r>
              <a:rPr lang="es-ES" sz="1600" i="1" dirty="0" err="1" smtClean="0">
                <a:latin typeface="Helvetica" panose="020B0604020202020204" pitchFamily="34" charset="0"/>
                <a:cs typeface="Helvetica" panose="020B0604020202020204" pitchFamily="34" charset="0"/>
                <a:sym typeface="Helvetica"/>
              </a:rPr>
              <a:t>redwood</a:t>
            </a:r>
            <a:r>
              <a:rPr lang="es-ES" sz="1600" i="1" dirty="0" smtClean="0">
                <a:latin typeface="Helvetica" panose="020B0604020202020204" pitchFamily="34" charset="0"/>
                <a:cs typeface="Helvetica" panose="020B0604020202020204" pitchFamily="34" charset="0"/>
                <a:sym typeface="Helvetica"/>
              </a:rPr>
              <a:t>)</a:t>
            </a:r>
          </a:p>
          <a:p>
            <a:pPr marL="911650" indent="-304322">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grpSp>
        <p:nvGrpSpPr>
          <p:cNvPr id="4" name="Group 3"/>
          <p:cNvGrpSpPr/>
          <p:nvPr/>
        </p:nvGrpSpPr>
        <p:grpSpPr>
          <a:xfrm>
            <a:off x="689112" y="5662950"/>
            <a:ext cx="249217" cy="1641632"/>
            <a:chOff x="942722" y="5685295"/>
            <a:chExt cx="249217" cy="1641632"/>
          </a:xfrm>
        </p:grpSpPr>
        <p:sp>
          <p:nvSpPr>
            <p:cNvPr id="18" name="Shape 89"/>
            <p:cNvSpPr/>
            <p:nvPr/>
          </p:nvSpPr>
          <p:spPr>
            <a:xfrm>
              <a:off x="942722" y="5685295"/>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942722" y="616004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949048" y="6642814"/>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949047" y="708744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244987339"/>
              </p:ext>
            </p:extLst>
          </p:nvPr>
        </p:nvGraphicFramePr>
        <p:xfrm>
          <a:off x="5791200" y="3505200"/>
          <a:ext cx="1371600" cy="731520"/>
        </p:xfrm>
        <a:graphic>
          <a:graphicData uri="http://schemas.openxmlformats.org/drawingml/2006/table">
            <a:tbl>
              <a:tblPr firstRow="1" firstCol="1" bandRow="1"/>
              <a:tblGrid>
                <a:gridCol w="1371600"/>
              </a:tblGrid>
              <a:tr h="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RL.2.4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491364">
                <a:tc>
                  <a:txBody>
                    <a:bodyPr/>
                    <a:lstStyle/>
                    <a:p>
                      <a:pPr marL="0" marR="0" algn="l">
                        <a:lnSpc>
                          <a:spcPct val="100000"/>
                        </a:lnSpc>
                        <a:spcBef>
                          <a:spcPts val="0"/>
                        </a:spcBef>
                        <a:spcAft>
                          <a:spcPts val="0"/>
                        </a:spcAft>
                      </a:pPr>
                      <a:r>
                        <a:rPr lang="es-419" sz="800" b="1" u="sng" dirty="0" smtClean="0">
                          <a:solidFill>
                            <a:srgbClr val="000000"/>
                          </a:solidFill>
                          <a:effectLst/>
                          <a:latin typeface="+mn-lt"/>
                          <a:ea typeface="Times New Roman"/>
                          <a:cs typeface="Times New Roman"/>
                        </a:rPr>
                        <a:t>Desarrollo de concepto:  </a:t>
                      </a:r>
                      <a:r>
                        <a:rPr lang="es-419" sz="800" b="1" u="none" dirty="0" smtClean="0">
                          <a:solidFill>
                            <a:srgbClr val="000000"/>
                          </a:solidFill>
                          <a:effectLst/>
                          <a:latin typeface="+mn-lt"/>
                          <a:ea typeface="Times New Roman"/>
                          <a:cs typeface="Times New Roman"/>
                        </a:rPr>
                        <a:t>Entiende que las palabras y las frases pueden añadir significado y ritmo a un cuento y puede dar un ejemplo.</a:t>
                      </a:r>
                      <a:endParaRPr lang="en-US" sz="800" u="none"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55783146"/>
              </p:ext>
            </p:extLst>
          </p:nvPr>
        </p:nvGraphicFramePr>
        <p:xfrm>
          <a:off x="5486400" y="8305800"/>
          <a:ext cx="1820862" cy="761999"/>
        </p:xfrm>
        <a:graphic>
          <a:graphicData uri="http://schemas.openxmlformats.org/drawingml/2006/table">
            <a:tbl>
              <a:tblPr firstRow="1" firstCol="1" bandRow="1"/>
              <a:tblGrid>
                <a:gridCol w="1820862"/>
              </a:tblGrid>
              <a:tr h="151484">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RL.2.4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APm</a:t>
                      </a:r>
                      <a:endParaRPr lang="en-US" sz="800" dirty="0">
                        <a:effectLst/>
                        <a:latin typeface="Calibri"/>
                        <a:ea typeface="Calibri"/>
                        <a:cs typeface="Times New Roman"/>
                      </a:endParaRPr>
                    </a:p>
                  </a:txBody>
                  <a:tcPr marL="19212" marR="192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610515">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Utiliza el contexto para identificar cómo las palabras y frases dan sentido y ritmo a una historia, un poema o una canción (por ejemplo, ¿por qué el autor utiliza las palabras _____?)</a:t>
                      </a:r>
                      <a:endParaRPr lang="en-US" sz="800" dirty="0">
                        <a:effectLst/>
                        <a:latin typeface="Calibri"/>
                        <a:ea typeface="Calibri"/>
                        <a:cs typeface="Times New Roman"/>
                      </a:endParaRPr>
                    </a:p>
                  </a:txBody>
                  <a:tcPr marL="19212" marR="1921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9111846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31</a:t>
            </a:fld>
            <a:endParaRPr>
              <a:solidFill>
                <a:srgbClr val="888888"/>
              </a:solidFill>
            </a:endParaRPr>
          </a:p>
        </p:txBody>
      </p:sp>
      <p:sp>
        <p:nvSpPr>
          <p:cNvPr id="119" name="Shape 119"/>
          <p:cNvSpPr/>
          <p:nvPr/>
        </p:nvSpPr>
        <p:spPr>
          <a:xfrm>
            <a:off x="410116" y="4789714"/>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20" name="Shape 120"/>
          <p:cNvSpPr/>
          <p:nvPr/>
        </p:nvSpPr>
        <p:spPr>
          <a:xfrm>
            <a:off x="364332" y="5275087"/>
            <a:ext cx="7067550" cy="2749755"/>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marL="342900" indent="-342900">
              <a:buAutoNum type="arabicPeriod" startAt="4"/>
              <a:defRPr sz="1800"/>
            </a:pPr>
            <a:r>
              <a:rPr lang="es-ES" sz="1750" b="1" dirty="0" smtClean="0">
                <a:latin typeface="Helvetica" panose="020B0604020202020204" pitchFamily="34" charset="0"/>
                <a:cs typeface="Helvetica" panose="020B0604020202020204" pitchFamily="34" charset="0"/>
                <a:sym typeface="Helvetica"/>
              </a:rPr>
              <a:t>¿Qué hace que sea seguro para los mérlugos hacer sus nidos en el viejo árbol </a:t>
            </a:r>
            <a:r>
              <a:rPr lang="es-ES" sz="1750" b="1" dirty="0">
                <a:latin typeface="Helvetica" panose="020B0604020202020204" pitchFamily="34" charset="0"/>
                <a:cs typeface="Helvetica" panose="020B0604020202020204" pitchFamily="34" charset="0"/>
                <a:sym typeface="Helvetica"/>
              </a:rPr>
              <a:t>de </a:t>
            </a:r>
            <a:r>
              <a:rPr lang="es-ES" sz="1750" b="1" dirty="0" smtClean="0">
                <a:latin typeface="Helvetica" panose="020B0604020202020204" pitchFamily="34" charset="0"/>
                <a:cs typeface="Helvetica" panose="020B0604020202020204" pitchFamily="34" charset="0"/>
                <a:sym typeface="Helvetica"/>
              </a:rPr>
              <a:t>secuoya roja (</a:t>
            </a:r>
            <a:r>
              <a:rPr lang="es-ES" sz="1750" b="1" i="1" dirty="0" err="1" smtClean="0">
                <a:latin typeface="Helvetica" panose="020B0604020202020204" pitchFamily="34" charset="0"/>
                <a:cs typeface="Helvetica" panose="020B0604020202020204" pitchFamily="34" charset="0"/>
                <a:sym typeface="Helvetica"/>
              </a:rPr>
              <a:t>redwood</a:t>
            </a:r>
            <a:r>
              <a:rPr lang="es-ES" sz="1750" b="1" i="1" dirty="0" smtClean="0">
                <a:latin typeface="Helvetica" panose="020B0604020202020204" pitchFamily="34" charset="0"/>
                <a:cs typeface="Helvetica" panose="020B0604020202020204" pitchFamily="34" charset="0"/>
                <a:sym typeface="Helvetica"/>
              </a:rPr>
              <a:t>)</a:t>
            </a:r>
            <a:r>
              <a:rPr lang="es-ES" sz="1750" b="1" dirty="0" smtClean="0">
                <a:latin typeface="Helvetica" panose="020B0604020202020204" pitchFamily="34" charset="0"/>
                <a:cs typeface="Helvetica" panose="020B0604020202020204" pitchFamily="34" charset="0"/>
                <a:sym typeface="Helvetica"/>
              </a:rPr>
              <a:t> cada año?</a:t>
            </a:r>
          </a:p>
          <a:p>
            <a:pPr marL="342900" indent="-342900">
              <a:buAutoNum type="arabicPeriod" startAt="4"/>
              <a:defRPr sz="1800"/>
            </a:pPr>
            <a:endParaRPr lang="es-ES"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Estaba en un bosque en Oregón cerca del océano.</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Era perfecto para hacer un nido.</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Las grandes ramas del árbol tenían musgo espeso.</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Un letrero protegiendo el árbol. </a:t>
            </a:r>
            <a:endParaRPr lang="es-ES" sz="1700" dirty="0" smtClean="0">
              <a:solidFill>
                <a:srgbClr val="FF0000"/>
              </a:solidFill>
              <a:latin typeface="Helvetica" panose="020B0604020202020204" pitchFamily="34" charset="0"/>
              <a:cs typeface="Helvetica" panose="020B0604020202020204" pitchFamily="34" charset="0"/>
              <a:sym typeface="Helvetica"/>
            </a:endParaRPr>
          </a:p>
        </p:txBody>
      </p:sp>
      <p:grpSp>
        <p:nvGrpSpPr>
          <p:cNvPr id="3" name="Group 2"/>
          <p:cNvGrpSpPr/>
          <p:nvPr/>
        </p:nvGrpSpPr>
        <p:grpSpPr>
          <a:xfrm>
            <a:off x="561136" y="6144535"/>
            <a:ext cx="281148" cy="1798925"/>
            <a:chOff x="533399" y="6248871"/>
            <a:chExt cx="281148" cy="1798925"/>
          </a:xfrm>
        </p:grpSpPr>
        <p:sp>
          <p:nvSpPr>
            <p:cNvPr id="121" name="Shape 121"/>
            <p:cNvSpPr/>
            <p:nvPr/>
          </p:nvSpPr>
          <p:spPr>
            <a:xfrm>
              <a:off x="533400" y="6248871"/>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2" name="Shape 122"/>
            <p:cNvSpPr/>
            <p:nvPr/>
          </p:nvSpPr>
          <p:spPr>
            <a:xfrm>
              <a:off x="533399" y="7808309"/>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533400" y="7287318"/>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533400" y="6754300"/>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grpSp>
      <p:sp>
        <p:nvSpPr>
          <p:cNvPr id="126" name="Shape 126"/>
          <p:cNvSpPr/>
          <p:nvPr/>
        </p:nvSpPr>
        <p:spPr>
          <a:xfrm>
            <a:off x="404814" y="614272"/>
            <a:ext cx="6986586" cy="30575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lvl="0">
              <a:defRPr sz="1800"/>
            </a:pPr>
            <a:r>
              <a:rPr lang="en-US" sz="1600" b="1" dirty="0" smtClean="0">
                <a:latin typeface="Helvetica" panose="020B0604020202020204" pitchFamily="34" charset="0"/>
                <a:cs typeface="Helvetica" panose="020B0604020202020204" pitchFamily="34" charset="0"/>
                <a:sym typeface="Helvetica"/>
              </a:rPr>
              <a:t>3</a:t>
            </a:r>
            <a:r>
              <a:rPr lang="es-ES" sz="1600" b="1" dirty="0" smtClean="0">
                <a:latin typeface="Helvetica" panose="020B0604020202020204" pitchFamily="34" charset="0"/>
                <a:cs typeface="Helvetica" panose="020B0604020202020204" pitchFamily="34" charset="0"/>
                <a:sym typeface="Helvetica"/>
              </a:rPr>
              <a:t>. ¿Cuántos huevos a la vez ponen los mérgulos? </a:t>
            </a:r>
          </a:p>
          <a:p>
            <a:pPr lvl="0">
              <a:defRPr sz="1800"/>
            </a:pPr>
            <a:r>
              <a:rPr lang="es-ES" sz="1600" b="1" i="1" dirty="0" smtClean="0">
                <a:latin typeface="Helvetica" panose="020B0604020202020204" pitchFamily="34" charset="0"/>
                <a:cs typeface="Helvetica" panose="020B0604020202020204" pitchFamily="34" charset="0"/>
                <a:sym typeface="Helvetica"/>
              </a:rPr>
              <a:t>      </a:t>
            </a:r>
          </a:p>
          <a:p>
            <a:pPr lvl="0">
              <a:defRPr sz="1800"/>
            </a:pPr>
            <a:endParaRPr lang="es-E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uno</a:t>
            </a:r>
          </a:p>
          <a:p>
            <a:pPr marL="911650"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seis</a:t>
            </a:r>
          </a:p>
          <a:p>
            <a:pPr marL="911650"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tres</a:t>
            </a:r>
          </a:p>
          <a:p>
            <a:pPr marL="911650" indent="-304322">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dos</a:t>
            </a:r>
          </a:p>
          <a:p>
            <a:pPr marL="911650" indent="-304322">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693100" y="1413371"/>
            <a:ext cx="242892" cy="1699277"/>
            <a:chOff x="637871" y="1447800"/>
            <a:chExt cx="242892" cy="1699277"/>
          </a:xfrm>
        </p:grpSpPr>
        <p:sp>
          <p:nvSpPr>
            <p:cNvPr id="127" name="Shape 127"/>
            <p:cNvSpPr/>
            <p:nvPr/>
          </p:nvSpPr>
          <p:spPr>
            <a:xfrm>
              <a:off x="637872" y="2394856"/>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637871" y="190355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9" name="Shape 129"/>
            <p:cNvSpPr/>
            <p:nvPr/>
          </p:nvSpPr>
          <p:spPr>
            <a:xfrm>
              <a:off x="637872" y="290759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637872" y="14478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16" name="Table 15"/>
          <p:cNvGraphicFramePr>
            <a:graphicFrameLocks noGrp="1"/>
          </p:cNvGraphicFramePr>
          <p:nvPr>
            <p:extLst>
              <p:ext uri="{D42A27DB-BD31-4B8C-83A1-F6EECF244321}">
                <p14:modId xmlns:p14="http://schemas.microsoft.com/office/powerpoint/2010/main" val="3988314596"/>
              </p:ext>
            </p:extLst>
          </p:nvPr>
        </p:nvGraphicFramePr>
        <p:xfrm>
          <a:off x="5410200" y="3810000"/>
          <a:ext cx="1981200" cy="750017"/>
        </p:xfrm>
        <a:graphic>
          <a:graphicData uri="http://schemas.openxmlformats.org/drawingml/2006/table">
            <a:tbl>
              <a:tblPr firstRow="1" firstCol="1" bandRow="1"/>
              <a:tblGrid>
                <a:gridCol w="1981200"/>
              </a:tblGrid>
              <a:tr h="19737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RL.2.7   DOK </a:t>
                      </a:r>
                      <a:r>
                        <a:rPr lang="en-US" sz="800" b="1" dirty="0">
                          <a:solidFill>
                            <a:srgbClr val="000000"/>
                          </a:solidFill>
                          <a:effectLst/>
                          <a:latin typeface="Calibri"/>
                          <a:ea typeface="Times New Roman"/>
                          <a:cs typeface="Times New Roman"/>
                        </a:rPr>
                        <a:t>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88424">
                <a:tc>
                  <a:txBody>
                    <a:bodyPr/>
                    <a:lstStyle/>
                    <a:p>
                      <a:pPr marL="0" marR="0" algn="l">
                        <a:lnSpc>
                          <a:spcPct val="115000"/>
                        </a:lnSpc>
                        <a:spcBef>
                          <a:spcPts val="0"/>
                        </a:spcBef>
                        <a:spcAft>
                          <a:spcPts val="0"/>
                        </a:spcAft>
                      </a:pPr>
                      <a:r>
                        <a:rPr lang="es-419" sz="800" b="1" dirty="0" smtClean="0">
                          <a:effectLst/>
                          <a:latin typeface="+mn-lt"/>
                          <a:ea typeface="Times New Roman"/>
                          <a:cs typeface="Times New Roman"/>
                        </a:rPr>
                        <a:t>Contesta preguntas con las interrogantes quién, qué, cuándo, dónde y cómo, sobre la trama de un cuento leído y discutido en clase. </a:t>
                      </a:r>
                      <a:endParaRPr lang="en-US" sz="800" b="1" dirty="0" smtClean="0">
                        <a:effectLst/>
                        <a:latin typeface="Calibri"/>
                        <a:ea typeface="Times New Roman"/>
                        <a:cs typeface="Times New Roman"/>
                      </a:endParaRP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206896538"/>
              </p:ext>
            </p:extLst>
          </p:nvPr>
        </p:nvGraphicFramePr>
        <p:xfrm>
          <a:off x="5562601" y="8534400"/>
          <a:ext cx="1752600" cy="836875"/>
        </p:xfrm>
        <a:graphic>
          <a:graphicData uri="http://schemas.openxmlformats.org/drawingml/2006/table">
            <a:tbl>
              <a:tblPr firstRow="1" firstCol="1" bandRow="1"/>
              <a:tblGrid>
                <a:gridCol w="1752600"/>
              </a:tblGrid>
              <a:tr h="144026">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RL.2.7 DOK </a:t>
                      </a:r>
                      <a:r>
                        <a:rPr lang="en-US" sz="800" b="1" dirty="0">
                          <a:solidFill>
                            <a:srgbClr val="000000"/>
                          </a:solidFill>
                          <a:effectLst/>
                          <a:latin typeface="Calibri"/>
                          <a:ea typeface="Times New Roman"/>
                          <a:cs typeface="Times New Roman"/>
                        </a:rPr>
                        <a:t>2 - Cl</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17974">
                <a:tc>
                  <a:txBody>
                    <a:bodyPr/>
                    <a:lstStyle/>
                    <a:p>
                      <a:pPr marL="0" marR="0" algn="l">
                        <a:lnSpc>
                          <a:spcPct val="115000"/>
                        </a:lnSpc>
                        <a:spcBef>
                          <a:spcPts val="0"/>
                        </a:spcBef>
                        <a:spcAft>
                          <a:spcPts val="0"/>
                        </a:spcAft>
                      </a:pPr>
                      <a:r>
                        <a:rPr lang="es-419" sz="800" b="1" dirty="0" smtClean="0">
                          <a:effectLst/>
                          <a:latin typeface="+mn-lt"/>
                          <a:ea typeface="Calibri"/>
                          <a:cs typeface="Calibri"/>
                        </a:rPr>
                        <a:t>Utiliza  información obtenida de las ilustraciones y palabras en un texto  impreso o  digital, para contestar preguntas sobre una idea central (trama).</a:t>
                      </a:r>
                      <a:endParaRPr lang="en-US" sz="800" b="1" dirty="0" smtClean="0">
                        <a:effectLst/>
                        <a:latin typeface="Calibri"/>
                        <a:ea typeface="Calibri"/>
                        <a:cs typeface="Calibri"/>
                      </a:endParaRP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5902855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591271" y="992966"/>
            <a:ext cx="6571457" cy="2919032"/>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numCol="1" anchor="t">
            <a:spAutoFit/>
          </a:bodyPr>
          <a:lstStyle/>
          <a:p>
            <a:pPr>
              <a:defRPr sz="1800"/>
            </a:pPr>
            <a:r>
              <a:rPr lang="es-ES" sz="1800" b="1" dirty="0" smtClean="0">
                <a:latin typeface="Helvetica" panose="020B0604020202020204" pitchFamily="34" charset="0"/>
                <a:cs typeface="Helvetica" panose="020B0604020202020204" pitchFamily="34" charset="0"/>
                <a:sym typeface="Helvetica"/>
              </a:rPr>
              <a:t>5. ¿Qué información está en ambos cuentos? </a:t>
            </a:r>
          </a:p>
          <a:p>
            <a:pPr lvl="0">
              <a:defRPr sz="1800"/>
            </a:pPr>
            <a:r>
              <a:rPr lang="es-ES" sz="1100" b="1" i="1" dirty="0" smtClean="0">
                <a:latin typeface="Helvetica" panose="020B0604020202020204" pitchFamily="34" charset="0"/>
                <a:cs typeface="Helvetica" panose="020B0604020202020204" pitchFamily="34" charset="0"/>
                <a:sym typeface="Helvetica"/>
              </a:rPr>
              <a:t>             </a:t>
            </a:r>
          </a:p>
          <a:p>
            <a:pPr lvl="0">
              <a:defRPr sz="1800"/>
            </a:pPr>
            <a:endParaRPr lang="es-ES"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Ambos cuentos tienen información sobre los mérgulos.</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Ambos cuentos tienen </a:t>
            </a:r>
            <a:r>
              <a:rPr lang="es-ES" sz="1700" dirty="0" smtClean="0">
                <a:solidFill>
                  <a:prstClr val="black"/>
                </a:solidFill>
                <a:latin typeface="Helvetica" panose="020B0604020202020204" pitchFamily="34" charset="0"/>
                <a:cs typeface="Helvetica" panose="020B0604020202020204" pitchFamily="34" charset="0"/>
                <a:sym typeface="Helvetica"/>
              </a:rPr>
              <a:t>información sobre las </a:t>
            </a:r>
            <a:r>
              <a:rPr lang="es-ES" sz="1700" dirty="0" smtClean="0">
                <a:latin typeface="Helvetica" panose="020B0604020202020204" pitchFamily="34" charset="0"/>
                <a:cs typeface="Helvetica" panose="020B0604020202020204" pitchFamily="34" charset="0"/>
                <a:sym typeface="Helvetica"/>
              </a:rPr>
              <a:t>ardillas.</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Ambos cuentos tienen</a:t>
            </a:r>
            <a:r>
              <a:rPr lang="es-ES" sz="1700" dirty="0">
                <a:solidFill>
                  <a:prstClr val="black"/>
                </a:solidFill>
                <a:latin typeface="Helvetica" panose="020B0604020202020204" pitchFamily="34" charset="0"/>
                <a:cs typeface="Helvetica" panose="020B0604020202020204" pitchFamily="34" charset="0"/>
                <a:sym typeface="Helvetica"/>
              </a:rPr>
              <a:t> información </a:t>
            </a:r>
            <a:r>
              <a:rPr lang="es-ES" sz="1700" dirty="0" smtClean="0">
                <a:solidFill>
                  <a:prstClr val="black"/>
                </a:solidFill>
                <a:latin typeface="Helvetica" panose="020B0604020202020204" pitchFamily="34" charset="0"/>
                <a:cs typeface="Helvetica" panose="020B0604020202020204" pitchFamily="34" charset="0"/>
                <a:sym typeface="Helvetica"/>
              </a:rPr>
              <a:t>sobre las</a:t>
            </a:r>
            <a:r>
              <a:rPr lang="es-ES" sz="1700" dirty="0" smtClean="0">
                <a:latin typeface="Helvetica" panose="020B0604020202020204" pitchFamily="34" charset="0"/>
                <a:cs typeface="Helvetica" panose="020B0604020202020204" pitchFamily="34" charset="0"/>
                <a:sym typeface="Helvetica"/>
              </a:rPr>
              <a:t> secuoyas rojas </a:t>
            </a:r>
            <a:r>
              <a:rPr lang="es-ES" sz="1700" i="1" dirty="0" smtClean="0">
                <a:latin typeface="Helvetica" panose="020B0604020202020204" pitchFamily="34" charset="0"/>
                <a:cs typeface="Helvetica" panose="020B0604020202020204" pitchFamily="34" charset="0"/>
                <a:sym typeface="Helvetica"/>
              </a:rPr>
              <a:t>(</a:t>
            </a:r>
            <a:r>
              <a:rPr lang="es-ES" sz="1700" i="1" dirty="0" err="1" smtClean="0">
                <a:latin typeface="Helvetica" panose="020B0604020202020204" pitchFamily="34" charset="0"/>
                <a:cs typeface="Helvetica" panose="020B0604020202020204" pitchFamily="34" charset="0"/>
                <a:sym typeface="Helvetica"/>
              </a:rPr>
              <a:t>redwoods</a:t>
            </a:r>
            <a:r>
              <a:rPr lang="es-ES" sz="1700" i="1" dirty="0" smtClean="0">
                <a:latin typeface="Helvetica" panose="020B0604020202020204" pitchFamily="34" charset="0"/>
                <a:cs typeface="Helvetica" panose="020B0604020202020204" pitchFamily="34" charset="0"/>
                <a:sym typeface="Helvetica"/>
              </a:rPr>
              <a:t>)</a:t>
            </a:r>
            <a:r>
              <a:rPr lang="es-ES" sz="1700" dirty="0" smtClean="0">
                <a:latin typeface="Helvetica" panose="020B0604020202020204" pitchFamily="34" charset="0"/>
                <a:cs typeface="Helvetica" panose="020B0604020202020204" pitchFamily="34" charset="0"/>
                <a:sym typeface="Helvetica"/>
              </a:rPr>
              <a:t>.</a:t>
            </a:r>
          </a:p>
          <a:p>
            <a:pPr marL="782823" indent="-304322">
              <a:buSzPct val="100000"/>
              <a:buFont typeface="Helvetica"/>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Ambos cuentos tienen</a:t>
            </a:r>
            <a:r>
              <a:rPr lang="es-ES" sz="1700" dirty="0" smtClean="0">
                <a:solidFill>
                  <a:prstClr val="black"/>
                </a:solidFill>
                <a:latin typeface="Helvetica" panose="020B0604020202020204" pitchFamily="34" charset="0"/>
                <a:cs typeface="Helvetica" panose="020B0604020202020204" pitchFamily="34" charset="0"/>
                <a:sym typeface="Helvetica"/>
              </a:rPr>
              <a:t> </a:t>
            </a:r>
            <a:r>
              <a:rPr lang="es-ES" sz="1700" dirty="0">
                <a:solidFill>
                  <a:prstClr val="black"/>
                </a:solidFill>
                <a:latin typeface="Helvetica" panose="020B0604020202020204" pitchFamily="34" charset="0"/>
                <a:cs typeface="Helvetica" panose="020B0604020202020204" pitchFamily="34" charset="0"/>
                <a:sym typeface="Helvetica"/>
              </a:rPr>
              <a:t>información sobre</a:t>
            </a:r>
            <a:r>
              <a:rPr lang="es-ES" sz="1700" dirty="0" smtClean="0">
                <a:latin typeface="Helvetica" panose="020B0604020202020204" pitchFamily="34" charset="0"/>
                <a:cs typeface="Helvetica" panose="020B0604020202020204" pitchFamily="34" charset="0"/>
                <a:sym typeface="Helvetica"/>
              </a:rPr>
              <a:t> los leñadores.</a:t>
            </a:r>
            <a:endParaRPr lang="es-ES" sz="17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32</a:t>
            </a:fld>
            <a:endParaRPr>
              <a:solidFill>
                <a:srgbClr val="888888"/>
              </a:solidFill>
            </a:endParaRPr>
          </a:p>
        </p:txBody>
      </p:sp>
      <p:sp>
        <p:nvSpPr>
          <p:cNvPr id="103" name="Shape 103"/>
          <p:cNvSpPr/>
          <p:nvPr/>
        </p:nvSpPr>
        <p:spPr>
          <a:xfrm>
            <a:off x="448142" y="4731657"/>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10" name="Shape 110"/>
          <p:cNvSpPr/>
          <p:nvPr/>
        </p:nvSpPr>
        <p:spPr>
          <a:xfrm>
            <a:off x="728662" y="5210629"/>
            <a:ext cx="5976937" cy="353458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50941" tIns="50941" rIns="50941" bIns="50941">
            <a:spAutoFit/>
          </a:bodyPr>
          <a:lstStyle/>
          <a:p>
            <a:pPr marL="342900" lvl="0" indent="-342900">
              <a:buAutoNum type="arabicPeriod" startAt="6"/>
              <a:defRPr sz="1800"/>
            </a:pPr>
            <a:r>
              <a:rPr lang="es-ES" sz="1800" b="1" dirty="0">
                <a:latin typeface="Helvetica" panose="020B0604020202020204" pitchFamily="34" charset="0"/>
                <a:cs typeface="Helvetica" panose="020B0604020202020204" pitchFamily="34" charset="0"/>
                <a:sym typeface="Helvetica"/>
              </a:rPr>
              <a:t>¿Qué </a:t>
            </a:r>
            <a:r>
              <a:rPr lang="es-ES" sz="1800" b="1" dirty="0" smtClean="0">
                <a:latin typeface="Helvetica" panose="020B0604020202020204" pitchFamily="34" charset="0"/>
                <a:cs typeface="Helvetica" panose="020B0604020202020204" pitchFamily="34" charset="0"/>
                <a:sym typeface="Helvetica"/>
              </a:rPr>
              <a:t>detalles </a:t>
            </a:r>
            <a:r>
              <a:rPr lang="es-ES" sz="1800" b="1" dirty="0">
                <a:latin typeface="Helvetica" panose="020B0604020202020204" pitchFamily="34" charset="0"/>
                <a:cs typeface="Helvetica" panose="020B0604020202020204" pitchFamily="34" charset="0"/>
                <a:sym typeface="Helvetica"/>
              </a:rPr>
              <a:t>acerca de </a:t>
            </a:r>
            <a:r>
              <a:rPr lang="es-ES" sz="1800" b="1" dirty="0" smtClean="0">
                <a:latin typeface="Helvetica" panose="020B0604020202020204" pitchFamily="34" charset="0"/>
                <a:cs typeface="Helvetica" panose="020B0604020202020204" pitchFamily="34" charset="0"/>
                <a:sym typeface="Helvetica"/>
              </a:rPr>
              <a:t>la secuoya roja </a:t>
            </a:r>
            <a:r>
              <a:rPr lang="es-ES" sz="1800" b="1" i="1" dirty="0">
                <a:latin typeface="Helvetica" panose="020B0604020202020204" pitchFamily="34" charset="0"/>
                <a:cs typeface="Helvetica" panose="020B0604020202020204" pitchFamily="34" charset="0"/>
                <a:sym typeface="Helvetica"/>
              </a:rPr>
              <a:t>(</a:t>
            </a:r>
            <a:r>
              <a:rPr lang="es-ES" sz="1800" b="1" i="1" dirty="0" err="1">
                <a:latin typeface="Helvetica" panose="020B0604020202020204" pitchFamily="34" charset="0"/>
                <a:cs typeface="Helvetica" panose="020B0604020202020204" pitchFamily="34" charset="0"/>
                <a:sym typeface="Helvetica"/>
              </a:rPr>
              <a:t>redwoods</a:t>
            </a:r>
            <a:r>
              <a:rPr lang="es-ES" sz="1800" b="1" i="1" dirty="0">
                <a:latin typeface="Helvetica" panose="020B0604020202020204" pitchFamily="34" charset="0"/>
                <a:cs typeface="Helvetica" panose="020B0604020202020204" pitchFamily="34" charset="0"/>
                <a:sym typeface="Helvetica"/>
              </a:rPr>
              <a:t>) </a:t>
            </a:r>
            <a:r>
              <a:rPr lang="es-ES" sz="1800" b="1" dirty="0" smtClean="0">
                <a:latin typeface="Helvetica" panose="020B0604020202020204" pitchFamily="34" charset="0"/>
                <a:cs typeface="Helvetica" panose="020B0604020202020204" pitchFamily="34" charset="0"/>
                <a:sym typeface="Helvetica"/>
              </a:rPr>
              <a:t>se encuentran en </a:t>
            </a:r>
            <a:r>
              <a:rPr lang="es-ES" sz="1800" b="1" dirty="0">
                <a:latin typeface="Helvetica" panose="020B0604020202020204" pitchFamily="34" charset="0"/>
                <a:cs typeface="Helvetica" panose="020B0604020202020204" pitchFamily="34" charset="0"/>
                <a:sym typeface="Helvetica"/>
              </a:rPr>
              <a:t>ambos </a:t>
            </a:r>
            <a:r>
              <a:rPr lang="es-ES" sz="1800" b="1" dirty="0" smtClean="0">
                <a:latin typeface="Helvetica" panose="020B0604020202020204" pitchFamily="34" charset="0"/>
                <a:cs typeface="Helvetica" panose="020B0604020202020204" pitchFamily="34" charset="0"/>
                <a:sym typeface="Helvetica"/>
              </a:rPr>
              <a:t>cuentos?</a:t>
            </a:r>
          </a:p>
          <a:p>
            <a:pPr marL="342900" lvl="0" indent="-342900">
              <a:buAutoNum type="arabicPeriod" startAt="6"/>
              <a:defRPr sz="1800"/>
            </a:pPr>
            <a:endParaRPr sz="1700" dirty="0" smtClean="0">
              <a:latin typeface="Helvetica" panose="020B0604020202020204" pitchFamily="34" charset="0"/>
              <a:cs typeface="Helvetica" panose="020B0604020202020204" pitchFamily="34" charset="0"/>
              <a:sym typeface="Helvetica"/>
            </a:endParaRPr>
          </a:p>
          <a:p>
            <a:pPr marL="623888" indent="-303213">
              <a:buSzPct val="100000"/>
              <a:buFont typeface="Helvetica"/>
              <a:buAutoNum type="alphaUcPeriod"/>
              <a:defRPr sz="1800"/>
            </a:pPr>
            <a:r>
              <a:rPr lang="es-ES" sz="1700" dirty="0">
                <a:latin typeface="Helvetica" panose="020B0604020202020204" pitchFamily="34" charset="0"/>
                <a:cs typeface="Helvetica" panose="020B0604020202020204" pitchFamily="34" charset="0"/>
                <a:sym typeface="Helvetica"/>
              </a:rPr>
              <a:t>Las semillas de </a:t>
            </a:r>
            <a:r>
              <a:rPr lang="es-ES" sz="1700" dirty="0" smtClean="0">
                <a:latin typeface="Helvetica" panose="020B0604020202020204" pitchFamily="34" charset="0"/>
                <a:cs typeface="Helvetica" panose="020B0604020202020204" pitchFamily="34" charset="0"/>
                <a:sym typeface="Helvetica"/>
              </a:rPr>
              <a:t>la secuoya roja </a:t>
            </a:r>
            <a:r>
              <a:rPr lang="es-ES" sz="1700" i="1" dirty="0">
                <a:latin typeface="Helvetica" panose="020B0604020202020204" pitchFamily="34" charset="0"/>
                <a:cs typeface="Helvetica" panose="020B0604020202020204" pitchFamily="34" charset="0"/>
                <a:sym typeface="Helvetica"/>
              </a:rPr>
              <a:t>(</a:t>
            </a:r>
            <a:r>
              <a:rPr lang="es-ES" sz="1700" i="1" dirty="0" err="1">
                <a:latin typeface="Helvetica" panose="020B0604020202020204" pitchFamily="34" charset="0"/>
                <a:cs typeface="Helvetica" panose="020B0604020202020204" pitchFamily="34" charset="0"/>
                <a:sym typeface="Helvetica"/>
              </a:rPr>
              <a:t>redwood</a:t>
            </a:r>
            <a:r>
              <a:rPr lang="es-ES" sz="1700" i="1" dirty="0">
                <a:latin typeface="Helvetica" panose="020B0604020202020204" pitchFamily="34" charset="0"/>
                <a:cs typeface="Helvetica" panose="020B0604020202020204" pitchFamily="34" charset="0"/>
                <a:sym typeface="Helvetica"/>
              </a:rPr>
              <a:t>) </a:t>
            </a:r>
            <a:r>
              <a:rPr lang="es-ES" sz="1700" dirty="0">
                <a:latin typeface="Helvetica" panose="020B0604020202020204" pitchFamily="34" charset="0"/>
                <a:cs typeface="Helvetica" panose="020B0604020202020204" pitchFamily="34" charset="0"/>
                <a:sym typeface="Helvetica"/>
              </a:rPr>
              <a:t>se esconden </a:t>
            </a:r>
            <a:r>
              <a:rPr lang="es-ES" sz="1700" dirty="0" smtClean="0">
                <a:latin typeface="Helvetica" panose="020B0604020202020204" pitchFamily="34" charset="0"/>
                <a:cs typeface="Helvetica" panose="020B0604020202020204" pitchFamily="34" charset="0"/>
                <a:sym typeface="Helvetica"/>
              </a:rPr>
              <a:t>debajo de la </a:t>
            </a:r>
            <a:r>
              <a:rPr lang="es-ES" sz="1700" dirty="0">
                <a:latin typeface="Helvetica" panose="020B0604020202020204" pitchFamily="34" charset="0"/>
                <a:cs typeface="Helvetica" panose="020B0604020202020204" pitchFamily="34" charset="0"/>
                <a:sym typeface="Helvetica"/>
              </a:rPr>
              <a:t>tierra</a:t>
            </a:r>
            <a:r>
              <a:rPr lang="en-US" sz="1700" dirty="0" smtClean="0">
                <a:latin typeface="Helvetica" panose="020B0604020202020204" pitchFamily="34" charset="0"/>
                <a:cs typeface="Helvetica" panose="020B0604020202020204" pitchFamily="34" charset="0"/>
                <a:sym typeface="Helvetica"/>
              </a:rPr>
              <a:t>.</a:t>
            </a:r>
          </a:p>
          <a:p>
            <a:pPr marL="623888" indent="-303213">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23888" indent="-303213">
              <a:buSzPct val="100000"/>
              <a:buFont typeface="Helvetica"/>
              <a:buAutoNum type="alphaUcPeriod"/>
              <a:defRPr sz="1800"/>
            </a:pPr>
            <a:r>
              <a:rPr lang="es-ES" sz="1700" dirty="0" smtClean="0">
                <a:latin typeface="Helvetica" panose="020B0604020202020204" pitchFamily="34" charset="0"/>
                <a:cs typeface="Helvetica" panose="020B0604020202020204" pitchFamily="34" charset="0"/>
                <a:sym typeface="Helvetica"/>
              </a:rPr>
              <a:t>Los árboles de secuoya roja </a:t>
            </a:r>
            <a:r>
              <a:rPr lang="es-ES" sz="1700" i="1" dirty="0">
                <a:latin typeface="Helvetica" panose="020B0604020202020204" pitchFamily="34" charset="0"/>
                <a:cs typeface="Helvetica" panose="020B0604020202020204" pitchFamily="34" charset="0"/>
                <a:sym typeface="Helvetica"/>
              </a:rPr>
              <a:t>(</a:t>
            </a:r>
            <a:r>
              <a:rPr lang="es-ES" sz="1700" i="1" dirty="0" err="1" smtClean="0">
                <a:latin typeface="Helvetica" panose="020B0604020202020204" pitchFamily="34" charset="0"/>
                <a:cs typeface="Helvetica" panose="020B0604020202020204" pitchFamily="34" charset="0"/>
                <a:sym typeface="Helvetica"/>
              </a:rPr>
              <a:t>redwoods</a:t>
            </a:r>
            <a:r>
              <a:rPr lang="es-ES" sz="1700" i="1" dirty="0" smtClean="0">
                <a:latin typeface="Helvetica" panose="020B0604020202020204" pitchFamily="34" charset="0"/>
                <a:cs typeface="Helvetica" panose="020B0604020202020204" pitchFamily="34" charset="0"/>
                <a:sym typeface="Helvetica"/>
              </a:rPr>
              <a:t>) </a:t>
            </a:r>
            <a:r>
              <a:rPr lang="es-ES" sz="1700" dirty="0" smtClean="0">
                <a:latin typeface="Helvetica" panose="020B0604020202020204" pitchFamily="34" charset="0"/>
                <a:cs typeface="Helvetica" panose="020B0604020202020204" pitchFamily="34" charset="0"/>
                <a:sym typeface="Helvetica"/>
              </a:rPr>
              <a:t>crecen en el bosque</a:t>
            </a:r>
            <a:r>
              <a:rPr lang="en-US" sz="1700" dirty="0" smtClean="0">
                <a:latin typeface="Helvetica" panose="020B0604020202020204" pitchFamily="34" charset="0"/>
                <a:cs typeface="Helvetica" panose="020B0604020202020204" pitchFamily="34" charset="0"/>
                <a:sym typeface="Helvetica"/>
              </a:rPr>
              <a:t>.</a:t>
            </a:r>
          </a:p>
          <a:p>
            <a:pPr marL="623888" indent="-303213">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23888" indent="-303213">
              <a:buSzPct val="100000"/>
              <a:buFont typeface="Helvetica"/>
              <a:buAutoNum type="alphaUcPeriod"/>
              <a:defRPr sz="1800"/>
            </a:pPr>
            <a:r>
              <a:rPr lang="es-ES" sz="1700" dirty="0">
                <a:latin typeface="Helvetica" panose="020B0604020202020204" pitchFamily="34" charset="0"/>
                <a:cs typeface="Helvetica" panose="020B0604020202020204" pitchFamily="34" charset="0"/>
                <a:sym typeface="Helvetica"/>
              </a:rPr>
              <a:t>Los árboles </a:t>
            </a:r>
            <a:r>
              <a:rPr lang="es-ES" sz="1700" dirty="0" smtClean="0">
                <a:latin typeface="Helvetica" panose="020B0604020202020204" pitchFamily="34" charset="0"/>
                <a:cs typeface="Helvetica" panose="020B0604020202020204" pitchFamily="34" charset="0"/>
                <a:sym typeface="Helvetica"/>
              </a:rPr>
              <a:t>de secuoya roja </a:t>
            </a:r>
            <a:r>
              <a:rPr lang="es-ES" sz="1700" i="1" dirty="0">
                <a:latin typeface="Helvetica" panose="020B0604020202020204" pitchFamily="34" charset="0"/>
                <a:cs typeface="Helvetica" panose="020B0604020202020204" pitchFamily="34" charset="0"/>
                <a:sym typeface="Helvetica"/>
              </a:rPr>
              <a:t>(</a:t>
            </a:r>
            <a:r>
              <a:rPr lang="es-ES" sz="1700" i="1" dirty="0" err="1">
                <a:latin typeface="Helvetica" panose="020B0604020202020204" pitchFamily="34" charset="0"/>
                <a:cs typeface="Helvetica" panose="020B0604020202020204" pitchFamily="34" charset="0"/>
                <a:sym typeface="Helvetica"/>
              </a:rPr>
              <a:t>redwoods</a:t>
            </a:r>
            <a:r>
              <a:rPr lang="es-ES" sz="1700" i="1" dirty="0">
                <a:latin typeface="Helvetica" panose="020B0604020202020204" pitchFamily="34" charset="0"/>
                <a:cs typeface="Helvetica" panose="020B0604020202020204" pitchFamily="34" charset="0"/>
                <a:sym typeface="Helvetica"/>
              </a:rPr>
              <a:t>) </a:t>
            </a:r>
            <a:r>
              <a:rPr lang="es-ES" sz="1700" dirty="0" smtClean="0">
                <a:latin typeface="Helvetica" panose="020B0604020202020204" pitchFamily="34" charset="0"/>
                <a:cs typeface="Helvetica" panose="020B0604020202020204" pitchFamily="34" charset="0"/>
                <a:sym typeface="Helvetica"/>
              </a:rPr>
              <a:t>tienen grandes ramas con musgo espeso. </a:t>
            </a:r>
            <a:endParaRPr lang="en-US" sz="1700" dirty="0" smtClean="0">
              <a:solidFill>
                <a:srgbClr val="FFC000"/>
              </a:solidFill>
              <a:latin typeface="Helvetica" panose="020B0604020202020204" pitchFamily="34" charset="0"/>
              <a:cs typeface="Helvetica" panose="020B0604020202020204" pitchFamily="34" charset="0"/>
              <a:sym typeface="Helvetica"/>
            </a:endParaRPr>
          </a:p>
          <a:p>
            <a:pPr marL="623888" indent="-303213">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23888" indent="-303213">
              <a:buSzPct val="100000"/>
              <a:buFont typeface="Helvetica"/>
              <a:buAutoNum type="alphaUcPeriod"/>
              <a:defRPr sz="1800"/>
            </a:pPr>
            <a:r>
              <a:rPr lang="es-ES" sz="1700" dirty="0">
                <a:latin typeface="Helvetica" panose="020B0604020202020204" pitchFamily="34" charset="0"/>
                <a:cs typeface="Helvetica" panose="020B0604020202020204" pitchFamily="34" charset="0"/>
                <a:sym typeface="Helvetica"/>
              </a:rPr>
              <a:t>Las semillas de </a:t>
            </a:r>
            <a:r>
              <a:rPr lang="es-ES" sz="1700" dirty="0" smtClean="0">
                <a:latin typeface="Helvetica" panose="020B0604020202020204" pitchFamily="34" charset="0"/>
                <a:cs typeface="Helvetica" panose="020B0604020202020204" pitchFamily="34" charset="0"/>
                <a:sym typeface="Helvetica"/>
              </a:rPr>
              <a:t>la secuoya roja </a:t>
            </a:r>
            <a:r>
              <a:rPr lang="es-ES" sz="1700" i="1" dirty="0">
                <a:latin typeface="Helvetica" panose="020B0604020202020204" pitchFamily="34" charset="0"/>
                <a:cs typeface="Helvetica" panose="020B0604020202020204" pitchFamily="34" charset="0"/>
                <a:sym typeface="Helvetica"/>
              </a:rPr>
              <a:t>(</a:t>
            </a:r>
            <a:r>
              <a:rPr lang="es-ES" sz="1700" i="1" dirty="0" err="1">
                <a:latin typeface="Helvetica" panose="020B0604020202020204" pitchFamily="34" charset="0"/>
                <a:cs typeface="Helvetica" panose="020B0604020202020204" pitchFamily="34" charset="0"/>
                <a:sym typeface="Helvetica"/>
              </a:rPr>
              <a:t>redwood</a:t>
            </a:r>
            <a:r>
              <a:rPr lang="es-ES" sz="1700" i="1" dirty="0">
                <a:latin typeface="Helvetica" panose="020B0604020202020204" pitchFamily="34" charset="0"/>
                <a:cs typeface="Helvetica" panose="020B0604020202020204" pitchFamily="34" charset="0"/>
                <a:sym typeface="Helvetica"/>
              </a:rPr>
              <a:t>) </a:t>
            </a:r>
            <a:r>
              <a:rPr lang="es-ES" sz="1700" dirty="0" smtClean="0">
                <a:latin typeface="Helvetica" panose="020B0604020202020204" pitchFamily="34" charset="0"/>
                <a:cs typeface="Helvetica" panose="020B0604020202020204" pitchFamily="34" charset="0"/>
                <a:sym typeface="Helvetica"/>
              </a:rPr>
              <a:t>se doblan.</a:t>
            </a:r>
            <a:endParaRPr sz="17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636902" y="282165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636903" y="229207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3" name="Shape 113"/>
          <p:cNvSpPr/>
          <p:nvPr/>
        </p:nvSpPr>
        <p:spPr>
          <a:xfrm>
            <a:off x="636902" y="3594166"/>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640833" y="180217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nvGrpSpPr>
          <p:cNvPr id="4" name="Group 3"/>
          <p:cNvGrpSpPr/>
          <p:nvPr/>
        </p:nvGrpSpPr>
        <p:grpSpPr>
          <a:xfrm>
            <a:off x="761999" y="6138431"/>
            <a:ext cx="242892" cy="2467392"/>
            <a:chOff x="990600" y="6185374"/>
            <a:chExt cx="242892" cy="2467392"/>
          </a:xfrm>
        </p:grpSpPr>
        <p:sp>
          <p:nvSpPr>
            <p:cNvPr id="22" name="Shape 111"/>
            <p:cNvSpPr/>
            <p:nvPr/>
          </p:nvSpPr>
          <p:spPr>
            <a:xfrm>
              <a:off x="990600" y="7685312"/>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990600" y="690512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990600" y="6185374"/>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40" name="Shape 111"/>
            <p:cNvSpPr/>
            <p:nvPr/>
          </p:nvSpPr>
          <p:spPr>
            <a:xfrm>
              <a:off x="990601" y="8413279"/>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523437436"/>
              </p:ext>
            </p:extLst>
          </p:nvPr>
        </p:nvGraphicFramePr>
        <p:xfrm>
          <a:off x="5439331" y="3971307"/>
          <a:ext cx="1744662" cy="684658"/>
        </p:xfrm>
        <a:graphic>
          <a:graphicData uri="http://schemas.openxmlformats.org/drawingml/2006/table">
            <a:tbl>
              <a:tblPr firstRow="1" firstCol="1" bandRow="1"/>
              <a:tblGrid>
                <a:gridCol w="1744662"/>
              </a:tblGrid>
              <a:tr h="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RL.2.9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0">
                <a:tc>
                  <a:txBody>
                    <a:bodyPr/>
                    <a:lstStyle/>
                    <a:p>
                      <a:pPr marL="0" marR="0" algn="l">
                        <a:lnSpc>
                          <a:spcPct val="115000"/>
                        </a:lnSpc>
                        <a:spcBef>
                          <a:spcPts val="0"/>
                        </a:spcBef>
                        <a:spcAft>
                          <a:spcPts val="0"/>
                        </a:spcAft>
                      </a:pPr>
                      <a:r>
                        <a:rPr lang="es-419" sz="800" b="1" dirty="0" smtClean="0">
                          <a:effectLst/>
                          <a:latin typeface="+mn-lt"/>
                          <a:ea typeface="Times New Roman"/>
                          <a:cs typeface="Times New Roman"/>
                        </a:rPr>
                        <a:t>Identifica detalles que son iguales y diferentes en dos versiones del mismo cuento y explica por qué (hace generalizaciones).</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39513182"/>
              </p:ext>
            </p:extLst>
          </p:nvPr>
        </p:nvGraphicFramePr>
        <p:xfrm>
          <a:off x="4800600" y="8823960"/>
          <a:ext cx="2278062" cy="544450"/>
        </p:xfrm>
        <a:graphic>
          <a:graphicData uri="http://schemas.openxmlformats.org/drawingml/2006/table">
            <a:tbl>
              <a:tblPr firstRow="1" firstCol="1" bandRow="1"/>
              <a:tblGrid>
                <a:gridCol w="2278062"/>
              </a:tblGrid>
              <a:tr h="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RL.2.9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0">
                <a:tc>
                  <a:txBody>
                    <a:bodyPr/>
                    <a:lstStyle/>
                    <a:p>
                      <a:pPr marL="0" marR="0" algn="l">
                        <a:lnSpc>
                          <a:spcPct val="115000"/>
                        </a:lnSpc>
                        <a:spcBef>
                          <a:spcPts val="0"/>
                        </a:spcBef>
                        <a:spcAft>
                          <a:spcPts val="0"/>
                        </a:spcAft>
                      </a:pPr>
                      <a:r>
                        <a:rPr lang="es-419" sz="800" b="1" dirty="0" smtClean="0">
                          <a:effectLst/>
                          <a:latin typeface="+mn-lt"/>
                          <a:ea typeface="Times New Roman"/>
                          <a:cs typeface="Times New Roman"/>
                        </a:rPr>
                        <a:t>Compara y contrasta elementos literarios (personajes, escenario, eventos, retos y conclusión) entre dos o más versiones del mismo cuento.</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6104953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33</a:t>
            </a:fld>
            <a:endParaRPr>
              <a:solidFill>
                <a:srgbClr val="888888"/>
              </a:solidFill>
            </a:endParaRPr>
          </a:p>
        </p:txBody>
      </p:sp>
      <p:graphicFrame>
        <p:nvGraphicFramePr>
          <p:cNvPr id="135" name="Table 135"/>
          <p:cNvGraphicFramePr/>
          <p:nvPr>
            <p:extLst>
              <p:ext uri="{D42A27DB-BD31-4B8C-83A1-F6EECF244321}">
                <p14:modId xmlns:p14="http://schemas.microsoft.com/office/powerpoint/2010/main" val="2400288895"/>
              </p:ext>
            </p:extLst>
          </p:nvPr>
        </p:nvGraphicFramePr>
        <p:xfrm>
          <a:off x="457200" y="4724400"/>
          <a:ext cx="7043739" cy="3513976"/>
        </p:xfrm>
        <a:graphic>
          <a:graphicData uri="http://schemas.openxmlformats.org/drawingml/2006/table">
            <a:tbl>
              <a:tblPr/>
              <a:tblGrid>
                <a:gridCol w="7043739"/>
              </a:tblGrid>
              <a:tr h="174404">
                <a:tc>
                  <a:txBody>
                    <a:bodyPr/>
                    <a:lstStyle/>
                    <a:p>
                      <a:pPr marL="338138" marR="0" lvl="0" indent="-338138" algn="l" defTabSz="1018809" rtl="0" eaLnBrk="1" fontAlgn="auto" latinLnBrk="0" hangingPunct="1">
                        <a:lnSpc>
                          <a:spcPct val="115000"/>
                        </a:lnSpc>
                        <a:spcBef>
                          <a:spcPts val="0"/>
                        </a:spcBef>
                        <a:spcAft>
                          <a:spcPts val="0"/>
                        </a:spcAft>
                        <a:buClrTx/>
                        <a:buSzTx/>
                        <a:buFontTx/>
                        <a:buNone/>
                        <a:tabLst/>
                        <a:defRPr sz="1800" b="0" i="0"/>
                      </a:pPr>
                      <a:r>
                        <a:rPr lang="en-US" sz="1900" b="1" dirty="0" smtClean="0">
                          <a:latin typeface="Helvetica" panose="020B0604020202020204" pitchFamily="34" charset="0"/>
                          <a:cs typeface="Helvetica" panose="020B0604020202020204" pitchFamily="34" charset="0"/>
                        </a:rPr>
                        <a:t>8</a:t>
                      </a:r>
                      <a:r>
                        <a:rPr sz="1900" b="1" dirty="0" smtClean="0">
                          <a:latin typeface="Helvetica" panose="020B0604020202020204" pitchFamily="34" charset="0"/>
                          <a:cs typeface="Helvetica" panose="020B0604020202020204" pitchFamily="34" charset="0"/>
                        </a:rPr>
                        <a:t>. </a:t>
                      </a:r>
                      <a:r>
                        <a:rPr sz="2000" dirty="0" smtClean="0">
                          <a:latin typeface="Helvetica" panose="020B0604020202020204" pitchFamily="34" charset="0"/>
                          <a:cs typeface="Helvetica" panose="020B0604020202020204" pitchFamily="34" charset="0"/>
                        </a:rPr>
                        <a:t> </a:t>
                      </a:r>
                      <a:r>
                        <a:rPr lang="es-ES" sz="1600" b="1" dirty="0" smtClean="0">
                          <a:solidFill>
                            <a:schemeClr val="tx1"/>
                          </a:solidFill>
                          <a:latin typeface="Helvetica" panose="020B0604020202020204" pitchFamily="34" charset="0"/>
                          <a:cs typeface="Helvetica" panose="020B0604020202020204" pitchFamily="34" charset="0"/>
                        </a:rPr>
                        <a:t>¿De qué maneras son parecidos los personajes de </a:t>
                      </a:r>
                      <a:r>
                        <a:rPr lang="es-ES" sz="1600" b="1" i="1" u="none" dirty="0" smtClean="0">
                          <a:solidFill>
                            <a:schemeClr val="tx1"/>
                          </a:solidFill>
                          <a:latin typeface="Helvetica" panose="020B0604020202020204" pitchFamily="34" charset="0"/>
                          <a:cs typeface="Helvetica" panose="020B0604020202020204" pitchFamily="34" charset="0"/>
                        </a:rPr>
                        <a:t>La pequeña semilla valiente </a:t>
                      </a:r>
                      <a:r>
                        <a:rPr lang="es-ES" sz="1600" b="1" i="1" u="none" baseline="0" dirty="0" smtClean="0">
                          <a:solidFill>
                            <a:schemeClr val="tx1"/>
                          </a:solidFill>
                          <a:latin typeface="Helvetica" panose="020B0604020202020204" pitchFamily="34" charset="0"/>
                          <a:cs typeface="Helvetica" panose="020B0604020202020204" pitchFamily="34" charset="0"/>
                        </a:rPr>
                        <a:t> </a:t>
                      </a:r>
                      <a:r>
                        <a:rPr lang="es-ES" sz="1600" b="1" u="none" dirty="0" smtClean="0">
                          <a:solidFill>
                            <a:schemeClr val="tx1"/>
                          </a:solidFill>
                          <a:latin typeface="Helvetica" panose="020B0604020202020204" pitchFamily="34" charset="0"/>
                          <a:cs typeface="Helvetica" panose="020B0604020202020204" pitchFamily="34" charset="0"/>
                        </a:rPr>
                        <a:t>y </a:t>
                      </a:r>
                      <a:r>
                        <a:rPr lang="es-ES" sz="1600" b="1" i="1" u="none" dirty="0" smtClean="0">
                          <a:solidFill>
                            <a:schemeClr val="tx1"/>
                          </a:solidFill>
                          <a:latin typeface="Helvetica" panose="020B0604020202020204" pitchFamily="34" charset="0"/>
                          <a:cs typeface="Helvetica" panose="020B0604020202020204" pitchFamily="34" charset="0"/>
                        </a:rPr>
                        <a:t>Dos pequeñas</a:t>
                      </a:r>
                      <a:r>
                        <a:rPr lang="es-ES" sz="1600" b="1" i="1" u="none" baseline="0" dirty="0" smtClean="0">
                          <a:solidFill>
                            <a:schemeClr val="tx1"/>
                          </a:solidFill>
                          <a:latin typeface="Helvetica" panose="020B0604020202020204" pitchFamily="34" charset="0"/>
                          <a:cs typeface="Helvetica" panose="020B0604020202020204" pitchFamily="34" charset="0"/>
                        </a:rPr>
                        <a:t> </a:t>
                      </a:r>
                      <a:r>
                        <a:rPr lang="es-ES" sz="1600" b="1" i="1" u="none" dirty="0" smtClean="0">
                          <a:solidFill>
                            <a:schemeClr val="tx1"/>
                          </a:solidFill>
                          <a:latin typeface="Helvetica" panose="020B0604020202020204" pitchFamily="34" charset="0"/>
                          <a:cs typeface="Helvetica" panose="020B0604020202020204" pitchFamily="34" charset="0"/>
                        </a:rPr>
                        <a:t>aves marinas</a:t>
                      </a:r>
                      <a:r>
                        <a:rPr lang="es-ES" sz="1600" b="1" dirty="0" smtClean="0">
                          <a:solidFill>
                            <a:schemeClr val="tx1"/>
                          </a:solidFill>
                          <a:latin typeface="Helvetica" panose="020B0604020202020204" pitchFamily="34" charset="0"/>
                          <a:cs typeface="Helvetica" panose="020B0604020202020204" pitchFamily="34" charset="0"/>
                        </a:rPr>
                        <a:t>? Da ejemplos de los</a:t>
                      </a:r>
                      <a:r>
                        <a:rPr lang="es-ES" sz="1600" b="1" baseline="0" dirty="0" smtClean="0">
                          <a:solidFill>
                            <a:schemeClr val="tx1"/>
                          </a:solidFill>
                          <a:latin typeface="Helvetica" panose="020B0604020202020204" pitchFamily="34" charset="0"/>
                          <a:cs typeface="Helvetica" panose="020B0604020202020204" pitchFamily="34" charset="0"/>
                        </a:rPr>
                        <a:t> acontecimientos</a:t>
                      </a:r>
                      <a:r>
                        <a:rPr lang="es-ES" sz="1600" b="1" dirty="0" smtClean="0">
                          <a:solidFill>
                            <a:schemeClr val="tx1"/>
                          </a:solidFill>
                          <a:latin typeface="Helvetica" panose="020B0604020202020204" pitchFamily="34" charset="0"/>
                          <a:cs typeface="Helvetica" panose="020B0604020202020204" pitchFamily="34" charset="0"/>
                        </a:rPr>
                        <a:t> de ambos cuentos.</a:t>
                      </a:r>
                      <a:endParaRPr lang="en-US" sz="1600" b="1" dirty="0" smtClean="0">
                        <a:solidFill>
                          <a:schemeClr val="tx1"/>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a:solidFill>
                        <a:srgbClr val="000000"/>
                      </a:solidFill>
                      <a:round/>
                    </a:lnB>
                  </a:tcPr>
                </a:tc>
              </a:tr>
              <a:tr h="158424">
                <a:tc>
                  <a:txBody>
                    <a:bodyPr/>
                    <a:lstStyle/>
                    <a:p>
                      <a:pPr lvl="0" algn="l">
                        <a:defRPr sz="1800" b="0" i="0"/>
                      </a:pPr>
                      <a:r>
                        <a:rPr sz="1400" dirty="0">
                          <a:latin typeface="Helvetica" panose="020B0604020202020204" pitchFamily="34" charset="0"/>
                          <a:cs typeface="Helvetica" panose="020B0604020202020204" pitchFamily="34" charset="0"/>
                        </a:rPr>
                        <a:t> </a:t>
                      </a: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147684">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136944">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bl>
          </a:graphicData>
        </a:graphic>
      </p:graphicFrame>
      <p:graphicFrame>
        <p:nvGraphicFramePr>
          <p:cNvPr id="136" name="Table 136"/>
          <p:cNvGraphicFramePr/>
          <p:nvPr>
            <p:extLst>
              <p:ext uri="{D42A27DB-BD31-4B8C-83A1-F6EECF244321}">
                <p14:modId xmlns:p14="http://schemas.microsoft.com/office/powerpoint/2010/main" val="616263171"/>
              </p:ext>
            </p:extLst>
          </p:nvPr>
        </p:nvGraphicFramePr>
        <p:xfrm>
          <a:off x="533400" y="266340"/>
          <a:ext cx="6858000" cy="3194880"/>
        </p:xfrm>
        <a:graphic>
          <a:graphicData uri="http://schemas.openxmlformats.org/drawingml/2006/table">
            <a:tbl>
              <a:tblPr/>
              <a:tblGrid>
                <a:gridCol w="6858000"/>
              </a:tblGrid>
              <a:tr h="876660">
                <a:tc>
                  <a:txBody>
                    <a:bodyPr/>
                    <a:lstStyle/>
                    <a:p>
                      <a:pPr marL="342900" lvl="0" indent="-342900" algn="l">
                        <a:buAutoNum type="arabicPeriod" startAt="7"/>
                        <a:defRPr sz="1800" b="0" i="0"/>
                      </a:pPr>
                      <a:r>
                        <a:rPr lang="es-ES" sz="1600" b="1" baseline="0" dirty="0" smtClean="0">
                          <a:latin typeface="Helvetica" panose="020B0604020202020204" pitchFamily="34" charset="0"/>
                          <a:cs typeface="Helvetica" panose="020B0604020202020204" pitchFamily="34" charset="0"/>
                        </a:rPr>
                        <a:t>¿Cómo las imágenes en </a:t>
                      </a:r>
                      <a:r>
                        <a:rPr lang="es-ES" sz="1600" b="1" i="1" u="none" baseline="0" dirty="0" smtClean="0">
                          <a:latin typeface="Helvetica" panose="020B0604020202020204" pitchFamily="34" charset="0"/>
                          <a:cs typeface="Helvetica" panose="020B0604020202020204" pitchFamily="34" charset="0"/>
                        </a:rPr>
                        <a:t>La pequeña semilla valiente </a:t>
                      </a:r>
                      <a:r>
                        <a:rPr lang="es-ES" sz="1600" b="1" baseline="0" dirty="0" smtClean="0">
                          <a:latin typeface="Helvetica" panose="020B0604020202020204" pitchFamily="34" charset="0"/>
                          <a:cs typeface="Helvetica" panose="020B0604020202020204" pitchFamily="34" charset="0"/>
                        </a:rPr>
                        <a:t>ayudan al lector a entender el pasaje? </a:t>
                      </a:r>
                      <a:r>
                        <a:rPr lang="es-ES" sz="1600" b="1" baseline="0" dirty="0" smtClean="0">
                          <a:solidFill>
                            <a:schemeClr val="tx1"/>
                          </a:solidFill>
                          <a:latin typeface="Helvetica" panose="020B0604020202020204" pitchFamily="34" charset="0"/>
                          <a:cs typeface="Helvetica" panose="020B0604020202020204" pitchFamily="34" charset="0"/>
                        </a:rPr>
                        <a:t>Utiliza ejemplos y detalles tanto del texto como de las ilustraciones.</a:t>
                      </a:r>
                      <a:r>
                        <a:rPr lang="es-ES" sz="1600" b="1" i="0" baseline="0" dirty="0" smtClean="0">
                          <a:solidFill>
                            <a:schemeClr val="tx1"/>
                          </a:solidFill>
                          <a:latin typeface="Helvetica" panose="020B0604020202020204" pitchFamily="34" charset="0"/>
                          <a:cs typeface="Helvetica" panose="020B0604020202020204" pitchFamily="34" charset="0"/>
                        </a:rPr>
                        <a:t> </a:t>
                      </a:r>
                    </a:p>
                    <a:p>
                      <a:pPr marL="228600" lvl="0" indent="-228600" algn="r">
                        <a:buNone/>
                        <a:defRPr sz="1800" b="0" i="0"/>
                      </a:pPr>
                      <a:r>
                        <a:rPr sz="1000" dirty="0" smtClean="0">
                          <a:latin typeface="Helvetica" panose="020B0604020202020204" pitchFamily="34" charset="0"/>
                          <a:cs typeface="Helvetica" panose="020B0604020202020204" pitchFamily="34" charset="0"/>
                        </a:rPr>
                        <a:t>RL.2</a:t>
                      </a:r>
                      <a:r>
                        <a:rPr sz="1000" dirty="0">
                          <a:latin typeface="Helvetica" panose="020B0604020202020204" pitchFamily="34" charset="0"/>
                          <a:cs typeface="Helvetica" panose="020B0604020202020204" pitchFamily="34" charset="0"/>
                        </a:rPr>
                        <a:t>. </a:t>
                      </a:r>
                      <a:r>
                        <a:rPr lang="en-US" sz="1000" dirty="0" smtClean="0">
                          <a:latin typeface="Helvetica" panose="020B0604020202020204" pitchFamily="34" charset="0"/>
                          <a:cs typeface="Helvetica" panose="020B0604020202020204" pitchFamily="34" charset="0"/>
                        </a:rPr>
                        <a:t>7 </a:t>
                      </a:r>
                      <a:r>
                        <a:rPr sz="1000" dirty="0" smtClean="0">
                          <a:latin typeface="Helvetica" panose="020B0604020202020204" pitchFamily="34" charset="0"/>
                          <a:cs typeface="Helvetica" panose="020B0604020202020204" pitchFamily="34" charset="0"/>
                        </a:rPr>
                        <a:t>(</a:t>
                      </a:r>
                      <a:r>
                        <a:rPr lang="en-US" sz="1000" dirty="0" smtClean="0">
                          <a:latin typeface="Helvetica" panose="020B0604020202020204" pitchFamily="34" charset="0"/>
                          <a:cs typeface="Helvetica" panose="020B0604020202020204" pitchFamily="34" charset="0"/>
                        </a:rPr>
                        <a:t>Maestro </a:t>
                      </a:r>
                      <a:r>
                        <a:rPr lang="en-US" sz="1000" dirty="0" err="1" smtClean="0">
                          <a:latin typeface="Helvetica" panose="020B0604020202020204" pitchFamily="34" charset="0"/>
                          <a:cs typeface="Helvetica" panose="020B0604020202020204" pitchFamily="34" charset="0"/>
                        </a:rPr>
                        <a:t>solamente</a:t>
                      </a:r>
                      <a:r>
                        <a:rPr sz="1000" dirty="0" smtClean="0">
                          <a:latin typeface="Helvetica" panose="020B0604020202020204" pitchFamily="34" charset="0"/>
                          <a:cs typeface="Helvetica" panose="020B0604020202020204" pitchFamily="34" charset="0"/>
                        </a:rPr>
                        <a:t>) </a:t>
                      </a:r>
                      <a:r>
                        <a:rPr lang="en-US" sz="1000" dirty="0" err="1" smtClean="0">
                          <a:latin typeface="Helvetica" panose="020B0604020202020204" pitchFamily="34" charset="0"/>
                          <a:cs typeface="Helvetica" panose="020B0604020202020204" pitchFamily="34" charset="0"/>
                        </a:rPr>
                        <a:t>Puntaje</a:t>
                      </a:r>
                      <a:r>
                        <a:rPr lang="en-US" sz="1000" dirty="0" smtClean="0">
                          <a:latin typeface="Helvetica" panose="020B0604020202020204" pitchFamily="34" charset="0"/>
                          <a:cs typeface="Helvetica" panose="020B0604020202020204" pitchFamily="34" charset="0"/>
                        </a:rPr>
                        <a:t> final</a:t>
                      </a:r>
                      <a:r>
                        <a:rPr sz="1000" dirty="0" smtClean="0">
                          <a:latin typeface="Helvetica" panose="020B0604020202020204" pitchFamily="34" charset="0"/>
                          <a:cs typeface="Helvetica" panose="020B0604020202020204" pitchFamily="34" charset="0"/>
                        </a:rPr>
                        <a:t>_____</a:t>
                      </a:r>
                      <a:endParaRPr sz="10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a:solidFill>
                        <a:srgbClr val="000000"/>
                      </a:solidFill>
                      <a:round/>
                    </a:lnB>
                  </a:tcPr>
                </a:tc>
              </a:tr>
              <a:tr h="157622">
                <a:tc>
                  <a:txBody>
                    <a:bodyPr/>
                    <a:lstStyle/>
                    <a:p>
                      <a:pPr lvl="0" algn="l">
                        <a:defRPr sz="1800" b="0" i="0"/>
                      </a:pPr>
                      <a:r>
                        <a:rPr sz="1400" dirty="0">
                          <a:latin typeface="Helvetica" panose="020B0604020202020204" pitchFamily="34" charset="0"/>
                          <a:cs typeface="Helvetica" panose="020B0604020202020204" pitchFamily="34" charset="0"/>
                        </a:rPr>
                        <a:t> </a:t>
                      </a: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42">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0">
                <a:tc>
                  <a:txBody>
                    <a:bodyPr/>
                    <a:lstStyle/>
                    <a:p>
                      <a:pPr lvl="0" algn="l">
                        <a:defRPr sz="1800" b="0" i="0"/>
                      </a:pPr>
                      <a:endParaRPr sz="1400" dirty="0">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93384384"/>
              </p:ext>
            </p:extLst>
          </p:nvPr>
        </p:nvGraphicFramePr>
        <p:xfrm>
          <a:off x="5334000" y="3505200"/>
          <a:ext cx="2057400" cy="684658"/>
        </p:xfrm>
        <a:graphic>
          <a:graphicData uri="http://schemas.openxmlformats.org/drawingml/2006/table">
            <a:tbl>
              <a:tblPr firstRow="1" firstCol="1" bandRow="1"/>
              <a:tblGrid>
                <a:gridCol w="2057400"/>
              </a:tblGrid>
              <a:tr h="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RL.2.7</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381000">
                <a:tc>
                  <a:txBody>
                    <a:bodyPr/>
                    <a:lstStyle/>
                    <a:p>
                      <a:pPr marL="0" marR="0" algn="l">
                        <a:lnSpc>
                          <a:spcPct val="115000"/>
                        </a:lnSpc>
                        <a:spcBef>
                          <a:spcPts val="0"/>
                        </a:spcBef>
                        <a:spcAft>
                          <a:spcPts val="0"/>
                        </a:spcAft>
                      </a:pPr>
                      <a:r>
                        <a:rPr lang="es-419" sz="800" b="1" dirty="0" smtClean="0">
                          <a:effectLst/>
                          <a:latin typeface="+mn-lt"/>
                          <a:ea typeface="Calibri"/>
                          <a:cs typeface="Times New Roman"/>
                        </a:rPr>
                        <a:t>Obtiene e</a:t>
                      </a:r>
                      <a:r>
                        <a:rPr lang="es-419" sz="800" b="1" u="sng" dirty="0" smtClean="0">
                          <a:effectLst/>
                          <a:latin typeface="+mn-lt"/>
                          <a:ea typeface="Calibri"/>
                          <a:cs typeface="Times New Roman"/>
                        </a:rPr>
                        <a:t> interpreta</a:t>
                      </a:r>
                      <a:r>
                        <a:rPr lang="es-419" sz="800" b="1" dirty="0" smtClean="0">
                          <a:effectLst/>
                          <a:latin typeface="+mn-lt"/>
                          <a:ea typeface="Calibri"/>
                          <a:cs typeface="Times New Roman"/>
                        </a:rPr>
                        <a:t> información (en un texto nuevo) utilizando las características del texto (ilustraciones, textos, textos digitales) con un fin o asignación específico</a:t>
                      </a:r>
                      <a:endParaRPr lang="en-US" sz="800" b="1" dirty="0" smtClean="0">
                        <a:effectLst/>
                        <a:latin typeface="Calibri"/>
                        <a:ea typeface="Calibri"/>
                        <a:cs typeface="Times New Roman"/>
                      </a:endParaRP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09419663"/>
              </p:ext>
            </p:extLst>
          </p:nvPr>
        </p:nvGraphicFramePr>
        <p:xfrm>
          <a:off x="524412" y="8458200"/>
          <a:ext cx="2371187" cy="740139"/>
        </p:xfrm>
        <a:graphic>
          <a:graphicData uri="http://schemas.openxmlformats.org/drawingml/2006/table">
            <a:tbl>
              <a:tblPr firstRow="1" firstCol="1" bandRow="1"/>
              <a:tblGrid>
                <a:gridCol w="2371187"/>
              </a:tblGrid>
              <a:tr h="76200">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RL.2.9    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23442" marR="2344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608122">
                <a:tc>
                  <a:txBody>
                    <a:bodyPr/>
                    <a:lstStyle/>
                    <a:p>
                      <a:pPr marL="0" marR="0" algn="l">
                        <a:lnSpc>
                          <a:spcPct val="115000"/>
                        </a:lnSpc>
                        <a:spcBef>
                          <a:spcPts val="0"/>
                        </a:spcBef>
                        <a:spcAft>
                          <a:spcPts val="0"/>
                        </a:spcAft>
                      </a:pPr>
                      <a:r>
                        <a:rPr lang="es-419" sz="800" b="1" dirty="0" smtClean="0">
                          <a:effectLst/>
                          <a:latin typeface="+mn-lt"/>
                          <a:ea typeface="Calibri"/>
                          <a:cs typeface="Helvetica"/>
                        </a:rPr>
                        <a:t>Sintetiza dos versiones del mismo cuento al comparar y contrastar cómo  eventos específicos son presentados para poder llegar a una conclusión acerca de cuentos de diferentes culturas.</a:t>
                      </a:r>
                      <a:endParaRPr lang="en-US" sz="800" dirty="0">
                        <a:effectLst/>
                        <a:latin typeface="Calibri"/>
                        <a:ea typeface="Calibri"/>
                        <a:cs typeface="Times New Roman"/>
                      </a:endParaRPr>
                    </a:p>
                  </a:txBody>
                  <a:tcPr marL="23442" marR="23442"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7" name="Shape 103"/>
          <p:cNvSpPr/>
          <p:nvPr/>
        </p:nvSpPr>
        <p:spPr>
          <a:xfrm>
            <a:off x="524413" y="4419600"/>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Tree>
    <p:extLst>
      <p:ext uri="{BB962C8B-B14F-4D97-AF65-F5344CB8AC3E}">
        <p14:creationId xmlns:p14="http://schemas.microsoft.com/office/powerpoint/2010/main" val="351977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3" name="Rectangle 2"/>
          <p:cNvSpPr/>
          <p:nvPr/>
        </p:nvSpPr>
        <p:spPr>
          <a:xfrm>
            <a:off x="609600" y="610850"/>
            <a:ext cx="6400800" cy="1446550"/>
          </a:xfrm>
          <a:prstGeom prst="rect">
            <a:avLst/>
          </a:prstGeom>
        </p:spPr>
        <p:txBody>
          <a:bodyPr wrap="square">
            <a:spAutoFit/>
          </a:bodyPr>
          <a:lstStyle/>
          <a:p>
            <a:pPr algn="ctr"/>
            <a:r>
              <a:rPr lang="es-ES" sz="1800" b="1" dirty="0" smtClean="0"/>
              <a:t>Secuoyas gigantes y Secuoyas rojas (</a:t>
            </a:r>
            <a:r>
              <a:rPr lang="es-ES" sz="1800" b="1" i="1" dirty="0" err="1" smtClean="0"/>
              <a:t>Redwoods</a:t>
            </a:r>
            <a:r>
              <a:rPr lang="es-ES" sz="1800" b="1" u="sng" dirty="0" smtClean="0"/>
              <a:t>)</a:t>
            </a:r>
            <a:r>
              <a:rPr lang="es-ES" sz="1800" dirty="0" smtClean="0"/>
              <a:t>  </a:t>
            </a:r>
          </a:p>
          <a:p>
            <a:pPr algn="ctr"/>
            <a:r>
              <a:rPr lang="es-ES" sz="1400" dirty="0" smtClean="0"/>
              <a:t>Artículo adaptado por: Dr. </a:t>
            </a:r>
            <a:r>
              <a:rPr lang="es-ES" sz="1400" dirty="0" err="1" smtClean="0"/>
              <a:t>Orobsllih</a:t>
            </a:r>
            <a:r>
              <a:rPr lang="es-ES" sz="1400" dirty="0" smtClean="0"/>
              <a:t>    </a:t>
            </a:r>
          </a:p>
          <a:p>
            <a:pPr algn="ctr"/>
            <a:endParaRPr lang="es-ES" sz="1400" i="1" dirty="0" smtClean="0"/>
          </a:p>
          <a:p>
            <a:r>
              <a:rPr lang="es-ES" sz="1400" dirty="0" smtClean="0"/>
              <a:t>Muchas personas confunden a los árboles de secuoya gigantes con los árboles de secuoya rojas </a:t>
            </a:r>
            <a:r>
              <a:rPr lang="es-ES" sz="1400" i="1" dirty="0" smtClean="0"/>
              <a:t>(</a:t>
            </a:r>
            <a:r>
              <a:rPr lang="es-ES" sz="1400" i="1" dirty="0" err="1" smtClean="0"/>
              <a:t>redwoods</a:t>
            </a:r>
            <a:r>
              <a:rPr lang="es-ES" sz="1400" i="1" dirty="0" smtClean="0"/>
              <a:t>). </a:t>
            </a:r>
            <a:r>
              <a:rPr lang="es-ES" sz="1400" dirty="0" smtClean="0"/>
              <a:t>En realidad son árboles muy diferentes. ¿Cómo puedes notar la diferencia?</a:t>
            </a:r>
            <a:endParaRPr lang="es-ES" sz="1400" dirty="0"/>
          </a:p>
        </p:txBody>
      </p:sp>
      <p:grpSp>
        <p:nvGrpSpPr>
          <p:cNvPr id="44" name="Group 43"/>
          <p:cNvGrpSpPr/>
          <p:nvPr/>
        </p:nvGrpSpPr>
        <p:grpSpPr>
          <a:xfrm>
            <a:off x="609600" y="2109048"/>
            <a:ext cx="6180224" cy="1872615"/>
            <a:chOff x="609600" y="2109048"/>
            <a:chExt cx="6180224" cy="1872615"/>
          </a:xfrm>
        </p:grpSpPr>
        <p:grpSp>
          <p:nvGrpSpPr>
            <p:cNvPr id="38" name="Group 37"/>
            <p:cNvGrpSpPr/>
            <p:nvPr/>
          </p:nvGrpSpPr>
          <p:grpSpPr>
            <a:xfrm>
              <a:off x="609600" y="2109048"/>
              <a:ext cx="2496820" cy="1872615"/>
              <a:chOff x="609600" y="2506747"/>
              <a:chExt cx="2496820" cy="1872615"/>
            </a:xfrm>
          </p:grpSpPr>
          <p:pic>
            <p:nvPicPr>
              <p:cNvPr id="16" name="Picture 15" descr="https://encrypted-tbn1.gstatic.com/images?q=tbn:ANd9GcSS6sjt7z-DnKkwdvUhlr0hskyb5TxjfqPE2O2JYYA3SEWcTywq"/>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06747"/>
                <a:ext cx="2496820" cy="1872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 Box 15"/>
              <p:cNvSpPr txBox="1"/>
              <p:nvPr/>
            </p:nvSpPr>
            <p:spPr>
              <a:xfrm>
                <a:off x="609600" y="2506747"/>
                <a:ext cx="2496820" cy="47705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Aft>
                    <a:spcPts val="1000"/>
                  </a:spcAft>
                </a:pPr>
                <a:r>
                  <a:rPr lang="en-US" sz="1600" b="1" dirty="0">
                    <a:effectLst/>
                    <a:latin typeface="Arial"/>
                    <a:ea typeface="Calibri"/>
                    <a:cs typeface="Times New Roman"/>
                  </a:rPr>
                  <a:t>1</a:t>
                </a:r>
                <a:r>
                  <a:rPr lang="en-US" sz="1600" b="1" dirty="0">
                    <a:effectLst/>
                    <a:latin typeface="Calibri"/>
                    <a:ea typeface="Calibri"/>
                    <a:cs typeface="Times New Roman"/>
                  </a:rPr>
                  <a:t>. </a:t>
                </a:r>
                <a:r>
                  <a:rPr lang="es-ES" sz="1500" b="1" dirty="0" smtClean="0">
                    <a:ea typeface="Calibri"/>
                    <a:cs typeface="Times New Roman"/>
                  </a:rPr>
                  <a:t>Un árbol ancho de secuoya gigante.</a:t>
                </a:r>
                <a:endParaRPr lang="es-ES" sz="1500" b="1" dirty="0">
                  <a:effectLst/>
                  <a:latin typeface="Calibri"/>
                  <a:ea typeface="Calibri"/>
                  <a:cs typeface="Times New Roman"/>
                </a:endParaRPr>
              </a:p>
            </p:txBody>
          </p:sp>
        </p:grpSp>
        <p:sp>
          <p:nvSpPr>
            <p:cNvPr id="26" name="Rectangle 12"/>
            <p:cNvSpPr>
              <a:spLocks noChangeArrowheads="1"/>
            </p:cNvSpPr>
            <p:nvPr/>
          </p:nvSpPr>
          <p:spPr bwMode="auto">
            <a:xfrm>
              <a:off x="3453563" y="2111072"/>
              <a:ext cx="333626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s-ES" altLang="en-US" sz="1400" dirty="0" smtClean="0">
                  <a:latin typeface="Calibri" pitchFamily="34" charset="0"/>
                  <a:ea typeface="Calibri" pitchFamily="34" charset="0"/>
                  <a:cs typeface="Times New Roman" pitchFamily="18" charset="0"/>
                </a:rPr>
                <a:t>La secuoya gigante es el árbol más ancho del mundo. La secuoya gigante tiene un tronco enorme. Algunos árboles de secuoya gigante son tan anchos que </a:t>
              </a:r>
              <a:r>
                <a:rPr lang="es-ES" altLang="en-US" sz="1400" dirty="0">
                  <a:latin typeface="Calibri" pitchFamily="34" charset="0"/>
                  <a:ea typeface="Calibri" pitchFamily="34" charset="0"/>
                  <a:cs typeface="Times New Roman" pitchFamily="18" charset="0"/>
                </a:rPr>
                <a:t>un carro p</a:t>
              </a:r>
              <a:r>
                <a:rPr lang="es-ES" altLang="en-US" sz="1400" dirty="0" smtClean="0">
                  <a:latin typeface="Calibri" pitchFamily="34" charset="0"/>
                  <a:ea typeface="Calibri" pitchFamily="34" charset="0"/>
                  <a:cs typeface="Times New Roman" pitchFamily="18" charset="0"/>
                </a:rPr>
                <a:t>uede pasar a través de ellos</a:t>
              </a: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42"/>
          <p:cNvGrpSpPr/>
          <p:nvPr/>
        </p:nvGrpSpPr>
        <p:grpSpPr>
          <a:xfrm>
            <a:off x="2099945" y="3397647"/>
            <a:ext cx="4910455" cy="3085259"/>
            <a:chOff x="2099945" y="3397647"/>
            <a:chExt cx="4910455" cy="3085259"/>
          </a:xfrm>
        </p:grpSpPr>
        <p:grpSp>
          <p:nvGrpSpPr>
            <p:cNvPr id="28" name="Group 27"/>
            <p:cNvGrpSpPr/>
            <p:nvPr/>
          </p:nvGrpSpPr>
          <p:grpSpPr>
            <a:xfrm>
              <a:off x="5060156" y="3397647"/>
              <a:ext cx="1950244" cy="3085259"/>
              <a:chOff x="3764756" y="4163695"/>
              <a:chExt cx="1950244" cy="3085259"/>
            </a:xfrm>
          </p:grpSpPr>
          <p:grpSp>
            <p:nvGrpSpPr>
              <p:cNvPr id="17" name="Group 16"/>
              <p:cNvGrpSpPr/>
              <p:nvPr/>
            </p:nvGrpSpPr>
            <p:grpSpPr>
              <a:xfrm>
                <a:off x="3764756" y="4163695"/>
                <a:ext cx="1950244" cy="2313305"/>
                <a:chOff x="0" y="0"/>
                <a:chExt cx="1850834" cy="2467779"/>
              </a:xfrm>
            </p:grpSpPr>
            <p:grpSp>
              <p:nvGrpSpPr>
                <p:cNvPr id="18" name="Group 17"/>
                <p:cNvGrpSpPr/>
                <p:nvPr/>
              </p:nvGrpSpPr>
              <p:grpSpPr>
                <a:xfrm>
                  <a:off x="0" y="0"/>
                  <a:ext cx="1850834" cy="2467779"/>
                  <a:chOff x="0" y="0"/>
                  <a:chExt cx="1850834" cy="2467779"/>
                </a:xfrm>
              </p:grpSpPr>
              <p:pic>
                <p:nvPicPr>
                  <p:cNvPr id="21" name="Picture 20" descr="https://encrypted-tbn1.gstatic.com/images?q=tbn:ANd9GcRLyRtjLfQS7TCszHOoFpV3z9WRvd8Bf-74VJMQswWi4ayAaQJ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50834" cy="246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rc_mi" descr="http://newunderthesunblog.files.wordpress.com/2013/07/hyperion.jpg"/>
                  <p:cNvPicPr>
                    <a:picLocks noChangeAspect="1"/>
                  </p:cNvPicPr>
                  <p:nvPr/>
                </p:nvPicPr>
                <p:blipFill rotWithShape="1">
                  <a:blip r:embed="rId4" cstate="print">
                    <a:extLst>
                      <a:ext uri="{28A0092B-C50C-407E-A947-70E740481C1C}">
                        <a14:useLocalDpi xmlns:a14="http://schemas.microsoft.com/office/drawing/2010/main" val="0"/>
                      </a:ext>
                    </a:extLst>
                  </a:blip>
                  <a:srcRect l="35560" r="23327" b="12054"/>
                  <a:stretch/>
                </p:blipFill>
                <p:spPr bwMode="auto">
                  <a:xfrm>
                    <a:off x="0" y="0"/>
                    <a:ext cx="925417" cy="246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sp>
              <p:nvSpPr>
                <p:cNvPr id="19" name="Rectangle 18"/>
                <p:cNvSpPr/>
                <p:nvPr/>
              </p:nvSpPr>
              <p:spPr>
                <a:xfrm>
                  <a:off x="13204" y="0"/>
                  <a:ext cx="699747" cy="352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000" b="1" dirty="0">
                      <a:solidFill>
                        <a:srgbClr val="0D0D0D"/>
                      </a:solidFill>
                      <a:effectLst/>
                      <a:ea typeface="Calibri"/>
                      <a:cs typeface="Times New Roman"/>
                    </a:rPr>
                    <a:t>305 </a:t>
                  </a:r>
                  <a:r>
                    <a:rPr lang="en-US" sz="1000" b="1" dirty="0" smtClean="0">
                      <a:solidFill>
                        <a:srgbClr val="0D0D0D"/>
                      </a:solidFill>
                      <a:ea typeface="Calibri"/>
                      <a:cs typeface="Times New Roman"/>
                    </a:rPr>
                    <a:t>pies</a:t>
                  </a:r>
                  <a:r>
                    <a:rPr lang="en-US" sz="1000" b="1" dirty="0" smtClean="0">
                      <a:solidFill>
                        <a:srgbClr val="0D0D0D"/>
                      </a:solidFill>
                      <a:effectLst/>
                      <a:ea typeface="Calibri"/>
                      <a:cs typeface="Times New Roman"/>
                    </a:rPr>
                    <a:t>.</a:t>
                  </a:r>
                  <a:endParaRPr lang="en-US" sz="1100" dirty="0">
                    <a:effectLst/>
                    <a:ea typeface="Calibri"/>
                    <a:cs typeface="Times New Roman"/>
                  </a:endParaRPr>
                </a:p>
              </p:txBody>
            </p:sp>
            <p:sp>
              <p:nvSpPr>
                <p:cNvPr id="20" name="Rectangle 19"/>
                <p:cNvSpPr/>
                <p:nvPr/>
              </p:nvSpPr>
              <p:spPr>
                <a:xfrm>
                  <a:off x="1024097" y="2191698"/>
                  <a:ext cx="718668" cy="275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a:solidFill>
                        <a:srgbClr val="0D0D0D"/>
                      </a:solidFill>
                      <a:effectLst/>
                      <a:ea typeface="Calibri"/>
                      <a:cs typeface="Times New Roman"/>
                    </a:rPr>
                    <a:t>379  </a:t>
                  </a:r>
                  <a:r>
                    <a:rPr lang="en-US" sz="1000" b="1" dirty="0" smtClean="0">
                      <a:solidFill>
                        <a:srgbClr val="0D0D0D"/>
                      </a:solidFill>
                      <a:ea typeface="Calibri"/>
                      <a:cs typeface="Times New Roman"/>
                    </a:rPr>
                    <a:t>pies</a:t>
                  </a:r>
                  <a:r>
                    <a:rPr lang="en-US" sz="1000" b="1" dirty="0" smtClean="0">
                      <a:solidFill>
                        <a:srgbClr val="0D0D0D"/>
                      </a:solidFill>
                      <a:effectLst/>
                      <a:ea typeface="Calibri"/>
                      <a:cs typeface="Times New Roman"/>
                    </a:rPr>
                    <a:t>.</a:t>
                  </a:r>
                  <a:endParaRPr lang="en-US" sz="1100" dirty="0">
                    <a:effectLst/>
                    <a:ea typeface="Calibri"/>
                    <a:cs typeface="Times New Roman"/>
                  </a:endParaRPr>
                </a:p>
              </p:txBody>
            </p:sp>
          </p:grpSp>
          <p:sp>
            <p:nvSpPr>
              <p:cNvPr id="24" name="Text Box 18"/>
              <p:cNvSpPr txBox="1"/>
              <p:nvPr/>
            </p:nvSpPr>
            <p:spPr>
              <a:xfrm>
                <a:off x="3764757" y="6510290"/>
                <a:ext cx="1950243" cy="738664"/>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69863" marR="0" indent="-169863">
                  <a:spcBef>
                    <a:spcPts val="0"/>
                  </a:spcBef>
                  <a:spcAft>
                    <a:spcPts val="1000"/>
                  </a:spcAft>
                </a:pPr>
                <a:r>
                  <a:rPr lang="en-US" sz="1200" b="1" dirty="0" smtClean="0">
                    <a:effectLst/>
                    <a:latin typeface="Calibri"/>
                    <a:ea typeface="Calibri"/>
                    <a:cs typeface="Times New Roman"/>
                  </a:rPr>
                  <a:t>2</a:t>
                </a:r>
                <a:r>
                  <a:rPr lang="es-ES" sz="1200" b="1" dirty="0" smtClean="0">
                    <a:effectLst/>
                    <a:latin typeface="Calibri"/>
                    <a:ea typeface="Calibri"/>
                    <a:cs typeface="Times New Roman"/>
                  </a:rPr>
                  <a:t>. La </a:t>
                </a:r>
                <a:r>
                  <a:rPr lang="es-ES" sz="1200" b="1" dirty="0" smtClean="0">
                    <a:latin typeface="Calibri"/>
                    <a:ea typeface="Calibri"/>
                    <a:cs typeface="Times New Roman"/>
                  </a:rPr>
                  <a:t>Es</a:t>
                </a:r>
                <a:r>
                  <a:rPr lang="es-ES" sz="1200" b="1" dirty="0" smtClean="0">
                    <a:effectLst/>
                    <a:latin typeface="Calibri"/>
                    <a:ea typeface="Calibri"/>
                    <a:cs typeface="Times New Roman"/>
                  </a:rPr>
                  <a:t>tatua de la Libertad y un árbol de secuoya roja </a:t>
                </a:r>
                <a:r>
                  <a:rPr lang="es-ES" sz="1200" b="1" i="1" dirty="0" smtClean="0">
                    <a:effectLst/>
                    <a:latin typeface="Calibri"/>
                    <a:ea typeface="Calibri"/>
                    <a:cs typeface="Times New Roman"/>
                  </a:rPr>
                  <a:t>(</a:t>
                </a:r>
                <a:r>
                  <a:rPr lang="es-ES" sz="1200" b="1" i="1" dirty="0" err="1" smtClean="0">
                    <a:effectLst/>
                    <a:latin typeface="Calibri"/>
                    <a:ea typeface="Calibri"/>
                    <a:cs typeface="Times New Roman"/>
                  </a:rPr>
                  <a:t>redwood</a:t>
                </a:r>
                <a:r>
                  <a:rPr lang="es-ES" sz="1200" b="1" i="1" dirty="0" smtClean="0">
                    <a:effectLst/>
                    <a:latin typeface="Calibri"/>
                    <a:ea typeface="Calibri"/>
                    <a:cs typeface="Times New Roman"/>
                  </a:rPr>
                  <a:t>) </a:t>
                </a:r>
                <a:r>
                  <a:rPr lang="es-ES" sz="1200" b="1" dirty="0" smtClean="0">
                    <a:effectLst/>
                    <a:latin typeface="Calibri"/>
                    <a:ea typeface="Calibri"/>
                    <a:cs typeface="Times New Roman"/>
                  </a:rPr>
                  <a:t>son casi de la misma altura.</a:t>
                </a:r>
                <a:endParaRPr lang="es-ES" sz="1200" b="1" dirty="0">
                  <a:effectLst/>
                  <a:latin typeface="Calibri"/>
                  <a:ea typeface="Calibri"/>
                  <a:cs typeface="Times New Roman"/>
                </a:endParaRPr>
              </a:p>
            </p:txBody>
          </p:sp>
        </p:grpSp>
        <p:sp>
          <p:nvSpPr>
            <p:cNvPr id="27" name="Rectangle 15"/>
            <p:cNvSpPr>
              <a:spLocks noChangeArrowheads="1"/>
            </p:cNvSpPr>
            <p:nvPr/>
          </p:nvSpPr>
          <p:spPr bwMode="auto">
            <a:xfrm>
              <a:off x="2099945" y="4267200"/>
              <a:ext cx="289687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s-ES" altLang="en-US" sz="1400" dirty="0" smtClean="0">
                  <a:cs typeface="Arial" pitchFamily="34" charset="0"/>
                </a:rPr>
                <a:t>La</a:t>
              </a:r>
              <a:r>
                <a:rPr kumimoji="0" lang="es-ES" altLang="en-US" sz="1400" b="0" i="0" u="none" strike="noStrike" cap="none" normalizeH="0" baseline="0" dirty="0" smtClean="0">
                  <a:ln>
                    <a:noFill/>
                  </a:ln>
                  <a:solidFill>
                    <a:schemeClr val="tx1"/>
                  </a:solidFill>
                  <a:effectLst/>
                  <a:cs typeface="Arial" pitchFamily="34" charset="0"/>
                </a:rPr>
                <a:t> secuoya roja (</a:t>
              </a:r>
              <a:r>
                <a:rPr kumimoji="0" lang="es-ES" altLang="en-US" sz="1400" b="0" i="1" u="none" strike="noStrike" cap="none" normalizeH="0" baseline="0" dirty="0" err="1" smtClean="0">
                  <a:ln>
                    <a:noFill/>
                  </a:ln>
                  <a:solidFill>
                    <a:schemeClr val="tx1"/>
                  </a:solidFill>
                  <a:effectLst/>
                  <a:cs typeface="Arial" pitchFamily="34" charset="0"/>
                </a:rPr>
                <a:t>redwoods</a:t>
              </a:r>
              <a:r>
                <a:rPr kumimoji="0" lang="es-ES" altLang="en-US" sz="1400" b="0" i="0" u="none" strike="noStrike" cap="none" normalizeH="0" baseline="0" dirty="0" smtClean="0">
                  <a:ln>
                    <a:noFill/>
                  </a:ln>
                  <a:solidFill>
                    <a:schemeClr val="tx1"/>
                  </a:solidFill>
                  <a:effectLst/>
                  <a:cs typeface="Arial" pitchFamily="34" charset="0"/>
                </a:rPr>
                <a:t>) es el </a:t>
              </a:r>
              <a:r>
                <a:rPr lang="es-ES" altLang="en-US" sz="1400" dirty="0" smtClean="0">
                  <a:cs typeface="Arial" pitchFamily="34" charset="0"/>
                </a:rPr>
                <a:t>árbol más alto del mundo</a:t>
              </a:r>
              <a:r>
                <a:rPr kumimoji="0" lang="es-ES" altLang="en-US" sz="1400" b="0" i="0" u="none" strike="noStrike" cap="none" normalizeH="0" baseline="0" dirty="0" smtClean="0">
                  <a:ln>
                    <a:noFill/>
                  </a:ln>
                  <a:solidFill>
                    <a:schemeClr val="tx1"/>
                  </a:solidFill>
                  <a:effectLst/>
                  <a:ea typeface="Calibri" pitchFamily="34" charset="0"/>
                  <a:cs typeface="Times New Roman" pitchFamily="18" charset="0"/>
                </a:rPr>
                <a:t>.</a:t>
              </a:r>
              <a:r>
                <a:rPr kumimoji="0" lang="es-ES" altLang="en-US" sz="1400" b="0" i="0" u="none" strike="noStrike" cap="none" normalizeH="0" baseline="0" dirty="0" smtClean="0">
                  <a:ln>
                    <a:noFill/>
                  </a:ln>
                  <a:solidFill>
                    <a:srgbClr val="0000FF"/>
                  </a:solidFill>
                  <a:effectLst/>
                  <a:ea typeface="Calibri" pitchFamily="34" charset="0"/>
                  <a:cs typeface="Arial" pitchFamily="34" charset="0"/>
                </a:rPr>
                <a:t> </a:t>
              </a:r>
              <a:r>
                <a:rPr kumimoji="0" lang="es-ES" altLang="en-US" sz="1400" b="0" i="0" u="none" strike="noStrike" cap="none" normalizeH="0" baseline="0" dirty="0" smtClean="0">
                  <a:ln>
                    <a:noFill/>
                  </a:ln>
                  <a:effectLst/>
                  <a:ea typeface="Calibri" pitchFamily="34" charset="0"/>
                  <a:cs typeface="Arial" pitchFamily="34" charset="0"/>
                </a:rPr>
                <a:t>¡</a:t>
              </a:r>
              <a:r>
                <a:rPr lang="es-ES" altLang="en-US" sz="1400" dirty="0" smtClean="0">
                  <a:ea typeface="Calibri" pitchFamily="34" charset="0"/>
                  <a:cs typeface="Arial" pitchFamily="34" charset="0"/>
                </a:rPr>
                <a:t>Muchas secuoyas rojas son más altas que la Estatua de la Libertad! La secuoya roja </a:t>
              </a:r>
              <a:r>
                <a:rPr lang="es-ES" altLang="en-US" sz="1400" dirty="0" smtClean="0">
                  <a:cs typeface="Arial" pitchFamily="34" charset="0"/>
                </a:rPr>
                <a:t>(</a:t>
              </a:r>
              <a:r>
                <a:rPr lang="es-ES" altLang="en-US" sz="1400" i="1" dirty="0" err="1" smtClean="0">
                  <a:cs typeface="Arial" pitchFamily="34" charset="0"/>
                </a:rPr>
                <a:t>redwoods</a:t>
              </a:r>
              <a:r>
                <a:rPr lang="es-ES" altLang="en-US" sz="1400" dirty="0" smtClean="0">
                  <a:cs typeface="Arial" pitchFamily="34" charset="0"/>
                </a:rPr>
                <a:t>)</a:t>
              </a:r>
              <a:r>
                <a:rPr lang="es-ES" altLang="en-US" sz="1400" dirty="0" smtClean="0">
                  <a:ea typeface="Calibri" pitchFamily="34" charset="0"/>
                  <a:cs typeface="Arial" pitchFamily="34" charset="0"/>
                </a:rPr>
                <a:t> es alta, pero tiene un tronco delgado.</a:t>
              </a:r>
              <a:endParaRPr kumimoji="0" lang="es-ES" altLang="en-US" sz="1400" b="0" i="0" u="none" strike="noStrike" cap="none" normalizeH="0" baseline="0" dirty="0" smtClean="0">
                <a:ln>
                  <a:noFill/>
                </a:ln>
                <a:effectLst/>
                <a:cs typeface="Arial" pitchFamily="34" charset="0"/>
              </a:endParaRPr>
            </a:p>
          </p:txBody>
        </p:sp>
      </p:grpSp>
      <p:sp>
        <p:nvSpPr>
          <p:cNvPr id="36" name="Rectangle 22"/>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6" name="Group 45"/>
          <p:cNvGrpSpPr/>
          <p:nvPr/>
        </p:nvGrpSpPr>
        <p:grpSpPr>
          <a:xfrm>
            <a:off x="488158" y="5867400"/>
            <a:ext cx="4633536" cy="1600438"/>
            <a:chOff x="488158" y="5891150"/>
            <a:chExt cx="4633536" cy="1600438"/>
          </a:xfrm>
        </p:grpSpPr>
        <p:grpSp>
          <p:nvGrpSpPr>
            <p:cNvPr id="42" name="Group 41"/>
            <p:cNvGrpSpPr/>
            <p:nvPr/>
          </p:nvGrpSpPr>
          <p:grpSpPr>
            <a:xfrm>
              <a:off x="538287" y="5891150"/>
              <a:ext cx="4583407" cy="1600438"/>
              <a:chOff x="644434" y="6085828"/>
              <a:chExt cx="4583407" cy="1600438"/>
            </a:xfrm>
          </p:grpSpPr>
          <p:sp>
            <p:nvSpPr>
              <p:cNvPr id="29" name="Rectangle 28"/>
              <p:cNvSpPr/>
              <p:nvPr/>
            </p:nvSpPr>
            <p:spPr>
              <a:xfrm>
                <a:off x="2421049" y="6085828"/>
                <a:ext cx="2806792" cy="1600438"/>
              </a:xfrm>
              <a:prstGeom prst="rect">
                <a:avLst/>
              </a:prstGeom>
            </p:spPr>
            <p:txBody>
              <a:bodyPr wrap="square">
                <a:spAutoFit/>
              </a:bodyPr>
              <a:lstStyle/>
              <a:p>
                <a:r>
                  <a:rPr lang="es-ES" sz="1400" b="1" u="sng" dirty="0" smtClean="0"/>
                  <a:t>Hojas, </a:t>
                </a:r>
                <a:r>
                  <a:rPr lang="es-ES" sz="1400" b="1" u="sng" dirty="0"/>
                  <a:t>piñas </a:t>
                </a:r>
                <a:r>
                  <a:rPr lang="es-ES" sz="1400" b="1" u="sng" dirty="0" smtClean="0"/>
                  <a:t>(o conos) y </a:t>
                </a:r>
                <a:r>
                  <a:rPr lang="es-ES" sz="1400" b="1" u="sng" dirty="0"/>
                  <a:t>semillas</a:t>
                </a:r>
                <a:endParaRPr lang="es-ES" sz="1400" dirty="0"/>
              </a:p>
              <a:p>
                <a:r>
                  <a:rPr lang="es-ES" sz="1400" b="1" u="sng" dirty="0"/>
                  <a:t>d</a:t>
                </a:r>
                <a:r>
                  <a:rPr lang="es-ES" sz="1400" b="1" u="sng" dirty="0" smtClean="0"/>
                  <a:t>e la secuoya gigante</a:t>
                </a:r>
              </a:p>
              <a:p>
                <a:r>
                  <a:rPr lang="es-ES" sz="1400" dirty="0" smtClean="0"/>
                  <a:t>Las hojas de la secuoya gigante son escamosas.  Las piñas y las semillas de la secuoya gigante son mucho más grandes que las piñas y las semillas de la secuoya roja.</a:t>
                </a:r>
                <a:endParaRPr lang="es-ES" sz="1400" dirty="0"/>
              </a:p>
            </p:txBody>
          </p:sp>
          <p:grpSp>
            <p:nvGrpSpPr>
              <p:cNvPr id="39" name="Group 38"/>
              <p:cNvGrpSpPr/>
              <p:nvPr/>
            </p:nvGrpSpPr>
            <p:grpSpPr>
              <a:xfrm>
                <a:off x="644434" y="6194150"/>
                <a:ext cx="1612451" cy="952908"/>
                <a:chOff x="-116995" y="7702741"/>
                <a:chExt cx="1612451" cy="952908"/>
              </a:xfrm>
            </p:grpSpPr>
            <p:pic>
              <p:nvPicPr>
                <p:cNvPr id="31" name="Picture 30" descr="https://encrypted-tbn1.gstatic.com/images?q=tbn:ANd9GcQWt-vsXzDVdQkweIppahinxUylEszGx5FOvGcqS4Gm5gXXACWQmw"/>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995" y="7702741"/>
                  <a:ext cx="1612451" cy="952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descr="https://encrypted-tbn2.gstatic.com/images?q=tbn:ANd9GcQKRlPcI7wyksPaJTSh5wW2n_Ks0d2TcCOxHgq225R7JtqJ9Ac0hQ"/>
                <p:cNvPicPr>
                  <a:picLocks noChangeAspect="1"/>
                </p:cNvPicPr>
                <p:nvPr/>
              </p:nvPicPr>
              <p:blipFill rotWithShape="1">
                <a:blip r:embed="rId6">
                  <a:extLst>
                    <a:ext uri="{28A0092B-C50C-407E-A947-70E740481C1C}">
                      <a14:useLocalDpi xmlns:a14="http://schemas.microsoft.com/office/drawing/2010/main" val="0"/>
                    </a:ext>
                  </a:extLst>
                </a:blip>
                <a:srcRect l="4202" t="68363" r="67647"/>
                <a:stretch/>
              </p:blipFill>
              <p:spPr bwMode="auto">
                <a:xfrm rot="6693631">
                  <a:off x="336315" y="7855914"/>
                  <a:ext cx="620834" cy="864406"/>
                </a:xfrm>
                <a:prstGeom prst="rect">
                  <a:avLst/>
                </a:prstGeom>
                <a:noFill/>
                <a:ln>
                  <a:noFill/>
                </a:ln>
                <a:extLst>
                  <a:ext uri="{53640926-AAD7-44D8-BBD7-CCE9431645EC}">
                    <a14:shadowObscured xmlns:a14="http://schemas.microsoft.com/office/drawing/2010/main"/>
                  </a:ext>
                </a:extLst>
              </p:spPr>
            </p:pic>
          </p:grpSp>
        </p:grpSp>
        <p:sp>
          <p:nvSpPr>
            <p:cNvPr id="45" name="Text Box 18"/>
            <p:cNvSpPr txBox="1"/>
            <p:nvPr/>
          </p:nvSpPr>
          <p:spPr>
            <a:xfrm>
              <a:off x="488158" y="6991568"/>
              <a:ext cx="1826744" cy="369332"/>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69863" marR="0" indent="-169863">
                <a:spcBef>
                  <a:spcPts val="0"/>
                </a:spcBef>
                <a:spcAft>
                  <a:spcPts val="1000"/>
                </a:spcAft>
              </a:pPr>
              <a:r>
                <a:rPr lang="en-US" sz="1200" b="1" dirty="0" smtClean="0">
                  <a:effectLst/>
                  <a:latin typeface="Calibri"/>
                  <a:ea typeface="Calibri"/>
                  <a:cs typeface="Times New Roman"/>
                </a:rPr>
                <a:t>3</a:t>
              </a:r>
              <a:r>
                <a:rPr lang="es-ES" sz="1200" b="1" dirty="0" smtClean="0">
                  <a:effectLst/>
                  <a:latin typeface="Calibri"/>
                  <a:ea typeface="Calibri"/>
                  <a:cs typeface="Times New Roman"/>
                </a:rPr>
                <a:t>. </a:t>
              </a:r>
              <a:r>
                <a:rPr lang="es-ES" sz="1200" b="1" dirty="0" smtClean="0">
                  <a:ea typeface="Calibri"/>
                  <a:cs typeface="Times New Roman"/>
                </a:rPr>
                <a:t>Semillas y piñas grandes de  la secuoya gigante</a:t>
              </a:r>
              <a:endParaRPr lang="es-ES" sz="1200" b="1" dirty="0">
                <a:effectLst/>
                <a:latin typeface="Calibri"/>
                <a:ea typeface="Calibri"/>
                <a:cs typeface="Times New Roman"/>
              </a:endParaRPr>
            </a:p>
          </p:txBody>
        </p:sp>
      </p:grpSp>
      <p:grpSp>
        <p:nvGrpSpPr>
          <p:cNvPr id="48" name="Group 47"/>
          <p:cNvGrpSpPr/>
          <p:nvPr/>
        </p:nvGrpSpPr>
        <p:grpSpPr>
          <a:xfrm>
            <a:off x="1981201" y="7861518"/>
            <a:ext cx="4495800" cy="1817424"/>
            <a:chOff x="1314361" y="7687590"/>
            <a:chExt cx="4271465" cy="1817424"/>
          </a:xfrm>
        </p:grpSpPr>
        <p:grpSp>
          <p:nvGrpSpPr>
            <p:cNvPr id="41" name="Group 40"/>
            <p:cNvGrpSpPr/>
            <p:nvPr/>
          </p:nvGrpSpPr>
          <p:grpSpPr>
            <a:xfrm>
              <a:off x="1314361" y="7687590"/>
              <a:ext cx="4057282" cy="1815882"/>
              <a:chOff x="1314361" y="7687590"/>
              <a:chExt cx="4057282" cy="1815882"/>
            </a:xfrm>
          </p:grpSpPr>
          <p:grpSp>
            <p:nvGrpSpPr>
              <p:cNvPr id="40" name="Group 39"/>
              <p:cNvGrpSpPr/>
              <p:nvPr/>
            </p:nvGrpSpPr>
            <p:grpSpPr>
              <a:xfrm>
                <a:off x="4199708" y="7981354"/>
                <a:ext cx="1171935" cy="924032"/>
                <a:chOff x="3548380" y="8148018"/>
                <a:chExt cx="1171935" cy="924032"/>
              </a:xfrm>
            </p:grpSpPr>
            <p:pic>
              <p:nvPicPr>
                <p:cNvPr id="32" name="irc_mi" descr="http://pad2.whstatic.com/images/thumb/2/21/Identify-a-Redwood-Tree-Step-5.jpg/670px-Identify-a-Redwood-Tree-Step-5.jpg"/>
                <p:cNvPicPr>
                  <a:picLocks noChangeAspect="1"/>
                </p:cNvPicPr>
                <p:nvPr/>
              </p:nvPicPr>
              <p:blipFill rotWithShape="1">
                <a:blip r:embed="rId7" cstate="print">
                  <a:extLst>
                    <a:ext uri="{28A0092B-C50C-407E-A947-70E740481C1C}">
                      <a14:useLocalDpi xmlns:a14="http://schemas.microsoft.com/office/drawing/2010/main" val="0"/>
                    </a:ext>
                  </a:extLst>
                </a:blip>
                <a:srcRect l="47486" t="16236" b="22404"/>
                <a:stretch/>
              </p:blipFill>
              <p:spPr bwMode="auto">
                <a:xfrm>
                  <a:off x="3548380" y="8148018"/>
                  <a:ext cx="1171935" cy="924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4" name="Picture 33" descr="https://encrypted-tbn2.gstatic.com/images?q=tbn:ANd9GcQKRlPcI7wyksPaJTSh5wW2n_Ks0d2TcCOxHgq225R7JtqJ9Ac0hQ"/>
                <p:cNvPicPr>
                  <a:picLocks noChangeAspect="1"/>
                </p:cNvPicPr>
                <p:nvPr/>
              </p:nvPicPr>
              <p:blipFill rotWithShape="1">
                <a:blip r:embed="rId8">
                  <a:extLst>
                    <a:ext uri="{28A0092B-C50C-407E-A947-70E740481C1C}">
                      <a14:useLocalDpi xmlns:a14="http://schemas.microsoft.com/office/drawing/2010/main" val="0"/>
                    </a:ext>
                  </a:extLst>
                </a:blip>
                <a:srcRect l="40336" t="43773" r="33193" b="35095"/>
                <a:stretch/>
              </p:blipFill>
              <p:spPr bwMode="auto">
                <a:xfrm>
                  <a:off x="3932552" y="8389855"/>
                  <a:ext cx="573501" cy="440359"/>
                </a:xfrm>
                <a:prstGeom prst="rect">
                  <a:avLst/>
                </a:prstGeom>
                <a:noFill/>
                <a:ln>
                  <a:noFill/>
                </a:ln>
                <a:extLst>
                  <a:ext uri="{53640926-AAD7-44D8-BBD7-CCE9431645EC}">
                    <a14:shadowObscured xmlns:a14="http://schemas.microsoft.com/office/drawing/2010/main"/>
                  </a:ext>
                </a:extLst>
              </p:spPr>
            </p:pic>
          </p:grpSp>
          <p:sp>
            <p:nvSpPr>
              <p:cNvPr id="37" name="Rectangle 24"/>
              <p:cNvSpPr>
                <a:spLocks noChangeArrowheads="1"/>
              </p:cNvSpPr>
              <p:nvPr/>
            </p:nvSpPr>
            <p:spPr bwMode="auto">
              <a:xfrm>
                <a:off x="1314361" y="7687590"/>
                <a:ext cx="28853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 sz="1400" b="1" u="sng" dirty="0" smtClean="0"/>
                  <a:t>Hojas, </a:t>
                </a:r>
                <a:r>
                  <a:rPr lang="es-ES" sz="1400" b="1" u="sng" dirty="0"/>
                  <a:t>piñas (o conos) y semillas</a:t>
                </a:r>
                <a:endParaRPr lang="es-ES" sz="1400" dirty="0"/>
              </a:p>
              <a:p>
                <a:pPr defTabSz="914400" eaLnBrk="0" fontAlgn="base" hangingPunct="0">
                  <a:spcBef>
                    <a:spcPct val="0"/>
                  </a:spcBef>
                  <a:spcAft>
                    <a:spcPct val="0"/>
                  </a:spcAft>
                </a:pPr>
                <a:r>
                  <a:rPr lang="es-ES" sz="1400" b="1" u="sng" dirty="0" smtClean="0"/>
                  <a:t>de la secuoya roja </a:t>
                </a:r>
                <a:r>
                  <a:rPr lang="es-ES" sz="1400" b="1" i="1" u="sng" dirty="0" smtClean="0"/>
                  <a:t>(</a:t>
                </a:r>
                <a:r>
                  <a:rPr lang="es-ES" sz="1400" b="1" i="1" u="sng" dirty="0" err="1" smtClean="0"/>
                  <a:t>redwood</a:t>
                </a:r>
                <a:r>
                  <a:rPr lang="es-ES" sz="1400" b="1" i="1" u="sng" dirty="0" smtClean="0"/>
                  <a:t>)</a:t>
                </a:r>
              </a:p>
              <a:p>
                <a:pPr defTabSz="914400" eaLnBrk="0" fontAlgn="base" hangingPunct="0">
                  <a:spcBef>
                    <a:spcPct val="0"/>
                  </a:spcBef>
                  <a:spcAft>
                    <a:spcPct val="0"/>
                  </a:spcAft>
                </a:pP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 hojas del</a:t>
                </a:r>
                <a:r>
                  <a:rPr kumimoji="0" lang="es-ES" altLang="en-US"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árbol de la</a:t>
                </a: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secuoya roja</a:t>
                </a:r>
                <a:r>
                  <a:rPr lang="es-ES" altLang="en-US" sz="1400" i="1" dirty="0" smtClean="0">
                    <a:latin typeface="Calibri" pitchFamily="34" charset="0"/>
                    <a:ea typeface="Calibri" pitchFamily="34" charset="0"/>
                    <a:cs typeface="Times New Roman" pitchFamily="18" charset="0"/>
                  </a:rPr>
                  <a:t> (</a:t>
                </a:r>
                <a:r>
                  <a:rPr lang="es-ES" altLang="en-US" sz="1400" i="1" dirty="0" err="1" smtClean="0">
                    <a:latin typeface="Calibri" pitchFamily="34" charset="0"/>
                    <a:ea typeface="Calibri" pitchFamily="34" charset="0"/>
                    <a:cs typeface="Times New Roman" pitchFamily="18" charset="0"/>
                  </a:rPr>
                  <a:t>redwood</a:t>
                </a:r>
                <a:r>
                  <a:rPr lang="es-ES" altLang="en-US" sz="1400" i="1" dirty="0" smtClean="0">
                    <a:latin typeface="Calibri" pitchFamily="34" charset="0"/>
                    <a:ea typeface="Calibri" pitchFamily="34" charset="0"/>
                    <a:cs typeface="Times New Roman" pitchFamily="18" charset="0"/>
                  </a:rPr>
                  <a:t>)</a:t>
                </a:r>
                <a:r>
                  <a:rPr lang="es-ES" altLang="en-US" sz="1400" dirty="0" smtClean="0">
                    <a:latin typeface="Calibri" pitchFamily="34" charset="0"/>
                    <a:ea typeface="Calibri" pitchFamily="34" charset="0"/>
                    <a:cs typeface="Times New Roman" pitchFamily="18" charset="0"/>
                  </a:rPr>
                  <a:t> </a:t>
                </a: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parecen más como agujas. </a:t>
                </a:r>
                <a:r>
                  <a:rPr lang="es-ES" altLang="en-US" sz="1400" dirty="0" smtClean="0">
                    <a:latin typeface="Calibri" pitchFamily="34" charset="0"/>
                    <a:ea typeface="Calibri" pitchFamily="34" charset="0"/>
                    <a:cs typeface="Times New Roman" pitchFamily="18" charset="0"/>
                  </a:rPr>
                  <a:t>Los árboles de secuoya roja </a:t>
                </a:r>
                <a:r>
                  <a:rPr lang="es-ES" altLang="en-US" sz="1400" i="1" dirty="0" smtClean="0">
                    <a:latin typeface="Calibri" pitchFamily="34" charset="0"/>
                    <a:ea typeface="Calibri" pitchFamily="34" charset="0"/>
                    <a:cs typeface="Times New Roman" pitchFamily="18" charset="0"/>
                  </a:rPr>
                  <a:t>(</a:t>
                </a:r>
                <a:r>
                  <a:rPr lang="es-ES" altLang="en-US" sz="1400" i="1" dirty="0" err="1" smtClean="0">
                    <a:latin typeface="Calibri" pitchFamily="34" charset="0"/>
                    <a:ea typeface="Calibri" pitchFamily="34" charset="0"/>
                    <a:cs typeface="Times New Roman" pitchFamily="18" charset="0"/>
                  </a:rPr>
                  <a:t>redwood</a:t>
                </a:r>
                <a:r>
                  <a:rPr lang="es-ES" altLang="en-US" sz="1400" i="1" dirty="0" smtClean="0">
                    <a:latin typeface="Calibri" pitchFamily="34" charset="0"/>
                    <a:ea typeface="Calibri" pitchFamily="34" charset="0"/>
                    <a:cs typeface="Times New Roman" pitchFamily="18" charset="0"/>
                  </a:rPr>
                  <a:t>)</a:t>
                </a:r>
                <a:r>
                  <a:rPr lang="es-ES" altLang="en-US" sz="1400" dirty="0" smtClean="0">
                    <a:latin typeface="Calibri" pitchFamily="34" charset="0"/>
                    <a:ea typeface="Calibri" pitchFamily="34" charset="0"/>
                    <a:cs typeface="Times New Roman" pitchFamily="18" charset="0"/>
                  </a:rPr>
                  <a:t> también tienen </a:t>
                </a: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piñas</a:t>
                </a:r>
                <a:r>
                  <a:rPr kumimoji="0" lang="es-ES" altLang="en-US"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y semillas</a:t>
                </a:r>
                <a:r>
                  <a:rPr lang="es-ES" altLang="en-US" sz="1400" dirty="0" smtClean="0">
                    <a:latin typeface="Calibri" pitchFamily="34" charset="0"/>
                    <a:ea typeface="Calibri" pitchFamily="34" charset="0"/>
                    <a:cs typeface="Times New Roman" pitchFamily="18" charset="0"/>
                  </a:rPr>
                  <a:t>, pero son más pequeñas que las de la secuoya gigante.</a:t>
                </a: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7" name="Text Box 18"/>
            <p:cNvSpPr txBox="1"/>
            <p:nvPr/>
          </p:nvSpPr>
          <p:spPr>
            <a:xfrm>
              <a:off x="4038600" y="8951016"/>
              <a:ext cx="1547226" cy="553998"/>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69863" marR="0" indent="-169863">
                <a:spcBef>
                  <a:spcPts val="0"/>
                </a:spcBef>
                <a:spcAft>
                  <a:spcPts val="1000"/>
                </a:spcAft>
              </a:pPr>
              <a:r>
                <a:rPr lang="en-US" sz="1200" b="1" dirty="0" smtClean="0">
                  <a:effectLst/>
                  <a:latin typeface="Calibri"/>
                  <a:ea typeface="Calibri"/>
                  <a:cs typeface="Times New Roman"/>
                </a:rPr>
                <a:t>4. </a:t>
              </a:r>
              <a:r>
                <a:rPr lang="en-US" sz="1200" b="1" dirty="0" err="1" smtClean="0">
                  <a:ea typeface="Calibri"/>
                  <a:cs typeface="Times New Roman"/>
                </a:rPr>
                <a:t>Piñas</a:t>
              </a:r>
              <a:r>
                <a:rPr lang="en-US" sz="1200" b="1" dirty="0" smtClean="0">
                  <a:ea typeface="Calibri"/>
                  <a:cs typeface="Times New Roman"/>
                </a:rPr>
                <a:t> y </a:t>
              </a:r>
              <a:r>
                <a:rPr lang="en-US" sz="1200" b="1" dirty="0" err="1" smtClean="0">
                  <a:ea typeface="Calibri"/>
                  <a:cs typeface="Times New Roman"/>
                </a:rPr>
                <a:t>semillas</a:t>
              </a:r>
              <a:r>
                <a:rPr lang="en-US" sz="1200" b="1" dirty="0" smtClean="0">
                  <a:ea typeface="Calibri"/>
                  <a:cs typeface="Times New Roman"/>
                </a:rPr>
                <a:t> de la </a:t>
              </a:r>
              <a:r>
                <a:rPr lang="en-US" sz="1200" b="1" dirty="0" err="1" smtClean="0">
                  <a:ea typeface="Calibri"/>
                  <a:cs typeface="Times New Roman"/>
                </a:rPr>
                <a:t>secuoya</a:t>
              </a:r>
              <a:r>
                <a:rPr lang="en-US" sz="1200" b="1" dirty="0" smtClean="0">
                  <a:ea typeface="Calibri"/>
                  <a:cs typeface="Times New Roman"/>
                </a:rPr>
                <a:t> </a:t>
              </a:r>
              <a:r>
                <a:rPr lang="en-US" sz="1200" b="1" dirty="0" err="1" smtClean="0">
                  <a:ea typeface="Calibri"/>
                  <a:cs typeface="Times New Roman"/>
                </a:rPr>
                <a:t>roja</a:t>
              </a:r>
              <a:r>
                <a:rPr lang="en-US" sz="1200" b="1" dirty="0" smtClean="0">
                  <a:ea typeface="Calibri"/>
                  <a:cs typeface="Times New Roman"/>
                </a:rPr>
                <a:t> (redwood)</a:t>
              </a:r>
              <a:endParaRPr lang="en-US" sz="1200" b="1" dirty="0">
                <a:effectLst/>
                <a:latin typeface="Calibri"/>
                <a:ea typeface="Calibri"/>
                <a:cs typeface="Times New Roman"/>
              </a:endParaRPr>
            </a:p>
          </p:txBody>
        </p:sp>
      </p:grpSp>
      <p:sp>
        <p:nvSpPr>
          <p:cNvPr id="50" name="TextBox 49"/>
          <p:cNvSpPr txBox="1"/>
          <p:nvPr/>
        </p:nvSpPr>
        <p:spPr>
          <a:xfrm>
            <a:off x="191540" y="121986"/>
            <a:ext cx="1942060" cy="52322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PY" sz="1000" dirty="0" smtClean="0"/>
              <a:t>Equivalencia de grado: 3.2</a:t>
            </a:r>
          </a:p>
          <a:p>
            <a:r>
              <a:rPr lang="es-PY" sz="1000" dirty="0" smtClean="0"/>
              <a:t>Escala</a:t>
            </a:r>
            <a:r>
              <a:rPr lang="es-PY" sz="1000" i="1" dirty="0" smtClean="0"/>
              <a:t> </a:t>
            </a:r>
            <a:r>
              <a:rPr lang="es-PY" sz="1000" i="1" dirty="0" err="1" smtClean="0"/>
              <a:t>Lexile</a:t>
            </a:r>
            <a:r>
              <a:rPr lang="es-PY" sz="1000" i="1" dirty="0" smtClean="0"/>
              <a:t>:</a:t>
            </a:r>
            <a:r>
              <a:rPr lang="es-PY" sz="1000" dirty="0" smtClean="0"/>
              <a:t> 670</a:t>
            </a:r>
          </a:p>
          <a:p>
            <a:r>
              <a:rPr lang="es-PY" sz="800" b="1" i="1" dirty="0" smtClean="0"/>
              <a:t>Basado en la versión original en inglés</a:t>
            </a:r>
            <a:endParaRPr lang="es-PY" sz="800" b="1" i="1" dirty="0"/>
          </a:p>
        </p:txBody>
      </p:sp>
    </p:spTree>
    <p:extLst>
      <p:ext uri="{BB962C8B-B14F-4D97-AF65-F5344CB8AC3E}">
        <p14:creationId xmlns:p14="http://schemas.microsoft.com/office/powerpoint/2010/main" val="3529143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533400" y="914400"/>
            <a:ext cx="6172200" cy="2031325"/>
          </a:xfrm>
          <a:prstGeom prst="rect">
            <a:avLst/>
          </a:prstGeom>
        </p:spPr>
        <p:txBody>
          <a:bodyPr wrap="square">
            <a:spAutoFit/>
          </a:bodyPr>
          <a:lstStyle/>
          <a:p>
            <a:r>
              <a:rPr lang="es-ES" sz="1400" b="1" u="sng" dirty="0" smtClean="0"/>
              <a:t>Corteza del árbol</a:t>
            </a:r>
            <a:endParaRPr lang="es-ES" sz="1400" dirty="0" smtClean="0"/>
          </a:p>
          <a:p>
            <a:r>
              <a:rPr lang="es-ES" sz="1400" dirty="0" smtClean="0"/>
              <a:t>La madera de la secuoya gigante es muy áspera. La corteza de la secuoya gigante es de un color marrón rojizo brillante.</a:t>
            </a:r>
          </a:p>
          <a:p>
            <a:r>
              <a:rPr lang="es-ES" sz="1400" dirty="0" smtClean="0"/>
              <a:t> </a:t>
            </a:r>
          </a:p>
          <a:p>
            <a:r>
              <a:rPr lang="es-ES" sz="1400" dirty="0" smtClean="0"/>
              <a:t>La madera de la secuoya roja </a:t>
            </a:r>
            <a:r>
              <a:rPr lang="es-ES" sz="1400" i="1" dirty="0" smtClean="0"/>
              <a:t>(</a:t>
            </a:r>
            <a:r>
              <a:rPr lang="es-ES" sz="1400" i="1" dirty="0" err="1" smtClean="0"/>
              <a:t>redwood</a:t>
            </a:r>
            <a:r>
              <a:rPr lang="es-ES" sz="1400" i="1" dirty="0" smtClean="0"/>
              <a:t>) </a:t>
            </a:r>
            <a:r>
              <a:rPr lang="es-ES" sz="1400" dirty="0" smtClean="0"/>
              <a:t>es áspera, pero </a:t>
            </a:r>
            <a:r>
              <a:rPr lang="es-ES" sz="1400" b="1" u="sng" dirty="0" smtClean="0"/>
              <a:t>no tan áspera</a:t>
            </a:r>
            <a:r>
              <a:rPr lang="es-ES" sz="1400" dirty="0" smtClean="0"/>
              <a:t> como  la de la secuoya gigante. La corteza de la secuoya roja </a:t>
            </a:r>
            <a:r>
              <a:rPr lang="es-ES" sz="1400" i="1" dirty="0" smtClean="0"/>
              <a:t>(</a:t>
            </a:r>
            <a:r>
              <a:rPr lang="es-ES" sz="1400" i="1" dirty="0" err="1" smtClean="0"/>
              <a:t>redwood</a:t>
            </a:r>
            <a:r>
              <a:rPr lang="es-ES" sz="1400" i="1" dirty="0" smtClean="0"/>
              <a:t>)</a:t>
            </a:r>
            <a:r>
              <a:rPr lang="es-ES" sz="1400" dirty="0" smtClean="0"/>
              <a:t> es en realidad de color marrón claro. La corteza de la secuoya roja </a:t>
            </a:r>
            <a:r>
              <a:rPr lang="es-ES" sz="1400" i="1" dirty="0" smtClean="0"/>
              <a:t>(</a:t>
            </a:r>
            <a:r>
              <a:rPr lang="es-ES" sz="1400" i="1" dirty="0" err="1" smtClean="0"/>
              <a:t>redwood</a:t>
            </a:r>
            <a:r>
              <a:rPr lang="es-ES" sz="1400" i="1" dirty="0" smtClean="0"/>
              <a:t>) </a:t>
            </a:r>
            <a:r>
              <a:rPr lang="es-ES" sz="1400" dirty="0" smtClean="0"/>
              <a:t>puede tener hasta 1 pie de espesor.</a:t>
            </a:r>
          </a:p>
          <a:p>
            <a:r>
              <a:rPr lang="en-US" sz="1400" dirty="0"/>
              <a:t> </a:t>
            </a:r>
          </a:p>
        </p:txBody>
      </p:sp>
      <p:sp>
        <p:nvSpPr>
          <p:cNvPr id="3" name="Rectangle 2"/>
          <p:cNvSpPr/>
          <p:nvPr/>
        </p:nvSpPr>
        <p:spPr>
          <a:xfrm>
            <a:off x="533400" y="304800"/>
            <a:ext cx="4419600" cy="276999"/>
          </a:xfrm>
          <a:prstGeom prst="rect">
            <a:avLst/>
          </a:prstGeom>
        </p:spPr>
        <p:txBody>
          <a:bodyPr wrap="square">
            <a:spAutoFit/>
          </a:bodyPr>
          <a:lstStyle/>
          <a:p>
            <a:r>
              <a:rPr lang="en-US" sz="1200" b="1" dirty="0" err="1" smtClean="0"/>
              <a:t>Secuoyas</a:t>
            </a:r>
            <a:r>
              <a:rPr lang="en-US" sz="1200" b="1" dirty="0" smtClean="0"/>
              <a:t> </a:t>
            </a:r>
            <a:r>
              <a:rPr lang="en-US" sz="1200" b="1" dirty="0" err="1" smtClean="0"/>
              <a:t>gigantes</a:t>
            </a:r>
            <a:r>
              <a:rPr lang="en-US" sz="1200" b="1" dirty="0" smtClean="0"/>
              <a:t> y </a:t>
            </a:r>
            <a:r>
              <a:rPr lang="en-US" sz="1200" b="1" dirty="0" err="1" smtClean="0"/>
              <a:t>Secuoyas</a:t>
            </a:r>
            <a:r>
              <a:rPr lang="en-US" sz="1200" b="1" dirty="0" smtClean="0"/>
              <a:t> </a:t>
            </a:r>
            <a:r>
              <a:rPr lang="en-US" sz="1200" b="1" dirty="0" err="1" smtClean="0"/>
              <a:t>rojas</a:t>
            </a:r>
            <a:r>
              <a:rPr lang="en-US" sz="1200" b="1" dirty="0" smtClean="0"/>
              <a:t> (redwoods</a:t>
            </a:r>
            <a:r>
              <a:rPr lang="en-US" sz="1200" b="1" u="sng" dirty="0" smtClean="0"/>
              <a:t>)</a:t>
            </a:r>
            <a:r>
              <a:rPr lang="en-US" sz="1200" dirty="0" smtClean="0"/>
              <a:t> </a:t>
            </a:r>
            <a:r>
              <a:rPr lang="es-ES" sz="1200" i="1" dirty="0" smtClean="0"/>
              <a:t>Continuación</a:t>
            </a:r>
            <a:r>
              <a:rPr lang="en-US" sz="1200" i="1" dirty="0" smtClean="0"/>
              <a:t>…</a:t>
            </a:r>
            <a:endParaRPr lang="en-US" sz="1200" i="1" dirty="0"/>
          </a:p>
        </p:txBody>
      </p:sp>
      <p:grpSp>
        <p:nvGrpSpPr>
          <p:cNvPr id="6" name="Group 5"/>
          <p:cNvGrpSpPr/>
          <p:nvPr/>
        </p:nvGrpSpPr>
        <p:grpSpPr>
          <a:xfrm>
            <a:off x="1695450" y="2730282"/>
            <a:ext cx="3811271" cy="1784350"/>
            <a:chOff x="0" y="0"/>
            <a:chExt cx="3811553" cy="1784426"/>
          </a:xfrm>
        </p:grpSpPr>
        <p:pic>
          <p:nvPicPr>
            <p:cNvPr id="7" name="Picture 6" descr="http://www.shannontech.com/ParkVision/Redwood/rw-081.jpg"/>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05918" y="0"/>
              <a:ext cx="1861850" cy="139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s://encrypted-tbn1.gstatic.com/images?q=tbn:ANd9GcSRClSfyISxc8CS0Kahkp405i60f8VlFrbEa06B01BszaeIddDPMw"/>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0081" r="58992" b="8716"/>
            <a:stretch/>
          </p:blipFill>
          <p:spPr bwMode="auto">
            <a:xfrm>
              <a:off x="0" y="0"/>
              <a:ext cx="1905918" cy="139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Rectangle 8"/>
            <p:cNvSpPr/>
            <p:nvPr/>
          </p:nvSpPr>
          <p:spPr>
            <a:xfrm>
              <a:off x="0" y="1443209"/>
              <a:ext cx="1905635"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100" b="1" dirty="0" smtClean="0">
                  <a:solidFill>
                    <a:srgbClr val="0D0D0D"/>
                  </a:solidFill>
                  <a:ea typeface="Calibri"/>
                  <a:cs typeface="Times New Roman"/>
                </a:rPr>
                <a:t>árbol de secuoya gigante</a:t>
              </a:r>
              <a:endParaRPr lang="es-ES" sz="1100" dirty="0">
                <a:ea typeface="Calibri"/>
                <a:cs typeface="Times New Roman"/>
              </a:endParaRPr>
            </a:p>
          </p:txBody>
        </p:sp>
        <p:sp>
          <p:nvSpPr>
            <p:cNvPr id="10" name="Rectangle 9"/>
            <p:cNvSpPr/>
            <p:nvPr/>
          </p:nvSpPr>
          <p:spPr>
            <a:xfrm>
              <a:off x="1905918" y="1454226"/>
              <a:ext cx="190563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S" sz="1100" b="1" dirty="0">
                  <a:solidFill>
                    <a:srgbClr val="0D0D0D"/>
                  </a:solidFill>
                  <a:ea typeface="Calibri"/>
                  <a:cs typeface="Times New Roman"/>
                </a:rPr>
                <a:t>á</a:t>
              </a:r>
              <a:r>
                <a:rPr lang="es-ES" sz="1100" b="1" dirty="0" smtClean="0">
                  <a:solidFill>
                    <a:srgbClr val="0D0D0D"/>
                  </a:solidFill>
                  <a:ea typeface="Calibri"/>
                  <a:cs typeface="Times New Roman"/>
                </a:rPr>
                <a:t>rbol de secuoya roja</a:t>
              </a:r>
              <a:endParaRPr lang="es-ES" sz="1100" dirty="0">
                <a:effectLst/>
                <a:ea typeface="Calibri"/>
                <a:cs typeface="Times New Roman"/>
              </a:endParaRPr>
            </a:p>
          </p:txBody>
        </p:sp>
      </p:grpSp>
      <p:sp>
        <p:nvSpPr>
          <p:cNvPr id="11" name="Rectangle 5"/>
          <p:cNvSpPr>
            <a:spLocks noChangeArrowheads="1"/>
          </p:cNvSpPr>
          <p:nvPr/>
        </p:nvSpPr>
        <p:spPr bwMode="auto">
          <a:xfrm>
            <a:off x="484865" y="4584354"/>
            <a:ext cx="64355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Hábitat</a:t>
            </a: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pPr>
            <a:r>
              <a:rPr kumimoji="0" lang="es-E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Ambas, la secuoya</a:t>
            </a:r>
            <a:r>
              <a:rPr kumimoji="0" lang="es-ES" altLang="en-US"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gigante y </a:t>
            </a:r>
            <a:r>
              <a:rPr lang="es-ES" altLang="en-US" sz="1400" dirty="0" smtClean="0">
                <a:latin typeface="Calibri" pitchFamily="34" charset="0"/>
                <a:ea typeface="Calibri" pitchFamily="34" charset="0"/>
                <a:cs typeface="Times New Roman" pitchFamily="18" charset="0"/>
              </a:rPr>
              <a:t>la secuoya roja </a:t>
            </a:r>
            <a:r>
              <a:rPr lang="es-ES" sz="1400" i="1" dirty="0" smtClean="0"/>
              <a:t>(</a:t>
            </a:r>
            <a:r>
              <a:rPr lang="es-ES" sz="1400" i="1" dirty="0" err="1" smtClean="0"/>
              <a:t>redwood</a:t>
            </a:r>
            <a:r>
              <a:rPr lang="es-ES" sz="1400" i="1" dirty="0" smtClean="0"/>
              <a:t>) </a:t>
            </a:r>
            <a:r>
              <a:rPr lang="es-ES" sz="1400" dirty="0" smtClean="0">
                <a:latin typeface="Calibri" pitchFamily="34" charset="0"/>
                <a:cs typeface="Times New Roman" pitchFamily="18" charset="0"/>
              </a:rPr>
              <a:t>se encuentran solamente en  el estado de California. </a:t>
            </a:r>
          </a:p>
          <a:p>
            <a:pPr lvl="0" defTabSz="914400" eaLnBrk="0" fontAlgn="base" hangingPunct="0">
              <a:spcBef>
                <a:spcPct val="0"/>
              </a:spcBef>
              <a:spcAft>
                <a:spcPct val="0"/>
              </a:spcAft>
            </a:pP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a:p>
            <a:pPr lvl="0" defTabSz="914400" eaLnBrk="0" fontAlgn="base" hangingPunct="0">
              <a:spcBef>
                <a:spcPct val="0"/>
              </a:spcBef>
              <a:spcAft>
                <a:spcPct val="0"/>
              </a:spcAft>
            </a:pPr>
            <a:r>
              <a:rPr lang="es-ES" altLang="en-US" sz="1400" dirty="0" smtClean="0">
                <a:latin typeface="Calibri" pitchFamily="34" charset="0"/>
                <a:ea typeface="Calibri" pitchFamily="34" charset="0"/>
                <a:cs typeface="Times New Roman" pitchFamily="18" charset="0"/>
              </a:rPr>
              <a:t>La secuoya gigante crece sola o en grupos. Crece en el centro de California. </a:t>
            </a:r>
          </a:p>
          <a:p>
            <a:pPr lvl="0" defTabSz="914400" eaLnBrk="0" fontAlgn="base" hangingPunct="0">
              <a:spcBef>
                <a:spcPct val="0"/>
              </a:spcBef>
              <a:spcAft>
                <a:spcPct val="0"/>
              </a:spcAft>
            </a:pPr>
            <a:endParaRPr lang="es-ES" altLang="en-US" sz="1400" dirty="0" smtClean="0">
              <a:latin typeface="Calibri" pitchFamily="34" charset="0"/>
              <a:ea typeface="Calibri" pitchFamily="34" charset="0"/>
              <a:cs typeface="Times New Roman" pitchFamily="18" charset="0"/>
            </a:endParaRPr>
          </a:p>
          <a:p>
            <a:pPr defTabSz="914400" eaLnBrk="0" fontAlgn="base" hangingPunct="0">
              <a:spcBef>
                <a:spcPct val="0"/>
              </a:spcBef>
              <a:spcAft>
                <a:spcPct val="0"/>
              </a:spcAft>
            </a:pPr>
            <a:r>
              <a:rPr lang="es-ES" altLang="en-US" sz="1400" dirty="0" smtClean="0">
                <a:latin typeface="Calibri" pitchFamily="34" charset="0"/>
                <a:ea typeface="Calibri" pitchFamily="34" charset="0"/>
                <a:cs typeface="Times New Roman" pitchFamily="18" charset="0"/>
              </a:rPr>
              <a:t>La secuoya roja </a:t>
            </a:r>
            <a:r>
              <a:rPr lang="es-ES" altLang="en-US" sz="1400" i="1" dirty="0" smtClean="0">
                <a:latin typeface="Calibri" pitchFamily="34" charset="0"/>
                <a:ea typeface="Calibri" pitchFamily="34" charset="0"/>
                <a:cs typeface="Times New Roman" pitchFamily="18" charset="0"/>
              </a:rPr>
              <a:t>(</a:t>
            </a:r>
            <a:r>
              <a:rPr lang="es-ES" altLang="en-US" sz="1400" i="1" dirty="0" err="1" smtClean="0">
                <a:latin typeface="Calibri" pitchFamily="34" charset="0"/>
                <a:ea typeface="Calibri" pitchFamily="34" charset="0"/>
                <a:cs typeface="Times New Roman" pitchFamily="18" charset="0"/>
              </a:rPr>
              <a:t>redwoods</a:t>
            </a:r>
            <a:r>
              <a:rPr lang="es-ES" altLang="en-US" sz="1400" i="1" dirty="0" smtClean="0">
                <a:latin typeface="Calibri" pitchFamily="34" charset="0"/>
                <a:ea typeface="Calibri" pitchFamily="34" charset="0"/>
                <a:cs typeface="Times New Roman" pitchFamily="18" charset="0"/>
              </a:rPr>
              <a:t>) </a:t>
            </a:r>
            <a:r>
              <a:rPr lang="es-ES" altLang="en-US" sz="1400" dirty="0" smtClean="0">
                <a:latin typeface="Calibri" pitchFamily="34" charset="0"/>
                <a:ea typeface="Calibri" pitchFamily="34" charset="0"/>
                <a:cs typeface="Times New Roman" pitchFamily="18" charset="0"/>
              </a:rPr>
              <a:t>crece en grupos cerca del Océano Pacífico, </a:t>
            </a:r>
            <a:r>
              <a:rPr lang="es-ES" altLang="en-US" sz="1400" dirty="0">
                <a:latin typeface="Calibri" pitchFamily="34" charset="0"/>
                <a:ea typeface="Calibri" pitchFamily="34" charset="0"/>
                <a:cs typeface="Times New Roman" pitchFamily="18" charset="0"/>
              </a:rPr>
              <a:t>a lo largo de la </a:t>
            </a:r>
            <a:r>
              <a:rPr lang="es-ES" altLang="en-US" sz="1400" dirty="0" smtClean="0">
                <a:latin typeface="Calibri" pitchFamily="34" charset="0"/>
                <a:ea typeface="Calibri" pitchFamily="34" charset="0"/>
                <a:cs typeface="Times New Roman" pitchFamily="18" charset="0"/>
              </a:rPr>
              <a:t>costa</a:t>
            </a:r>
            <a:r>
              <a:rPr lang="es-ES" altLang="en-US" sz="1400" dirty="0">
                <a:latin typeface="Calibri" pitchFamily="34" charset="0"/>
                <a:ea typeface="Calibri" pitchFamily="34" charset="0"/>
                <a:cs typeface="Times New Roman" pitchFamily="18" charset="0"/>
              </a:rPr>
              <a:t> </a:t>
            </a:r>
            <a:r>
              <a:rPr lang="es-ES" altLang="en-US" sz="1400" dirty="0" smtClean="0">
                <a:latin typeface="Calibri" pitchFamily="34" charset="0"/>
                <a:ea typeface="Calibri" pitchFamily="34" charset="0"/>
                <a:cs typeface="Times New Roman" pitchFamily="18" charset="0"/>
              </a:rPr>
              <a:t>en el norte de California</a:t>
            </a:r>
            <a:r>
              <a:rPr lang="es-ES" altLang="en-US" sz="1400" dirty="0">
                <a:latin typeface="Calibri" pitchFamily="34" charset="0"/>
                <a:ea typeface="Calibri" pitchFamily="34" charset="0"/>
                <a:cs typeface="Times New Roman" pitchFamily="18" charset="0"/>
              </a:rPr>
              <a:t>.</a:t>
            </a: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1142999" y="6629400"/>
            <a:ext cx="4363722" cy="2566670"/>
            <a:chOff x="-236572" y="0"/>
            <a:chExt cx="4896707" cy="2875402"/>
          </a:xfrm>
        </p:grpSpPr>
        <p:pic>
          <p:nvPicPr>
            <p:cNvPr id="13" name="irc_mi" descr="http://static.ddmcdn.com/gif/redwood-national-park-ga-ma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2872" y="0"/>
              <a:ext cx="2622014" cy="2875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ight Arrow 13"/>
            <p:cNvSpPr/>
            <p:nvPr/>
          </p:nvSpPr>
          <p:spPr>
            <a:xfrm>
              <a:off x="-236572" y="638978"/>
              <a:ext cx="1988254" cy="506776"/>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b="1" dirty="0" err="1" smtClean="0">
                  <a:solidFill>
                    <a:srgbClr val="0D0D0D"/>
                  </a:solidFill>
                  <a:effectLst/>
                  <a:ea typeface="Calibri"/>
                  <a:cs typeface="Times New Roman"/>
                </a:rPr>
                <a:t>Secuoya</a:t>
              </a:r>
              <a:r>
                <a:rPr lang="en-US" sz="1000" b="1" dirty="0" smtClean="0">
                  <a:solidFill>
                    <a:srgbClr val="0D0D0D"/>
                  </a:solidFill>
                  <a:effectLst/>
                  <a:ea typeface="Calibri"/>
                  <a:cs typeface="Times New Roman"/>
                </a:rPr>
                <a:t> </a:t>
              </a:r>
              <a:r>
                <a:rPr lang="en-US" sz="1000" b="1" dirty="0" err="1" smtClean="0">
                  <a:solidFill>
                    <a:srgbClr val="0D0D0D"/>
                  </a:solidFill>
                  <a:effectLst/>
                  <a:ea typeface="Calibri"/>
                  <a:cs typeface="Times New Roman"/>
                </a:rPr>
                <a:t>roja</a:t>
              </a:r>
              <a:r>
                <a:rPr lang="en-US" sz="1000" b="1" dirty="0" smtClean="0">
                  <a:solidFill>
                    <a:srgbClr val="0D0D0D"/>
                  </a:solidFill>
                  <a:effectLst/>
                  <a:ea typeface="Calibri"/>
                  <a:cs typeface="Times New Roman"/>
                </a:rPr>
                <a:t> </a:t>
              </a:r>
              <a:r>
                <a:rPr lang="en-US" sz="1000" b="1" i="1" dirty="0" smtClean="0">
                  <a:solidFill>
                    <a:srgbClr val="0D0D0D"/>
                  </a:solidFill>
                  <a:effectLst/>
                  <a:ea typeface="Calibri"/>
                  <a:cs typeface="Times New Roman"/>
                </a:rPr>
                <a:t>(Redwood)</a:t>
              </a:r>
              <a:endParaRPr lang="en-US" sz="1000" i="1" dirty="0">
                <a:effectLst/>
                <a:ea typeface="Calibri"/>
                <a:cs typeface="Times New Roman"/>
              </a:endParaRPr>
            </a:p>
          </p:txBody>
        </p:sp>
        <p:sp>
          <p:nvSpPr>
            <p:cNvPr id="15" name="Right Arrow 14"/>
            <p:cNvSpPr/>
            <p:nvPr/>
          </p:nvSpPr>
          <p:spPr>
            <a:xfrm flipH="1">
              <a:off x="2765233" y="1299990"/>
              <a:ext cx="1894902" cy="5838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000" b="1" dirty="0" err="1">
                  <a:solidFill>
                    <a:srgbClr val="0D0D0D"/>
                  </a:solidFill>
                  <a:ea typeface="Calibri"/>
                  <a:cs typeface="Times New Roman"/>
                </a:rPr>
                <a:t>Secuoya</a:t>
              </a:r>
              <a:r>
                <a:rPr lang="en-US" sz="1000" b="1" dirty="0">
                  <a:solidFill>
                    <a:srgbClr val="0D0D0D"/>
                  </a:solidFill>
                  <a:ea typeface="Calibri"/>
                  <a:cs typeface="Times New Roman"/>
                </a:rPr>
                <a:t> </a:t>
              </a:r>
              <a:r>
                <a:rPr lang="en-US" sz="1000" b="1" dirty="0" err="1" smtClean="0">
                  <a:solidFill>
                    <a:srgbClr val="0D0D0D"/>
                  </a:solidFill>
                  <a:ea typeface="Calibri"/>
                  <a:cs typeface="Times New Roman"/>
                </a:rPr>
                <a:t>gigante</a:t>
              </a:r>
              <a:endParaRPr lang="en-US" sz="1000" dirty="0">
                <a:effectLst/>
                <a:ea typeface="Calibri"/>
                <a:cs typeface="Times New Roman"/>
              </a:endParaRPr>
            </a:p>
          </p:txBody>
        </p:sp>
      </p:grpSp>
    </p:spTree>
    <p:extLst>
      <p:ext uri="{BB962C8B-B14F-4D97-AF65-F5344CB8AC3E}">
        <p14:creationId xmlns:p14="http://schemas.microsoft.com/office/powerpoint/2010/main" val="1308522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5" name="Rectangle 2"/>
          <p:cNvSpPr>
            <a:spLocks noChangeArrowheads="1"/>
          </p:cNvSpPr>
          <p:nvPr/>
        </p:nvSpPr>
        <p:spPr bwMode="auto">
          <a:xfrm>
            <a:off x="381000" y="783137"/>
            <a:ext cx="7239000"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1600" b="1" i="0" strike="noStrike" cap="none" normalizeH="0" baseline="0" dirty="0" smtClean="0">
                <a:ln>
                  <a:noFill/>
                </a:ln>
                <a:effectLst/>
                <a:latin typeface="OsloRegular"/>
                <a:ea typeface="Times New Roman" pitchFamily="18" charset="0"/>
                <a:cs typeface="Helvetica" pitchFamily="34" charset="0"/>
              </a:rPr>
              <a:t>¡La cosa viviente más</a:t>
            </a:r>
            <a:r>
              <a:rPr kumimoji="0" lang="es-ES" altLang="en-US" sz="1600" b="1" i="0" strike="noStrike" cap="none" normalizeH="0" dirty="0" smtClean="0">
                <a:ln>
                  <a:noFill/>
                </a:ln>
                <a:effectLst/>
                <a:latin typeface="OsloRegular"/>
                <a:ea typeface="Times New Roman" pitchFamily="18" charset="0"/>
                <a:cs typeface="Helvetica" pitchFamily="34" charset="0"/>
              </a:rPr>
              <a:t> grande</a:t>
            </a:r>
            <a:r>
              <a:rPr kumimoji="0" lang="es-ES" altLang="en-US" sz="1600" b="1" i="0" strike="noStrike" cap="none" normalizeH="0" baseline="0" dirty="0" smtClean="0">
                <a:ln>
                  <a:noFill/>
                </a:ln>
                <a:effectLst/>
                <a:latin typeface="OsloRegular"/>
                <a:ea typeface="Times New Roman" pitchFamily="18" charset="0"/>
                <a:cs typeface="Helvetica" pitchFamily="34" charset="0"/>
              </a:rPr>
              <a:t>!</a:t>
            </a:r>
            <a:endParaRPr kumimoji="0" lang="es-ES" altLang="en-US" sz="1400" b="0" i="0"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 </a:t>
            </a:r>
            <a:r>
              <a:rPr kumimoji="0" lang="es-ES" altLang="en-US" sz="1000" b="0"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Artículo</a:t>
            </a:r>
            <a:r>
              <a:rPr kumimoji="0" lang="es-ES" altLang="en-US" sz="1000" b="0" u="none" strike="noStrike" cap="none" normalizeH="0" dirty="0" smtClean="0">
                <a:ln>
                  <a:noFill/>
                </a:ln>
                <a:solidFill>
                  <a:schemeClr val="tx1"/>
                </a:solidFill>
                <a:effectLst/>
                <a:latin typeface="Helvetica" pitchFamily="34" charset="0"/>
                <a:ea typeface="Times New Roman" pitchFamily="18" charset="0"/>
                <a:cs typeface="Times New Roman" pitchFamily="18" charset="0"/>
              </a:rPr>
              <a:t> escrito por</a:t>
            </a:r>
            <a:r>
              <a:rPr kumimoji="0" lang="es-ES" altLang="en-US" sz="1000" b="0"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 Dr. </a:t>
            </a:r>
            <a:r>
              <a:rPr kumimoji="0" lang="es-ES" altLang="en-US" sz="1000" b="0" u="none" strike="noStrike" cap="none" normalizeH="0" baseline="0" dirty="0" err="1" smtClean="0">
                <a:ln>
                  <a:noFill/>
                </a:ln>
                <a:solidFill>
                  <a:schemeClr val="tx1"/>
                </a:solidFill>
                <a:effectLst/>
                <a:latin typeface="Helvetica" pitchFamily="34" charset="0"/>
                <a:ea typeface="Times New Roman" pitchFamily="18" charset="0"/>
                <a:cs typeface="Times New Roman" pitchFamily="18" charset="0"/>
              </a:rPr>
              <a:t>Orobsllih</a:t>
            </a:r>
            <a:r>
              <a:rPr kumimoji="0" lang="es-ES" altLang="en-US" sz="1000" b="0" u="none" strike="noStrike" cap="none" normalizeH="0" baseline="0" dirty="0" smtClean="0">
                <a:ln>
                  <a:noFill/>
                </a:ln>
                <a:solidFill>
                  <a:schemeClr val="tx1"/>
                </a:solidFill>
                <a:effectLst/>
                <a:latin typeface="Helvetica" pitchFamily="34"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1400" b="1" u="sng" dirty="0" smtClean="0">
                <a:latin typeface="Helvetica" pitchFamily="34" charset="0"/>
                <a:ea typeface="Times New Roman" pitchFamily="18" charset="0"/>
                <a:cs typeface="Times New Roman" pitchFamily="18" charset="0"/>
              </a:rPr>
              <a:t>1</a:t>
            </a:r>
          </a:p>
          <a:p>
            <a:pPr lvl="0" defTabSz="914400" eaLnBrk="0" fontAlgn="base" hangingPunct="0">
              <a:lnSpc>
                <a:spcPct val="150000"/>
              </a:lnSpc>
              <a:spcBef>
                <a:spcPct val="0"/>
              </a:spcBef>
              <a:spcAft>
                <a:spcPct val="0"/>
              </a:spcAft>
            </a:pPr>
            <a:r>
              <a:rPr lang="es-ES" altLang="en-US" sz="1400" dirty="0" smtClean="0">
                <a:latin typeface="Helvetica" pitchFamily="34" charset="0"/>
                <a:ea typeface="Times New Roman" pitchFamily="18" charset="0"/>
                <a:cs typeface="Times New Roman" pitchFamily="18" charset="0"/>
              </a:rPr>
              <a:t>Las secuoyas gigantes crecen a altas </a:t>
            </a:r>
            <a:r>
              <a:rPr lang="es-ES" altLang="en-US" sz="1400" b="1" dirty="0" smtClean="0">
                <a:latin typeface="Helvetica" pitchFamily="34" charset="0"/>
                <a:ea typeface="Times New Roman" pitchFamily="18" charset="0"/>
                <a:cs typeface="Times New Roman" pitchFamily="18" charset="0"/>
              </a:rPr>
              <a:t>elevaciones</a:t>
            </a:r>
            <a:r>
              <a:rPr lang="es-ES" altLang="en-US" sz="1400" dirty="0" smtClean="0">
                <a:latin typeface="Helvetica" pitchFamily="34" charset="0"/>
                <a:ea typeface="Times New Roman" pitchFamily="18" charset="0"/>
                <a:cs typeface="Times New Roman" pitchFamily="18" charset="0"/>
              </a:rPr>
              <a:t>. Es muy seco. Esto</a:t>
            </a:r>
            <a:r>
              <a:rPr lang="es-ES" altLang="en-US" sz="1400" dirty="0">
                <a:latin typeface="Helvetica" pitchFamily="34" charset="0"/>
                <a:ea typeface="Times New Roman" pitchFamily="18" charset="0"/>
                <a:cs typeface="Times New Roman" pitchFamily="18" charset="0"/>
              </a:rPr>
              <a:t> </a:t>
            </a:r>
            <a:r>
              <a:rPr lang="es-ES" altLang="en-US" sz="1400" dirty="0" smtClean="0">
                <a:latin typeface="Helvetica" pitchFamily="34" charset="0"/>
                <a:ea typeface="Times New Roman" pitchFamily="18" charset="0"/>
                <a:cs typeface="Times New Roman" pitchFamily="18" charset="0"/>
              </a:rPr>
              <a:t>ayuda a las piñas de secuoya gigante a abrirse. Después que la piña se abre, las semillas caen al suelo. Pronto, nuevos arboles empiezan a crecer.  Las secuoya gigante solo puede encontrarse en California. </a:t>
            </a:r>
          </a:p>
          <a:p>
            <a:pPr lvl="0" defTabSz="914400" eaLnBrk="0" fontAlgn="base" hangingPunct="0">
              <a:lnSpc>
                <a:spcPct val="150000"/>
              </a:lnSpc>
              <a:spcBef>
                <a:spcPct val="0"/>
              </a:spcBef>
              <a:spcAft>
                <a:spcPct val="0"/>
              </a:spcAft>
            </a:pPr>
            <a:endParaRPr lang="en-US" altLang="en-US" sz="1400" dirty="0">
              <a:latin typeface="Helvetica" pitchFamily="34" charset="0"/>
              <a:ea typeface="Times New Roman" pitchFamily="18" charset="0"/>
              <a:cs typeface="Times New Roman" pitchFamily="18" charset="0"/>
            </a:endParaRPr>
          </a:p>
          <a:p>
            <a:pPr lvl="0" defTabSz="914400" eaLnBrk="0" fontAlgn="base" hangingPunct="0">
              <a:lnSpc>
                <a:spcPct val="150000"/>
              </a:lnSpc>
              <a:spcBef>
                <a:spcPct val="0"/>
              </a:spcBef>
              <a:spcAft>
                <a:spcPct val="0"/>
              </a:spcAft>
            </a:pPr>
            <a:r>
              <a:rPr lang="en-US" altLang="en-US" sz="1400" b="1" u="sng" dirty="0" smtClean="0">
                <a:latin typeface="Helvetica" pitchFamily="34" charset="0"/>
                <a:ea typeface="Times New Roman" pitchFamily="18" charset="0"/>
                <a:cs typeface="Times New Roman" pitchFamily="18" charset="0"/>
              </a:rPr>
              <a:t>2</a:t>
            </a:r>
          </a:p>
          <a:p>
            <a:pPr lvl="0" defTabSz="914400" eaLnBrk="0" fontAlgn="base" hangingPunct="0">
              <a:lnSpc>
                <a:spcPct val="150000"/>
              </a:lnSpc>
              <a:spcBef>
                <a:spcPct val="0"/>
              </a:spcBef>
              <a:spcAft>
                <a:spcPct val="0"/>
              </a:spcAft>
            </a:pPr>
            <a:r>
              <a:rPr lang="es-ES" altLang="en-US" sz="1400" dirty="0" smtClean="0">
                <a:latin typeface="Helvetica" pitchFamily="34" charset="0"/>
                <a:ea typeface="Times New Roman" pitchFamily="18" charset="0"/>
                <a:cs typeface="Times New Roman" pitchFamily="18" charset="0"/>
              </a:rPr>
              <a:t>La corteza de la secuoya gigante es áspera. Tiene un color marrón rojizo. La corteza de </a:t>
            </a:r>
          </a:p>
          <a:p>
            <a:pPr lvl="0" defTabSz="914400" eaLnBrk="0" fontAlgn="base" hangingPunct="0">
              <a:lnSpc>
                <a:spcPct val="150000"/>
              </a:lnSpc>
              <a:spcBef>
                <a:spcPct val="0"/>
              </a:spcBef>
              <a:spcAft>
                <a:spcPct val="0"/>
              </a:spcAft>
            </a:pPr>
            <a:r>
              <a:rPr lang="es-ES" altLang="en-US" sz="1400" dirty="0" smtClean="0">
                <a:latin typeface="Helvetica" pitchFamily="34" charset="0"/>
                <a:ea typeface="Times New Roman" pitchFamily="18" charset="0"/>
                <a:cs typeface="Times New Roman" pitchFamily="18" charset="0"/>
              </a:rPr>
              <a:t>la secuoya gigante puede crecer hasta 3 pies de espesor. La corteza gruesa protege a </a:t>
            </a:r>
            <a:r>
              <a:rPr lang="es-ES" altLang="en-US" sz="1400" dirty="0">
                <a:latin typeface="Helvetica" pitchFamily="34" charset="0"/>
                <a:ea typeface="Times New Roman" pitchFamily="18" charset="0"/>
                <a:cs typeface="Times New Roman" pitchFamily="18" charset="0"/>
              </a:rPr>
              <a:t>los árboles </a:t>
            </a:r>
            <a:r>
              <a:rPr lang="es-ES" altLang="en-US" sz="1400" dirty="0" smtClean="0">
                <a:latin typeface="Helvetica" pitchFamily="34" charset="0"/>
                <a:ea typeface="Times New Roman" pitchFamily="18" charset="0"/>
                <a:cs typeface="Times New Roman" pitchFamily="18" charset="0"/>
              </a:rPr>
              <a:t>contra los insectos y el fuego.  </a:t>
            </a:r>
          </a:p>
          <a:p>
            <a:pPr lvl="0" defTabSz="914400" eaLnBrk="0" fontAlgn="base" hangingPunct="0">
              <a:lnSpc>
                <a:spcPct val="150000"/>
              </a:lnSpc>
              <a:spcBef>
                <a:spcPct val="0"/>
              </a:spcBef>
              <a:spcAft>
                <a:spcPct val="0"/>
              </a:spcAft>
            </a:pPr>
            <a:endParaRPr lang="en-US" altLang="en-US" sz="1400" dirty="0">
              <a:latin typeface="Helvetica" pitchFamily="34" charset="0"/>
              <a:ea typeface="Times New Roman" pitchFamily="18" charset="0"/>
              <a:cs typeface="Times New Roman" pitchFamily="18" charset="0"/>
            </a:endParaRPr>
          </a:p>
          <a:p>
            <a:pPr lvl="0" defTabSz="914400" eaLnBrk="0" fontAlgn="base" hangingPunct="0">
              <a:lnSpc>
                <a:spcPct val="150000"/>
              </a:lnSpc>
              <a:spcBef>
                <a:spcPct val="0"/>
              </a:spcBef>
              <a:spcAft>
                <a:spcPct val="0"/>
              </a:spcAft>
            </a:pPr>
            <a:endParaRPr lang="en-US" altLang="en-US" sz="1400" dirty="0">
              <a:latin typeface="Helvetica" pitchFamily="34" charset="0"/>
              <a:ea typeface="Times New Roman" pitchFamily="18" charset="0"/>
              <a:cs typeface="Times New Roman" pitchFamily="18" charset="0"/>
            </a:endParaRPr>
          </a:p>
          <a:p>
            <a:pPr lvl="0" defTabSz="914400" eaLnBrk="0" fontAlgn="base" hangingPunct="0">
              <a:lnSpc>
                <a:spcPct val="150000"/>
              </a:lnSpc>
              <a:spcBef>
                <a:spcPct val="0"/>
              </a:spcBef>
              <a:spcAft>
                <a:spcPct val="0"/>
              </a:spcAft>
            </a:pPr>
            <a:r>
              <a:rPr lang="es-ES" altLang="en-US" sz="1400" b="1" u="sng" dirty="0" smtClean="0">
                <a:latin typeface="Helvetica" pitchFamily="34" charset="0"/>
                <a:ea typeface="Times New Roman" pitchFamily="18" charset="0"/>
                <a:cs typeface="Times New Roman" pitchFamily="18" charset="0"/>
              </a:rPr>
              <a:t>3</a:t>
            </a:r>
          </a:p>
          <a:p>
            <a:pPr lvl="0" defTabSz="914400" eaLnBrk="0" fontAlgn="base" hangingPunct="0">
              <a:lnSpc>
                <a:spcPct val="150000"/>
              </a:lnSpc>
              <a:spcBef>
                <a:spcPct val="0"/>
              </a:spcBef>
              <a:spcAft>
                <a:spcPct val="0"/>
              </a:spcAft>
            </a:pPr>
            <a:r>
              <a:rPr lang="es-ES" altLang="en-US" sz="1400" dirty="0" smtClean="0">
                <a:latin typeface="Helvetica" pitchFamily="34" charset="0"/>
                <a:ea typeface="Times New Roman" pitchFamily="18" charset="0"/>
                <a:cs typeface="Times New Roman" pitchFamily="18" charset="0"/>
              </a:rPr>
              <a:t>Las secuoyas gigantes son los árboles más grandes.  Hay una </a:t>
            </a:r>
          </a:p>
          <a:p>
            <a:pPr lvl="0" defTabSz="914400" eaLnBrk="0" fontAlgn="base" hangingPunct="0">
              <a:lnSpc>
                <a:spcPct val="150000"/>
              </a:lnSpc>
              <a:spcBef>
                <a:spcPct val="0"/>
              </a:spcBef>
              <a:spcAft>
                <a:spcPct val="0"/>
              </a:spcAft>
            </a:pPr>
            <a:r>
              <a:rPr lang="es-ES" altLang="en-US" sz="1400" dirty="0" smtClean="0">
                <a:latin typeface="Helvetica" pitchFamily="34" charset="0"/>
                <a:ea typeface="Times New Roman" pitchFamily="18" charset="0"/>
                <a:cs typeface="Times New Roman" pitchFamily="18" charset="0"/>
              </a:rPr>
              <a:t>secuoya gigante famosa, conocida como el General Sherman. Es tan ancho y alto que es llamado el árbol vivo más grande. Además, ¡es la cosa viviente más grande que existe! </a:t>
            </a:r>
            <a:endParaRPr kumimoji="0" lang="es-E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25"/>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6629" y="6882144"/>
            <a:ext cx="2209800" cy="2822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1540" y="121986"/>
            <a:ext cx="1942060" cy="523220"/>
          </a:xfrm>
          <a:prstGeom prst="rect">
            <a:avLst/>
          </a:prstGeom>
          <a:noFill/>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PY" sz="1000" dirty="0" smtClean="0"/>
              <a:t>Equivalencia de grado: 3.8</a:t>
            </a:r>
          </a:p>
          <a:p>
            <a:r>
              <a:rPr lang="es-PY" sz="1000" dirty="0" smtClean="0"/>
              <a:t>Escala</a:t>
            </a:r>
            <a:r>
              <a:rPr lang="es-PY" sz="1000" i="1" dirty="0" smtClean="0"/>
              <a:t> </a:t>
            </a:r>
            <a:r>
              <a:rPr lang="es-PY" sz="1000" i="1" dirty="0" err="1" smtClean="0"/>
              <a:t>Lexile</a:t>
            </a:r>
            <a:r>
              <a:rPr lang="es-PY" sz="1000" i="1" dirty="0" smtClean="0"/>
              <a:t>:</a:t>
            </a:r>
            <a:r>
              <a:rPr lang="es-PY" sz="1000" dirty="0" smtClean="0"/>
              <a:t> 590</a:t>
            </a:r>
          </a:p>
          <a:p>
            <a:r>
              <a:rPr lang="es-PY" sz="800" b="1" i="1" dirty="0" smtClean="0"/>
              <a:t>Basado en la versión original en inglés</a:t>
            </a:r>
            <a:endParaRPr lang="es-PY" sz="800" b="1" i="1" dirty="0"/>
          </a:p>
        </p:txBody>
      </p:sp>
    </p:spTree>
    <p:extLst>
      <p:ext uri="{BB962C8B-B14F-4D97-AF65-F5344CB8AC3E}">
        <p14:creationId xmlns:p14="http://schemas.microsoft.com/office/powerpoint/2010/main" val="2031905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536" y="5499345"/>
            <a:ext cx="6363378" cy="3539430"/>
          </a:xfrm>
          <a:prstGeom prst="rect">
            <a:avLst/>
          </a:prstGeom>
        </p:spPr>
        <p:txBody>
          <a:bodyPr wrap="square">
            <a:spAutoFit/>
          </a:bodyPr>
          <a:lstStyle/>
          <a:p>
            <a:pPr marL="361417" lvl="0" indent="-361417"/>
            <a:r>
              <a:rPr lang="es-ES" sz="1600" b="1" dirty="0" smtClean="0">
                <a:latin typeface="Helvetica" pitchFamily="34" charset="0"/>
                <a:cs typeface="Helvetica" pitchFamily="34" charset="0"/>
              </a:rPr>
              <a:t>10. ¿</a:t>
            </a:r>
            <a:r>
              <a:rPr lang="es-ES" altLang="en-US" sz="1600" b="1" dirty="0" smtClean="0">
                <a:latin typeface="Helvetica" pitchFamily="34" charset="0"/>
                <a:ea typeface="Times New Roman" pitchFamily="18" charset="0"/>
                <a:cs typeface="Times New Roman" pitchFamily="18" charset="0"/>
              </a:rPr>
              <a:t>Qué</a:t>
            </a:r>
            <a:r>
              <a:rPr lang="es-ES" sz="1600" b="1" dirty="0" smtClean="0">
                <a:solidFill>
                  <a:prstClr val="black"/>
                </a:solidFill>
                <a:latin typeface="Helvetica" pitchFamily="34" charset="0"/>
                <a:cs typeface="Helvetica" pitchFamily="34" charset="0"/>
              </a:rPr>
              <a:t> </a:t>
            </a:r>
            <a:r>
              <a:rPr lang="es-ES" sz="1600" b="1" dirty="0">
                <a:solidFill>
                  <a:prstClr val="black"/>
                </a:solidFill>
                <a:latin typeface="Helvetica" pitchFamily="34" charset="0"/>
                <a:cs typeface="Helvetica" pitchFamily="34" charset="0"/>
              </a:rPr>
              <a:t>significa la palabra </a:t>
            </a:r>
            <a:r>
              <a:rPr lang="es-ES" sz="1600" b="1" u="sng" dirty="0">
                <a:solidFill>
                  <a:prstClr val="black"/>
                </a:solidFill>
                <a:latin typeface="Helvetica" pitchFamily="34" charset="0"/>
                <a:cs typeface="Helvetica" pitchFamily="34" charset="0"/>
              </a:rPr>
              <a:t>elevaciones</a:t>
            </a:r>
            <a:r>
              <a:rPr lang="es-ES" sz="1600" b="1" dirty="0">
                <a:solidFill>
                  <a:prstClr val="black"/>
                </a:solidFill>
                <a:latin typeface="Helvetica" pitchFamily="34" charset="0"/>
                <a:cs typeface="Helvetica" pitchFamily="34" charset="0"/>
              </a:rPr>
              <a:t>, de acuerdo a su uso  en la oración </a:t>
            </a:r>
            <a:r>
              <a:rPr lang="es-ES" sz="1600" b="1" dirty="0" smtClean="0">
                <a:solidFill>
                  <a:prstClr val="black"/>
                </a:solidFill>
                <a:latin typeface="Helvetica" pitchFamily="34" charset="0"/>
                <a:cs typeface="Helvetica" pitchFamily="34" charset="0"/>
              </a:rPr>
              <a:t>a continuación?</a:t>
            </a:r>
            <a:endParaRPr lang="es-ES" sz="1600" b="1" dirty="0">
              <a:solidFill>
                <a:prstClr val="black"/>
              </a:solidFill>
              <a:latin typeface="Helvetica" pitchFamily="34" charset="0"/>
              <a:cs typeface="Helvetica" pitchFamily="34" charset="0"/>
            </a:endParaRPr>
          </a:p>
          <a:p>
            <a:pPr marL="342900" lvl="0" indent="-342900" defTabSz="914400" eaLnBrk="0" fontAlgn="base" hangingPunct="0">
              <a:spcBef>
                <a:spcPct val="0"/>
              </a:spcBef>
              <a:spcAft>
                <a:spcPct val="0"/>
              </a:spcAft>
            </a:pPr>
            <a:endParaRPr lang="es-ES" altLang="en-US" sz="1600" b="1" dirty="0" smtClean="0">
              <a:latin typeface="Helvetica" pitchFamily="34" charset="0"/>
              <a:ea typeface="Times New Roman" pitchFamily="18" charset="0"/>
              <a:cs typeface="Times New Roman" pitchFamily="18" charset="0"/>
            </a:endParaRPr>
          </a:p>
          <a:p>
            <a:pPr marL="342900" lvl="0" indent="-342900" defTabSz="914400" eaLnBrk="0" fontAlgn="base" hangingPunct="0">
              <a:spcBef>
                <a:spcPct val="0"/>
              </a:spcBef>
              <a:spcAft>
                <a:spcPct val="0"/>
              </a:spcAft>
            </a:pPr>
            <a:r>
              <a:rPr lang="es-ES" altLang="en-US" sz="1600" dirty="0" smtClean="0">
                <a:latin typeface="Helvetica" pitchFamily="34" charset="0"/>
                <a:ea typeface="Times New Roman" pitchFamily="18" charset="0"/>
                <a:cs typeface="Times New Roman" pitchFamily="18" charset="0"/>
              </a:rPr>
              <a:t>Las </a:t>
            </a:r>
            <a:r>
              <a:rPr lang="es-ES" altLang="en-US" sz="1600" dirty="0">
                <a:latin typeface="Helvetica" pitchFamily="34" charset="0"/>
                <a:ea typeface="Times New Roman" pitchFamily="18" charset="0"/>
                <a:cs typeface="Times New Roman" pitchFamily="18" charset="0"/>
              </a:rPr>
              <a:t>secuoyas gigantes crecen mayormente en las más altas </a:t>
            </a:r>
            <a:r>
              <a:rPr lang="es-ES" altLang="en-US" sz="1600" u="sng" dirty="0">
                <a:latin typeface="Helvetica" pitchFamily="34" charset="0"/>
                <a:ea typeface="Times New Roman" pitchFamily="18" charset="0"/>
                <a:cs typeface="Times New Roman" pitchFamily="18" charset="0"/>
              </a:rPr>
              <a:t>elevaciones</a:t>
            </a:r>
            <a:r>
              <a:rPr lang="es-ES" altLang="en-US" sz="1600" dirty="0">
                <a:latin typeface="Helvetica" pitchFamily="34" charset="0"/>
                <a:ea typeface="Times New Roman" pitchFamily="18" charset="0"/>
                <a:cs typeface="Times New Roman" pitchFamily="18" charset="0"/>
              </a:rPr>
              <a:t> del centro de </a:t>
            </a:r>
            <a:r>
              <a:rPr lang="es-ES" altLang="en-US" sz="1600" dirty="0" smtClean="0">
                <a:latin typeface="Helvetica" pitchFamily="34" charset="0"/>
                <a:ea typeface="Times New Roman" pitchFamily="18" charset="0"/>
                <a:cs typeface="Times New Roman" pitchFamily="18" charset="0"/>
              </a:rPr>
              <a:t>California.</a:t>
            </a:r>
          </a:p>
          <a:p>
            <a:pPr marL="342900" lvl="0" indent="-342900" defTabSz="914400" eaLnBrk="0" fontAlgn="base" hangingPunct="0">
              <a:spcBef>
                <a:spcPct val="0"/>
              </a:spcBef>
              <a:spcAft>
                <a:spcPct val="0"/>
              </a:spcAft>
            </a:pPr>
            <a:endParaRPr lang="es-ES" sz="1600" b="1" dirty="0" smtClean="0">
              <a:latin typeface="Helvetica" pitchFamily="34" charset="0"/>
              <a:cs typeface="Helvetica" pitchFamily="34" charset="0"/>
            </a:endParaRPr>
          </a:p>
          <a:p>
            <a:pPr marL="361417" indent="-361417"/>
            <a:r>
              <a:rPr lang="es-ES" sz="1600" b="1" dirty="0" smtClean="0">
                <a:latin typeface="Helvetica" pitchFamily="34" charset="0"/>
                <a:cs typeface="Helvetica" pitchFamily="34" charset="0"/>
              </a:rPr>
              <a:t>      </a:t>
            </a: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lugares que están más arriba que otros</a:t>
            </a:r>
          </a:p>
          <a:p>
            <a:pPr marL="834940" indent="-361417">
              <a:buFont typeface="+mj-lt"/>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lugares que están más abajo que otros</a:t>
            </a:r>
          </a:p>
          <a:p>
            <a:pPr marL="834940" indent="-361417">
              <a:buFont typeface="+mj-lt"/>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lugares cerca de California</a:t>
            </a:r>
          </a:p>
          <a:p>
            <a:pPr marL="834940" indent="-361417">
              <a:buFont typeface="+mj-lt"/>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lugares cerca del Océano Pacífico </a:t>
            </a:r>
            <a:endParaRPr lang="es-ES" sz="1600" dirty="0">
              <a:latin typeface="Helvetica" pitchFamily="34" charset="0"/>
              <a:cs typeface="Helvetica" pitchFamily="34" charset="0"/>
            </a:endParaRPr>
          </a:p>
        </p:txBody>
      </p:sp>
      <p:sp>
        <p:nvSpPr>
          <p:cNvPr id="23" name="Rectangle 22"/>
          <p:cNvSpPr/>
          <p:nvPr/>
        </p:nvSpPr>
        <p:spPr>
          <a:xfrm>
            <a:off x="481012" y="846289"/>
            <a:ext cx="6453188" cy="3057532"/>
          </a:xfrm>
          <a:prstGeom prst="rect">
            <a:avLst/>
          </a:prstGeom>
        </p:spPr>
        <p:txBody>
          <a:bodyPr wrap="square" lIns="101881" tIns="50941" rIns="101881" bIns="50941">
            <a:spAutoFit/>
          </a:bodyPr>
          <a:lstStyle/>
          <a:p>
            <a:pPr marL="400050" indent="-400050">
              <a:buAutoNum type="arabicPeriod" startAt="9"/>
              <a:tabLst>
                <a:tab pos="400050" algn="l"/>
              </a:tabLst>
            </a:pPr>
            <a:r>
              <a:rPr lang="es-ES" sz="1600" b="1" dirty="0" smtClean="0">
                <a:latin typeface="Helvetica" pitchFamily="34" charset="0"/>
                <a:cs typeface="Helvetica" pitchFamily="34" charset="0"/>
              </a:rPr>
              <a:t>¿Qué información se </a:t>
            </a:r>
            <a:r>
              <a:rPr lang="es-ES" sz="1600" b="1" u="sng" dirty="0" smtClean="0">
                <a:latin typeface="Helvetica" pitchFamily="34" charset="0"/>
                <a:cs typeface="Helvetica" pitchFamily="34" charset="0"/>
              </a:rPr>
              <a:t>recuenta</a:t>
            </a:r>
            <a:r>
              <a:rPr lang="es-ES" sz="1600" b="1" dirty="0" smtClean="0">
                <a:latin typeface="Helvetica" pitchFamily="34" charset="0"/>
                <a:cs typeface="Helvetica" pitchFamily="34" charset="0"/>
              </a:rPr>
              <a:t> en la imagen 1 de </a:t>
            </a:r>
            <a:r>
              <a:rPr lang="es-ES" sz="1600" b="1" i="1" dirty="0" smtClean="0">
                <a:latin typeface="Helvetica" pitchFamily="34" charset="0"/>
                <a:cs typeface="Helvetica" pitchFamily="34" charset="0"/>
              </a:rPr>
              <a:t>Secuoyas gigantes y Secuoyas rojas (</a:t>
            </a:r>
            <a:r>
              <a:rPr lang="es-ES" sz="1600" b="1" i="1" dirty="0" err="1">
                <a:latin typeface="Helvetica" pitchFamily="34" charset="0"/>
                <a:cs typeface="Helvetica" pitchFamily="34" charset="0"/>
              </a:rPr>
              <a:t>r</a:t>
            </a:r>
            <a:r>
              <a:rPr lang="es-ES" sz="1600" b="1" i="1" dirty="0" err="1" smtClean="0">
                <a:latin typeface="Helvetica" pitchFamily="34" charset="0"/>
                <a:cs typeface="Helvetica" pitchFamily="34" charset="0"/>
              </a:rPr>
              <a:t>edwoods</a:t>
            </a:r>
            <a:r>
              <a:rPr lang="es-ES" sz="1600" b="1" i="1" dirty="0" smtClean="0">
                <a:latin typeface="Helvetica" pitchFamily="34" charset="0"/>
                <a:cs typeface="Helvetica" pitchFamily="34" charset="0"/>
              </a:rPr>
              <a:t>)?</a:t>
            </a:r>
            <a:r>
              <a:rPr lang="es-ES" sz="1600" b="1" dirty="0" smtClean="0">
                <a:latin typeface="Helvetica" pitchFamily="34" charset="0"/>
                <a:cs typeface="Helvetica" pitchFamily="34" charset="0"/>
              </a:rPr>
              <a:t> </a:t>
            </a:r>
          </a:p>
          <a:p>
            <a:pPr marL="361417" indent="-361417">
              <a:buAutoNum type="arabicPeriod" startAt="9"/>
            </a:pPr>
            <a:endParaRPr lang="es-ES" sz="1600" b="1" dirty="0" smtClean="0">
              <a:latin typeface="Helvetica" pitchFamily="34" charset="0"/>
              <a:cs typeface="Helvetica" pitchFamily="34" charset="0"/>
            </a:endParaRPr>
          </a:p>
          <a:p>
            <a:pPr marL="816423" indent="-342900">
              <a:buAutoNum type="alphaUcPeriod"/>
            </a:pPr>
            <a:r>
              <a:rPr lang="es-ES" sz="1600" dirty="0" smtClean="0">
                <a:latin typeface="Helvetica" pitchFamily="34" charset="0"/>
                <a:cs typeface="Helvetica" pitchFamily="34" charset="0"/>
              </a:rPr>
              <a:t>cuán ancho es el tronco de la secuoya gigante</a:t>
            </a:r>
          </a:p>
          <a:p>
            <a:pPr marL="816423" indent="-342900">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cuán alto es un árbol de secuoya gigante</a:t>
            </a:r>
          </a:p>
          <a:p>
            <a:pPr marL="834940" indent="-361417">
              <a:buFont typeface="+mj-lt"/>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las diferencias de los tamaños de las piñas</a:t>
            </a:r>
          </a:p>
          <a:p>
            <a:pPr marL="834940" indent="-361417">
              <a:buFont typeface="+mj-lt"/>
              <a:buAutoNum type="alphaUcPeriod"/>
            </a:pPr>
            <a:endParaRPr lang="es-ES" sz="1600" dirty="0" smtClean="0">
              <a:latin typeface="Helvetica" pitchFamily="34" charset="0"/>
              <a:cs typeface="Helvetica" pitchFamily="34" charset="0"/>
            </a:endParaRPr>
          </a:p>
          <a:p>
            <a:pPr marL="834940" indent="-361417">
              <a:buFont typeface="+mj-lt"/>
              <a:buAutoNum type="alphaUcPeriod"/>
            </a:pPr>
            <a:r>
              <a:rPr lang="es-ES" sz="1600" dirty="0" smtClean="0">
                <a:latin typeface="Helvetica" pitchFamily="34" charset="0"/>
                <a:cs typeface="Helvetica" pitchFamily="34" charset="0"/>
              </a:rPr>
              <a:t>dónde se encuentran las secuoyas gigantes y secuoyas rojas </a:t>
            </a:r>
            <a:r>
              <a:rPr lang="es-ES" sz="1600" i="1" dirty="0" smtClean="0">
                <a:latin typeface="Helvetica" pitchFamily="34" charset="0"/>
                <a:cs typeface="Helvetica" pitchFamily="34" charset="0"/>
              </a:rPr>
              <a:t>(</a:t>
            </a:r>
            <a:r>
              <a:rPr lang="es-ES" sz="1600" i="1" dirty="0" err="1" smtClean="0">
                <a:latin typeface="Helvetica" pitchFamily="34" charset="0"/>
                <a:cs typeface="Helvetica" pitchFamily="34" charset="0"/>
              </a:rPr>
              <a:t>redwoods</a:t>
            </a:r>
            <a:r>
              <a:rPr lang="es-ES" sz="1600" i="1" dirty="0" smtClean="0">
                <a:latin typeface="Helvetica" pitchFamily="34" charset="0"/>
                <a:cs typeface="Helvetica" pitchFamily="34" charset="0"/>
              </a:rPr>
              <a:t>) </a:t>
            </a:r>
            <a:r>
              <a:rPr lang="es-ES" sz="1600" dirty="0" smtClean="0">
                <a:latin typeface="Helvetica" pitchFamily="34" charset="0"/>
                <a:cs typeface="Helvetica" pitchFamily="34" charset="0"/>
              </a:rPr>
              <a:t>en California. </a:t>
            </a:r>
          </a:p>
          <a:p>
            <a:pPr marL="834940" indent="-361417">
              <a:buFont typeface="+mj-lt"/>
              <a:buAutoNum type="alphaUcPeriod"/>
            </a:pPr>
            <a:endParaRPr lang="en-US" sz="1600" dirty="0">
              <a:latin typeface="Helvetica" pitchFamily="34" charset="0"/>
              <a:cs typeface="Helvetica" pitchFamily="34" charset="0"/>
            </a:endParaRPr>
          </a:p>
        </p:txBody>
      </p:sp>
      <p:sp>
        <p:nvSpPr>
          <p:cNvPr id="14" name="Oval 13"/>
          <p:cNvSpPr/>
          <p:nvPr/>
        </p:nvSpPr>
        <p:spPr>
          <a:xfrm>
            <a:off x="704966" y="2135569"/>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1" name="Straight Connector 10"/>
          <p:cNvCxnSpPr/>
          <p:nvPr/>
        </p:nvCxnSpPr>
        <p:spPr>
          <a:xfrm>
            <a:off x="295815" y="5257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27475" y="2580669"/>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27475" y="3052231"/>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825126" y="7230756"/>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40883" y="7716982"/>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40884" y="8187488"/>
            <a:ext cx="275105"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40884" y="8724744"/>
            <a:ext cx="275105"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704966" y="1665514"/>
            <a:ext cx="22681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86543066"/>
              </p:ext>
            </p:extLst>
          </p:nvPr>
        </p:nvGraphicFramePr>
        <p:xfrm>
          <a:off x="5398697" y="4011447"/>
          <a:ext cx="1697249" cy="758673"/>
        </p:xfrm>
        <a:graphic>
          <a:graphicData uri="http://schemas.openxmlformats.org/drawingml/2006/table">
            <a:tbl>
              <a:tblPr firstRow="1" firstCol="1" bandRow="1"/>
              <a:tblGrid>
                <a:gridCol w="1697249"/>
              </a:tblGrid>
              <a:tr h="149073">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RI.2.4     DOK </a:t>
                      </a:r>
                      <a:r>
                        <a:rPr lang="en-US" sz="800" b="1" dirty="0">
                          <a:solidFill>
                            <a:srgbClr val="000000"/>
                          </a:solidFill>
                          <a:effectLst/>
                          <a:latin typeface="Calibri"/>
                          <a:ea typeface="Times New Roman"/>
                          <a:cs typeface="Times New Roman"/>
                        </a:rPr>
                        <a:t>1 - </a:t>
                      </a:r>
                      <a:r>
                        <a:rPr lang="en-US" sz="800" b="1" dirty="0" err="1">
                          <a:solidFill>
                            <a:srgbClr val="000000"/>
                          </a:solidFill>
                          <a:effectLst/>
                          <a:latin typeface="Calibri"/>
                          <a:ea typeface="Times New Roman"/>
                          <a:cs typeface="Times New Roman"/>
                        </a:rPr>
                        <a:t>APg</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71504">
                <a:tc>
                  <a:txBody>
                    <a:bodyPr/>
                    <a:lstStyle/>
                    <a:p>
                      <a:pPr marL="0" marR="0" algn="l">
                        <a:lnSpc>
                          <a:spcPct val="100000"/>
                        </a:lnSpc>
                        <a:spcBef>
                          <a:spcPts val="0"/>
                        </a:spcBef>
                        <a:spcAft>
                          <a:spcPts val="0"/>
                        </a:spcAft>
                      </a:pPr>
                      <a:r>
                        <a:rPr lang="es-419" sz="800" b="1" u="sng" dirty="0" smtClean="0">
                          <a:effectLst/>
                          <a:latin typeface="+mn-lt"/>
                          <a:ea typeface="Calibri"/>
                          <a:cs typeface="Helvetica"/>
                        </a:rPr>
                        <a:t>2.4b</a:t>
                      </a:r>
                      <a:r>
                        <a:rPr lang="es-419" sz="800" b="1" u="none" dirty="0" smtClean="0">
                          <a:effectLst/>
                          <a:latin typeface="+mn-lt"/>
                          <a:ea typeface="Calibri"/>
                          <a:cs typeface="Helvetica"/>
                        </a:rPr>
                        <a:t>  Determina el significado de una nueva palabra formada cuando un prefijo conocido se le añade a una palabra conocida (ejemplo: feliz-infeliz, contar-recontar).</a:t>
                      </a:r>
                      <a:endParaRPr lang="en-US" sz="800" b="1" u="none" dirty="0" smtClean="0">
                        <a:effectLst/>
                        <a:latin typeface="Calibri"/>
                        <a:ea typeface="Calibri"/>
                        <a:cs typeface="Helvetica"/>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74936040"/>
              </p:ext>
            </p:extLst>
          </p:nvPr>
        </p:nvGraphicFramePr>
        <p:xfrm>
          <a:off x="5029200" y="8888248"/>
          <a:ext cx="2209285" cy="636753"/>
        </p:xfrm>
        <a:graphic>
          <a:graphicData uri="http://schemas.openxmlformats.org/drawingml/2006/table">
            <a:tbl>
              <a:tblPr firstRow="1" firstCol="1" bandRow="1"/>
              <a:tblGrid>
                <a:gridCol w="2209285"/>
              </a:tblGrid>
              <a:tr h="149073">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a:t>
                      </a:r>
                      <a:r>
                        <a:rPr lang="en-US" sz="800" b="1" baseline="0" dirty="0" smtClean="0">
                          <a:solidFill>
                            <a:srgbClr val="000000"/>
                          </a:solidFill>
                          <a:effectLst/>
                          <a:latin typeface="Calibri"/>
                          <a:ea typeface="Times New Roman"/>
                          <a:cs typeface="Times New Roman"/>
                        </a:rPr>
                        <a:t>RI.2.4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APn</a:t>
                      </a:r>
                      <a:endParaRPr lang="en-US" sz="800" dirty="0">
                        <a:effectLst/>
                        <a:latin typeface="Calibri"/>
                        <a:ea typeface="Calibri"/>
                        <a:cs typeface="Times New Roman"/>
                      </a:endParaRPr>
                    </a:p>
                  </a:txBody>
                  <a:tcPr marL="32924" marR="3292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473853">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Usa el contexto para identificar y determinar el significado de palabras y frases. </a:t>
                      </a:r>
                    </a:p>
                    <a:p>
                      <a:pPr marL="0" marR="0" algn="l">
                        <a:lnSpc>
                          <a:spcPct val="100000"/>
                        </a:lnSpc>
                        <a:spcBef>
                          <a:spcPts val="0"/>
                        </a:spcBef>
                        <a:spcAft>
                          <a:spcPts val="0"/>
                        </a:spcAft>
                      </a:pPr>
                      <a:r>
                        <a:rPr lang="es-419" sz="800" b="1" u="sng" dirty="0" smtClean="0">
                          <a:effectLst/>
                          <a:latin typeface="+mn-lt"/>
                          <a:ea typeface="Times New Roman"/>
                          <a:cs typeface="Times New Roman"/>
                        </a:rPr>
                        <a:t>L.2.4a</a:t>
                      </a:r>
                      <a:r>
                        <a:rPr lang="es-419" sz="800" b="1" dirty="0" smtClean="0">
                          <a:effectLst/>
                          <a:latin typeface="+mn-lt"/>
                          <a:ea typeface="Times New Roman"/>
                          <a:cs typeface="Times New Roman"/>
                        </a:rPr>
                        <a:t>  Usan el contexto de la oración para entender el significado de una palabra o frase.</a:t>
                      </a:r>
                      <a:endParaRPr lang="es-419" sz="800" b="1" dirty="0">
                        <a:effectLst/>
                        <a:latin typeface="+mn-lt"/>
                        <a:ea typeface="Times New Roman"/>
                        <a:cs typeface="Times New Roman"/>
                      </a:endParaRPr>
                    </a:p>
                  </a:txBody>
                  <a:tcPr marL="32924" marR="3292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22" name="Rectangle 21"/>
          <p:cNvSpPr/>
          <p:nvPr/>
        </p:nvSpPr>
        <p:spPr>
          <a:xfrm>
            <a:off x="727475" y="6179787"/>
            <a:ext cx="6054325" cy="700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35042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2375" y="838200"/>
            <a:ext cx="6133225" cy="3272976"/>
          </a:xfrm>
          <a:prstGeom prst="rect">
            <a:avLst/>
          </a:prstGeom>
        </p:spPr>
        <p:txBody>
          <a:bodyPr wrap="square" lIns="101881" tIns="50941" rIns="101881" bIns="50941">
            <a:spAutoFit/>
          </a:bodyPr>
          <a:lstStyle/>
          <a:p>
            <a:pPr marL="457200" indent="-396875"/>
            <a:r>
              <a:rPr lang="es-ES" sz="1600" b="1" dirty="0" smtClean="0">
                <a:latin typeface="Helvetica" pitchFamily="34" charset="0"/>
                <a:cs typeface="Helvetica" pitchFamily="34" charset="0"/>
              </a:rPr>
              <a:t>11. ¿Qué evidencia del artículo, </a:t>
            </a:r>
            <a:r>
              <a:rPr lang="es-ES" sz="1600" b="1" i="1" dirty="0" smtClean="0">
                <a:latin typeface="Helvetica" pitchFamily="34" charset="0"/>
                <a:cs typeface="Helvetica" pitchFamily="34" charset="0"/>
              </a:rPr>
              <a:t>Secuoyas gigantes y Secuoyas rojas (</a:t>
            </a:r>
            <a:r>
              <a:rPr lang="es-ES" sz="1600" b="1" i="1" dirty="0" err="1">
                <a:latin typeface="Helvetica" pitchFamily="34" charset="0"/>
                <a:cs typeface="Helvetica" pitchFamily="34" charset="0"/>
              </a:rPr>
              <a:t>r</a:t>
            </a:r>
            <a:r>
              <a:rPr lang="es-ES" sz="1600" b="1" i="1" dirty="0" err="1" smtClean="0">
                <a:latin typeface="Helvetica" pitchFamily="34" charset="0"/>
                <a:cs typeface="Helvetica" pitchFamily="34" charset="0"/>
              </a:rPr>
              <a:t>edwoods</a:t>
            </a:r>
            <a:r>
              <a:rPr lang="es-ES" sz="1600" b="1" i="1" dirty="0" smtClean="0">
                <a:latin typeface="Helvetica" pitchFamily="34" charset="0"/>
                <a:cs typeface="Helvetica" pitchFamily="34" charset="0"/>
              </a:rPr>
              <a:t>) </a:t>
            </a:r>
            <a:r>
              <a:rPr lang="es-ES" sz="1600" b="1" dirty="0" smtClean="0">
                <a:latin typeface="Helvetica" pitchFamily="34" charset="0"/>
                <a:cs typeface="Helvetica" pitchFamily="34" charset="0"/>
              </a:rPr>
              <a:t>apoya el que los árboles de secuoya gigante son muy anchos?</a:t>
            </a:r>
          </a:p>
          <a:p>
            <a:pPr marL="457200" indent="-396875"/>
            <a:endParaRPr lang="es-ES" sz="1600" dirty="0" smtClean="0">
              <a:latin typeface="Helvetica" pitchFamily="34" charset="0"/>
              <a:cs typeface="Helvetica" pitchFamily="34" charset="0"/>
            </a:endParaRPr>
          </a:p>
          <a:p>
            <a:pPr marL="968798" indent="-361417">
              <a:buFont typeface="+mj-lt"/>
              <a:buAutoNum type="alphaUcPeriod"/>
            </a:pPr>
            <a:r>
              <a:rPr lang="es-ES" sz="1600" dirty="0" smtClean="0">
                <a:latin typeface="Helvetica" pitchFamily="34" charset="0"/>
              </a:rPr>
              <a:t>El árbol de secuoya gigante crece solo.</a:t>
            </a:r>
            <a:endParaRPr lang="es-ES" sz="1600" dirty="0" smtClean="0">
              <a:latin typeface="Helvetica" pitchFamily="34" charset="0"/>
              <a:cs typeface="Helvetica" pitchFamily="34" charset="0"/>
            </a:endParaRPr>
          </a:p>
          <a:p>
            <a:pPr marL="950281" indent="-342900">
              <a:buFont typeface="+mj-lt"/>
              <a:buAutoNum type="alphaUcPeriod"/>
            </a:pPr>
            <a:endParaRPr lang="es-ES" sz="1600" dirty="0" smtClean="0">
              <a:latin typeface="Helvetica" pitchFamily="34" charset="0"/>
              <a:cs typeface="Helvetica" pitchFamily="34" charset="0"/>
            </a:endParaRPr>
          </a:p>
          <a:p>
            <a:pPr marL="968798" indent="-361417">
              <a:buFont typeface="+mj-lt"/>
              <a:buAutoNum type="alphaUcPeriod"/>
            </a:pPr>
            <a:r>
              <a:rPr lang="es-ES" sz="1600" dirty="0" smtClean="0">
                <a:latin typeface="Helvetica" pitchFamily="34" charset="0"/>
              </a:rPr>
              <a:t>Tiene un tronco delgado.</a:t>
            </a:r>
          </a:p>
          <a:p>
            <a:pPr marL="968798" indent="-361417">
              <a:buFont typeface="+mj-lt"/>
              <a:buAutoNum type="alphaUcPeriod"/>
            </a:pPr>
            <a:endParaRPr lang="es-ES" sz="1600" dirty="0" smtClean="0">
              <a:latin typeface="Helvetica" pitchFamily="34" charset="0"/>
              <a:cs typeface="Helvetica" pitchFamily="34" charset="0"/>
            </a:endParaRPr>
          </a:p>
          <a:p>
            <a:pPr marL="968798" indent="-361417">
              <a:buFont typeface="+mj-lt"/>
              <a:buAutoNum type="alphaUcPeriod"/>
            </a:pPr>
            <a:r>
              <a:rPr lang="es-ES" sz="1600" dirty="0" smtClean="0">
                <a:latin typeface="Helvetica" pitchFamily="34" charset="0"/>
              </a:rPr>
              <a:t>Las piñas y las semillas de la secuoya gigante son mucho más grandes.</a:t>
            </a:r>
          </a:p>
          <a:p>
            <a:pPr marL="968798" indent="-361417">
              <a:buFont typeface="+mj-lt"/>
              <a:buAutoNum type="alphaUcPeriod"/>
            </a:pPr>
            <a:endParaRPr lang="es-ES" sz="1600" dirty="0" smtClean="0">
              <a:latin typeface="Helvetica" pitchFamily="34" charset="0"/>
              <a:cs typeface="Helvetica" pitchFamily="34" charset="0"/>
            </a:endParaRPr>
          </a:p>
          <a:p>
            <a:pPr marL="968798" lvl="0" indent="-361417">
              <a:buFont typeface="+mj-lt"/>
              <a:buAutoNum type="alphaUcPeriod"/>
            </a:pPr>
            <a:r>
              <a:rPr lang="es-ES" altLang="en-US" sz="1600" dirty="0" smtClean="0">
                <a:latin typeface="Helvetica" panose="020B0604020202020204" pitchFamily="34" charset="0"/>
                <a:ea typeface="Calibri" pitchFamily="34" charset="0"/>
                <a:cs typeface="Helvetica" panose="020B0604020202020204" pitchFamily="34" charset="0"/>
              </a:rPr>
              <a:t>Un carro </a:t>
            </a:r>
            <a:r>
              <a:rPr lang="es-ES" altLang="en-US" sz="1600" dirty="0">
                <a:latin typeface="Helvetica" panose="020B0604020202020204" pitchFamily="34" charset="0"/>
                <a:ea typeface="Calibri" pitchFamily="34" charset="0"/>
                <a:cs typeface="Helvetica" panose="020B0604020202020204" pitchFamily="34" charset="0"/>
              </a:rPr>
              <a:t>puede pasar a través de ellos.</a:t>
            </a:r>
          </a:p>
          <a:p>
            <a:pPr marL="607381"/>
            <a:endParaRPr lang="en-US" sz="1600" dirty="0">
              <a:latin typeface="Helvetica" pitchFamily="34" charset="0"/>
              <a:cs typeface="Helvetica" pitchFamily="34" charset="0"/>
            </a:endParaRPr>
          </a:p>
        </p:txBody>
      </p:sp>
      <p:sp>
        <p:nvSpPr>
          <p:cNvPr id="20" name="Rectangle 19"/>
          <p:cNvSpPr/>
          <p:nvPr/>
        </p:nvSpPr>
        <p:spPr>
          <a:xfrm>
            <a:off x="478836" y="5265889"/>
            <a:ext cx="6226764" cy="3303753"/>
          </a:xfrm>
          <a:prstGeom prst="rect">
            <a:avLst/>
          </a:prstGeom>
          <a:noFill/>
          <a:ln>
            <a:noFill/>
          </a:ln>
        </p:spPr>
        <p:txBody>
          <a:bodyPr wrap="square" lIns="101881" tIns="50941" rIns="101881" bIns="50941">
            <a:spAutoFit/>
          </a:bodyPr>
          <a:lstStyle/>
          <a:p>
            <a:pPr marL="396875" indent="-396875"/>
            <a:r>
              <a:rPr lang="es-ES" sz="1600" b="1" dirty="0" smtClean="0">
                <a:latin typeface="Helvetica" pitchFamily="34" charset="0"/>
                <a:cs typeface="Helvetica" pitchFamily="34" charset="0"/>
              </a:rPr>
              <a:t>12.  Según el artículo, </a:t>
            </a:r>
            <a:r>
              <a:rPr lang="es-ES" sz="1600" b="1" i="1" dirty="0" smtClean="0">
                <a:latin typeface="Helvetica" pitchFamily="34" charset="0"/>
                <a:cs typeface="Helvetica" pitchFamily="34" charset="0"/>
              </a:rPr>
              <a:t>Secuoyas gigantes y Secuoyas rojas (</a:t>
            </a:r>
            <a:r>
              <a:rPr lang="es-ES" sz="1600" b="1" i="1" dirty="0" err="1">
                <a:latin typeface="Helvetica" pitchFamily="34" charset="0"/>
                <a:cs typeface="Helvetica" pitchFamily="34" charset="0"/>
              </a:rPr>
              <a:t>r</a:t>
            </a:r>
            <a:r>
              <a:rPr lang="es-ES" sz="1600" b="1" i="1" dirty="0" err="1" smtClean="0">
                <a:latin typeface="Helvetica" pitchFamily="34" charset="0"/>
                <a:cs typeface="Helvetica" pitchFamily="34" charset="0"/>
              </a:rPr>
              <a:t>edwoods</a:t>
            </a:r>
            <a:r>
              <a:rPr lang="es-ES" sz="1600" b="1" i="1" dirty="0" smtClean="0">
                <a:latin typeface="Helvetica" pitchFamily="34" charset="0"/>
                <a:cs typeface="Helvetica" pitchFamily="34" charset="0"/>
              </a:rPr>
              <a:t>)</a:t>
            </a:r>
            <a:r>
              <a:rPr lang="es-ES" sz="1600" b="1" dirty="0" smtClean="0">
                <a:latin typeface="Helvetica" pitchFamily="34" charset="0"/>
                <a:cs typeface="Helvetica" pitchFamily="34" charset="0"/>
              </a:rPr>
              <a:t>,  ¿por qué es la corteza del árbol de la secuoya gigante importante?</a:t>
            </a:r>
          </a:p>
          <a:p>
            <a:pPr marL="304527" indent="-304527"/>
            <a:r>
              <a:rPr lang="es-ES" sz="1600" b="1" dirty="0" smtClean="0">
                <a:latin typeface="Helvetica" pitchFamily="34" charset="0"/>
                <a:cs typeface="Helvetica" pitchFamily="34" charset="0"/>
              </a:rPr>
              <a:t>   </a:t>
            </a:r>
            <a:endParaRPr lang="es-ES" sz="1600" dirty="0" smtClean="0">
              <a:latin typeface="Helvetica" pitchFamily="34" charset="0"/>
              <a:cs typeface="Helvetica" pitchFamily="34" charset="0"/>
            </a:endParaRPr>
          </a:p>
          <a:p>
            <a:pPr marL="800100" indent="-284163">
              <a:buFont typeface="+mj-lt"/>
              <a:buAutoNum type="alphaUcPeriod"/>
            </a:pPr>
            <a:r>
              <a:rPr lang="es-ES" altLang="en-US" sz="1600" dirty="0" smtClean="0">
                <a:latin typeface="Helvetica" pitchFamily="34" charset="0"/>
                <a:ea typeface="Times New Roman" pitchFamily="18" charset="0"/>
                <a:cs typeface="Times New Roman" pitchFamily="18" charset="0"/>
              </a:rPr>
              <a:t>El calor seco de las montañas ayuda a las piñas de la secuoya gigante a abrirse</a:t>
            </a:r>
            <a:r>
              <a:rPr lang="es-ES" sz="1600" dirty="0" smtClean="0">
                <a:latin typeface="Helvetica" pitchFamily="34" charset="0"/>
                <a:cs typeface="Helvetica" pitchFamily="34" charset="0"/>
              </a:rPr>
              <a:t>.</a:t>
            </a:r>
          </a:p>
          <a:p>
            <a:pPr marL="722833" indent="-239272">
              <a:buFont typeface="+mj-lt"/>
              <a:buAutoNum type="alphaUcPeriod"/>
            </a:pPr>
            <a:endParaRPr lang="es-ES" sz="1600" dirty="0" smtClean="0">
              <a:latin typeface="Helvetica" pitchFamily="34" charset="0"/>
              <a:cs typeface="Helvetica" pitchFamily="34" charset="0"/>
            </a:endParaRPr>
          </a:p>
          <a:p>
            <a:pPr marL="722833" indent="-239272">
              <a:buFont typeface="+mj-lt"/>
              <a:buAutoNum type="alphaUcPeriod"/>
            </a:pPr>
            <a:r>
              <a:rPr lang="es-ES" sz="1600" dirty="0" smtClean="0">
                <a:latin typeface="Helvetica" pitchFamily="34" charset="0"/>
                <a:cs typeface="Helvetica" pitchFamily="34" charset="0"/>
              </a:rPr>
              <a:t>La corteza gruesa proporciona a los árboles protección contra los insectos y el fuego.</a:t>
            </a:r>
          </a:p>
          <a:p>
            <a:pPr marL="722833" indent="-239272">
              <a:buFont typeface="+mj-lt"/>
              <a:buAutoNum type="alphaUcPeriod"/>
            </a:pPr>
            <a:endParaRPr lang="es-ES" sz="1600" dirty="0" smtClean="0">
              <a:latin typeface="Helvetica" pitchFamily="34" charset="0"/>
              <a:cs typeface="Helvetica" pitchFamily="34" charset="0"/>
            </a:endParaRPr>
          </a:p>
          <a:p>
            <a:pPr marL="722833" indent="-239272">
              <a:buFont typeface="+mj-lt"/>
              <a:buAutoNum type="alphaUcPeriod"/>
            </a:pPr>
            <a:r>
              <a:rPr lang="es-ES" sz="1600" dirty="0" smtClean="0">
                <a:latin typeface="Helvetica" pitchFamily="34" charset="0"/>
                <a:cs typeface="Helvetica" pitchFamily="34" charset="0"/>
              </a:rPr>
              <a:t> La corteza gruesa proporciona protección contra los osos. </a:t>
            </a:r>
          </a:p>
          <a:p>
            <a:pPr marL="722833" indent="-239272">
              <a:buFont typeface="+mj-lt"/>
              <a:buAutoNum type="alphaUcPeriod"/>
            </a:pPr>
            <a:endParaRPr lang="es-ES" sz="1600" dirty="0" smtClean="0">
              <a:latin typeface="Helvetica" pitchFamily="34" charset="0"/>
              <a:cs typeface="Helvetica" pitchFamily="34" charset="0"/>
            </a:endParaRPr>
          </a:p>
          <a:p>
            <a:pPr marL="722833" indent="-239272">
              <a:buFont typeface="+mj-lt"/>
              <a:buAutoNum type="alphaUcPeriod"/>
            </a:pPr>
            <a:r>
              <a:rPr lang="es-ES" sz="1600" dirty="0" smtClean="0">
                <a:latin typeface="Helvetica" pitchFamily="34" charset="0"/>
                <a:cs typeface="Helvetica" pitchFamily="34" charset="0"/>
              </a:rPr>
              <a:t> El </a:t>
            </a:r>
            <a:r>
              <a:rPr lang="es-ES" sz="1600" dirty="0" smtClean="0">
                <a:latin typeface="Helvetica" pitchFamily="34" charset="0"/>
              </a:rPr>
              <a:t>General Sherman pesa 2.7 millones de libras.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cxnSp>
        <p:nvCxnSpPr>
          <p:cNvPr id="10" name="Straight Connector 9"/>
          <p:cNvCxnSpPr/>
          <p:nvPr/>
        </p:nvCxnSpPr>
        <p:spPr>
          <a:xfrm>
            <a:off x="478836" y="4419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55640" y="1842387"/>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57262" y="2362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55640" y="2884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57262" y="3570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25517" y="63155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7" name="Oval 26"/>
          <p:cNvSpPr/>
          <p:nvPr/>
        </p:nvSpPr>
        <p:spPr>
          <a:xfrm>
            <a:off x="728662" y="70501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8" name="Oval 27"/>
          <p:cNvSpPr/>
          <p:nvPr/>
        </p:nvSpPr>
        <p:spPr>
          <a:xfrm>
            <a:off x="744292" y="77161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9" name="Oval 28"/>
          <p:cNvSpPr/>
          <p:nvPr/>
        </p:nvSpPr>
        <p:spPr>
          <a:xfrm>
            <a:off x="727900" y="821871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39665399"/>
              </p:ext>
            </p:extLst>
          </p:nvPr>
        </p:nvGraphicFramePr>
        <p:xfrm>
          <a:off x="5334000" y="3886200"/>
          <a:ext cx="1524000" cy="401280"/>
        </p:xfrm>
        <a:graphic>
          <a:graphicData uri="http://schemas.openxmlformats.org/drawingml/2006/table">
            <a:tbl>
              <a:tblPr firstRow="1" firstCol="1" bandRow="1"/>
              <a:tblGrid>
                <a:gridCol w="1524000"/>
              </a:tblGrid>
              <a:tr h="85283">
                <a:tc>
                  <a:txBody>
                    <a:bodyPr/>
                    <a:lstStyle/>
                    <a:p>
                      <a:pPr marL="0" marR="0" algn="ctr">
                        <a:lnSpc>
                          <a:spcPct val="100000"/>
                        </a:lnSpc>
                        <a:spcBef>
                          <a:spcPts val="0"/>
                        </a:spcBef>
                        <a:spcAft>
                          <a:spcPts val="0"/>
                        </a:spcAft>
                      </a:pP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a:t>
                      </a:r>
                      <a:r>
                        <a:rPr lang="en-US" sz="900" b="1" baseline="0" dirty="0" smtClean="0">
                          <a:solidFill>
                            <a:srgbClr val="000000"/>
                          </a:solidFill>
                          <a:effectLst/>
                          <a:latin typeface="Calibri"/>
                          <a:ea typeface="Times New Roman"/>
                          <a:cs typeface="Times New Roman"/>
                        </a:rPr>
                        <a:t>RI.2.8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2 - Cl</a:t>
                      </a:r>
                      <a:endParaRPr lang="en-US" sz="9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264120">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Localiza razones para apoyar los puntos que el autor hace.</a:t>
                      </a:r>
                      <a:endParaRPr lang="en-US" sz="800" b="1" dirty="0">
                        <a:effectLst>
                          <a:outerShdw blurRad="38100" dist="38100" dir="2700000" algn="tl">
                            <a:srgbClr val="000000">
                              <a:alpha val="43137"/>
                            </a:srgbClr>
                          </a:outerShdw>
                        </a:effectLst>
                        <a:latin typeface="Calibri"/>
                        <a:ea typeface="Calibri"/>
                        <a:cs typeface="Times New Roman"/>
                      </a:endParaRP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47173974"/>
              </p:ext>
            </p:extLst>
          </p:nvPr>
        </p:nvGraphicFramePr>
        <p:xfrm>
          <a:off x="5029200" y="8763000"/>
          <a:ext cx="1524000" cy="611487"/>
        </p:xfrm>
        <a:graphic>
          <a:graphicData uri="http://schemas.openxmlformats.org/drawingml/2006/table">
            <a:tbl>
              <a:tblPr firstRow="1" firstCol="1" bandRow="1"/>
              <a:tblGrid>
                <a:gridCol w="1524000"/>
              </a:tblGrid>
              <a:tr h="123807">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RI.2.8     DOK </a:t>
                      </a:r>
                      <a:r>
                        <a:rPr lang="en-US" sz="800" b="1" dirty="0">
                          <a:solidFill>
                            <a:srgbClr val="000000"/>
                          </a:solidFill>
                          <a:effectLst/>
                          <a:latin typeface="Calibri"/>
                          <a:ea typeface="Times New Roman"/>
                          <a:cs typeface="Times New Roman"/>
                        </a:rPr>
                        <a:t>3 - Cu</a:t>
                      </a:r>
                      <a:endParaRPr lang="en-US" sz="8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366746">
                <a:tc>
                  <a:txBody>
                    <a:bodyPr/>
                    <a:lstStyle/>
                    <a:p>
                      <a:pPr marL="0" marR="0" algn="l">
                        <a:lnSpc>
                          <a:spcPct val="100000"/>
                        </a:lnSpc>
                        <a:spcBef>
                          <a:spcPts val="0"/>
                        </a:spcBef>
                        <a:spcAft>
                          <a:spcPts val="0"/>
                        </a:spcAft>
                      </a:pPr>
                      <a:r>
                        <a:rPr lang="es-419" sz="800" b="1" dirty="0" smtClean="0">
                          <a:effectLst/>
                          <a:latin typeface="+mn-lt"/>
                          <a:ea typeface="Times New Roman"/>
                          <a:cs typeface="Times New Roman"/>
                        </a:rPr>
                        <a:t>Responde a una pregunta que requiere que los estudiantes conecten razones a puntos de apoyo en un  texto nuevo.</a:t>
                      </a:r>
                      <a:endParaRPr lang="en-US" sz="800" b="1" dirty="0" smtClean="0">
                        <a:effectLst/>
                        <a:latin typeface="Calibri"/>
                        <a:ea typeface="Times New Roman"/>
                        <a:cs typeface="Times New Roman"/>
                      </a:endParaRP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Tree>
    <p:extLst>
      <p:ext uri="{BB962C8B-B14F-4D97-AF65-F5344CB8AC3E}">
        <p14:creationId xmlns:p14="http://schemas.microsoft.com/office/powerpoint/2010/main" val="394992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84442" y="752468"/>
            <a:ext cx="5897358" cy="3057532"/>
          </a:xfrm>
          <a:prstGeom prst="rect">
            <a:avLst/>
          </a:prstGeom>
          <a:noFill/>
        </p:spPr>
        <p:txBody>
          <a:bodyPr wrap="square" lIns="101881" tIns="50941" rIns="101881" bIns="50941">
            <a:spAutoFit/>
          </a:bodyPr>
          <a:lstStyle/>
          <a:p>
            <a:pPr marL="361417" indent="-361417"/>
            <a:r>
              <a:rPr lang="es-ES" sz="1600" b="1" dirty="0" smtClean="0">
                <a:latin typeface="Helvetica" pitchFamily="34" charset="0"/>
                <a:cs typeface="Helvetica" pitchFamily="34" charset="0"/>
              </a:rPr>
              <a:t>13. ¿Qué detalle a continuación, está </a:t>
            </a:r>
            <a:r>
              <a:rPr lang="es-ES" sz="1600" b="1" u="sng" dirty="0" smtClean="0">
                <a:latin typeface="Helvetica" pitchFamily="34" charset="0"/>
                <a:cs typeface="Helvetica" pitchFamily="34" charset="0"/>
              </a:rPr>
              <a:t>solamente</a:t>
            </a:r>
            <a:r>
              <a:rPr lang="es-ES" sz="1600" b="1" dirty="0" smtClean="0">
                <a:latin typeface="Helvetica" pitchFamily="34" charset="0"/>
                <a:cs typeface="Helvetica" pitchFamily="34" charset="0"/>
              </a:rPr>
              <a:t> incluido en el artículo, ¡</a:t>
            </a:r>
            <a:r>
              <a:rPr lang="es-ES" sz="1600" b="1" i="1" dirty="0">
                <a:latin typeface="Helvetica" pitchFamily="34" charset="0"/>
                <a:cs typeface="Helvetica" pitchFamily="34" charset="0"/>
              </a:rPr>
              <a:t>La cosa viviente más grande</a:t>
            </a:r>
            <a:r>
              <a:rPr lang="es-ES" sz="1600" b="1" dirty="0" smtClean="0">
                <a:latin typeface="Helvetica" pitchFamily="34" charset="0"/>
                <a:cs typeface="Helvetica" pitchFamily="34" charset="0"/>
              </a:rPr>
              <a:t>!?</a:t>
            </a:r>
            <a:endParaRPr lang="es-ES" sz="1600" b="1" dirty="0">
              <a:latin typeface="Helvetica" pitchFamily="34" charset="0"/>
              <a:cs typeface="Helvetica" pitchFamily="34" charset="0"/>
            </a:endParaRPr>
          </a:p>
          <a:p>
            <a:pPr marL="834940" indent="-361417"/>
            <a:endParaRPr lang="es-ES" sz="1600" dirty="0" smtClean="0">
              <a:latin typeface="Helvetica" pitchFamily="34" charset="0"/>
              <a:cs typeface="Helvetica" pitchFamily="34" charset="0"/>
            </a:endParaRPr>
          </a:p>
          <a:p>
            <a:pPr marL="834940" indent="-361417">
              <a:buAutoNum type="alphaUcPeriod"/>
            </a:pPr>
            <a:r>
              <a:rPr lang="es-ES" sz="1600" dirty="0" smtClean="0">
                <a:latin typeface="Helvetica" pitchFamily="34" charset="0"/>
              </a:rPr>
              <a:t>La corteza es marrón rojiza.</a:t>
            </a:r>
          </a:p>
          <a:p>
            <a:pPr marL="834940" indent="-361417">
              <a:buAutoNum type="alphaUcPeriod"/>
            </a:pPr>
            <a:endParaRPr lang="es-ES" sz="1600" dirty="0" smtClean="0">
              <a:latin typeface="Helvetica" pitchFamily="34" charset="0"/>
            </a:endParaRPr>
          </a:p>
          <a:p>
            <a:pPr marL="834940" indent="-361417">
              <a:buAutoNum type="alphaUcPeriod"/>
            </a:pPr>
            <a:r>
              <a:rPr lang="es-ES" sz="1600" dirty="0" smtClean="0">
                <a:latin typeface="Helvetica" pitchFamily="34" charset="0"/>
              </a:rPr>
              <a:t>La corteza puede tener hasta 3 pies de espesor.</a:t>
            </a:r>
          </a:p>
          <a:p>
            <a:pPr marL="834940" indent="-361417">
              <a:buAutoNum type="alphaUcPeriod"/>
            </a:pPr>
            <a:endParaRPr lang="es-ES" sz="1600" dirty="0" smtClean="0">
              <a:latin typeface="Helvetica" pitchFamily="34" charset="0"/>
            </a:endParaRPr>
          </a:p>
          <a:p>
            <a:pPr marL="834940" indent="-361417">
              <a:buAutoNum type="alphaUcPeriod"/>
            </a:pPr>
            <a:r>
              <a:rPr lang="es-ES" sz="1600" dirty="0" smtClean="0">
                <a:latin typeface="Helvetica" pitchFamily="34" charset="0"/>
              </a:rPr>
              <a:t>La corteza es áspera.</a:t>
            </a:r>
          </a:p>
          <a:p>
            <a:pPr marL="834940" indent="-361417">
              <a:buAutoNum type="alphaUcPeriod"/>
            </a:pPr>
            <a:endParaRPr lang="es-ES" sz="1600" dirty="0" smtClean="0">
              <a:latin typeface="Helvetica" pitchFamily="34" charset="0"/>
            </a:endParaRPr>
          </a:p>
          <a:p>
            <a:pPr marL="834940" indent="-361417">
              <a:buAutoNum type="alphaUcPeriod"/>
            </a:pPr>
            <a:r>
              <a:rPr lang="es-ES" sz="1600" dirty="0" smtClean="0">
                <a:latin typeface="Helvetica" pitchFamily="34" charset="0"/>
              </a:rPr>
              <a:t>Ellos tienen troncos delgados.</a:t>
            </a:r>
          </a:p>
          <a:p>
            <a:pPr marL="834940" indent="-361417">
              <a:buAutoNum type="alphaUcPeriod"/>
            </a:pPr>
            <a:endParaRPr lang="en-US" sz="1600" dirty="0">
              <a:latin typeface="Helvetica" pitchFamily="34" charset="0"/>
              <a:cs typeface="Helvetica" pitchFamily="34" charset="0"/>
            </a:endParaRPr>
          </a:p>
          <a:p>
            <a:pPr marL="834940" indent="-361417">
              <a:buAutoNum type="alphaUcPeriod"/>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cxnSp>
        <p:nvCxnSpPr>
          <p:cNvPr id="10" name="Straight Connector 9"/>
          <p:cNvCxnSpPr/>
          <p:nvPr/>
        </p:nvCxnSpPr>
        <p:spPr>
          <a:xfrm>
            <a:off x="430046"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22106" y="1539075"/>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3" name="Oval 12"/>
          <p:cNvSpPr/>
          <p:nvPr/>
        </p:nvSpPr>
        <p:spPr>
          <a:xfrm>
            <a:off x="1122106" y="2540380"/>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4" name="Oval 13"/>
          <p:cNvSpPr/>
          <p:nvPr/>
        </p:nvSpPr>
        <p:spPr>
          <a:xfrm>
            <a:off x="1122106" y="2034460"/>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6" name="Oval 15"/>
          <p:cNvSpPr/>
          <p:nvPr/>
        </p:nvSpPr>
        <p:spPr>
          <a:xfrm>
            <a:off x="1122106" y="3003469"/>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7579955"/>
              </p:ext>
            </p:extLst>
          </p:nvPr>
        </p:nvGraphicFramePr>
        <p:xfrm>
          <a:off x="5334000" y="3832698"/>
          <a:ext cx="1619213" cy="518160"/>
        </p:xfrm>
        <a:graphic>
          <a:graphicData uri="http://schemas.openxmlformats.org/drawingml/2006/table">
            <a:tbl>
              <a:tblPr firstRow="1" firstCol="1" bandRow="1"/>
              <a:tblGrid>
                <a:gridCol w="1619213"/>
              </a:tblGrid>
              <a:tr h="152400">
                <a:tc>
                  <a:txBody>
                    <a:bodyPr/>
                    <a:lstStyle/>
                    <a:p>
                      <a:pPr marL="0" marR="0" algn="ctr">
                        <a:lnSpc>
                          <a:spcPct val="100000"/>
                        </a:lnSpc>
                        <a:spcBef>
                          <a:spcPts val="0"/>
                        </a:spcBef>
                        <a:spcAft>
                          <a:spcPts val="0"/>
                        </a:spcAft>
                      </a:pP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RI.2.9</a:t>
                      </a:r>
                      <a:r>
                        <a:rPr lang="en-US" sz="900" b="1"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2 - </a:t>
                      </a:r>
                      <a:r>
                        <a:rPr lang="en-US" sz="900" b="1" dirty="0" err="1">
                          <a:solidFill>
                            <a:srgbClr val="000000"/>
                          </a:solidFill>
                          <a:effectLst/>
                          <a:latin typeface="Calibri"/>
                          <a:ea typeface="Times New Roman"/>
                          <a:cs typeface="Times New Roman"/>
                        </a:rPr>
                        <a:t>Ck</a:t>
                      </a:r>
                      <a:endParaRPr lang="en-US" sz="9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r>
              <a:tr h="124936">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Identifica los puntos más importantes en dos textos sobre el mismo tema.</a:t>
                      </a:r>
                      <a:endParaRPr lang="en-US" sz="800" b="1" dirty="0" smtClean="0">
                        <a:solidFill>
                          <a:srgbClr val="000000"/>
                        </a:solidFill>
                        <a:effectLst/>
                        <a:latin typeface="Calibri"/>
                        <a:ea typeface="Times New Roman"/>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14769240"/>
              </p:ext>
            </p:extLst>
          </p:nvPr>
        </p:nvGraphicFramePr>
        <p:xfrm>
          <a:off x="5029200" y="8854440"/>
          <a:ext cx="2149143" cy="640080"/>
        </p:xfrm>
        <a:graphic>
          <a:graphicData uri="http://schemas.openxmlformats.org/drawingml/2006/table">
            <a:tbl>
              <a:tblPr firstRow="1" firstCol="1" bandRow="1"/>
              <a:tblGrid>
                <a:gridCol w="2149143"/>
              </a:tblGrid>
              <a:tr h="152400">
                <a:tc>
                  <a:txBody>
                    <a:bodyPr/>
                    <a:lstStyle/>
                    <a:p>
                      <a:pPr marL="0" marR="0" algn="ctr">
                        <a:lnSpc>
                          <a:spcPct val="100000"/>
                        </a:lnSpc>
                        <a:spcBef>
                          <a:spcPts val="0"/>
                        </a:spcBef>
                        <a:spcAft>
                          <a:spcPts val="0"/>
                        </a:spcAft>
                      </a:pPr>
                      <a:r>
                        <a:rPr lang="en-US" sz="800" b="1" dirty="0" err="1" smtClean="0">
                          <a:solidFill>
                            <a:srgbClr val="000000"/>
                          </a:solidFill>
                          <a:effectLst/>
                          <a:latin typeface="Calibri"/>
                          <a:ea typeface="Times New Roman"/>
                          <a:cs typeface="Times New Roman"/>
                        </a:rPr>
                        <a:t>Hacia</a:t>
                      </a:r>
                      <a:r>
                        <a:rPr lang="en-US" sz="800" b="1" dirty="0" smtClean="0">
                          <a:solidFill>
                            <a:srgbClr val="000000"/>
                          </a:solidFill>
                          <a:effectLst/>
                          <a:latin typeface="Calibri"/>
                          <a:ea typeface="Times New Roman"/>
                          <a:cs typeface="Times New Roman"/>
                        </a:rPr>
                        <a:t> RI.2.9</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22377" marR="2237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274319">
                <a:tc>
                  <a:txBody>
                    <a:bodyPr/>
                    <a:lstStyle/>
                    <a:p>
                      <a:pPr marL="0" marR="0" algn="l">
                        <a:lnSpc>
                          <a:spcPct val="100000"/>
                        </a:lnSpc>
                        <a:spcBef>
                          <a:spcPts val="0"/>
                        </a:spcBef>
                        <a:spcAft>
                          <a:spcPts val="0"/>
                        </a:spcAft>
                      </a:pPr>
                      <a:r>
                        <a:rPr lang="es-419" sz="800" b="1" dirty="0" smtClean="0">
                          <a:solidFill>
                            <a:srgbClr val="000000"/>
                          </a:solidFill>
                          <a:effectLst/>
                          <a:latin typeface="+mn-lt"/>
                          <a:ea typeface="Times New Roman"/>
                          <a:cs typeface="Times New Roman"/>
                        </a:rPr>
                        <a:t>Clasifica o enumera puntos importantes de dos textos sobre el mismo tema, utilizando un organizador gráfico (el maestro ha proporcionado las categorías).</a:t>
                      </a:r>
                      <a:endParaRPr lang="en-US" sz="800" b="1" dirty="0" smtClean="0">
                        <a:solidFill>
                          <a:srgbClr val="000000"/>
                        </a:solidFill>
                        <a:effectLst/>
                        <a:latin typeface="Calibri"/>
                        <a:ea typeface="Times New Roman"/>
                        <a:cs typeface="Times New Roman"/>
                      </a:endParaRPr>
                    </a:p>
                  </a:txBody>
                  <a:tcPr marL="22377" marR="2237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r>
            </a:tbl>
          </a:graphicData>
        </a:graphic>
      </p:graphicFrame>
      <p:sp>
        <p:nvSpPr>
          <p:cNvPr id="20" name="Rectangle 19"/>
          <p:cNvSpPr/>
          <p:nvPr/>
        </p:nvSpPr>
        <p:spPr>
          <a:xfrm>
            <a:off x="540575" y="5248268"/>
            <a:ext cx="6241225" cy="3549974"/>
          </a:xfrm>
          <a:prstGeom prst="rect">
            <a:avLst/>
          </a:prstGeom>
        </p:spPr>
        <p:txBody>
          <a:bodyPr wrap="square" lIns="101881" tIns="50941" rIns="101881" bIns="50941">
            <a:spAutoFit/>
          </a:bodyPr>
          <a:lstStyle/>
          <a:p>
            <a:pPr marL="361417" indent="-361417"/>
            <a:r>
              <a:rPr lang="es-ES_tradnl" sz="1600" b="1" dirty="0" smtClean="0">
                <a:latin typeface="Helvetica" pitchFamily="34" charset="0"/>
                <a:cs typeface="Helvetica" pitchFamily="34" charset="0"/>
              </a:rPr>
              <a:t>14. ¿Qué detalles clave dan los autores de ambos artículos sobre la corteza de la </a:t>
            </a:r>
            <a:r>
              <a:rPr lang="es-ES_tradnl" sz="1600" b="1" dirty="0">
                <a:latin typeface="Helvetica" pitchFamily="34" charset="0"/>
                <a:cs typeface="Helvetica" pitchFamily="34" charset="0"/>
              </a:rPr>
              <a:t>s</a:t>
            </a:r>
            <a:r>
              <a:rPr lang="es-ES_tradnl" sz="1600" b="1" dirty="0" smtClean="0">
                <a:latin typeface="Helvetica" pitchFamily="34" charset="0"/>
                <a:cs typeface="Helvetica" pitchFamily="34" charset="0"/>
              </a:rPr>
              <a:t>ecuoya gigante?</a:t>
            </a:r>
          </a:p>
          <a:p>
            <a:pPr marL="361417" indent="-361417"/>
            <a:endParaRPr lang="es-ES_tradnl" sz="1600" dirty="0" smtClean="0">
              <a:latin typeface="Helvetica" pitchFamily="34" charset="0"/>
              <a:cs typeface="Helvetica" pitchFamily="34" charset="0"/>
            </a:endParaRPr>
          </a:p>
          <a:p>
            <a:pPr marL="834940" indent="-361417">
              <a:buFont typeface="+mj-lt"/>
              <a:buAutoNum type="alphaUcPeriod"/>
            </a:pPr>
            <a:r>
              <a:rPr lang="es-ES_tradnl" sz="1600" dirty="0" smtClean="0">
                <a:latin typeface="Helvetica" pitchFamily="34" charset="0"/>
              </a:rPr>
              <a:t>La corteza de la secuoya gigante puede crecer hasta 3 pies de espesor.</a:t>
            </a:r>
          </a:p>
          <a:p>
            <a:pPr marL="834940" indent="-361417">
              <a:buFont typeface="+mj-lt"/>
              <a:buAutoNum type="alphaUcPeriod"/>
            </a:pPr>
            <a:endParaRPr lang="es-ES_tradnl" sz="1600" dirty="0" smtClean="0">
              <a:latin typeface="Helvetica" pitchFamily="34" charset="0"/>
            </a:endParaRPr>
          </a:p>
          <a:p>
            <a:pPr marL="834940" indent="-361417">
              <a:buFont typeface="+mj-lt"/>
              <a:buAutoNum type="alphaUcPeriod"/>
            </a:pPr>
            <a:r>
              <a:rPr lang="es-ES_tradnl" sz="1600" dirty="0" smtClean="0">
                <a:latin typeface="Helvetica" pitchFamily="34" charset="0"/>
                <a:cs typeface="Helvetica" pitchFamily="34" charset="0"/>
              </a:rPr>
              <a:t>La corteza de la secuoya gigante es de color marrón rojizo y es áspera. </a:t>
            </a:r>
          </a:p>
          <a:p>
            <a:pPr marL="834940" indent="-361417">
              <a:buFont typeface="+mj-lt"/>
              <a:buAutoNum type="alphaUcPeriod"/>
            </a:pPr>
            <a:endParaRPr lang="es-ES_tradnl" sz="1600" dirty="0" smtClean="0">
              <a:latin typeface="Helvetica" pitchFamily="34" charset="0"/>
            </a:endParaRPr>
          </a:p>
          <a:p>
            <a:pPr marL="834940" indent="-361417">
              <a:buFont typeface="+mj-lt"/>
              <a:buAutoNum type="alphaUcPeriod"/>
            </a:pPr>
            <a:r>
              <a:rPr lang="es-ES_tradnl" sz="1600" dirty="0" smtClean="0">
                <a:latin typeface="Helvetica" pitchFamily="34" charset="0"/>
                <a:cs typeface="Helvetica" pitchFamily="34" charset="0"/>
              </a:rPr>
              <a:t>La corteza de la secuoya gigante es más áspera que la corteza de la secuoya roja</a:t>
            </a:r>
            <a:r>
              <a:rPr lang="es-ES_tradnl" sz="1600" dirty="0" smtClean="0">
                <a:latin typeface="Helvetica" pitchFamily="34" charset="0"/>
              </a:rPr>
              <a:t>.</a:t>
            </a:r>
          </a:p>
          <a:p>
            <a:pPr marL="816423" indent="-342900">
              <a:buFont typeface="+mj-lt"/>
              <a:buAutoNum type="alphaUcPeriod"/>
            </a:pPr>
            <a:endParaRPr lang="es-ES_tradnl" sz="1600" dirty="0" smtClean="0">
              <a:latin typeface="Helvetica" pitchFamily="34" charset="0"/>
              <a:cs typeface="Helvetica" pitchFamily="34" charset="0"/>
            </a:endParaRPr>
          </a:p>
          <a:p>
            <a:pPr marL="834940" indent="-361417">
              <a:buFont typeface="+mj-lt"/>
              <a:buAutoNum type="alphaUcPeriod"/>
            </a:pPr>
            <a:r>
              <a:rPr lang="es-ES_tradnl" sz="1600" dirty="0" smtClean="0">
                <a:latin typeface="Helvetica" pitchFamily="34" charset="0"/>
                <a:cs typeface="Helvetica" pitchFamily="34" charset="0"/>
              </a:rPr>
              <a:t>La corteza gruesa de una secuoya gigante le </a:t>
            </a:r>
            <a:r>
              <a:rPr lang="es-ES_tradnl" sz="1600" dirty="0">
                <a:latin typeface="Helvetica" pitchFamily="34" charset="0"/>
                <a:cs typeface="Helvetica" pitchFamily="34" charset="0"/>
              </a:rPr>
              <a:t>proporciona </a:t>
            </a:r>
            <a:r>
              <a:rPr lang="es-ES_tradnl" sz="1600" dirty="0" smtClean="0">
                <a:latin typeface="Helvetica" pitchFamily="34" charset="0"/>
                <a:cs typeface="Helvetica" pitchFamily="34" charset="0"/>
              </a:rPr>
              <a:t>al árbol protección contra los insectos y el fuego.</a:t>
            </a:r>
            <a:endParaRPr lang="es-ES_tradnl" sz="1600" dirty="0">
              <a:latin typeface="Helvetica" pitchFamily="34" charset="0"/>
              <a:cs typeface="Helvetica" pitchFamily="34" charset="0"/>
            </a:endParaRPr>
          </a:p>
        </p:txBody>
      </p:sp>
      <p:sp>
        <p:nvSpPr>
          <p:cNvPr id="15" name="Oval 14"/>
          <p:cNvSpPr/>
          <p:nvPr/>
        </p:nvSpPr>
        <p:spPr>
          <a:xfrm>
            <a:off x="809016" y="6017582"/>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7" name="Oval 16"/>
          <p:cNvSpPr/>
          <p:nvPr/>
        </p:nvSpPr>
        <p:spPr>
          <a:xfrm>
            <a:off x="809016" y="6745372"/>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8" name="Oval 17"/>
          <p:cNvSpPr/>
          <p:nvPr/>
        </p:nvSpPr>
        <p:spPr>
          <a:xfrm>
            <a:off x="779832" y="750535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1" name="Oval 20"/>
          <p:cNvSpPr/>
          <p:nvPr/>
        </p:nvSpPr>
        <p:spPr>
          <a:xfrm>
            <a:off x="791180" y="8218714"/>
            <a:ext cx="242888" cy="2394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Tree>
    <p:extLst>
      <p:ext uri="{BB962C8B-B14F-4D97-AF65-F5344CB8AC3E}">
        <p14:creationId xmlns:p14="http://schemas.microsoft.com/office/powerpoint/2010/main" val="203968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572" y="152401"/>
            <a:ext cx="6897188" cy="9273984"/>
          </a:xfrm>
          <a:prstGeom prst="rect">
            <a:avLst/>
          </a:prstGeom>
          <a:noFill/>
        </p:spPr>
        <p:txBody>
          <a:bodyPr wrap="square" lIns="101257" tIns="50627" rIns="101257" bIns="50627" rtlCol="0">
            <a:spAutoFit/>
          </a:bodyPr>
          <a:lstStyle/>
          <a:p>
            <a:pPr algn="ctr" defTabSz="1012623"/>
            <a:r>
              <a:rPr lang="es-419" sz="1600" b="1" dirty="0" smtClean="0">
                <a:solidFill>
                  <a:prstClr val="black"/>
                </a:solidFill>
              </a:rPr>
              <a:t>Opcional: Tarea </a:t>
            </a:r>
            <a:r>
              <a:rPr lang="es-419" sz="1600" b="1" dirty="0">
                <a:solidFill>
                  <a:prstClr val="black"/>
                </a:solidFill>
              </a:rPr>
              <a:t>de </a:t>
            </a:r>
            <a:r>
              <a:rPr lang="es-419" sz="1600" b="1" dirty="0" smtClean="0">
                <a:solidFill>
                  <a:prstClr val="black"/>
                </a:solidFill>
              </a:rPr>
              <a:t>rendimiento</a:t>
            </a:r>
            <a:endParaRPr lang="es-419" sz="1600" b="1" dirty="0">
              <a:solidFill>
                <a:prstClr val="black"/>
              </a:solidFill>
            </a:endParaRPr>
          </a:p>
          <a:p>
            <a:pPr defTabSz="1012623"/>
            <a:r>
              <a:rPr lang="es-419" sz="1400" b="1" u="sng" dirty="0">
                <a:solidFill>
                  <a:prstClr val="black"/>
                </a:solidFill>
              </a:rPr>
              <a:t>Trasfondo</a:t>
            </a:r>
          </a:p>
          <a:p>
            <a:pPr defTabSz="1012623"/>
            <a:r>
              <a:rPr lang="es-419" sz="1200" dirty="0">
                <a:solidFill>
                  <a:prstClr val="black"/>
                </a:solidFill>
              </a:rPr>
              <a:t>Esta es una pre-evaluación para medir la tarea de escribir un </a:t>
            </a:r>
            <a:r>
              <a:rPr lang="es-419" sz="1200" b="1" dirty="0">
                <a:solidFill>
                  <a:prstClr val="black"/>
                </a:solidFill>
              </a:rPr>
              <a:t>texto narrativo. </a:t>
            </a:r>
            <a:r>
              <a:rPr lang="es-419" sz="1200" dirty="0">
                <a:solidFill>
                  <a:prstClr val="black"/>
                </a:solidFill>
              </a:rPr>
              <a:t>Las composiciones completas son siempre parte de una tarea de rendimiento. Una </a:t>
            </a:r>
            <a:r>
              <a:rPr lang="es-419" sz="1200" dirty="0" smtClean="0">
                <a:solidFill>
                  <a:prstClr val="black"/>
                </a:solidFill>
              </a:rPr>
              <a:t> tarea </a:t>
            </a:r>
            <a:r>
              <a:rPr lang="es-419" sz="1200" dirty="0">
                <a:solidFill>
                  <a:prstClr val="black"/>
                </a:solidFill>
              </a:rPr>
              <a:t>de rendimiento completa tendría: </a:t>
            </a:r>
          </a:p>
          <a:p>
            <a:pPr defTabSz="1012623"/>
            <a:endParaRPr lang="es-419" sz="1200" dirty="0">
              <a:solidFill>
                <a:prstClr val="black"/>
              </a:solidFill>
            </a:endParaRPr>
          </a:p>
          <a:p>
            <a:pPr defTabSz="1012623"/>
            <a:r>
              <a:rPr lang="es-419" sz="1200" b="1" i="1" dirty="0">
                <a:solidFill>
                  <a:prstClr val="black"/>
                </a:solidFill>
              </a:rPr>
              <a:t>Parte 1</a:t>
            </a:r>
          </a:p>
          <a:p>
            <a:pPr marL="180587" indent="-180587" defTabSz="1012623">
              <a:buFont typeface="Arial" panose="020B0604020202020204" pitchFamily="34" charset="0"/>
              <a:buChar char="•"/>
            </a:pPr>
            <a:r>
              <a:rPr lang="es-419" sz="1200" dirty="0">
                <a:solidFill>
                  <a:prstClr val="black"/>
                </a:solidFill>
              </a:rPr>
              <a:t>Actividad para toda la clase (30 minutos) </a:t>
            </a:r>
          </a:p>
          <a:p>
            <a:pPr defTabSz="1012623"/>
            <a:r>
              <a:rPr lang="es-419" sz="1200" b="1" i="1" dirty="0" smtClean="0">
                <a:solidFill>
                  <a:prstClr val="black"/>
                </a:solidFill>
              </a:rPr>
              <a:t>La </a:t>
            </a:r>
            <a:r>
              <a:rPr lang="es-419" sz="1200" b="1" i="1" dirty="0">
                <a:solidFill>
                  <a:prstClr val="black"/>
                </a:solidFill>
              </a:rPr>
              <a:t>actividad debe incluir </a:t>
            </a:r>
            <a:r>
              <a:rPr lang="es-419" sz="1200" b="1" i="1" dirty="0" smtClean="0">
                <a:solidFill>
                  <a:prstClr val="black"/>
                </a:solidFill>
              </a:rPr>
              <a:t> (actividad de grupo):</a:t>
            </a:r>
            <a:endParaRPr lang="es-419" sz="1200" b="1" i="1" dirty="0">
              <a:solidFill>
                <a:prstClr val="black"/>
              </a:solidFill>
            </a:endParaRPr>
          </a:p>
          <a:p>
            <a:pPr defTabSz="1012623"/>
            <a:r>
              <a:rPr lang="es-419" sz="1200" dirty="0" smtClean="0">
                <a:solidFill>
                  <a:prstClr val="black"/>
                </a:solidFill>
              </a:rPr>
              <a:t>…lenguaje </a:t>
            </a:r>
            <a:r>
              <a:rPr lang="es-419" sz="1200" dirty="0">
                <a:solidFill>
                  <a:prstClr val="black"/>
                </a:solidFill>
              </a:rPr>
              <a:t>y </a:t>
            </a:r>
            <a:r>
              <a:rPr lang="es-419" sz="1200" dirty="0" smtClean="0">
                <a:solidFill>
                  <a:prstClr val="black"/>
                </a:solidFill>
              </a:rPr>
              <a:t>vocabulario </a:t>
            </a:r>
            <a:r>
              <a:rPr lang="es-419" sz="1200" dirty="0">
                <a:solidFill>
                  <a:prstClr val="black"/>
                </a:solidFill>
              </a:rPr>
              <a:t>que los estudiantes puedan encontrar en los pasajes </a:t>
            </a:r>
            <a:r>
              <a:rPr lang="es-419" sz="1200" dirty="0" smtClean="0">
                <a:solidFill>
                  <a:prstClr val="black"/>
                </a:solidFill>
              </a:rPr>
              <a:t>que no conozcan. Esta </a:t>
            </a:r>
            <a:r>
              <a:rPr lang="es-419" sz="1200" dirty="0">
                <a:solidFill>
                  <a:prstClr val="black"/>
                </a:solidFill>
              </a:rPr>
              <a:t>actividad podría incluir una búsqueda </a:t>
            </a:r>
            <a:r>
              <a:rPr lang="es-419" sz="1200" dirty="0" smtClean="0">
                <a:solidFill>
                  <a:prstClr val="black"/>
                </a:solidFill>
              </a:rPr>
              <a:t>por </a:t>
            </a:r>
            <a:r>
              <a:rPr lang="es-419" sz="1200" dirty="0">
                <a:solidFill>
                  <a:prstClr val="black"/>
                </a:solidFill>
              </a:rPr>
              <a:t>Internet o leer en voz alta acerca de los ciclos </a:t>
            </a:r>
            <a:r>
              <a:rPr lang="es-419" sz="1200" dirty="0" smtClean="0">
                <a:solidFill>
                  <a:prstClr val="black"/>
                </a:solidFill>
              </a:rPr>
              <a:t>de </a:t>
            </a:r>
            <a:r>
              <a:rPr lang="es-419" sz="1200" dirty="0">
                <a:solidFill>
                  <a:prstClr val="black"/>
                </a:solidFill>
              </a:rPr>
              <a:t>vida que no estén </a:t>
            </a:r>
            <a:r>
              <a:rPr lang="es-419" sz="1200" dirty="0" smtClean="0">
                <a:solidFill>
                  <a:prstClr val="black"/>
                </a:solidFill>
              </a:rPr>
              <a:t>pre-enseñando manera </a:t>
            </a:r>
            <a:r>
              <a:rPr lang="es-419" sz="1200" dirty="0">
                <a:solidFill>
                  <a:prstClr val="black"/>
                </a:solidFill>
              </a:rPr>
              <a:t>directa ninguna parte de la evaluación. </a:t>
            </a:r>
            <a:endParaRPr lang="es-419" sz="1200" dirty="0">
              <a:solidFill>
                <a:srgbClr val="7030A0"/>
              </a:solidFill>
            </a:endParaRPr>
          </a:p>
          <a:p>
            <a:pPr defTabSz="1012623"/>
            <a:endParaRPr lang="es-419" sz="1200" dirty="0">
              <a:solidFill>
                <a:prstClr val="black"/>
              </a:solidFill>
            </a:endParaRPr>
          </a:p>
          <a:p>
            <a:pPr defTabSz="1012623"/>
            <a:r>
              <a:rPr lang="es-419" sz="1200" dirty="0">
                <a:solidFill>
                  <a:prstClr val="black"/>
                </a:solidFill>
              </a:rPr>
              <a:t>(35 minutos – </a:t>
            </a:r>
            <a:r>
              <a:rPr lang="es-419" sz="1200" dirty="0" smtClean="0">
                <a:solidFill>
                  <a:prstClr val="black"/>
                </a:solidFill>
              </a:rPr>
              <a:t>trabajo </a:t>
            </a:r>
            <a:r>
              <a:rPr lang="es-419" sz="1200" dirty="0">
                <a:solidFill>
                  <a:prstClr val="black"/>
                </a:solidFill>
              </a:rPr>
              <a:t>independiente)</a:t>
            </a:r>
          </a:p>
          <a:p>
            <a:pPr marL="180587" indent="-180587" defTabSz="1012623">
              <a:buFont typeface="Arial" panose="020B0604020202020204" pitchFamily="34" charset="0"/>
              <a:buChar char="•"/>
            </a:pPr>
            <a:r>
              <a:rPr lang="es-419" sz="1200" dirty="0">
                <a:solidFill>
                  <a:prstClr val="black"/>
                </a:solidFill>
              </a:rPr>
              <a:t>Pasajes o cualquier otra fuente de lectura </a:t>
            </a:r>
          </a:p>
          <a:p>
            <a:pPr marL="180587" indent="-180587" defTabSz="1012623">
              <a:buFont typeface="Arial" panose="020B0604020202020204" pitchFamily="34" charset="0"/>
              <a:buChar char="•"/>
            </a:pPr>
            <a:r>
              <a:rPr lang="es-419" sz="1200" dirty="0">
                <a:solidFill>
                  <a:prstClr val="black"/>
                </a:solidFill>
              </a:rPr>
              <a:t>3 preguntas de investigación </a:t>
            </a:r>
          </a:p>
          <a:p>
            <a:pPr marL="180587" indent="-180587" defTabSz="1012623">
              <a:buFont typeface="Arial" panose="020B0604020202020204" pitchFamily="34" charset="0"/>
              <a:buChar char="•"/>
            </a:pPr>
            <a:r>
              <a:rPr lang="es-419" sz="1200" dirty="0">
                <a:solidFill>
                  <a:prstClr val="black"/>
                </a:solidFill>
              </a:rPr>
              <a:t>Podrían haber otras preguntas de respuestas construidas.</a:t>
            </a:r>
          </a:p>
          <a:p>
            <a:pPr defTabSz="1012623"/>
            <a:r>
              <a:rPr lang="es-419" sz="1200" b="1" i="1" dirty="0">
                <a:solidFill>
                  <a:prstClr val="black"/>
                </a:solidFill>
              </a:rPr>
              <a:t>Parte 2</a:t>
            </a:r>
          </a:p>
          <a:p>
            <a:pPr marL="180587" indent="-180587" defTabSz="1012623">
              <a:buFont typeface="Arial" panose="020B0604020202020204" pitchFamily="34" charset="0"/>
              <a:buChar char="•"/>
            </a:pPr>
            <a:r>
              <a:rPr lang="es-419" sz="1200" dirty="0">
                <a:solidFill>
                  <a:prstClr val="black"/>
                </a:solidFill>
              </a:rPr>
              <a:t>Una composición </a:t>
            </a:r>
            <a:r>
              <a:rPr lang="es-419" sz="1200" dirty="0" smtClean="0">
                <a:solidFill>
                  <a:prstClr val="black"/>
                </a:solidFill>
              </a:rPr>
              <a:t>narrativa </a:t>
            </a:r>
            <a:r>
              <a:rPr lang="es-419" sz="1200" dirty="0">
                <a:solidFill>
                  <a:prstClr val="black"/>
                </a:solidFill>
              </a:rPr>
              <a:t>(70 minutos)</a:t>
            </a:r>
          </a:p>
          <a:p>
            <a:pPr defTabSz="1012623"/>
            <a:endParaRPr lang="es-419" sz="1200" dirty="0">
              <a:solidFill>
                <a:prstClr val="black"/>
              </a:solidFill>
            </a:endParaRPr>
          </a:p>
          <a:p>
            <a:pPr defTabSz="1012623"/>
            <a:r>
              <a:rPr lang="es-419" sz="1200" dirty="0">
                <a:solidFill>
                  <a:prstClr val="black"/>
                </a:solidFill>
              </a:rPr>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a:t>
            </a:r>
            <a:endParaRPr lang="es-419" sz="1200" dirty="0" smtClean="0">
              <a:solidFill>
                <a:prstClr val="black"/>
              </a:solidFill>
            </a:endParaRPr>
          </a:p>
          <a:p>
            <a:pPr defTabSz="1012623"/>
            <a:endParaRPr lang="es-419" sz="1200" dirty="0">
              <a:solidFill>
                <a:prstClr val="black"/>
              </a:solidFill>
            </a:endParaRPr>
          </a:p>
          <a:p>
            <a:pPr defTabSz="1012623"/>
            <a:r>
              <a:rPr lang="es-419" sz="1400" b="1" u="sng" dirty="0">
                <a:solidFill>
                  <a:prstClr val="black"/>
                </a:solidFill>
              </a:rPr>
              <a:t>Instrucciones</a:t>
            </a:r>
          </a:p>
          <a:p>
            <a:pPr defTabSz="1012623"/>
            <a:r>
              <a:rPr lang="es-419" sz="1200" b="1" dirty="0">
                <a:solidFill>
                  <a:prstClr val="black"/>
                </a:solidFill>
              </a:rPr>
              <a:t>30 minutos</a:t>
            </a:r>
          </a:p>
          <a:p>
            <a:pPr marL="240782" indent="-240782" defTabSz="1012623">
              <a:buFontTx/>
              <a:buAutoNum type="arabicPeriod"/>
            </a:pPr>
            <a:r>
              <a:rPr lang="es-419" sz="1200" dirty="0" smtClean="0">
                <a:solidFill>
                  <a:prstClr val="black"/>
                </a:solidFill>
              </a:rPr>
              <a:t>Es posible que </a:t>
            </a:r>
            <a:r>
              <a:rPr lang="es-419" sz="1200" dirty="0">
                <a:solidFill>
                  <a:prstClr val="black"/>
                </a:solidFill>
              </a:rPr>
              <a:t>desee tener una actividad de 30 minutos para toda la clase. El propósito de una actividad </a:t>
            </a:r>
            <a:r>
              <a:rPr lang="es-419" sz="1200" b="1" dirty="0">
                <a:solidFill>
                  <a:prstClr val="black"/>
                </a:solidFill>
              </a:rPr>
              <a:t>PT</a:t>
            </a:r>
            <a:r>
              <a:rPr lang="es-419" sz="1200" dirty="0">
                <a:solidFill>
                  <a:prstClr val="black"/>
                </a:solidFill>
              </a:rPr>
              <a:t> (</a:t>
            </a:r>
            <a:r>
              <a:rPr lang="es-419" sz="1200" i="1" dirty="0">
                <a:solidFill>
                  <a:prstClr val="black"/>
                </a:solidFill>
              </a:rPr>
              <a:t>Performance </a:t>
            </a:r>
            <a:r>
              <a:rPr lang="es-419" sz="1200" i="1" dirty="0" err="1">
                <a:solidFill>
                  <a:prstClr val="black"/>
                </a:solidFill>
              </a:rPr>
              <a:t>Task</a:t>
            </a:r>
            <a:r>
              <a:rPr lang="es-419" sz="1200" i="1" dirty="0">
                <a:solidFill>
                  <a:prstClr val="black"/>
                </a:solidFill>
              </a:rPr>
              <a:t> </a:t>
            </a:r>
            <a:r>
              <a:rPr lang="es-419" sz="1200" dirty="0">
                <a:solidFill>
                  <a:prstClr val="black"/>
                </a:solidFill>
              </a:rPr>
              <a:t>- </a:t>
            </a:r>
            <a:r>
              <a:rPr lang="es-419" sz="1200" b="1" dirty="0">
                <a:solidFill>
                  <a:prstClr val="black"/>
                </a:solidFill>
              </a:rPr>
              <a:t>Tarea de Rendimiento</a:t>
            </a:r>
            <a:r>
              <a:rPr lang="es-419" sz="1200" dirty="0">
                <a:solidFill>
                  <a:prstClr val="black"/>
                </a:solidFill>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200" b="1" dirty="0">
                <a:solidFill>
                  <a:prstClr val="black"/>
                </a:solidFill>
              </a:rPr>
              <a:t>NO</a:t>
            </a:r>
            <a:r>
              <a:rPr lang="es-419" sz="1200" dirty="0">
                <a:solidFill>
                  <a:prstClr val="black"/>
                </a:solidFill>
              </a:rPr>
              <a:t> pre enseña ningún contenido a ser evaluado!</a:t>
            </a:r>
          </a:p>
          <a:p>
            <a:pPr defTabSz="1012623"/>
            <a:r>
              <a:rPr lang="es-419" sz="1200" b="1" dirty="0">
                <a:solidFill>
                  <a:prstClr val="black"/>
                </a:solidFill>
              </a:rPr>
              <a:t>35 minutos</a:t>
            </a:r>
          </a:p>
          <a:p>
            <a:pPr marL="240782" indent="-240782" defTabSz="1012623">
              <a:buFontTx/>
              <a:buAutoNum type="arabicPeriod" startAt="2"/>
            </a:pPr>
            <a:r>
              <a:rPr lang="es-419" sz="1200" dirty="0">
                <a:solidFill>
                  <a:prstClr val="black"/>
                </a:solidFill>
              </a:rPr>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4126" indent="-244126" defTabSz="1012623">
              <a:buFont typeface="+mj-lt"/>
              <a:buAutoNum type="arabicPeriod" startAt="3"/>
            </a:pPr>
            <a:r>
              <a:rPr lang="es-419" sz="1200" dirty="0">
                <a:solidFill>
                  <a:prstClr val="black"/>
                </a:solidFill>
              </a:rPr>
              <a:t>Los estudiantes contestan las 3 preguntas de investigación o cualquier otra pregunta de respuesta construida.  Los estudiantes deben hacer referencia a sus contestaciones cuando estén escribiendo la pieza </a:t>
            </a:r>
            <a:r>
              <a:rPr lang="es-419" sz="1200" dirty="0" smtClean="0">
                <a:solidFill>
                  <a:prstClr val="black"/>
                </a:solidFill>
              </a:rPr>
              <a:t>completa narrativa.</a:t>
            </a:r>
            <a:r>
              <a:rPr lang="es-419" sz="1200" b="1" dirty="0" smtClean="0">
                <a:solidFill>
                  <a:prstClr val="black"/>
                </a:solidFill>
              </a:rPr>
              <a:t>  </a:t>
            </a:r>
            <a:endParaRPr lang="es-419" sz="1200" b="1" dirty="0">
              <a:solidFill>
                <a:prstClr val="black"/>
              </a:solidFill>
            </a:endParaRPr>
          </a:p>
          <a:p>
            <a:pPr defTabSz="1012623"/>
            <a:r>
              <a:rPr lang="es-419" sz="1200" b="1" dirty="0" smtClean="0">
                <a:solidFill>
                  <a:prstClr val="black"/>
                </a:solidFill>
              </a:rPr>
              <a:t>15 </a:t>
            </a:r>
            <a:r>
              <a:rPr lang="es-419" sz="1200" b="1" dirty="0">
                <a:solidFill>
                  <a:prstClr val="black"/>
                </a:solidFill>
              </a:rPr>
              <a:t>minutos de receso</a:t>
            </a:r>
          </a:p>
          <a:p>
            <a:pPr defTabSz="1012623"/>
            <a:r>
              <a:rPr lang="es-419" sz="1200" b="1" dirty="0">
                <a:solidFill>
                  <a:prstClr val="black"/>
                </a:solidFill>
              </a:rPr>
              <a:t>70 minutos</a:t>
            </a:r>
          </a:p>
          <a:p>
            <a:pPr marL="239481" indent="-239481" defTabSz="1012623">
              <a:buFontTx/>
              <a:buAutoNum type="arabicPeriod" startAt="4"/>
            </a:pPr>
            <a:r>
              <a:rPr lang="es-419" sz="1200" dirty="0">
                <a:solidFill>
                  <a:prstClr val="black"/>
                </a:solidFill>
              </a:rPr>
              <a:t>Los estudiantes escriben una composición completa </a:t>
            </a:r>
            <a:r>
              <a:rPr lang="es-419" sz="1200" b="1" dirty="0">
                <a:solidFill>
                  <a:prstClr val="black"/>
                </a:solidFill>
              </a:rPr>
              <a:t>(pieza narrativa).</a:t>
            </a:r>
          </a:p>
          <a:p>
            <a:pPr defTabSz="1012623"/>
            <a:endParaRPr lang="es-419" sz="1200" dirty="0">
              <a:solidFill>
                <a:prstClr val="black"/>
              </a:solidFill>
            </a:endParaRPr>
          </a:p>
          <a:p>
            <a:pPr defTabSz="1012623"/>
            <a:r>
              <a:rPr lang="es-419" sz="1200" b="1" u="sng" dirty="0">
                <a:solidFill>
                  <a:prstClr val="black"/>
                </a:solidFill>
              </a:rPr>
              <a:t>Calificación</a:t>
            </a:r>
          </a:p>
          <a:p>
            <a:pPr defTabSz="1012623"/>
            <a:r>
              <a:rPr lang="es-419" sz="1200" dirty="0">
                <a:solidFill>
                  <a:prstClr val="black"/>
                </a:solidFill>
              </a:rPr>
              <a:t>Se provee una rúbrica narrativa.  Los estudiantes reciben 3 puntajes</a:t>
            </a:r>
            <a:r>
              <a:rPr lang="es-419" sz="1200" dirty="0" smtClean="0">
                <a:solidFill>
                  <a:prstClr val="black"/>
                </a:solidFill>
              </a:rPr>
              <a:t>:</a:t>
            </a:r>
          </a:p>
          <a:p>
            <a:pPr defTabSz="1012623"/>
            <a:endParaRPr lang="es-419" sz="1200" dirty="0">
              <a:solidFill>
                <a:prstClr val="black"/>
              </a:solidFill>
            </a:endParaRPr>
          </a:p>
          <a:p>
            <a:pPr marL="240782" indent="-240782" defTabSz="1012623">
              <a:buFontTx/>
              <a:buAutoNum type="arabicPeriod"/>
            </a:pPr>
            <a:r>
              <a:rPr lang="es-419" sz="1200" dirty="0">
                <a:solidFill>
                  <a:prstClr val="black"/>
                </a:solidFill>
              </a:rPr>
              <a:t>Organización y propósito</a:t>
            </a:r>
          </a:p>
          <a:p>
            <a:pPr marL="240782" indent="-240782" defTabSz="1012623">
              <a:buFontTx/>
              <a:buAutoNum type="arabicPeriod"/>
            </a:pPr>
            <a:r>
              <a:rPr lang="es-419" sz="1200" dirty="0">
                <a:solidFill>
                  <a:prstClr val="black"/>
                </a:solidFill>
              </a:rPr>
              <a:t>Evidencia y elaboración</a:t>
            </a:r>
          </a:p>
          <a:p>
            <a:pPr marL="240782" indent="-240782" defTabSz="1012623">
              <a:buFontTx/>
              <a:buAutoNum type="arabicPeriod"/>
            </a:pPr>
            <a:r>
              <a:rPr lang="es-419" sz="1200" dirty="0">
                <a:solidFill>
                  <a:prstClr val="black"/>
                </a:solidFill>
              </a:rPr>
              <a:t>Convenciones</a:t>
            </a:r>
          </a:p>
        </p:txBody>
      </p:sp>
      <p:sp>
        <p:nvSpPr>
          <p:cNvPr id="3" name="Slide Number Placeholder 2"/>
          <p:cNvSpPr>
            <a:spLocks noGrp="1"/>
          </p:cNvSpPr>
          <p:nvPr>
            <p:ph type="sldNum" sz="quarter" idx="12"/>
          </p:nvPr>
        </p:nvSpPr>
        <p:spPr/>
        <p:txBody>
          <a:bodyPr/>
          <a:lstStyle/>
          <a:p>
            <a:fld id="{2A5E9C3D-07D7-45D2-9B6A-FB5CA66A53EB}" type="slidenum">
              <a:rPr lang="es-419" smtClean="0">
                <a:solidFill>
                  <a:prstClr val="black">
                    <a:tint val="75000"/>
                  </a:prstClr>
                </a:solidFill>
              </a:rPr>
              <a:pPr/>
              <a:t>4</a:t>
            </a:fld>
            <a:endParaRPr lang="es-419" dirty="0">
              <a:solidFill>
                <a:prstClr val="black">
                  <a:tint val="75000"/>
                </a:prstClr>
              </a:solidFill>
            </a:endParaRPr>
          </a:p>
        </p:txBody>
      </p:sp>
    </p:spTree>
    <p:extLst>
      <p:ext uri="{BB962C8B-B14F-4D97-AF65-F5344CB8AC3E}">
        <p14:creationId xmlns:p14="http://schemas.microsoft.com/office/powerpoint/2010/main" val="2429205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40</a:t>
            </a:fld>
            <a:endParaRPr>
              <a:solidFill>
                <a:srgbClr val="888888"/>
              </a:solidFill>
            </a:endParaRPr>
          </a:p>
        </p:txBody>
      </p:sp>
      <p:graphicFrame>
        <p:nvGraphicFramePr>
          <p:cNvPr id="136" name="Table 136"/>
          <p:cNvGraphicFramePr/>
          <p:nvPr>
            <p:extLst>
              <p:ext uri="{D42A27DB-BD31-4B8C-83A1-F6EECF244321}">
                <p14:modId xmlns:p14="http://schemas.microsoft.com/office/powerpoint/2010/main" val="63848958"/>
              </p:ext>
            </p:extLst>
          </p:nvPr>
        </p:nvGraphicFramePr>
        <p:xfrm>
          <a:off x="457200" y="152400"/>
          <a:ext cx="7043739" cy="3795480"/>
        </p:xfrm>
        <a:graphic>
          <a:graphicData uri="http://schemas.openxmlformats.org/drawingml/2006/table">
            <a:tbl>
              <a:tblPr/>
              <a:tblGrid>
                <a:gridCol w="7043739"/>
              </a:tblGrid>
              <a:tr h="535171">
                <a:tc>
                  <a:txBody>
                    <a:bodyPr/>
                    <a:lstStyle/>
                    <a:p>
                      <a:pPr marL="282575" lvl="0" indent="-282575" algn="l">
                        <a:buNone/>
                        <a:defRPr sz="1800" b="0" i="0"/>
                      </a:pPr>
                      <a:r>
                        <a:rPr lang="en-US" sz="1400" b="1" baseline="0" dirty="0" smtClean="0">
                          <a:solidFill>
                            <a:schemeClr val="tx1"/>
                          </a:solidFill>
                          <a:latin typeface="Helvetica" panose="020B0604020202020204" pitchFamily="34" charset="0"/>
                          <a:cs typeface="Helvetica" panose="020B0604020202020204" pitchFamily="34" charset="0"/>
                        </a:rPr>
                        <a:t>15. </a:t>
                      </a:r>
                      <a:r>
                        <a:rPr lang="es-ES" sz="1400" b="1" noProof="0" dirty="0" smtClean="0">
                          <a:solidFill>
                            <a:schemeClr val="tx1"/>
                          </a:solidFill>
                          <a:latin typeface="Helvetica" pitchFamily="34" charset="0"/>
                          <a:cs typeface="Helvetica" pitchFamily="34" charset="0"/>
                        </a:rPr>
                        <a:t>En el artículo</a:t>
                      </a:r>
                      <a:r>
                        <a:rPr lang="es-ES" sz="1400" b="1" baseline="0" noProof="0" dirty="0" smtClean="0">
                          <a:solidFill>
                            <a:schemeClr val="tx1"/>
                          </a:solidFill>
                          <a:latin typeface="Helvetica" pitchFamily="34" charset="0"/>
                          <a:cs typeface="Helvetica" pitchFamily="34" charset="0"/>
                        </a:rPr>
                        <a:t> </a:t>
                      </a:r>
                      <a:r>
                        <a:rPr lang="es-ES" sz="1400" b="1" i="1" u="none" noProof="0" dirty="0" smtClean="0">
                          <a:solidFill>
                            <a:schemeClr val="tx1"/>
                          </a:solidFill>
                          <a:latin typeface="Helvetica" pitchFamily="34" charset="0"/>
                          <a:cs typeface="Helvetica" pitchFamily="34" charset="0"/>
                        </a:rPr>
                        <a:t>Secuoyas gigantes</a:t>
                      </a:r>
                      <a:r>
                        <a:rPr lang="es-ES" sz="1400" b="1" i="1" u="none" baseline="0" noProof="0" dirty="0" smtClean="0">
                          <a:solidFill>
                            <a:schemeClr val="tx1"/>
                          </a:solidFill>
                          <a:latin typeface="Helvetica" pitchFamily="34" charset="0"/>
                          <a:cs typeface="Helvetica" pitchFamily="34" charset="0"/>
                        </a:rPr>
                        <a:t> y Secuoyas rojas (</a:t>
                      </a:r>
                      <a:r>
                        <a:rPr lang="es-ES" sz="1400" b="1" i="1" u="none" noProof="0" dirty="0" err="1" smtClean="0">
                          <a:solidFill>
                            <a:schemeClr val="tx1"/>
                          </a:solidFill>
                          <a:latin typeface="Helvetica" pitchFamily="34" charset="0"/>
                          <a:cs typeface="Helvetica" pitchFamily="34" charset="0"/>
                        </a:rPr>
                        <a:t>Redwoods</a:t>
                      </a:r>
                      <a:r>
                        <a:rPr lang="es-ES" sz="1400" b="1" i="1" u="sng" noProof="0" dirty="0" smtClean="0">
                          <a:solidFill>
                            <a:schemeClr val="tx1"/>
                          </a:solidFill>
                          <a:latin typeface="Helvetica" pitchFamily="34" charset="0"/>
                          <a:cs typeface="Helvetica" pitchFamily="34" charset="0"/>
                        </a:rPr>
                        <a:t>)</a:t>
                      </a:r>
                      <a:r>
                        <a:rPr lang="es-ES" sz="1400" b="1" i="1" u="none" noProof="0" dirty="0" smtClean="0">
                          <a:solidFill>
                            <a:schemeClr val="tx1"/>
                          </a:solidFill>
                          <a:latin typeface="Helvetica" pitchFamily="34" charset="0"/>
                          <a:cs typeface="Helvetica" pitchFamily="34" charset="0"/>
                        </a:rPr>
                        <a:t> </a:t>
                      </a:r>
                      <a:r>
                        <a:rPr lang="es-ES" sz="1400" b="1" i="0" u="none" noProof="0" dirty="0" smtClean="0">
                          <a:solidFill>
                            <a:schemeClr val="tx1"/>
                          </a:solidFill>
                          <a:latin typeface="Helvetica" pitchFamily="34" charset="0"/>
                          <a:cs typeface="Helvetica" pitchFamily="34" charset="0"/>
                        </a:rPr>
                        <a:t>¿qué puntos clave el</a:t>
                      </a:r>
                      <a:r>
                        <a:rPr lang="es-ES" sz="1400" b="1" i="0" u="none" baseline="0" noProof="0" dirty="0" smtClean="0">
                          <a:solidFill>
                            <a:schemeClr val="tx1"/>
                          </a:solidFill>
                          <a:latin typeface="Helvetica" pitchFamily="34" charset="0"/>
                          <a:cs typeface="Helvetica" pitchFamily="34" charset="0"/>
                        </a:rPr>
                        <a:t> </a:t>
                      </a:r>
                      <a:r>
                        <a:rPr lang="es-ES" sz="1400" b="1" i="0" u="none" noProof="0" dirty="0" smtClean="0">
                          <a:solidFill>
                            <a:schemeClr val="tx1"/>
                          </a:solidFill>
                          <a:latin typeface="Helvetica" pitchFamily="34" charset="0"/>
                          <a:cs typeface="Helvetica" pitchFamily="34" charset="0"/>
                        </a:rPr>
                        <a:t>autor quiere que el lector conozca?</a:t>
                      </a:r>
                      <a:r>
                        <a:rPr lang="es-ES" sz="1400" b="1" i="1" u="none" noProof="0" dirty="0" smtClean="0">
                          <a:solidFill>
                            <a:schemeClr val="tx1"/>
                          </a:solidFill>
                          <a:latin typeface="Helvetica" pitchFamily="34" charset="0"/>
                          <a:cs typeface="Helvetica" pitchFamily="34" charset="0"/>
                        </a:rPr>
                        <a:t> </a:t>
                      </a:r>
                      <a:r>
                        <a:rPr lang="es-ES" sz="1400" b="1" noProof="0" dirty="0" smtClean="0">
                          <a:solidFill>
                            <a:schemeClr val="tx1"/>
                          </a:solidFill>
                          <a:latin typeface="Helvetica" pitchFamily="34" charset="0"/>
                          <a:cs typeface="Helvetica" pitchFamily="34" charset="0"/>
                        </a:rPr>
                        <a:t>Explica tu respuesta con ejemplos y detalles del artículo.</a:t>
                      </a:r>
                    </a:p>
                    <a:p>
                      <a:pPr marL="0" lvl="0" indent="0" algn="l">
                        <a:buNone/>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a:solidFill>
                        <a:srgbClr val="000000"/>
                      </a:solidFill>
                      <a:round/>
                    </a:lnB>
                  </a:tcPr>
                </a:tc>
              </a:tr>
              <a:tr h="22860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635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9856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5734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1612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17490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4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40363062"/>
              </p:ext>
            </p:extLst>
          </p:nvPr>
        </p:nvGraphicFramePr>
        <p:xfrm>
          <a:off x="5875338" y="4235819"/>
          <a:ext cx="1516062" cy="624840"/>
        </p:xfrm>
        <a:graphic>
          <a:graphicData uri="http://schemas.openxmlformats.org/drawingml/2006/table">
            <a:tbl>
              <a:tblPr firstRow="1" firstCol="1" bandRow="1"/>
              <a:tblGrid>
                <a:gridCol w="1516062"/>
              </a:tblGrid>
              <a:tr h="122821">
                <a:tc>
                  <a:txBody>
                    <a:bodyPr/>
                    <a:lstStyle/>
                    <a:p>
                      <a:pPr marL="0" marR="0" algn="ctr">
                        <a:lnSpc>
                          <a:spcPct val="100000"/>
                        </a:lnSpc>
                        <a:spcBef>
                          <a:spcPts val="0"/>
                        </a:spcBef>
                        <a:spcAft>
                          <a:spcPts val="0"/>
                        </a:spcAft>
                      </a:pPr>
                      <a:r>
                        <a:rPr lang="en-US" sz="900" b="1" dirty="0" err="1" smtClean="0">
                          <a:solidFill>
                            <a:srgbClr val="000000"/>
                          </a:solidFill>
                          <a:effectLst/>
                          <a:latin typeface="Calibri"/>
                          <a:ea typeface="Times New Roman"/>
                          <a:cs typeface="Times New Roman"/>
                        </a:rPr>
                        <a:t>Hacia</a:t>
                      </a:r>
                      <a:r>
                        <a:rPr lang="en-US" sz="900" b="1" dirty="0" smtClean="0">
                          <a:solidFill>
                            <a:srgbClr val="000000"/>
                          </a:solidFill>
                          <a:effectLst/>
                          <a:latin typeface="Calibri"/>
                          <a:ea typeface="Times New Roman"/>
                          <a:cs typeface="Times New Roman"/>
                        </a:rPr>
                        <a:t> RI.2.8       DOK </a:t>
                      </a:r>
                      <a:r>
                        <a:rPr lang="en-US" sz="900" b="1" dirty="0">
                          <a:solidFill>
                            <a:srgbClr val="000000"/>
                          </a:solidFill>
                          <a:effectLst/>
                          <a:latin typeface="Calibri"/>
                          <a:ea typeface="Times New Roman"/>
                          <a:cs typeface="Times New Roman"/>
                        </a:rPr>
                        <a:t>3 - EVC</a:t>
                      </a:r>
                      <a:endParaRPr lang="en-US" sz="900" dirty="0">
                        <a:effectLst/>
                        <a:latin typeface="Calibri"/>
                        <a:ea typeface="Calibri"/>
                        <a:cs typeface="Times New Roman"/>
                      </a:endParaRPr>
                    </a:p>
                  </a:txBody>
                  <a:tcPr marL="34934" marR="3493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258814">
                <a:tc>
                  <a:txBody>
                    <a:bodyPr/>
                    <a:lstStyle/>
                    <a:p>
                      <a:pPr marL="0" marR="0" algn="l">
                        <a:lnSpc>
                          <a:spcPct val="100000"/>
                        </a:lnSpc>
                        <a:spcBef>
                          <a:spcPts val="0"/>
                        </a:spcBef>
                        <a:spcAft>
                          <a:spcPts val="0"/>
                        </a:spcAft>
                      </a:pPr>
                      <a:r>
                        <a:rPr lang="es-419" sz="800" b="1" dirty="0" smtClean="0">
                          <a:effectLst/>
                          <a:latin typeface="+mn-lt"/>
                          <a:ea typeface="Calibri"/>
                          <a:cs typeface="Helvetica"/>
                        </a:rPr>
                        <a:t>Cita evidencia para explicar lógicamente la razón del autor para establecer  un punto específico.</a:t>
                      </a:r>
                      <a:endParaRPr lang="en-US" sz="800" b="1" dirty="0" smtClean="0">
                        <a:effectLst/>
                        <a:latin typeface="Calibri"/>
                        <a:ea typeface="Calibri"/>
                        <a:cs typeface="Helvetica"/>
                      </a:endParaRPr>
                    </a:p>
                  </a:txBody>
                  <a:tcPr marL="34934" marR="34934"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4234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lang="es-MX" smtClean="0">
                <a:solidFill>
                  <a:srgbClr val="888888"/>
                </a:solidFill>
              </a:rPr>
              <a:t>41</a:t>
            </a:fld>
            <a:endParaRPr lang="es-MX" dirty="0">
              <a:solidFill>
                <a:srgbClr val="888888"/>
              </a:solidFill>
            </a:endParaRPr>
          </a:p>
        </p:txBody>
      </p:sp>
      <p:graphicFrame>
        <p:nvGraphicFramePr>
          <p:cNvPr id="135" name="Table 135"/>
          <p:cNvGraphicFramePr/>
          <p:nvPr>
            <p:extLst>
              <p:ext uri="{D42A27DB-BD31-4B8C-83A1-F6EECF244321}">
                <p14:modId xmlns:p14="http://schemas.microsoft.com/office/powerpoint/2010/main" val="958155667"/>
              </p:ext>
            </p:extLst>
          </p:nvPr>
        </p:nvGraphicFramePr>
        <p:xfrm>
          <a:off x="386452" y="381000"/>
          <a:ext cx="7081148" cy="8923495"/>
        </p:xfrm>
        <a:graphic>
          <a:graphicData uri="http://schemas.openxmlformats.org/drawingml/2006/table">
            <a:tbl>
              <a:tblPr/>
              <a:tblGrid>
                <a:gridCol w="7081148"/>
              </a:tblGrid>
              <a:tr h="722880">
                <a:tc>
                  <a:txBody>
                    <a:bodyPr/>
                    <a:lstStyle/>
                    <a:p>
                      <a:pPr marL="342900" marR="0" lvl="0" indent="-342900" algn="l" defTabSz="1018809" rtl="0" eaLnBrk="1" fontAlgn="auto" latinLnBrk="0" hangingPunct="1">
                        <a:lnSpc>
                          <a:spcPct val="115000"/>
                        </a:lnSpc>
                        <a:spcBef>
                          <a:spcPts val="0"/>
                        </a:spcBef>
                        <a:spcAft>
                          <a:spcPts val="0"/>
                        </a:spcAft>
                        <a:buClrTx/>
                        <a:buSzTx/>
                        <a:buFontTx/>
                        <a:buAutoNum type="arabicPeriod" startAt="16"/>
                        <a:tabLst/>
                        <a:defRPr sz="1800" b="0" i="0"/>
                      </a:pPr>
                      <a:r>
                        <a:rPr lang="es-MX" sz="1400" b="1" noProof="0" dirty="0" smtClean="0">
                          <a:solidFill>
                            <a:schemeClr val="tx1"/>
                          </a:solidFill>
                          <a:latin typeface="Helvetica" panose="020B0604020202020204" pitchFamily="34" charset="0"/>
                          <a:cs typeface="Helvetica" panose="020B0604020202020204" pitchFamily="34" charset="0"/>
                        </a:rPr>
                        <a:t>Esta pregunta tiene dos partes</a:t>
                      </a:r>
                      <a:r>
                        <a:rPr lang="es-MX" sz="1400" b="1" baseline="0" noProof="0" dirty="0" smtClean="0">
                          <a:solidFill>
                            <a:schemeClr val="tx1"/>
                          </a:solidFill>
                          <a:latin typeface="Helvetica" panose="020B0604020202020204" pitchFamily="34" charset="0"/>
                          <a:cs typeface="Helvetica" panose="020B0604020202020204" pitchFamily="34" charset="0"/>
                        </a:rPr>
                        <a:t>.</a:t>
                      </a:r>
                      <a:endParaRPr lang="es-MX" sz="1400" b="1" noProof="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rabicPeriod" startAt="16"/>
                        <a:tabLst/>
                        <a:defRPr sz="1800" b="0" i="0"/>
                      </a:pPr>
                      <a:endParaRPr lang="es-MX" sz="900" b="1" noProof="0" dirty="0" smtClean="0">
                        <a:solidFill>
                          <a:schemeClr val="tx1"/>
                        </a:solidFill>
                        <a:latin typeface="Helvetica" panose="020B0604020202020204" pitchFamily="34" charset="0"/>
                        <a:cs typeface="Helvetica" panose="020B0604020202020204" pitchFamily="34" charset="0"/>
                      </a:endParaRPr>
                    </a:p>
                    <a:p>
                      <a:pPr marL="625475" marR="0" lvl="0" indent="-625475" algn="l" defTabSz="1018809" rtl="0" eaLnBrk="1" fontAlgn="auto" latinLnBrk="0" hangingPunct="1">
                        <a:lnSpc>
                          <a:spcPct val="115000"/>
                        </a:lnSpc>
                        <a:spcBef>
                          <a:spcPts val="0"/>
                        </a:spcBef>
                        <a:spcAft>
                          <a:spcPts val="0"/>
                        </a:spcAft>
                        <a:buClrTx/>
                        <a:buSzTx/>
                        <a:buFontTx/>
                        <a:buNone/>
                        <a:tabLst/>
                        <a:defRPr sz="1800" b="0" i="0"/>
                      </a:pPr>
                      <a:r>
                        <a:rPr lang="es-MX" sz="1200" b="1" u="sng" noProof="0" dirty="0" smtClean="0">
                          <a:solidFill>
                            <a:schemeClr val="tx1"/>
                          </a:solidFill>
                          <a:latin typeface="Helvetica" panose="020B0604020202020204" pitchFamily="34" charset="0"/>
                          <a:cs typeface="Helvetica" panose="020B0604020202020204" pitchFamily="34" charset="0"/>
                        </a:rPr>
                        <a:t>Parte A</a:t>
                      </a:r>
                      <a:r>
                        <a:rPr lang="es-MX" sz="1200" b="1" u="none" noProof="0" dirty="0" smtClean="0">
                          <a:solidFill>
                            <a:schemeClr val="tx1"/>
                          </a:solidFill>
                          <a:latin typeface="Helvetica" panose="020B0604020202020204" pitchFamily="34" charset="0"/>
                          <a:cs typeface="Helvetica" panose="020B0604020202020204" pitchFamily="34" charset="0"/>
                        </a:rPr>
                        <a:t>  Escribe</a:t>
                      </a:r>
                      <a:r>
                        <a:rPr lang="es-MX" sz="1200" b="1" u="none" baseline="0" noProof="0" dirty="0" smtClean="0">
                          <a:solidFill>
                            <a:schemeClr val="tx1"/>
                          </a:solidFill>
                          <a:latin typeface="Helvetica" panose="020B0604020202020204" pitchFamily="34" charset="0"/>
                          <a:cs typeface="Helvetica" panose="020B0604020202020204" pitchFamily="34" charset="0"/>
                        </a:rPr>
                        <a:t> detalles para mostrar cómo son diferentes los dos artículos que leíste.  Luego escribe detalles para mostrar cómo son similares.  </a:t>
                      </a:r>
                      <a:endParaRPr lang="es-MX" sz="1200" b="1" baseline="0" noProof="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s-MX" sz="1400" b="1" baseline="0" noProof="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s-MX" sz="1400" b="1" baseline="0" noProof="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15000"/>
                        </a:lnSpc>
                        <a:spcBef>
                          <a:spcPts val="0"/>
                        </a:spcBef>
                        <a:spcAft>
                          <a:spcPts val="0"/>
                        </a:spcAft>
                        <a:buClrTx/>
                        <a:buSzTx/>
                        <a:buFontTx/>
                        <a:buNone/>
                        <a:tabLst/>
                        <a:defRPr sz="1800" b="0" i="0"/>
                      </a:pPr>
                      <a:endParaRPr lang="es-MX" sz="1400" b="1" baseline="0" noProof="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342900" marR="0" lvl="0" indent="-342900" algn="l" defTabSz="1018809" rtl="0" eaLnBrk="1" fontAlgn="auto" latinLnBrk="0" hangingPunct="1">
                        <a:lnSpc>
                          <a:spcPct val="115000"/>
                        </a:lnSpc>
                        <a:spcBef>
                          <a:spcPts val="0"/>
                        </a:spcBef>
                        <a:spcAft>
                          <a:spcPts val="0"/>
                        </a:spcAft>
                        <a:buClrTx/>
                        <a:buSzTx/>
                        <a:buFontTx/>
                        <a:buAutoNum type="alphaUcPeriod"/>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0" marR="0" lvl="0" indent="0" algn="l" defTabSz="1018809" rtl="0" eaLnBrk="1" fontAlgn="auto" latinLnBrk="0" hangingPunct="1">
                        <a:lnSpc>
                          <a:spcPct val="115000"/>
                        </a:lnSpc>
                        <a:spcBef>
                          <a:spcPts val="0"/>
                        </a:spcBef>
                        <a:spcAft>
                          <a:spcPts val="0"/>
                        </a:spcAft>
                        <a:buClrTx/>
                        <a:buSzTx/>
                        <a:buFontTx/>
                        <a:buNone/>
                        <a:tabLst/>
                        <a:defRPr sz="1800" b="0" i="0"/>
                      </a:pPr>
                      <a:endParaRPr lang="en-US" sz="1400" b="1" baseline="0" dirty="0" smtClean="0">
                        <a:solidFill>
                          <a:schemeClr val="tx1"/>
                        </a:solidFill>
                        <a:latin typeface="Helvetica" panose="020B0604020202020204" pitchFamily="34" charset="0"/>
                        <a:cs typeface="Helvetica" panose="020B0604020202020204" pitchFamily="34" charset="0"/>
                      </a:endParaRPr>
                    </a:p>
                    <a:p>
                      <a:pPr marL="285750" marR="0" lvl="0" indent="-285750" algn="l" defTabSz="1018809" rtl="0" eaLnBrk="1" fontAlgn="auto" latinLnBrk="0" hangingPunct="1">
                        <a:lnSpc>
                          <a:spcPct val="115000"/>
                        </a:lnSpc>
                        <a:spcBef>
                          <a:spcPts val="0"/>
                        </a:spcBef>
                        <a:spcAft>
                          <a:spcPts val="0"/>
                        </a:spcAft>
                        <a:buClrTx/>
                        <a:buSzTx/>
                        <a:buFontTx/>
                        <a:buNone/>
                        <a:tabLst/>
                        <a:defRPr sz="1800" b="0" i="0"/>
                      </a:pPr>
                      <a:r>
                        <a:rPr lang="es-ES" sz="1200" b="1" u="sng" baseline="0" dirty="0" smtClean="0">
                          <a:solidFill>
                            <a:schemeClr val="tx1"/>
                          </a:solidFill>
                          <a:latin typeface="Helvetica" panose="020B0604020202020204" pitchFamily="34" charset="0"/>
                          <a:cs typeface="Helvetica" panose="020B0604020202020204" pitchFamily="34" charset="0"/>
                        </a:rPr>
                        <a:t>Parte B</a:t>
                      </a:r>
                    </a:p>
                    <a:p>
                      <a:pPr marL="0" marR="0" lvl="0" indent="0" algn="l" defTabSz="1018809" rtl="0" eaLnBrk="1" fontAlgn="auto" latinLnBrk="0" hangingPunct="1">
                        <a:lnSpc>
                          <a:spcPct val="115000"/>
                        </a:lnSpc>
                        <a:spcBef>
                          <a:spcPts val="0"/>
                        </a:spcBef>
                        <a:spcAft>
                          <a:spcPts val="0"/>
                        </a:spcAft>
                        <a:buClrTx/>
                        <a:buSzTx/>
                        <a:buFontTx/>
                        <a:buNone/>
                        <a:tabLst/>
                        <a:defRPr sz="1800" b="0" i="0"/>
                      </a:pPr>
                      <a:r>
                        <a:rPr lang="es-ES" sz="1200" b="1" baseline="0" dirty="0" smtClean="0">
                          <a:solidFill>
                            <a:schemeClr val="tx1"/>
                          </a:solidFill>
                          <a:latin typeface="Helvetica" panose="020B0604020202020204" pitchFamily="34" charset="0"/>
                          <a:cs typeface="Helvetica" panose="020B0604020202020204" pitchFamily="34" charset="0"/>
                        </a:rPr>
                        <a:t>Has leído dos artículos sobre árboles.  Explica los puntos más importantes que los autores expresan en cada artículo.  Luego resume cómo los artículos son similares y diferentes. Utiliza detalles y ejemplos de ambos artículos en tu respuesta</a:t>
                      </a:r>
                      <a:r>
                        <a:rPr lang="en-US" sz="1200" b="1" baseline="0" dirty="0" smtClean="0">
                          <a:solidFill>
                            <a:schemeClr val="tx1"/>
                          </a:solidFill>
                          <a:latin typeface="Helvetica" panose="020B0604020202020204" pitchFamily="34" charset="0"/>
                          <a:cs typeface="Helvetica" panose="020B0604020202020204" pitchFamily="34" charset="0"/>
                        </a:rPr>
                        <a:t>.</a:t>
                      </a:r>
                      <a:endParaRPr lang="en-US" sz="1200" b="1" dirty="0" smtClean="0">
                        <a:solidFill>
                          <a:schemeClr val="tx1"/>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miter lim="400000"/>
                    </a:lnT>
                    <a:lnB w="12700">
                      <a:solidFill>
                        <a:srgbClr val="000000"/>
                      </a:solidFill>
                      <a:round/>
                    </a:lnB>
                  </a:tcPr>
                </a:tc>
              </a:tr>
              <a:tr h="228600">
                <a:tc>
                  <a:txBody>
                    <a:bodyPr/>
                    <a:lstStyle/>
                    <a:p>
                      <a:pPr lvl="0" algn="l">
                        <a:defRPr sz="1800" b="0" i="0"/>
                      </a:pPr>
                      <a:r>
                        <a:rPr sz="1300" dirty="0">
                          <a:solidFill>
                            <a:srgbClr val="0070C0"/>
                          </a:solidFill>
                          <a:latin typeface="Helvetica" panose="020B0604020202020204" pitchFamily="34" charset="0"/>
                          <a:cs typeface="Helvetica" panose="020B0604020202020204" pitchFamily="34" charset="0"/>
                        </a:rPr>
                        <a:t> </a:t>
                      </a: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2003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5501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8999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17257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07557">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300" dirty="0">
                        <a:solidFill>
                          <a:srgbClr val="0070C0"/>
                        </a:solidFill>
                        <a:latin typeface="Helvetica" panose="020B0604020202020204" pitchFamily="34" charset="0"/>
                        <a:cs typeface="Helvetica" panose="020B0604020202020204" pitchFamily="34" charset="0"/>
                      </a:endParaRPr>
                    </a:p>
                  </a:txBody>
                  <a:tcPr marL="51816" marR="51816" marT="51090" marB="51090" horzOverflow="overflow">
                    <a:lnL w="12700">
                      <a:miter lim="400000"/>
                    </a:lnL>
                    <a:lnR w="12700">
                      <a:miter lim="400000"/>
                    </a:lnR>
                    <a:lnT w="12700">
                      <a:solidFill>
                        <a:srgbClr val="000000"/>
                      </a:solidFill>
                      <a:round/>
                    </a:lnT>
                    <a:lnB w="12700">
                      <a:solidFill>
                        <a:srgbClr val="000000"/>
                      </a:solidFill>
                      <a:round/>
                    </a:lnB>
                  </a:tcPr>
                </a:tc>
              </a:tr>
            </a:tbl>
          </a:graphicData>
        </a:graphic>
      </p:graphicFrame>
      <p:grpSp>
        <p:nvGrpSpPr>
          <p:cNvPr id="11" name="Group 10"/>
          <p:cNvGrpSpPr/>
          <p:nvPr/>
        </p:nvGrpSpPr>
        <p:grpSpPr>
          <a:xfrm>
            <a:off x="609599" y="1393371"/>
            <a:ext cx="6690851" cy="4016829"/>
            <a:chOff x="1139189" y="762000"/>
            <a:chExt cx="5185410" cy="3124200"/>
          </a:xfrm>
        </p:grpSpPr>
        <p:grpSp>
          <p:nvGrpSpPr>
            <p:cNvPr id="13" name="Group 12"/>
            <p:cNvGrpSpPr/>
            <p:nvPr/>
          </p:nvGrpSpPr>
          <p:grpSpPr>
            <a:xfrm>
              <a:off x="1139189" y="1059375"/>
              <a:ext cx="5185410" cy="2826825"/>
              <a:chOff x="1139189" y="906975"/>
              <a:chExt cx="5185410" cy="2826825"/>
            </a:xfrm>
          </p:grpSpPr>
          <p:grpSp>
            <p:nvGrpSpPr>
              <p:cNvPr id="15" name="Group 14"/>
              <p:cNvGrpSpPr/>
              <p:nvPr/>
            </p:nvGrpSpPr>
            <p:grpSpPr>
              <a:xfrm>
                <a:off x="1139189" y="914400"/>
                <a:ext cx="5019676" cy="2819400"/>
                <a:chOff x="999807" y="914400"/>
                <a:chExt cx="4601370" cy="2530231"/>
              </a:xfrm>
            </p:grpSpPr>
            <p:sp>
              <p:nvSpPr>
                <p:cNvPr id="22" name="Oval 21"/>
                <p:cNvSpPr/>
                <p:nvPr/>
              </p:nvSpPr>
              <p:spPr>
                <a:xfrm>
                  <a:off x="2330450" y="914400"/>
                  <a:ext cx="3270727" cy="253023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r>
                    <a:rPr lang="es-MX" sz="1200" b="1" dirty="0" smtClean="0">
                      <a:solidFill>
                        <a:schemeClr val="tx1"/>
                      </a:solidFill>
                    </a:rPr>
                    <a:t>             </a:t>
                  </a:r>
                </a:p>
              </p:txBody>
            </p:sp>
            <p:sp>
              <p:nvSpPr>
                <p:cNvPr id="23" name="Oval 22"/>
                <p:cNvSpPr/>
                <p:nvPr/>
              </p:nvSpPr>
              <p:spPr>
                <a:xfrm>
                  <a:off x="999807" y="914400"/>
                  <a:ext cx="3267607" cy="2530231"/>
                </a:xfrm>
                <a:prstGeom prst="ellipse">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endParaRPr lang="es-MX" sz="1200" dirty="0" smtClean="0">
                    <a:solidFill>
                      <a:schemeClr val="tx1"/>
                    </a:solidFill>
                  </a:endParaRPr>
                </a:p>
              </p:txBody>
            </p:sp>
          </p:grpSp>
          <p:sp>
            <p:nvSpPr>
              <p:cNvPr id="16" name="TextBox 14"/>
              <p:cNvSpPr txBox="1"/>
              <p:nvPr/>
            </p:nvSpPr>
            <p:spPr>
              <a:xfrm>
                <a:off x="1139189" y="914400"/>
                <a:ext cx="2518411" cy="215444"/>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s-MX" sz="1200" b="1" i="1" dirty="0" smtClean="0"/>
                  <a:t>Secuoyas gigantes y Secuoyas rojas (</a:t>
                </a:r>
                <a:r>
                  <a:rPr lang="es-MX" sz="1200" b="1" i="1" dirty="0" err="1" smtClean="0"/>
                  <a:t>Redwoods</a:t>
                </a:r>
                <a:r>
                  <a:rPr lang="es-MX" sz="1200" b="1" i="1" dirty="0" smtClean="0"/>
                  <a:t>)</a:t>
                </a:r>
                <a:r>
                  <a:rPr lang="es-MX" sz="1200" i="1" dirty="0" smtClean="0"/>
                  <a:t>  </a:t>
                </a:r>
                <a:endParaRPr lang="es-MX" sz="1200" i="1" dirty="0"/>
              </a:p>
            </p:txBody>
          </p:sp>
          <p:sp>
            <p:nvSpPr>
              <p:cNvPr id="17" name="TextBox 15"/>
              <p:cNvSpPr txBox="1"/>
              <p:nvPr/>
            </p:nvSpPr>
            <p:spPr>
              <a:xfrm>
                <a:off x="4038599" y="906975"/>
                <a:ext cx="2286000" cy="215444"/>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lvl="0" algn="ctr" defTabSz="914400" fontAlgn="base">
                  <a:spcBef>
                    <a:spcPct val="0"/>
                  </a:spcBef>
                  <a:spcAft>
                    <a:spcPct val="0"/>
                  </a:spcAft>
                </a:pPr>
                <a:r>
                  <a:rPr lang="es-MX" altLang="en-US" sz="1200" b="1" i="1" dirty="0" smtClean="0">
                    <a:ea typeface="Times New Roman" pitchFamily="18" charset="0"/>
                    <a:cs typeface="Helvetica" pitchFamily="34" charset="0"/>
                  </a:rPr>
                  <a:t>¡La cosa viviente más grande!</a:t>
                </a:r>
                <a:endParaRPr lang="es-MX" altLang="en-US" sz="1100" i="1" dirty="0">
                  <a:cs typeface="Arial" pitchFamily="34" charset="0"/>
                </a:endParaRPr>
              </a:p>
            </p:txBody>
          </p:sp>
          <p:cxnSp>
            <p:nvCxnSpPr>
              <p:cNvPr id="18" name="Straight Arrow Connector 17"/>
              <p:cNvCxnSpPr>
                <a:stCxn id="21" idx="0"/>
              </p:cNvCxnSpPr>
              <p:nvPr/>
            </p:nvCxnSpPr>
            <p:spPr>
              <a:xfrm>
                <a:off x="2042160" y="1159173"/>
                <a:ext cx="1615440" cy="678094"/>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756187" y="1129844"/>
                <a:ext cx="1425413" cy="707423"/>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5105400" y="1159173"/>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MX" dirty="0">
                  <a:solidFill>
                    <a:schemeClr val="tx1"/>
                  </a:solidFill>
                </a:endParaRPr>
              </a:p>
            </p:txBody>
          </p:sp>
          <p:sp>
            <p:nvSpPr>
              <p:cNvPr id="21" name="Down Arrow 20"/>
              <p:cNvSpPr/>
              <p:nvPr/>
            </p:nvSpPr>
            <p:spPr>
              <a:xfrm>
                <a:off x="1965960" y="1159173"/>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MX" dirty="0">
                  <a:solidFill>
                    <a:schemeClr val="tx1"/>
                  </a:solidFill>
                </a:endParaRPr>
              </a:p>
            </p:txBody>
          </p:sp>
        </p:grpSp>
        <p:sp>
          <p:nvSpPr>
            <p:cNvPr id="14" name="TextBox 30"/>
            <p:cNvSpPr txBox="1"/>
            <p:nvPr/>
          </p:nvSpPr>
          <p:spPr>
            <a:xfrm>
              <a:off x="2286000" y="762000"/>
              <a:ext cx="2819400" cy="239382"/>
            </a:xfrm>
            <a:prstGeom prst="rect">
              <a:avLst/>
            </a:prstGeom>
            <a:noFill/>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s-MX" sz="1400" b="1" u="sng" dirty="0" smtClean="0"/>
                <a:t>Puntos importantes </a:t>
              </a:r>
              <a:endParaRPr lang="es-MX" sz="1400" b="1" u="sng" dirty="0"/>
            </a:p>
          </p:txBody>
        </p:sp>
      </p:grpSp>
      <p:graphicFrame>
        <p:nvGraphicFramePr>
          <p:cNvPr id="2" name="Table 1"/>
          <p:cNvGraphicFramePr>
            <a:graphicFrameLocks noGrp="1"/>
          </p:cNvGraphicFramePr>
          <p:nvPr>
            <p:extLst>
              <p:ext uri="{D42A27DB-BD31-4B8C-83A1-F6EECF244321}">
                <p14:modId xmlns:p14="http://schemas.microsoft.com/office/powerpoint/2010/main" val="1786830721"/>
              </p:ext>
            </p:extLst>
          </p:nvPr>
        </p:nvGraphicFramePr>
        <p:xfrm>
          <a:off x="914400" y="2743200"/>
          <a:ext cx="1568245" cy="1752600"/>
        </p:xfrm>
        <a:graphic>
          <a:graphicData uri="http://schemas.openxmlformats.org/drawingml/2006/table">
            <a:tbl>
              <a:tblPr firstRow="1" bandRow="1">
                <a:tableStyleId>{5940675A-B579-460E-94D1-54222C63F5DA}</a:tableStyleId>
              </a:tblPr>
              <a:tblGrid>
                <a:gridCol w="1568245"/>
              </a:tblGrid>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265065935"/>
              </p:ext>
            </p:extLst>
          </p:nvPr>
        </p:nvGraphicFramePr>
        <p:xfrm>
          <a:off x="3065913" y="3048000"/>
          <a:ext cx="1586497" cy="1752600"/>
        </p:xfrm>
        <a:graphic>
          <a:graphicData uri="http://schemas.openxmlformats.org/drawingml/2006/table">
            <a:tbl>
              <a:tblPr firstRow="1" bandRow="1">
                <a:tableStyleId>{5940675A-B579-460E-94D1-54222C63F5DA}</a:tableStyleId>
              </a:tblPr>
              <a:tblGrid>
                <a:gridCol w="1586497"/>
              </a:tblGrid>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r h="292100">
                <a:tc>
                  <a:txBody>
                    <a:bodyPr/>
                    <a:lstStyle/>
                    <a:p>
                      <a:endParaRPr lang="en-US" sz="1200" dirty="0"/>
                    </a:p>
                  </a:txBody>
                  <a:tcP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34636329"/>
              </p:ext>
            </p:extLst>
          </p:nvPr>
        </p:nvGraphicFramePr>
        <p:xfrm>
          <a:off x="5231862" y="2743199"/>
          <a:ext cx="1549938" cy="1686198"/>
        </p:xfrm>
        <a:graphic>
          <a:graphicData uri="http://schemas.openxmlformats.org/drawingml/2006/table">
            <a:tbl>
              <a:tblPr firstRow="1" bandRow="1">
                <a:tableStyleId>{5940675A-B579-460E-94D1-54222C63F5DA}</a:tableStyleId>
              </a:tblPr>
              <a:tblGrid>
                <a:gridCol w="1549938"/>
              </a:tblGrid>
              <a:tr h="281033">
                <a:tc>
                  <a:txBody>
                    <a:bodyPr/>
                    <a:lstStyle/>
                    <a:p>
                      <a:endParaRPr lang="en-US" sz="1200" dirty="0"/>
                    </a:p>
                  </a:txBody>
                  <a:tcPr>
                    <a:solidFill>
                      <a:schemeClr val="bg1"/>
                    </a:solidFill>
                  </a:tcPr>
                </a:tc>
              </a:tr>
              <a:tr h="281033">
                <a:tc>
                  <a:txBody>
                    <a:bodyPr/>
                    <a:lstStyle/>
                    <a:p>
                      <a:endParaRPr lang="en-US" sz="1200" dirty="0"/>
                    </a:p>
                  </a:txBody>
                  <a:tcPr>
                    <a:solidFill>
                      <a:schemeClr val="bg1"/>
                    </a:solidFill>
                  </a:tcPr>
                </a:tc>
              </a:tr>
              <a:tr h="281033">
                <a:tc>
                  <a:txBody>
                    <a:bodyPr/>
                    <a:lstStyle/>
                    <a:p>
                      <a:endParaRPr lang="en-US" sz="1200" dirty="0"/>
                    </a:p>
                  </a:txBody>
                  <a:tcPr>
                    <a:solidFill>
                      <a:schemeClr val="bg1"/>
                    </a:solidFill>
                  </a:tcPr>
                </a:tc>
              </a:tr>
              <a:tr h="281033">
                <a:tc>
                  <a:txBody>
                    <a:bodyPr/>
                    <a:lstStyle/>
                    <a:p>
                      <a:endParaRPr lang="en-US" sz="1200" dirty="0"/>
                    </a:p>
                  </a:txBody>
                  <a:tcPr>
                    <a:solidFill>
                      <a:schemeClr val="bg1"/>
                    </a:solidFill>
                  </a:tcPr>
                </a:tc>
              </a:tr>
              <a:tr h="281033">
                <a:tc>
                  <a:txBody>
                    <a:bodyPr/>
                    <a:lstStyle/>
                    <a:p>
                      <a:endParaRPr lang="en-US" sz="1200" dirty="0"/>
                    </a:p>
                  </a:txBody>
                  <a:tcPr>
                    <a:solidFill>
                      <a:schemeClr val="bg1"/>
                    </a:solidFill>
                  </a:tcPr>
                </a:tc>
              </a:tr>
              <a:tr h="281033">
                <a:tc>
                  <a:txBody>
                    <a:bodyPr/>
                    <a:lstStyle/>
                    <a:p>
                      <a:endParaRPr lang="en-US" sz="1200" dirty="0"/>
                    </a:p>
                  </a:txBody>
                  <a:tcPr>
                    <a:solidFill>
                      <a:schemeClr val="bg1"/>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834188697"/>
              </p:ext>
            </p:extLst>
          </p:nvPr>
        </p:nvGraphicFramePr>
        <p:xfrm>
          <a:off x="387250" y="9368503"/>
          <a:ext cx="2660749" cy="487680"/>
        </p:xfrm>
        <a:graphic>
          <a:graphicData uri="http://schemas.openxmlformats.org/drawingml/2006/table">
            <a:tbl>
              <a:tblPr/>
              <a:tblGrid>
                <a:gridCol w="2660749"/>
              </a:tblGrid>
              <a:tr h="101346">
                <a:tc>
                  <a:txBody>
                    <a:bodyPr/>
                    <a:lstStyle/>
                    <a:p>
                      <a:pPr marL="0" marR="0" algn="ctr">
                        <a:lnSpc>
                          <a:spcPct val="100000"/>
                        </a:lnSpc>
                        <a:spcBef>
                          <a:spcPts val="0"/>
                        </a:spcBef>
                        <a:spcAft>
                          <a:spcPts val="0"/>
                        </a:spcAft>
                      </a:pPr>
                      <a:r>
                        <a:rPr lang="en-US" sz="800" b="1" dirty="0" smtClean="0">
                          <a:latin typeface="Calibri"/>
                          <a:ea typeface="Calibri"/>
                          <a:cs typeface="Times New Roman"/>
                        </a:rPr>
                        <a:t>RI.2.9 DOK-3 </a:t>
                      </a:r>
                      <a:r>
                        <a:rPr lang="en-US" sz="800" b="1" dirty="0" err="1" smtClean="0">
                          <a:latin typeface="Calibri"/>
                          <a:ea typeface="Calibri"/>
                          <a:cs typeface="Times New Roman"/>
                        </a:rPr>
                        <a:t>ANy</a:t>
                      </a:r>
                      <a:endParaRPr lang="en-US" sz="800" b="1"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406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u="sng" dirty="0" err="1" smtClean="0">
                          <a:solidFill>
                            <a:srgbClr val="000000"/>
                          </a:solidFill>
                          <a:latin typeface="+mn-lt"/>
                          <a:ea typeface="Times New Roman"/>
                          <a:cs typeface="Times New Roman"/>
                        </a:rPr>
                        <a:t>Hacia</a:t>
                      </a:r>
                      <a:r>
                        <a:rPr lang="en-US" sz="800" b="1" u="sng" dirty="0" smtClean="0">
                          <a:solidFill>
                            <a:srgbClr val="000000"/>
                          </a:solidFill>
                          <a:latin typeface="+mn-lt"/>
                          <a:ea typeface="Times New Roman"/>
                          <a:cs typeface="Times New Roman"/>
                        </a:rPr>
                        <a:t>    RI.2.9:</a:t>
                      </a:r>
                    </a:p>
                    <a:p>
                      <a:pPr marL="0" marR="0" indent="0" algn="l" defTabSz="1018809" rtl="0" eaLnBrk="1" fontAlgn="auto" latinLnBrk="0" hangingPunct="1">
                        <a:lnSpc>
                          <a:spcPct val="100000"/>
                        </a:lnSpc>
                        <a:spcBef>
                          <a:spcPts val="0"/>
                        </a:spcBef>
                        <a:spcAft>
                          <a:spcPts val="0"/>
                        </a:spcAft>
                        <a:buClrTx/>
                        <a:buSzTx/>
                        <a:buFontTx/>
                        <a:buNone/>
                        <a:tabLst/>
                        <a:defRPr/>
                      </a:pPr>
                      <a:r>
                        <a:rPr lang="es-419" sz="800" b="1" dirty="0" smtClean="0">
                          <a:solidFill>
                            <a:srgbClr val="000000"/>
                          </a:solidFill>
                          <a:effectLst/>
                          <a:latin typeface="+mn-lt"/>
                          <a:ea typeface="Times New Roman"/>
                          <a:cs typeface="Times New Roman"/>
                        </a:rPr>
                        <a:t>Completa un diagrama  </a:t>
                      </a:r>
                      <a:r>
                        <a:rPr lang="es-419" sz="800" b="1" dirty="0" err="1" smtClean="0">
                          <a:solidFill>
                            <a:srgbClr val="000000"/>
                          </a:solidFill>
                          <a:effectLst/>
                          <a:latin typeface="+mn-lt"/>
                          <a:ea typeface="Times New Roman"/>
                          <a:cs typeface="Times New Roman"/>
                        </a:rPr>
                        <a:t>Venn</a:t>
                      </a:r>
                      <a:r>
                        <a:rPr lang="es-419" sz="800" b="1" dirty="0" smtClean="0">
                          <a:solidFill>
                            <a:srgbClr val="000000"/>
                          </a:solidFill>
                          <a:effectLst/>
                          <a:latin typeface="+mn-lt"/>
                          <a:ea typeface="Times New Roman"/>
                          <a:cs typeface="Times New Roman"/>
                        </a:rPr>
                        <a:t> para comparar y contrastar los puntos importantes en dos textos sobre el mismo tema.</a:t>
                      </a:r>
                      <a:endParaRPr lang="en-US" sz="800" b="1" dirty="0" smtClean="0">
                        <a:solidFill>
                          <a:srgbClr val="000000"/>
                        </a:solidFill>
                        <a:effectLst/>
                        <a:latin typeface="+mn-lt"/>
                        <a:ea typeface="Times New Roman"/>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7" name="TextBox 15"/>
          <p:cNvSpPr txBox="1"/>
          <p:nvPr/>
        </p:nvSpPr>
        <p:spPr>
          <a:xfrm>
            <a:off x="3200400" y="2300035"/>
            <a:ext cx="1265902" cy="307777"/>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a:r>
              <a:rPr lang="en-US" sz="1400" b="1" i="1" dirty="0" smtClean="0"/>
              <a:t>Similar</a:t>
            </a:r>
            <a:endParaRPr lang="en-US" sz="1400" b="1" i="1" dirty="0"/>
          </a:p>
        </p:txBody>
      </p:sp>
    </p:spTree>
    <p:extLst>
      <p:ext uri="{BB962C8B-B14F-4D97-AF65-F5344CB8AC3E}">
        <p14:creationId xmlns:p14="http://schemas.microsoft.com/office/powerpoint/2010/main" val="239905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51204428"/>
              </p:ext>
            </p:extLst>
          </p:nvPr>
        </p:nvGraphicFramePr>
        <p:xfrm>
          <a:off x="242888" y="76200"/>
          <a:ext cx="7043738" cy="5485380"/>
        </p:xfrm>
        <a:graphic>
          <a:graphicData uri="http://schemas.openxmlformats.org/drawingml/2006/table">
            <a:tbl>
              <a:tblPr firstRow="1" bandRow="1">
                <a:tableStyleId>{5940675A-B579-460E-94D1-54222C63F5DA}</a:tableStyleId>
              </a:tblPr>
              <a:tblGrid>
                <a:gridCol w="7043738"/>
              </a:tblGrid>
              <a:tr h="2592832">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s-419" sz="1700" b="1" noProof="0" dirty="0" smtClean="0">
                          <a:solidFill>
                            <a:schemeClr val="tx1"/>
                          </a:solidFill>
                        </a:rPr>
                        <a:t>17. </a:t>
                      </a:r>
                      <a:r>
                        <a:rPr lang="es-419" sz="1800" b="1" noProof="0" dirty="0" smtClean="0">
                          <a:solidFill>
                            <a:schemeClr val="tx1"/>
                          </a:solidFill>
                        </a:rPr>
                        <a:t>Lee el cuento a continuación. Escribe un final para el cuento, que diga qué pasó luego.</a:t>
                      </a:r>
                      <a:endParaRPr lang="es-419" sz="1700" b="1" i="0" u="sng" kern="1200" noProof="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2000" b="1" i="0" u="none" kern="1200" noProof="0" dirty="0" smtClean="0">
                          <a:solidFill>
                            <a:schemeClr val="tx1"/>
                          </a:solidFill>
                          <a:effectLst/>
                          <a:latin typeface="+mn-lt"/>
                          <a:ea typeface="Times New Roman"/>
                          <a:cs typeface="Times New Roman"/>
                        </a:rPr>
                        <a:t>Dos</a:t>
                      </a:r>
                      <a:r>
                        <a:rPr lang="es-419" sz="2000" b="1" i="0" u="none" kern="1200" baseline="0" noProof="0" dirty="0" smtClean="0">
                          <a:solidFill>
                            <a:schemeClr val="tx1"/>
                          </a:solidFill>
                          <a:effectLst/>
                          <a:latin typeface="+mn-lt"/>
                          <a:ea typeface="Times New Roman"/>
                          <a:cs typeface="Times New Roman"/>
                        </a:rPr>
                        <a:t> mérgulos</a:t>
                      </a:r>
                      <a:endParaRPr lang="es-419" sz="2000" b="1" i="0" u="none" kern="1200" noProof="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800" b="1" i="0" kern="1200" noProof="0" dirty="0" smtClean="0">
                          <a:solidFill>
                            <a:schemeClr val="tx1"/>
                          </a:solidFill>
                          <a:effectLst/>
                          <a:latin typeface="+mn-lt"/>
                          <a:ea typeface="Times New Roman"/>
                          <a:cs typeface="Times New Roman"/>
                        </a:rPr>
                        <a:t>       </a:t>
                      </a:r>
                    </a:p>
                    <a:p>
                      <a:pPr marL="228600" marR="0" indent="-228600" algn="l" defTabSz="1018809" rtl="0" eaLnBrk="1" fontAlgn="auto" latinLnBrk="0" hangingPunct="1">
                        <a:lnSpc>
                          <a:spcPct val="100000"/>
                        </a:lnSpc>
                        <a:spcBef>
                          <a:spcPts val="0"/>
                        </a:spcBef>
                        <a:spcAft>
                          <a:spcPts val="0"/>
                        </a:spcAft>
                        <a:buClrTx/>
                        <a:buSzTx/>
                        <a:buFont typeface="+mj-lt"/>
                        <a:buNone/>
                        <a:tabLst/>
                        <a:defRPr/>
                      </a:pPr>
                      <a:r>
                        <a:rPr lang="es-419" sz="1700" b="0" i="0" kern="1200" noProof="0" dirty="0" smtClean="0">
                          <a:solidFill>
                            <a:schemeClr val="tx1"/>
                          </a:solidFill>
                          <a:effectLst/>
                          <a:latin typeface="+mn-lt"/>
                          <a:ea typeface="Times New Roman"/>
                          <a:cs typeface="Times New Roman"/>
                        </a:rPr>
                        <a:t>     </a:t>
                      </a:r>
                      <a:r>
                        <a:rPr lang="es-419" sz="1800" b="0" i="0" kern="1200" noProof="0" dirty="0" smtClean="0">
                          <a:solidFill>
                            <a:schemeClr val="tx1"/>
                          </a:solidFill>
                          <a:effectLst/>
                          <a:latin typeface="+mn-lt"/>
                          <a:ea typeface="Times New Roman"/>
                          <a:cs typeface="Times New Roman"/>
                        </a:rPr>
                        <a:t>Dos mérgulos</a:t>
                      </a:r>
                      <a:r>
                        <a:rPr lang="es-419" sz="1800" b="0" i="0" kern="1200" baseline="0" noProof="0" dirty="0" smtClean="0">
                          <a:solidFill>
                            <a:schemeClr val="tx1"/>
                          </a:solidFill>
                          <a:effectLst/>
                          <a:latin typeface="+mn-lt"/>
                          <a:ea typeface="Times New Roman"/>
                          <a:cs typeface="Times New Roman"/>
                        </a:rPr>
                        <a:t> en un bosque de </a:t>
                      </a:r>
                      <a:r>
                        <a:rPr lang="es-419" sz="1800" b="0" i="0" kern="1200" noProof="0" dirty="0" smtClean="0">
                          <a:solidFill>
                            <a:schemeClr val="tx1"/>
                          </a:solidFill>
                          <a:effectLst/>
                          <a:latin typeface="+mn-lt"/>
                          <a:ea typeface="Times New Roman"/>
                          <a:cs typeface="Times New Roman"/>
                        </a:rPr>
                        <a:t>Oregón cerca del océano, encontraron</a:t>
                      </a:r>
                      <a:r>
                        <a:rPr lang="es-419" sz="1800" b="0" i="0" kern="1200" baseline="0" noProof="0" dirty="0" smtClean="0">
                          <a:solidFill>
                            <a:schemeClr val="tx1"/>
                          </a:solidFill>
                          <a:effectLst/>
                          <a:latin typeface="+mn-lt"/>
                          <a:ea typeface="Times New Roman"/>
                          <a:cs typeface="Times New Roman"/>
                        </a:rPr>
                        <a:t> un viejo árbol de secuoya roja (</a:t>
                      </a:r>
                      <a:r>
                        <a:rPr lang="es-419" sz="1800" b="0" i="1" kern="1200" baseline="0" noProof="0" dirty="0" err="1" smtClean="0">
                          <a:solidFill>
                            <a:schemeClr val="tx1"/>
                          </a:solidFill>
                          <a:effectLst/>
                          <a:latin typeface="+mn-lt"/>
                          <a:ea typeface="Times New Roman"/>
                          <a:cs typeface="Times New Roman"/>
                        </a:rPr>
                        <a:t>redwood</a:t>
                      </a:r>
                      <a:r>
                        <a:rPr lang="es-419" sz="1800" b="0" i="0" kern="1200" baseline="0" noProof="0" dirty="0" smtClean="0">
                          <a:solidFill>
                            <a:schemeClr val="tx1"/>
                          </a:solidFill>
                          <a:effectLst/>
                          <a:latin typeface="+mn-lt"/>
                          <a:ea typeface="Times New Roman"/>
                          <a:cs typeface="Times New Roman"/>
                        </a:rPr>
                        <a:t>). L</a:t>
                      </a:r>
                      <a:r>
                        <a:rPr lang="es-419" sz="1800" b="0" i="0" kern="1200" noProof="0" dirty="0" smtClean="0">
                          <a:solidFill>
                            <a:schemeClr val="tx1"/>
                          </a:solidFill>
                          <a:effectLst/>
                          <a:latin typeface="+mn-lt"/>
                          <a:ea typeface="Times New Roman"/>
                          <a:cs typeface="Times New Roman"/>
                        </a:rPr>
                        <a:t>as dos aves marinas hicieron un nido en </a:t>
                      </a:r>
                      <a:r>
                        <a:rPr lang="es-419" sz="1800" b="0" i="0" kern="1200" baseline="0" noProof="0" dirty="0" smtClean="0">
                          <a:solidFill>
                            <a:schemeClr val="tx1"/>
                          </a:solidFill>
                          <a:effectLst/>
                          <a:latin typeface="+mn-lt"/>
                          <a:ea typeface="Times New Roman"/>
                          <a:cs typeface="Times New Roman"/>
                        </a:rPr>
                        <a:t>la secuoya roja.  Ellas pusieron un huevo y al poco tiempo nació el polluelo. Luego, a medida que el bebé mérgulo crecía, quiso explorar la secuoya roja.</a:t>
                      </a:r>
                    </a:p>
                    <a:p>
                      <a:pPr marL="288925" marR="0" indent="-288925" algn="l" defTabSz="1018809" rtl="0" eaLnBrk="1" fontAlgn="auto" latinLnBrk="0" hangingPunct="1">
                        <a:lnSpc>
                          <a:spcPct val="100000"/>
                        </a:lnSpc>
                        <a:spcBef>
                          <a:spcPts val="0"/>
                        </a:spcBef>
                        <a:spcAft>
                          <a:spcPts val="0"/>
                        </a:spcAft>
                        <a:buClrTx/>
                        <a:buSzTx/>
                        <a:buFont typeface="+mj-lt"/>
                        <a:buNone/>
                        <a:tabLst/>
                        <a:defRPr/>
                      </a:pPr>
                      <a:endParaRPr lang="es-419" sz="1700" b="1" baseline="0" noProof="0" dirty="0" smtClean="0">
                        <a:solidFill>
                          <a:schemeClr val="tx1"/>
                        </a:solidFill>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s-419" sz="1000" b="1" i="1" noProof="0" dirty="0" smtClean="0">
                          <a:solidFill>
                            <a:schemeClr val="tx1"/>
                          </a:solidFill>
                          <a:latin typeface="+mn-lt"/>
                          <a:cs typeface="Helvetica" pitchFamily="34" charset="0"/>
                        </a:rPr>
                        <a:t>Escribir un breve texto</a:t>
                      </a:r>
                      <a:r>
                        <a:rPr lang="es-419" sz="1000" b="1" i="1" baseline="0" noProof="0" dirty="0" smtClean="0">
                          <a:solidFill>
                            <a:schemeClr val="tx1"/>
                          </a:solidFill>
                          <a:latin typeface="+mn-lt"/>
                          <a:cs typeface="Helvetica" pitchFamily="34" charset="0"/>
                        </a:rPr>
                        <a:t>, W.3c Adverbios de tiempo Objetivo</a:t>
                      </a:r>
                      <a:r>
                        <a:rPr lang="es-419" sz="1000" b="1" i="1" baseline="0" noProof="0" dirty="0" smtClean="0">
                          <a:solidFill>
                            <a:srgbClr val="FF0000"/>
                          </a:solidFill>
                          <a:latin typeface="+mn-lt"/>
                          <a:cs typeface="Helvetica" pitchFamily="34" charset="0"/>
                        </a:rPr>
                        <a:t> </a:t>
                      </a:r>
                      <a:r>
                        <a:rPr lang="es-419" sz="1000" b="1" i="1" baseline="0" noProof="0" dirty="0" smtClean="0">
                          <a:solidFill>
                            <a:schemeClr val="tx1"/>
                          </a:solidFill>
                          <a:latin typeface="+mn-lt"/>
                          <a:cs typeface="Helvetica" pitchFamily="34" charset="0"/>
                        </a:rPr>
                        <a:t>1a</a:t>
                      </a:r>
                      <a:r>
                        <a:rPr lang="es-419" sz="1100" b="0" baseline="0" dirty="0" smtClean="0"/>
                        <a:t> </a:t>
                      </a:r>
                    </a:p>
                    <a:p>
                      <a:pPr marL="0" marR="0" indent="0" algn="r" defTabSz="1018809" rtl="0" eaLnBrk="1" fontAlgn="auto" latinLnBrk="0" hangingPunct="1">
                        <a:lnSpc>
                          <a:spcPct val="100000"/>
                        </a:lnSpc>
                        <a:spcBef>
                          <a:spcPts val="0"/>
                        </a:spcBef>
                        <a:spcAft>
                          <a:spcPts val="0"/>
                        </a:spcAft>
                        <a:buClrTx/>
                        <a:buSzTx/>
                        <a:buFont typeface="+mj-lt"/>
                        <a:buNone/>
                        <a:tabLst/>
                        <a:defRPr/>
                      </a:pPr>
                      <a:r>
                        <a:rPr lang="es-419" sz="900" b="0" i="1" u="none" baseline="0" dirty="0" smtClean="0"/>
                        <a:t>(</a:t>
                      </a:r>
                      <a:r>
                        <a:rPr lang="es-419" sz="900" b="0" i="1" u="none" kern="1200" dirty="0" smtClean="0">
                          <a:solidFill>
                            <a:schemeClr val="tx1"/>
                          </a:solidFill>
                          <a:effectLst/>
                          <a:latin typeface="+mn-lt"/>
                          <a:ea typeface="+mn-ea"/>
                          <a:cs typeface="+mn-cs"/>
                        </a:rPr>
                        <a:t>palabras que describen el tiempo para señalar el orden de los acontecimientos)</a:t>
                      </a:r>
                      <a:endParaRPr lang="es-419" sz="1000" b="0" i="1" u="none" dirty="0" smtClean="0"/>
                    </a:p>
                    <a:p>
                      <a:pPr marL="0" marR="0" indent="0" algn="r" defTabSz="1018809" rtl="0" eaLnBrk="1" fontAlgn="auto" latinLnBrk="0" hangingPunct="1">
                        <a:lnSpc>
                          <a:spcPct val="100000"/>
                        </a:lnSpc>
                        <a:spcBef>
                          <a:spcPts val="0"/>
                        </a:spcBef>
                        <a:spcAft>
                          <a:spcPts val="0"/>
                        </a:spcAft>
                        <a:buClrTx/>
                        <a:buSzTx/>
                        <a:buFont typeface="+mj-lt"/>
                        <a:buNone/>
                        <a:tabLst/>
                        <a:defRPr/>
                      </a:pPr>
                      <a:r>
                        <a:rPr lang="es-419" sz="1000" b="1" i="1" baseline="0" noProof="0" dirty="0" smtClean="0">
                          <a:solidFill>
                            <a:schemeClr val="tx1"/>
                          </a:solidFill>
                          <a:latin typeface="+mn-lt"/>
                          <a:cs typeface="Helvetica" pitchFamily="34" charset="0"/>
                        </a:rPr>
                        <a:t>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s-419" sz="1000" b="1" baseline="0" noProof="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smtClean="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32">
                <a:tc>
                  <a:txBody>
                    <a:bodyPr/>
                    <a:lstStyle/>
                    <a:p>
                      <a:endParaRPr lang="es-419" sz="1700" noProof="0" dirty="0">
                        <a:solidFill>
                          <a:schemeClr val="tx1"/>
                        </a:solidFill>
                      </a:endParaRP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descr="https://encrypted-tbn1.gstatic.com/images?q=tbn:ANd9GcQ7KlCuja3VqFJih0KweJMnUnBPy4lK1fVRCADXKHpHVBqUpoQy"/>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7116" r="10623"/>
          <a:stretch/>
        </p:blipFill>
        <p:spPr bwMode="auto">
          <a:xfrm>
            <a:off x="1752600" y="6019800"/>
            <a:ext cx="379973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18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9600" y="499914"/>
            <a:ext cx="6705600" cy="3693319"/>
          </a:xfrm>
          <a:prstGeom prst="rect">
            <a:avLst/>
          </a:prstGeom>
          <a:noFill/>
        </p:spPr>
        <p:txBody>
          <a:bodyPr wrap="square" rtlCol="0">
            <a:spAutoFit/>
          </a:bodyPr>
          <a:lstStyle/>
          <a:p>
            <a:pPr marL="461963" lvl="0" indent="-461963"/>
            <a:r>
              <a:rPr lang="es-ES" sz="1600" b="1" dirty="0" smtClean="0">
                <a:latin typeface="Helvetica" pitchFamily="34" charset="0"/>
              </a:rPr>
              <a:t>20. Lee la siguiente oración</a:t>
            </a:r>
            <a:r>
              <a:rPr lang="es-ES" sz="1400" b="1" dirty="0" smtClean="0">
                <a:latin typeface="Helvetica" pitchFamily="34" charset="0"/>
              </a:rPr>
              <a:t>. </a:t>
            </a:r>
          </a:p>
          <a:p>
            <a:pPr marL="461963" lvl="0" indent="-461963" algn="r"/>
            <a:r>
              <a:rPr lang="es-ES" sz="900" b="1" i="1" dirty="0" smtClean="0">
                <a:latin typeface="Helvetica" pitchFamily="34" charset="0"/>
              </a:rPr>
              <a:t>Editar y Clarificar L.2.1c  Pronombres Reflexivos  Objetivo 9</a:t>
            </a:r>
          </a:p>
          <a:p>
            <a:pPr marL="461963" lvl="0" indent="-461963" algn="r"/>
            <a:endParaRPr lang="es-ES" sz="900" b="1" i="1" dirty="0" smtClean="0">
              <a:latin typeface="Helvetica" pitchFamily="34" charset="0"/>
            </a:endParaRPr>
          </a:p>
          <a:p>
            <a:pPr marL="461963" lvl="0" indent="-461963" algn="r"/>
            <a:endParaRPr lang="es-ES" sz="900" b="1" i="1" dirty="0" smtClean="0">
              <a:latin typeface="Helvetica" pitchFamily="34" charset="0"/>
            </a:endParaRPr>
          </a:p>
          <a:p>
            <a:pPr marL="461963" lvl="0" indent="-461963" algn="ctr"/>
            <a:r>
              <a:rPr lang="es-ES" sz="1500" dirty="0" smtClean="0">
                <a:latin typeface="Helvetica" pitchFamily="34" charset="0"/>
              </a:rPr>
              <a:t>El niño se trató subirse a la secuoya gigante por su cuenta.</a:t>
            </a:r>
          </a:p>
          <a:p>
            <a:endParaRPr lang="es-ES" sz="1600" b="1" dirty="0" smtClean="0">
              <a:latin typeface="Helvetica" pitchFamily="34" charset="0"/>
            </a:endParaRPr>
          </a:p>
          <a:p>
            <a:r>
              <a:rPr lang="es-ES" sz="1600" b="1" dirty="0" smtClean="0">
                <a:latin typeface="Helvetica" pitchFamily="34" charset="0"/>
              </a:rPr>
              <a:t>       ¿Cuál es la forma correcta de escribir esta oración?</a:t>
            </a:r>
          </a:p>
          <a:p>
            <a:endParaRPr lang="es-ES" sz="1600" b="1" dirty="0" smtClean="0">
              <a:latin typeface="Helvetica" pitchFamily="34" charset="0"/>
            </a:endParaRPr>
          </a:p>
          <a:p>
            <a:r>
              <a:rPr lang="es-ES" sz="1600" dirty="0" smtClean="0">
                <a:latin typeface="Helvetica" pitchFamily="34" charset="0"/>
              </a:rPr>
              <a:t>       A. </a:t>
            </a:r>
            <a:r>
              <a:rPr lang="es-ES" sz="1500" dirty="0" smtClean="0">
                <a:latin typeface="Helvetica" pitchFamily="34" charset="0"/>
              </a:rPr>
              <a:t>El niño te trató subir a la secuoya gigante por su cuenta.</a:t>
            </a:r>
          </a:p>
          <a:p>
            <a:endParaRPr lang="es-ES" sz="1600" dirty="0" smtClean="0">
              <a:latin typeface="Helvetica" pitchFamily="34" charset="0"/>
            </a:endParaRPr>
          </a:p>
          <a:p>
            <a:r>
              <a:rPr lang="es-ES" sz="1600" dirty="0" smtClean="0">
                <a:latin typeface="Helvetica" pitchFamily="34" charset="0"/>
              </a:rPr>
              <a:t>       B. El </a:t>
            </a:r>
            <a:r>
              <a:rPr lang="es-ES" sz="1600" dirty="0">
                <a:latin typeface="Helvetica" pitchFamily="34" charset="0"/>
              </a:rPr>
              <a:t>niño </a:t>
            </a:r>
            <a:r>
              <a:rPr lang="es-ES" sz="1600" dirty="0" smtClean="0">
                <a:latin typeface="Helvetica" pitchFamily="34" charset="0"/>
              </a:rPr>
              <a:t>me </a:t>
            </a:r>
            <a:r>
              <a:rPr lang="es-ES" sz="1600" dirty="0">
                <a:latin typeface="Helvetica" pitchFamily="34" charset="0"/>
              </a:rPr>
              <a:t>trató </a:t>
            </a:r>
            <a:r>
              <a:rPr lang="es-ES" sz="1600" dirty="0" smtClean="0">
                <a:latin typeface="Helvetica" pitchFamily="34" charset="0"/>
              </a:rPr>
              <a:t>de subirse </a:t>
            </a:r>
            <a:r>
              <a:rPr lang="es-ES" sz="1600" dirty="0">
                <a:latin typeface="Helvetica" pitchFamily="34" charset="0"/>
              </a:rPr>
              <a:t>a la secuoya gigante por su cuenta.</a:t>
            </a:r>
          </a:p>
          <a:p>
            <a:endParaRPr lang="es-ES" sz="1600" dirty="0" smtClean="0">
              <a:latin typeface="Helvetica" pitchFamily="34" charset="0"/>
            </a:endParaRPr>
          </a:p>
          <a:p>
            <a:r>
              <a:rPr lang="es-ES" sz="1600" dirty="0" smtClean="0">
                <a:latin typeface="Helvetica" pitchFamily="34" charset="0"/>
              </a:rPr>
              <a:t>       C. </a:t>
            </a:r>
            <a:r>
              <a:rPr lang="es-ES" sz="1500" dirty="0" smtClean="0">
                <a:latin typeface="Helvetica" pitchFamily="34" charset="0"/>
              </a:rPr>
              <a:t>El </a:t>
            </a:r>
            <a:r>
              <a:rPr lang="es-ES" sz="1500" dirty="0">
                <a:latin typeface="Helvetica" pitchFamily="34" charset="0"/>
              </a:rPr>
              <a:t>niño </a:t>
            </a:r>
            <a:r>
              <a:rPr lang="es-ES" sz="1500" dirty="0" smtClean="0">
                <a:latin typeface="Helvetica" pitchFamily="34" charset="0"/>
              </a:rPr>
              <a:t>se </a:t>
            </a:r>
            <a:r>
              <a:rPr lang="es-ES" sz="1500" dirty="0">
                <a:latin typeface="Helvetica" pitchFamily="34" charset="0"/>
              </a:rPr>
              <a:t>trató </a:t>
            </a:r>
            <a:r>
              <a:rPr lang="es-ES" sz="1500" dirty="0" smtClean="0">
                <a:latin typeface="Helvetica" pitchFamily="34" charset="0"/>
              </a:rPr>
              <a:t>de subir </a:t>
            </a:r>
            <a:r>
              <a:rPr lang="es-ES" sz="1500" dirty="0">
                <a:latin typeface="Helvetica" pitchFamily="34" charset="0"/>
              </a:rPr>
              <a:t>a la secuoya gigante por su cuenta.</a:t>
            </a:r>
          </a:p>
          <a:p>
            <a:endParaRPr lang="es-ES" sz="1600" dirty="0" smtClean="0">
              <a:latin typeface="Helvetica" pitchFamily="34" charset="0"/>
            </a:endParaRPr>
          </a:p>
          <a:p>
            <a:r>
              <a:rPr lang="es-ES" sz="1600" dirty="0" smtClean="0">
                <a:latin typeface="Helvetica" pitchFamily="34" charset="0"/>
              </a:rPr>
              <a:t>       D. El </a:t>
            </a:r>
            <a:r>
              <a:rPr lang="es-ES" sz="1600" dirty="0">
                <a:latin typeface="Helvetica" pitchFamily="34" charset="0"/>
              </a:rPr>
              <a:t>niño </a:t>
            </a:r>
            <a:r>
              <a:rPr lang="es-ES" sz="1600" dirty="0" smtClean="0">
                <a:latin typeface="Helvetica" pitchFamily="34" charset="0"/>
              </a:rPr>
              <a:t>nos </a:t>
            </a:r>
            <a:r>
              <a:rPr lang="es-ES" sz="1600" dirty="0">
                <a:latin typeface="Helvetica" pitchFamily="34" charset="0"/>
              </a:rPr>
              <a:t>trató </a:t>
            </a:r>
            <a:r>
              <a:rPr lang="es-ES" sz="1600" dirty="0" smtClean="0">
                <a:latin typeface="Helvetica" pitchFamily="34" charset="0"/>
              </a:rPr>
              <a:t>de subirse </a:t>
            </a:r>
            <a:r>
              <a:rPr lang="es-ES" sz="1600" dirty="0">
                <a:latin typeface="Helvetica" pitchFamily="34" charset="0"/>
              </a:rPr>
              <a:t>a la secuoya gigante por su cuenta.</a:t>
            </a:r>
          </a:p>
          <a:p>
            <a:endParaRPr lang="es-ES" sz="1600" dirty="0" smtClean="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cxnSp>
        <p:nvCxnSpPr>
          <p:cNvPr id="10" name="Straight Connector 9"/>
          <p:cNvCxnSpPr/>
          <p:nvPr/>
        </p:nvCxnSpPr>
        <p:spPr>
          <a:xfrm>
            <a:off x="323849" y="4267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47710" y="3569847"/>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3" name="Oval 12"/>
          <p:cNvSpPr/>
          <p:nvPr/>
        </p:nvSpPr>
        <p:spPr>
          <a:xfrm>
            <a:off x="747711" y="2158873"/>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4" name="Oval 13"/>
          <p:cNvSpPr/>
          <p:nvPr/>
        </p:nvSpPr>
        <p:spPr>
          <a:xfrm>
            <a:off x="734991" y="2618470"/>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9" name="Oval 18"/>
          <p:cNvSpPr/>
          <p:nvPr/>
        </p:nvSpPr>
        <p:spPr>
          <a:xfrm>
            <a:off x="734990" y="3115426"/>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9" name="Rectangle 8"/>
          <p:cNvSpPr/>
          <p:nvPr/>
        </p:nvSpPr>
        <p:spPr>
          <a:xfrm>
            <a:off x="1026694" y="1143001"/>
            <a:ext cx="5642208"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91497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44</a:t>
            </a:fld>
            <a:endParaRPr lang="es-419" dirty="0"/>
          </a:p>
        </p:txBody>
      </p:sp>
      <p:sp>
        <p:nvSpPr>
          <p:cNvPr id="5" name="TextBox 4"/>
          <p:cNvSpPr txBox="1"/>
          <p:nvPr/>
        </p:nvSpPr>
        <p:spPr>
          <a:xfrm>
            <a:off x="161925" y="304800"/>
            <a:ext cx="7448550" cy="6386358"/>
          </a:xfrm>
          <a:prstGeom prst="rect">
            <a:avLst/>
          </a:prstGeom>
          <a:noFill/>
        </p:spPr>
        <p:txBody>
          <a:bodyPr wrap="square" lIns="91433" tIns="45717" rIns="91433" bIns="45717" rtlCol="0">
            <a:spAutoFit/>
          </a:bodyPr>
          <a:lstStyle/>
          <a:p>
            <a:r>
              <a:rPr lang="es-419" sz="1800" u="sng" dirty="0" smtClean="0"/>
              <a:t>Instrucciones para el estudiante</a:t>
            </a:r>
            <a:r>
              <a:rPr lang="es-419" sz="1800" dirty="0" smtClean="0"/>
              <a:t>:  </a:t>
            </a:r>
          </a:p>
          <a:p>
            <a:endParaRPr lang="es-419" sz="1800" u="sng" dirty="0" smtClean="0"/>
          </a:p>
          <a:p>
            <a:endParaRPr lang="es-419" sz="900" b="1" u="sng" dirty="0" smtClean="0"/>
          </a:p>
          <a:p>
            <a:r>
              <a:rPr lang="es-419" sz="1600" b="1" u="sng" dirty="0" smtClean="0"/>
              <a:t>Parte 2</a:t>
            </a:r>
            <a:r>
              <a:rPr lang="es-419" sz="1600" b="1" dirty="0" smtClean="0"/>
              <a:t> </a:t>
            </a:r>
          </a:p>
          <a:p>
            <a:r>
              <a:rPr lang="es-419" sz="1600" b="1" u="sng" dirty="0" smtClean="0"/>
              <a:t>Tu tarea</a:t>
            </a:r>
            <a:r>
              <a:rPr lang="es-419" sz="1600" b="1" dirty="0" smtClean="0"/>
              <a:t>:</a:t>
            </a:r>
          </a:p>
          <a:p>
            <a:r>
              <a:rPr lang="es-419" sz="1600" dirty="0" smtClean="0"/>
              <a:t>Vas a escribir un cuento narrativo. Esto significa que tiene un principio, un medio (desarrollo) y un final. Esto es un cuento imaginario. En tu cuento escribirás sobre un personaje que va a ir a una excursión para aprender de los árboles de secuoya roja.  Utilizarás detalles de los textos que leíste para ayudarte a escribir tu cuento. Luego, hablarás de lo siguiente:</a:t>
            </a:r>
          </a:p>
          <a:p>
            <a:endParaRPr lang="es-419" sz="1600" dirty="0" smtClean="0"/>
          </a:p>
          <a:p>
            <a:r>
              <a:rPr lang="es-419" sz="1600" dirty="0" smtClean="0"/>
              <a:t>1.  ¿Cuál es el escenario? ¿Quién es el personaje?</a:t>
            </a:r>
          </a:p>
          <a:p>
            <a:r>
              <a:rPr lang="es-419" sz="1600" dirty="0" smtClean="0"/>
              <a:t>2.  ¿Qué sucedió a lo largo del camino?</a:t>
            </a:r>
          </a:p>
          <a:p>
            <a:r>
              <a:rPr lang="es-419" sz="1600" dirty="0" smtClean="0"/>
              <a:t>3.  ¿Qué vio, escuchó y sintió el personaje?</a:t>
            </a:r>
          </a:p>
          <a:p>
            <a:r>
              <a:rPr lang="es-419" sz="1600" dirty="0" smtClean="0"/>
              <a:t>4.  ¿Qué aprendió el personaje sobre los árboles de secuoya roja, en su paseo?</a:t>
            </a:r>
          </a:p>
          <a:p>
            <a:pPr marL="342900" indent="-342900">
              <a:buAutoNum type="arabicPeriod"/>
            </a:pPr>
            <a:endParaRPr lang="es-419" sz="1600" dirty="0" smtClean="0"/>
          </a:p>
          <a:p>
            <a:r>
              <a:rPr lang="es-419" sz="1600" b="1" dirty="0" smtClean="0"/>
              <a:t>Recuerda:</a:t>
            </a:r>
          </a:p>
          <a:p>
            <a:pPr marL="325309" indent="-325309">
              <a:buAutoNum type="arabicPeriod"/>
            </a:pPr>
            <a:r>
              <a:rPr lang="es-419" sz="1600" dirty="0" smtClean="0"/>
              <a:t>Planificar tu escrito. Puedes utilizar tus notas y respuestas.</a:t>
            </a:r>
          </a:p>
          <a:p>
            <a:pPr marL="325309" indent="-325309">
              <a:buAutoNum type="arabicPeriod"/>
            </a:pPr>
            <a:endParaRPr lang="es-419" sz="1000" dirty="0" smtClean="0"/>
          </a:p>
          <a:p>
            <a:pPr marL="325309" indent="-325309">
              <a:buAutoNum type="arabicPeriod"/>
            </a:pPr>
            <a:r>
              <a:rPr lang="es-419" sz="1600" dirty="0" smtClean="0"/>
              <a:t>Escribir, revisar y editar tu primer borrador.</a:t>
            </a:r>
          </a:p>
          <a:p>
            <a:pPr marL="325309" indent="-325309">
              <a:buAutoNum type="arabicPeriod"/>
            </a:pPr>
            <a:endParaRPr lang="es-419" sz="1000" dirty="0" smtClean="0"/>
          </a:p>
          <a:p>
            <a:pPr marL="325309" indent="-325309">
              <a:buAutoNum type="arabicPeriod"/>
            </a:pPr>
            <a:r>
              <a:rPr lang="es-419" sz="1600" dirty="0" smtClean="0"/>
              <a:t>Escribir tu versión final sobre el personaje que va a una excursión para aprender más sobre  los árboles  de secuoya roja.</a:t>
            </a:r>
          </a:p>
          <a:p>
            <a:endParaRPr lang="es-419" sz="1200" b="1" u="sng" dirty="0" smtClean="0"/>
          </a:p>
          <a:p>
            <a:pPr algn="ctr"/>
            <a:endParaRPr lang="es-419" sz="1200" b="1" u="sng" dirty="0" smtClean="0"/>
          </a:p>
          <a:p>
            <a:pPr algn="ctr"/>
            <a:r>
              <a:rPr lang="es-419" sz="1600" b="1" u="sng" dirty="0" smtClean="0"/>
              <a:t>¿Cómo serás calificado?</a:t>
            </a:r>
          </a:p>
          <a:p>
            <a:r>
              <a:rPr lang="es-419" sz="1600" b="1" dirty="0" smtClean="0"/>
              <a:t>	</a:t>
            </a:r>
            <a:endParaRPr lang="es-419" sz="1200" b="1" dirty="0"/>
          </a:p>
        </p:txBody>
      </p:sp>
      <p:graphicFrame>
        <p:nvGraphicFramePr>
          <p:cNvPr id="7" name="Table 6"/>
          <p:cNvGraphicFramePr>
            <a:graphicFrameLocks noGrp="1"/>
          </p:cNvGraphicFramePr>
          <p:nvPr>
            <p:extLst>
              <p:ext uri="{D42A27DB-BD31-4B8C-83A1-F6EECF244321}">
                <p14:modId xmlns:p14="http://schemas.microsoft.com/office/powerpoint/2010/main" val="3973038333"/>
              </p:ext>
            </p:extLst>
          </p:nvPr>
        </p:nvGraphicFramePr>
        <p:xfrm>
          <a:off x="762000" y="6347117"/>
          <a:ext cx="6400800" cy="2164080"/>
        </p:xfrm>
        <a:graphic>
          <a:graphicData uri="http://schemas.openxmlformats.org/drawingml/2006/table">
            <a:tbl>
              <a:tblPr firstRow="1" bandRow="1">
                <a:tableStyleId>{5940675A-B579-460E-94D1-54222C63F5DA}</a:tableStyleId>
              </a:tblPr>
              <a:tblGrid>
                <a:gridCol w="2271251"/>
                <a:gridCol w="4129549"/>
              </a:tblGrid>
              <a:tr h="294640">
                <a:tc>
                  <a:txBody>
                    <a:bodyPr/>
                    <a:lstStyle/>
                    <a:p>
                      <a:pPr algn="r"/>
                      <a:r>
                        <a:rPr lang="x-none" sz="1400" b="0" noProof="0" dirty="0" smtClean="0"/>
                        <a:t>Propósito</a:t>
                      </a:r>
                      <a:endParaRPr lang="x-none" sz="14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400" b="1" i="0" u="none" strike="noStrike" kern="1200" cap="none" spc="0" normalizeH="0" baseline="0" noProof="0" dirty="0" smtClean="0">
                          <a:ln>
                            <a:noFill/>
                          </a:ln>
                          <a:solidFill>
                            <a:prstClr val="black"/>
                          </a:solidFill>
                          <a:effectLst/>
                          <a:uLnTx/>
                          <a:uFillTx/>
                          <a:latin typeface="+mn-lt"/>
                          <a:ea typeface="+mn-ea"/>
                          <a:cs typeface="+mn-cs"/>
                        </a:rPr>
                        <a:t>¿Dijiste qué pasó? ¿Escribiste sobre un personaje y el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escenario</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x-none" sz="1400" b="0" noProof="0" dirty="0" smtClean="0"/>
                        <a:t>Organización</a:t>
                      </a:r>
                      <a:endParaRPr lang="x-none" sz="1400" b="0"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1400" b="1" noProof="0" dirty="0" smtClean="0"/>
                        <a:t>¿Dijiste qué</a:t>
                      </a:r>
                      <a:r>
                        <a:rPr lang="x-none" sz="1400" b="1" baseline="0" noProof="0" dirty="0" smtClean="0"/>
                        <a:t> pasó desde el comienzo hasta el final?</a:t>
                      </a:r>
                      <a:endParaRPr lang="x-none" sz="14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x-none" sz="14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1400" b="1" noProof="0" dirty="0" smtClean="0"/>
                        <a:t>¿Utilizaste detalles</a:t>
                      </a:r>
                      <a:r>
                        <a:rPr lang="x-none" sz="1400" b="1" baseline="0" noProof="0" dirty="0" smtClean="0"/>
                        <a:t> de todos los textos?</a:t>
                      </a:r>
                      <a:endParaRPr lang="x-none" sz="14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x-none" sz="1400" b="0" noProof="0" dirty="0" smtClean="0"/>
                        <a:t>Elaboración</a:t>
                      </a:r>
                      <a:r>
                        <a:rPr lang="x-none" sz="1400" b="0" baseline="0" noProof="0" dirty="0" smtClean="0"/>
                        <a:t> de lenguaje y vocabulario</a:t>
                      </a:r>
                      <a:endParaRPr lang="x-none" sz="14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1400" b="1" noProof="0" dirty="0" smtClean="0"/>
                        <a:t>¿Utilizaste palabras</a:t>
                      </a:r>
                      <a:r>
                        <a:rPr lang="x-none" sz="1400" b="1" baseline="0" noProof="0" dirty="0" smtClean="0"/>
                        <a:t> que describen, para mostrar lo que el personaje vio, escuchó y sintió? </a:t>
                      </a:r>
                      <a:endParaRPr lang="x-none" sz="14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x-none" sz="1400" b="0" noProof="0" dirty="0" smtClean="0"/>
                        <a:t>Convenciones</a:t>
                      </a:r>
                      <a:endParaRPr lang="x-none" sz="1400" b="0" noProof="0" dirty="0"/>
                    </a:p>
                  </a:txBody>
                  <a:tcPr anchor="ctr">
                    <a:solidFill>
                      <a:schemeClr val="accent6">
                        <a:lumMod val="20000"/>
                        <a:lumOff val="80000"/>
                      </a:schemeClr>
                    </a:solidFill>
                  </a:tcPr>
                </a:tc>
                <a:tc>
                  <a:txBody>
                    <a:bodyPr/>
                    <a:lstStyle/>
                    <a:p>
                      <a:r>
                        <a:rPr lang="x-none" sz="1400" b="1" noProof="0" dirty="0" smtClean="0"/>
                        <a:t>¿Seguiste las reglas del uso de letras</a:t>
                      </a:r>
                      <a:r>
                        <a:rPr lang="x-none" sz="1400" b="1" baseline="0" noProof="0" dirty="0" smtClean="0"/>
                        <a:t> mayúsculas, puntuación y ortografía? </a:t>
                      </a:r>
                      <a:endParaRPr lang="x-none" sz="140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464835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4779701"/>
              </p:ext>
            </p:extLst>
          </p:nvPr>
        </p:nvGraphicFramePr>
        <p:xfrm>
          <a:off x="566738" y="381000"/>
          <a:ext cx="6638925" cy="7528560"/>
        </p:xfrm>
        <a:graphic>
          <a:graphicData uri="http://schemas.openxmlformats.org/drawingml/2006/table">
            <a:tbl>
              <a:tblPr firstRow="1" bandRow="1">
                <a:tableStyleId>{5940675A-B579-460E-94D1-54222C63F5DA}</a:tableStyleId>
              </a:tblPr>
              <a:tblGrid>
                <a:gridCol w="6638925"/>
              </a:tblGrid>
              <a:tr h="370840">
                <a:tc>
                  <a:txBody>
                    <a:bodyPr/>
                    <a:lstStyle/>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a:endParaRPr lang="en-US" b="1" u="sng"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226457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32578375"/>
              </p:ext>
            </p:extLst>
          </p:nvPr>
        </p:nvGraphicFramePr>
        <p:xfrm>
          <a:off x="566738" y="381000"/>
          <a:ext cx="6638925" cy="7528560"/>
        </p:xfrm>
        <a:graphic>
          <a:graphicData uri="http://schemas.openxmlformats.org/drawingml/2006/table">
            <a:tbl>
              <a:tblPr firstRow="1" bandRow="1">
                <a:tableStyleId>{5940675A-B579-460E-94D1-54222C63F5DA}</a:tableStyleId>
              </a:tblPr>
              <a:tblGrid>
                <a:gridCol w="6638925"/>
              </a:tblGrid>
              <a:tr h="370840">
                <a:tc>
                  <a:txBody>
                    <a:bodyPr/>
                    <a:lstStyle/>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12986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309" y="1516742"/>
            <a:ext cx="4390572" cy="439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58" y="6226629"/>
            <a:ext cx="6303131"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467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20536125"/>
              </p:ext>
            </p:extLst>
          </p:nvPr>
        </p:nvGraphicFramePr>
        <p:xfrm>
          <a:off x="533400" y="4191000"/>
          <a:ext cx="6400799" cy="3716979"/>
        </p:xfrm>
        <a:graphic>
          <a:graphicData uri="http://schemas.openxmlformats.org/drawingml/2006/table">
            <a:tbl>
              <a:tblPr firstRow="1" bandRow="1">
                <a:tableStyleId>{5940675A-B579-460E-94D1-54222C63F5DA}</a:tableStyleId>
              </a:tblPr>
              <a:tblGrid>
                <a:gridCol w="761999"/>
                <a:gridCol w="4038600"/>
                <a:gridCol w="685800"/>
                <a:gridCol w="457200"/>
                <a:gridCol w="457200"/>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500" b="1" noProof="0"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u="none" smtClean="0">
                          <a:solidFill>
                            <a:schemeClr val="tx1"/>
                          </a:solidFill>
                          <a:latin typeface="+mn-lt"/>
                          <a:ea typeface="Times New Roman"/>
                          <a:cs typeface="Times New Roman"/>
                        </a:rPr>
                        <a:t>Yo puedo usar prefijos para averiguar lo que significa una palabra</a:t>
                      </a:r>
                      <a:r>
                        <a:rPr lang="es-ES" sz="1000" b="1" u="none" baseline="0" smtClean="0">
                          <a:solidFill>
                            <a:schemeClr val="tx1"/>
                          </a:solidFill>
                          <a:latin typeface="+mn-lt"/>
                          <a:ea typeface="Times New Roman"/>
                          <a:cs typeface="Times New Roman"/>
                        </a:rPr>
                        <a:t>. </a:t>
                      </a:r>
                      <a:r>
                        <a:rPr kumimoji="0" lang="es-ES" sz="1000" b="1" i="0" u="none" strike="noStrike" kern="1200" cap="none" spc="0" normalizeH="0" baseline="0" noProof="0" smtClean="0">
                          <a:ln>
                            <a:noFill/>
                          </a:ln>
                          <a:solidFill>
                            <a:schemeClr val="tx1"/>
                          </a:solidFill>
                          <a:effectLst/>
                          <a:uLnTx/>
                          <a:uFillTx/>
                          <a:latin typeface="+mn-lt"/>
                          <a:ea typeface="Times New Roman"/>
                          <a:cs typeface="Times New Roman"/>
                        </a:rPr>
                        <a:t>DOK-2 APg RI.2.4</a:t>
                      </a:r>
                      <a:endParaRPr kumimoji="0" lang="es-ES" sz="1000" b="1" i="0" u="none" strike="noStrike" kern="1200" cap="none" spc="0" normalizeH="0" baseline="0" noProof="0" dirty="0" smtClean="0">
                        <a:ln>
                          <a:noFill/>
                        </a:ln>
                        <a:solidFill>
                          <a:schemeClr val="tx1"/>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388499">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s-ES" sz="1000" b="1" dirty="0" smtClean="0">
                          <a:solidFill>
                            <a:schemeClr val="tx1"/>
                          </a:solidFill>
                          <a:effectLst/>
                          <a:latin typeface="+mn-lt"/>
                          <a:ea typeface="Calibri"/>
                          <a:cs typeface="Helvetica"/>
                        </a:rPr>
                        <a:t>Yo puedo usar pistas de otras palabras en una oración para ayudarme a saber qué significa una palabra </a:t>
                      </a:r>
                      <a:r>
                        <a:rPr lang="es-ES" sz="1000" b="1" baseline="0" dirty="0" smtClean="0">
                          <a:solidFill>
                            <a:schemeClr val="tx1"/>
                          </a:solidFill>
                          <a:effectLst/>
                          <a:latin typeface="+mn-lt"/>
                          <a:ea typeface="Calibri"/>
                          <a:cs typeface="Helvetica"/>
                        </a:rPr>
                        <a:t>.  DOK-2 </a:t>
                      </a:r>
                      <a:r>
                        <a:rPr lang="es-ES" sz="1000" b="1" baseline="0" dirty="0" err="1" smtClean="0">
                          <a:solidFill>
                            <a:schemeClr val="tx1"/>
                          </a:solidFill>
                          <a:effectLst/>
                          <a:latin typeface="+mn-lt"/>
                          <a:ea typeface="Calibri"/>
                          <a:cs typeface="Helvetica"/>
                        </a:rPr>
                        <a:t>Apn</a:t>
                      </a:r>
                      <a:r>
                        <a:rPr lang="es-ES" sz="1000" b="1" baseline="0" dirty="0" smtClean="0">
                          <a:solidFill>
                            <a:schemeClr val="tx1"/>
                          </a:solidFill>
                          <a:effectLst/>
                          <a:latin typeface="+mn-lt"/>
                          <a:ea typeface="Calibri"/>
                          <a:cs typeface="Helvetica"/>
                        </a:rPr>
                        <a:t> </a:t>
                      </a:r>
                      <a:r>
                        <a:rPr lang="es-ES" sz="1000" b="1" i="1" dirty="0" smtClean="0">
                          <a:solidFill>
                            <a:schemeClr val="tx1"/>
                          </a:solidFill>
                          <a:latin typeface="+mn-lt"/>
                          <a:ea typeface="Times New Roman"/>
                          <a:cs typeface="Times New Roman"/>
                        </a:rPr>
                        <a:t>RI.2.4</a:t>
                      </a:r>
                      <a:endParaRPr lang="es-E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4385">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chemeClr val="tx1"/>
                          </a:solidFill>
                          <a:effectLst/>
                          <a:uLnTx/>
                          <a:uFillTx/>
                          <a:latin typeface="+mn-lt"/>
                          <a:ea typeface="Times New Roman"/>
                          <a:cs typeface="Times New Roman"/>
                        </a:rPr>
                        <a:t>Yo puedo encontrar razones para explicar sobre los puntos que leí.   DOK-1  Cl </a:t>
                      </a:r>
                      <a:r>
                        <a:rPr lang="es-ES" sz="1000" b="1" i="0" baseline="0" dirty="0" smtClean="0">
                          <a:solidFill>
                            <a:schemeClr val="tx1"/>
                          </a:solidFill>
                          <a:latin typeface="+mn-lt"/>
                          <a:ea typeface="Times New Roman"/>
                          <a:cs typeface="Times New Roman"/>
                        </a:rPr>
                        <a:t>RI.2.8</a:t>
                      </a:r>
                      <a:endParaRPr lang="es-ES" sz="1000" b="1" i="0" dirty="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chemeClr val="tx1"/>
                          </a:solidFill>
                          <a:effectLst/>
                          <a:uLnTx/>
                          <a:uFillTx/>
                          <a:latin typeface="+mn-lt"/>
                          <a:ea typeface="Times New Roman"/>
                          <a:cs typeface="Times New Roman"/>
                        </a:rPr>
                        <a:t>Yo puedo conectar razones con puntos (información) de apoyo en un texto nuevo.  DOK-3 Cu </a:t>
                      </a:r>
                      <a:r>
                        <a:rPr lang="es-ES" sz="1000" b="1" i="1" baseline="0" dirty="0" smtClean="0">
                          <a:solidFill>
                            <a:schemeClr val="tx1"/>
                          </a:solidFill>
                          <a:latin typeface="+mn-lt"/>
                          <a:ea typeface="Times New Roman"/>
                          <a:cs typeface="Times New Roman"/>
                        </a:rPr>
                        <a:t>RI.2.8</a:t>
                      </a:r>
                      <a:endParaRPr lang="es-E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7046">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Yo puedo identificar los puntos más importantes en dos textos sobre el mismo tema.</a:t>
                      </a:r>
                      <a:endParaRPr lang="es-ES" sz="1000" b="1" dirty="0" smtClean="0">
                        <a:solidFill>
                          <a:schemeClr val="tx1"/>
                        </a:solidFill>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1" i="1" baseline="0" dirty="0" smtClean="0">
                          <a:solidFill>
                            <a:schemeClr val="tx1"/>
                          </a:solidFill>
                          <a:latin typeface="+mn-lt"/>
                          <a:ea typeface="Times New Roman"/>
                          <a:cs typeface="Times New Roman"/>
                        </a:rPr>
                        <a:t>DOK-2 </a:t>
                      </a:r>
                      <a:r>
                        <a:rPr lang="es-ES" sz="1000" b="1" i="1" baseline="0" dirty="0" err="1" smtClean="0">
                          <a:solidFill>
                            <a:schemeClr val="tx1"/>
                          </a:solidFill>
                          <a:latin typeface="+mn-lt"/>
                          <a:ea typeface="Times New Roman"/>
                          <a:cs typeface="Times New Roman"/>
                        </a:rPr>
                        <a:t>Ck</a:t>
                      </a:r>
                      <a:r>
                        <a:rPr lang="es-ES" sz="1000" b="1" i="1" baseline="0" dirty="0" smtClean="0">
                          <a:solidFill>
                            <a:schemeClr val="tx1"/>
                          </a:solidFill>
                          <a:latin typeface="+mn-lt"/>
                          <a:ea typeface="Times New Roman"/>
                          <a:cs typeface="Times New Roman"/>
                        </a:rPr>
                        <a:t> RI.2.9</a:t>
                      </a:r>
                      <a:endParaRPr lang="es-ES" sz="1000" b="1"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9547">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Yo puedo identificar listas con los puntos más importantes de dos textos sobre el mismo tema.</a:t>
                      </a:r>
                      <a:endParaRPr lang="es-ES" sz="1000" b="1" dirty="0" smtClean="0">
                        <a:solidFill>
                          <a:schemeClr val="tx1"/>
                        </a:solidFill>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1" i="1" baseline="0" dirty="0" smtClean="0">
                          <a:solidFill>
                            <a:schemeClr val="tx1"/>
                          </a:solidFill>
                          <a:latin typeface="+mn-lt"/>
                          <a:ea typeface="Times New Roman"/>
                          <a:cs typeface="Times New Roman"/>
                        </a:rPr>
                        <a:t>DOK-2 ANpRI.2.9</a:t>
                      </a:r>
                      <a:endParaRPr lang="es-ES" sz="1000" b="1"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98248">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chemeClr val="tx1"/>
                          </a:solidFill>
                          <a:effectLst/>
                          <a:uLnTx/>
                          <a:uFillTx/>
                          <a:latin typeface="+mn-lt"/>
                          <a:ea typeface="Calibri"/>
                          <a:cs typeface="Helvetica"/>
                        </a:rPr>
                        <a:t>Yo puedo citar la mejor evidencia para explicar la razón de un autor para establecer un punto específico.  DOK-3 </a:t>
                      </a:r>
                      <a:r>
                        <a:rPr kumimoji="0" lang="es-ES" sz="1000" b="1" i="0" u="none" strike="noStrike" kern="1200" cap="none" spc="0" normalizeH="0" baseline="0" noProof="0" dirty="0" err="1" smtClean="0">
                          <a:ln>
                            <a:noFill/>
                          </a:ln>
                          <a:solidFill>
                            <a:schemeClr val="tx1"/>
                          </a:solidFill>
                          <a:effectLst/>
                          <a:uLnTx/>
                          <a:uFillTx/>
                          <a:latin typeface="+mn-lt"/>
                          <a:ea typeface="Calibri"/>
                          <a:cs typeface="Helvetica"/>
                        </a:rPr>
                        <a:t>Evc</a:t>
                      </a:r>
                      <a:r>
                        <a:rPr kumimoji="0" lang="es-ES" sz="1000" b="1" i="0" u="none" strike="noStrike" kern="1200" cap="none" spc="0" normalizeH="0" baseline="0" noProof="0" dirty="0" smtClean="0">
                          <a:ln>
                            <a:noFill/>
                          </a:ln>
                          <a:solidFill>
                            <a:schemeClr val="tx1"/>
                          </a:solidFill>
                          <a:effectLst/>
                          <a:uLnTx/>
                          <a:uFillTx/>
                          <a:latin typeface="+mn-lt"/>
                          <a:ea typeface="Calibri"/>
                          <a:cs typeface="Helvetica"/>
                        </a:rPr>
                        <a:t> </a:t>
                      </a:r>
                      <a:r>
                        <a:rPr lang="es-ES" sz="1000" b="1" i="0" baseline="0" dirty="0" smtClean="0">
                          <a:solidFill>
                            <a:schemeClr val="tx1"/>
                          </a:solidFill>
                          <a:latin typeface="+mn-lt"/>
                          <a:ea typeface="Times New Roman"/>
                          <a:cs typeface="Times New Roman"/>
                        </a:rPr>
                        <a:t>RI.2.8</a:t>
                      </a:r>
                      <a:endParaRPr lang="es-ES" sz="1000" b="1" i="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252308">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Yo puedo seleccionar la información correcta necesaria para completar un Diagrama </a:t>
                      </a:r>
                      <a:r>
                        <a:rPr lang="es-ES" sz="1000" b="1" dirty="0" err="1" smtClean="0">
                          <a:solidFill>
                            <a:schemeClr val="tx1"/>
                          </a:solidFill>
                          <a:effectLst/>
                          <a:latin typeface="+mn-lt"/>
                          <a:ea typeface="Times New Roman"/>
                          <a:cs typeface="Times New Roman"/>
                        </a:rPr>
                        <a:t>Venn</a:t>
                      </a:r>
                      <a:r>
                        <a:rPr lang="es-ES" sz="1000" b="1" dirty="0" smtClean="0">
                          <a:solidFill>
                            <a:schemeClr val="tx1"/>
                          </a:solidFill>
                          <a:effectLst/>
                          <a:latin typeface="+mn-lt"/>
                          <a:ea typeface="Times New Roman"/>
                          <a:cs typeface="Times New Roman"/>
                        </a:rPr>
                        <a:t> con puntos importantes de dos textos sobre el mismo tema. </a:t>
                      </a:r>
                      <a:r>
                        <a:rPr lang="es-ES" sz="1000" b="1" baseline="0" dirty="0" smtClean="0">
                          <a:solidFill>
                            <a:schemeClr val="tx1"/>
                          </a:solidFill>
                          <a:effectLst/>
                          <a:latin typeface="+mn-lt"/>
                          <a:ea typeface="Times New Roman"/>
                          <a:cs typeface="Times New Roman"/>
                        </a:rPr>
                        <a:t> </a:t>
                      </a:r>
                      <a:r>
                        <a:rPr lang="es-ES" sz="1000" b="1" i="0" dirty="0" smtClean="0">
                          <a:solidFill>
                            <a:schemeClr val="tx1"/>
                          </a:solidFill>
                          <a:latin typeface="+mn-lt"/>
                          <a:ea typeface="+mn-ea"/>
                          <a:cs typeface="+mn-cs"/>
                        </a:rPr>
                        <a:t>DOK-3</a:t>
                      </a:r>
                      <a:r>
                        <a:rPr lang="es-ES" sz="1000" b="1" i="0" baseline="0" dirty="0" smtClean="0">
                          <a:solidFill>
                            <a:schemeClr val="tx1"/>
                          </a:solidFill>
                          <a:latin typeface="+mn-lt"/>
                          <a:ea typeface="+mn-ea"/>
                          <a:cs typeface="+mn-cs"/>
                        </a:rPr>
                        <a:t>  </a:t>
                      </a:r>
                      <a:r>
                        <a:rPr lang="es-ES" sz="1000" b="1" i="0" baseline="0" dirty="0" err="1" smtClean="0">
                          <a:solidFill>
                            <a:schemeClr val="tx1"/>
                          </a:solidFill>
                          <a:latin typeface="+mn-lt"/>
                          <a:ea typeface="+mn-ea"/>
                          <a:cs typeface="+mn-cs"/>
                        </a:rPr>
                        <a:t>Any</a:t>
                      </a:r>
                      <a:r>
                        <a:rPr lang="es-ES" sz="1000" b="1" i="0" baseline="0" dirty="0" smtClean="0">
                          <a:solidFill>
                            <a:schemeClr val="tx1"/>
                          </a:solidFill>
                          <a:latin typeface="+mn-lt"/>
                          <a:ea typeface="+mn-ea"/>
                          <a:cs typeface="+mn-cs"/>
                        </a:rPr>
                        <a:t> </a:t>
                      </a:r>
                      <a:r>
                        <a:rPr lang="es-ES" sz="1000" b="1" i="0" dirty="0" smtClean="0">
                          <a:solidFill>
                            <a:schemeClr val="tx1"/>
                          </a:solidFill>
                          <a:latin typeface="+mn-lt"/>
                          <a:ea typeface="+mn-ea"/>
                          <a:cs typeface="+mn-cs"/>
                        </a:rPr>
                        <a:t> RI.2.9</a:t>
                      </a:r>
                      <a:endParaRPr lang="es-ES" sz="1000" b="1" i="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2</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5434598"/>
              </p:ext>
            </p:extLst>
          </p:nvPr>
        </p:nvGraphicFramePr>
        <p:xfrm>
          <a:off x="533401" y="658240"/>
          <a:ext cx="6400801" cy="3529146"/>
        </p:xfrm>
        <a:graphic>
          <a:graphicData uri="http://schemas.openxmlformats.org/drawingml/2006/table">
            <a:tbl>
              <a:tblPr firstRow="1" bandRow="1">
                <a:tableStyleId>{5940675A-B579-460E-94D1-54222C63F5DA}</a:tableStyleId>
              </a:tblPr>
              <a:tblGrid>
                <a:gridCol w="761999"/>
                <a:gridCol w="3429000"/>
                <a:gridCol w="609600"/>
                <a:gridCol w="685802"/>
                <a:gridCol w="457200"/>
                <a:gridCol w="457200"/>
              </a:tblGrid>
              <a:tr h="319314">
                <a:tc gridSpan="6">
                  <a:txBody>
                    <a:bodyPr/>
                    <a:lstStyle/>
                    <a:p>
                      <a:pPr algn="ctr">
                        <a:lnSpc>
                          <a:spcPct val="100000"/>
                        </a:lnSpc>
                        <a:spcAft>
                          <a:spcPts val="0"/>
                        </a:spcAft>
                      </a:pPr>
                      <a:r>
                        <a:rPr lang="es-ES" sz="1500" b="1" noProof="0" dirty="0" smtClean="0"/>
                        <a:t>Texto literario</a:t>
                      </a:r>
                      <a:endParaRPr lang="es-ES" sz="15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209006">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1000" b="1" u="none" dirty="0" smtClean="0">
                          <a:solidFill>
                            <a:schemeClr val="tx1"/>
                          </a:solidFill>
                          <a:effectLst/>
                          <a:latin typeface="+mn-lt"/>
                          <a:ea typeface="Times New Roman"/>
                          <a:cs typeface="Times New Roman"/>
                        </a:rPr>
                        <a:t>Yo puedo dar un ejemplo de cómo las palabras y frases añaden significado y ritmo a un cuento, canción o poema</a:t>
                      </a:r>
                      <a:r>
                        <a:rPr lang="en-US" sz="1000" b="1" u="none" baseline="0" dirty="0" smtClean="0">
                          <a:solidFill>
                            <a:schemeClr val="tx1"/>
                          </a:solidFill>
                          <a:effectLst/>
                          <a:latin typeface="+mn-lt"/>
                          <a:ea typeface="Times New Roman"/>
                          <a:cs typeface="Times New Roman"/>
                        </a:rPr>
                        <a:t>. </a:t>
                      </a:r>
                      <a:r>
                        <a:rPr kumimoji="0" lang="en-US" sz="1000" b="0" i="1" u="none" strike="noStrike" kern="1200" cap="none" spc="0" normalizeH="0" baseline="0" noProof="0" dirty="0" smtClean="0">
                          <a:ln>
                            <a:noFill/>
                          </a:ln>
                          <a:solidFill>
                            <a:schemeClr val="tx1"/>
                          </a:solidFill>
                          <a:effectLst/>
                          <a:uLnTx/>
                          <a:uFillTx/>
                          <a:latin typeface="+mn-lt"/>
                          <a:ea typeface="Calibri"/>
                          <a:cs typeface="Times New Roman"/>
                        </a:rPr>
                        <a:t>RL.2.4</a:t>
                      </a:r>
                      <a:endPar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89412">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u="none" noProof="0" dirty="0" smtClean="0">
                          <a:solidFill>
                            <a:schemeClr val="tx1"/>
                          </a:solidFill>
                          <a:effectLst/>
                          <a:latin typeface="+mn-lt"/>
                          <a:ea typeface="Times New Roman"/>
                          <a:cs typeface="Times New Roman"/>
                        </a:rPr>
                        <a:t>Yo puedo usar el contexto para entender cómo las palabras o frases añaden significado y ritmo a un cuento, canción o poema</a:t>
                      </a:r>
                      <a:r>
                        <a:rPr lang="es-ES" sz="1000" b="1" u="none" baseline="0" noProof="0" dirty="0" smtClean="0">
                          <a:solidFill>
                            <a:schemeClr val="tx1"/>
                          </a:solidFill>
                          <a:effectLst/>
                          <a:latin typeface="+mn-lt"/>
                          <a:ea typeface="Times New Roman"/>
                          <a:cs typeface="Times New Roman"/>
                        </a:rPr>
                        <a:t>.</a:t>
                      </a:r>
                      <a:r>
                        <a:rPr lang="es-ES" sz="1000" b="0" baseline="0" noProof="0" dirty="0" smtClean="0">
                          <a:solidFill>
                            <a:schemeClr val="tx1"/>
                          </a:solidFill>
                          <a:effectLst/>
                          <a:latin typeface="+mn-lt"/>
                          <a:ea typeface="Times New Roman"/>
                          <a:cs typeface="Times New Roman"/>
                        </a:rPr>
                        <a:t> </a:t>
                      </a:r>
                      <a:r>
                        <a:rPr lang="es-ES" sz="1000" b="0" i="1" noProof="0" dirty="0" smtClean="0">
                          <a:solidFill>
                            <a:schemeClr val="tx1"/>
                          </a:solidFill>
                          <a:effectLst/>
                          <a:latin typeface="+mn-lt"/>
                          <a:ea typeface="Calibri"/>
                          <a:cs typeface="Times New Roman"/>
                        </a:rPr>
                        <a:t>RL.2.4</a:t>
                      </a:r>
                      <a:endParaRPr lang="es-ES" sz="1000" b="1"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69818">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Times New Roman"/>
                          <a:cs typeface="Times New Roman"/>
                        </a:rPr>
                        <a:t>Yo puedo responder a las interrogantes que preguntan </a:t>
                      </a:r>
                      <a:r>
                        <a:rPr lang="es-ES" sz="1000" b="1" i="1" noProof="0" dirty="0" smtClean="0">
                          <a:solidFill>
                            <a:schemeClr val="tx1"/>
                          </a:solidFill>
                          <a:effectLst/>
                          <a:latin typeface="+mn-lt"/>
                          <a:ea typeface="Times New Roman"/>
                          <a:cs typeface="Times New Roman"/>
                        </a:rPr>
                        <a:t>quién, qué, cuándo, dónde, por qué y cómo</a:t>
                      </a:r>
                      <a:r>
                        <a:rPr lang="es-ES" sz="1000" b="1" noProof="0" dirty="0" smtClean="0">
                          <a:solidFill>
                            <a:schemeClr val="tx1"/>
                          </a:solidFill>
                          <a:effectLst/>
                          <a:latin typeface="+mn-lt"/>
                          <a:ea typeface="Times New Roman"/>
                          <a:cs typeface="Times New Roman"/>
                        </a:rPr>
                        <a:t> acerca de la trama de un cuento leído.</a:t>
                      </a:r>
                      <a:r>
                        <a:rPr lang="es-ES" sz="1000" b="1" baseline="0" noProof="0" dirty="0" smtClean="0">
                          <a:solidFill>
                            <a:schemeClr val="tx1"/>
                          </a:solidFill>
                          <a:effectLst/>
                          <a:latin typeface="+mn-lt"/>
                          <a:ea typeface="Times New Roman"/>
                          <a:cs typeface="Times New Roman"/>
                        </a:rPr>
                        <a:t> </a:t>
                      </a:r>
                      <a:r>
                        <a:rPr lang="es-ES" sz="1000" b="0" i="1" baseline="0" noProof="0" dirty="0" smtClean="0">
                          <a:solidFill>
                            <a:schemeClr val="tx1"/>
                          </a:solidFill>
                          <a:effectLst/>
                          <a:latin typeface="+mn-lt"/>
                          <a:ea typeface="Times New Roman"/>
                          <a:cs typeface="Times New Roman"/>
                        </a:rPr>
                        <a:t>RL.2.7</a:t>
                      </a:r>
                      <a:endParaRPr lang="es-ES" sz="1000" b="0" i="1" noProof="0" dirty="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26424">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Calibri"/>
                          <a:cs typeface="Calibri"/>
                        </a:rPr>
                        <a:t>Yo puedo usar ilustraciones y palabras en un texto impreso o digital para responder preguntas sobre una idea central (trama).</a:t>
                      </a:r>
                      <a:r>
                        <a:rPr lang="es-ES" sz="1000" b="0" i="1" noProof="0" dirty="0" smtClean="0">
                          <a:solidFill>
                            <a:schemeClr val="tx1"/>
                          </a:solidFill>
                          <a:effectLst/>
                          <a:latin typeface="+mn-lt"/>
                          <a:ea typeface="Calibri"/>
                          <a:cs typeface="Times New Roman"/>
                        </a:rPr>
                        <a:t>RL.2.7</a:t>
                      </a:r>
                      <a:endParaRPr lang="es-ES" sz="1000" b="1" noProof="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683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Times New Roman"/>
                          <a:cs typeface="Times New Roman"/>
                        </a:rPr>
                        <a:t>Yo puedo encontrar y explicar qué detalles son iguales y diferentes en dos versiones del mismo cuento. </a:t>
                      </a:r>
                      <a:r>
                        <a:rPr lang="es-ES" sz="1000" b="0" i="1" baseline="0" noProof="0" dirty="0" smtClean="0">
                          <a:solidFill>
                            <a:schemeClr val="tx1"/>
                          </a:solidFill>
                          <a:effectLst/>
                          <a:latin typeface="+mn-lt"/>
                          <a:ea typeface="Times New Roman"/>
                          <a:cs typeface="Times New Roman"/>
                        </a:rPr>
                        <a:t>RL.2.9</a:t>
                      </a:r>
                      <a:endParaRPr lang="es-ES" sz="1000" b="0" i="1" noProof="0" dirty="0" smtClean="0">
                        <a:solidFill>
                          <a:schemeClr val="tx1"/>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63436">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Times New Roman"/>
                          <a:cs typeface="Times New Roman"/>
                        </a:rPr>
                        <a:t>Yo puedo comparar y contrastar elementos literarios en dos o más versiones del mismo cuento.</a:t>
                      </a:r>
                      <a:r>
                        <a:rPr lang="es-ES" sz="1000" b="0" baseline="0" noProof="0" dirty="0" smtClean="0">
                          <a:solidFill>
                            <a:schemeClr val="tx1"/>
                          </a:solidFill>
                          <a:effectLst/>
                          <a:latin typeface="+mn-lt"/>
                          <a:ea typeface="Times New Roman"/>
                          <a:cs typeface="Times New Roman"/>
                        </a:rPr>
                        <a:t> </a:t>
                      </a:r>
                      <a:r>
                        <a:rPr lang="es-ES" sz="1000" b="0" i="1" baseline="0" noProof="0" dirty="0" smtClean="0">
                          <a:solidFill>
                            <a:schemeClr val="tx1"/>
                          </a:solidFill>
                          <a:effectLst/>
                          <a:latin typeface="+mn-lt"/>
                          <a:ea typeface="Calibri"/>
                          <a:cs typeface="Calibri"/>
                        </a:rPr>
                        <a:t>RL.2.9</a:t>
                      </a:r>
                      <a:endParaRPr lang="es-ES" sz="1000" b="0" i="1" noProof="0" dirty="0" smtClean="0">
                        <a:solidFill>
                          <a:schemeClr val="tx1"/>
                        </a:solidFill>
                        <a:effectLst/>
                        <a:latin typeface="+mn-lt"/>
                        <a:ea typeface="Calibri"/>
                        <a:cs typeface="Calibri"/>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7642">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Calibri"/>
                          <a:cs typeface="Times New Roman"/>
                        </a:rPr>
                        <a:t>Yo puedo encontrar y utilizar las características de un texto con un propósito específico.</a:t>
                      </a:r>
                      <a:r>
                        <a:rPr lang="es-ES" sz="1000" b="1" baseline="0" noProof="0" dirty="0" smtClean="0">
                          <a:solidFill>
                            <a:schemeClr val="tx1"/>
                          </a:solidFill>
                          <a:effectLst/>
                          <a:latin typeface="+mn-lt"/>
                          <a:ea typeface="Calibri"/>
                          <a:cs typeface="Times New Roman"/>
                        </a:rPr>
                        <a:t> </a:t>
                      </a:r>
                      <a:r>
                        <a:rPr lang="es-ES" sz="1000" b="0" i="1" baseline="0" noProof="0" dirty="0" smtClean="0">
                          <a:solidFill>
                            <a:schemeClr val="tx1"/>
                          </a:solidFill>
                          <a:effectLst/>
                          <a:latin typeface="+mn-lt"/>
                          <a:ea typeface="Calibri"/>
                          <a:cs typeface="Times New Roman"/>
                        </a:rPr>
                        <a:t>RL.2.7</a:t>
                      </a:r>
                      <a:endParaRPr lang="es-ES" sz="1000" b="0" i="1" noProof="0" dirty="0" smtClean="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88499">
                <a:tc>
                  <a:txBody>
                    <a:bodyPr/>
                    <a:lstStyle/>
                    <a:p>
                      <a:pPr algn="ctr">
                        <a:lnSpc>
                          <a:spcPct val="100000"/>
                        </a:lnSpc>
                        <a:spcAft>
                          <a:spcPts val="0"/>
                        </a:spcAft>
                      </a:pPr>
                      <a:r>
                        <a:rPr lang="en-US" sz="1500" b="1" dirty="0" smtClean="0"/>
                        <a:t>8</a:t>
                      </a:r>
                      <a:endParaRPr lang="en-US" sz="1500" b="1" dirty="0"/>
                    </a:p>
                  </a:txBody>
                  <a:tcPr marL="97155" marR="97155" marT="47897" marB="47897" anchor="ctr">
                    <a:no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effectLst/>
                          <a:latin typeface="+mn-lt"/>
                          <a:ea typeface="Calibri"/>
                          <a:cs typeface="Helvetica"/>
                        </a:rPr>
                        <a:t>Yo</a:t>
                      </a:r>
                      <a:r>
                        <a:rPr lang="es-ES" sz="1000" b="1" baseline="0" noProof="0" dirty="0" smtClean="0">
                          <a:solidFill>
                            <a:schemeClr val="tx1"/>
                          </a:solidFill>
                          <a:effectLst/>
                          <a:latin typeface="+mn-lt"/>
                          <a:ea typeface="Calibri"/>
                          <a:cs typeface="Helvetica"/>
                        </a:rPr>
                        <a:t> puedo comparar y contrastar acontecimientos específicos en dos versiones del mismo cuento</a:t>
                      </a:r>
                      <a:r>
                        <a:rPr lang="es-ES" sz="1000" b="1" noProof="0" dirty="0" smtClean="0">
                          <a:solidFill>
                            <a:schemeClr val="tx1"/>
                          </a:solidFill>
                          <a:effectLst/>
                          <a:latin typeface="+mn-lt"/>
                          <a:ea typeface="Calibri"/>
                          <a:cs typeface="Helvetica"/>
                        </a:rPr>
                        <a:t>. </a:t>
                      </a:r>
                      <a:r>
                        <a:rPr lang="es-ES" sz="1000" b="0" i="1" baseline="0" noProof="0" dirty="0" smtClean="0">
                          <a:solidFill>
                            <a:schemeClr val="tx1"/>
                          </a:solidFill>
                          <a:effectLst/>
                          <a:latin typeface="+mn-lt"/>
                          <a:ea typeface="Calibri"/>
                          <a:cs typeface="Times New Roman"/>
                        </a:rPr>
                        <a:t>RL.2.9</a:t>
                      </a:r>
                      <a:endParaRPr lang="es-ES" sz="1000" b="0" i="1" noProof="0" dirty="0" smtClean="0">
                        <a:solidFill>
                          <a:schemeClr val="tx1"/>
                        </a:solidFill>
                        <a:effectLst/>
                        <a:latin typeface="+mn-lt"/>
                        <a:ea typeface="Calibri"/>
                        <a:cs typeface="Times New Roman"/>
                      </a:endParaRPr>
                    </a:p>
                  </a:txBody>
                  <a:tcPr marL="97155" marR="97155" marT="47897" marB="47897" anchor="ctr">
                    <a:no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solidFill>
                            <a:schemeClr val="tx1"/>
                          </a:solidFill>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33400" y="126324"/>
            <a:ext cx="6476999" cy="528206"/>
          </a:xfrm>
          <a:prstGeom prst="rect">
            <a:avLst/>
          </a:prstGeom>
          <a:noFill/>
        </p:spPr>
        <p:txBody>
          <a:bodyPr wrap="square" lIns="96378" tIns="48189" rIns="96378" bIns="48189" rtlCol="0">
            <a:spAutoFit/>
          </a:bodyPr>
          <a:lstStyle/>
          <a:p>
            <a:r>
              <a:rPr lang="es-ES" sz="1400" b="1" dirty="0"/>
              <a:t>Colorea la casilla de verde si su respuesta es correcta. Colorea de rojo la casilla si tu respuesta no es correcta</a:t>
            </a:r>
            <a:r>
              <a:rPr lang="en-US" sz="1400" b="1" dirty="0" smtClean="0"/>
              <a:t>. </a:t>
            </a:r>
            <a:r>
              <a:rPr lang="en-US" sz="1400" b="1" dirty="0" smtClean="0">
                <a:solidFill>
                  <a:srgbClr val="C00000"/>
                </a:solidFill>
              </a:rPr>
              <a:t>  </a:t>
            </a:r>
            <a:endParaRPr lang="en-US" sz="1400" b="1" dirty="0">
              <a:solidFill>
                <a:srgbClr val="C00000"/>
              </a:solidFill>
            </a:endParaRPr>
          </a:p>
        </p:txBody>
      </p:sp>
      <p:sp>
        <p:nvSpPr>
          <p:cNvPr id="6" name="Curved Down Arrow 5"/>
          <p:cNvSpPr/>
          <p:nvPr/>
        </p:nvSpPr>
        <p:spPr>
          <a:xfrm rot="950843">
            <a:off x="6095324" y="4302252"/>
            <a:ext cx="844935" cy="2164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7" name="Curved Down Arrow 6"/>
          <p:cNvSpPr/>
          <p:nvPr/>
        </p:nvSpPr>
        <p:spPr>
          <a:xfrm rot="1021836">
            <a:off x="5809192" y="756838"/>
            <a:ext cx="877810" cy="254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39510696"/>
              </p:ext>
            </p:extLst>
          </p:nvPr>
        </p:nvGraphicFramePr>
        <p:xfrm>
          <a:off x="533400" y="7924800"/>
          <a:ext cx="6400800" cy="1574729"/>
        </p:xfrm>
        <a:graphic>
          <a:graphicData uri="http://schemas.openxmlformats.org/drawingml/2006/table">
            <a:tbl>
              <a:tblPr firstRow="1" bandRow="1">
                <a:tableStyleId>{5940675A-B579-460E-94D1-54222C63F5DA}</a:tableStyleId>
              </a:tblPr>
              <a:tblGrid>
                <a:gridCol w="533400"/>
                <a:gridCol w="4011704"/>
                <a:gridCol w="579470"/>
                <a:gridCol w="563531"/>
                <a:gridCol w="712695"/>
              </a:tblGrid>
              <a:tr h="152400">
                <a:tc gridSpan="5">
                  <a:txBody>
                    <a:bodyPr/>
                    <a:lstStyle/>
                    <a:p>
                      <a:pPr algn="ctr">
                        <a:lnSpc>
                          <a:spcPct val="100000"/>
                        </a:lnSpc>
                        <a:spcAft>
                          <a:spcPts val="0"/>
                        </a:spcAft>
                      </a:pPr>
                      <a:r>
                        <a:rPr lang="es-ES" sz="1400" b="1" dirty="0" smtClean="0">
                          <a:solidFill>
                            <a:schemeClr val="tx1"/>
                          </a:solidFill>
                        </a:rPr>
                        <a:t>Escritura</a:t>
                      </a:r>
                      <a:endParaRPr lang="es-E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s-ES" sz="1400" b="1" smtClean="0">
                          <a:solidFill>
                            <a:schemeClr val="tx1"/>
                          </a:solidFill>
                        </a:rPr>
                        <a:t>17</a:t>
                      </a:r>
                      <a:endParaRPr lang="es-E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100" b="0" i="0" kern="1200" baseline="0" dirty="0" smtClean="0">
                          <a:solidFill>
                            <a:schemeClr val="tx1"/>
                          </a:solidFill>
                          <a:effectLst/>
                          <a:latin typeface="+mn-lt"/>
                          <a:ea typeface="Times New Roman"/>
                          <a:cs typeface="Times New Roman"/>
                        </a:rPr>
                        <a:t>Escribe una conclusión para el cuento. W.2.3c  (Escrito Breve)</a:t>
                      </a:r>
                      <a:endParaRPr lang="es-ES" sz="11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s-ES" sz="1400" b="1" smtClean="0">
                          <a:solidFill>
                            <a:schemeClr val="tx1"/>
                          </a:solidFill>
                        </a:rPr>
                        <a:t>18</a:t>
                      </a:r>
                      <a:endParaRPr lang="es-E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100" b="0" kern="1200" dirty="0" smtClean="0">
                          <a:solidFill>
                            <a:schemeClr val="tx1"/>
                          </a:solidFill>
                          <a:latin typeface="+mn-lt"/>
                          <a:ea typeface="+mn-ea"/>
                          <a:cs typeface="+mn-cs"/>
                        </a:rPr>
                        <a:t>¿Qué oración mejor remplazaría la oración subrayada?  </a:t>
                      </a:r>
                      <a:r>
                        <a:rPr lang="es-ES" sz="1100" b="0" dirty="0" smtClean="0">
                          <a:solidFill>
                            <a:schemeClr val="tx1"/>
                          </a:solidFill>
                          <a:latin typeface="+mn-lt"/>
                          <a:cs typeface="Helvetica" panose="020B0604020202020204" pitchFamily="34" charset="0"/>
                        </a:rPr>
                        <a:t>W.2.3b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s-ES" sz="1400" b="1" smtClean="0">
                          <a:solidFill>
                            <a:schemeClr val="tx1"/>
                          </a:solidFill>
                        </a:rPr>
                        <a:t>19</a:t>
                      </a:r>
                      <a:endParaRPr lang="es-E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100" b="0" dirty="0" smtClean="0">
                          <a:solidFill>
                            <a:schemeClr val="tx1"/>
                          </a:solidFill>
                          <a:latin typeface="+mn-lt"/>
                        </a:rPr>
                        <a:t> ¿Qué palabra podría usarse para reemplazar </a:t>
                      </a:r>
                      <a:r>
                        <a:rPr lang="es-ES" sz="1100" b="0" i="1" dirty="0" smtClean="0">
                          <a:solidFill>
                            <a:schemeClr val="tx1"/>
                          </a:solidFill>
                          <a:latin typeface="+mn-lt"/>
                        </a:rPr>
                        <a:t>proporciona</a:t>
                      </a:r>
                      <a:r>
                        <a:rPr lang="es-ES" sz="1100" b="0" dirty="0" smtClean="0">
                          <a:solidFill>
                            <a:schemeClr val="tx1"/>
                          </a:solidFill>
                          <a:latin typeface="+mn-lt"/>
                        </a:rPr>
                        <a:t>? </a:t>
                      </a:r>
                      <a:r>
                        <a:rPr lang="es-ES" sz="1100" b="0" dirty="0" smtClean="0">
                          <a:solidFill>
                            <a:schemeClr val="tx1"/>
                          </a:solidFill>
                          <a:latin typeface="+mn-lt"/>
                          <a:cs typeface="Helvetica" panose="020B0604020202020204" pitchFamily="34" charset="0"/>
                        </a:rPr>
                        <a:t>L.2.3a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s-ES" sz="1400" b="1" smtClean="0">
                          <a:solidFill>
                            <a:schemeClr val="tx1"/>
                          </a:solidFill>
                        </a:rPr>
                        <a:t>20</a:t>
                      </a:r>
                      <a:endParaRPr lang="es-E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dirty="0" smtClean="0">
                          <a:solidFill>
                            <a:schemeClr val="tx1"/>
                          </a:solidFill>
                          <a:latin typeface="+mn-lt"/>
                          <a:cs typeface="Helvetica" panose="020B0604020202020204" pitchFamily="34" charset="0"/>
                        </a:rPr>
                        <a:t>¿Cuál es la forma correcta de escribir esta </a:t>
                      </a:r>
                      <a:r>
                        <a:rPr lang="es-ES" sz="1100" b="0" kern="1200" dirty="0" smtClean="0">
                          <a:solidFill>
                            <a:schemeClr val="tx1"/>
                          </a:solidFill>
                          <a:latin typeface="+mn-lt"/>
                          <a:ea typeface="+mn-ea"/>
                          <a:cs typeface="+mn-cs"/>
                        </a:rPr>
                        <a:t>oración? </a:t>
                      </a:r>
                      <a:r>
                        <a:rPr lang="es-ES" sz="1100" b="0" kern="1200" noProof="0" dirty="0" smtClean="0">
                          <a:solidFill>
                            <a:schemeClr val="tx1"/>
                          </a:solidFill>
                          <a:latin typeface="+mn-lt"/>
                          <a:ea typeface="+mn-ea"/>
                          <a:cs typeface="+mn-cs"/>
                        </a:rPr>
                        <a:t>L.2.1c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2371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608" y="211412"/>
            <a:ext cx="6989575" cy="9383327"/>
          </a:xfrm>
          <a:prstGeom prst="rect">
            <a:avLst/>
          </a:prstGeom>
          <a:noFill/>
        </p:spPr>
        <p:txBody>
          <a:bodyPr wrap="square" lIns="99682" tIns="49842" rIns="99682" bIns="49842" rtlCol="0">
            <a:spAutoFit/>
          </a:bodyPr>
          <a:lstStyle/>
          <a:p>
            <a:pPr algn="ctr" defTabSz="1012623"/>
            <a:r>
              <a:rPr lang="es-ES" sz="1600" b="1" dirty="0" smtClean="0">
                <a:solidFill>
                  <a:prstClr val="black"/>
                </a:solidFill>
              </a:rPr>
              <a:t>La búsqueda de hechos</a:t>
            </a:r>
          </a:p>
          <a:p>
            <a:pPr algn="ctr" defTabSz="1012623"/>
            <a:r>
              <a:rPr lang="es-ES" sz="1400" b="1" dirty="0" smtClean="0">
                <a:solidFill>
                  <a:prstClr val="black"/>
                </a:solidFill>
              </a:rPr>
              <a:t>Tarea de rendimiento: Actividad de la clase</a:t>
            </a:r>
            <a:endParaRPr lang="es-ES" sz="1400" dirty="0">
              <a:solidFill>
                <a:prstClr val="black"/>
              </a:solidFill>
            </a:endParaRPr>
          </a:p>
          <a:p>
            <a:pPr algn="ctr" defTabSz="1012623"/>
            <a:endParaRPr lang="es-ES" sz="1546" b="1" dirty="0">
              <a:solidFill>
                <a:prstClr val="black"/>
              </a:solidFill>
            </a:endParaRPr>
          </a:p>
          <a:p>
            <a:pPr defTabSz="1012623"/>
            <a:r>
              <a:rPr lang="es-ES_tradnl" sz="1152" i="1" dirty="0">
                <a:solidFill>
                  <a:prstClr val="black"/>
                </a:solidFill>
              </a:rPr>
              <a:t>Esta pre-actividad para la clase sigue el diseño general de elementos contextuales, recursos, objetivos de aprendizaje, términos clave y propósito [</a:t>
            </a:r>
            <a:r>
              <a:rPr lang="es-ES_tradnl" sz="1152" i="1" dirty="0">
                <a:solidFill>
                  <a:prstClr val="black"/>
                </a:solidFill>
                <a:hlinkClick r:id="rId3"/>
              </a:rPr>
              <a:t>http://oaksportal.org/resources/</a:t>
            </a:r>
            <a:r>
              <a:rPr lang="es-ES_tradnl" sz="1152" i="1" dirty="0">
                <a:solidFill>
                  <a:prstClr val="black"/>
                </a:solidFill>
              </a:rPr>
              <a:t>]. La actividad fue </a:t>
            </a:r>
            <a:r>
              <a:rPr lang="es-ES_tradnl" sz="1152" i="1" dirty="0" smtClean="0">
                <a:solidFill>
                  <a:prstClr val="black"/>
                </a:solidFill>
              </a:rPr>
              <a:t>escrita por </a:t>
            </a:r>
            <a:r>
              <a:rPr lang="es-ES_tradnl" sz="1152" i="1" dirty="0" err="1" smtClean="0">
                <a:solidFill>
                  <a:prstClr val="black"/>
                </a:solidFill>
              </a:rPr>
              <a:t>Gretchen</a:t>
            </a:r>
            <a:r>
              <a:rPr lang="es-ES_tradnl" sz="1152" i="1" dirty="0" smtClean="0">
                <a:solidFill>
                  <a:prstClr val="black"/>
                </a:solidFill>
              </a:rPr>
              <a:t> </a:t>
            </a:r>
            <a:r>
              <a:rPr lang="es-ES_tradnl" sz="1152" i="1" dirty="0" err="1" smtClean="0">
                <a:solidFill>
                  <a:prstClr val="black"/>
                </a:solidFill>
              </a:rPr>
              <a:t>Erlandsen</a:t>
            </a:r>
            <a:r>
              <a:rPr lang="es-ES_tradnl" sz="1152" i="1" dirty="0" smtClean="0">
                <a:solidFill>
                  <a:prstClr val="black"/>
                </a:solidFill>
              </a:rPr>
              <a:t> and Anna </a:t>
            </a:r>
            <a:r>
              <a:rPr lang="es-ES_tradnl" sz="1152" i="1" dirty="0" err="1" smtClean="0">
                <a:solidFill>
                  <a:prstClr val="black"/>
                </a:solidFill>
              </a:rPr>
              <a:t>Wooley</a:t>
            </a:r>
            <a:r>
              <a:rPr lang="es-ES_tradnl" sz="1152" i="1" dirty="0" smtClean="0">
                <a:solidFill>
                  <a:prstClr val="black"/>
                </a:solidFill>
              </a:rPr>
              <a:t>.</a:t>
            </a:r>
            <a:endParaRPr lang="es-ES_tradnl" sz="1152" i="1" dirty="0">
              <a:solidFill>
                <a:prstClr val="black"/>
              </a:solidFill>
            </a:endParaRPr>
          </a:p>
          <a:p>
            <a:pPr defTabSz="1012623"/>
            <a:endParaRPr lang="es-ES_tradnl" sz="838" i="1" dirty="0">
              <a:solidFill>
                <a:prstClr val="black"/>
              </a:solidFill>
            </a:endParaRPr>
          </a:p>
          <a:p>
            <a:r>
              <a:rPr lang="es-ES_tradnl" sz="1152" dirty="0">
                <a:solidFill>
                  <a:prstClr val="black"/>
                </a:solidFill>
              </a:rPr>
              <a:t>La actividad en el salón de clase introduce a los estudiantes al contexto de una tarea de rendimiento, para que no estén en desventaja al demostrar las destrezas que la tarea intenta evaluar. </a:t>
            </a:r>
          </a:p>
          <a:p>
            <a:endParaRPr lang="es-ES_tradnl" sz="1152" dirty="0">
              <a:solidFill>
                <a:prstClr val="black"/>
              </a:solidFill>
            </a:endParaRPr>
          </a:p>
          <a:p>
            <a:r>
              <a:rPr lang="es-ES_tradnl" sz="1152" dirty="0">
                <a:solidFill>
                  <a:prstClr val="black"/>
                </a:solidFill>
              </a:rPr>
              <a:t>Los elementos contextuales incluyen:</a:t>
            </a:r>
          </a:p>
          <a:p>
            <a:endParaRPr lang="es-ES_tradnl" sz="600" dirty="0">
              <a:solidFill>
                <a:prstClr val="black"/>
              </a:solidFill>
            </a:endParaRPr>
          </a:p>
          <a:p>
            <a:pPr marL="261067" indent="-261067">
              <a:buFontTx/>
              <a:buAutoNum type="arabicPeriod"/>
            </a:pPr>
            <a:r>
              <a:rPr lang="es-ES_tradnl" sz="1152" dirty="0">
                <a:solidFill>
                  <a:prstClr val="black"/>
                </a:solidFill>
              </a:rPr>
              <a:t>Un </a:t>
            </a:r>
            <a:r>
              <a:rPr lang="es-ES_tradnl" sz="1152" b="1" dirty="0">
                <a:solidFill>
                  <a:prstClr val="black"/>
                </a:solidFill>
              </a:rPr>
              <a:t>entendimiento del escenario/ambiente o de la situación </a:t>
            </a:r>
            <a:r>
              <a:rPr lang="es-ES_tradnl" sz="1152" dirty="0">
                <a:solidFill>
                  <a:prstClr val="black"/>
                </a:solidFill>
              </a:rPr>
              <a:t>en la que se sitúa la tarea. </a:t>
            </a:r>
          </a:p>
          <a:p>
            <a:r>
              <a:rPr lang="es-ES_tradnl" sz="1152" dirty="0">
                <a:solidFill>
                  <a:prstClr val="black"/>
                </a:solidFill>
              </a:rPr>
              <a:t>2.    </a:t>
            </a:r>
            <a:r>
              <a:rPr lang="es-ES_tradnl" sz="1152" b="1" dirty="0">
                <a:solidFill>
                  <a:prstClr val="black"/>
                </a:solidFill>
              </a:rPr>
              <a:t>Conceptos potencialmente desconocidos </a:t>
            </a:r>
            <a:r>
              <a:rPr lang="es-ES_tradnl" sz="1152" dirty="0">
                <a:solidFill>
                  <a:prstClr val="black"/>
                </a:solidFill>
              </a:rPr>
              <a:t>que están asociados al escenario/ambiente</a:t>
            </a:r>
            <a:r>
              <a:rPr lang="es-ES_tradnl" sz="1152" b="1" dirty="0">
                <a:solidFill>
                  <a:prstClr val="black"/>
                </a:solidFill>
              </a:rPr>
              <a:t>.</a:t>
            </a:r>
          </a:p>
          <a:p>
            <a:pPr marL="301015" indent="-301015"/>
            <a:r>
              <a:rPr lang="es-ES_tradnl" sz="1152" dirty="0">
                <a:solidFill>
                  <a:prstClr val="black"/>
                </a:solidFill>
              </a:rPr>
              <a:t>3.    </a:t>
            </a:r>
            <a:r>
              <a:rPr lang="es-ES_tradnl" sz="1152" b="1" dirty="0">
                <a:solidFill>
                  <a:prstClr val="black"/>
                </a:solidFill>
              </a:rPr>
              <a:t>Términos</a:t>
            </a:r>
            <a:r>
              <a:rPr lang="es-ES_tradnl" sz="1152" dirty="0">
                <a:solidFill>
                  <a:prstClr val="black"/>
                </a:solidFill>
              </a:rPr>
              <a:t> </a:t>
            </a:r>
            <a:r>
              <a:rPr lang="es-ES_tradnl" sz="1152" b="1" dirty="0">
                <a:solidFill>
                  <a:prstClr val="black"/>
                </a:solidFill>
              </a:rPr>
              <a:t>clave o vocabulario </a:t>
            </a:r>
            <a:r>
              <a:rPr lang="es-ES_tradnl" sz="1152" dirty="0">
                <a:solidFill>
                  <a:prstClr val="black"/>
                </a:solidFill>
              </a:rPr>
              <a:t>que los estudiantes necesitarán entender con el fin de participar de manera significativa y completar la tarea de rendimiento.</a:t>
            </a:r>
          </a:p>
          <a:p>
            <a:pPr marL="261067" indent="-261067">
              <a:buFontTx/>
              <a:buAutoNum type="arabicPeriod"/>
            </a:pPr>
            <a:endParaRPr lang="es-ES_tradnl" sz="1152" dirty="0">
              <a:solidFill>
                <a:prstClr val="black"/>
              </a:solidFill>
            </a:endParaRPr>
          </a:p>
          <a:p>
            <a:r>
              <a:rPr lang="es-ES_tradnl" sz="1152" dirty="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endParaRPr lang="es-ES_tradnl" sz="1152" dirty="0">
              <a:solidFill>
                <a:prstClr val="black"/>
              </a:solidFill>
            </a:endParaRPr>
          </a:p>
          <a:p>
            <a:r>
              <a:rPr lang="es-ES_tradnl" sz="1152"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152" dirty="0">
                <a:solidFill>
                  <a:prstClr val="black"/>
                </a:solidFill>
                <a:sym typeface="Calibri"/>
              </a:rPr>
              <a:t>s.</a:t>
            </a:r>
            <a:endParaRPr lang="es-ES_tradnl" sz="1152" dirty="0">
              <a:solidFill>
                <a:prstClr val="black"/>
              </a:solidFill>
              <a:ea typeface="Calibri"/>
              <a:cs typeface="Calibri"/>
              <a:sym typeface="Calibri"/>
            </a:endParaRPr>
          </a:p>
          <a:p>
            <a:endParaRPr lang="es-ES_tradnl" sz="1152" dirty="0">
              <a:solidFill>
                <a:prstClr val="black"/>
              </a:solidFill>
              <a:ea typeface="Calibri"/>
              <a:cs typeface="Calibri"/>
              <a:sym typeface="Calibri"/>
            </a:endParaRPr>
          </a:p>
          <a:p>
            <a:pPr>
              <a:buSzPct val="25000"/>
            </a:pPr>
            <a:r>
              <a:rPr lang="es-ES_tradnl" sz="1152" b="1" dirty="0">
                <a:solidFill>
                  <a:prstClr val="black"/>
                </a:solidFill>
                <a:ea typeface="Calibri"/>
                <a:cs typeface="Calibri"/>
                <a:sym typeface="Calibri"/>
              </a:rPr>
              <a:t>Recursos necesarios</a:t>
            </a:r>
            <a:r>
              <a:rPr lang="es-ES_tradnl" sz="1152" b="1" dirty="0" smtClean="0">
                <a:solidFill>
                  <a:prstClr val="black"/>
                </a:solidFill>
                <a:ea typeface="Calibri"/>
                <a:cs typeface="Calibri"/>
                <a:sym typeface="Calibri"/>
              </a:rPr>
              <a:t>:</a:t>
            </a:r>
          </a:p>
          <a:p>
            <a:pPr>
              <a:buSzPct val="25000"/>
            </a:pPr>
            <a:endParaRPr lang="es-ES_tradnl" sz="1152" b="1" dirty="0">
              <a:solidFill>
                <a:prstClr val="black"/>
              </a:solidFill>
              <a:ea typeface="Calibri"/>
              <a:cs typeface="Calibri"/>
              <a:sym typeface="Calibri"/>
            </a:endParaRPr>
          </a:p>
          <a:p>
            <a:pPr lvl="0" defTabSz="1005840"/>
            <a:r>
              <a:rPr lang="es-PY" sz="1320" kern="0" dirty="0" smtClean="0">
                <a:solidFill>
                  <a:srgbClr val="000000"/>
                </a:solidFill>
                <a:ea typeface="Calibri"/>
                <a:cs typeface="Calibri"/>
                <a:sym typeface="Calibri"/>
                <a:rtl val="0"/>
              </a:rPr>
              <a:t>El articulo </a:t>
            </a:r>
            <a:r>
              <a:rPr lang="en-US" sz="1320" kern="0" dirty="0" smtClean="0">
                <a:solidFill>
                  <a:srgbClr val="000000"/>
                </a:solidFill>
                <a:ea typeface="Calibri"/>
                <a:cs typeface="Calibri"/>
                <a:sym typeface="Calibri"/>
                <a:rtl val="0"/>
              </a:rPr>
              <a:t>World </a:t>
            </a:r>
            <a:r>
              <a:rPr lang="en-US" sz="1320" kern="0" dirty="0">
                <a:solidFill>
                  <a:srgbClr val="000000"/>
                </a:solidFill>
                <a:ea typeface="Calibri"/>
                <a:cs typeface="Calibri"/>
                <a:sym typeface="Calibri"/>
                <a:rtl val="0"/>
              </a:rPr>
              <a:t>Book Kids: http://www.worldbookonline.com/kids/home#article/ar831491</a:t>
            </a:r>
          </a:p>
          <a:p>
            <a:pPr lvl="0" defTabSz="1005840"/>
            <a:r>
              <a:rPr lang="es-PY" sz="1320" kern="0" dirty="0" smtClean="0">
                <a:solidFill>
                  <a:srgbClr val="000000"/>
                </a:solidFill>
                <a:ea typeface="Calibri"/>
                <a:cs typeface="Calibri"/>
                <a:sym typeface="Calibri"/>
                <a:rtl val="0"/>
              </a:rPr>
              <a:t>Versión en español</a:t>
            </a:r>
            <a:r>
              <a:rPr lang="en-US" sz="1320" kern="0" dirty="0" smtClean="0">
                <a:solidFill>
                  <a:srgbClr val="000000"/>
                </a:solidFill>
                <a:ea typeface="Calibri"/>
                <a:cs typeface="Calibri"/>
                <a:sym typeface="Calibri"/>
                <a:rtl val="0"/>
              </a:rPr>
              <a:t>: </a:t>
            </a:r>
            <a:r>
              <a:rPr lang="en-US" sz="1320" u="sng" kern="0" dirty="0">
                <a:solidFill>
                  <a:srgbClr val="0000FF"/>
                </a:solidFill>
                <a:ea typeface="Calibri"/>
                <a:cs typeface="Calibri"/>
                <a:sym typeface="Calibri"/>
                <a:hlinkClick r:id="rId4"/>
                <a:rtl val="0"/>
              </a:rPr>
              <a:t>http://www.worldbookonline.com/eeh/article?id=ar831491&amp;st=sapo</a:t>
            </a:r>
          </a:p>
          <a:p>
            <a:pPr>
              <a:buSzPct val="25000"/>
            </a:pPr>
            <a:endParaRPr lang="es-ES_tradnl" sz="1152" b="1" dirty="0">
              <a:solidFill>
                <a:prstClr val="black"/>
              </a:solidFill>
              <a:ea typeface="Calibri"/>
              <a:cs typeface="Calibri"/>
              <a:sym typeface="Calibri"/>
            </a:endParaRPr>
          </a:p>
          <a:p>
            <a:pPr marL="186901" indent="-186901" defTabSz="1012623">
              <a:buFont typeface="Arial" panose="020B0604020202020204" pitchFamily="34" charset="0"/>
              <a:buChar char="•"/>
            </a:pPr>
            <a:r>
              <a:rPr lang="es-ES_tradnl" sz="1152" dirty="0" smtClean="0">
                <a:solidFill>
                  <a:prstClr val="black"/>
                </a:solidFill>
              </a:rPr>
              <a:t>Los estudiantes necesitarán una copia impresa del artículo</a:t>
            </a:r>
            <a:endParaRPr lang="es-ES_tradnl" sz="1152" dirty="0">
              <a:solidFill>
                <a:prstClr val="black"/>
              </a:solidFill>
            </a:endParaRPr>
          </a:p>
          <a:p>
            <a:pPr marL="186901" indent="-186901" defTabSz="1012623">
              <a:buFont typeface="Arial" panose="020B0604020202020204" pitchFamily="34" charset="0"/>
              <a:buChar char="•"/>
            </a:pPr>
            <a:r>
              <a:rPr lang="es-ES_tradnl" sz="1152" dirty="0" smtClean="0">
                <a:solidFill>
                  <a:prstClr val="black"/>
                </a:solidFill>
              </a:rPr>
              <a:t>Marcadores para cada estudiante</a:t>
            </a:r>
            <a:endParaRPr lang="es-ES_tradnl" sz="1152" dirty="0">
              <a:solidFill>
                <a:prstClr val="black"/>
              </a:solidFill>
            </a:endParaRPr>
          </a:p>
          <a:p>
            <a:pPr marL="186901" indent="-186901" defTabSz="1012623">
              <a:buFont typeface="Arial" panose="020B0604020202020204" pitchFamily="34" charset="0"/>
              <a:buChar char="•"/>
            </a:pPr>
            <a:r>
              <a:rPr lang="es-ES_tradnl" sz="1152" dirty="0" smtClean="0">
                <a:solidFill>
                  <a:prstClr val="black"/>
                </a:solidFill>
              </a:rPr>
              <a:t>Papel</a:t>
            </a:r>
            <a:endParaRPr lang="es-ES_tradnl" sz="1152" dirty="0">
              <a:solidFill>
                <a:prstClr val="black"/>
              </a:solidFill>
            </a:endParaRPr>
          </a:p>
          <a:p>
            <a:pPr marL="186901" indent="-186901" defTabSz="1012623">
              <a:buFont typeface="Arial" panose="020B0604020202020204" pitchFamily="34" charset="0"/>
              <a:buChar char="•"/>
            </a:pPr>
            <a:r>
              <a:rPr lang="es-ES_tradnl" sz="1152" dirty="0" smtClean="0">
                <a:solidFill>
                  <a:prstClr val="black"/>
                </a:solidFill>
              </a:rPr>
              <a:t>Lápices</a:t>
            </a:r>
            <a:endParaRPr lang="es-ES_tradnl" sz="1152" dirty="0">
              <a:solidFill>
                <a:prstClr val="black"/>
              </a:solidFill>
            </a:endParaRPr>
          </a:p>
          <a:p>
            <a:pPr marL="186901" indent="-186901" defTabSz="1012623">
              <a:buFont typeface="Arial" panose="020B0604020202020204" pitchFamily="34" charset="0"/>
              <a:buChar char="•"/>
            </a:pPr>
            <a:endParaRPr lang="es-ES_tradnl" sz="1152" dirty="0">
              <a:solidFill>
                <a:prstClr val="black"/>
              </a:solidFill>
            </a:endParaRPr>
          </a:p>
          <a:p>
            <a:pPr defTabSz="1012623"/>
            <a:r>
              <a:rPr lang="es-ES_tradnl" sz="1152" b="1" dirty="0" smtClean="0">
                <a:solidFill>
                  <a:prstClr val="black"/>
                </a:solidFill>
              </a:rPr>
              <a:t>Metas </a:t>
            </a:r>
            <a:r>
              <a:rPr lang="es-ES_tradnl" sz="1152" b="1" dirty="0">
                <a:solidFill>
                  <a:prstClr val="black"/>
                </a:solidFill>
              </a:rPr>
              <a:t>de aprendizaje:</a:t>
            </a:r>
          </a:p>
          <a:p>
            <a:pPr defTabSz="1012623"/>
            <a:endParaRPr lang="es-ES_tradnl" sz="1152" dirty="0" smtClean="0">
              <a:solidFill>
                <a:prstClr val="black"/>
              </a:solidFill>
            </a:endParaRPr>
          </a:p>
          <a:p>
            <a:pPr defTabSz="1012623"/>
            <a:r>
              <a:rPr lang="es-ES_tradnl" sz="1152" dirty="0" smtClean="0">
                <a:solidFill>
                  <a:prstClr val="black"/>
                </a:solidFill>
              </a:rPr>
              <a:t>Los estudiantes podrán leer con cuidado y citar información de un texto informativo para utilizar en su  narrativa.</a:t>
            </a:r>
            <a:endParaRPr lang="es-ES_tradnl" sz="1152" dirty="0">
              <a:solidFill>
                <a:prstClr val="black"/>
              </a:solidFill>
            </a:endParaRPr>
          </a:p>
          <a:p>
            <a:pPr marL="186901" defTabSz="1012623"/>
            <a:endParaRPr lang="es-ES_tradnl" sz="1152" dirty="0">
              <a:solidFill>
                <a:prstClr val="black"/>
              </a:solidFill>
            </a:endParaRPr>
          </a:p>
          <a:p>
            <a:r>
              <a:rPr lang="es-ES_tradnl" sz="1152" dirty="0">
                <a:solidFill>
                  <a:prstClr val="black"/>
                </a:solidFill>
              </a:rPr>
              <a:t>Los estudiantes entenderán los términos clave:</a:t>
            </a:r>
          </a:p>
          <a:p>
            <a:r>
              <a:rPr lang="es-ES_tradnl" sz="1000" i="1" dirty="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ES_tradnl" sz="1000" dirty="0">
              <a:solidFill>
                <a:prstClr val="black"/>
              </a:solidFill>
            </a:endParaRPr>
          </a:p>
          <a:p>
            <a:pPr defTabSz="1012623"/>
            <a:endParaRPr lang="es-ES_tradnl" sz="1152" dirty="0">
              <a:solidFill>
                <a:prstClr val="black"/>
              </a:solidFill>
            </a:endParaRPr>
          </a:p>
          <a:p>
            <a:pPr defTabSz="1012623"/>
            <a:r>
              <a:rPr lang="es-ES_tradnl" sz="1400" dirty="0" smtClean="0">
                <a:solidFill>
                  <a:prstClr val="black"/>
                </a:solidFill>
              </a:rPr>
              <a:t>Citar</a:t>
            </a:r>
          </a:p>
          <a:p>
            <a:pPr defTabSz="1012623"/>
            <a:r>
              <a:rPr lang="es-ES_tradnl" sz="1400" dirty="0" smtClean="0">
                <a:solidFill>
                  <a:prstClr val="black"/>
                </a:solidFill>
              </a:rPr>
              <a:t>Hechos importantes</a:t>
            </a:r>
            <a:endParaRPr lang="es-ES_tradnl" sz="1400" dirty="0">
              <a:solidFill>
                <a:prstClr val="black"/>
              </a:solidFill>
            </a:endParaRPr>
          </a:p>
          <a:p>
            <a:pPr defTabSz="1012623"/>
            <a:endParaRPr lang="es-ES_tradnl" sz="1152" i="1" dirty="0">
              <a:solidFill>
                <a:prstClr val="black"/>
              </a:solidFill>
            </a:endParaRPr>
          </a:p>
          <a:p>
            <a:pPr defTabSz="1012623"/>
            <a:r>
              <a:rPr lang="es-ES_tradnl" sz="1152" dirty="0" smtClean="0">
                <a:solidFill>
                  <a:prstClr val="black"/>
                </a:solidFill>
              </a:rPr>
              <a:t>Objetivo</a:t>
            </a:r>
            <a:r>
              <a:rPr lang="es-ES_tradnl" sz="1152" dirty="0">
                <a:solidFill>
                  <a:prstClr val="black"/>
                </a:solidFill>
              </a:rPr>
              <a:t>: </a:t>
            </a:r>
            <a:r>
              <a:rPr lang="es-ES_tradnl" sz="1152" dirty="0" smtClean="0">
                <a:solidFill>
                  <a:prstClr val="black"/>
                </a:solidFill>
              </a:rPr>
              <a:t>La meta </a:t>
            </a:r>
            <a:r>
              <a:rPr lang="es-ES_tradnl" sz="1152" dirty="0">
                <a:solidFill>
                  <a:prstClr val="black"/>
                </a:solidFill>
              </a:rPr>
              <a:t>del </a:t>
            </a:r>
            <a:r>
              <a:rPr lang="es-ES_tradnl" sz="1152" dirty="0" smtClean="0">
                <a:solidFill>
                  <a:prstClr val="black"/>
                </a:solidFill>
              </a:rPr>
              <a:t>facilitador es de demostrar a los estudiantes cómo encontrar hechos importantes y cómo citarlos.</a:t>
            </a:r>
          </a:p>
          <a:p>
            <a:pPr defTabSz="1012623"/>
            <a:endParaRPr lang="es-ES_tradnl" sz="838" dirty="0">
              <a:solidFill>
                <a:prstClr val="black"/>
              </a:solidFill>
            </a:endParaRPr>
          </a:p>
          <a:p>
            <a:pPr defTabSz="1012623"/>
            <a:r>
              <a:rPr lang="es-419" sz="1032" dirty="0">
                <a:solidFill>
                  <a:prstClr val="black"/>
                </a:solidFill>
              </a:rPr>
              <a:t>*</a:t>
            </a:r>
            <a:r>
              <a:rPr lang="es-419" sz="1048" dirty="0">
                <a:solidFill>
                  <a:prstClr val="black"/>
                </a:solidFill>
              </a:rPr>
              <a:t>Los facilitadores pueden decidir si quieren mostrar materiales complementarios utilizando un proyector o </a:t>
            </a:r>
            <a:r>
              <a:rPr lang="es-419" sz="1048" dirty="0" smtClean="0">
                <a:solidFill>
                  <a:prstClr val="black"/>
                </a:solidFill>
              </a:rPr>
              <a:t>una computadora/</a:t>
            </a:r>
            <a:r>
              <a:rPr lang="es-419" sz="1048" dirty="0" err="1" smtClean="0">
                <a:solidFill>
                  <a:prstClr val="black"/>
                </a:solidFill>
              </a:rPr>
              <a:t>Smartboard</a:t>
            </a:r>
            <a:r>
              <a:rPr lang="es-419" sz="1048" dirty="0">
                <a:solidFill>
                  <a:prstClr val="black"/>
                </a:solidFill>
              </a:rPr>
              <a:t>, o si quieren hacer copias y entregarlas a los estudiantes.</a:t>
            </a:r>
          </a:p>
          <a:p>
            <a:pPr defTabSz="1012623"/>
            <a:endParaRPr lang="es-ES_tradnl" sz="1032" dirty="0">
              <a:solidFill>
                <a:prstClr val="black"/>
              </a:solidFill>
            </a:endParaRPr>
          </a:p>
        </p:txBody>
      </p:sp>
      <p:sp>
        <p:nvSpPr>
          <p:cNvPr id="5" name="Rectangle 4"/>
          <p:cNvSpPr/>
          <p:nvPr/>
        </p:nvSpPr>
        <p:spPr>
          <a:xfrm>
            <a:off x="3487057" y="9659257"/>
            <a:ext cx="3831771" cy="237437"/>
          </a:xfrm>
          <a:prstGeom prst="rect">
            <a:avLst/>
          </a:prstGeom>
        </p:spPr>
        <p:txBody>
          <a:bodyPr>
            <a:spAutoFit/>
          </a:bodyPr>
          <a:lstStyle/>
          <a:p>
            <a:pPr defTabSz="1012623"/>
            <a:r>
              <a:rPr lang="en-US" sz="943" dirty="0">
                <a:solidFill>
                  <a:prstClr val="black"/>
                </a:solidFill>
              </a:rPr>
              <a:t>Rev. Control:  07/01/2015 HSD – OSP and Susan Richmond</a:t>
            </a:r>
          </a:p>
        </p:txBody>
      </p:sp>
    </p:spTree>
    <p:extLst>
      <p:ext uri="{BB962C8B-B14F-4D97-AF65-F5344CB8AC3E}">
        <p14:creationId xmlns:p14="http://schemas.microsoft.com/office/powerpoint/2010/main" val="322167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381000" y="152400"/>
            <a:ext cx="6873239" cy="9388500"/>
          </a:xfrm>
          <a:prstGeom prst="rect">
            <a:avLst/>
          </a:prstGeom>
          <a:noFill/>
          <a:ln>
            <a:noFill/>
          </a:ln>
        </p:spPr>
        <p:txBody>
          <a:bodyPr lIns="100568" tIns="50270" rIns="100568" bIns="50270" anchor="t" anchorCtr="0">
            <a:noAutofit/>
          </a:bodyPr>
          <a:lstStyle/>
          <a:p>
            <a:pPr defTabSz="1005840">
              <a:buSzPct val="25000"/>
            </a:pPr>
            <a:r>
              <a:rPr lang="es-ES" sz="1320" b="1" dirty="0">
                <a:solidFill>
                  <a:prstClr val="black"/>
                </a:solidFill>
                <a:latin typeface="Calibri" panose="020F0502020204030204" pitchFamily="34" charset="0"/>
              </a:rPr>
              <a:t>La búsqueda de </a:t>
            </a:r>
            <a:r>
              <a:rPr lang="es-ES" sz="1320" b="1" dirty="0" smtClean="0">
                <a:solidFill>
                  <a:prstClr val="black"/>
                </a:solidFill>
                <a:latin typeface="Calibri" panose="020F0502020204030204" pitchFamily="34" charset="0"/>
              </a:rPr>
              <a:t>hechos</a:t>
            </a:r>
            <a:r>
              <a:rPr lang="es-419" sz="1320" b="1" kern="0" dirty="0" smtClean="0">
                <a:solidFill>
                  <a:srgbClr val="000000"/>
                </a:solidFill>
                <a:latin typeface="Calibri" panose="020F0502020204030204" pitchFamily="34" charset="0"/>
                <a:ea typeface="Calibri"/>
                <a:cs typeface="Calibri"/>
                <a:sym typeface="Calibri"/>
                <a:rtl val="0"/>
              </a:rPr>
              <a:t> </a:t>
            </a:r>
            <a:r>
              <a:rPr lang="es-419" sz="1320" b="1" i="1" kern="0" dirty="0" smtClean="0">
                <a:solidFill>
                  <a:srgbClr val="000000"/>
                </a:solidFill>
                <a:latin typeface="Calibri" panose="020F0502020204030204" pitchFamily="34" charset="0"/>
                <a:ea typeface="Calibri"/>
                <a:cs typeface="Calibri"/>
                <a:sym typeface="Calibri"/>
                <a:rtl val="0"/>
              </a:rPr>
              <a:t>continuación…</a:t>
            </a:r>
          </a:p>
          <a:p>
            <a:pPr defTabSz="1005840"/>
            <a:endParaRPr lang="es-419" sz="1320" b="1" i="1" kern="0" dirty="0" smtClean="0">
              <a:solidFill>
                <a:srgbClr val="000000"/>
              </a:solidFill>
              <a:latin typeface="Calibri" panose="020F0502020204030204" pitchFamily="34" charset="0"/>
              <a:ea typeface="Calibri"/>
              <a:cs typeface="Calibri"/>
              <a:sym typeface="Calibri"/>
              <a:rtl val="0"/>
            </a:endParaRPr>
          </a:p>
          <a:p>
            <a:pPr defTabSz="1005840">
              <a:buClr>
                <a:srgbClr val="000000"/>
              </a:buClr>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dice:  </a:t>
            </a:r>
            <a:r>
              <a:rPr lang="es-419" sz="1320" b="1" i="1" kern="0" dirty="0" smtClean="0">
                <a:solidFill>
                  <a:srgbClr val="000000"/>
                </a:solidFill>
                <a:latin typeface="Calibri" panose="020F0502020204030204" pitchFamily="34" charset="0"/>
                <a:ea typeface="Calibri"/>
                <a:cs typeface="Calibri"/>
                <a:sym typeface="Calibri"/>
                <a:rtl val="0"/>
              </a:rPr>
              <a:t>Piensa en lo que sabes acerca de las ranas y los sapos. Comparte  tus ideas con tu compañero.</a:t>
            </a:r>
          </a:p>
          <a:p>
            <a:pPr defTabSz="1005840">
              <a:buClr>
                <a:srgbClr val="000000"/>
              </a:buClr>
            </a:pPr>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ES_tradnl" sz="1320" b="1" dirty="0">
                <a:solidFill>
                  <a:srgbClr val="000000"/>
                </a:solidFill>
                <a:latin typeface="Calibri" panose="020F0502020204030204" pitchFamily="34" charset="0"/>
                <a:ea typeface="Calibri"/>
                <a:cs typeface="Calibri"/>
                <a:sym typeface="Calibri"/>
              </a:rPr>
              <a:t>Posibles respuestas de los  </a:t>
            </a:r>
            <a:r>
              <a:rPr lang="es-ES_tradnl" sz="1320" b="1" dirty="0" smtClean="0">
                <a:solidFill>
                  <a:srgbClr val="000000"/>
                </a:solidFill>
                <a:latin typeface="Calibri" panose="020F0502020204030204" pitchFamily="34" charset="0"/>
                <a:ea typeface="Calibri"/>
                <a:cs typeface="Calibri"/>
                <a:sym typeface="Calibri"/>
              </a:rPr>
              <a:t>estudiantes: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Las ranas comienzan como renacuajos.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Lo sapos son grandes.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Los sapos tienen verrugas.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Las ranas pueden saltar.</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dice: </a:t>
            </a:r>
            <a:r>
              <a:rPr lang="es-419" sz="1320" b="1" i="1" kern="0" dirty="0" smtClean="0">
                <a:solidFill>
                  <a:srgbClr val="000000"/>
                </a:solidFill>
                <a:latin typeface="Calibri" panose="020F0502020204030204" pitchFamily="34" charset="0"/>
                <a:ea typeface="Calibri"/>
                <a:cs typeface="Calibri"/>
                <a:sym typeface="Calibri"/>
                <a:rtl val="0"/>
              </a:rPr>
              <a:t>Hoy vamos a leer un articulo informativo  acerca de las ranas y los sapos.  Encontraremos  y subrayaremos hechos importantes sobre los sapos  solamente, , que pudiéramos utilizar en una narrativa. Lo primero que haremos es ver el articulo y leerlo por completo una vez antes de subrayar algo.</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Pregunta de discusión: ¿Por qué es importante leer el artículo por completo una vez antes de buscar y subrayar los hechos?</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Permita que los estudiantes compartan sus ideas en parejas.</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Clr>
                <a:srgbClr val="000000"/>
              </a:buClr>
              <a:buSzPct val="25000"/>
            </a:pPr>
            <a:r>
              <a:rPr lang="es-419" sz="1320" b="1" kern="0" dirty="0" smtClean="0">
                <a:solidFill>
                  <a:srgbClr val="000000"/>
                </a:solidFill>
                <a:latin typeface="Calibri" panose="020F0502020204030204" pitchFamily="34" charset="0"/>
                <a:ea typeface="Calibri"/>
                <a:cs typeface="Calibri"/>
                <a:sym typeface="Calibri"/>
                <a:rtl val="0"/>
              </a:rPr>
              <a:t>Posibles respuestas de los estudiantes: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Para saber de que se trata el artículo.</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Ayudarnos  a entender a las ranas.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Para poder aprender cosas nuevas.</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tal vez necesite guiar la discusión]</a:t>
            </a:r>
          </a:p>
          <a:p>
            <a:pPr defTabSz="1005840">
              <a:buSzPct val="25000"/>
            </a:pPr>
            <a:endParaRPr lang="es-419" sz="1320" b="1" kern="0" dirty="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dice: [Distribuya el artículo a los estudiantes  y ponga una copia  en el ELMO o  Smart </a:t>
            </a:r>
            <a:r>
              <a:rPr lang="es-419" sz="1320" b="1" kern="0" dirty="0" err="1" smtClean="0">
                <a:solidFill>
                  <a:srgbClr val="000000"/>
                </a:solidFill>
                <a:latin typeface="Calibri" panose="020F0502020204030204" pitchFamily="34" charset="0"/>
                <a:ea typeface="Calibri"/>
                <a:cs typeface="Calibri"/>
                <a:sym typeface="Calibri"/>
                <a:rtl val="0"/>
              </a:rPr>
              <a:t>Board</a:t>
            </a:r>
            <a:r>
              <a:rPr lang="es-419" sz="1320" b="1" kern="0" dirty="0" smtClean="0">
                <a:solidFill>
                  <a:srgbClr val="000000"/>
                </a:solidFill>
                <a:latin typeface="Calibri" panose="020F0502020204030204" pitchFamily="34" charset="0"/>
                <a:ea typeface="Calibri"/>
                <a:cs typeface="Calibri"/>
                <a:sym typeface="Calibri"/>
                <a:rtl val="0"/>
              </a:rPr>
              <a:t>] </a:t>
            </a: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[Lea el artículo por completo una vez mientras  los estudiantes siguen la lectura]</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Clr>
                <a:srgbClr val="000000"/>
              </a:buClr>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dice: </a:t>
            </a:r>
            <a:r>
              <a:rPr lang="es-419" sz="1320" b="1" i="1" kern="0" dirty="0" smtClean="0">
                <a:solidFill>
                  <a:srgbClr val="000000"/>
                </a:solidFill>
                <a:latin typeface="Calibri" panose="020F0502020204030204" pitchFamily="34" charset="0"/>
                <a:ea typeface="Calibri"/>
                <a:cs typeface="Calibri"/>
                <a:sym typeface="Calibri"/>
                <a:rtl val="0"/>
              </a:rPr>
              <a:t>¿Cómo sabemos si ciertos hechos del  artículo son importantes y deberían ser subrayados?</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Posibles respuestas de los estudiantes: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Habla de como se ven los sapos.</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Nos enseña algo nuevo.</a:t>
            </a:r>
          </a:p>
          <a:p>
            <a:pPr marL="339725" indent="-222250" defTabSz="1005840">
              <a:buSzPct val="100000"/>
              <a:buFont typeface="Arial" panose="020B0604020202020204" pitchFamily="34" charset="0"/>
              <a:buChar char="•"/>
            </a:pPr>
            <a:r>
              <a:rPr lang="es-419" sz="1320" b="1" kern="0" dirty="0">
                <a:solidFill>
                  <a:srgbClr val="000000"/>
                </a:solidFill>
                <a:latin typeface="Calibri" panose="020F0502020204030204" pitchFamily="34" charset="0"/>
                <a:ea typeface="Calibri"/>
                <a:cs typeface="Calibri"/>
                <a:sym typeface="Calibri"/>
                <a:rtl val="0"/>
              </a:rPr>
              <a:t>E</a:t>
            </a:r>
            <a:r>
              <a:rPr lang="es-419" sz="1320" b="1" kern="0" dirty="0" smtClean="0">
                <a:solidFill>
                  <a:srgbClr val="000000"/>
                </a:solidFill>
                <a:latin typeface="Calibri" panose="020F0502020204030204" pitchFamily="34" charset="0"/>
                <a:ea typeface="Calibri"/>
                <a:cs typeface="Calibri"/>
                <a:sym typeface="Calibri"/>
                <a:rtl val="0"/>
              </a:rPr>
              <a:t>s importante si ayuda a que la historia tenga sentido.</a:t>
            </a:r>
          </a:p>
          <a:p>
            <a:pPr marL="339725" indent="-222250" defTabSz="1005840">
              <a:buSzPct val="100000"/>
              <a:buFont typeface="Arial" panose="020B0604020202020204" pitchFamily="34" charset="0"/>
              <a:buChar char="•"/>
            </a:pPr>
            <a:r>
              <a:rPr lang="es-419" sz="1320" b="1" kern="0" dirty="0" smtClean="0">
                <a:solidFill>
                  <a:srgbClr val="000000"/>
                </a:solidFill>
                <a:latin typeface="Calibri" panose="020F0502020204030204" pitchFamily="34" charset="0"/>
                <a:ea typeface="Calibri"/>
                <a:cs typeface="Calibri"/>
                <a:sym typeface="Calibri"/>
                <a:rtl val="0"/>
              </a:rPr>
              <a:t>Suena  genial.</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dice: </a:t>
            </a:r>
            <a:r>
              <a:rPr lang="es-419" sz="1320" b="1" i="1" kern="0" dirty="0" smtClean="0">
                <a:solidFill>
                  <a:srgbClr val="000000"/>
                </a:solidFill>
                <a:latin typeface="Calibri" panose="020F0502020204030204" pitchFamily="34" charset="0"/>
                <a:ea typeface="Calibri"/>
                <a:cs typeface="Calibri"/>
                <a:sym typeface="Calibri"/>
                <a:rtl val="0"/>
              </a:rPr>
              <a:t>Ahora, leeremos el artículo de nuevo. Esta vez vamos  a subrayar información importante a medida que leemos. Recuerda, su tarea es encontrar información importante sobre los sapos. Vamos a leer un párrafo a la vez.</a:t>
            </a:r>
          </a:p>
          <a:p>
            <a:pPr defTabSz="1005840">
              <a:buSzPct val="25000"/>
            </a:pPr>
            <a:r>
              <a:rPr lang="es-419" sz="1320" b="1" kern="0" dirty="0" smtClean="0">
                <a:solidFill>
                  <a:srgbClr val="000000"/>
                </a:solidFill>
                <a:latin typeface="Calibri" panose="020F0502020204030204" pitchFamily="34" charset="0"/>
                <a:ea typeface="Calibri"/>
                <a:cs typeface="Calibri"/>
                <a:sym typeface="Calibri"/>
                <a:rtl val="0"/>
              </a:rPr>
              <a:t>[El facilitador leerá el primer párrafo , pida a los estudiantes que presten atención a los hechos importantes mientras lee.]</a:t>
            </a:r>
          </a:p>
          <a:p>
            <a:pPr defTabSz="1005840"/>
            <a:endParaRPr lang="es-419" sz="1320" b="1" kern="0" dirty="0" smtClean="0">
              <a:solidFill>
                <a:srgbClr val="000000"/>
              </a:solidFill>
              <a:latin typeface="Calibri" panose="020F0502020204030204" pitchFamily="34" charset="0"/>
              <a:ea typeface="Calibri"/>
              <a:cs typeface="Calibri"/>
              <a:sym typeface="Calibri"/>
              <a:rtl val="0"/>
            </a:endParaRPr>
          </a:p>
          <a:p>
            <a:pPr defTabSz="1005840"/>
            <a:endParaRPr sz="1320" kern="0" dirty="0">
              <a:solidFill>
                <a:srgbClr val="000000"/>
              </a:solidFill>
              <a:latin typeface="Calibri"/>
              <a:ea typeface="Calibri"/>
              <a:cs typeface="Calibri"/>
              <a:sym typeface="Calibri"/>
              <a:rtl val="0"/>
            </a:endParaRPr>
          </a:p>
        </p:txBody>
      </p:sp>
      <p:sp>
        <p:nvSpPr>
          <p:cNvPr id="2" name="Slide Number Placeholder 1"/>
          <p:cNvSpPr>
            <a:spLocks noGrp="1"/>
          </p:cNvSpPr>
          <p:nvPr>
            <p:ph type="sldNum" idx="12"/>
          </p:nvPr>
        </p:nvSpPr>
        <p:spPr/>
        <p:txBody>
          <a:bodyPr/>
          <a:lstStyle/>
          <a:p>
            <a:pPr>
              <a:buSzPct val="25000"/>
            </a:pPr>
            <a:fld id="{00000000-1234-1234-1234-123412341234}" type="slidenum">
              <a:rPr lang="en-US" smtClean="0"/>
              <a:pPr>
                <a:buSzPct val="25000"/>
              </a:pPr>
              <a:t>6</a:t>
            </a:fld>
            <a:endParaRPr lang="en-US"/>
          </a:p>
        </p:txBody>
      </p:sp>
    </p:spTree>
    <p:extLst>
      <p:ext uri="{BB962C8B-B14F-4D97-AF65-F5344CB8AC3E}">
        <p14:creationId xmlns:p14="http://schemas.microsoft.com/office/powerpoint/2010/main" val="201058340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381000" y="228600"/>
            <a:ext cx="6412229" cy="9541229"/>
          </a:xfrm>
          <a:prstGeom prst="rect">
            <a:avLst/>
          </a:prstGeom>
        </p:spPr>
        <p:txBody>
          <a:bodyPr lIns="100568" tIns="100568" rIns="100568" bIns="100568" anchor="ctr" anchorCtr="0">
            <a:noAutofit/>
          </a:bodyPr>
          <a:lstStyle/>
          <a:p>
            <a:pPr algn="l">
              <a:buSzPct val="25000"/>
            </a:pPr>
            <a:r>
              <a:rPr lang="es-PY" sz="1320" b="1" dirty="0" smtClean="0">
                <a:solidFill>
                  <a:schemeClr val="dk1"/>
                </a:solidFill>
                <a:latin typeface="Calibri"/>
                <a:ea typeface="Calibri"/>
                <a:cs typeface="Calibri"/>
                <a:sym typeface="Calibri"/>
              </a:rPr>
              <a:t/>
            </a:r>
            <a:br>
              <a:rPr lang="es-PY" sz="1320" b="1" dirty="0" smtClean="0">
                <a:solidFill>
                  <a:schemeClr val="dk1"/>
                </a:solidFill>
                <a:latin typeface="Calibri"/>
                <a:ea typeface="Calibri"/>
                <a:cs typeface="Calibri"/>
                <a:sym typeface="Calibri"/>
              </a:rPr>
            </a:br>
            <a:r>
              <a:rPr lang="es-PY" sz="1250" b="1" dirty="0" smtClean="0">
                <a:solidFill>
                  <a:schemeClr val="dk1"/>
                </a:solidFill>
                <a:latin typeface="Calibri"/>
                <a:ea typeface="Calibri"/>
                <a:cs typeface="Calibri"/>
                <a:sym typeface="Calibri"/>
              </a:rPr>
              <a:t>Pregunta de discusión: ¿Qué hechos  importantes escucharon en este párrafo? ¿Por qué son importantes? [Pida a los estudiantes que compartan sus respuestas con un compañero. Entonces, pida a los estudiantes que compartan sus </a:t>
            </a:r>
            <a:r>
              <a:rPr lang="es-PY" sz="1250" b="1" dirty="0">
                <a:solidFill>
                  <a:schemeClr val="dk1"/>
                </a:solidFill>
                <a:latin typeface="Calibri"/>
                <a:ea typeface="Calibri"/>
                <a:cs typeface="Calibri"/>
                <a:sym typeface="Calibri"/>
              </a:rPr>
              <a:t> </a:t>
            </a:r>
            <a:r>
              <a:rPr lang="es-PY" sz="1250" b="1" dirty="0" smtClean="0">
                <a:solidFill>
                  <a:schemeClr val="dk1"/>
                </a:solidFill>
                <a:latin typeface="Calibri"/>
                <a:ea typeface="Calibri"/>
                <a:cs typeface="Calibri"/>
                <a:sym typeface="Calibri"/>
              </a:rPr>
              <a:t>ideas en voz alta con la clase.]</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Respuestas posibles de los estudiantes: </a:t>
            </a:r>
          </a:p>
          <a:p>
            <a:pPr marL="404813" indent="-234950" algn="l">
              <a:buFont typeface="Arial" panose="020B0604020202020204" pitchFamily="34" charset="0"/>
              <a:buChar char="•"/>
            </a:pPr>
            <a:r>
              <a:rPr lang="es-PY" sz="1250" b="1" dirty="0" smtClean="0">
                <a:solidFill>
                  <a:schemeClr val="dk1"/>
                </a:solidFill>
                <a:latin typeface="Calibri"/>
                <a:ea typeface="Calibri"/>
                <a:cs typeface="Calibri"/>
                <a:sym typeface="Calibri"/>
              </a:rPr>
              <a:t>Los sapos son anfibios.</a:t>
            </a:r>
          </a:p>
          <a:p>
            <a:pPr marL="404813" indent="-234950" algn="l">
              <a:buFont typeface="Arial" panose="020B0604020202020204" pitchFamily="34" charset="0"/>
              <a:buChar char="•"/>
            </a:pPr>
            <a:r>
              <a:rPr lang="es-PY" sz="1250" b="1" dirty="0" smtClean="0">
                <a:solidFill>
                  <a:schemeClr val="dk1"/>
                </a:solidFill>
                <a:latin typeface="Calibri"/>
                <a:ea typeface="Calibri"/>
                <a:cs typeface="Calibri"/>
                <a:sym typeface="Calibri"/>
              </a:rPr>
              <a:t>Los sapos parecen ranas.</a:t>
            </a:r>
          </a:p>
          <a:p>
            <a:pPr marL="404813" indent="-234950" algn="l">
              <a:buFont typeface="Arial" panose="020B0604020202020204" pitchFamily="34" charset="0"/>
              <a:buChar char="•"/>
            </a:pPr>
            <a:r>
              <a:rPr lang="es-PY" sz="1250" b="1" dirty="0" smtClean="0">
                <a:solidFill>
                  <a:schemeClr val="dk1"/>
                </a:solidFill>
                <a:latin typeface="Calibri"/>
                <a:ea typeface="Calibri"/>
                <a:cs typeface="Calibri"/>
                <a:sym typeface="Calibri"/>
              </a:rPr>
              <a:t>Los sapos no tienen colas.</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[Después  de la respuesta de cada estudiante, lleve a cabo una discusión con la clase en cuanto a si piensan que la respuesta del estudiante es un hecho importante o no. Si  están de acuerdo en que lo es, muestre a los estudiantes cómo subrayar esa información. Si no es un hecho importante, explique brevemente porque no y vea si puede utilizar cualquier parte de lo que el estudiante dijo.]</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*Repita estos pasos con cada párrafo hasta que haya leído todo el artículo. Si tiene tiempo, puede hacer que los estudiantes lean el ultimo párrafo en pareja y que subrayen por sí solos, y discutan como clase lo que cada pareja de estudiante ha subrayado.</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El facilitador dice: </a:t>
            </a:r>
            <a:r>
              <a:rPr lang="es-PY" sz="1250" b="1" i="1" dirty="0" smtClean="0">
                <a:solidFill>
                  <a:schemeClr val="dk1"/>
                </a:solidFill>
                <a:latin typeface="Calibri"/>
                <a:ea typeface="Calibri"/>
                <a:cs typeface="Calibri"/>
                <a:sym typeface="Calibri"/>
              </a:rPr>
              <a:t>Ahora tomaremos la información que hemos subrayado y haremos nuestras propias oraciones que pueden ser utilizadas en nuestra narrativa.</a:t>
            </a:r>
          </a:p>
          <a:p>
            <a:pPr algn="l"/>
            <a:endParaRPr lang="es-PY" sz="1250" b="1" dirty="0" smtClean="0">
              <a:solidFill>
                <a:schemeClr val="dk1"/>
              </a:solidFill>
              <a:latin typeface="Calibri"/>
              <a:ea typeface="Calibri"/>
              <a:cs typeface="Calibri"/>
              <a:sym typeface="Calibri"/>
            </a:endParaRPr>
          </a:p>
          <a:p>
            <a:pPr algn="l">
              <a:buSzPct val="25000"/>
            </a:pPr>
            <a:r>
              <a:rPr lang="es-PY" sz="1250" b="1" dirty="0" smtClean="0">
                <a:solidFill>
                  <a:schemeClr val="dk1"/>
                </a:solidFill>
                <a:latin typeface="Calibri"/>
                <a:ea typeface="Calibri"/>
                <a:cs typeface="Calibri"/>
                <a:sym typeface="Calibri"/>
              </a:rPr>
              <a:t>Pregunta de discusión: ¿Por qué es importante crear nuestras propias oraciones en vez de sólo utilizar las oraciones del artículo?</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Respuestas posibles de los estudiantes:</a:t>
            </a:r>
          </a:p>
          <a:p>
            <a:pPr marL="404813" indent="-234950" algn="l">
              <a:buFont typeface="Arial" panose="020B0604020202020204" pitchFamily="34" charset="0"/>
              <a:buChar char="•"/>
            </a:pPr>
            <a:r>
              <a:rPr lang="es-PY" sz="1250" b="1" dirty="0">
                <a:solidFill>
                  <a:schemeClr val="dk1"/>
                </a:solidFill>
                <a:latin typeface="Calibri"/>
                <a:ea typeface="Calibri"/>
                <a:cs typeface="Calibri"/>
                <a:sym typeface="Calibri"/>
              </a:rPr>
              <a:t>¡Eso es robar!</a:t>
            </a:r>
          </a:p>
          <a:p>
            <a:pPr marL="404813" indent="-234950" algn="l">
              <a:buFont typeface="Arial" panose="020B0604020202020204" pitchFamily="34" charset="0"/>
              <a:buChar char="•"/>
            </a:pPr>
            <a:r>
              <a:rPr lang="es-PY" sz="1250" b="1" dirty="0">
                <a:solidFill>
                  <a:schemeClr val="dk1"/>
                </a:solidFill>
                <a:latin typeface="Calibri"/>
                <a:ea typeface="Calibri"/>
                <a:cs typeface="Calibri"/>
                <a:sym typeface="Calibri"/>
              </a:rPr>
              <a:t>Porque somos  nosotros quienes estamos escribiendo la historia.</a:t>
            </a:r>
          </a:p>
          <a:p>
            <a:pPr marL="404813" indent="-234950" algn="l">
              <a:buFont typeface="Arial" panose="020B0604020202020204" pitchFamily="34" charset="0"/>
              <a:buChar char="•"/>
            </a:pPr>
            <a:r>
              <a:rPr lang="es-PY" sz="1250" b="1" dirty="0">
                <a:solidFill>
                  <a:schemeClr val="dk1"/>
                </a:solidFill>
                <a:latin typeface="Calibri"/>
                <a:ea typeface="Calibri"/>
                <a:cs typeface="Calibri"/>
                <a:sym typeface="Calibri"/>
              </a:rPr>
              <a:t>Todas nuestras historias serían iguales.</a:t>
            </a:r>
          </a:p>
          <a:p>
            <a:pPr algn="l"/>
            <a:r>
              <a:rPr lang="es-PY" sz="1250" b="1" dirty="0" smtClean="0">
                <a:solidFill>
                  <a:schemeClr val="dk1"/>
                </a:solidFill>
                <a:latin typeface="Calibri"/>
                <a:ea typeface="Calibri"/>
                <a:cs typeface="Calibri"/>
                <a:sym typeface="Calibri"/>
              </a:rPr>
              <a:t>[El facilitador tal vez necesite guiar la discusión.]</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[Cada estudiante necesitará papel para escribir y un lápiz.]</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Al llegar a este punto, muestre a los estudiantes la manera que su escuela ha escogido citar del texto. Cada escuela puede tener una manera diferente de hacer esto. Puede que sólo tenga tiempo para escribir unas cuantas oraciones, pero debería ser suficiente para que ellos puedan ver el proceso final. </a:t>
            </a:r>
          </a:p>
          <a:p>
            <a:pPr algn="l"/>
            <a:endParaRPr lang="es-PY" sz="1250" b="1" dirty="0" smtClean="0">
              <a:solidFill>
                <a:schemeClr val="dk1"/>
              </a:solidFill>
              <a:latin typeface="Calibri"/>
              <a:ea typeface="Calibri"/>
              <a:cs typeface="Calibri"/>
              <a:sym typeface="Calibri"/>
            </a:endParaRPr>
          </a:p>
          <a:p>
            <a:pPr algn="l"/>
            <a:r>
              <a:rPr lang="es-PY" sz="1250" b="1" dirty="0" smtClean="0">
                <a:solidFill>
                  <a:schemeClr val="dk1"/>
                </a:solidFill>
                <a:latin typeface="Calibri"/>
                <a:ea typeface="Calibri"/>
                <a:cs typeface="Calibri"/>
                <a:sym typeface="Calibri"/>
              </a:rPr>
              <a:t>El facilitador dice: </a:t>
            </a:r>
            <a:r>
              <a:rPr lang="es-PY" sz="1250" b="1" i="1" dirty="0" smtClean="0">
                <a:solidFill>
                  <a:schemeClr val="dk1"/>
                </a:solidFill>
                <a:latin typeface="Calibri"/>
                <a:ea typeface="Calibri"/>
                <a:cs typeface="Calibri"/>
                <a:sym typeface="Calibri"/>
              </a:rPr>
              <a:t>Cuando  terminen con este proceso, tendrán oraciones completas que podrán utilizar en su narrativa.</a:t>
            </a:r>
          </a:p>
          <a:p>
            <a:pPr algn="l"/>
            <a:endParaRPr lang="es-PY" sz="1250" b="1" dirty="0" smtClean="0">
              <a:solidFill>
                <a:schemeClr val="dk1"/>
              </a:solidFill>
              <a:latin typeface="Calibri"/>
              <a:ea typeface="Calibri"/>
              <a:cs typeface="Calibri"/>
              <a:sym typeface="Calibri"/>
            </a:endParaRPr>
          </a:p>
          <a:p>
            <a:pPr algn="l">
              <a:buSzPct val="25000"/>
            </a:pPr>
            <a:r>
              <a:rPr lang="es-PY" sz="1250" b="1" dirty="0" smtClean="0">
                <a:solidFill>
                  <a:schemeClr val="dk1"/>
                </a:solidFill>
                <a:latin typeface="Calibri"/>
                <a:ea typeface="Calibri"/>
                <a:cs typeface="Calibri"/>
                <a:sym typeface="Calibri"/>
              </a:rPr>
              <a:t>El facilitador dice: </a:t>
            </a:r>
            <a:r>
              <a:rPr lang="es-PY" sz="1250" b="1" i="1" dirty="0" smtClean="0">
                <a:solidFill>
                  <a:schemeClr val="dk1"/>
                </a:solidFill>
                <a:latin typeface="Calibri"/>
                <a:ea typeface="Calibri"/>
                <a:cs typeface="Calibri"/>
                <a:sym typeface="Calibri"/>
              </a:rPr>
              <a:t>En su tarea de rendimiento, estarán utilizando esta habilidad para localizar y utilizar hechos importantes para escribir su narrativa. El trabajo en grupo que hicieron hoy debe prepararlos para la investigación y el escrito que estarán realizando en su tarea de rendimiento. </a:t>
            </a:r>
          </a:p>
          <a:p>
            <a:pPr algn="l"/>
            <a:endParaRPr lang="es-PY" sz="1250" b="1" dirty="0" smtClean="0">
              <a:solidFill>
                <a:schemeClr val="dk1"/>
              </a:solidFill>
              <a:latin typeface="Calibri"/>
              <a:ea typeface="Calibri"/>
              <a:cs typeface="Calibri"/>
              <a:sym typeface="Calibri"/>
            </a:endParaRPr>
          </a:p>
          <a:p>
            <a:pPr algn="l">
              <a:buSzPct val="25000"/>
            </a:pPr>
            <a:r>
              <a:rPr lang="es-PY" sz="1250" b="1" dirty="0" smtClean="0">
                <a:solidFill>
                  <a:schemeClr val="dk1"/>
                </a:solidFill>
                <a:latin typeface="Calibri"/>
                <a:ea typeface="Calibri"/>
                <a:cs typeface="Calibri"/>
                <a:sym typeface="Calibri"/>
              </a:rPr>
              <a:t>Nota: El facilitador debe recoger las notas de los estudiantes para esta actividad.</a:t>
            </a:r>
          </a:p>
          <a:p>
            <a:endParaRPr lang="es-PY" sz="1250" dirty="0"/>
          </a:p>
        </p:txBody>
      </p:sp>
      <p:sp>
        <p:nvSpPr>
          <p:cNvPr id="2" name="Slide Number Placeholder 1"/>
          <p:cNvSpPr>
            <a:spLocks noGrp="1"/>
          </p:cNvSpPr>
          <p:nvPr>
            <p:ph type="sldNum" idx="12"/>
          </p:nvPr>
        </p:nvSpPr>
        <p:spPr/>
        <p:txBody>
          <a:bodyPr/>
          <a:lstStyle/>
          <a:p>
            <a:pPr>
              <a:buSzPct val="25000"/>
            </a:pPr>
            <a:fld id="{00000000-1234-1234-1234-123412341234}" type="slidenum">
              <a:rPr lang="en-US" smtClean="0"/>
              <a:pPr>
                <a:buSzPct val="25000"/>
              </a:pPr>
              <a:t>7</a:t>
            </a:fld>
            <a:endParaRPr lang="en-US"/>
          </a:p>
        </p:txBody>
      </p:sp>
    </p:spTree>
    <p:extLst>
      <p:ext uri="{BB962C8B-B14F-4D97-AF65-F5344CB8AC3E}">
        <p14:creationId xmlns:p14="http://schemas.microsoft.com/office/powerpoint/2010/main" val="348360431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1706880" y="670560"/>
            <a:ext cx="3771900" cy="406265"/>
          </a:xfrm>
          <a:prstGeom prst="rect">
            <a:avLst/>
          </a:prstGeom>
          <a:noFill/>
          <a:ln>
            <a:noFill/>
          </a:ln>
        </p:spPr>
        <p:txBody>
          <a:bodyPr lIns="100568" tIns="50270" rIns="100568" bIns="50270" anchor="t" anchorCtr="0">
            <a:noAutofit/>
          </a:bodyPr>
          <a:lstStyle/>
          <a:p>
            <a:pPr algn="ctr" defTabSz="1005840">
              <a:buSzPct val="25000"/>
            </a:pPr>
            <a:r>
              <a:rPr lang="en-US" sz="1980" kern="0" dirty="0" smtClean="0">
                <a:solidFill>
                  <a:srgbClr val="000000"/>
                </a:solidFill>
                <a:latin typeface="Calibri"/>
                <a:ea typeface="Calibri"/>
                <a:cs typeface="Calibri"/>
                <a:sym typeface="Calibri"/>
                <a:rtl val="0"/>
              </a:rPr>
              <a:t>Materiales complementarios</a:t>
            </a:r>
            <a:endParaRPr lang="en-US" sz="1980" kern="0" dirty="0">
              <a:solidFill>
                <a:srgbClr val="000000"/>
              </a:solidFill>
              <a:latin typeface="Calibri"/>
              <a:ea typeface="Calibri"/>
              <a:cs typeface="Calibri"/>
              <a:sym typeface="Calibri"/>
              <a:rtl val="0"/>
            </a:endParaRPr>
          </a:p>
        </p:txBody>
      </p:sp>
      <p:sp>
        <p:nvSpPr>
          <p:cNvPr id="159" name="Shape 159"/>
          <p:cNvSpPr txBox="1"/>
          <p:nvPr/>
        </p:nvSpPr>
        <p:spPr>
          <a:xfrm>
            <a:off x="533400" y="1524000"/>
            <a:ext cx="6696360" cy="1144110"/>
          </a:xfrm>
          <a:prstGeom prst="rect">
            <a:avLst/>
          </a:prstGeom>
          <a:noFill/>
          <a:ln>
            <a:noFill/>
          </a:ln>
        </p:spPr>
        <p:txBody>
          <a:bodyPr lIns="100568" tIns="100568" rIns="100568" bIns="100568" anchor="ctr" anchorCtr="0">
            <a:noAutofit/>
          </a:bodyPr>
          <a:lstStyle/>
          <a:p>
            <a:pPr defTabSz="1005840"/>
            <a:r>
              <a:rPr lang="en-US" sz="1320" kern="0" dirty="0" err="1" smtClean="0">
                <a:solidFill>
                  <a:schemeClr val="tx1">
                    <a:lumMod val="95000"/>
                    <a:lumOff val="5000"/>
                  </a:schemeClr>
                </a:solidFill>
                <a:latin typeface="Calibri"/>
                <a:ea typeface="Calibri"/>
                <a:cs typeface="Calibri"/>
                <a:sym typeface="Calibri"/>
                <a:rtl val="0"/>
              </a:rPr>
              <a:t>Artículo</a:t>
            </a:r>
            <a:r>
              <a:rPr lang="en-US" sz="1320" kern="0" dirty="0" smtClean="0">
                <a:solidFill>
                  <a:schemeClr val="tx1">
                    <a:lumMod val="95000"/>
                    <a:lumOff val="5000"/>
                  </a:schemeClr>
                </a:solidFill>
                <a:latin typeface="Calibri"/>
                <a:ea typeface="Calibri"/>
                <a:cs typeface="Calibri"/>
                <a:sym typeface="Calibri"/>
                <a:rtl val="0"/>
              </a:rPr>
              <a:t> de </a:t>
            </a:r>
            <a:r>
              <a:rPr lang="en-US" sz="1320" i="1" kern="0" dirty="0" smtClean="0">
                <a:solidFill>
                  <a:schemeClr val="tx1">
                    <a:lumMod val="95000"/>
                    <a:lumOff val="5000"/>
                  </a:schemeClr>
                </a:solidFill>
                <a:latin typeface="Calibri"/>
                <a:ea typeface="Calibri"/>
                <a:cs typeface="Calibri"/>
                <a:sym typeface="Calibri"/>
                <a:rtl val="0"/>
              </a:rPr>
              <a:t>World Book Kids</a:t>
            </a:r>
            <a:r>
              <a:rPr lang="en-US" sz="1320" kern="0" dirty="0" smtClean="0">
                <a:solidFill>
                  <a:schemeClr val="tx1">
                    <a:lumMod val="95000"/>
                    <a:lumOff val="5000"/>
                  </a:schemeClr>
                </a:solidFill>
                <a:latin typeface="Calibri"/>
                <a:ea typeface="Calibri"/>
                <a:cs typeface="Calibri"/>
                <a:sym typeface="Calibri"/>
                <a:rtl val="0"/>
              </a:rPr>
              <a:t>:</a:t>
            </a:r>
          </a:p>
          <a:p>
            <a:pPr defTabSz="1005840"/>
            <a:r>
              <a:rPr lang="en-US" sz="1320" u="sng" kern="0" dirty="0" smtClean="0">
                <a:solidFill>
                  <a:srgbClr val="0000FF"/>
                </a:solidFill>
                <a:latin typeface="Calibri"/>
                <a:ea typeface="Calibri"/>
                <a:cs typeface="Calibri"/>
                <a:sym typeface="Calibri"/>
                <a:hlinkClick r:id="rId3"/>
                <a:rtl val="0"/>
              </a:rPr>
              <a:t>http</a:t>
            </a:r>
            <a:r>
              <a:rPr lang="en-US" sz="1320" u="sng" kern="0" dirty="0">
                <a:solidFill>
                  <a:srgbClr val="0000FF"/>
                </a:solidFill>
                <a:latin typeface="Calibri"/>
                <a:ea typeface="Calibri"/>
                <a:cs typeface="Calibri"/>
                <a:sym typeface="Calibri"/>
                <a:hlinkClick r:id="rId3"/>
                <a:rtl val="0"/>
              </a:rPr>
              <a:t>://www.worldbookonline.com/kids/home#article/ar831491</a:t>
            </a:r>
          </a:p>
          <a:p>
            <a:pPr defTabSz="1005840"/>
            <a:endParaRPr sz="1320" kern="0" dirty="0">
              <a:solidFill>
                <a:srgbClr val="000000"/>
              </a:solidFill>
              <a:latin typeface="Calibri"/>
              <a:ea typeface="Calibri"/>
              <a:cs typeface="Calibri"/>
              <a:sym typeface="Calibri"/>
              <a:rtl val="0"/>
            </a:endParaRPr>
          </a:p>
          <a:p>
            <a:pPr defTabSz="1005840"/>
            <a:r>
              <a:rPr lang="en-US" sz="1320" kern="0" dirty="0" err="1" smtClean="0">
                <a:solidFill>
                  <a:schemeClr val="tx1">
                    <a:lumMod val="95000"/>
                    <a:lumOff val="5000"/>
                  </a:schemeClr>
                </a:solidFill>
                <a:latin typeface="Calibri"/>
                <a:ea typeface="Calibri"/>
                <a:cs typeface="Calibri"/>
                <a:sym typeface="Calibri"/>
                <a:rtl val="0"/>
              </a:rPr>
              <a:t>Versión</a:t>
            </a:r>
            <a:r>
              <a:rPr lang="en-US" sz="1320" kern="0" dirty="0" smtClean="0">
                <a:solidFill>
                  <a:schemeClr val="tx1">
                    <a:lumMod val="95000"/>
                    <a:lumOff val="5000"/>
                  </a:schemeClr>
                </a:solidFill>
                <a:latin typeface="Calibri"/>
                <a:ea typeface="Calibri"/>
                <a:cs typeface="Calibri"/>
                <a:sym typeface="Calibri"/>
                <a:rtl val="0"/>
              </a:rPr>
              <a:t> </a:t>
            </a:r>
            <a:r>
              <a:rPr lang="en-US" sz="1320" kern="0" dirty="0" err="1" smtClean="0">
                <a:solidFill>
                  <a:schemeClr val="tx1">
                    <a:lumMod val="95000"/>
                    <a:lumOff val="5000"/>
                  </a:schemeClr>
                </a:solidFill>
                <a:latin typeface="Calibri"/>
                <a:ea typeface="Calibri"/>
                <a:cs typeface="Calibri"/>
                <a:sym typeface="Calibri"/>
                <a:rtl val="0"/>
              </a:rPr>
              <a:t>en</a:t>
            </a:r>
            <a:r>
              <a:rPr lang="en-US" sz="1320" kern="0" dirty="0" smtClean="0">
                <a:solidFill>
                  <a:schemeClr val="tx1">
                    <a:lumMod val="95000"/>
                    <a:lumOff val="5000"/>
                  </a:schemeClr>
                </a:solidFill>
                <a:latin typeface="Calibri"/>
                <a:ea typeface="Calibri"/>
                <a:cs typeface="Calibri"/>
                <a:sym typeface="Calibri"/>
                <a:rtl val="0"/>
              </a:rPr>
              <a:t> </a:t>
            </a:r>
            <a:r>
              <a:rPr lang="en-US" sz="1320" kern="0" dirty="0" err="1" smtClean="0">
                <a:solidFill>
                  <a:schemeClr val="tx1">
                    <a:lumMod val="95000"/>
                    <a:lumOff val="5000"/>
                  </a:schemeClr>
                </a:solidFill>
                <a:latin typeface="Calibri"/>
                <a:ea typeface="Calibri"/>
                <a:cs typeface="Calibri"/>
                <a:sym typeface="Calibri"/>
                <a:rtl val="0"/>
              </a:rPr>
              <a:t>español</a:t>
            </a:r>
            <a:r>
              <a:rPr lang="en-US" sz="1320" kern="0" dirty="0" smtClean="0">
                <a:solidFill>
                  <a:srgbClr val="000000"/>
                </a:solidFill>
                <a:latin typeface="Calibri"/>
                <a:ea typeface="Calibri"/>
                <a:cs typeface="Calibri"/>
                <a:sym typeface="Calibri"/>
                <a:rtl val="0"/>
              </a:rPr>
              <a:t>:</a:t>
            </a:r>
          </a:p>
          <a:p>
            <a:pPr defTabSz="1005840"/>
            <a:r>
              <a:rPr lang="en-US" sz="1320" kern="0" dirty="0" smtClean="0">
                <a:solidFill>
                  <a:srgbClr val="000000"/>
                </a:solidFill>
                <a:latin typeface="Calibri"/>
                <a:ea typeface="Calibri"/>
                <a:cs typeface="Calibri"/>
                <a:sym typeface="Calibri"/>
                <a:rtl val="0"/>
              </a:rPr>
              <a:t> </a:t>
            </a:r>
            <a:r>
              <a:rPr lang="en-US" sz="1320" u="sng" kern="0" dirty="0">
                <a:solidFill>
                  <a:srgbClr val="0000FF"/>
                </a:solidFill>
                <a:latin typeface="Calibri"/>
                <a:ea typeface="Calibri"/>
                <a:cs typeface="Calibri"/>
                <a:sym typeface="Calibri"/>
                <a:hlinkClick r:id="rId4"/>
                <a:rtl val="0"/>
              </a:rPr>
              <a:t>http://www.worldbookonline.com/eeh/article?id=ar831491&amp;st=sapo</a:t>
            </a:r>
          </a:p>
          <a:p>
            <a:pPr defTabSz="1005840"/>
            <a:endParaRPr sz="1320" kern="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8241693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571" y="399143"/>
            <a:ext cx="6945086" cy="1827631"/>
          </a:xfrm>
          <a:prstGeom prst="rect">
            <a:avLst/>
          </a:prstGeom>
          <a:noFill/>
        </p:spPr>
        <p:txBody>
          <a:bodyPr wrap="square" lIns="101231" tIns="50617" rIns="101231" bIns="50617" rtlCol="0">
            <a:spAutoFit/>
          </a:bodyPr>
          <a:lstStyle/>
          <a:p>
            <a:pPr lvl="0"/>
            <a:r>
              <a:rPr lang="es-ES" sz="1781" b="1" u="sng" dirty="0">
                <a:solidFill>
                  <a:prstClr val="black"/>
                </a:solidFill>
              </a:rPr>
              <a:t>Instrucciones</a:t>
            </a:r>
            <a:endParaRPr lang="es-ES" sz="1571" dirty="0"/>
          </a:p>
          <a:p>
            <a:r>
              <a:rPr lang="es-ES" sz="1048" dirty="0"/>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1048" dirty="0"/>
            </a:br>
            <a:r>
              <a:rPr lang="es-ES" sz="1048" dirty="0"/>
              <a:t/>
            </a:r>
            <a:br>
              <a:rPr lang="es-ES" sz="1048" dirty="0"/>
            </a:br>
            <a:r>
              <a:rPr lang="es-ES" sz="1048" dirty="0"/>
              <a:t>Todos los estudiantes deben “progresar hasta" tomar las evaluaciones independientemente, pero muchos necesitarán estrategias que los ayuden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p>
        </p:txBody>
      </p:sp>
      <p:sp>
        <p:nvSpPr>
          <p:cNvPr id="6" name="Rectangle 5"/>
          <p:cNvSpPr/>
          <p:nvPr/>
        </p:nvSpPr>
        <p:spPr>
          <a:xfrm>
            <a:off x="5029200" y="104668"/>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schemeClr val="tx1"/>
                </a:solidFill>
              </a:rPr>
              <a:t>Ordenar en la Imprenta de HSD…</a:t>
            </a:r>
          </a:p>
          <a:p>
            <a:r>
              <a:rPr lang="es-ES" sz="943" dirty="0">
                <a:solidFill>
                  <a:schemeClr val="tx1"/>
                </a:solidFill>
                <a:hlinkClick r:id="rId3"/>
              </a:rPr>
              <a:t>http://www.hsd.k12.or.us/Departments/PrintShop/WebSubmissionForms.aspx</a:t>
            </a:r>
            <a:endParaRPr lang="es-ES" sz="943" dirty="0">
              <a:solidFill>
                <a:schemeClr val="tx1"/>
              </a:solidFill>
            </a:endParaRPr>
          </a:p>
          <a:p>
            <a:endParaRPr lang="es-ES" sz="943" dirty="0">
              <a:solidFill>
                <a:schemeClr val="tx1"/>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a:t>About this Assessment</a:t>
            </a:r>
          </a:p>
          <a:p>
            <a:endParaRPr lang="es-ES" sz="1048" b="1"/>
          </a:p>
          <a:p>
            <a:r>
              <a:rPr lang="es-ES" sz="1048" b="1"/>
              <a:t>This assessment includes:  </a:t>
            </a:r>
            <a:r>
              <a:rPr lang="es-ES" sz="1048"/>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560478368"/>
              </p:ext>
            </p:extLst>
          </p:nvPr>
        </p:nvGraphicFramePr>
        <p:xfrm>
          <a:off x="533400" y="2554514"/>
          <a:ext cx="6705600" cy="1460863"/>
        </p:xfrm>
        <a:graphic>
          <a:graphicData uri="http://schemas.openxmlformats.org/drawingml/2006/table">
            <a:tbl>
              <a:tblPr firstRow="1" bandRow="1">
                <a:tableStyleId>{5940675A-B579-460E-94D1-54222C63F5DA}</a:tableStyleId>
              </a:tblPr>
              <a:tblGrid>
                <a:gridCol w="1995714"/>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2-3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Escribe para revisar (según se necesite)</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48752147"/>
              </p:ext>
            </p:extLst>
          </p:nvPr>
        </p:nvGraphicFramePr>
        <p:xfrm>
          <a:off x="533400" y="4151086"/>
          <a:ext cx="6785429" cy="4966789"/>
        </p:xfrm>
        <a:graphic>
          <a:graphicData uri="http://schemas.openxmlformats.org/drawingml/2006/table">
            <a:tbl>
              <a:tblPr firstRow="1" bandRow="1">
                <a:tableStyleId>{5940675A-B579-460E-94D1-54222C63F5DA}</a:tableStyleId>
              </a:tblPr>
              <a:tblGrid>
                <a:gridCol w="3653693"/>
                <a:gridCol w="3131736"/>
              </a:tblGrid>
              <a:tr h="609600">
                <a:tc gridSpan="2">
                  <a:txBody>
                    <a:bodyPr/>
                    <a:lstStyle/>
                    <a:p>
                      <a:pPr algn="ctr"/>
                      <a:r>
                        <a:rPr lang="es-ES" sz="1400" b="1" noProof="0" dirty="0" smtClean="0"/>
                        <a:t>Trimestre</a:t>
                      </a:r>
                      <a:r>
                        <a:rPr lang="es-ES" sz="1400" b="1" baseline="0" noProof="0" dirty="0" smtClean="0"/>
                        <a:t> 3: Tarea de Rendimiento</a:t>
                      </a:r>
                      <a:endParaRPr lang="es-ES" sz="1400" b="1" noProof="0" dirty="0" smtClean="0"/>
                    </a:p>
                    <a:p>
                      <a:pPr algn="ctr"/>
                      <a:r>
                        <a:rPr lang="es-ES" sz="1000" b="1" baseline="0" noProof="0" dirty="0" smtClean="0">
                          <a:solidFill>
                            <a:srgbClr val="C00000"/>
                          </a:solidFill>
                        </a:rPr>
                        <a:t>Las secciones subrayadas son las calificadas por SBAC.   </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smtClean="0"/>
                        <a:t>Parte 2</a:t>
                      </a:r>
                      <a:endParaRPr lang="es-ES" sz="1200" b="1" u="sng" noProof="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2869">
                <a:tc>
                  <a:txBody>
                    <a:bodyPr/>
                    <a:lstStyle/>
                    <a:p>
                      <a:pPr>
                        <a:buFont typeface="Arial" pitchFamily="34" charset="0"/>
                        <a:buChar char="•"/>
                      </a:pPr>
                      <a:r>
                        <a:rPr lang="es-ES" sz="1000" noProof="0" dirty="0" smtClean="0"/>
                        <a:t>     Actividad del salón de clase si se desea o se 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preguntas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provee una hoja para tomar notas con instrucciones para los maestros y una hoja</a:t>
                      </a:r>
                      <a:r>
                        <a:rPr lang="es-ES" sz="900" b="1" baseline="0" noProof="0" dirty="0" smtClean="0">
                          <a:solidFill>
                            <a:srgbClr val="C00000"/>
                          </a:solidFill>
                          <a:effectLst>
                            <a:outerShdw blurRad="38100" dist="38100" dir="2700000" algn="tl">
                              <a:srgbClr val="000000">
                                <a:alpha val="43137"/>
                              </a:srgbClr>
                            </a:outerShdw>
                          </a:effectLst>
                        </a:rPr>
                        <a:t> para tomar notas </a:t>
                      </a:r>
                      <a:r>
                        <a:rPr lang="es-ES" sz="900" b="1" noProof="0" dirty="0" smtClean="0">
                          <a:solidFill>
                            <a:srgbClr val="C00000"/>
                          </a:solidFill>
                          <a:effectLst>
                            <a:outerShdw blurRad="38100" dist="38100" dir="2700000" algn="tl">
                              <a:srgbClr val="000000">
                                <a:alpha val="43137"/>
                              </a:srgbClr>
                            </a:outerShdw>
                          </a:effectLst>
                        </a:rPr>
                        <a:t>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1" u="sng" noProof="0" dirty="0" smtClean="0"/>
                        <a:t>Parte 1</a:t>
                      </a:r>
                      <a:r>
                        <a:rPr lang="es-ES" sz="900" noProof="0" dirty="0" smtClean="0"/>
                        <a:t> 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1000" noProof="0" dirty="0" smtClean="0"/>
                        <a:t>     Actividad de la clase</a:t>
                      </a:r>
                    </a:p>
                    <a:p>
                      <a:pPr>
                        <a:buFont typeface="Arial" pitchFamily="34" charset="0"/>
                        <a:buChar char="•"/>
                      </a:pPr>
                      <a:r>
                        <a:rPr lang="es-ES" sz="1000" noProof="0" dirty="0" smtClean="0"/>
                        <a:t>     Planificar tu ensayo</a:t>
                      </a:r>
                      <a:r>
                        <a:rPr lang="es-ES" sz="1000" baseline="0" noProof="0" dirty="0" smtClean="0"/>
                        <a:t> (escribir las ideas)</a:t>
                      </a:r>
                      <a:endParaRPr lang="es-ES" sz="1000" b="1" u="sng" noProof="0" dirty="0" smtClean="0"/>
                    </a:p>
                    <a:p>
                      <a:pPr>
                        <a:buFont typeface="Arial" pitchFamily="34" charset="0"/>
                        <a:buChar char="•"/>
                      </a:pPr>
                      <a:r>
                        <a:rPr lang="es-ES" sz="1000" baseline="0" noProof="0" dirty="0" smtClean="0"/>
                        <a:t>     Escribir, Revisar y Editar (W.5)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10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a:t>
                      </a:r>
                    </a:p>
                    <a:p>
                      <a:pPr marL="171450" indent="0">
                        <a:buFont typeface="Arial" pitchFamily="34" charset="0"/>
                        <a:buNone/>
                      </a:pPr>
                      <a:r>
                        <a:rPr lang="es-ES" sz="900" b="0" u="none" baseline="0" noProof="0" dirty="0" smtClean="0">
                          <a:solidFill>
                            <a:schemeClr val="tx1"/>
                          </a:solidFill>
                        </a:rPr>
                        <a:t>Las herramientas de procesadores de palabras deben estar disponible para verificar la ortografía (pero no la gramática).</a:t>
                      </a:r>
                    </a:p>
                    <a:p>
                      <a:pPr marL="171450" indent="0">
                        <a:buFont typeface="Arial" pitchFamily="34" charset="0"/>
                        <a:buNone/>
                      </a:pPr>
                      <a:endParaRPr lang="es-ES" sz="900" b="0" u="none" baseline="0" noProof="0" dirty="0" smtClean="0">
                        <a:solidFill>
                          <a:schemeClr val="tx1"/>
                        </a:solidFill>
                      </a:endParaRPr>
                    </a:p>
                    <a:p>
                      <a:pPr marL="171450" indent="0">
                        <a:buFont typeface="Arial" pitchFamily="34" charset="0"/>
                        <a:buNone/>
                      </a:pPr>
                      <a:r>
                        <a:rPr lang="es-ES" sz="900" b="0" u="none" baseline="0" noProof="0" dirty="0" smtClean="0">
                          <a:solidFill>
                            <a:schemeClr val="tx1"/>
                          </a:solidFill>
                        </a:rPr>
                        <a:t>Este protocolo se enfoca en los elementos clave de la </a:t>
                      </a:r>
                      <a:r>
                        <a:rPr lang="es-ES" sz="900" b="1" u="none" baseline="0" noProof="0" dirty="0" smtClean="0">
                          <a:solidFill>
                            <a:schemeClr val="tx1"/>
                          </a:solidFill>
                        </a:rPr>
                        <a:t>escritura narrativa:</a:t>
                      </a:r>
                      <a:endParaRPr lang="es-ES" sz="900" b="1" u="sng" noProof="0" dirty="0" smtClean="0">
                        <a:solidFill>
                          <a:schemeClr val="tx1"/>
                        </a:solidFill>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(narrador</a:t>
                      </a:r>
                      <a:r>
                        <a:rPr lang="es-ES" sz="900" kern="1200" baseline="0" noProof="0" dirty="0" smtClean="0">
                          <a:solidFill>
                            <a:schemeClr val="tx1"/>
                          </a:solidFill>
                          <a:effectLst/>
                          <a:latin typeface="+mn-lt"/>
                          <a:ea typeface="+mn-ea"/>
                          <a:cs typeface="+mn-cs"/>
                        </a:rPr>
                        <a:t> y/o ambiente y personajes)</a:t>
                      </a:r>
                      <a:endParaRPr lang="es-ES" sz="900" kern="1200" noProof="0" dirty="0" smtClean="0">
                        <a:solidFill>
                          <a:schemeClr val="tx1"/>
                        </a:solidFill>
                        <a:effectLst/>
                        <a:latin typeface="+mn-lt"/>
                        <a:ea typeface="+mn-ea"/>
                        <a:cs typeface="+mn-cs"/>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(secuencia de acontecimientos)</a:t>
                      </a:r>
                    </a:p>
                    <a:p>
                      <a:pPr marL="228600" lvl="0" indent="-228600">
                        <a:buFont typeface="+mj-lt"/>
                        <a:buAutoNum type="arabicPeriod"/>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(técnicas narrativas tales como</a:t>
                      </a:r>
                      <a:r>
                        <a:rPr lang="es-ES" sz="900" kern="1200" baseline="0" noProof="0" dirty="0" smtClean="0">
                          <a:solidFill>
                            <a:schemeClr val="tx1"/>
                          </a:solidFill>
                          <a:effectLst/>
                          <a:latin typeface="+mn-lt"/>
                          <a:ea typeface="+mn-ea"/>
                          <a:cs typeface="+mn-cs"/>
                        </a:rPr>
                        <a:t> diálogos, ritmo, descripciones, reflexiones y múltiples líneas de tramas</a:t>
                      </a:r>
                      <a:r>
                        <a:rPr lang="es-ES" sz="900" kern="1200" noProof="0" dirty="0" smtClean="0">
                          <a:solidFill>
                            <a:schemeClr val="tx1"/>
                          </a:solidFill>
                          <a:effectLst/>
                          <a:latin typeface="+mn-lt"/>
                          <a:ea typeface="+mn-ea"/>
                          <a:cs typeface="+mn-cs"/>
                        </a:rPr>
                        <a:t>)</a:t>
                      </a:r>
                    </a:p>
                    <a:p>
                      <a:pPr marL="228600" lvl="0" indent="-228600">
                        <a:buFont typeface="+mj-lt"/>
                        <a:buAutoNum type="arabicPeriod"/>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(secuenciar</a:t>
                      </a:r>
                      <a:r>
                        <a:rPr lang="es-ES" sz="900" kern="1200" baseline="0" noProof="0" dirty="0" smtClean="0">
                          <a:solidFill>
                            <a:schemeClr val="tx1"/>
                          </a:solidFill>
                          <a:effectLst/>
                          <a:latin typeface="+mn-lt"/>
                          <a:ea typeface="+mn-ea"/>
                          <a:cs typeface="+mn-cs"/>
                        </a:rPr>
                        <a:t> acontecimientos</a:t>
                      </a:r>
                      <a:r>
                        <a:rPr lang="es-ES" sz="900" kern="1200" noProof="0" dirty="0" smtClean="0">
                          <a:solidFill>
                            <a:schemeClr val="tx1"/>
                          </a:solidFill>
                          <a:effectLst/>
                          <a:latin typeface="+mn-lt"/>
                          <a:ea typeface="+mn-ea"/>
                          <a:cs typeface="+mn-cs"/>
                        </a:rPr>
                        <a:t>)</a:t>
                      </a:r>
                    </a:p>
                    <a:p>
                      <a:pPr marL="228600" lvl="0" indent="-228600">
                        <a:buFont typeface="+mj-lt"/>
                        <a:buAutoNum type="arabicPeriod"/>
                      </a:pPr>
                      <a:r>
                        <a:rPr lang="es-ES" sz="900" b="1" kern="1200" noProof="0" dirty="0" smtClean="0">
                          <a:solidFill>
                            <a:schemeClr val="tx1"/>
                          </a:solidFill>
                          <a:effectLst/>
                          <a:latin typeface="+mn-lt"/>
                          <a:ea typeface="+mn-ea"/>
                          <a:cs typeface="+mn-cs"/>
                        </a:rPr>
                        <a:t>conclusión </a:t>
                      </a:r>
                      <a:endParaRPr lang="es-ES" sz="900" kern="1200" noProof="0" dirty="0" smtClean="0">
                        <a:solidFill>
                          <a:schemeClr val="tx1"/>
                        </a:solidFill>
                        <a:effectLst/>
                        <a:latin typeface="+mn-lt"/>
                        <a:ea typeface="+mn-ea"/>
                        <a:cs typeface="+mn-cs"/>
                      </a:endParaRPr>
                    </a:p>
                    <a:p>
                      <a:pPr marL="228600" lvl="0" indent="-228600">
                        <a:buFont typeface="+mj-lt"/>
                        <a:buAutoNum type="arabicPeriod"/>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180286"/>
            <a:ext cx="7104743" cy="547809"/>
          </a:xfrm>
          <a:prstGeom prst="rect">
            <a:avLst/>
          </a:prstGeom>
          <a:solidFill>
            <a:schemeClr val="bg1"/>
          </a:solidFill>
        </p:spPr>
        <p:txBody>
          <a:bodyPr wrap="square" lIns="90880" tIns="45440" rIns="90880" bIns="45440">
            <a:spAutoFit/>
          </a:bodyPr>
          <a:lstStyle/>
          <a:p>
            <a:r>
              <a:rPr lang="es-MX" sz="943" b="1" dirty="0"/>
              <a:t>No hay preguntas/elementos de tecnología (TE). Nota:  Se </a:t>
            </a:r>
            <a:r>
              <a:rPr lang="es-MX" sz="943" b="1" u="sng" dirty="0"/>
              <a:t>recomienda</a:t>
            </a:r>
            <a:r>
              <a:rPr lang="es-MX" sz="943" b="1" dirty="0"/>
              <a:t> enfáticamente que los estudiantes tengan experiencia con los siguientes tipos de tareas, en varios lugares de práctica educativa en línea (internet), ya que éstas no  están en las evaluaciones de primaria del HSD: </a:t>
            </a:r>
            <a:r>
              <a:rPr lang="es-MX" sz="943" i="1" dirty="0"/>
              <a:t>reordenar texto, seleccionar y cambiar texto, seleccionar texto, seleccionar de un menú desplegable (</a:t>
            </a:r>
            <a:r>
              <a:rPr lang="es-MX" sz="838" i="1" dirty="0" err="1"/>
              <a:t>drop-down</a:t>
            </a:r>
            <a:r>
              <a:rPr lang="es-MX" sz="943" i="1" dirty="0"/>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a:t>Acerca de esta evaluación</a:t>
            </a:r>
          </a:p>
          <a:p>
            <a:endParaRPr lang="es-ES" sz="210" b="1"/>
          </a:p>
          <a:p>
            <a:r>
              <a:rPr lang="es-ES" sz="1048" b="1"/>
              <a:t>Esta evaluación incluye:  </a:t>
            </a:r>
            <a:r>
              <a:rPr lang="es-ES" sz="1048"/>
              <a:t>Respuestas de selección múltiple, Respuesta construida y una Tarea de Rendimiento.</a:t>
            </a:r>
          </a:p>
        </p:txBody>
      </p:sp>
      <p:sp>
        <p:nvSpPr>
          <p:cNvPr id="5" name="Slide Number Placeholder 4"/>
          <p:cNvSpPr>
            <a:spLocks noGrp="1"/>
          </p:cNvSpPr>
          <p:nvPr>
            <p:ph type="sldNum" sz="quarter" idx="12"/>
          </p:nvPr>
        </p:nvSpPr>
        <p:spPr/>
        <p:txBody>
          <a:bodyPr/>
          <a:lstStyle/>
          <a:p>
            <a:fld id="{F177B04D-AEB5-43ED-B9BA-B3D1EC9C9067}" type="slidenum">
              <a:rPr lang="en-US" smtClean="0"/>
              <a:pPr/>
              <a:t>9</a:t>
            </a:fld>
            <a:endParaRPr lang="en-US" dirty="0"/>
          </a:p>
        </p:txBody>
      </p:sp>
    </p:spTree>
    <p:extLst>
      <p:ext uri="{BB962C8B-B14F-4D97-AF65-F5344CB8AC3E}">
        <p14:creationId xmlns:p14="http://schemas.microsoft.com/office/powerpoint/2010/main" val="1189149874"/>
      </p:ext>
    </p:extLst>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21558</TotalTime>
  <Words>15591</Words>
  <Application>Microsoft Office PowerPoint</Application>
  <PresentationFormat>Custom</PresentationFormat>
  <Paragraphs>1736</Paragraphs>
  <Slides>48</Slides>
  <Notes>9</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48</vt:i4>
      </vt:variant>
    </vt:vector>
  </HeadingPairs>
  <TitlesOfParts>
    <vt:vector size="65" baseType="lpstr">
      <vt:lpstr>Arial</vt:lpstr>
      <vt:lpstr>Bookman Old Style</vt:lpstr>
      <vt:lpstr>Calibri</vt:lpstr>
      <vt:lpstr>Folio Light</vt:lpstr>
      <vt:lpstr>Franklin Gothic Book</vt:lpstr>
      <vt:lpstr>GillSansMT</vt:lpstr>
      <vt:lpstr>Helvetica</vt:lpstr>
      <vt:lpstr>Lucida Handwriting</vt:lpstr>
      <vt:lpstr>OsloRegular</vt:lpstr>
      <vt:lpstr>Times New Roman</vt:lpstr>
      <vt:lpstr>Office Theme</vt:lpstr>
      <vt:lpstr>2_Office Theme</vt:lpstr>
      <vt:lpstr>1_Office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 Pregunta de discusión: ¿Qué hechos  importantes escucharon en este párrafo? ¿Por qué son importantes? [Pida a los estudiantes que compartan sus respuestas con un compañero. Entonces, pida a los estudiantes que compartan sus  ideas en voz alta con la clase.]  Respuestas posibles de los estudiantes:  Los sapos son anfibios. Los sapos parecen ranas. Los sapos no tienen colas.  [Después  de la respuesta de cada estudiante, lleve a cabo una discusión con la clase en cuanto a si piensan que la respuesta del estudiante es un hecho importante o no. Si  están de acuerdo en que lo es, muestre a los estudiantes cómo subrayar esa información. Si no es un hecho importante, explique brevemente porque no y vea si puede utilizar cualquier parte de lo que el estudiante dijo.]  *Repita estos pasos con cada párrafo hasta que haya leído todo el artículo. Si tiene tiempo, puede hacer que los estudiantes lean el ultimo párrafo en pareja y que subrayen por sí solos, y discutan como clase lo que cada pareja de estudiante ha subrayado.  El facilitador dice: Ahora tomaremos la información que hemos subrayado y haremos nuestras propias oraciones que pueden ser utilizadas en nuestra narrativa.  Pregunta de discusión: ¿Por qué es importante crear nuestras propias oraciones en vez de sólo utilizar las oraciones del artículo?  Respuestas posibles de los estudiantes: ¡Eso es robar! Porque somos  nosotros quienes estamos escribiendo la historia. Todas nuestras historias serían iguales. [El facilitador tal vez necesite guiar la discusión.]  [Cada estudiante necesitará papel para escribir y un lápiz.]  Al llegar a este punto, muestre a los estudiantes la manera que su escuela ha escogido citar del texto. Cada escuela puede tener una manera diferente de hacer esto. Puede que sólo tenga tiempo para escribir unas cuantas oraciones, pero debería ser suficiente para que ellos puedan ver el proceso final.   El facilitador dice: Cuando  terminen con este proceso, tendrán oraciones completas que podrán utilizar en su narrativa.  El facilitador dice: En su tarea de rendimiento, estarán utilizando esta habilidad para localizar y utilizar hechos importantes para escribir su narrativa. El trabajo en grupo que hicieron hoy debe prepararlos para la investigación y el escrito que estarán realizando en su tarea de rendimiento.   Nota: El facilitador debe recoger las notas de los estudiantes para esta actividad.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746</cp:revision>
  <cp:lastPrinted>2016-01-20T02:51:30Z</cp:lastPrinted>
  <dcterms:created xsi:type="dcterms:W3CDTF">2013-06-13T16:49:22Z</dcterms:created>
  <dcterms:modified xsi:type="dcterms:W3CDTF">2016-02-10T21:11:56Z</dcterms:modified>
</cp:coreProperties>
</file>