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460" r:id="rId2"/>
    <p:sldId id="461" r:id="rId3"/>
    <p:sldId id="503" r:id="rId4"/>
    <p:sldId id="510" r:id="rId5"/>
    <p:sldId id="505" r:id="rId6"/>
    <p:sldId id="506" r:id="rId7"/>
    <p:sldId id="507" r:id="rId8"/>
    <p:sldId id="508" r:id="rId9"/>
    <p:sldId id="509" r:id="rId10"/>
    <p:sldId id="463" r:id="rId11"/>
    <p:sldId id="465" r:id="rId12"/>
    <p:sldId id="466" r:id="rId13"/>
    <p:sldId id="421" r:id="rId14"/>
    <p:sldId id="469" r:id="rId15"/>
    <p:sldId id="355" r:id="rId16"/>
    <p:sldId id="504" r:id="rId17"/>
    <p:sldId id="470" r:id="rId18"/>
    <p:sldId id="471" r:id="rId19"/>
    <p:sldId id="472" r:id="rId20"/>
    <p:sldId id="473" r:id="rId21"/>
    <p:sldId id="474" r:id="rId22"/>
    <p:sldId id="475" r:id="rId23"/>
    <p:sldId id="476" r:id="rId24"/>
    <p:sldId id="477" r:id="rId25"/>
    <p:sldId id="502" r:id="rId26"/>
    <p:sldId id="479" r:id="rId27"/>
    <p:sldId id="480" r:id="rId28"/>
    <p:sldId id="481" r:id="rId29"/>
    <p:sldId id="482" r:id="rId30"/>
    <p:sldId id="483" r:id="rId31"/>
    <p:sldId id="484" r:id="rId32"/>
    <p:sldId id="485" r:id="rId33"/>
    <p:sldId id="486" r:id="rId34"/>
    <p:sldId id="411" r:id="rId35"/>
    <p:sldId id="489" r:id="rId36"/>
    <p:sldId id="490" r:id="rId37"/>
    <p:sldId id="491" r:id="rId38"/>
    <p:sldId id="492" r:id="rId39"/>
    <p:sldId id="493" r:id="rId40"/>
    <p:sldId id="494" r:id="rId41"/>
    <p:sldId id="495" r:id="rId42"/>
    <p:sldId id="496" r:id="rId43"/>
    <p:sldId id="497" r:id="rId44"/>
    <p:sldId id="399" r:id="rId45"/>
    <p:sldId id="499" r:id="rId46"/>
    <p:sldId id="500" r:id="rId47"/>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9135" autoAdjust="0"/>
  </p:normalViewPr>
  <p:slideViewPr>
    <p:cSldViewPr>
      <p:cViewPr>
        <p:scale>
          <a:sx n="95" d="100"/>
          <a:sy n="95" d="100"/>
        </p:scale>
        <p:origin x="-149" y="787"/>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2/7/2016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2/7/2016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5</a:t>
            </a:fld>
            <a:endParaRPr lang="en-US"/>
          </a:p>
        </p:txBody>
      </p:sp>
    </p:spTree>
    <p:extLst>
      <p:ext uri="{BB962C8B-B14F-4D97-AF65-F5344CB8AC3E}">
        <p14:creationId xmlns:p14="http://schemas.microsoft.com/office/powerpoint/2010/main" val="286400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6</a:t>
            </a:fld>
            <a:endParaRPr lang="en-US"/>
          </a:p>
        </p:txBody>
      </p:sp>
    </p:spTree>
    <p:extLst>
      <p:ext uri="{BB962C8B-B14F-4D97-AF65-F5344CB8AC3E}">
        <p14:creationId xmlns:p14="http://schemas.microsoft.com/office/powerpoint/2010/main" val="97127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7</a:t>
            </a:fld>
            <a:endParaRPr lang="en-US"/>
          </a:p>
        </p:txBody>
      </p:sp>
    </p:spTree>
    <p:extLst>
      <p:ext uri="{BB962C8B-B14F-4D97-AF65-F5344CB8AC3E}">
        <p14:creationId xmlns:p14="http://schemas.microsoft.com/office/powerpoint/2010/main" val="365283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8</a:t>
            </a:fld>
            <a:endParaRPr lang="en-US"/>
          </a:p>
        </p:txBody>
      </p:sp>
    </p:spTree>
    <p:extLst>
      <p:ext uri="{BB962C8B-B14F-4D97-AF65-F5344CB8AC3E}">
        <p14:creationId xmlns:p14="http://schemas.microsoft.com/office/powerpoint/2010/main" val="172952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9</a:t>
            </a:fld>
            <a:endParaRPr lang="en-US"/>
          </a:p>
        </p:txBody>
      </p:sp>
    </p:spTree>
    <p:extLst>
      <p:ext uri="{BB962C8B-B14F-4D97-AF65-F5344CB8AC3E}">
        <p14:creationId xmlns:p14="http://schemas.microsoft.com/office/powerpoint/2010/main" val="248119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28363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5" name="Shape 185"/>
          <p:cNvSpPr>
            <a:spLocks noGrp="1" noRot="1" noChangeAspect="1"/>
          </p:cNvSpPr>
          <p:nvPr>
            <p:ph type="sldImg" idx="2"/>
          </p:nvPr>
        </p:nvSpPr>
        <p:spPr>
          <a:xfrm>
            <a:off x="2176463" y="696913"/>
            <a:ext cx="26574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7967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36</a:t>
            </a:fld>
            <a:endParaRPr lang="en-US" dirty="0"/>
          </a:p>
        </p:txBody>
      </p:sp>
    </p:spTree>
    <p:extLst>
      <p:ext uri="{BB962C8B-B14F-4D97-AF65-F5344CB8AC3E}">
        <p14:creationId xmlns:p14="http://schemas.microsoft.com/office/powerpoint/2010/main" val="40566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276600" y="9376056"/>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2/7/2016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n-US" smtClean="0"/>
              <a:pPr/>
              <a:t>1</a:t>
            </a:fld>
            <a:endParaRPr lang="en-US" dirty="0"/>
          </a:p>
        </p:txBody>
      </p:sp>
      <p:grpSp>
        <p:nvGrpSpPr>
          <p:cNvPr id="16" name="Group 15"/>
          <p:cNvGrpSpPr/>
          <p:nvPr/>
        </p:nvGrpSpPr>
        <p:grpSpPr>
          <a:xfrm>
            <a:off x="762000" y="1005006"/>
            <a:ext cx="5492088" cy="4762411"/>
            <a:chOff x="762000" y="-362328"/>
            <a:chExt cx="5492088" cy="4762411"/>
          </a:xfrm>
        </p:grpSpPr>
        <p:sp>
          <p:nvSpPr>
            <p:cNvPr id="17" name="TextBox 16"/>
            <p:cNvSpPr txBox="1"/>
            <p:nvPr/>
          </p:nvSpPr>
          <p:spPr>
            <a:xfrm>
              <a:off x="767688" y="3317592"/>
              <a:ext cx="5486400" cy="1082491"/>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Quarter </a:t>
              </a:r>
              <a:r>
                <a:rPr lang="en-US" sz="3200" b="1" i="1" u="sng" dirty="0" smtClean="0">
                  <a:effectLst>
                    <a:outerShdw blurRad="38100" dist="38100" dir="2700000" algn="tl">
                      <a:srgbClr val="000000">
                        <a:alpha val="43137"/>
                      </a:srgbClr>
                    </a:outerShdw>
                  </a:effectLst>
                </a:rPr>
                <a:t>3</a:t>
              </a:r>
              <a:r>
                <a:rPr lang="en-US" sz="3200" b="1" dirty="0" smtClean="0">
                  <a:effectLst>
                    <a:outerShdw blurRad="38100" dist="38100" dir="2700000" algn="tl">
                      <a:srgbClr val="000000">
                        <a:alpha val="43137"/>
                      </a:srgbClr>
                    </a:outerShdw>
                  </a:effectLst>
                </a:rPr>
                <a:t> Pre-Assessment</a:t>
              </a:r>
            </a:p>
            <a:p>
              <a:r>
                <a:rPr lang="en-US" sz="3200" b="1" dirty="0" smtClean="0">
                  <a:effectLst>
                    <a:outerShdw blurRad="38100" dist="38100" dir="2700000" algn="tl">
                      <a:srgbClr val="000000">
                        <a:alpha val="43137"/>
                      </a:srgbClr>
                    </a:outerShdw>
                  </a:effectLst>
                </a:rPr>
                <a:t>Teacher Directions</a:t>
              </a:r>
            </a:p>
          </p:txBody>
        </p:sp>
        <p:sp>
          <p:nvSpPr>
            <p:cNvPr id="19" name="Rectangle 18"/>
            <p:cNvSpPr/>
            <p:nvPr/>
          </p:nvSpPr>
          <p:spPr>
            <a:xfrm>
              <a:off x="762000" y="-362328"/>
              <a:ext cx="1727652" cy="830997"/>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804317" y="1684925"/>
            <a:ext cx="3240233" cy="2357903"/>
            <a:chOff x="3938156" y="232897"/>
            <a:chExt cx="3036281" cy="2586503"/>
          </a:xfrm>
        </p:grpSpPr>
        <p:grpSp>
          <p:nvGrpSpPr>
            <p:cNvPr id="14" name="Group 13"/>
            <p:cNvGrpSpPr/>
            <p:nvPr/>
          </p:nvGrpSpPr>
          <p:grpSpPr>
            <a:xfrm>
              <a:off x="3938156" y="678698"/>
              <a:ext cx="3036281" cy="2140702"/>
              <a:chOff x="3513083" y="274258"/>
              <a:chExt cx="3623568" cy="2568003"/>
            </a:xfrm>
          </p:grpSpPr>
          <p:grpSp>
            <p:nvGrpSpPr>
              <p:cNvPr id="18" name="Group 17"/>
              <p:cNvGrpSpPr/>
              <p:nvPr/>
            </p:nvGrpSpPr>
            <p:grpSpPr>
              <a:xfrm>
                <a:off x="3513083" y="274258"/>
                <a:ext cx="3623568" cy="2538281"/>
                <a:chOff x="3754558" y="937499"/>
                <a:chExt cx="3445410" cy="2329487"/>
              </a:xfrm>
            </p:grpSpPr>
            <p:sp>
              <p:nvSpPr>
                <p:cNvPr id="24" name="Parallelogram 23"/>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9" name="Parallelogram 28"/>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20"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6" descr="reading"/>
              <p:cNvPicPr>
                <a:picLocks noChangeAspect="1" noChangeArrowheads="1"/>
              </p:cNvPicPr>
              <p:nvPr/>
            </p:nvPicPr>
            <p:blipFill>
              <a:blip r:embed="rId5" cstate="print"/>
              <a:srcRect/>
              <a:stretch>
                <a:fillRect/>
              </a:stretch>
            </p:blipFill>
            <p:spPr bwMode="auto">
              <a:xfrm>
                <a:off x="4501915" y="535168"/>
                <a:ext cx="1820972" cy="1596664"/>
              </a:xfrm>
              <a:prstGeom prst="rect">
                <a:avLst/>
              </a:prstGeom>
              <a:noFill/>
            </p:spPr>
          </p:pic>
        </p:grpSp>
        <p:sp>
          <p:nvSpPr>
            <p:cNvPr id="15" name="Rectangle 14"/>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sp>
        <p:nvSpPr>
          <p:cNvPr id="25" name="Rectangle 24"/>
          <p:cNvSpPr/>
          <p:nvPr/>
        </p:nvSpPr>
        <p:spPr>
          <a:xfrm>
            <a:off x="934720" y="5951220"/>
            <a:ext cx="4160520" cy="2747773"/>
          </a:xfrm>
          <a:prstGeom prst="rect">
            <a:avLst/>
          </a:prstGeom>
        </p:spPr>
        <p:txBody>
          <a:bodyPr wrap="square" lIns="96378" tIns="48189" rIns="96378" bIns="48189">
            <a:spAutoFit/>
          </a:bodyPr>
          <a:lstStyle/>
          <a:p>
            <a:r>
              <a:rPr lang="en-US" sz="1300" b="1" u="sng" dirty="0"/>
              <a:t>Readin</a:t>
            </a:r>
            <a:r>
              <a:rPr lang="en-US" sz="1300" b="1" dirty="0"/>
              <a:t>g</a:t>
            </a:r>
          </a:p>
          <a:p>
            <a:r>
              <a:rPr lang="en-US" sz="1300" b="1" dirty="0">
                <a:solidFill>
                  <a:srgbClr val="C00000"/>
                </a:solidFill>
              </a:rPr>
              <a:t>12</a:t>
            </a:r>
            <a:r>
              <a:rPr lang="en-US" sz="1300" b="1" dirty="0"/>
              <a:t> Selected-Response 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t>Research</a:t>
            </a:r>
          </a:p>
          <a:p>
            <a:r>
              <a:rPr lang="en-US" sz="1300" b="1" dirty="0">
                <a:solidFill>
                  <a:srgbClr val="C00000"/>
                </a:solidFill>
              </a:rPr>
              <a:t>  3</a:t>
            </a:r>
            <a:r>
              <a:rPr lang="en-US" sz="1300" b="1" dirty="0"/>
              <a:t> Constructed-Response</a:t>
            </a:r>
          </a:p>
          <a:p>
            <a:r>
              <a:rPr lang="en-US" sz="1300" b="1" u="sng" dirty="0"/>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a:t>Writing </a:t>
            </a:r>
            <a:r>
              <a:rPr lang="en-US" sz="1300" b="1" u="sng" dirty="0" smtClean="0"/>
              <a:t>w/ </a:t>
            </a:r>
            <a:r>
              <a:rPr lang="en-US" sz="1300" b="1" u="sng" dirty="0"/>
              <a:t>Integrated 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sp>
        <p:nvSpPr>
          <p:cNvPr id="26" name="Rectangle 25"/>
          <p:cNvSpPr/>
          <p:nvPr/>
        </p:nvSpPr>
        <p:spPr>
          <a:xfrm>
            <a:off x="426720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26720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35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147" y="457200"/>
            <a:ext cx="6415655" cy="1590292"/>
          </a:xfrm>
          <a:prstGeom prst="rect">
            <a:avLst/>
          </a:prstGeom>
          <a:noFill/>
        </p:spPr>
        <p:txBody>
          <a:bodyPr wrap="square" lIns="96630" tIns="48316" rIns="96630" bIns="48316" rtlCol="0">
            <a:spAutoFit/>
          </a:bodyPr>
          <a:lstStyle/>
          <a:p>
            <a:pPr lvl="0"/>
            <a:r>
              <a:rPr lang="en-US" sz="1700" b="1" u="sng" dirty="0">
                <a:solidFill>
                  <a:prstClr val="black"/>
                </a:solidFill>
              </a:rPr>
              <a:t>Directions</a:t>
            </a:r>
            <a:endParaRPr lang="en-US" sz="1500" dirty="0"/>
          </a:p>
          <a:p>
            <a:r>
              <a:rPr lang="en-US" sz="1000" dirty="0"/>
              <a:t>The HSD Elementary assessments are neither scripted nor timed assessments.   They are a tool to inform instructional decision making. It is not the intent of these assessments to have students “guess and check” answers for the sake of </a:t>
            </a:r>
            <a:r>
              <a:rPr lang="en-US" sz="1000" dirty="0" smtClean="0"/>
              <a:t>finishing.</a:t>
            </a:r>
            <a:endParaRPr lang="en-US" sz="1000" dirty="0"/>
          </a:p>
          <a:p>
            <a:endParaRPr lang="en-US" sz="1000" dirty="0"/>
          </a:p>
          <a:p>
            <a:r>
              <a:rPr lang="en-US" sz="1000" dirty="0"/>
              <a:t>All students should “move toward” taking the assessments independently but many will need scaffolding strategies. If students </a:t>
            </a:r>
            <a:r>
              <a:rPr lang="en-US" sz="1000" b="1" dirty="0"/>
              <a:t>are not </a:t>
            </a:r>
            <a:r>
              <a:rPr lang="en-US" sz="1000" dirty="0"/>
              <a:t>reading at grade level and can’t read the text, </a:t>
            </a:r>
            <a:r>
              <a:rPr lang="en-US" sz="1000" b="1" dirty="0"/>
              <a:t>please read the stories </a:t>
            </a:r>
            <a:r>
              <a:rPr lang="en-US" sz="1000" dirty="0"/>
              <a:t>to the students and ask the questions.  Allow students to read the parts of the text that they can. Please note the level of  differentiation a student needed.</a:t>
            </a:r>
          </a:p>
        </p:txBody>
      </p:sp>
      <p:sp>
        <p:nvSpPr>
          <p:cNvPr id="6" name="Rectangle 5"/>
          <p:cNvSpPr/>
          <p:nvPr/>
        </p:nvSpPr>
        <p:spPr>
          <a:xfrm>
            <a:off x="4782527" y="60657"/>
            <a:ext cx="2504440" cy="56217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51" tIns="50925" rIns="101851" bIns="50925" rtlCol="0" anchor="t"/>
          <a:lstStyle/>
          <a:p>
            <a:r>
              <a:rPr lang="en-US" sz="12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61726" y="1905000"/>
            <a:ext cx="6478494" cy="616952"/>
          </a:xfrm>
          <a:prstGeom prst="rect">
            <a:avLst/>
          </a:prstGeom>
        </p:spPr>
        <p:txBody>
          <a:bodyPr wrap="square" lIns="86749" tIns="43375" rIns="86749" bIns="43375">
            <a:spAutoFit/>
          </a:bodyPr>
          <a:lstStyle/>
          <a:p>
            <a:pPr algn="ctr"/>
            <a:r>
              <a:rPr lang="en-US" sz="1300" b="1" dirty="0"/>
              <a:t>About this Assessment</a:t>
            </a:r>
          </a:p>
          <a:p>
            <a:endParaRPr lang="en-US" sz="1000" b="1" dirty="0"/>
          </a:p>
          <a:p>
            <a:r>
              <a:rPr lang="en-US" sz="1000" b="1" dirty="0"/>
              <a:t>This assessment includes:  </a:t>
            </a:r>
            <a:r>
              <a:rPr lang="en-US" sz="1000" dirty="0" smtClean="0"/>
              <a:t>Selected-Response (SR), Constructed-Response(CR), </a:t>
            </a:r>
            <a:r>
              <a:rPr lang="en-US" sz="1000" dirty="0"/>
              <a:t>and a Performance </a:t>
            </a:r>
            <a:r>
              <a:rPr lang="en-US" sz="1000" dirty="0" smtClean="0"/>
              <a:t>Task (PT).</a:t>
            </a:r>
            <a:endParaRPr lang="en-US" sz="1000" dirty="0"/>
          </a:p>
        </p:txBody>
      </p:sp>
      <p:graphicFrame>
        <p:nvGraphicFramePr>
          <p:cNvPr id="3" name="Table 2"/>
          <p:cNvGraphicFramePr>
            <a:graphicFrameLocks noGrp="1"/>
          </p:cNvGraphicFramePr>
          <p:nvPr>
            <p:extLst>
              <p:ext uri="{D42A27DB-BD31-4B8C-83A1-F6EECF244321}">
                <p14:modId xmlns:p14="http://schemas.microsoft.com/office/powerpoint/2010/main" val="1486648594"/>
              </p:ext>
            </p:extLst>
          </p:nvPr>
        </p:nvGraphicFramePr>
        <p:xfrm>
          <a:off x="511273" y="2588721"/>
          <a:ext cx="6086752" cy="1242060"/>
        </p:xfrm>
        <a:graphic>
          <a:graphicData uri="http://schemas.openxmlformats.org/drawingml/2006/table">
            <a:tbl>
              <a:tblPr firstRow="1" bandRow="1">
                <a:tableStyleId>{5940675A-B579-460E-94D1-54222C63F5DA}</a:tableStyleId>
              </a:tblPr>
              <a:tblGrid>
                <a:gridCol w="1711975"/>
                <a:gridCol w="2653552"/>
                <a:gridCol w="1721225"/>
              </a:tblGrid>
              <a:tr h="392776">
                <a:tc gridSpan="3">
                  <a:txBody>
                    <a:bodyPr/>
                    <a:lstStyle/>
                    <a:p>
                      <a:pPr algn="ctr"/>
                      <a:r>
                        <a:rPr lang="en-US" sz="1100" b="1" dirty="0" smtClean="0"/>
                        <a:t>Types of SBAC Constructed Response</a:t>
                      </a:r>
                      <a:r>
                        <a:rPr lang="en-US" sz="11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marL="86061" marR="86061" marT="43642" marB="43642" anchor="ctr">
                    <a:solidFill>
                      <a:schemeClr val="bg1"/>
                    </a:solidFill>
                  </a:tcPr>
                </a:tc>
                <a:tc hMerge="1">
                  <a:txBody>
                    <a:bodyPr/>
                    <a:lstStyle/>
                    <a:p>
                      <a:endParaRPr lang="en-US"/>
                    </a:p>
                  </a:txBody>
                  <a:tcPr/>
                </a:tc>
                <a:tc hMerge="1">
                  <a:txBody>
                    <a:bodyPr/>
                    <a:lstStyle/>
                    <a:p>
                      <a:endParaRPr lang="en-US" dirty="0"/>
                    </a:p>
                  </a:txBody>
                  <a:tcPr/>
                </a:tc>
              </a:tr>
              <a:tr h="814647">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marL="86061" marR="86061" marT="43642" marB="43642">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3 Point Write to Revise Rubrics as Needed</a:t>
                      </a:r>
                      <a:endParaRPr lang="en-US" sz="1000" b="0" dirty="0" smtClean="0"/>
                    </a:p>
                  </a:txBody>
                  <a:tcPr marL="86061" marR="86061" marT="43642" marB="43642">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marL="86061" marR="86061" marT="43642" marB="43642">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09834172"/>
              </p:ext>
            </p:extLst>
          </p:nvPr>
        </p:nvGraphicFramePr>
        <p:xfrm>
          <a:off x="596966" y="3962400"/>
          <a:ext cx="6208015" cy="4347072"/>
        </p:xfrm>
        <a:graphic>
          <a:graphicData uri="http://schemas.openxmlformats.org/drawingml/2006/table">
            <a:tbl>
              <a:tblPr firstRow="1" bandRow="1">
                <a:tableStyleId>{5940675A-B579-460E-94D1-54222C63F5DA}</a:tableStyleId>
              </a:tblPr>
              <a:tblGrid>
                <a:gridCol w="3342777"/>
                <a:gridCol w="2865238"/>
              </a:tblGrid>
              <a:tr h="581891">
                <a:tc gridSpan="2">
                  <a:txBody>
                    <a:bodyPr/>
                    <a:lstStyle/>
                    <a:p>
                      <a:pPr algn="ctr"/>
                      <a:r>
                        <a:rPr lang="en-US" sz="1300" b="1" dirty="0" smtClean="0"/>
                        <a:t>Quarter 3</a:t>
                      </a:r>
                      <a:r>
                        <a:rPr lang="en-US" sz="1300" b="1" baseline="0" dirty="0" smtClean="0"/>
                        <a:t> </a:t>
                      </a:r>
                      <a:r>
                        <a:rPr lang="en-US" sz="13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1851">
                <a:tc>
                  <a:txBody>
                    <a:bodyPr/>
                    <a:lstStyle/>
                    <a:p>
                      <a:pPr algn="ctr"/>
                      <a:r>
                        <a:rPr lang="en-US" sz="1100" b="1" u="sng" dirty="0" smtClean="0"/>
                        <a:t>Part 1</a:t>
                      </a:r>
                      <a:endParaRPr lang="en-US" sz="1100" b="1" u="sng" dirty="0"/>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1" u="sng" dirty="0" smtClean="0"/>
                        <a:t>Part 2</a:t>
                      </a:r>
                      <a:endParaRPr lang="en-US" sz="1100" b="1" u="sng" dirty="0"/>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6778">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indent="0">
                        <a:buFont typeface="Arial" pitchFamily="34" charset="0"/>
                        <a:buNone/>
                      </a:pPr>
                      <a:r>
                        <a:rPr lang="en-US" sz="900" dirty="0" smtClean="0">
                          <a:effectLst/>
                          <a:latin typeface="+mn-lt"/>
                          <a:ea typeface="Calibri"/>
                          <a:cs typeface="Calibri"/>
                        </a:rPr>
                        <a:t>This protocol focuses on the key elements of </a:t>
                      </a:r>
                      <a:r>
                        <a:rPr lang="en-US" sz="900" b="1" dirty="0" smtClean="0">
                          <a:effectLst/>
                          <a:latin typeface="+mn-lt"/>
                          <a:ea typeface="Calibri"/>
                          <a:cs typeface="Calibri"/>
                        </a:rPr>
                        <a:t>writing narratives</a:t>
                      </a:r>
                      <a:r>
                        <a:rPr lang="en-US" sz="900" dirty="0" smtClean="0">
                          <a:effectLst/>
                          <a:latin typeface="+mn-lt"/>
                          <a:ea typeface="Calibri"/>
                          <a:cs typeface="Calibri"/>
                        </a:rPr>
                        <a:t>: </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introduction </a:t>
                      </a:r>
                      <a:r>
                        <a:rPr lang="en-US" sz="900" dirty="0" smtClean="0">
                          <a:effectLst/>
                          <a:latin typeface="+mn-lt"/>
                          <a:ea typeface="Calibri"/>
                          <a:cs typeface="Calibri"/>
                        </a:rPr>
                        <a:t>(narrator and/or setting and characters)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organization </a:t>
                      </a:r>
                      <a:r>
                        <a:rPr lang="en-US" sz="900" dirty="0" smtClean="0">
                          <a:effectLst/>
                          <a:latin typeface="+mn-lt"/>
                          <a:ea typeface="Calibri"/>
                          <a:cs typeface="Calibri"/>
                        </a:rPr>
                        <a:t>(event sequence)</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development </a:t>
                      </a:r>
                      <a:r>
                        <a:rPr lang="en-US" sz="900" dirty="0" smtClean="0">
                          <a:effectLst/>
                          <a:latin typeface="+mn-lt"/>
                          <a:ea typeface="Calibri"/>
                          <a:cs typeface="Calibri"/>
                        </a:rPr>
                        <a:t>(narrative techniques such as dialogue, pacing, description reflection, and multiple plot lines)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transitions </a:t>
                      </a:r>
                      <a:r>
                        <a:rPr lang="en-US" sz="900" dirty="0" smtClean="0">
                          <a:effectLst/>
                          <a:latin typeface="+mn-lt"/>
                          <a:ea typeface="Calibri"/>
                          <a:cs typeface="Calibri"/>
                        </a:rPr>
                        <a:t>(to sequence events)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conclusion</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conventions of standard English</a:t>
                      </a:r>
                      <a:r>
                        <a:rPr lang="en-US" sz="900" dirty="0" smtClean="0">
                          <a:effectLst/>
                          <a:latin typeface="+mn-lt"/>
                          <a:ea typeface="Calibri"/>
                          <a:cs typeface="Calibri"/>
                        </a:rPr>
                        <a:t>. </a:t>
                      </a:r>
                      <a:endParaRPr lang="en-US" sz="800" dirty="0" smtClean="0">
                        <a:effectLst/>
                        <a:latin typeface="+mn-lt"/>
                        <a:ea typeface="Calibri"/>
                        <a:cs typeface="Times New Roman"/>
                      </a:endParaRPr>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52973" y="8656495"/>
            <a:ext cx="6096000" cy="503096"/>
          </a:xfrm>
          <a:prstGeom prst="rect">
            <a:avLst/>
          </a:prstGeom>
        </p:spPr>
        <p:txBody>
          <a:bodyPr wrap="square" lIns="86749" tIns="43375" rIns="86749" bIns="43375">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934851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19031814"/>
              </p:ext>
            </p:extLst>
          </p:nvPr>
        </p:nvGraphicFramePr>
        <p:xfrm>
          <a:off x="381000" y="2865120"/>
          <a:ext cx="6472238" cy="1402080"/>
        </p:xfrm>
        <a:graphic>
          <a:graphicData uri="http://schemas.openxmlformats.org/drawingml/2006/table">
            <a:tbl>
              <a:tblPr firstRow="1" firstCol="1" bandRow="1"/>
              <a:tblGrid>
                <a:gridCol w="777875"/>
                <a:gridCol w="878762"/>
                <a:gridCol w="850039"/>
                <a:gridCol w="697260"/>
                <a:gridCol w="760580"/>
                <a:gridCol w="674068"/>
                <a:gridCol w="695788"/>
                <a:gridCol w="1137866"/>
              </a:tblGrid>
              <a:tr h="12607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653" marR="3265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375505">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2653" marR="3265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52400" y="228600"/>
            <a:ext cx="6947893" cy="7486430"/>
            <a:chOff x="152400" y="228600"/>
            <a:chExt cx="6947893" cy="7486430"/>
          </a:xfrm>
        </p:grpSpPr>
        <p:sp>
          <p:nvSpPr>
            <p:cNvPr id="6" name="TextBox 5"/>
            <p:cNvSpPr txBox="1"/>
            <p:nvPr/>
          </p:nvSpPr>
          <p:spPr>
            <a:xfrm>
              <a:off x="352425" y="228600"/>
              <a:ext cx="6553200" cy="7140416"/>
            </a:xfrm>
            <a:prstGeom prst="rect">
              <a:avLst/>
            </a:prstGeom>
            <a:noFill/>
          </p:spPr>
          <p:txBody>
            <a:bodyPr wrap="square" rtlCol="0">
              <a:spAutoFit/>
            </a:bodyPr>
            <a:lstStyle/>
            <a:p>
              <a:pPr algn="ctr"/>
              <a:r>
                <a:rPr lang="en-US" sz="1400" b="1" u="sng" dirty="0" smtClean="0"/>
                <a:t>Pre-Assessment and Learning Progressions</a:t>
              </a:r>
            </a:p>
            <a:p>
              <a:pPr algn="ctr"/>
              <a:endParaRPr lang="en-US" sz="1400" b="1" u="sng" dirty="0" smtClean="0"/>
            </a:p>
            <a:p>
              <a:endParaRPr lang="en-US" sz="800" dirty="0"/>
            </a:p>
            <a:p>
              <a:r>
                <a:rPr lang="en-US" sz="1100" dirty="0" smtClean="0"/>
                <a:t>The </a:t>
              </a:r>
              <a:r>
                <a:rPr lang="en-US" sz="1100" b="1" i="1" u="sng" dirty="0" smtClean="0">
                  <a:effectLst>
                    <a:outerShdw blurRad="38100" dist="38100" dir="2700000" algn="tl">
                      <a:srgbClr val="000000">
                        <a:alpha val="43137"/>
                      </a:srgbClr>
                    </a:outerShdw>
                  </a:effectLst>
                </a:rPr>
                <a:t>pre-assessments</a:t>
              </a:r>
              <a:r>
                <a:rPr lang="en-US" sz="1100" dirty="0" smtClean="0"/>
                <a:t> measure progress </a:t>
              </a:r>
              <a:r>
                <a:rPr lang="en-US" sz="1100" b="1" i="1" u="sng" dirty="0" smtClean="0">
                  <a:effectLst>
                    <a:outerShdw blurRad="38100" dist="38100" dir="2700000" algn="tl">
                      <a:srgbClr val="000000">
                        <a:alpha val="43137"/>
                      </a:srgbClr>
                    </a:outerShdw>
                  </a:effectLst>
                </a:rPr>
                <a:t>toward standard mastery</a:t>
              </a:r>
              <a:r>
                <a:rPr lang="en-US" sz="1100" b="1" i="1" dirty="0" smtClean="0"/>
                <a:t>.</a:t>
              </a:r>
              <a:endParaRPr lang="en-US" sz="1100" dirty="0" smtClean="0"/>
            </a:p>
            <a:p>
              <a:endParaRPr lang="en-US" sz="800" dirty="0"/>
            </a:p>
            <a:p>
              <a:r>
                <a:rPr lang="en-US" sz="1100" dirty="0" smtClean="0"/>
                <a:t>Unlike the </a:t>
              </a:r>
              <a:r>
                <a:rPr lang="en-US" sz="1100" b="1" u="sng" dirty="0" smtClean="0"/>
                <a:t>C</a:t>
              </a:r>
              <a:r>
                <a:rPr lang="en-US" sz="1100" dirty="0" smtClean="0"/>
                <a:t>ommon </a:t>
              </a:r>
              <a:r>
                <a:rPr lang="en-US" sz="1100" b="1" u="sng" dirty="0" smtClean="0"/>
                <a:t>F</a:t>
              </a:r>
              <a:r>
                <a:rPr lang="en-US" sz="1100" dirty="0" smtClean="0"/>
                <a:t>ormative </a:t>
              </a:r>
              <a:r>
                <a:rPr lang="en-US" sz="1100" b="1" u="sng" dirty="0" smtClean="0"/>
                <a:t>A</a:t>
              </a:r>
              <a:r>
                <a:rPr lang="en-US" sz="1100" dirty="0" smtClean="0"/>
                <a:t>ssessments which measure standard mastery, the pre-assessments are more like a base-line picture of a student’s strengths and gaps, measuring skills and concepts, students need “</a:t>
              </a:r>
              <a:r>
                <a:rPr lang="en-US" sz="1100" b="1" i="1" dirty="0" smtClean="0"/>
                <a:t>along the way</a:t>
              </a:r>
              <a:r>
                <a:rPr lang="en-US" sz="1100" dirty="0" smtClean="0"/>
                <a:t>,” in order to achieve standard mastery.</a:t>
              </a:r>
            </a:p>
            <a:p>
              <a:endParaRPr lang="en-US" sz="1100" dirty="0" smtClean="0"/>
            </a:p>
            <a:p>
              <a:endParaRPr lang="en-US" sz="1100" dirty="0"/>
            </a:p>
            <a:p>
              <a:endParaRPr lang="en-US" sz="11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100" dirty="0"/>
            </a:p>
            <a:p>
              <a:endParaRPr lang="en-US" sz="1100" dirty="0" smtClean="0"/>
            </a:p>
            <a:p>
              <a:r>
                <a:rPr lang="en-US" sz="1100" dirty="0" smtClean="0"/>
                <a:t>So what about a “post-assessment?”  There is not a standardized post-assessment.</a:t>
              </a:r>
            </a:p>
            <a:p>
              <a:r>
                <a:rPr lang="en-US" sz="1100" dirty="0" smtClean="0"/>
                <a:t>The true measure of how students are doing “</a:t>
              </a:r>
              <a:r>
                <a:rPr lang="en-US" sz="1100" b="1" i="1" dirty="0" smtClean="0"/>
                <a:t>along the way</a:t>
              </a:r>
              <a:r>
                <a:rPr lang="en-US" sz="1100" dirty="0" smtClean="0"/>
                <a:t>,” is assessed in the classroom during instruction and classroom formative assessment.  For this reason The CFA’s are not called  “post-assessments.”  The CFAs measure the “</a:t>
              </a:r>
              <a:r>
                <a:rPr lang="en-US" sz="1100" b="1" i="1" dirty="0" smtClean="0"/>
                <a:t>end goal</a:t>
              </a:r>
              <a:r>
                <a:rPr lang="en-US" sz="1100" dirty="0" smtClean="0"/>
                <a:t>,” or standard mastery.  However, without the pre-assessments, how will we know what our instruction should focus on throughout each quarter?</a:t>
              </a:r>
            </a:p>
            <a:p>
              <a:endParaRPr lang="en-US" sz="800" dirty="0"/>
            </a:p>
            <a:p>
              <a:r>
                <a:rPr lang="en-US" sz="1100" b="1" u="sng" dirty="0" smtClean="0"/>
                <a:t>Learning Progressions</a:t>
              </a:r>
              <a:r>
                <a:rPr lang="en-US" sz="1100" dirty="0" smtClean="0"/>
                <a:t>: are the </a:t>
              </a:r>
              <a:r>
                <a:rPr lang="en-US" sz="1100" dirty="0"/>
                <a:t>predicted set of skills needed to be able to complete the required task demand of each standard. </a:t>
              </a:r>
              <a:r>
                <a:rPr lang="en-US" sz="1100" dirty="0" smtClean="0"/>
                <a:t>The learning progressions were aligned to Hess’ </a:t>
              </a:r>
              <a:r>
                <a:rPr lang="en-US" sz="1100" b="1" i="1" dirty="0" smtClean="0"/>
                <a:t>Cognitive Rigor Matrix</a:t>
              </a:r>
              <a:r>
                <a:rPr lang="en-US" sz="1100" dirty="0" smtClean="0"/>
                <a:t>.</a:t>
              </a:r>
            </a:p>
            <a:p>
              <a:endParaRPr lang="en-US" sz="800" dirty="0"/>
            </a:p>
            <a:p>
              <a:r>
                <a:rPr lang="en-US" sz="1100" dirty="0" smtClean="0"/>
                <a:t>The pre-assessments measure student proficiency indicated on the boxes in </a:t>
              </a:r>
              <a:r>
                <a:rPr lang="en-US" sz="1100" b="1" i="1" dirty="0" smtClean="0"/>
                <a:t>purple </a:t>
              </a:r>
              <a:r>
                <a:rPr lang="en-US" sz="1100" dirty="0"/>
                <a:t>(</a:t>
              </a:r>
              <a:r>
                <a:rPr lang="en-US" sz="1100" dirty="0" smtClean="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100" dirty="0" smtClean="0"/>
                <a:t>There is a Reading Learning Progression checklist for each standard in each grade that can be used to monitor progress.  It is available at: </a:t>
              </a:r>
              <a:endParaRPr lang="en-US" sz="1100" dirty="0"/>
            </a:p>
          </p:txBody>
        </p:sp>
        <p:sp>
          <p:nvSpPr>
            <p:cNvPr id="28" name="Rectangle 27"/>
            <p:cNvSpPr/>
            <p:nvPr/>
          </p:nvSpPr>
          <p:spPr>
            <a:xfrm>
              <a:off x="1985778" y="7468809"/>
              <a:ext cx="2667000" cy="246221"/>
            </a:xfrm>
            <a:prstGeom prst="rect">
              <a:avLst/>
            </a:prstGeom>
          </p:spPr>
          <p:txBody>
            <a:bodyPr wrap="square">
              <a:spAutoFit/>
            </a:bodyPr>
            <a:lstStyle/>
            <a:p>
              <a:r>
                <a:rPr lang="en-US" sz="1000" dirty="0" smtClean="0">
                  <a:hlinkClick r:id="rId3"/>
                </a:rPr>
                <a:t>http</a:t>
              </a:r>
              <a:r>
                <a:rPr lang="en-US" sz="1000" dirty="0">
                  <a:hlinkClick r:id="rId3"/>
                </a:rPr>
                <a:t>://</a:t>
              </a:r>
              <a:r>
                <a:rPr lang="en-US" sz="1000" dirty="0" smtClean="0">
                  <a:hlinkClick r:id="rId3"/>
                </a:rPr>
                <a:t>sresource.homestead.com/Grade-2.html</a:t>
              </a:r>
              <a:endParaRPr lang="en-US" sz="1000" dirty="0" smtClean="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tx1"/>
                      </a:solidFill>
                    </a:rPr>
                    <a:t>Example of a </a:t>
                  </a:r>
                  <a:r>
                    <a:rPr lang="en-US" sz="1100" b="1" i="1" dirty="0" smtClean="0">
                      <a:solidFill>
                        <a:schemeClr val="tx1"/>
                      </a:solidFill>
                    </a:rPr>
                    <a:t>Learning Progression </a:t>
                  </a:r>
                  <a:r>
                    <a:rPr lang="en-US" sz="1100" dirty="0" smtClean="0">
                      <a:solidFill>
                        <a:schemeClr val="tx1"/>
                      </a:solidFill>
                    </a:rPr>
                    <a:t>for RL.2.1</a:t>
                  </a:r>
                </a:p>
                <a:p>
                  <a:pPr algn="ctr"/>
                  <a:r>
                    <a:rPr lang="en-US" sz="1100" dirty="0" smtClean="0">
                      <a:solidFill>
                        <a:schemeClr val="tx1"/>
                      </a:solidFill>
                    </a:rPr>
                    <a:t>Pre-Assessments Measure </a:t>
                  </a:r>
                  <a:r>
                    <a:rPr lang="en-US" sz="1100" b="1" i="1" dirty="0" smtClean="0">
                      <a:solidFill>
                        <a:schemeClr val="tx1"/>
                      </a:solidFill>
                    </a:rPr>
                    <a:t>Adjustment Points</a:t>
                  </a:r>
                  <a:r>
                    <a:rPr lang="en-US" sz="1100" i="1" dirty="0" smtClean="0">
                      <a:solidFill>
                        <a:schemeClr val="tx1"/>
                      </a:solidFill>
                    </a:rPr>
                    <a:t> </a:t>
                  </a:r>
                  <a:r>
                    <a:rPr lang="en-US" sz="1100" dirty="0" smtClean="0">
                      <a:solidFill>
                        <a:schemeClr val="tx1"/>
                      </a:solidFill>
                    </a:rPr>
                    <a:t>(in purple)</a:t>
                  </a:r>
                  <a:endParaRPr lang="en-US" sz="1100" dirty="0">
                    <a:solidFill>
                      <a:schemeClr val="tx1"/>
                    </a:solidFill>
                  </a:endParaRP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smtClean="0">
                      <a:solidFill>
                        <a:schemeClr val="tx1"/>
                      </a:solidFill>
                    </a:rPr>
                    <a:t>CFA</a:t>
                  </a:r>
                </a:p>
                <a:p>
                  <a:r>
                    <a:rPr lang="en-US" sz="1000" dirty="0" smtClean="0">
                      <a:solidFill>
                        <a:schemeClr val="tx1"/>
                      </a:solidFill>
                    </a:rPr>
                    <a:t>RL.2.1 </a:t>
                  </a:r>
                  <a:r>
                    <a:rPr lang="en-US" sz="1000" b="1" dirty="0" smtClean="0">
                      <a:solidFill>
                        <a:schemeClr val="tx1"/>
                      </a:solidFill>
                    </a:rPr>
                    <a:t>grade-leve</a:t>
                  </a:r>
                  <a:r>
                    <a:rPr lang="en-US" sz="1000" dirty="0" smtClean="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smtClean="0">
                      <a:solidFill>
                        <a:schemeClr val="tx1"/>
                      </a:solidFill>
                    </a:rPr>
                    <a:t>After the pre-assessment is given, Learning Progressions provide informal formative assessment </a:t>
                  </a:r>
                  <a:r>
                    <a:rPr lang="en-US" sz="1000" b="1" i="1" dirty="0" smtClean="0">
                      <a:solidFill>
                        <a:schemeClr val="tx1"/>
                      </a:solidFill>
                    </a:rPr>
                    <a:t>below and near grade-level  “</a:t>
                  </a:r>
                  <a:r>
                    <a:rPr lang="en-US" sz="1000" dirty="0" smtClean="0">
                      <a:solidFill>
                        <a:schemeClr val="tx1"/>
                      </a:solidFill>
                    </a:rPr>
                    <a:t>tasks” </a:t>
                  </a:r>
                  <a:r>
                    <a:rPr lang="en-US" sz="1000" b="1" i="1" dirty="0" smtClean="0">
                      <a:solidFill>
                        <a:schemeClr val="tx1"/>
                      </a:solidFill>
                    </a:rPr>
                    <a:t>throughout each quarter.</a:t>
                  </a:r>
                  <a:endParaRPr lang="en-US" sz="10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effectLst>
                      <a:outerShdw blurRad="38100" dist="38100" dir="2700000" algn="tl">
                        <a:srgbClr val="000000">
                          <a:alpha val="43137"/>
                        </a:srgbClr>
                      </a:outerShdw>
                    </a:effectLst>
                  </a:rPr>
                  <a:t>Beg. </a:t>
                </a:r>
                <a:r>
                  <a:rPr lang="en-US" sz="1200" b="1" dirty="0">
                    <a:solidFill>
                      <a:schemeClr val="tx1"/>
                    </a:solidFill>
                    <a:effectLst>
                      <a:outerShdw blurRad="38100" dist="38100" dir="2700000" algn="tl">
                        <a:srgbClr val="000000">
                          <a:alpha val="43137"/>
                        </a:srgbClr>
                      </a:outerShdw>
                    </a:effectLst>
                  </a:rPr>
                  <a:t>o</a:t>
                </a:r>
                <a:r>
                  <a:rPr lang="en-US" sz="1200" b="1" dirty="0" smtClean="0">
                    <a:solidFill>
                      <a:schemeClr val="tx1"/>
                    </a:solidFill>
                    <a:effectLst>
                      <a:outerShdw blurRad="38100" dist="38100" dir="2700000" algn="tl">
                        <a:srgbClr val="000000">
                          <a:alpha val="43137"/>
                        </a:srgbClr>
                      </a:outerShdw>
                    </a:effectLst>
                  </a:rPr>
                  <a:t>f QTR</a:t>
                </a:r>
                <a:endParaRPr lang="en-US" sz="12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effectLst>
                      <a:outerShdw blurRad="38100" dist="38100" dir="2700000" algn="tl">
                        <a:srgbClr val="000000">
                          <a:alpha val="43137"/>
                        </a:srgbClr>
                      </a:outerShdw>
                    </a:effectLst>
                  </a:rPr>
                  <a:t>Throughout the QTR</a:t>
                </a:r>
                <a:endParaRPr lang="en-US" sz="9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a:t>
                </a:r>
                <a:r>
                  <a:rPr lang="en-US" sz="900" b="1" dirty="0" smtClean="0">
                    <a:solidFill>
                      <a:schemeClr val="tx1"/>
                    </a:solidFill>
                    <a:effectLst>
                      <a:outerShdw blurRad="38100" dist="38100" dir="2700000" algn="tl">
                        <a:srgbClr val="000000">
                          <a:alpha val="43137"/>
                        </a:srgbClr>
                      </a:outerShdw>
                    </a:effectLst>
                  </a:rPr>
                  <a:t>ND of  QTR</a:t>
                </a:r>
                <a:endParaRPr lang="en-US" sz="900" b="1" dirty="0">
                  <a:solidFill>
                    <a:schemeClr val="tx1"/>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3413548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28218410"/>
              </p:ext>
            </p:extLst>
          </p:nvPr>
        </p:nvGraphicFramePr>
        <p:xfrm>
          <a:off x="265611" y="5715000"/>
          <a:ext cx="6584949" cy="2700528"/>
        </p:xfrm>
        <a:graphic>
          <a:graphicData uri="http://schemas.openxmlformats.org/drawingml/2006/table">
            <a:tbl>
              <a:tblPr firstRow="1" firstCol="1" bandRow="1"/>
              <a:tblGrid>
                <a:gridCol w="496389"/>
                <a:gridCol w="628231"/>
                <a:gridCol w="562310"/>
                <a:gridCol w="562059"/>
                <a:gridCol w="384989"/>
                <a:gridCol w="503120"/>
                <a:gridCol w="536377"/>
                <a:gridCol w="480514"/>
                <a:gridCol w="586286"/>
                <a:gridCol w="556714"/>
                <a:gridCol w="685800"/>
                <a:gridCol w="602160"/>
              </a:tblGrid>
              <a:tr h="17309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smtClean="0">
                          <a:solidFill>
                            <a:srgbClr val="000000"/>
                          </a:solidFill>
                          <a:effectLst/>
                          <a:latin typeface="Calibri"/>
                          <a:ea typeface="Times New Roman"/>
                          <a:cs typeface="Times New Roman"/>
                        </a:rPr>
                        <a:t>–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Ci</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Cu</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778906">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or locate </a:t>
                      </a:r>
                      <a:r>
                        <a:rPr lang="en-US" sz="800" u="sng">
                          <a:solidFill>
                            <a:srgbClr val="000000"/>
                          </a:solidFill>
                          <a:effectLst/>
                          <a:latin typeface="Calibri"/>
                          <a:ea typeface="Times New Roman"/>
                          <a:cs typeface="Times New Roman"/>
                        </a:rPr>
                        <a:t>characters </a:t>
                      </a:r>
                      <a:r>
                        <a:rPr lang="en-US" sz="800">
                          <a:solidFill>
                            <a:srgbClr val="000000"/>
                          </a:solidFill>
                          <a:effectLst/>
                          <a:latin typeface="Calibri"/>
                          <a:ea typeface="Times New Roman"/>
                          <a:cs typeface="Times New Roman"/>
                        </a:rPr>
                        <a:t>in a story read and discussed in class.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 experience, compare, contrast, adventures and stories.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Identify a character, a setting and an event sequence in a story (general understanding).</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dirty="0">
                          <a:solidFill>
                            <a:srgbClr val="000000"/>
                          </a:solidFill>
                          <a:effectLst/>
                          <a:latin typeface="Calibri"/>
                          <a:ea typeface="Times New Roman"/>
                          <a:cs typeface="Times New Roman"/>
                        </a:rPr>
                        <a:t>Answers who, what, when, where or how questions about specific </a:t>
                      </a:r>
                      <a:r>
                        <a:rPr lang="en-US" sz="800" u="sng" dirty="0">
                          <a:solidFill>
                            <a:srgbClr val="000000"/>
                          </a:solidFill>
                          <a:effectLst/>
                          <a:latin typeface="Calibri"/>
                          <a:ea typeface="Times New Roman"/>
                          <a:cs typeface="Times New Roman"/>
                        </a:rPr>
                        <a:t>experiences</a:t>
                      </a:r>
                      <a:r>
                        <a:rPr lang="en-US" sz="800" dirty="0">
                          <a:solidFill>
                            <a:srgbClr val="000000"/>
                          </a:solidFill>
                          <a:effectLst/>
                          <a:latin typeface="Calibri"/>
                          <a:ea typeface="Times New Roman"/>
                          <a:cs typeface="Times New Roman"/>
                        </a:rPr>
                        <a:t> of characters.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dirty="0">
                          <a:solidFill>
                            <a:srgbClr val="000000"/>
                          </a:solidFill>
                          <a:effectLst/>
                          <a:latin typeface="Calibri"/>
                          <a:ea typeface="Times New Roman"/>
                          <a:cs typeface="Times New Roman"/>
                        </a:rPr>
                        <a:t>Summarize a character’s </a:t>
                      </a:r>
                      <a:r>
                        <a:rPr lang="en-US" sz="800" b="1" u="sng" dirty="0">
                          <a:solidFill>
                            <a:srgbClr val="000000"/>
                          </a:solidFill>
                          <a:effectLst/>
                          <a:latin typeface="Calibri"/>
                          <a:ea typeface="Times New Roman"/>
                          <a:cs typeface="Times New Roman"/>
                        </a:rPr>
                        <a:t>adventure</a:t>
                      </a:r>
                      <a:r>
                        <a:rPr lang="en-US" sz="800" b="1" dirty="0">
                          <a:solidFill>
                            <a:srgbClr val="000000"/>
                          </a:solidFill>
                          <a:effectLst/>
                          <a:latin typeface="Calibri"/>
                          <a:ea typeface="Times New Roman"/>
                          <a:cs typeface="Times New Roman"/>
                        </a:rPr>
                        <a:t> in a story read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120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1200"/>
                        </a:spcAft>
                      </a:pPr>
                      <a:r>
                        <a:rPr lang="en-US" sz="800" b="1" i="1" dirty="0" smtClean="0">
                          <a:solidFill>
                            <a:srgbClr val="C00000"/>
                          </a:solidFill>
                          <a:effectLst/>
                          <a:latin typeface="Calibri"/>
                          <a:ea typeface="Calibri"/>
                          <a:cs typeface="Times New Roman"/>
                        </a:rPr>
                        <a:t>NOT ASSESSED</a:t>
                      </a:r>
                    </a:p>
                    <a:p>
                      <a:pPr marL="0" marR="0" algn="l">
                        <a:lnSpc>
                          <a:spcPct val="115000"/>
                        </a:lnSpc>
                        <a:spcBef>
                          <a:spcPts val="0"/>
                        </a:spcBef>
                        <a:spcAft>
                          <a:spcPts val="1200"/>
                        </a:spcAft>
                      </a:pP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stories tell about experiences and adventures of characters (and gives examples).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information about characters’ adventures or experiences in two stories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effectLst/>
                          <a:latin typeface="Calibri"/>
                          <a:ea typeface="Calibri"/>
                          <a:cs typeface="Times New Roman"/>
                        </a:rPr>
                        <a:t>SELECTED</a:t>
                      </a:r>
                    </a:p>
                    <a:p>
                      <a:pPr marL="0" marR="0" algn="l">
                        <a:lnSpc>
                          <a:spcPct val="115000"/>
                        </a:lnSpc>
                        <a:spcBef>
                          <a:spcPts val="0"/>
                        </a:spcBef>
                        <a:spcAft>
                          <a:spcPts val="0"/>
                        </a:spcAft>
                      </a:pPr>
                      <a:r>
                        <a:rPr lang="en-US" sz="800" b="1" i="1" dirty="0" smtClean="0">
                          <a:solidFill>
                            <a:srgbClr val="C00000"/>
                          </a:solidFill>
                          <a:effectLst/>
                          <a:latin typeface="Calibri"/>
                          <a:ea typeface="Calibri"/>
                          <a:cs typeface="Times New Roman"/>
                        </a:rPr>
                        <a:t>RESPONSE</a:t>
                      </a:r>
                      <a:endParaRPr lang="en-US" sz="800" i="1" dirty="0">
                        <a:solidFill>
                          <a:srgbClr val="C00000"/>
                        </a:solidFill>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Lists on a graph details about the adventures or experiences of 2 characters.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Distinguishes which details in a text show similarities and differences in characters’ experiences or adventures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effectLst/>
                          <a:latin typeface="Calibri"/>
                          <a:ea typeface="Calibri"/>
                          <a:cs typeface="Times New Roman"/>
                        </a:rPr>
                        <a:t>SELECTED</a:t>
                      </a:r>
                      <a:r>
                        <a:rPr lang="en-US" sz="800" b="1" i="1" baseline="0" dirty="0" smtClean="0">
                          <a:solidFill>
                            <a:srgbClr val="C00000"/>
                          </a:solidFill>
                          <a:effectLst/>
                          <a:latin typeface="Calibri"/>
                          <a:ea typeface="Calibri"/>
                          <a:cs typeface="Times New Roman"/>
                        </a:rPr>
                        <a:t> RESPONSE</a:t>
                      </a:r>
                      <a:endParaRPr lang="en-US" sz="800" i="1" dirty="0">
                        <a:solidFill>
                          <a:srgbClr val="C00000"/>
                        </a:solidFill>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Determine similarities and differences between characters’ adventures in a new text.</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Write a concluding sentence about the main differences and similarities of character’s experiences or adventures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effectLst/>
                          <a:latin typeface="Calibri"/>
                          <a:ea typeface="Calibri"/>
                          <a:cs typeface="Times New Roman"/>
                        </a:rPr>
                        <a:t>CONSTRUCTED RESPONSE</a:t>
                      </a:r>
                      <a:endParaRPr lang="en-US" sz="800" i="1" dirty="0">
                        <a:solidFill>
                          <a:srgbClr val="C00000"/>
                        </a:solidFill>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RL.1.9</a:t>
                      </a:r>
                      <a:r>
                        <a:rPr lang="en-US" sz="800" dirty="0">
                          <a:effectLst/>
                          <a:latin typeface="Calibri"/>
                          <a:ea typeface="Calibri"/>
                          <a:cs typeface="Helvetica"/>
                        </a:rPr>
                        <a:t> Compare and contrast the adventures and experiences of characters in stories.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 name="Rectangle 1"/>
          <p:cNvSpPr/>
          <p:nvPr/>
        </p:nvSpPr>
        <p:spPr>
          <a:xfrm>
            <a:off x="228600" y="228600"/>
            <a:ext cx="6858000" cy="646331"/>
          </a:xfrm>
          <a:prstGeom prst="rect">
            <a:avLst/>
          </a:prstGeom>
        </p:spPr>
        <p:txBody>
          <a:bodyPr wrap="square">
            <a:spAutoFit/>
          </a:bodyPr>
          <a:lstStyle/>
          <a:p>
            <a:r>
              <a:rPr lang="en-US" sz="1200" b="1" dirty="0"/>
              <a:t>Quarter </a:t>
            </a:r>
            <a:r>
              <a:rPr lang="en-US" sz="1200" b="1" dirty="0" smtClean="0"/>
              <a:t>Three: </a:t>
            </a:r>
            <a:r>
              <a:rPr lang="en-US" sz="1200" dirty="0"/>
              <a:t>Reading </a:t>
            </a:r>
            <a:r>
              <a:rPr lang="en-US" sz="1200" dirty="0" smtClean="0"/>
              <a:t>Literature </a:t>
            </a:r>
            <a:r>
              <a:rPr lang="en-US" sz="1200" dirty="0"/>
              <a:t>Learning </a:t>
            </a:r>
            <a:r>
              <a:rPr lang="en-US" sz="1200" dirty="0" smtClean="0"/>
              <a:t>Progressions </a:t>
            </a:r>
            <a:endParaRPr lang="en-US" sz="1200" dirty="0"/>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4159380938"/>
              </p:ext>
            </p:extLst>
          </p:nvPr>
        </p:nvGraphicFramePr>
        <p:xfrm>
          <a:off x="228600" y="1066800"/>
          <a:ext cx="6584949" cy="2316480"/>
        </p:xfrm>
        <a:graphic>
          <a:graphicData uri="http://schemas.openxmlformats.org/drawingml/2006/table">
            <a:tbl>
              <a:tblPr firstRow="1" firstCol="1" bandRow="1"/>
              <a:tblGrid>
                <a:gridCol w="756167"/>
                <a:gridCol w="724659"/>
                <a:gridCol w="724659"/>
                <a:gridCol w="553590"/>
                <a:gridCol w="685800"/>
                <a:gridCol w="1143000"/>
                <a:gridCol w="533400"/>
                <a:gridCol w="762000"/>
                <a:gridCol w="701674"/>
              </a:tblGrid>
              <a:tr h="3048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Ce</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APg</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APm</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80416">
                <a:tc>
                  <a:txBody>
                    <a:bodyPr/>
                    <a:lstStyle/>
                    <a:p>
                      <a:pPr marL="0" marR="0" algn="l">
                        <a:lnSpc>
                          <a:spcPct val="100000"/>
                        </a:lnSpc>
                        <a:spcBef>
                          <a:spcPts val="0"/>
                        </a:spcBef>
                        <a:spcAft>
                          <a:spcPts val="0"/>
                        </a:spcAft>
                      </a:pPr>
                      <a:r>
                        <a:rPr lang="en-US" sz="800" dirty="0">
                          <a:effectLst/>
                          <a:latin typeface="Calibri"/>
                          <a:ea typeface="Times New Roman"/>
                          <a:cs typeface="Times New Roman"/>
                        </a:rPr>
                        <a:t>Recall specific feeling and sensory (the 5 senses) words</a:t>
                      </a:r>
                      <a:r>
                        <a:rPr lang="en-US" sz="800" dirty="0">
                          <a:effectLst/>
                          <a:latin typeface="Calibri"/>
                          <a:ea typeface="Calibri"/>
                          <a:cs typeface="Times New Roman"/>
                        </a:rPr>
                        <a:t> in a story read and discussed in class.</a:t>
                      </a:r>
                    </a:p>
                    <a:p>
                      <a:pPr marL="0" marR="0" algn="l">
                        <a:lnSpc>
                          <a:spcPct val="100000"/>
                        </a:lnSpc>
                        <a:spcBef>
                          <a:spcPts val="0"/>
                        </a:spcBef>
                        <a:spcAft>
                          <a:spcPts val="0"/>
                        </a:spcAft>
                      </a:pPr>
                      <a:r>
                        <a:rPr lang="en-US" sz="800" dirty="0">
                          <a:effectLst/>
                          <a:latin typeface="Calibri"/>
                          <a:ea typeface="Calibri"/>
                          <a:cs typeface="Times New Roman"/>
                        </a:rPr>
                        <a:t> </a:t>
                      </a: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L.1.5a Sort words into categories (e.g., colors, clothing) to gain a sense of the concepts the categories represent.</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and uses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words, phrases, story, poem, feelings, taste, touch, smell, hear and feel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(in words and phrases).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Identifies appropriate feeling or sensory words or phrases to use when speaking and writing.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Calibri"/>
                          <a:cs typeface="Times New Roman"/>
                        </a:rPr>
                        <a:t> </a:t>
                      </a:r>
                      <a:endParaRPr lang="en-US" sz="800" dirty="0" smtClean="0">
                        <a:effectLst/>
                        <a:latin typeface="Calibri"/>
                        <a:ea typeface="Calibri"/>
                        <a:cs typeface="Times New Roman"/>
                      </a:endParaRPr>
                    </a:p>
                    <a:p>
                      <a:pPr marL="0" marR="0" algn="l">
                        <a:lnSpc>
                          <a:spcPct val="100000"/>
                        </a:lnSpc>
                        <a:spcBef>
                          <a:spcPts val="0"/>
                        </a:spcBef>
                        <a:spcAft>
                          <a:spcPts val="0"/>
                        </a:spcAft>
                      </a:pPr>
                      <a:endParaRPr lang="en-US" sz="800" dirty="0" smtClean="0">
                        <a:effectLst/>
                        <a:latin typeface="Calibri"/>
                        <a:ea typeface="Calibri"/>
                        <a:cs typeface="Times New Roman"/>
                      </a:endParaRPr>
                    </a:p>
                    <a:p>
                      <a:pPr marL="0" marR="0" algn="l">
                        <a:lnSpc>
                          <a:spcPct val="100000"/>
                        </a:lnSpc>
                        <a:spcBef>
                          <a:spcPts val="0"/>
                        </a:spcBef>
                        <a:spcAft>
                          <a:spcPts val="0"/>
                        </a:spcAft>
                      </a:pPr>
                      <a:endParaRPr lang="en-US" sz="800" dirty="0" smtClean="0">
                        <a:effectLst/>
                        <a:latin typeface="Calibri"/>
                        <a:ea typeface="Calibri"/>
                        <a:cs typeface="Times New Roman"/>
                      </a:endParaRPr>
                    </a:p>
                    <a:p>
                      <a:pPr marL="0" marR="0" algn="l">
                        <a:lnSpc>
                          <a:spcPct val="100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00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00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00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00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00000"/>
                        </a:lnSpc>
                        <a:spcBef>
                          <a:spcPts val="0"/>
                        </a:spcBef>
                        <a:spcAft>
                          <a:spcPts val="0"/>
                        </a:spcAft>
                      </a:pPr>
                      <a:r>
                        <a:rPr lang="en-US" sz="800" b="1" i="1" dirty="0" smtClean="0">
                          <a:solidFill>
                            <a:srgbClr val="C00000"/>
                          </a:solidFill>
                          <a:effectLst/>
                          <a:latin typeface="Calibri"/>
                          <a:ea typeface="Calibri"/>
                          <a:cs typeface="Times New Roman"/>
                        </a:rPr>
                        <a:t>NOT</a:t>
                      </a:r>
                      <a:r>
                        <a:rPr lang="en-US" sz="800" b="1" i="1" baseline="0" dirty="0" smtClean="0">
                          <a:solidFill>
                            <a:srgbClr val="C00000"/>
                          </a:solidFill>
                          <a:effectLst/>
                          <a:latin typeface="Calibri"/>
                          <a:ea typeface="Calibri"/>
                          <a:cs typeface="Times New Roman"/>
                        </a:rPr>
                        <a:t> ASSESSED</a:t>
                      </a:r>
                      <a:endParaRPr lang="en-US" sz="800" b="1" i="1" dirty="0">
                        <a:solidFill>
                          <a:srgbClr val="C00000"/>
                        </a:solidFill>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Answers questions that require using feeling or sensory words or phrases about a story read and discussed in class.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Reads sensory or feeling words using the language structure or word relationships to determine word meaning at a first grade level (i.e., smell, smelled, smelling L.1.4c).</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Concept Understanding</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Understands that some words or phrases can tell how someone feels (emotional) and some explain how something looks, smells, feels-touch, tastes or sounds.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L.1.5c Identify real-life connections between words and their use (e.g., note places at home that are cozy</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endParaRPr lang="en-US" sz="800" b="1" i="1" dirty="0" smtClean="0">
                        <a:solidFill>
                          <a:srgbClr val="C00000"/>
                        </a:solidFill>
                        <a:effectLst/>
                        <a:latin typeface="Calibri"/>
                        <a:ea typeface="Calibri"/>
                        <a:cs typeface="Times New Roman"/>
                      </a:endParaRPr>
                    </a:p>
                    <a:p>
                      <a:pPr marL="0" marR="0" algn="l">
                        <a:lnSpc>
                          <a:spcPct val="100000"/>
                        </a:lnSpc>
                        <a:spcBef>
                          <a:spcPts val="0"/>
                        </a:spcBef>
                        <a:spcAft>
                          <a:spcPts val="0"/>
                        </a:spcAft>
                      </a:pPr>
                      <a:r>
                        <a:rPr lang="en-US" sz="800" b="1" i="1" dirty="0" smtClean="0">
                          <a:solidFill>
                            <a:srgbClr val="C00000"/>
                          </a:solidFill>
                          <a:effectLst/>
                          <a:latin typeface="Calibri"/>
                          <a:ea typeface="Calibri"/>
                          <a:cs typeface="Times New Roman"/>
                        </a:rPr>
                        <a:t>SELECTED RESPONSE</a:t>
                      </a:r>
                      <a:endParaRPr lang="en-US" sz="800" i="1" dirty="0">
                        <a:solidFill>
                          <a:srgbClr val="C00000"/>
                        </a:solidFill>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Give examples and non-examples of words and phrases  that suggest feelings or appeal to senses in stories or poems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context of stories or poems to identify words or phrases that suggest feelings or appeal to the senses.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L.1.4a Use sentence-level context as a clue to the meaning of a word or phrase</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i="1" dirty="0" smtClean="0">
                          <a:solidFill>
                            <a:srgbClr val="C00000"/>
                          </a:solidFill>
                          <a:effectLst/>
                          <a:latin typeface="Calibri"/>
                          <a:ea typeface="Calibri"/>
                          <a:cs typeface="Times New Roman"/>
                        </a:rPr>
                        <a:t>SELECTED RESPONSE</a:t>
                      </a:r>
                      <a:endParaRPr lang="en-US" sz="800" i="1" dirty="0">
                        <a:solidFill>
                          <a:srgbClr val="C00000"/>
                        </a:solidFill>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RL.1.4</a:t>
                      </a:r>
                      <a:r>
                        <a:rPr lang="en-US" sz="800" dirty="0">
                          <a:effectLst/>
                          <a:latin typeface="Calibri"/>
                          <a:ea typeface="Calibri"/>
                          <a:cs typeface="Helvetica"/>
                        </a:rPr>
                        <a:t> Identify words and phrases in stories or poems that suggest feelings or appeal to the senses.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6680246"/>
              </p:ext>
            </p:extLst>
          </p:nvPr>
        </p:nvGraphicFramePr>
        <p:xfrm>
          <a:off x="237309" y="3581400"/>
          <a:ext cx="6584950" cy="1962919"/>
        </p:xfrm>
        <a:graphic>
          <a:graphicData uri="http://schemas.openxmlformats.org/drawingml/2006/table">
            <a:tbl>
              <a:tblPr firstRow="1" firstCol="1" bandRow="1"/>
              <a:tblGrid>
                <a:gridCol w="854075"/>
                <a:gridCol w="990600"/>
                <a:gridCol w="990600"/>
                <a:gridCol w="838200"/>
                <a:gridCol w="762000"/>
                <a:gridCol w="685800"/>
                <a:gridCol w="762000"/>
                <a:gridCol w="701675"/>
              </a:tblGrid>
              <a:tr h="14021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1542363">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illustrations in a story.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details about characters, setting or events.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(read and discussed in class)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illustrations, story, details, describe, characters, setting and event.</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Identify an illustration in a story that helps describe a character, setting or event.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Identify text details – words – that help describe a character, setting or event</a:t>
                      </a:r>
                      <a:r>
                        <a:rPr lang="en-US" sz="800" b="1" dirty="0" smtClean="0">
                          <a:solidFill>
                            <a:srgbClr val="000000"/>
                          </a:solidFill>
                          <a:effectLst/>
                          <a:latin typeface="Calibri"/>
                          <a:ea typeface="Times New Roman"/>
                          <a:cs typeface="Arial"/>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Arial"/>
                      </a:endParaRPr>
                    </a:p>
                    <a:p>
                      <a:pPr marL="0" marR="0" algn="l">
                        <a:lnSpc>
                          <a:spcPct val="115000"/>
                        </a:lnSpc>
                        <a:spcBef>
                          <a:spcPts val="0"/>
                        </a:spcBef>
                        <a:spcAft>
                          <a:spcPts val="0"/>
                        </a:spcAft>
                      </a:pPr>
                      <a:r>
                        <a:rPr lang="en-US" sz="800" b="1" i="1" dirty="0" smtClean="0">
                          <a:solidFill>
                            <a:srgbClr val="C00000"/>
                          </a:solidFill>
                          <a:effectLst/>
                          <a:latin typeface="Calibri"/>
                          <a:ea typeface="Calibri"/>
                          <a:cs typeface="Arial"/>
                        </a:rPr>
                        <a:t>SELECTED RESPONSE</a:t>
                      </a:r>
                      <a:endParaRPr lang="en-US" sz="800" i="1" dirty="0">
                        <a:solidFill>
                          <a:srgbClr val="C00000"/>
                        </a:solidFill>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 </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who, what, when, where and how questions about literary elements (characters, setting and events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effectLst/>
                          <a:latin typeface="Calibri"/>
                          <a:ea typeface="Calibri"/>
                          <a:cs typeface="Times New Roman"/>
                        </a:rPr>
                        <a:t>SELECTED RESPONSE</a:t>
                      </a:r>
                      <a:endParaRPr lang="en-US" sz="800" i="1" dirty="0">
                        <a:solidFill>
                          <a:srgbClr val="C00000"/>
                        </a:solidFill>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r>
                        <a:rPr lang="en-US" sz="800" dirty="0">
                          <a:solidFill>
                            <a:srgbClr val="000000"/>
                          </a:solidFill>
                          <a:effectLst/>
                          <a:latin typeface="Calibri"/>
                          <a:ea typeface="Times New Roman"/>
                          <a:cs typeface="Times New Roman"/>
                        </a:rPr>
                        <a:t> Explain how details and illustrations are used by an author to describe 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illustrations and details that answer specific questions about 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Calibri"/>
                        </a:rPr>
                        <a:t>Obtain and interpret information using illustrations and details to describe </a:t>
                      </a:r>
                      <a:r>
                        <a:rPr lang="en-US" sz="800" b="1" dirty="0">
                          <a:effectLst/>
                          <a:latin typeface="Calibri"/>
                          <a:ea typeface="Calibri"/>
                          <a:cs typeface="Calibri"/>
                        </a:rPr>
                        <a:t>characters, setting, or events</a:t>
                      </a:r>
                      <a:r>
                        <a:rPr lang="en-US" sz="800" b="1" dirty="0" smtClean="0">
                          <a:effectLst/>
                          <a:latin typeface="Calibri"/>
                          <a:ea typeface="Calibri"/>
                          <a:cs typeface="Calibri"/>
                        </a:rPr>
                        <a:t>.</a:t>
                      </a:r>
                    </a:p>
                    <a:p>
                      <a:pPr marL="0" marR="0" algn="l">
                        <a:lnSpc>
                          <a:spcPct val="115000"/>
                        </a:lnSpc>
                        <a:spcBef>
                          <a:spcPts val="0"/>
                        </a:spcBef>
                        <a:spcAft>
                          <a:spcPts val="0"/>
                        </a:spcAft>
                      </a:pPr>
                      <a:endParaRPr lang="en-US" sz="800" b="1" dirty="0" smtClean="0">
                        <a:effectLst/>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effectLst/>
                          <a:latin typeface="Calibri"/>
                          <a:ea typeface="Calibri"/>
                          <a:cs typeface="Times New Roman"/>
                        </a:rPr>
                        <a:t>CONSTRUCTED</a:t>
                      </a:r>
                      <a:r>
                        <a:rPr lang="en-US" sz="800" b="1" i="1" baseline="0" dirty="0" smtClean="0">
                          <a:solidFill>
                            <a:srgbClr val="C00000"/>
                          </a:solidFill>
                          <a:effectLst/>
                          <a:latin typeface="Calibri"/>
                          <a:ea typeface="Calibri"/>
                          <a:cs typeface="Times New Roman"/>
                        </a:rPr>
                        <a:t> RESPONSE</a:t>
                      </a:r>
                      <a:endParaRPr lang="en-US" sz="800" i="1" dirty="0">
                        <a:solidFill>
                          <a:srgbClr val="C00000"/>
                        </a:solidFill>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RL.1.7</a:t>
                      </a:r>
                      <a:r>
                        <a:rPr lang="en-US" sz="800" dirty="0">
                          <a:effectLst/>
                          <a:latin typeface="Calibri"/>
                          <a:ea typeface="Calibri"/>
                          <a:cs typeface="Helvetica"/>
                        </a:rPr>
                        <a:t> Use illustrations and details in a story to describe its 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426182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202945461"/>
              </p:ext>
            </p:extLst>
          </p:nvPr>
        </p:nvGraphicFramePr>
        <p:xfrm>
          <a:off x="228600" y="990600"/>
          <a:ext cx="6705600" cy="2578885"/>
        </p:xfrm>
        <a:graphic>
          <a:graphicData uri="http://schemas.openxmlformats.org/drawingml/2006/table">
            <a:tbl>
              <a:tblPr/>
              <a:tblGrid>
                <a:gridCol w="609600"/>
                <a:gridCol w="685800"/>
                <a:gridCol w="533400"/>
                <a:gridCol w="602195"/>
                <a:gridCol w="236005"/>
                <a:gridCol w="1066800"/>
                <a:gridCol w="533400"/>
                <a:gridCol w="685800"/>
                <a:gridCol w="990600"/>
                <a:gridCol w="762000"/>
              </a:tblGrid>
              <a:tr h="290945">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- 2</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670">
                <a:tc gridSpan="10">
                  <a:txBody>
                    <a:bodyPr/>
                    <a:lstStyle/>
                    <a:p>
                      <a:pPr marL="0" marR="0" algn="r">
                        <a:lnSpc>
                          <a:spcPct val="115000"/>
                        </a:lnSpc>
                        <a:spcBef>
                          <a:spcPts val="0"/>
                        </a:spcBef>
                        <a:spcAft>
                          <a:spcPts val="0"/>
                        </a:spcAft>
                      </a:pPr>
                      <a:endParaRPr lang="en-US" sz="800" dirty="0">
                        <a:latin typeface="Calibri"/>
                        <a:ea typeface="Calibri"/>
                        <a:cs typeface="Times New Roman"/>
                      </a:endParaRPr>
                    </a:p>
                    <a:p>
                      <a:pPr marL="0" marR="0" algn="r">
                        <a:lnSpc>
                          <a:spcPct val="115000"/>
                        </a:lnSpc>
                        <a:spcBef>
                          <a:spcPts val="0"/>
                        </a:spcBef>
                        <a:spcAft>
                          <a:spcPts val="0"/>
                        </a:spcAft>
                      </a:pPr>
                      <a:r>
                        <a:rPr lang="en-US" sz="800" b="1" dirty="0">
                          <a:latin typeface="Calibri"/>
                          <a:ea typeface="Times New Roman"/>
                          <a:cs typeface="Times New Roman"/>
                        </a:rPr>
                        <a:t>End Coal</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67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Kc</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APg</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APm</a:t>
                      </a:r>
                      <a:endParaRPr lang="en-US" sz="80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r>
              <a:tr h="1739854">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Recalls the meaning of specific words and phrases asked about a text read and discussed in class.</a:t>
                      </a:r>
                      <a:endParaRPr lang="en-US" sz="80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Use and understand </a:t>
                      </a:r>
                      <a:r>
                        <a:rPr lang="en-US" sz="800" u="sng">
                          <a:solidFill>
                            <a:srgbClr val="000000"/>
                          </a:solidFill>
                          <a:latin typeface="Calibri"/>
                          <a:ea typeface="Times New Roman"/>
                          <a:cs typeface="Times New Roman"/>
                        </a:rPr>
                        <a:t>Standard Academic Language</a:t>
                      </a:r>
                      <a:r>
                        <a:rPr lang="en-US" sz="800">
                          <a:solidFill>
                            <a:srgbClr val="000000"/>
                          </a:solidFill>
                          <a:latin typeface="Calibri"/>
                          <a:ea typeface="Times New Roman"/>
                          <a:cs typeface="Times New Roman"/>
                        </a:rPr>
                        <a:t>: ask, answer, question, determine, clarify, meaning, word, phrases and text.</a:t>
                      </a:r>
                      <a:endParaRPr lang="en-US" sz="80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Select words or phrases connected to a text read and discussed in class when asked.</a:t>
                      </a:r>
                      <a:r>
                        <a:rPr lang="en-US" sz="800" dirty="0">
                          <a:solidFill>
                            <a:srgbClr val="000000"/>
                          </a:solidFill>
                          <a:latin typeface="Helvetica"/>
                          <a:ea typeface="Calibri"/>
                          <a:cs typeface="Helvetica"/>
                        </a:rPr>
                        <a:t> </a:t>
                      </a:r>
                      <a:r>
                        <a:rPr lang="en-US" sz="800" b="1" u="sng" dirty="0">
                          <a:solidFill>
                            <a:srgbClr val="000000"/>
                          </a:solidFill>
                          <a:latin typeface="Helvetica"/>
                          <a:ea typeface="Calibri"/>
                          <a:cs typeface="Helvetica"/>
                        </a:rPr>
                        <a:t>L.1.6</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Ask and answer who, what, when, why, and how questions about words and phrases in a text read and discussed in class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endParaRPr lang="en-US" sz="800" b="1" i="1" dirty="0" smtClean="0">
                        <a:solidFill>
                          <a:srgbClr val="C00000"/>
                        </a:solidFill>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NOT ASSESSED</a:t>
                      </a:r>
                      <a:endParaRPr lang="en-US" sz="800" i="1" dirty="0">
                        <a:solidFill>
                          <a:srgbClr val="C00000"/>
                        </a:solidFill>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 language structure (pre/suffixes) and word relationships to help determine the meaning of words.  </a:t>
                      </a:r>
                      <a:r>
                        <a:rPr lang="en-US" sz="800" b="1" u="sng" dirty="0">
                          <a:solidFill>
                            <a:srgbClr val="000000"/>
                          </a:solidFill>
                          <a:latin typeface="Calibri"/>
                          <a:ea typeface="Times New Roman"/>
                          <a:cs typeface="Times New Roman"/>
                        </a:rPr>
                        <a:t>L.1.4b</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Uses frequently occurring root words (looks, looked) to help determine meaning. </a:t>
                      </a:r>
                      <a:r>
                        <a:rPr lang="en-US" sz="800" b="1" u="sng" dirty="0" smtClean="0">
                          <a:solidFill>
                            <a:srgbClr val="000000"/>
                          </a:solidFill>
                          <a:latin typeface="Calibri"/>
                          <a:ea typeface="Times New Roman"/>
                          <a:cs typeface="Times New Roman"/>
                        </a:rPr>
                        <a:t>L.1.4c</a:t>
                      </a:r>
                    </a:p>
                    <a:p>
                      <a:pPr marL="0" marR="0" algn="l">
                        <a:lnSpc>
                          <a:spcPct val="115000"/>
                        </a:lnSpc>
                        <a:spcBef>
                          <a:spcPts val="0"/>
                        </a:spcBef>
                        <a:spcAft>
                          <a:spcPts val="0"/>
                        </a:spcAft>
                      </a:pPr>
                      <a:endParaRPr lang="en-US" sz="800" b="1" u="sng" dirty="0" smtClean="0">
                        <a:solidFill>
                          <a:srgbClr val="000000"/>
                        </a:solidFill>
                        <a:latin typeface="Calibri"/>
                        <a:ea typeface="Times New Roman"/>
                        <a:cs typeface="Times New Roman"/>
                      </a:endParaRPr>
                    </a:p>
                    <a:p>
                      <a:pPr marL="0" marR="0" algn="l">
                        <a:lnSpc>
                          <a:spcPct val="115000"/>
                        </a:lnSpc>
                        <a:spcBef>
                          <a:spcPts val="0"/>
                        </a:spcBef>
                        <a:spcAft>
                          <a:spcPts val="0"/>
                        </a:spcAft>
                      </a:pPr>
                      <a:r>
                        <a:rPr lang="en-US" sz="800" b="1" i="1" u="none" dirty="0" smtClean="0">
                          <a:solidFill>
                            <a:srgbClr val="C00000"/>
                          </a:solidFill>
                          <a:latin typeface="Calibri"/>
                          <a:ea typeface="Calibri"/>
                          <a:cs typeface="Times New Roman"/>
                        </a:rPr>
                        <a:t>SELECTED</a:t>
                      </a:r>
                      <a:r>
                        <a:rPr lang="en-US" sz="800" b="1" i="1" u="none" baseline="0" dirty="0" smtClean="0">
                          <a:solidFill>
                            <a:srgbClr val="C00000"/>
                          </a:solidFill>
                          <a:latin typeface="Calibri"/>
                          <a:ea typeface="Calibri"/>
                          <a:cs typeface="Times New Roman"/>
                        </a:rPr>
                        <a:t> RESPONSE</a:t>
                      </a:r>
                      <a:endParaRPr lang="en-US" sz="800" i="1" u="none" dirty="0">
                        <a:solidFill>
                          <a:srgbClr val="C00000"/>
                        </a:solidFill>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word and phrases have specific meaning in a text.</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 context to help ask or answer questions about the meaning of unknown words or phrases. </a:t>
                      </a:r>
                      <a:r>
                        <a:rPr lang="en-US" sz="800" b="1" u="sng" dirty="0" smtClean="0">
                          <a:solidFill>
                            <a:srgbClr val="000000"/>
                          </a:solidFill>
                          <a:latin typeface="Calibri"/>
                          <a:ea typeface="Times New Roman"/>
                          <a:cs typeface="Times New Roman"/>
                        </a:rPr>
                        <a:t>L.1.4a</a:t>
                      </a:r>
                    </a:p>
                    <a:p>
                      <a:pPr marL="0" marR="0" algn="l">
                        <a:lnSpc>
                          <a:spcPct val="115000"/>
                        </a:lnSpc>
                        <a:spcBef>
                          <a:spcPts val="0"/>
                        </a:spcBef>
                        <a:spcAft>
                          <a:spcPts val="0"/>
                        </a:spcAft>
                      </a:pPr>
                      <a:endParaRPr lang="en-US" sz="800" b="1" i="1" u="none" dirty="0" smtClean="0">
                        <a:solidFill>
                          <a:srgbClr val="C00000"/>
                        </a:solidFill>
                        <a:latin typeface="Calibri"/>
                        <a:ea typeface="Calibri"/>
                        <a:cs typeface="Times New Roman"/>
                      </a:endParaRPr>
                    </a:p>
                    <a:p>
                      <a:pPr marL="0" marR="0" algn="l">
                        <a:lnSpc>
                          <a:spcPct val="115000"/>
                        </a:lnSpc>
                        <a:spcBef>
                          <a:spcPts val="0"/>
                        </a:spcBef>
                        <a:spcAft>
                          <a:spcPts val="0"/>
                        </a:spcAft>
                      </a:pPr>
                      <a:r>
                        <a:rPr lang="en-US" sz="800" b="1" i="1" u="none" dirty="0" smtClean="0">
                          <a:solidFill>
                            <a:srgbClr val="C00000"/>
                          </a:solidFill>
                          <a:latin typeface="Calibri"/>
                          <a:ea typeface="Calibri"/>
                          <a:cs typeface="Times New Roman"/>
                        </a:rPr>
                        <a:t>SELECTED RESPONSE</a:t>
                      </a:r>
                      <a:endParaRPr lang="en-US" sz="800" i="1" u="none" dirty="0">
                        <a:solidFill>
                          <a:srgbClr val="C00000"/>
                        </a:solidFill>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solidFill>
                            <a:srgbClr val="000000"/>
                          </a:solidFill>
                          <a:latin typeface="Calibri"/>
                          <a:ea typeface="Calibri"/>
                          <a:cs typeface="Helvetica"/>
                        </a:rPr>
                        <a:t>L.1.5d</a:t>
                      </a:r>
                      <a:r>
                        <a:rPr lang="en-US" sz="800" dirty="0">
                          <a:solidFill>
                            <a:srgbClr val="000000"/>
                          </a:solidFill>
                          <a:latin typeface="Calibri"/>
                          <a:ea typeface="Calibri"/>
                          <a:cs typeface="Helvetica"/>
                        </a:rPr>
                        <a:t> Distinguish shades of meaning among verbs differing in manner (e.g., look, peek, glance, stare, glare, scowl) and adjectives differing in intensity (e.g., large, gigantic) by defining or choosing them or by acting out the meanings.</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RI.1.4</a:t>
                      </a:r>
                      <a:r>
                        <a:rPr lang="en-US" sz="800" dirty="0">
                          <a:latin typeface="Calibri"/>
                          <a:ea typeface="Calibri"/>
                          <a:cs typeface="Helvetica"/>
                        </a:rPr>
                        <a:t> Ask and answer questions to help determine or clarify the meaning of words and phrases in a text.</a:t>
                      </a:r>
                      <a:endParaRPr lang="en-US" sz="800" dirty="0">
                        <a:latin typeface="Calibri"/>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92000403"/>
              </p:ext>
            </p:extLst>
          </p:nvPr>
        </p:nvGraphicFramePr>
        <p:xfrm>
          <a:off x="228600" y="3657600"/>
          <a:ext cx="6705600" cy="2146069"/>
        </p:xfrm>
        <a:graphic>
          <a:graphicData uri="http://schemas.openxmlformats.org/drawingml/2006/table">
            <a:tbl>
              <a:tblPr/>
              <a:tblGrid>
                <a:gridCol w="507372"/>
                <a:gridCol w="788028"/>
                <a:gridCol w="202572"/>
                <a:gridCol w="559428"/>
                <a:gridCol w="609600"/>
                <a:gridCol w="838200"/>
                <a:gridCol w="278772"/>
                <a:gridCol w="407028"/>
                <a:gridCol w="685800"/>
                <a:gridCol w="914400"/>
                <a:gridCol w="914400"/>
              </a:tblGrid>
              <a:tr h="167294">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- 3</a:t>
                      </a:r>
                      <a:endParaRPr lang="en-US" sz="10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8209">
                <a:tc gridSpan="11">
                  <a:txBody>
                    <a:bodyPr/>
                    <a:lstStyle/>
                    <a:p>
                      <a:pPr marL="0" marR="0" algn="r">
                        <a:lnSpc>
                          <a:spcPct val="115000"/>
                        </a:lnSpc>
                        <a:spcBef>
                          <a:spcPts val="0"/>
                        </a:spcBef>
                        <a:spcAft>
                          <a:spcPts val="0"/>
                        </a:spcAft>
                      </a:pPr>
                      <a:r>
                        <a:rPr lang="en-US" sz="1000" b="1" dirty="0">
                          <a:latin typeface="Calibri"/>
                          <a:ea typeface="Times New Roman"/>
                          <a:cs typeface="Times New Roman"/>
                        </a:rPr>
                        <a:t>End Goal</a:t>
                      </a:r>
                      <a:endParaRPr lang="en-US" sz="10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7670">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Ka</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Ci</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ANs</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Cu</a:t>
                      </a:r>
                      <a:endParaRPr lang="en-US" sz="80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 3 EVC </a:t>
                      </a:r>
                      <a:endParaRPr lang="en-US" sz="800" dirty="0">
                        <a:latin typeface="Calibri"/>
                        <a:ea typeface="Calibri"/>
                        <a:cs typeface="Times New Roman"/>
                      </a:endParaRPr>
                    </a:p>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1472184">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Retell specific points from a text read and discussed in class.</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and uses Standard Academic Language:  identify reasons, author, support, points and text.</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 who, what, when, where and how questions about specific points in a text read and discussed in class</a:t>
                      </a:r>
                      <a:r>
                        <a:rPr lang="en-US" sz="800"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NOT ASSESSED</a:t>
                      </a:r>
                      <a:endParaRPr lang="en-US" sz="800" b="1" i="1" dirty="0">
                        <a:solidFill>
                          <a:srgbClr val="C00000"/>
                        </a:solidFill>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reasons are details that tell or explain WHY.</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Uses a summarizing sentence frame to explain the reasons of a specific point (i.e., The author said ___ because </a:t>
                      </a:r>
                      <a:r>
                        <a:rPr lang="en-US" sz="800" b="1" dirty="0" smtClean="0">
                          <a:solidFill>
                            <a:srgbClr val="000000"/>
                          </a:solidFill>
                          <a:latin typeface="Calibri"/>
                          <a:ea typeface="Times New Roman"/>
                          <a:cs typeface="Times New Roman"/>
                        </a:rPr>
                        <a:t>___).</a:t>
                      </a: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SELECTED RESPONSE</a:t>
                      </a:r>
                      <a:endParaRPr lang="en-US" sz="800" i="1" dirty="0">
                        <a:solidFill>
                          <a:srgbClr val="C00000"/>
                        </a:solidFill>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Matches teacher-provided reasons to specific points in a text (which reasons explain </a:t>
                      </a:r>
                      <a:r>
                        <a:rPr lang="en-US" sz="800" b="1" dirty="0" smtClean="0">
                          <a:solidFill>
                            <a:srgbClr val="000000"/>
                          </a:solidFill>
                          <a:latin typeface="Calibri"/>
                          <a:ea typeface="Times New Roman"/>
                          <a:cs typeface="Times New Roman"/>
                        </a:rPr>
                        <a:t>__?)</a:t>
                      </a: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SELECTED RESPONSE</a:t>
                      </a:r>
                      <a:endParaRPr lang="en-US" sz="800" i="1" dirty="0">
                        <a:solidFill>
                          <a:srgbClr val="C00000"/>
                        </a:solidFill>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Locates relevant points (points that are important) in a new text about a topic.</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Identifies the reasons an author gives to support points in a new text (will lead to main idea and key details in upper grades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CONSTRUCTED RESPONSE</a:t>
                      </a:r>
                      <a:endParaRPr lang="en-US" sz="800" i="1" dirty="0">
                        <a:solidFill>
                          <a:srgbClr val="C00000"/>
                        </a:solidFill>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solidFill>
                            <a:srgbClr val="000000"/>
                          </a:solidFill>
                          <a:latin typeface="Calibri"/>
                          <a:ea typeface="Times New Roman"/>
                          <a:cs typeface="Times New Roman"/>
                        </a:rPr>
                        <a:t>RI.1.8</a:t>
                      </a:r>
                      <a:r>
                        <a:rPr lang="en-US" sz="800" dirty="0">
                          <a:solidFill>
                            <a:srgbClr val="000000"/>
                          </a:solidFill>
                          <a:latin typeface="Calibri"/>
                          <a:ea typeface="Times New Roman"/>
                          <a:cs typeface="Times New Roman"/>
                        </a:rPr>
                        <a:t> Identify reasons an author gives to support points in an informational text.</a:t>
                      </a:r>
                      <a:r>
                        <a:rPr lang="en-US" sz="800" u="sng" dirty="0">
                          <a:solidFill>
                            <a:srgbClr val="000000"/>
                          </a:solidFill>
                          <a:latin typeface="Calibri"/>
                          <a:ea typeface="Times New Roman"/>
                          <a:cs typeface="Times New Roman"/>
                        </a:rPr>
                        <a:t> </a:t>
                      </a:r>
                      <a:endParaRPr lang="en-US" sz="800" dirty="0">
                        <a:latin typeface="Calibri"/>
                        <a:ea typeface="Calibri"/>
                        <a:cs typeface="Times New Roman"/>
                      </a:endParaRPr>
                    </a:p>
                  </a:txBody>
                  <a:tcPr marL="14655" marR="14655"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599761029"/>
              </p:ext>
            </p:extLst>
          </p:nvPr>
        </p:nvGraphicFramePr>
        <p:xfrm>
          <a:off x="228600" y="6019800"/>
          <a:ext cx="6781800" cy="2906129"/>
        </p:xfrm>
        <a:graphic>
          <a:graphicData uri="http://schemas.openxmlformats.org/drawingml/2006/table">
            <a:tbl>
              <a:tblPr/>
              <a:tblGrid>
                <a:gridCol w="533400"/>
                <a:gridCol w="533400"/>
                <a:gridCol w="533400"/>
                <a:gridCol w="441160"/>
                <a:gridCol w="494897"/>
                <a:gridCol w="587943"/>
                <a:gridCol w="435004"/>
                <a:gridCol w="326996"/>
                <a:gridCol w="685800"/>
                <a:gridCol w="685800"/>
                <a:gridCol w="762000"/>
                <a:gridCol w="762000"/>
              </a:tblGrid>
              <a:tr h="167294">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2D69B"/>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Path to DOK - 3</a:t>
                      </a:r>
                      <a:endParaRPr lang="en-US" sz="100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294">
                <a:tc gridSpan="11">
                  <a:txBody>
                    <a:bodyPr/>
                    <a:lstStyle/>
                    <a:p>
                      <a:pPr marL="0" marR="0" algn="r">
                        <a:lnSpc>
                          <a:spcPct val="115000"/>
                        </a:lnSpc>
                        <a:spcBef>
                          <a:spcPts val="0"/>
                        </a:spcBef>
                        <a:spcAft>
                          <a:spcPts val="0"/>
                        </a:spcAft>
                      </a:pP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11378" marR="11378"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767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Kc</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Ck</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Cl</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APn</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ANo</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ANt</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a:t>
                      </a:r>
                      <a:r>
                        <a:rPr lang="en-US" sz="800" b="1" dirty="0" err="1">
                          <a:solidFill>
                            <a:srgbClr val="000000"/>
                          </a:solidFill>
                          <a:latin typeface="Calibri"/>
                          <a:ea typeface="Times New Roman"/>
                          <a:cs typeface="Times New Roman"/>
                        </a:rPr>
                        <a:t>ANy</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r>
              <a:tr h="2275193">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 basics facts from two texts read and discussed in class.</a:t>
                      </a: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and use Standard Academic Language: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 Similarities, differences, between illustrations, descriptions, procedures and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requiring student to explain information found in illustrations, descriptions or procedures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NOT ASSESSED</a:t>
                      </a:r>
                      <a:endParaRPr lang="en-US" sz="800" i="1" dirty="0">
                        <a:solidFill>
                          <a:srgbClr val="C00000"/>
                        </a:solidFill>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two texts on the same topic will have similarities and differences.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Identifies or explains the purpose of an illustration, a description or procedure </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(in general).</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Practices locating information from two texts about the same topic (i.e., which text uses an illustration to show </a:t>
                      </a:r>
                      <a:r>
                        <a:rPr lang="en-US" sz="800" b="1" dirty="0" smtClean="0">
                          <a:solidFill>
                            <a:srgbClr val="000000"/>
                          </a:solidFill>
                          <a:latin typeface="Calibri"/>
                          <a:ea typeface="Times New Roman"/>
                          <a:cs typeface="Times New Roman"/>
                        </a:rPr>
                        <a:t>____?).</a:t>
                      </a:r>
                    </a:p>
                    <a:p>
                      <a:pPr marL="0" marR="0" algn="l">
                        <a:lnSpc>
                          <a:spcPct val="115000"/>
                        </a:lnSpc>
                        <a:spcBef>
                          <a:spcPts val="0"/>
                        </a:spcBef>
                        <a:spcAft>
                          <a:spcPts val="0"/>
                        </a:spcAft>
                      </a:pPr>
                      <a:endParaRPr lang="en-US" sz="800" b="1" dirty="0" smtClean="0">
                        <a:solidFill>
                          <a:srgbClr val="000000"/>
                        </a:solidFill>
                        <a:latin typeface="Calibri"/>
                        <a:ea typeface="Times New Roman"/>
                        <a:cs typeface="Times New Roman"/>
                      </a:endParaRP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SELECTED RESPONSE</a:t>
                      </a:r>
                      <a:endParaRPr lang="en-US" sz="800" i="1" dirty="0">
                        <a:solidFill>
                          <a:srgbClr val="C00000"/>
                        </a:solidFill>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Lists information found in two texts’ illustrations, descriptions or procedures to obtain and show understanding of a topic (can categorize information on a graphic organizer).</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Identify specific text features (titles, captions, etc...)</a:t>
                      </a:r>
                      <a:r>
                        <a:rPr lang="en-US" sz="800" b="1" u="sng" dirty="0">
                          <a:solidFill>
                            <a:srgbClr val="000000"/>
                          </a:solidFill>
                          <a:latin typeface="Calibri"/>
                          <a:ea typeface="Times New Roman"/>
                          <a:cs typeface="Times New Roman"/>
                        </a:rPr>
                        <a:t>within </a:t>
                      </a:r>
                      <a:r>
                        <a:rPr lang="en-US" sz="800" b="1" dirty="0">
                          <a:solidFill>
                            <a:srgbClr val="000000"/>
                          </a:solidFill>
                          <a:latin typeface="Calibri"/>
                          <a:ea typeface="Times New Roman"/>
                          <a:cs typeface="Times New Roman"/>
                        </a:rPr>
                        <a:t>illustrations,</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descriptions or procedures in order to answer questions about a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Times New Roman"/>
                        <a:cs typeface="Times New Roman"/>
                      </a:endParaRP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SELECTED RESPONSE</a:t>
                      </a:r>
                      <a:endParaRPr lang="en-US" sz="800" i="1" dirty="0">
                        <a:solidFill>
                          <a:srgbClr val="C00000"/>
                        </a:solidFill>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latin typeface="Calibri"/>
                          <a:ea typeface="Calibri"/>
                          <a:cs typeface="Calibri"/>
                        </a:rPr>
                        <a:t>Identify basic similarities of two new texts on the same topic.</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Calibri"/>
                          <a:cs typeface="Calibri"/>
                        </a:rPr>
                        <a:t>Identify basic differences between two new texts on the same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Analyze similarities of information in two new texts on the same topic and differences between two new texts on the same topic (graphics, paragraph prompt, speech, discussions, etc</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i="1" dirty="0" smtClean="0">
                          <a:solidFill>
                            <a:srgbClr val="C00000"/>
                          </a:solidFill>
                          <a:latin typeface="Calibri"/>
                          <a:ea typeface="Calibri"/>
                          <a:cs typeface="Times New Roman"/>
                        </a:rPr>
                        <a:t>CONSTRUCTED RESPONSE</a:t>
                      </a:r>
                      <a:endParaRPr lang="en-US" sz="800" i="1" dirty="0">
                        <a:solidFill>
                          <a:srgbClr val="C00000"/>
                        </a:solidFill>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RI.1.9</a:t>
                      </a:r>
                      <a:r>
                        <a:rPr lang="en-US" sz="800" dirty="0">
                          <a:latin typeface="Calibri"/>
                          <a:ea typeface="Calibri"/>
                          <a:cs typeface="Helvetica"/>
                        </a:rPr>
                        <a:t> Identify basic similarities in and differences between two texts on the same topic (e.g., in illustrations, descriptions, or procedures).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2" name="Rectangle 1"/>
          <p:cNvSpPr/>
          <p:nvPr/>
        </p:nvSpPr>
        <p:spPr>
          <a:xfrm>
            <a:off x="228600" y="228600"/>
            <a:ext cx="6858000" cy="646331"/>
          </a:xfrm>
          <a:prstGeom prst="rect">
            <a:avLst/>
          </a:prstGeom>
        </p:spPr>
        <p:txBody>
          <a:bodyPr wrap="square">
            <a:spAutoFit/>
          </a:bodyPr>
          <a:lstStyle/>
          <a:p>
            <a:r>
              <a:rPr lang="en-US" sz="1200" b="1" dirty="0"/>
              <a:t>Quarter </a:t>
            </a:r>
            <a:r>
              <a:rPr lang="en-US" sz="1200" b="1" dirty="0" smtClean="0"/>
              <a:t>Three: </a:t>
            </a:r>
            <a:r>
              <a:rPr lang="en-US" sz="1200" dirty="0"/>
              <a:t>Reading Informational Learning </a:t>
            </a:r>
            <a:r>
              <a:rPr lang="en-US" sz="1200" dirty="0" smtClean="0"/>
              <a:t>Progressions  </a:t>
            </a:r>
            <a:endParaRPr lang="en-US" sz="1200" dirty="0"/>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spTree>
    <p:extLst>
      <p:ext uri="{BB962C8B-B14F-4D97-AF65-F5344CB8AC3E}">
        <p14:creationId xmlns:p14="http://schemas.microsoft.com/office/powerpoint/2010/main" val="257519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5" name="Rectangle 4"/>
          <p:cNvSpPr/>
          <p:nvPr/>
        </p:nvSpPr>
        <p:spPr>
          <a:xfrm>
            <a:off x="452918" y="872839"/>
            <a:ext cx="6400800" cy="961837"/>
          </a:xfrm>
          <a:prstGeom prst="rect">
            <a:avLst/>
          </a:prstGeom>
        </p:spPr>
        <p:txBody>
          <a:bodyPr wrap="square" lIns="86742" tIns="43372" rIns="86742" bIns="43372">
            <a:spAutoFit/>
          </a:bodyPr>
          <a:lstStyle/>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a:p>
            <a:r>
              <a:rPr lang="en-US" dirty="0" smtClean="0"/>
              <a:t>.</a:t>
            </a:r>
          </a:p>
          <a:p>
            <a:r>
              <a:rPr lang="en-US" dirty="0" smtClean="0"/>
              <a:t>.</a:t>
            </a:r>
          </a:p>
        </p:txBody>
      </p:sp>
      <p:graphicFrame>
        <p:nvGraphicFramePr>
          <p:cNvPr id="11" name="Table 10"/>
          <p:cNvGraphicFramePr>
            <a:graphicFrameLocks noGrp="1"/>
          </p:cNvGraphicFramePr>
          <p:nvPr/>
        </p:nvGraphicFramePr>
        <p:xfrm>
          <a:off x="457201" y="1236518"/>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533400" y="3782291"/>
            <a:ext cx="6172201" cy="516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endParaRPr lang="en-US" dirty="0"/>
          </a:p>
        </p:txBody>
      </p:sp>
      <p:sp>
        <p:nvSpPr>
          <p:cNvPr id="9" name="Rectangle 8"/>
          <p:cNvSpPr/>
          <p:nvPr/>
        </p:nvSpPr>
        <p:spPr>
          <a:xfrm>
            <a:off x="381001" y="1335264"/>
            <a:ext cx="2626359" cy="147258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Instruct students to look at a </a:t>
            </a:r>
            <a:r>
              <a:rPr lang="en-US" sz="1000" b="1" u="sng" dirty="0">
                <a:solidFill>
                  <a:srgbClr val="C00000"/>
                </a:solidFill>
                <a:effectLst>
                  <a:outerShdw blurRad="38100" dist="38100" dir="2700000" algn="tl">
                    <a:srgbClr val="000000">
                      <a:alpha val="43137"/>
                    </a:srgbClr>
                  </a:outerShdw>
                </a:effectLst>
              </a:rPr>
              <a:t>part of the passage</a:t>
            </a:r>
            <a:r>
              <a:rPr lang="en-US" sz="1000" b="1" dirty="0"/>
              <a:t> they liked or one you’ve chosen for them (a paragraph or section).</a:t>
            </a:r>
          </a:p>
          <a:p>
            <a:endParaRPr lang="en-US" sz="1000" b="1" dirty="0"/>
          </a:p>
          <a:p>
            <a:r>
              <a:rPr lang="en-US" sz="1000" b="1" dirty="0"/>
              <a:t>Ask students “Does this part of the paragraph or section tell you </a:t>
            </a:r>
            <a:r>
              <a:rPr lang="en-US" sz="1000" b="1" u="sng" dirty="0"/>
              <a:t>something new</a:t>
            </a:r>
            <a:r>
              <a:rPr lang="en-US" sz="1000" b="1" dirty="0"/>
              <a:t> 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(remind them of the main topic). This is a</a:t>
            </a:r>
            <a:r>
              <a:rPr lang="en-US" sz="1000" b="1" dirty="0">
                <a:solidFill>
                  <a:srgbClr val="C00000"/>
                </a:solidFill>
                <a:effectLst>
                  <a:outerShdw blurRad="38100" dist="38100" dir="2700000" algn="tl">
                    <a:srgbClr val="000000">
                      <a:alpha val="43137"/>
                    </a:srgbClr>
                  </a:outerShdw>
                </a:effectLst>
              </a:rPr>
              <a:t>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a:t>
            </a:r>
          </a:p>
          <a:p>
            <a:endParaRPr lang="en-US" sz="1000" b="1" dirty="0"/>
          </a:p>
        </p:txBody>
      </p:sp>
      <p:sp>
        <p:nvSpPr>
          <p:cNvPr id="10" name="Rectangle 9"/>
          <p:cNvSpPr/>
          <p:nvPr/>
        </p:nvSpPr>
        <p:spPr>
          <a:xfrm>
            <a:off x="4389120" y="3680460"/>
            <a:ext cx="2534921" cy="20881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Ask students to look for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that </a:t>
            </a:r>
            <a:r>
              <a:rPr lang="en-US" sz="1000" b="1" u="sng" dirty="0"/>
              <a:t>explain more</a:t>
            </a:r>
            <a:r>
              <a:rPr lang="en-US" sz="1000" b="1" dirty="0"/>
              <a:t> about the “something new.”</a:t>
            </a:r>
          </a:p>
          <a:p>
            <a:endParaRPr lang="en-US" sz="1000" b="1" dirty="0"/>
          </a:p>
          <a:p>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give evidence to support a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(or idea).</a:t>
            </a:r>
          </a:p>
          <a:p>
            <a:endParaRPr lang="en-US" sz="1000" b="1" dirty="0"/>
          </a:p>
          <a:p>
            <a:r>
              <a:rPr lang="en-US" sz="1000" b="1" dirty="0"/>
              <a:t>Example if the main topic is about dogs and ...</a:t>
            </a:r>
          </a:p>
          <a:p>
            <a:endParaRPr lang="en-US" sz="1000" b="1" dirty="0"/>
          </a:p>
          <a:p>
            <a:r>
              <a:rPr lang="en-US" sz="1000" b="1" dirty="0"/>
              <a:t>“The dog likes to play,” (is the </a:t>
            </a:r>
            <a:r>
              <a:rPr lang="en-US" sz="1000" b="1" u="sng" dirty="0">
                <a:solidFill>
                  <a:srgbClr val="C00000"/>
                </a:solidFill>
                <a:effectLst>
                  <a:outerShdw blurRad="38100" dist="38100" dir="2700000" algn="tl">
                    <a:srgbClr val="000000">
                      <a:alpha val="43137"/>
                    </a:srgbClr>
                  </a:outerShdw>
                </a:effectLst>
              </a:rPr>
              <a:t>key Idea</a:t>
            </a:r>
            <a:r>
              <a:rPr lang="en-US" sz="1000" b="1" dirty="0"/>
              <a:t>),</a:t>
            </a:r>
          </a:p>
          <a:p>
            <a:r>
              <a:rPr lang="en-US" sz="1000" b="1" dirty="0"/>
              <a:t>Then some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rPr>
              <a:t> </a:t>
            </a:r>
            <a:r>
              <a:rPr lang="en-US" sz="1000" b="1" dirty="0"/>
              <a:t>might be:</a:t>
            </a:r>
          </a:p>
          <a:p>
            <a:pPr>
              <a:buFont typeface="Arial" pitchFamily="34" charset="0"/>
              <a:buChar char="•"/>
            </a:pPr>
            <a:r>
              <a:rPr lang="en-US" sz="1000" b="1" dirty="0"/>
              <a:t> the dog likes to play fetch.</a:t>
            </a:r>
          </a:p>
          <a:p>
            <a:pPr>
              <a:buFont typeface="Arial" pitchFamily="34" charset="0"/>
              <a:buChar char="•"/>
            </a:pPr>
            <a:r>
              <a:rPr lang="en-US" sz="1000" b="1" dirty="0"/>
              <a:t> the dog likes to play with the ball.</a:t>
            </a:r>
          </a:p>
        </p:txBody>
      </p:sp>
      <p:sp>
        <p:nvSpPr>
          <p:cNvPr id="15" name="Rounded Rectangle 14"/>
          <p:cNvSpPr/>
          <p:nvPr/>
        </p:nvSpPr>
        <p:spPr>
          <a:xfrm>
            <a:off x="2844800" y="1243792"/>
            <a:ext cx="406400"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6" name="Rounded Rectangle 15"/>
          <p:cNvSpPr/>
          <p:nvPr/>
        </p:nvSpPr>
        <p:spPr>
          <a:xfrm>
            <a:off x="6779260" y="4000500"/>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228601" y="195668"/>
            <a:ext cx="885712"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19" name="Rectangle 18"/>
          <p:cNvSpPr/>
          <p:nvPr/>
        </p:nvSpPr>
        <p:spPr>
          <a:xfrm>
            <a:off x="568960" y="3040381"/>
            <a:ext cx="6400800" cy="675709"/>
          </a:xfrm>
          <a:prstGeom prst="rect">
            <a:avLst/>
          </a:prstGeom>
        </p:spPr>
        <p:txBody>
          <a:bodyPr wrap="square" lIns="94183" tIns="47092" rIns="94183" bIns="47092">
            <a:spAutoFit/>
          </a:bodyPr>
          <a:lstStyle/>
          <a:p>
            <a:r>
              <a:rPr lang="en-US" dirty="0" smtClean="0"/>
              <a:t>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20" name="Rectangle 19"/>
          <p:cNvSpPr/>
          <p:nvPr/>
        </p:nvSpPr>
        <p:spPr>
          <a:xfrm>
            <a:off x="487680" y="6138075"/>
            <a:ext cx="3332480" cy="277627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u="sng" dirty="0">
                <a:solidFill>
                  <a:srgbClr val="002060"/>
                </a:solidFill>
              </a:rPr>
              <a:t>Differentiation</a:t>
            </a:r>
            <a:r>
              <a:rPr lang="en-US" sz="1000" b="1" dirty="0">
                <a:solidFill>
                  <a:srgbClr val="002060"/>
                </a:solidFill>
              </a:rPr>
              <a:t>:</a:t>
            </a:r>
          </a:p>
          <a:p>
            <a:endParaRPr lang="en-US" sz="900" b="1" dirty="0">
              <a:solidFill>
                <a:srgbClr val="002060"/>
              </a:solidFill>
            </a:endParaRPr>
          </a:p>
          <a:p>
            <a:r>
              <a:rPr lang="en-US" sz="1000" b="1" dirty="0">
                <a:solidFill>
                  <a:srgbClr val="002060"/>
                </a:solidFill>
              </a:rPr>
              <a:t>In grade one you can scaffold students by </a:t>
            </a:r>
            <a:r>
              <a:rPr lang="en-US" sz="1000" b="1" dirty="0" smtClean="0">
                <a:solidFill>
                  <a:srgbClr val="002060"/>
                </a:solidFill>
              </a:rPr>
              <a:t>starting </a:t>
            </a:r>
            <a:r>
              <a:rPr lang="en-US" sz="1000" b="1" dirty="0">
                <a:solidFill>
                  <a:srgbClr val="002060"/>
                </a:solidFill>
              </a:rPr>
              <a:t>with writing just a key idea and move toward writing key details.   Students who would benefit from enrichment can continue on with more sections or paragraphs.</a:t>
            </a:r>
          </a:p>
          <a:p>
            <a:endParaRPr lang="en-US" sz="1000" b="1" dirty="0">
              <a:solidFill>
                <a:srgbClr val="002060"/>
              </a:solidFill>
            </a:endParaRPr>
          </a:p>
          <a:p>
            <a:r>
              <a:rPr lang="en-US" sz="1000" b="1" dirty="0">
                <a:solidFill>
                  <a:srgbClr val="002060"/>
                </a:solidFill>
              </a:rPr>
              <a:t>Students who need more direct instruction – teach each part in a mini lesson.  These concepts can be taught separately:</a:t>
            </a:r>
          </a:p>
          <a:p>
            <a:endParaRPr lang="en-US" sz="1000" b="1" dirty="0">
              <a:solidFill>
                <a:srgbClr val="002060"/>
              </a:solidFill>
            </a:endParaRPr>
          </a:p>
          <a:p>
            <a:pPr marL="382512" indent="-162642">
              <a:buFont typeface="Arial" panose="020B0604020202020204" pitchFamily="34" charset="0"/>
              <a:buChar char="•"/>
            </a:pPr>
            <a:r>
              <a:rPr lang="en-US" sz="1000" b="1" dirty="0">
                <a:solidFill>
                  <a:srgbClr val="002060"/>
                </a:solidFill>
              </a:rPr>
              <a:t>Main topic</a:t>
            </a:r>
          </a:p>
          <a:p>
            <a:pPr marL="382512" indent="-162642">
              <a:buFont typeface="Arial" panose="020B0604020202020204" pitchFamily="34" charset="0"/>
              <a:buChar char="•"/>
            </a:pPr>
            <a:r>
              <a:rPr lang="en-US" sz="1000" b="1" dirty="0">
                <a:solidFill>
                  <a:srgbClr val="002060"/>
                </a:solidFill>
              </a:rPr>
              <a:t>Key Ideas</a:t>
            </a:r>
          </a:p>
          <a:p>
            <a:pPr marL="382512" indent="-162642">
              <a:buFont typeface="Arial" panose="020B0604020202020204" pitchFamily="34" charset="0"/>
              <a:buChar char="•"/>
            </a:pPr>
            <a:r>
              <a:rPr lang="en-US" sz="1000" b="1" dirty="0">
                <a:solidFill>
                  <a:srgbClr val="002060"/>
                </a:solidFill>
              </a:rPr>
              <a:t>Key Details</a:t>
            </a:r>
          </a:p>
          <a:p>
            <a:pPr marL="382512" indent="-162642">
              <a:buFont typeface="Arial" panose="020B0604020202020204" pitchFamily="34" charset="0"/>
              <a:buChar char="•"/>
            </a:pPr>
            <a:endParaRPr lang="en-US" sz="900" b="1" dirty="0">
              <a:solidFill>
                <a:srgbClr val="002060"/>
              </a:solidFill>
            </a:endParaRPr>
          </a:p>
          <a:p>
            <a:r>
              <a:rPr lang="en-US" sz="1000" b="1" dirty="0">
                <a:solidFill>
                  <a:srgbClr val="002060"/>
                </a:solidFill>
              </a:rPr>
              <a:t>ELL Students may need each part taught using language (sentence) frames emphasizing transitional words. </a:t>
            </a:r>
          </a:p>
        </p:txBody>
      </p:sp>
      <p:sp>
        <p:nvSpPr>
          <p:cNvPr id="17" name="Rounded Rectangle 16"/>
          <p:cNvSpPr/>
          <p:nvPr/>
        </p:nvSpPr>
        <p:spPr>
          <a:xfrm>
            <a:off x="3576320" y="6058064"/>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1219200" y="4320542"/>
            <a:ext cx="2763520" cy="126465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4183" tIns="47092" rIns="94183" bIns="47092"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239327263"/>
              </p:ext>
            </p:extLst>
          </p:nvPr>
        </p:nvGraphicFramePr>
        <p:xfrm>
          <a:off x="1950722" y="65461"/>
          <a:ext cx="5242563" cy="738448"/>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32756">
                <a:tc rowSpan="2">
                  <a:txBody>
                    <a:bodyPr/>
                    <a:lstStyle/>
                    <a:p>
                      <a:pPr algn="ctr"/>
                      <a:r>
                        <a:rPr lang="en-US" sz="1300" b="1" dirty="0" smtClean="0"/>
                        <a:t>R</a:t>
                      </a:r>
                      <a:r>
                        <a:rPr lang="en-US" sz="1300" b="1" baseline="0" dirty="0" smtClean="0"/>
                        <a:t> </a:t>
                      </a:r>
                      <a:r>
                        <a:rPr lang="en-US" sz="1300" b="1" dirty="0" smtClean="0"/>
                        <a:t>E-</a:t>
                      </a:r>
                    </a:p>
                    <a:p>
                      <a:pPr algn="ctr"/>
                      <a:r>
                        <a:rPr lang="en-US" sz="1100" b="1" i="1" dirty="0" smtClean="0">
                          <a:solidFill>
                            <a:srgbClr val="FF0000"/>
                          </a:solidFill>
                        </a:rPr>
                        <a:t>read</a:t>
                      </a:r>
                      <a:endParaRPr lang="en-US" sz="1100" b="1" i="1" dirty="0">
                        <a:solidFill>
                          <a:srgbClr val="FF0000"/>
                        </a:solidFill>
                      </a:endParaRPr>
                    </a:p>
                  </a:txBody>
                  <a:tcPr marT="43642" marB="43642">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4913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 name="Rectangle 1"/>
          <p:cNvSpPr/>
          <p:nvPr/>
        </p:nvSpPr>
        <p:spPr>
          <a:xfrm>
            <a:off x="381001" y="1243792"/>
            <a:ext cx="6472717" cy="142502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97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372041213"/>
              </p:ext>
            </p:extLst>
          </p:nvPr>
        </p:nvGraphicFramePr>
        <p:xfrm>
          <a:off x="502921" y="1814946"/>
          <a:ext cx="6324601" cy="1385456"/>
        </p:xfrm>
        <a:graphic>
          <a:graphicData uri="http://schemas.openxmlformats.org/drawingml/2006/table">
            <a:tbl>
              <a:tblPr firstRow="1" bandRow="1">
                <a:tableStyleId>{5940675A-B579-460E-94D1-54222C63F5DA}</a:tableStyleId>
              </a:tblPr>
              <a:tblGrid>
                <a:gridCol w="6324601"/>
              </a:tblGrid>
              <a:tr h="342901">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1">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42901">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42901">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3"/>
          <p:cNvGrpSpPr/>
          <p:nvPr/>
        </p:nvGrpSpPr>
        <p:grpSpPr>
          <a:xfrm>
            <a:off x="406401" y="240031"/>
            <a:ext cx="6451600" cy="8995670"/>
            <a:chOff x="406400" y="22860"/>
            <a:chExt cx="6451600" cy="9424035"/>
          </a:xfrm>
        </p:grpSpPr>
        <p:sp>
          <p:nvSpPr>
            <p:cNvPr id="5" name="Rectangle 4"/>
            <p:cNvSpPr/>
            <p:nvPr/>
          </p:nvSpPr>
          <p:spPr>
            <a:xfrm>
              <a:off x="406400" y="22860"/>
              <a:ext cx="6400800" cy="1531555"/>
            </a:xfrm>
            <a:prstGeom prst="rect">
              <a:avLst/>
            </a:prstGeom>
          </p:spPr>
          <p:txBody>
            <a:bodyPr wrap="square">
              <a:spAutoFit/>
            </a:bodyPr>
            <a:lstStyle/>
            <a:p>
              <a:endParaRPr lang="en-US" sz="1700" dirty="0"/>
            </a:p>
            <a:p>
              <a:endParaRPr lang="en-US" sz="1700" dirty="0"/>
            </a:p>
            <a:p>
              <a:r>
                <a:rPr lang="en-US" sz="1700" dirty="0"/>
                <a:t>Name_____________________     Passage_________________</a:t>
              </a:r>
            </a:p>
            <a:p>
              <a:endParaRPr lang="en-US" dirty="0" smtClean="0"/>
            </a:p>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p:txBody>
        </p:sp>
        <p:sp>
          <p:nvSpPr>
            <p:cNvPr id="12" name="Rectangle 11"/>
            <p:cNvSpPr/>
            <p:nvPr/>
          </p:nvSpPr>
          <p:spPr>
            <a:xfrm>
              <a:off x="457200" y="3319284"/>
              <a:ext cx="6400800" cy="709351"/>
            </a:xfrm>
            <a:prstGeom prst="rect">
              <a:avLst/>
            </a:prstGeom>
          </p:spPr>
          <p:txBody>
            <a:bodyPr wrap="square">
              <a:spAutoFit/>
            </a:bodyPr>
            <a:lstStyle/>
            <a:p>
              <a:r>
                <a:rPr lang="en-US" dirty="0" smtClean="0"/>
                <a:t>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13" name="Rectangle 12"/>
            <p:cNvSpPr/>
            <p:nvPr/>
          </p:nvSpPr>
          <p:spPr>
            <a:xfrm>
              <a:off x="533401" y="4036695"/>
              <a:ext cx="6172201"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7826" y="240030"/>
            <a:ext cx="914400"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3" name="TextBox 2"/>
          <p:cNvSpPr txBox="1"/>
          <p:nvPr/>
        </p:nvSpPr>
        <p:spPr>
          <a:xfrm>
            <a:off x="1905000" y="240030"/>
            <a:ext cx="3581400" cy="323165"/>
          </a:xfrm>
          <a:prstGeom prst="rect">
            <a:avLst/>
          </a:prstGeom>
          <a:noFill/>
        </p:spPr>
        <p:txBody>
          <a:bodyPr wrap="square" lIns="86749" tIns="43375" rIns="86749" bIns="43375" rtlCol="0">
            <a:spAutoFit/>
          </a:bodyPr>
          <a:lstStyle/>
          <a:p>
            <a:pPr algn="ctr"/>
            <a:r>
              <a:rPr lang="en-US" sz="1500" u="sng" dirty="0" smtClean="0"/>
              <a:t>Optional Informational Note-Taking </a:t>
            </a:r>
            <a:r>
              <a:rPr lang="en-US" sz="1500" u="sng" dirty="0"/>
              <a:t>Form</a:t>
            </a:r>
          </a:p>
        </p:txBody>
      </p:sp>
    </p:spTree>
    <p:extLst>
      <p:ext uri="{BB962C8B-B14F-4D97-AF65-F5344CB8AC3E}">
        <p14:creationId xmlns:p14="http://schemas.microsoft.com/office/powerpoint/2010/main" val="3427685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320041"/>
            <a:ext cx="6339840" cy="8930793"/>
          </a:xfrm>
          <a:prstGeom prst="rect">
            <a:avLst/>
          </a:prstGeom>
          <a:noFill/>
        </p:spPr>
        <p:txBody>
          <a:bodyPr wrap="square" lIns="96661" tIns="48331" rIns="96661" bIns="48331" rtlCol="0">
            <a:spAutoFit/>
          </a:bodyPr>
          <a:lstStyle/>
          <a:p>
            <a:endParaRPr lang="en-US" sz="1500" dirty="0"/>
          </a:p>
          <a:p>
            <a:pPr algn="ctr"/>
            <a:r>
              <a:rPr lang="en-US" sz="1500" b="1" dirty="0"/>
              <a:t>Determining Grade Level Text</a:t>
            </a:r>
          </a:p>
          <a:p>
            <a:pPr algn="ctr"/>
            <a:endParaRPr lang="en-US" sz="1500" b="1" dirty="0"/>
          </a:p>
          <a:p>
            <a:r>
              <a:rPr lang="en-US" sz="1500" dirty="0"/>
              <a:t>Grade level text is determined by using a combination of both the CCSS new quantitative ranges and qualitative measures.</a:t>
            </a:r>
          </a:p>
          <a:p>
            <a:endParaRPr lang="en-US" sz="1500" dirty="0"/>
          </a:p>
          <a:p>
            <a:r>
              <a:rPr lang="en-US" sz="1500" b="1" dirty="0"/>
              <a:t>Example</a:t>
            </a:r>
            <a:r>
              <a:rPr lang="en-US" sz="1500" dirty="0"/>
              <a:t>:  If  the grade equivalent for a text is </a:t>
            </a:r>
            <a:r>
              <a:rPr lang="en-US" b="1" dirty="0">
                <a:solidFill>
                  <a:srgbClr val="0070C0"/>
                </a:solidFill>
              </a:rPr>
              <a:t>6.8</a:t>
            </a:r>
            <a:r>
              <a:rPr lang="en-US" sz="1500" dirty="0"/>
              <a:t> and has a lexile of </a:t>
            </a:r>
            <a:r>
              <a:rPr lang="en-US" b="1" dirty="0">
                <a:solidFill>
                  <a:srgbClr val="0070C0"/>
                </a:solidFill>
              </a:rPr>
              <a:t>970</a:t>
            </a:r>
            <a:r>
              <a:rPr lang="en-US" sz="1500" dirty="0"/>
              <a:t>, quantitative data shows that placement should be </a:t>
            </a:r>
            <a:r>
              <a:rPr lang="en-US" sz="1500" b="1" dirty="0"/>
              <a:t>between grades 4 and 8</a:t>
            </a:r>
            <a:r>
              <a:rPr lang="en-US" sz="1500" dirty="0"/>
              <a:t>.</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dirty="0" smtClean="0"/>
              <a:t>Four </a:t>
            </a:r>
            <a:r>
              <a:rPr lang="en-US" sz="1500" b="1" dirty="0"/>
              <a:t>qualitative </a:t>
            </a:r>
            <a:r>
              <a:rPr lang="en-US" sz="1500" dirty="0"/>
              <a:t>measures can be looked at from the lower grade band of grade 4 to the higher grade band of grade 8 to  determine a grade level readability.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dirty="0"/>
              <a:t>The combination of the </a:t>
            </a:r>
            <a:r>
              <a:rPr lang="en-US" sz="1500" b="1" dirty="0"/>
              <a:t>quantitative</a:t>
            </a:r>
            <a:r>
              <a:rPr lang="en-US" sz="1500" dirty="0"/>
              <a:t> ranges and </a:t>
            </a:r>
            <a:r>
              <a:rPr lang="en-US" sz="1500" b="1" dirty="0"/>
              <a:t>qualitative</a:t>
            </a:r>
            <a:r>
              <a:rPr lang="en-US" sz="1500" dirty="0"/>
              <a:t> measures for this particular text shows that grade 6 would be the best readability level for this text.</a:t>
            </a:r>
          </a:p>
          <a:p>
            <a:endParaRPr lang="en-US" sz="1500" dirty="0"/>
          </a:p>
        </p:txBody>
      </p:sp>
      <p:graphicFrame>
        <p:nvGraphicFramePr>
          <p:cNvPr id="5" name="Table 4"/>
          <p:cNvGraphicFramePr>
            <a:graphicFrameLocks noGrp="1"/>
          </p:cNvGraphicFramePr>
          <p:nvPr>
            <p:extLst>
              <p:ext uri="{D42A27DB-BD31-4B8C-83A1-F6EECF244321}">
                <p14:modId xmlns:p14="http://schemas.microsoft.com/office/powerpoint/2010/main" val="3581025398"/>
              </p:ext>
            </p:extLst>
          </p:nvPr>
        </p:nvGraphicFramePr>
        <p:xfrm>
          <a:off x="406400" y="2320290"/>
          <a:ext cx="6014720" cy="1936908"/>
        </p:xfrm>
        <a:graphic>
          <a:graphicData uri="http://schemas.openxmlformats.org/drawingml/2006/table">
            <a:tbl>
              <a:tblPr/>
              <a:tblGrid>
                <a:gridCol w="2124795"/>
                <a:gridCol w="1944624"/>
                <a:gridCol w="1945301"/>
              </a:tblGrid>
              <a:tr h="48739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0603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37">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9003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03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6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2844800" y="3131426"/>
            <a:ext cx="3251200" cy="56007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664697058"/>
              </p:ext>
            </p:extLst>
          </p:nvPr>
        </p:nvGraphicFramePr>
        <p:xfrm>
          <a:off x="243840" y="4844796"/>
          <a:ext cx="6908800" cy="2927604"/>
        </p:xfrm>
        <a:graphic>
          <a:graphicData uri="http://schemas.openxmlformats.org/drawingml/2006/table">
            <a:tbl>
              <a:tblPr firstRow="1" bandRow="1">
                <a:tableStyleId>{5940675A-B579-460E-94D1-54222C63F5DA}</a:tableStyleId>
              </a:tblPr>
              <a:tblGrid>
                <a:gridCol w="1381760"/>
                <a:gridCol w="1625600"/>
                <a:gridCol w="1219200"/>
                <a:gridCol w="1056640"/>
                <a:gridCol w="975360"/>
                <a:gridCol w="650240"/>
              </a:tblGrid>
              <a:tr h="32004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97536" marR="97536" marT="48006" marB="48006"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072">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97536" marR="97536" marT="48006" marB="48006"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97536" marR="97536" marT="48006" marB="48006"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97536" marR="97536" marT="48006" marB="48006"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97536" marR="97536" marT="48006" marB="48006"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97536" marR="97536" marT="48006" marB="48006" anchor="ctr">
                    <a:solidFill>
                      <a:schemeClr val="accent6">
                        <a:lumMod val="20000"/>
                        <a:lumOff val="80000"/>
                      </a:schemeClr>
                    </a:solidFill>
                  </a:tcPr>
                </a:tc>
              </a:tr>
              <a:tr h="400050">
                <a:tc>
                  <a:txBody>
                    <a:bodyPr/>
                    <a:lstStyle/>
                    <a:p>
                      <a:r>
                        <a:rPr lang="en-US" sz="1100" dirty="0" smtClean="0">
                          <a:solidFill>
                            <a:srgbClr val="002060"/>
                          </a:solidFill>
                        </a:rPr>
                        <a:t>Purpose/Meaning</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Structure</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Language Clarity</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Language </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Overall Placement</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869440" y="5855415"/>
            <a:ext cx="4876800" cy="1843866"/>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137920" y="8551254"/>
            <a:ext cx="5161280" cy="405383"/>
          </a:xfrm>
          <a:prstGeom prst="rect">
            <a:avLst/>
          </a:prstGeom>
        </p:spPr>
        <p:txBody>
          <a:bodyPr wrap="square" lIns="96661" tIns="48331" rIns="96661" bIns="4833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341856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62399626"/>
              </p:ext>
            </p:extLst>
          </p:nvPr>
        </p:nvGraphicFramePr>
        <p:xfrm>
          <a:off x="362761" y="404076"/>
          <a:ext cx="6421120" cy="6754013"/>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are right and wrong answers,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3 Pre-Assessment</a:t>
                      </a:r>
                      <a:r>
                        <a:rPr lang="en-US" sz="1400" b="1" baseline="0" dirty="0" smtClean="0">
                          <a:solidFill>
                            <a:schemeClr val="tx1"/>
                          </a:solidFill>
                          <a:effectLst/>
                        </a:rPr>
                        <a:t> </a:t>
                      </a:r>
                      <a:r>
                        <a:rPr lang="en-US" sz="1400" b="1" u="sng" dirty="0" smtClean="0">
                          <a:solidFill>
                            <a:schemeClr val="tx1"/>
                          </a:solidFill>
                          <a:effectLst/>
                        </a:rPr>
                        <a:t>Research Constructed Response</a:t>
                      </a:r>
                      <a:r>
                        <a:rPr lang="en-US" sz="1400" b="1" dirty="0" smtClean="0">
                          <a:solidFill>
                            <a:schemeClr val="tx1"/>
                          </a:solidFill>
                          <a:effectLst/>
                        </a:rPr>
                        <a:t> Answer Key</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sng" dirty="0" smtClean="0">
                          <a:solidFill>
                            <a:schemeClr val="tx1"/>
                          </a:solidFill>
                        </a:rPr>
                        <a:t>Constructed Response</a:t>
                      </a:r>
                      <a:r>
                        <a:rPr lang="en-US" sz="1400" b="1" u="sng" baseline="0" dirty="0" smtClean="0">
                          <a:solidFill>
                            <a:schemeClr val="tx1"/>
                          </a:solidFill>
                        </a:rPr>
                        <a:t> </a:t>
                      </a:r>
                      <a:r>
                        <a:rPr lang="en-US" sz="1400" b="1" u="sng" dirty="0" smtClean="0">
                          <a:solidFill>
                            <a:schemeClr val="tx1"/>
                          </a:solidFill>
                        </a:rPr>
                        <a:t>Research Rubrics</a:t>
                      </a:r>
                      <a:r>
                        <a:rPr lang="en-US" sz="1400" b="1" u="sng" baseline="0" dirty="0" smtClean="0">
                          <a:solidFill>
                            <a:schemeClr val="tx1"/>
                          </a:solidFill>
                        </a:rPr>
                        <a:t> </a:t>
                      </a:r>
                      <a:r>
                        <a:rPr lang="en-US" sz="1400" b="1" u="sng" dirty="0" smtClean="0">
                          <a:solidFill>
                            <a:schemeClr val="tx1"/>
                          </a:solidFill>
                        </a:rPr>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Locate, Select, Interpret and Integrate Information.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608622">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Question # 7  Prompt:  What details in the illustration and text help the readers</a:t>
                      </a:r>
                      <a:r>
                        <a:rPr lang="en-US" sz="1500" b="1" baseline="0" dirty="0" smtClean="0">
                          <a:solidFill>
                            <a:schemeClr val="tx1"/>
                          </a:solidFill>
                        </a:rPr>
                        <a:t> </a:t>
                      </a:r>
                      <a:r>
                        <a:rPr lang="en-US" sz="1500" b="1" dirty="0" smtClean="0">
                          <a:solidFill>
                            <a:schemeClr val="tx1"/>
                          </a:solidFill>
                        </a:rPr>
                        <a:t>to know more about the setting in </a:t>
                      </a:r>
                      <a:r>
                        <a:rPr lang="en-US" sz="1500" b="1" i="1" u="sng" dirty="0" smtClean="0">
                          <a:solidFill>
                            <a:schemeClr val="tx1"/>
                          </a:solidFill>
                        </a:rPr>
                        <a:t>The Wind and The Sun</a:t>
                      </a:r>
                      <a:r>
                        <a:rPr lang="en-US" sz="1500" b="1" dirty="0" smtClean="0">
                          <a:solidFill>
                            <a:schemeClr val="tx1"/>
                          </a:solidFill>
                        </a:rPr>
                        <a:t>?</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 gives sufficient evidence</a:t>
                      </a:r>
                      <a:r>
                        <a:rPr lang="en-US" sz="1100" b="1"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locate and select</a:t>
                      </a:r>
                      <a:r>
                        <a:rPr lang="en-US" sz="1100" baseline="0" dirty="0" smtClean="0">
                          <a:solidFill>
                            <a:schemeClr val="tx1"/>
                          </a:solidFill>
                        </a:rPr>
                        <a:t> </a:t>
                      </a:r>
                      <a:r>
                        <a:rPr lang="en-US" sz="1100" dirty="0" smtClean="0">
                          <a:solidFill>
                            <a:schemeClr val="tx1"/>
                          </a:solidFill>
                        </a:rPr>
                        <a:t>information about</a:t>
                      </a:r>
                      <a:r>
                        <a:rPr lang="en-US" sz="1100" baseline="0" dirty="0" smtClean="0">
                          <a:solidFill>
                            <a:schemeClr val="tx1"/>
                          </a:solidFill>
                        </a:rPr>
                        <a:t> specific illustrations and text (need both) that give an indication of the story setting.</a:t>
                      </a:r>
                      <a:endParaRPr lang="en-US" sz="1100" b="1" i="0" u="sng" baseline="0" dirty="0" smtClean="0">
                        <a:solidFill>
                          <a:schemeClr val="tx1"/>
                        </a:solidFill>
                      </a:endParaRPr>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solidFill>
                            <a:schemeClr val="tx1"/>
                          </a:solidFill>
                        </a:rPr>
                        <a:t>T</a:t>
                      </a:r>
                      <a:r>
                        <a:rPr lang="en-US" sz="1100" b="1" i="0" u="sng" dirty="0" smtClean="0">
                          <a:solidFill>
                            <a:schemeClr val="tx1"/>
                          </a:solidFill>
                        </a:rPr>
                        <a:t>he response gives sufficient evidence</a:t>
                      </a:r>
                      <a:r>
                        <a:rPr lang="en-US" sz="1100" b="1" i="0"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interpret and integrate the</a:t>
                      </a:r>
                      <a:r>
                        <a:rPr lang="en-US" sz="1100" baseline="0" dirty="0" smtClean="0">
                          <a:solidFill>
                            <a:schemeClr val="tx1"/>
                          </a:solidFill>
                        </a:rPr>
                        <a:t> connections between the story and the illustrations.  The response prompt should show an integration of both the story and the illustration details selected that support the setting of the story.  Details from the illustration that students could use in their response may include: (1) the setting is outside, (2) the boy is outside and (3) the sun and wind show it is outside. Details from the text that students could use in their response may include: (1) the wind and sun saw a boy walking – which infers being “outside,” (2) the boy had on a coat which infers that it may have been a cold day to begin with, (3) the boy took off his coat which infers it was eventually a warm day, (4) it was a windy day when the wind blew and (5) it was a hot day when the sun shone.</a:t>
                      </a:r>
                      <a:endParaRPr lang="en-US"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288036">
                <a:tc gridSpan="2">
                  <a:txBody>
                    <a:bodyPr/>
                    <a:lstStyle/>
                    <a:p>
                      <a:pPr algn="ctr"/>
                      <a:r>
                        <a:rPr lang="en-US" sz="1200" b="1" dirty="0" smtClean="0">
                          <a:solidFill>
                            <a:schemeClr val="tx1"/>
                          </a:solidFill>
                        </a:rPr>
                        <a:t>Student “Language” Response Examples</a:t>
                      </a:r>
                      <a:endParaRPr lang="en-US" sz="1200" b="1" dirty="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b="0" i="1" dirty="0" smtClean="0">
                          <a:solidFill>
                            <a:schemeClr val="tx1"/>
                          </a:solidFill>
                        </a:rPr>
                        <a:t>The</a:t>
                      </a:r>
                      <a:r>
                        <a:rPr lang="en-US" sz="1000" b="0" i="1" baseline="0" dirty="0" smtClean="0">
                          <a:solidFill>
                            <a:schemeClr val="tx1"/>
                          </a:solidFill>
                        </a:rPr>
                        <a:t> s</a:t>
                      </a:r>
                      <a:r>
                        <a:rPr lang="en-US" sz="1000" b="0" i="1" dirty="0" smtClean="0">
                          <a:solidFill>
                            <a:schemeClr val="tx1"/>
                          </a:solidFill>
                        </a:rPr>
                        <a:t>tudent</a:t>
                      </a:r>
                      <a:r>
                        <a:rPr lang="en-US" sz="1000" b="0" i="1" baseline="0" dirty="0" smtClean="0">
                          <a:solidFill>
                            <a:schemeClr val="tx1"/>
                          </a:solidFill>
                        </a:rPr>
                        <a:t> locates and selects information about the setting of the story and interprets/integrates that information to explain how the details and pictures help the readers understand more about the setting.</a:t>
                      </a:r>
                    </a:p>
                    <a:p>
                      <a:r>
                        <a:rPr lang="en-US" sz="1100" b="0" i="0" baseline="0" dirty="0" smtClean="0">
                          <a:solidFill>
                            <a:schemeClr val="tx1"/>
                          </a:solidFill>
                        </a:rPr>
                        <a:t>The setting of this story is outside.  The picture shows the boy is outside.  The sun and the wind are always outside, so it has to be outside.  The outside is first cold because the boy has a coat on in the story.  Then it is hot because the sun shines.  The boy takes his coat off to show it is hot.</a:t>
                      </a:r>
                    </a:p>
                  </a:txBody>
                  <a:tcPr marL="97536" marR="97536" marT="48006" marB="48006"/>
                </a:tc>
              </a:tr>
              <a:tr h="736092">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900" b="0" i="1" dirty="0" smtClean="0">
                          <a:solidFill>
                            <a:schemeClr val="tx1"/>
                          </a:solidFill>
                        </a:rPr>
                        <a:t>The student locates and selects some or minimal information about the setting of the story and interprets/integrates that information to explain how the details help the readers understand</a:t>
                      </a:r>
                      <a:r>
                        <a:rPr lang="en-US" sz="900" b="0" i="1" baseline="0" dirty="0" smtClean="0">
                          <a:solidFill>
                            <a:schemeClr val="tx1"/>
                          </a:solidFill>
                        </a:rPr>
                        <a:t> </a:t>
                      </a:r>
                      <a:r>
                        <a:rPr lang="en-US" sz="900" b="0" i="1" dirty="0" smtClean="0">
                          <a:solidFill>
                            <a:schemeClr val="tx1"/>
                          </a:solidFill>
                        </a:rPr>
                        <a:t>more about the setting</a:t>
                      </a:r>
                      <a:r>
                        <a:rPr lang="en-US" sz="900" b="0" i="1" baseline="0" dirty="0" smtClean="0">
                          <a:solidFill>
                            <a:schemeClr val="tx1"/>
                          </a:solidFill>
                        </a:rPr>
                        <a:t> but with little reference to details from the text or illustration.</a:t>
                      </a:r>
                      <a:endParaRPr lang="en-US" sz="900" b="0" i="1" dirty="0" smtClean="0">
                        <a:solidFill>
                          <a:schemeClr val="tx1"/>
                        </a:solidFill>
                      </a:endParaRPr>
                    </a:p>
                    <a:p>
                      <a:r>
                        <a:rPr lang="en-US" sz="1100" b="0" i="0" baseline="0" dirty="0" smtClean="0">
                          <a:solidFill>
                            <a:schemeClr val="tx1"/>
                          </a:solidFill>
                        </a:rPr>
                        <a:t>The setting is where the boy and sun and wind are.  They are outside.</a:t>
                      </a:r>
                    </a:p>
                  </a:txBody>
                  <a:tcPr marL="97536" marR="97536" marT="48006" marB="48006"/>
                </a:tc>
              </a:tr>
              <a:tr h="450965">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dirty="0" smtClean="0">
                          <a:solidFill>
                            <a:schemeClr val="tx1"/>
                          </a:solidFill>
                        </a:rPr>
                        <a:t>The</a:t>
                      </a:r>
                      <a:r>
                        <a:rPr lang="en-US" sz="1000" i="1" baseline="0" dirty="0" smtClean="0">
                          <a:solidFill>
                            <a:schemeClr val="tx1"/>
                          </a:solidFill>
                        </a:rPr>
                        <a:t> student does </a:t>
                      </a:r>
                      <a:r>
                        <a:rPr lang="en-US" sz="1000" b="1" i="1" u="sng" baseline="0" dirty="0" smtClean="0">
                          <a:solidFill>
                            <a:schemeClr val="tx1"/>
                          </a:solidFill>
                        </a:rPr>
                        <a:t>not give enough evidence</a:t>
                      </a:r>
                      <a:r>
                        <a:rPr lang="en-US" sz="1000" b="1" i="1" u="none" baseline="0" dirty="0" smtClean="0">
                          <a:solidFill>
                            <a:schemeClr val="tx1"/>
                          </a:solidFill>
                        </a:rPr>
                        <a:t> </a:t>
                      </a:r>
                      <a:r>
                        <a:rPr lang="en-US" sz="1000" i="1" baseline="0" dirty="0" smtClean="0">
                          <a:solidFill>
                            <a:schemeClr val="tx1"/>
                          </a:solidFill>
                        </a:rPr>
                        <a:t>of the ability to </a:t>
                      </a:r>
                      <a:r>
                        <a:rPr lang="en-US" sz="1000" b="0" i="1" baseline="0" dirty="0" smtClean="0">
                          <a:solidFill>
                            <a:schemeClr val="tx1"/>
                          </a:solidFill>
                        </a:rPr>
                        <a:t>locate, select, interpret and integrate information.</a:t>
                      </a:r>
                    </a:p>
                    <a:p>
                      <a:r>
                        <a:rPr lang="en-US" sz="1100" b="0" i="0" baseline="0" dirty="0" smtClean="0">
                          <a:solidFill>
                            <a:schemeClr val="tx1"/>
                          </a:solidFill>
                        </a:rPr>
                        <a:t>The setting is where something happens.</a:t>
                      </a:r>
                    </a:p>
                  </a:txBody>
                  <a:tcPr marL="97536" marR="97536" marT="48006" marB="48006"/>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45678642"/>
              </p:ext>
            </p:extLst>
          </p:nvPr>
        </p:nvGraphicFramePr>
        <p:xfrm>
          <a:off x="4876800" y="7239000"/>
          <a:ext cx="1844675" cy="560832"/>
        </p:xfrm>
        <a:graphic>
          <a:graphicData uri="http://schemas.openxmlformats.org/drawingml/2006/table">
            <a:tbl>
              <a:tblPr firstRow="1" firstCol="1" bandRow="1"/>
              <a:tblGrid>
                <a:gridCol w="1844675"/>
              </a:tblGrid>
              <a:tr h="128768">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RL.1.7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01383">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Calibri"/>
                        </a:rPr>
                        <a:t>Obtain and interpret information using illustrations and details to describe </a:t>
                      </a:r>
                      <a:r>
                        <a:rPr lang="en-US" sz="800" b="1" dirty="0">
                          <a:effectLst/>
                          <a:latin typeface="Calibri"/>
                          <a:ea typeface="Calibri"/>
                          <a:cs typeface="Calibri"/>
                        </a:rPr>
                        <a:t>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38534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97677065"/>
              </p:ext>
            </p:extLst>
          </p:nvPr>
        </p:nvGraphicFramePr>
        <p:xfrm>
          <a:off x="568961" y="669036"/>
          <a:ext cx="6421120" cy="6259068"/>
        </p:xfrm>
        <a:graphic>
          <a:graphicData uri="http://schemas.openxmlformats.org/drawingml/2006/table">
            <a:tbl>
              <a:tblPr firstRow="1" firstCol="1" bandRow="1"/>
              <a:tblGrid>
                <a:gridCol w="497839"/>
                <a:gridCol w="59232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Quarter 3 Pre-Assessment </a:t>
                      </a:r>
                      <a:r>
                        <a:rPr lang="en-US" sz="1600" b="1" u="sng" dirty="0" smtClean="0">
                          <a:effectLst>
                            <a:outerShdw blurRad="38100" dist="38100" dir="2700000" algn="tl">
                              <a:srgbClr val="000000">
                                <a:alpha val="43137"/>
                              </a:srgbClr>
                            </a:outerShdw>
                          </a:effectLst>
                        </a:rPr>
                        <a:t>Constructed Response</a:t>
                      </a:r>
                      <a:r>
                        <a:rPr lang="en-US" sz="1600" b="1" dirty="0" smtClean="0">
                          <a:effectLst>
                            <a:outerShdw blurRad="38100" dist="38100" dir="2700000" algn="tl">
                              <a:srgbClr val="000000">
                                <a:alpha val="43137"/>
                              </a:srgbClr>
                            </a:outerShdw>
                          </a:effectLst>
                        </a:rPr>
                        <a:t> Answer Key</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algn="l">
                        <a:lnSpc>
                          <a:spcPct val="100000"/>
                        </a:lnSpc>
                        <a:spcBef>
                          <a:spcPts val="0"/>
                        </a:spcBef>
                        <a:spcAft>
                          <a:spcPts val="0"/>
                        </a:spcAft>
                      </a:pPr>
                      <a:r>
                        <a:rPr lang="en-US" sz="1400" b="1" kern="1200" dirty="0">
                          <a:solidFill>
                            <a:srgbClr val="000000"/>
                          </a:solidFill>
                          <a:effectLst/>
                          <a:latin typeface="+mn-lt"/>
                          <a:ea typeface="Times New Roman"/>
                          <a:cs typeface="Times New Roman"/>
                        </a:rPr>
                        <a:t>Standard </a:t>
                      </a:r>
                      <a:r>
                        <a:rPr lang="en-US" sz="1400" b="1" kern="1200" dirty="0" smtClean="0">
                          <a:solidFill>
                            <a:srgbClr val="000000"/>
                          </a:solidFill>
                          <a:effectLst/>
                          <a:latin typeface="+mn-lt"/>
                          <a:ea typeface="Times New Roman"/>
                          <a:cs typeface="Times New Roman"/>
                        </a:rPr>
                        <a:t>RL.1.9:</a:t>
                      </a:r>
                      <a:r>
                        <a:rPr lang="en-US" sz="1400" b="1" u="none" kern="1200" baseline="0" dirty="0" smtClean="0">
                          <a:solidFill>
                            <a:srgbClr val="000000"/>
                          </a:solidFill>
                          <a:effectLst/>
                          <a:latin typeface="+mn-lt"/>
                          <a:ea typeface="Times New Roman"/>
                          <a:cs typeface="Times New Roman"/>
                        </a:rPr>
                        <a:t>   3-</a:t>
                      </a:r>
                      <a:r>
                        <a:rPr lang="en-US" sz="1400" b="1" u="none" kern="1200" dirty="0" smtClean="0">
                          <a:solidFill>
                            <a:srgbClr val="000000"/>
                          </a:solidFill>
                          <a:effectLst/>
                          <a:latin typeface="+mn-lt"/>
                          <a:ea typeface="Times New Roman"/>
                          <a:cs typeface="Times New Roman"/>
                        </a:rPr>
                        <a:t> </a:t>
                      </a:r>
                      <a:r>
                        <a:rPr lang="en-US" sz="1400" b="1" u="none" kern="1200" dirty="0">
                          <a:solidFill>
                            <a:srgbClr val="000000"/>
                          </a:solidFill>
                          <a:effectLst/>
                          <a:latin typeface="+mn-lt"/>
                          <a:ea typeface="Times New Roman"/>
                          <a:cs typeface="Times New Roman"/>
                        </a:rPr>
                        <a:t>Point </a:t>
                      </a:r>
                      <a:r>
                        <a:rPr lang="en-US" sz="1400" b="1" u="sng" kern="1200" dirty="0">
                          <a:solidFill>
                            <a:srgbClr val="000000"/>
                          </a:solidFill>
                          <a:effectLst/>
                          <a:latin typeface="+mn-lt"/>
                          <a:ea typeface="Times New Roman"/>
                          <a:cs typeface="Times New Roman"/>
                        </a:rPr>
                        <a:t>Reading Constructed Response </a:t>
                      </a:r>
                      <a:r>
                        <a:rPr lang="en-US" sz="1400" b="1" kern="1200" dirty="0">
                          <a:solidFill>
                            <a:srgbClr val="000000"/>
                          </a:solidFill>
                          <a:effectLst/>
                          <a:latin typeface="+mn-lt"/>
                          <a:ea typeface="Times New Roman"/>
                          <a:cs typeface="Times New Roman"/>
                        </a:rPr>
                        <a:t>Rubric</a:t>
                      </a:r>
                      <a:endParaRPr lang="en-US" sz="1400" dirty="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gridSpan="2">
                  <a:txBody>
                    <a:bodyPr/>
                    <a:lstStyle/>
                    <a:p>
                      <a:pPr lvl="0" algn="l">
                        <a:defRPr sz="1800" b="0" i="0"/>
                      </a:pPr>
                      <a:r>
                        <a:rPr lang="en-US" sz="1400" b="1" kern="1200" dirty="0" smtClean="0">
                          <a:solidFill>
                            <a:srgbClr val="000000"/>
                          </a:solidFill>
                          <a:effectLst/>
                          <a:latin typeface="+mn-lt"/>
                          <a:ea typeface="Times New Roman"/>
                          <a:cs typeface="Arial"/>
                        </a:rPr>
                        <a:t>Question #8 (prompt): </a:t>
                      </a:r>
                      <a:r>
                        <a:rPr lang="en-US" sz="1400" b="1" baseline="0" dirty="0" smtClean="0">
                          <a:latin typeface="Helvetica" panose="020B0604020202020204" pitchFamily="34" charset="0"/>
                          <a:cs typeface="Helvetica" panose="020B0604020202020204" pitchFamily="34" charset="0"/>
                        </a:rPr>
                        <a:t>What lesson can readers learn from </a:t>
                      </a:r>
                      <a:r>
                        <a:rPr lang="en-US" sz="1400" b="1" i="1" u="sng" baseline="0" dirty="0" smtClean="0">
                          <a:latin typeface="Helvetica" panose="020B0604020202020204" pitchFamily="34" charset="0"/>
                          <a:cs typeface="Helvetica" panose="020B0604020202020204" pitchFamily="34" charset="0"/>
                        </a:rPr>
                        <a:t>The Wind and The Sun</a:t>
                      </a:r>
                      <a:r>
                        <a:rPr lang="en-US" sz="1400" b="1" i="1" u="none" baseline="0" dirty="0" smtClean="0">
                          <a:latin typeface="Helvetica" panose="020B0604020202020204" pitchFamily="34" charset="0"/>
                          <a:cs typeface="Helvetica" panose="020B0604020202020204" pitchFamily="34" charset="0"/>
                        </a:rPr>
                        <a:t> ? </a:t>
                      </a:r>
                      <a:r>
                        <a:rPr lang="en-US" sz="1400" b="1" baseline="0" dirty="0" smtClean="0">
                          <a:latin typeface="Helvetica" panose="020B0604020202020204" pitchFamily="34" charset="0"/>
                          <a:cs typeface="Helvetica" panose="020B0604020202020204" pitchFamily="34" charset="0"/>
                        </a:rPr>
                        <a:t>Explain why you think so.</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727">
                <a:tc gridSpan="2">
                  <a:txBody>
                    <a:bodyPr/>
                    <a:lstStyle/>
                    <a:p>
                      <a:pPr lvl="0" algn="l">
                        <a:defRPr sz="1800" b="0" i="0"/>
                      </a:pPr>
                      <a:r>
                        <a:rPr lang="en-US" sz="1000" b="1" u="sng" kern="1200" dirty="0" smtClean="0">
                          <a:solidFill>
                            <a:srgbClr val="000000"/>
                          </a:solidFill>
                          <a:effectLst/>
                          <a:latin typeface="+mn-lt"/>
                          <a:ea typeface="Times New Roman"/>
                          <a:cs typeface="Arial"/>
                        </a:rPr>
                        <a:t>Directions for Scoring Notes</a:t>
                      </a:r>
                      <a:r>
                        <a:rPr lang="en-US" sz="1000" kern="1200" dirty="0" smtClean="0">
                          <a:solidFill>
                            <a:srgbClr val="000000"/>
                          </a:solidFill>
                          <a:effectLst/>
                          <a:latin typeface="+mn-lt"/>
                          <a:ea typeface="Times New Roman"/>
                          <a:cs typeface="Arial"/>
                        </a:rPr>
                        <a:t>:  Write an overview of what students could include in a proficient response with examples from the text.  Be very specific and “lengthy.”</a:t>
                      </a:r>
                      <a:r>
                        <a:rPr lang="en-US" sz="1000" u="sng" dirty="0" smtClean="0"/>
                        <a:t> </a:t>
                      </a:r>
                    </a:p>
                    <a:p>
                      <a:pPr lvl="0" algn="ctr">
                        <a:defRPr sz="1800" b="0" i="0"/>
                      </a:pPr>
                      <a:r>
                        <a:rPr lang="en-US" sz="1000" b="1" i="1" u="sng" dirty="0" smtClean="0"/>
                        <a:t>Teacher Language and Scoring Notes:</a:t>
                      </a:r>
                      <a:endParaRPr lang="en-US" sz="1000" b="1" i="1" dirty="0" smtClean="0"/>
                    </a:p>
                    <a:p>
                      <a:pPr lvl="0" algn="l">
                        <a:defRPr sz="1800" b="0" i="0"/>
                      </a:pPr>
                      <a:r>
                        <a:rPr lang="en-US" sz="1000" b="1" dirty="0" smtClean="0"/>
                        <a:t>Sufficient Evidence (conclusion or central idea) </a:t>
                      </a:r>
                      <a:r>
                        <a:rPr lang="en-US" sz="1000" b="0" dirty="0" smtClean="0"/>
                        <a:t>of the prompt would be a complete answer</a:t>
                      </a:r>
                      <a:r>
                        <a:rPr lang="en-US" sz="1000" b="0" baseline="0" dirty="0" smtClean="0"/>
                        <a:t> to the prompt along with an explanation about why the student chose the specific lesson the story could teach readers.</a:t>
                      </a:r>
                      <a:endParaRPr lang="en-US" sz="1000" b="1" dirty="0" smtClean="0"/>
                    </a:p>
                    <a:p>
                      <a:pPr lvl="0" algn="l">
                        <a:defRPr sz="1800" b="0" i="0"/>
                      </a:pPr>
                      <a:r>
                        <a:rPr lang="en-US" sz="1000" b="1" dirty="0" smtClean="0"/>
                        <a:t>Specific</a:t>
                      </a:r>
                      <a:r>
                        <a:rPr lang="en-US" sz="1000" b="1" baseline="0" dirty="0" smtClean="0"/>
                        <a:t> </a:t>
                      </a:r>
                      <a:r>
                        <a:rPr lang="en-US" sz="1000" b="1" dirty="0" smtClean="0"/>
                        <a:t>i</a:t>
                      </a:r>
                      <a:r>
                        <a:rPr lang="en-US" sz="1000" b="1" dirty="0" smtClean="0">
                          <a:uFill>
                            <a:solidFill/>
                          </a:uFill>
                        </a:rPr>
                        <a:t>dentifications</a:t>
                      </a:r>
                      <a:r>
                        <a:rPr lang="en-US" sz="1000" b="0" baseline="0" dirty="0" smtClean="0">
                          <a:uFill>
                            <a:solidFill/>
                          </a:uFill>
                        </a:rPr>
                        <a:t> (key details) that support the lesson the story could teach readers depends on the student response.  The response must be logical and “make sense,” of the inferences in the story or be connected to the story details in some way.  Student responses should include, however, comments that address one or some of the following:               (1) arguing, (2) boasting, (3) daring or competing, (4) never thinking you’re wiser or stronger than others or you could be proven wrong, (5) getting along is better, (6) is winning important or not, and (7) what the sun or wind might have learned about being right or wrong.  Any response is accurate if supported by logical details from the text.</a:t>
                      </a:r>
                    </a:p>
                    <a:p>
                      <a:pPr lvl="0" algn="l">
                        <a:defRPr sz="1800" b="0" i="0"/>
                      </a:pPr>
                      <a:r>
                        <a:rPr lang="en-US" sz="1000" b="1" dirty="0" smtClean="0"/>
                        <a:t>Full Support</a:t>
                      </a:r>
                      <a:r>
                        <a:rPr lang="en-US" sz="1000" b="1" baseline="0" dirty="0" smtClean="0"/>
                        <a:t> (other details) </a:t>
                      </a:r>
                      <a:r>
                        <a:rPr lang="en-US" sz="1000" b="0" baseline="0" dirty="0" smtClean="0"/>
                        <a:t>could include specific details alluding to the above such as:  (1) the wind boasted, (2) the sun boasted, (3) the wind began the boasting, (4) both the sun and wind argued, (5) both tried to prove they were right,           (6) the wind could not remove the boy’s coat because… and (7) the sun removed the boys coat by….</a:t>
                      </a:r>
                      <a:endParaRPr lang="en-U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73">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3</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gives a proficient response </a:t>
                      </a:r>
                      <a:r>
                        <a:rPr lang="en-US" sz="1000" i="1" dirty="0" smtClean="0"/>
                        <a:t>by stating a specific statement of a lesson readers could learn from the story and supporting</a:t>
                      </a:r>
                      <a:r>
                        <a:rPr lang="en-US" sz="1000" i="1" baseline="0" dirty="0" smtClean="0"/>
                        <a:t> that statement with logic and textual evidence or details.</a:t>
                      </a:r>
                    </a:p>
                    <a:p>
                      <a:pPr lvl="0" algn="l">
                        <a:defRPr sz="1800" b="0" i="0"/>
                      </a:pPr>
                      <a:r>
                        <a:rPr lang="en-US" sz="1100" i="0" baseline="0" dirty="0" smtClean="0"/>
                        <a:t>The lesson readers can learn is to not always think you are better than other people.  The wind said he was strongest.  Then the sun said he was.  They argued a lot.  They both tried to show who was the strongest.  In the end the sun was the strongest.  I think the sun won because the wind started the argument and it shows he wasn’t the best.  It is kind of like you should not brag.</a:t>
                      </a:r>
                      <a:endParaRPr lang="en-US" sz="1100" i="0" dirty="0" smtClean="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2</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n-US" sz="1000" i="1" dirty="0" smtClean="0"/>
                        <a:t>The student gives a partial response by stating a somewhat</a:t>
                      </a:r>
                      <a:r>
                        <a:rPr lang="en-US" sz="1000" i="1" baseline="0" dirty="0" smtClean="0"/>
                        <a:t> </a:t>
                      </a:r>
                      <a:r>
                        <a:rPr lang="en-US" sz="1000" i="1" dirty="0" smtClean="0"/>
                        <a:t>specific statement of a lesson readers could learn from the story and supporting that statement with partial logic and textual evidence or details.</a:t>
                      </a:r>
                    </a:p>
                    <a:p>
                      <a:pPr lvl="0" algn="l">
                        <a:defRPr sz="1800" b="0" i="0"/>
                      </a:pPr>
                      <a:r>
                        <a:rPr lang="en-US" sz="1100" i="0" dirty="0" smtClean="0"/>
                        <a:t>This</a:t>
                      </a:r>
                      <a:r>
                        <a:rPr lang="en-US" sz="1100" i="0" baseline="0" dirty="0" smtClean="0"/>
                        <a:t> story gives a good lesson to be nice to others.  If the wind was nice this would not have started the fight.  </a:t>
                      </a:r>
                      <a:endParaRPr lang="en-US" sz="1100" i="0" dirty="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1</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n-US" sz="1000" i="1" dirty="0" smtClean="0"/>
                        <a:t>The student gives a minimal response by stating a vague lesson readers could learn from the story but with little or no supporting logic or details from the text.</a:t>
                      </a:r>
                    </a:p>
                    <a:p>
                      <a:pPr lvl="0" algn="l">
                        <a:defRPr sz="1800" b="0" i="0"/>
                      </a:pPr>
                      <a:r>
                        <a:rPr lang="en-US" sz="1100" i="0" dirty="0" smtClean="0"/>
                        <a:t>I learned a lesson to button</a:t>
                      </a:r>
                      <a:r>
                        <a:rPr lang="en-US" sz="1100" i="0" baseline="0" dirty="0" smtClean="0"/>
                        <a:t> my coat outside.  It could be windy.</a:t>
                      </a:r>
                      <a:endParaRPr lang="en-US" sz="1100" i="0" dirty="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27">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0</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provides no evidence </a:t>
                      </a:r>
                      <a:r>
                        <a:rPr lang="en-US" sz="1000" i="1" dirty="0" smtClean="0"/>
                        <a:t>of stating a lesson or providing logical details from the text or illustration.</a:t>
                      </a:r>
                    </a:p>
                    <a:p>
                      <a:pPr lvl="0" algn="l">
                        <a:defRPr sz="1800" b="0" i="0"/>
                      </a:pPr>
                      <a:r>
                        <a:rPr lang="en-US" sz="1100" b="0" i="0" baseline="0" dirty="0" smtClean="0"/>
                        <a:t>Wind can blow hard and the sun can be very hot.</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2536735"/>
              </p:ext>
            </p:extLst>
          </p:nvPr>
        </p:nvGraphicFramePr>
        <p:xfrm>
          <a:off x="5181600" y="6934200"/>
          <a:ext cx="1752600" cy="593714"/>
        </p:xfrm>
        <a:graphic>
          <a:graphicData uri="http://schemas.openxmlformats.org/drawingml/2006/table">
            <a:tbl>
              <a:tblPr firstRow="1" firstCol="1" bandRow="1"/>
              <a:tblGrid>
                <a:gridCol w="1752600"/>
              </a:tblGrid>
              <a:tr h="17309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RL.1.9          DOK </a:t>
                      </a:r>
                      <a:r>
                        <a:rPr lang="en-US" sz="800" b="1" dirty="0">
                          <a:solidFill>
                            <a:srgbClr val="000000"/>
                          </a:solidFill>
                          <a:effectLst/>
                          <a:latin typeface="Calibri"/>
                          <a:ea typeface="Times New Roman"/>
                          <a:cs typeface="Times New Roman"/>
                        </a:rPr>
                        <a:t>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00241">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Write a concluding sentence about the main differences and similarities of character’s experiences or adventures.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525070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27474135"/>
              </p:ext>
            </p:extLst>
          </p:nvPr>
        </p:nvGraphicFramePr>
        <p:xfrm>
          <a:off x="381000" y="304800"/>
          <a:ext cx="6421120" cy="6619901"/>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3 Pre-Assessment</a:t>
                      </a:r>
                      <a:r>
                        <a:rPr lang="en-US" sz="1400" b="1" baseline="0" dirty="0" smtClean="0">
                          <a:solidFill>
                            <a:schemeClr val="tx1"/>
                          </a:solidFill>
                          <a:effectLst/>
                        </a:rPr>
                        <a:t> </a:t>
                      </a:r>
                      <a:r>
                        <a:rPr lang="en-US" sz="1400" b="1" u="sng" dirty="0" smtClean="0">
                          <a:solidFill>
                            <a:schemeClr val="tx1"/>
                          </a:solidFill>
                          <a:effectLst/>
                        </a:rPr>
                        <a:t>Research Constructed Response</a:t>
                      </a:r>
                      <a:r>
                        <a:rPr lang="en-US" sz="1400" b="1" dirty="0" smtClean="0">
                          <a:solidFill>
                            <a:schemeClr val="tx1"/>
                          </a:solidFill>
                          <a:effectLst/>
                        </a:rPr>
                        <a:t> Answer Key</a:t>
                      </a:r>
                    </a:p>
                  </a:txBody>
                  <a:tcPr marL="97536" marR="97536" marT="48006" marB="48006"/>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sng" dirty="0" smtClean="0">
                          <a:solidFill>
                            <a:schemeClr val="tx1"/>
                          </a:solidFill>
                        </a:rPr>
                        <a:t>Constructed Response</a:t>
                      </a:r>
                      <a:r>
                        <a:rPr lang="en-US" sz="1400" b="1" u="sng" baseline="0" dirty="0" smtClean="0">
                          <a:solidFill>
                            <a:schemeClr val="tx1"/>
                          </a:solidFill>
                        </a:rPr>
                        <a:t> </a:t>
                      </a:r>
                      <a:r>
                        <a:rPr lang="en-US" sz="1400" b="1" u="sng" dirty="0" smtClean="0">
                          <a:solidFill>
                            <a:schemeClr val="tx1"/>
                          </a:solidFill>
                        </a:rPr>
                        <a:t>Research Rubrics</a:t>
                      </a:r>
                      <a:r>
                        <a:rPr lang="en-US" sz="1400" b="1" u="sng" baseline="0" dirty="0" smtClean="0">
                          <a:solidFill>
                            <a:schemeClr val="tx1"/>
                          </a:solidFill>
                        </a:rPr>
                        <a:t> </a:t>
                      </a:r>
                      <a:r>
                        <a:rPr lang="en-US" sz="1400" b="1" u="sng" dirty="0" smtClean="0">
                          <a:solidFill>
                            <a:schemeClr val="tx1"/>
                          </a:solidFill>
                        </a:rPr>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Locate, Select, Interpret and Integrate Information.</a:t>
                      </a:r>
                    </a:p>
                  </a:txBody>
                  <a:tcPr marL="97536" marR="97536" marT="48006" marB="48006"/>
                </a:tc>
                <a:tc hMerge="1">
                  <a:txBody>
                    <a:bodyPr/>
                    <a:lstStyle/>
                    <a:p>
                      <a:endParaRPr lang="en-US"/>
                    </a:p>
                  </a:txBody>
                  <a:tcPr/>
                </a:tc>
              </a:tr>
              <a:tr h="608622">
                <a:tc gridSpan="2">
                  <a:txBody>
                    <a:bodyPr/>
                    <a:lstStyle/>
                    <a:p>
                      <a:pPr marL="117475" lvl="0" defTabSz="914400" fontAlgn="base">
                        <a:spcBef>
                          <a:spcPct val="0"/>
                        </a:spcBef>
                        <a:spcAft>
                          <a:spcPct val="0"/>
                        </a:spcAft>
                      </a:pPr>
                      <a:r>
                        <a:rPr lang="en-US" sz="1500" b="1" dirty="0" smtClean="0">
                          <a:solidFill>
                            <a:schemeClr val="tx1"/>
                          </a:solidFill>
                        </a:rPr>
                        <a:t>Question # 15  Prompt:  </a:t>
                      </a:r>
                      <a:r>
                        <a:rPr lang="en-US" sz="1600" b="1" dirty="0" smtClean="0">
                          <a:solidFill>
                            <a:schemeClr val="tx1"/>
                          </a:solidFill>
                        </a:rPr>
                        <a:t>Tell why the wind is important.</a:t>
                      </a:r>
                      <a:r>
                        <a:rPr lang="en-US" sz="1600" dirty="0" smtClean="0">
                          <a:solidFill>
                            <a:schemeClr val="tx1"/>
                          </a:solidFill>
                        </a:rPr>
                        <a:t> </a:t>
                      </a:r>
                      <a:r>
                        <a:rPr lang="en-US" sz="1600" b="1" dirty="0" smtClean="0">
                          <a:solidFill>
                            <a:schemeClr val="tx1"/>
                          </a:solidFill>
                        </a:rPr>
                        <a:t>Use examples from both articles</a:t>
                      </a:r>
                      <a:r>
                        <a:rPr lang="en-US" sz="1600" dirty="0" smtClean="0">
                          <a:solidFill>
                            <a:schemeClr val="tx1"/>
                          </a:solidFill>
                        </a:rPr>
                        <a:t>.                                                                     </a:t>
                      </a:r>
                      <a:endParaRPr lang="en-US" sz="1100" i="1" dirty="0" smtClean="0">
                        <a:solidFill>
                          <a:schemeClr val="tx1"/>
                        </a:solidFill>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The response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gives sufficient evidence of the ability to </a:t>
                      </a:r>
                      <a:r>
                        <a:rPr kumimoji="0" lang="en-US" sz="1100" b="0" i="0" u="sng" strike="noStrike" kern="1200" cap="none" spc="0" normalizeH="0" baseline="0" noProof="0" dirty="0" smtClean="0">
                          <a:ln>
                            <a:noFill/>
                          </a:ln>
                          <a:solidFill>
                            <a:schemeClr val="tx1"/>
                          </a:solidFill>
                          <a:effectLst/>
                          <a:uLnTx/>
                          <a:uFillTx/>
                          <a:latin typeface="+mn-lt"/>
                          <a:ea typeface="+mn-ea"/>
                          <a:cs typeface="+mn-cs"/>
                        </a:rPr>
                        <a:t>locate and select information</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prompt.  Sufficient evidence that students can find and select information about the prompt would include</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facts/details students write about </a:t>
                      </a:r>
                      <a:r>
                        <a:rPr kumimoji="0" lang="en-US" sz="1100" b="0" i="1" u="sng" strike="noStrike" kern="1200" cap="none" spc="0" normalizeH="0" baseline="0" noProof="0" dirty="0" smtClean="0">
                          <a:ln>
                            <a:noFill/>
                          </a:ln>
                          <a:solidFill>
                            <a:schemeClr val="tx1"/>
                          </a:solidFill>
                          <a:effectLst/>
                          <a:uLnTx/>
                          <a:uFillTx/>
                          <a:latin typeface="+mn-lt"/>
                          <a:ea typeface="+mn-ea"/>
                          <a:cs typeface="+mn-cs"/>
                        </a:rPr>
                        <a:t>from both passages</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about what makes wind important.  Students should be</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encouraged to use their notes.  3-5 examples are sufficient  (if they are from both passages).</a:t>
                      </a:r>
                    </a:p>
                    <a:p>
                      <a:pPr marL="231775" marR="0" lvl="0" indent="-231775" algn="l" defTabSz="96661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The response</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gives sufficient evidence of the ability to </a:t>
                      </a:r>
                      <a:r>
                        <a:rPr kumimoji="0" lang="en-US" sz="1100" b="0" i="0" u="sng" strike="noStrike" kern="1200" cap="none" spc="0" normalizeH="0" baseline="0" noProof="0" dirty="0" smtClean="0">
                          <a:ln>
                            <a:noFill/>
                          </a:ln>
                          <a:solidFill>
                            <a:schemeClr val="tx1"/>
                          </a:solidFill>
                          <a:effectLst/>
                          <a:uLnTx/>
                          <a:uFillTx/>
                          <a:latin typeface="+mn-lt"/>
                          <a:ea typeface="+mn-ea"/>
                          <a:cs typeface="+mn-cs"/>
                        </a:rPr>
                        <a:t>interpret and integrate</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information about the</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prompt.  Students interpret when they select facts as relevant evidence to support the prompt and</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integrate when they write about their evidence.  Relevant evidence can include that the wind is</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Important for a reason.  Reasons should be stated (i.e., wind pushes birds, wind makes mountains, wind</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helps seeds to grow, wind blows leaves off trees, wind cools us in the summer with a sea breeze, etc...).</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solidFill>
                            <a:schemeClr val="tx1"/>
                          </a:solidFill>
                        </a:rPr>
                        <a:t>Student “Language” Response Example</a:t>
                      </a:r>
                      <a:endParaRPr lang="en-US" sz="1200" b="1" dirty="0">
                        <a:solidFill>
                          <a:schemeClr val="tx1"/>
                        </a:solidFill>
                      </a:endParaRPr>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tc>
                <a:tc>
                  <a:txBody>
                    <a:bodyPr/>
                    <a:lstStyle/>
                    <a:p>
                      <a:r>
                        <a:rPr lang="en-US" sz="1000" b="0" i="1" dirty="0" smtClean="0">
                          <a:solidFill>
                            <a:schemeClr val="tx1"/>
                          </a:solidFill>
                        </a:rPr>
                        <a:t>Student</a:t>
                      </a:r>
                      <a:r>
                        <a:rPr lang="en-US" sz="1000" b="0" i="1" baseline="0" dirty="0" smtClean="0">
                          <a:solidFill>
                            <a:schemeClr val="tx1"/>
                          </a:solidFill>
                        </a:rPr>
                        <a:t> gives 3- 5 sufficient reasons as evidence explaining why the wind is important </a:t>
                      </a:r>
                      <a:r>
                        <a:rPr lang="en-US" sz="1000" b="0" i="1" u="sng" baseline="0" dirty="0" smtClean="0">
                          <a:solidFill>
                            <a:schemeClr val="tx1"/>
                          </a:solidFill>
                        </a:rPr>
                        <a:t>from both passages</a:t>
                      </a:r>
                      <a:r>
                        <a:rPr lang="en-US" sz="1000" b="0" i="1" baseline="0" dirty="0" smtClean="0">
                          <a:solidFill>
                            <a:schemeClr val="tx1"/>
                          </a:solidFill>
                        </a:rPr>
                        <a:t>.</a:t>
                      </a:r>
                    </a:p>
                    <a:p>
                      <a:r>
                        <a:rPr lang="en-US" sz="1100" b="0" i="0" baseline="0" dirty="0" smtClean="0">
                          <a:solidFill>
                            <a:schemeClr val="tx1"/>
                          </a:solidFill>
                        </a:rPr>
                        <a:t>The wind is important  for a lot of reasons.  The wind helps the leaves blow off of trees.  In the summer you can feel a soft sea breeze on the beach.  That can help you feel not so hot.  Did you know wind can help make energy too?  The wind blows a windmill’s blades around and around and it helps make a motor go.  Wind can even help a bird fly when it pushes it.  </a:t>
                      </a:r>
                      <a:endParaRPr lang="en-US" sz="1100" i="0" baseline="0" dirty="0" smtClean="0">
                        <a:solidFill>
                          <a:schemeClr val="tx1"/>
                        </a:solidFill>
                      </a:endParaRPr>
                    </a:p>
                  </a:txBody>
                  <a:tcPr marL="97536" marR="97536" marT="48006" marB="48006"/>
                </a:tc>
              </a:tr>
              <a:tr h="586740">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tc>
                <a:tc>
                  <a:txBody>
                    <a:bodyPr/>
                    <a:lstStyle/>
                    <a:p>
                      <a:r>
                        <a:rPr lang="en-US" sz="1000" i="1" dirty="0" smtClean="0">
                          <a:solidFill>
                            <a:schemeClr val="tx1"/>
                          </a:solidFill>
                        </a:rPr>
                        <a:t>Student gives</a:t>
                      </a:r>
                      <a:r>
                        <a:rPr lang="en-US" sz="1000" i="1" baseline="0" dirty="0" smtClean="0">
                          <a:solidFill>
                            <a:schemeClr val="tx1"/>
                          </a:solidFill>
                        </a:rPr>
                        <a:t> 1-</a:t>
                      </a:r>
                      <a:r>
                        <a:rPr lang="en-US" sz="1000" i="1" dirty="0" smtClean="0">
                          <a:solidFill>
                            <a:schemeClr val="tx1"/>
                          </a:solidFill>
                        </a:rPr>
                        <a:t> 2 limited</a:t>
                      </a:r>
                      <a:r>
                        <a:rPr lang="en-US" sz="1000" i="1" baseline="0" dirty="0" smtClean="0">
                          <a:solidFill>
                            <a:schemeClr val="tx1"/>
                          </a:solidFill>
                        </a:rPr>
                        <a:t> reasons as evidence explaining why the wind is important (limited means few details).  The student does use examples from both passages.</a:t>
                      </a:r>
                    </a:p>
                    <a:p>
                      <a:r>
                        <a:rPr lang="en-US" sz="1100" i="0" baseline="0" dirty="0" smtClean="0">
                          <a:solidFill>
                            <a:schemeClr val="tx1"/>
                          </a:solidFill>
                        </a:rPr>
                        <a:t>The wind blows a lot.  It makes the beach cool and it makes mountains too.</a:t>
                      </a:r>
                    </a:p>
                  </a:txBody>
                  <a:tcPr marL="97536" marR="97536" marT="48006" marB="48006"/>
                </a:tc>
              </a:tr>
              <a:tr h="450965">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tc>
                <a:tc>
                  <a:txBody>
                    <a:bodyPr/>
                    <a:lstStyle/>
                    <a:p>
                      <a:r>
                        <a:rPr lang="en-US" sz="1000" i="1" dirty="0" smtClean="0">
                          <a:solidFill>
                            <a:schemeClr val="tx1"/>
                          </a:solidFill>
                        </a:rPr>
                        <a:t>The</a:t>
                      </a:r>
                      <a:r>
                        <a:rPr lang="en-US" sz="1000" i="1" baseline="0" dirty="0" smtClean="0">
                          <a:solidFill>
                            <a:schemeClr val="tx1"/>
                          </a:solidFill>
                        </a:rPr>
                        <a:t> student does not give enough relevant information to answer the prompt.</a:t>
                      </a:r>
                    </a:p>
                    <a:p>
                      <a:r>
                        <a:rPr lang="en-US" sz="1100" i="0" baseline="0" dirty="0" smtClean="0">
                          <a:solidFill>
                            <a:schemeClr val="tx1"/>
                          </a:solidFill>
                        </a:rPr>
                        <a:t>Wind makes my hair blow.  I don’t like it.</a:t>
                      </a:r>
                    </a:p>
                  </a:txBody>
                  <a:tcPr marL="97536" marR="97536" marT="48006" marB="48006"/>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147806"/>
              </p:ext>
            </p:extLst>
          </p:nvPr>
        </p:nvGraphicFramePr>
        <p:xfrm>
          <a:off x="4648200" y="7010400"/>
          <a:ext cx="2133600" cy="533400"/>
        </p:xfrm>
        <a:graphic>
          <a:graphicData uri="http://schemas.openxmlformats.org/drawingml/2006/table">
            <a:tbl>
              <a:tblPr/>
              <a:tblGrid>
                <a:gridCol w="2133600"/>
              </a:tblGrid>
              <a:tr h="184023">
                <a:tc>
                  <a:txBody>
                    <a:bodyPr/>
                    <a:lstStyle/>
                    <a:p>
                      <a:pPr marL="0" marR="0" algn="ctr">
                        <a:lnSpc>
                          <a:spcPct val="115000"/>
                        </a:lnSpc>
                        <a:spcBef>
                          <a:spcPts val="0"/>
                        </a:spcBef>
                        <a:spcAft>
                          <a:spcPts val="0"/>
                        </a:spcAft>
                      </a:pPr>
                      <a:r>
                        <a:rPr lang="en-US" sz="800" b="1" i="1" dirty="0" smtClean="0">
                          <a:solidFill>
                            <a:srgbClr val="000000"/>
                          </a:solidFill>
                          <a:latin typeface="Calibri"/>
                          <a:ea typeface="Times New Roman"/>
                          <a:cs typeface="Times New Roman"/>
                        </a:rPr>
                        <a:t>Toward RI.1.8  DOK-3 Cu</a:t>
                      </a:r>
                      <a:endParaRPr lang="en-US" sz="11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4937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solidFill>
                            <a:srgbClr val="000000"/>
                          </a:solidFill>
                          <a:latin typeface="+mn-lt"/>
                          <a:ea typeface="Times New Roman"/>
                          <a:cs typeface="Times New Roman"/>
                        </a:rPr>
                        <a:t>Identify reasons an author gives to support points in an informational text.</a:t>
                      </a:r>
                      <a:r>
                        <a:rPr lang="en-US" sz="900" b="1" u="sng" dirty="0" smtClean="0">
                          <a:solidFill>
                            <a:srgbClr val="000000"/>
                          </a:solidFill>
                          <a:latin typeface="+mn-lt"/>
                          <a:ea typeface="Times New Roman"/>
                          <a:cs typeface="Times New Roman"/>
                        </a:rPr>
                        <a:t> </a:t>
                      </a:r>
                      <a:endParaRPr lang="en-US" sz="900" b="1" dirty="0" smtClean="0">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102403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4157439831"/>
              </p:ext>
            </p:extLst>
          </p:nvPr>
        </p:nvGraphicFramePr>
        <p:xfrm>
          <a:off x="1137922" y="6149132"/>
          <a:ext cx="5369518"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2113279"/>
                <a:gridCol w="2275840"/>
                <a:gridCol w="573998"/>
              </a:tblGrid>
              <a:tr h="272034">
                <a:tc gridSpan="4">
                  <a:txBody>
                    <a:bodyPr/>
                    <a:lstStyle/>
                    <a:p>
                      <a:pPr algn="ctr"/>
                      <a:r>
                        <a:rPr lang="en-US" sz="1100" b="1" dirty="0" smtClean="0"/>
                        <a:t>Narrative Writing and Language</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1a</a:t>
                      </a:r>
                      <a:endParaRPr lang="en-US" sz="1100" b="1" dirty="0"/>
                    </a:p>
                  </a:txBody>
                  <a:tcPr marL="97536" marR="97536" marT="48006" marB="48006">
                    <a:solidFill>
                      <a:srgbClr val="FFFFCC"/>
                    </a:solidFill>
                  </a:tcPr>
                </a:tc>
                <a:tc>
                  <a:txBody>
                    <a:bodyPr/>
                    <a:lstStyle/>
                    <a:p>
                      <a:r>
                        <a:rPr lang="en-US" sz="1100" b="1" dirty="0" smtClean="0"/>
                        <a:t>Brief Narrative</a:t>
                      </a:r>
                      <a:r>
                        <a:rPr lang="en-US" sz="1100" b="1" baseline="0" dirty="0" smtClean="0"/>
                        <a:t> </a:t>
                      </a:r>
                      <a:r>
                        <a:rPr lang="en-US" sz="1100" b="1" dirty="0" smtClean="0"/>
                        <a:t>Write</a:t>
                      </a:r>
                      <a:endParaRPr lang="en-US" sz="1100" b="1" dirty="0"/>
                    </a:p>
                  </a:txBody>
                  <a:tcPr marL="97536" marR="97536" marT="48006" marB="48006">
                    <a:solidFill>
                      <a:srgbClr val="FFFFCC"/>
                    </a:solidFill>
                  </a:tcPr>
                </a:tc>
                <a:tc>
                  <a:txBody>
                    <a:bodyPr/>
                    <a:lstStyle/>
                    <a:p>
                      <a:r>
                        <a:rPr lang="en-US" sz="1100" b="1" dirty="0" smtClean="0"/>
                        <a:t>W.3a,</a:t>
                      </a:r>
                      <a:r>
                        <a:rPr lang="en-US" sz="1100" b="1" baseline="0" dirty="0" smtClean="0"/>
                        <a:t> W.3b,  W.3c, W.3d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1b</a:t>
                      </a:r>
                      <a:endParaRPr lang="en-US" sz="1100" b="1" dirty="0"/>
                    </a:p>
                  </a:txBody>
                  <a:tcPr marL="97536" marR="97536" marT="48006" marB="48006">
                    <a:solidFill>
                      <a:srgbClr val="FFFFCC"/>
                    </a:solidFill>
                  </a:tcPr>
                </a:tc>
                <a:tc>
                  <a:txBody>
                    <a:bodyPr/>
                    <a:lstStyle/>
                    <a:p>
                      <a:r>
                        <a:rPr lang="en-US" sz="1100" b="1" dirty="0" smtClean="0"/>
                        <a:t>Write-Revise Narrative</a:t>
                      </a:r>
                      <a:endParaRPr lang="en-US" sz="1100" b="1" dirty="0"/>
                    </a:p>
                  </a:txBody>
                  <a:tcPr marL="97536" marR="97536" marT="48006" marB="48006">
                    <a:solidFill>
                      <a:srgbClr val="FFFFCC"/>
                    </a:solidFill>
                  </a:tcPr>
                </a:tc>
                <a:tc>
                  <a:txBody>
                    <a:bodyPr/>
                    <a:lstStyle/>
                    <a:p>
                      <a:r>
                        <a:rPr lang="en-US" sz="1100" b="1" dirty="0" smtClean="0"/>
                        <a:t>W.3a,</a:t>
                      </a:r>
                      <a:r>
                        <a:rPr lang="en-US" sz="1100" b="1" baseline="0" dirty="0" smtClean="0"/>
                        <a:t> W.3b,  W.3c, W.3d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en-US" sz="1100" b="1" dirty="0" smtClean="0"/>
                        <a:t>Full Narrative Composition</a:t>
                      </a:r>
                      <a:endParaRPr lang="en-US" sz="1100" b="1" dirty="0"/>
                    </a:p>
                  </a:txBody>
                  <a:tcPr marL="97536" marR="97536" marT="48006" marB="48006">
                    <a:solidFill>
                      <a:srgbClr val="FFFFCC"/>
                    </a:solidFill>
                  </a:tcPr>
                </a:tc>
                <a:tc>
                  <a:txBody>
                    <a:bodyPr/>
                    <a:lstStyle/>
                    <a:p>
                      <a:r>
                        <a:rPr lang="pl-PL" sz="1100" b="1" dirty="0" smtClean="0"/>
                        <a:t>W-</a:t>
                      </a:r>
                      <a:r>
                        <a:rPr lang="en-US" sz="1100" b="1" dirty="0" smtClean="0"/>
                        <a:t>3</a:t>
                      </a:r>
                      <a:r>
                        <a:rPr lang="pl-PL" sz="1100" b="1" dirty="0" smtClean="0"/>
                        <a:t>a, W-</a:t>
                      </a:r>
                      <a:r>
                        <a:rPr lang="en-US" sz="1100" b="1" dirty="0" smtClean="0"/>
                        <a:t>3</a:t>
                      </a:r>
                      <a:r>
                        <a:rPr lang="pl-PL" sz="1100" b="1" dirty="0" smtClean="0"/>
                        <a:t>b, W-</a:t>
                      </a:r>
                      <a:r>
                        <a:rPr lang="en-US" sz="1100" b="1" dirty="0" smtClean="0"/>
                        <a:t>3</a:t>
                      </a:r>
                      <a:r>
                        <a:rPr lang="pl-PL" sz="1100" b="1" dirty="0" smtClean="0"/>
                        <a:t>c, W-3</a:t>
                      </a:r>
                      <a:r>
                        <a:rPr lang="en-US" sz="1100" b="1" dirty="0" smtClean="0"/>
                        <a:t>d</a:t>
                      </a:r>
                      <a:r>
                        <a:rPr lang="pl-PL" sz="1100" b="1" dirty="0" smtClean="0"/>
                        <a:t>, W-4, </a:t>
                      </a:r>
                      <a:r>
                        <a:rPr lang="en-US" sz="1100" b="1" dirty="0" smtClean="0"/>
                        <a:t>     </a:t>
                      </a:r>
                      <a:r>
                        <a:rPr lang="pl-PL" sz="1100" b="1" dirty="0" smtClean="0"/>
                        <a:t>W-5, W-8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n-US" sz="1100" b="1" dirty="0" smtClean="0"/>
                        <a:t>Language-Vocabulary Use</a:t>
                      </a:r>
                      <a:endParaRPr lang="en-US" sz="1100" b="1" dirty="0"/>
                    </a:p>
                  </a:txBody>
                  <a:tcPr marL="97536" marR="97536" marT="48006" marB="48006">
                    <a:solidFill>
                      <a:srgbClr val="FFFFCC"/>
                    </a:solidFill>
                  </a:tcPr>
                </a:tc>
                <a:tc>
                  <a:txBody>
                    <a:bodyPr/>
                    <a:lstStyle/>
                    <a:p>
                      <a:r>
                        <a:rPr lang="en-US" sz="1100" b="1" dirty="0" smtClean="0">
                          <a:solidFill>
                            <a:schemeClr val="tx1"/>
                          </a:solidFill>
                        </a:rPr>
                        <a:t>L.1.6</a:t>
                      </a:r>
                      <a:endParaRPr lang="en-US" sz="1100" b="1"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n-US" sz="1100" b="1" dirty="0" smtClean="0"/>
                        <a:t>Edit and Clarify</a:t>
                      </a:r>
                      <a:endParaRPr lang="en-US" sz="1100" b="1" dirty="0"/>
                    </a:p>
                  </a:txBody>
                  <a:tcPr marL="97536" marR="97536" marT="48006" marB="48006">
                    <a:solidFill>
                      <a:srgbClr val="FFFFCC"/>
                    </a:solidFill>
                  </a:tcPr>
                </a:tc>
                <a:tc>
                  <a:txBody>
                    <a:bodyPr/>
                    <a:lstStyle/>
                    <a:p>
                      <a:r>
                        <a:rPr lang="en-US" sz="1100" b="1" dirty="0" smtClean="0">
                          <a:solidFill>
                            <a:schemeClr val="tx1"/>
                          </a:solidFill>
                        </a:rPr>
                        <a:t>L.1.1.d</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n-US" sz="2500" b="1" dirty="0">
                <a:solidFill>
                  <a:schemeClr val="accent1">
                    <a:lumMod val="75000"/>
                  </a:schemeClr>
                </a:solidFill>
                <a:latin typeface="Bookman Old Style" pitchFamily="18" charset="0"/>
              </a:rPr>
              <a:t>Quarter </a:t>
            </a:r>
            <a:r>
              <a:rPr lang="en-US" sz="2500" b="1" dirty="0" smtClean="0">
                <a:solidFill>
                  <a:schemeClr val="accent1">
                    <a:lumMod val="75000"/>
                  </a:schemeClr>
                </a:solidFill>
                <a:latin typeface="Bookman Old Style" pitchFamily="18" charset="0"/>
              </a:rPr>
              <a:t>Three </a:t>
            </a:r>
            <a:endParaRPr lang="en-US" sz="2500" b="1" dirty="0">
              <a:solidFill>
                <a:schemeClr val="accent1">
                  <a:lumMod val="75000"/>
                </a:schemeClr>
              </a:solidFill>
              <a:latin typeface="Bookman Old Style" pitchFamily="18" charset="0"/>
            </a:endParaRPr>
          </a:p>
          <a:p>
            <a:r>
              <a:rPr lang="en-US" sz="2300" b="1" dirty="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082546" y="5715000"/>
            <a:ext cx="5382459" cy="374599"/>
          </a:xfrm>
          <a:prstGeom prst="rect">
            <a:avLst/>
          </a:prstGeom>
          <a:noFill/>
        </p:spPr>
        <p:txBody>
          <a:bodyPr wrap="square" lIns="96655" tIns="48328" rIns="96655" bIns="48328" rtlCol="0">
            <a:spAutoFit/>
          </a:bodyPr>
          <a:lstStyle/>
          <a:p>
            <a:pPr lvl="0" algn="ctr"/>
            <a:r>
              <a:rPr lang="en-US" sz="900" b="1" i="1" dirty="0">
                <a:solidFill>
                  <a:prstClr val="black"/>
                </a:solidFill>
                <a:latin typeface="Calibri" panose="020F0502020204030204" pitchFamily="34" charset="0"/>
              </a:rPr>
              <a:t>Note:  There may be more than one standard per target. Standards can have different DOKs per target.</a:t>
            </a:r>
          </a:p>
          <a:p>
            <a:pPr lvl="0" algn="ctr"/>
            <a:r>
              <a:rPr lang="en-US" sz="900" b="1" i="1" dirty="0">
                <a:solidFill>
                  <a:prstClr val="black"/>
                </a:solidFill>
                <a:latin typeface="Calibri" panose="020F0502020204030204" pitchFamily="34" charset="0"/>
              </a:rPr>
              <a:t>  Actual assessed writing standards are boxed.</a:t>
            </a:r>
          </a:p>
        </p:txBody>
      </p:sp>
      <p:graphicFrame>
        <p:nvGraphicFramePr>
          <p:cNvPr id="27" name="Table 26"/>
          <p:cNvGraphicFramePr>
            <a:graphicFrameLocks noGrp="1"/>
          </p:cNvGraphicFramePr>
          <p:nvPr>
            <p:extLst>
              <p:ext uri="{D42A27DB-BD31-4B8C-83A1-F6EECF244321}">
                <p14:modId xmlns:p14="http://schemas.microsoft.com/office/powerpoint/2010/main" val="3604097294"/>
              </p:ext>
            </p:extLst>
          </p:nvPr>
        </p:nvGraphicFramePr>
        <p:xfrm>
          <a:off x="1545450" y="2856370"/>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n-US" sz="1100" b="1" dirty="0" smtClean="0">
                          <a:solidFill>
                            <a:schemeClr val="tx1"/>
                          </a:solidFill>
                        </a:rPr>
                        <a:t>Reading: Literature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Word Meanings</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RL.4</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Text Structures/Features</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RL.7</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RL.9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102080353"/>
              </p:ext>
            </p:extLst>
          </p:nvPr>
        </p:nvGraphicFramePr>
        <p:xfrm>
          <a:off x="1544322" y="4280085"/>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n-US" sz="1100" b="1" dirty="0" smtClean="0">
                          <a:solidFill>
                            <a:schemeClr val="tx1"/>
                          </a:solidFill>
                        </a:rPr>
                        <a:t>Reading: Informational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10</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Word Meanings</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RI.4</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RI.8</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RI.9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4522694" y="6705599"/>
            <a:ext cx="38472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4" name="Rectangle 23"/>
          <p:cNvSpPr/>
          <p:nvPr/>
        </p:nvSpPr>
        <p:spPr>
          <a:xfrm>
            <a:off x="4849906" y="7010400"/>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9" name="Rectangle 28"/>
          <p:cNvSpPr/>
          <p:nvPr/>
        </p:nvSpPr>
        <p:spPr>
          <a:xfrm>
            <a:off x="3657600" y="7315200"/>
            <a:ext cx="1981200"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Tree>
    <p:extLst>
      <p:ext uri="{BB962C8B-B14F-4D97-AF65-F5344CB8AC3E}">
        <p14:creationId xmlns:p14="http://schemas.microsoft.com/office/powerpoint/2010/main" val="422444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138318026"/>
              </p:ext>
            </p:extLst>
          </p:nvPr>
        </p:nvGraphicFramePr>
        <p:xfrm>
          <a:off x="535492" y="654627"/>
          <a:ext cx="6421120" cy="6442779"/>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3 Pre-Assessment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45969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t>Constructed Response</a:t>
                      </a:r>
                      <a:r>
                        <a:rPr lang="en-US" sz="1200" b="1" u="sng" baseline="0" dirty="0" smtClean="0"/>
                        <a:t> </a:t>
                      </a:r>
                      <a:r>
                        <a:rPr lang="en-US" sz="1200" b="1" u="sng" dirty="0" smtClean="0"/>
                        <a:t>Research Rubrics</a:t>
                      </a:r>
                      <a:r>
                        <a:rPr lang="en-US" sz="1200" b="1" u="sng" baseline="0" dirty="0" smtClean="0"/>
                        <a:t> </a:t>
                      </a:r>
                      <a:r>
                        <a:rPr lang="en-US" sz="1200" b="1" u="sng" dirty="0" smtClean="0"/>
                        <a:t>Target</a:t>
                      </a:r>
                      <a:r>
                        <a:rPr lang="en-US" sz="1200" b="1" u="sng" baseline="0" dirty="0" smtClean="0"/>
                        <a:t> 3</a:t>
                      </a:r>
                      <a:endParaRPr lang="en-US" sz="1200" b="1" u="sng" dirty="0" smtClean="0"/>
                    </a:p>
                    <a:p>
                      <a:pPr marL="231775" indent="-231775" algn="ctr"/>
                      <a:r>
                        <a:rPr lang="en-US" sz="1100" b="1" baseline="0" dirty="0" smtClean="0"/>
                        <a:t>evidence of the ability to distinguish </a:t>
                      </a:r>
                      <a:r>
                        <a:rPr lang="en-US" sz="1100" b="1" u="sng" baseline="0" dirty="0" smtClean="0"/>
                        <a:t>relevant</a:t>
                      </a:r>
                      <a:r>
                        <a:rPr lang="en-US" sz="1100" b="1" baseline="0" dirty="0" smtClean="0"/>
                        <a:t> from irrelevant information such as fact from opinion</a:t>
                      </a:r>
                      <a:endParaRPr lang="en-US" sz="1100" b="1" dirty="0" smtClean="0"/>
                    </a:p>
                  </a:txBody>
                  <a:tcPr marL="97536" marR="97536" marT="48006" marB="48006"/>
                </a:tc>
                <a:tc hMerge="1">
                  <a:txBody>
                    <a:bodyPr/>
                    <a:lstStyle/>
                    <a:p>
                      <a:endParaRPr lang="en-US"/>
                    </a:p>
                  </a:txBody>
                  <a:tcPr/>
                </a:tc>
              </a:tr>
              <a:tr h="222227">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t>Question #16  Prompt: Tell facts you learned about the wind from both articles.                                                    </a:t>
                      </a: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901931">
                <a:tc gridSpan="2">
                  <a:txBody>
                    <a:bodyPr/>
                    <a:lstStyle/>
                    <a:p>
                      <a:r>
                        <a:rPr lang="en-US" sz="1100" b="1" u="sng" dirty="0" smtClean="0"/>
                        <a:t>The response</a:t>
                      </a:r>
                      <a:r>
                        <a:rPr lang="en-US" sz="1100" b="1" u="none" dirty="0" smtClean="0"/>
                        <a:t> </a:t>
                      </a:r>
                      <a:r>
                        <a:rPr lang="en-US" sz="1100" dirty="0" smtClean="0"/>
                        <a:t>gives sufficient</a:t>
                      </a:r>
                      <a:r>
                        <a:rPr lang="en-US" sz="1100" baseline="0" dirty="0" smtClean="0"/>
                        <a:t> evidence of the ability to </a:t>
                      </a:r>
                      <a:r>
                        <a:rPr lang="en-US" sz="1100" dirty="0" smtClean="0"/>
                        <a:t>distinguish </a:t>
                      </a:r>
                      <a:r>
                        <a:rPr lang="en-US" sz="1100" u="sng" dirty="0" smtClean="0"/>
                        <a:t>relevant from irrelevant</a:t>
                      </a:r>
                      <a:r>
                        <a:rPr lang="en-US" sz="1100" u="none" dirty="0" smtClean="0"/>
                        <a:t> </a:t>
                      </a:r>
                      <a:r>
                        <a:rPr lang="en-US" sz="1100" dirty="0" smtClean="0"/>
                        <a:t>information (or… such as fact</a:t>
                      </a:r>
                      <a:r>
                        <a:rPr lang="en-US" sz="1100" baseline="0" dirty="0" smtClean="0"/>
                        <a:t> from opinion) about the prompt. Relevant information from Article 1 could include: (1) air is all around, (2) when air moves it makes wind, (3) warm air goes up and meets cool air, (4) winds can be hard or soft and (5) a sea breeze is a soft wind.  Relevant information from Article 2 could include:  (1) wind make mountains, (2) wind moves plant seeds, (3) wind pushes birds and kites, (4) wind helps make energy and (5) any information about how wind moves windmills mentioned in Article 2.</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n-US" sz="1000" i="1" dirty="0" smtClean="0"/>
                        <a:t>Student presents sufficient</a:t>
                      </a:r>
                      <a:r>
                        <a:rPr lang="en-US" sz="1000" i="1" baseline="0" dirty="0" smtClean="0"/>
                        <a:t> relevant facts learned about the wind from both articles (student does not need to mention each fact).</a:t>
                      </a:r>
                    </a:p>
                    <a:p>
                      <a:r>
                        <a:rPr lang="en-US" sz="1100" i="0" baseline="0" dirty="0" smtClean="0"/>
                        <a:t>In the first story, I learned how wind is made.  The sun shines down and makes the land warm.  This makes the air warm too so it goes up.  Warm air goes up.  Then when it goes up it meets the sky where the cold air is.  When warm and cold air meet it makes the wind!  This is like the sea breeze wind.  First the warm air goes up from the beach.  Then it meets the cool sea air and makes a sea breeze. In the next story I learned that the wind blows rocks and dirt. When this happens it makes mountains.  The mountains take many years to become mountains.   Wind blows seeds to new places and then they grow.  The wind can do lots of things!</a:t>
                      </a:r>
                    </a:p>
                  </a:txBody>
                  <a:tcPr marL="97536" marR="97536" marT="50292" marB="50292"/>
                </a:tc>
              </a:tr>
              <a:tr h="553913">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dirty="0" smtClean="0"/>
                        <a:t>Student presents partial or minimal</a:t>
                      </a:r>
                      <a:r>
                        <a:rPr lang="en-US" sz="1000" i="1" baseline="0" dirty="0" smtClean="0"/>
                        <a:t> relevant facts learned about the wind from both articles.</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t>Wind is really neat.  I feel wind sometimes and it hurts my ear.  Wind happens when cold and warm air meet.  I think that’s why when I feel wind sometimes its cold and sometimes its hot.  Wind can push birds and kites around too.</a:t>
                      </a:r>
                      <a:endParaRPr lang="en-US" sz="1100" i="0" dirty="0" smtClean="0"/>
                    </a:p>
                  </a:txBody>
                  <a:tcPr marL="97536" marR="97536" marT="50292" marB="50292"/>
                </a:tc>
              </a:tr>
              <a:tr h="450965">
                <a:tc>
                  <a:txBody>
                    <a:bodyPr/>
                    <a:lstStyle/>
                    <a:p>
                      <a:pPr algn="ctr"/>
                      <a:r>
                        <a:rPr lang="en-US" sz="1900" b="1" dirty="0" smtClean="0"/>
                        <a:t>0</a:t>
                      </a:r>
                      <a:endParaRPr lang="en-US" sz="1900" b="1" dirty="0"/>
                    </a:p>
                  </a:txBody>
                  <a:tcPr marL="97536" marR="97536" marT="48006" marB="48006" anchor="ctr"/>
                </a:tc>
                <a:tc>
                  <a:txBody>
                    <a:bodyPr/>
                    <a:lstStyle/>
                    <a:p>
                      <a:r>
                        <a:rPr lang="en-US" sz="1000" i="1" dirty="0" smtClean="0"/>
                        <a:t>Student</a:t>
                      </a:r>
                      <a:r>
                        <a:rPr lang="en-US" sz="1000" i="1" baseline="0" dirty="0" smtClean="0"/>
                        <a:t> presents no evidence to distinguish relevant from irrelevant information about the prompt.</a:t>
                      </a:r>
                    </a:p>
                    <a:p>
                      <a:r>
                        <a:rPr lang="en-US" sz="1100" i="0" baseline="0" dirty="0" smtClean="0"/>
                        <a:t>Wind blows at my school and makes me feel bad.</a:t>
                      </a:r>
                      <a:endParaRPr lang="en-US" sz="1100" i="0" dirty="0" smtClean="0"/>
                    </a:p>
                  </a:txBody>
                  <a:tcPr marL="97536" marR="97536"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40720828"/>
              </p:ext>
            </p:extLst>
          </p:nvPr>
        </p:nvGraphicFramePr>
        <p:xfrm>
          <a:off x="4648200" y="7391400"/>
          <a:ext cx="2285998" cy="658368"/>
        </p:xfrm>
        <a:graphic>
          <a:graphicData uri="http://schemas.openxmlformats.org/drawingml/2006/table">
            <a:tbl>
              <a:tblPr/>
              <a:tblGrid>
                <a:gridCol w="2285998"/>
              </a:tblGrid>
              <a:tr h="140208">
                <a:tc>
                  <a:txBody>
                    <a:bodyPr/>
                    <a:lstStyle/>
                    <a:p>
                      <a:pPr marL="0" marR="0" algn="ctr">
                        <a:lnSpc>
                          <a:spcPct val="115000"/>
                        </a:lnSpc>
                        <a:spcBef>
                          <a:spcPts val="0"/>
                        </a:spcBef>
                        <a:spcAft>
                          <a:spcPts val="0"/>
                        </a:spcAft>
                      </a:pPr>
                      <a:r>
                        <a:rPr lang="en-US" sz="800" b="1" i="1" dirty="0" smtClean="0">
                          <a:solidFill>
                            <a:srgbClr val="000000"/>
                          </a:solidFill>
                          <a:latin typeface="Calibri"/>
                          <a:ea typeface="Times New Roman"/>
                          <a:cs typeface="Times New Roman"/>
                        </a:rPr>
                        <a:t>Toward RI.1.9   DOK-3 </a:t>
                      </a:r>
                      <a:r>
                        <a:rPr lang="en-US" sz="800" b="1" i="1" dirty="0" err="1" smtClean="0">
                          <a:solidFill>
                            <a:srgbClr val="000000"/>
                          </a:solidFill>
                          <a:latin typeface="Calibri"/>
                          <a:ea typeface="Times New Roman"/>
                          <a:cs typeface="Times New Roman"/>
                        </a:rPr>
                        <a:t>ANy</a:t>
                      </a:r>
                      <a:endParaRPr lang="en-US" sz="12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3014">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000" b="1" u="sng" dirty="0" smtClean="0">
                          <a:latin typeface="+mn-lt"/>
                          <a:ea typeface="Times New Roman"/>
                          <a:cs typeface="Times New Roman"/>
                        </a:rPr>
                        <a:t>RI.1.9</a:t>
                      </a:r>
                      <a:r>
                        <a:rPr lang="en-US" sz="1000" dirty="0" smtClean="0">
                          <a:latin typeface="+mn-lt"/>
                          <a:ea typeface="Times New Roman"/>
                          <a:cs typeface="Times New Roman"/>
                        </a:rPr>
                        <a:t> </a:t>
                      </a:r>
                    </a:p>
                    <a:p>
                      <a:r>
                        <a:rPr lang="en-US" sz="800" b="1" dirty="0" smtClean="0">
                          <a:latin typeface="+mn-lt"/>
                          <a:ea typeface="Calibri"/>
                          <a:cs typeface="Helvetica"/>
                        </a:rPr>
                        <a:t>Identify basic similarities in and differences between two texts on the same topic (e.g., in illustrations, descriptions, or procedures</a:t>
                      </a:r>
                      <a:endParaRPr lang="en-US" sz="800" b="1" baseline="0" dirty="0" smtClean="0"/>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534140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7344489"/>
              </p:ext>
            </p:extLst>
          </p:nvPr>
        </p:nvGraphicFramePr>
        <p:xfrm>
          <a:off x="304800" y="381000"/>
          <a:ext cx="6629400" cy="7338060"/>
        </p:xfrm>
        <a:graphic>
          <a:graphicData uri="http://schemas.openxmlformats.org/drawingml/2006/table">
            <a:tbl>
              <a:tblPr firstRow="1" bandRow="1">
                <a:tableStyleId>{5940675A-B579-460E-94D1-54222C63F5DA}</a:tableStyleId>
              </a:tblPr>
              <a:tblGrid>
                <a:gridCol w="533400"/>
                <a:gridCol w="6096000"/>
              </a:tblGrid>
              <a:tr h="68580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in a specific area, while the reading rubrics are assessing comprehension.  </a:t>
                      </a:r>
                    </a:p>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08788">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Quarter 3 Pre-Assessment </a:t>
                      </a:r>
                      <a:r>
                        <a:rPr kumimoji="0" lang="en-US" sz="1400" b="1" i="0" u="sng" strike="noStrike" kern="1200" cap="none" spc="0" normalizeH="0" baseline="0" noProof="0" dirty="0" smtClean="0">
                          <a:ln>
                            <a:noFill/>
                          </a:ln>
                          <a:solidFill>
                            <a:prstClr val="black"/>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Answer Key </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5473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t>W.1.3.c  Target: 1a</a:t>
                      </a:r>
                      <a:br>
                        <a:rPr lang="en-US" sz="1100" dirty="0" smtClean="0"/>
                      </a:br>
                      <a:r>
                        <a:rPr lang="en-US" sz="1100" dirty="0" smtClean="0"/>
                        <a:t>In your concluding statement, </a:t>
                      </a:r>
                      <a:r>
                        <a:rPr lang="en-US" sz="1100" b="1" u="sng" kern="1200" dirty="0" smtClean="0">
                          <a:solidFill>
                            <a:schemeClr val="tx1"/>
                          </a:solidFill>
                          <a:effectLst/>
                          <a:latin typeface="+mn-lt"/>
                          <a:ea typeface="+mn-ea"/>
                          <a:cs typeface="+mn-cs"/>
                        </a:rPr>
                        <a:t>use temporal words to signal event order.</a:t>
                      </a:r>
                      <a:endParaRPr lang="en-US" sz="1100" b="1" dirty="0" smtClean="0"/>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402336">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kern="1200" dirty="0" smtClean="0">
                          <a:solidFill>
                            <a:schemeClr val="tx1"/>
                          </a:solidFill>
                          <a:effectLst/>
                          <a:latin typeface="+mn-lt"/>
                          <a:ea typeface="+mn-ea"/>
                          <a:cs typeface="+mn-cs"/>
                        </a:rPr>
                        <a:t>W.3 Write narratives in which they </a:t>
                      </a:r>
                      <a:r>
                        <a:rPr lang="en-US" sz="1100" b="0" kern="1200" dirty="0" smtClean="0">
                          <a:solidFill>
                            <a:schemeClr val="tx1"/>
                          </a:solidFill>
                          <a:effectLst/>
                          <a:latin typeface="+mn-lt"/>
                          <a:ea typeface="+mn-ea"/>
                          <a:cs typeface="+mn-cs"/>
                        </a:rPr>
                        <a:t>recount two or more appropriately sequenced events, include some details </a:t>
                      </a:r>
                      <a:r>
                        <a:rPr lang="en-US" sz="1100" kern="1200" dirty="0" smtClean="0">
                          <a:solidFill>
                            <a:schemeClr val="tx1"/>
                          </a:solidFill>
                          <a:effectLst/>
                          <a:latin typeface="+mn-lt"/>
                          <a:ea typeface="+mn-ea"/>
                          <a:cs typeface="+mn-cs"/>
                        </a:rPr>
                        <a:t>regarding what happened, </a:t>
                      </a:r>
                      <a:r>
                        <a:rPr lang="en-US" sz="1100" b="1" u="sng" kern="1200" dirty="0" smtClean="0">
                          <a:solidFill>
                            <a:schemeClr val="tx1"/>
                          </a:solidFill>
                          <a:effectLst/>
                          <a:latin typeface="+mn-lt"/>
                          <a:ea typeface="+mn-ea"/>
                          <a:cs typeface="+mn-cs"/>
                        </a:rPr>
                        <a:t>use temporal words to signal event order</a:t>
                      </a:r>
                      <a:r>
                        <a:rPr lang="en-US" sz="1100" kern="1200" dirty="0" smtClean="0">
                          <a:solidFill>
                            <a:schemeClr val="tx1"/>
                          </a:solidFill>
                          <a:effectLst/>
                          <a:latin typeface="+mn-lt"/>
                          <a:ea typeface="+mn-ea"/>
                          <a:cs typeface="+mn-cs"/>
                        </a:rPr>
                        <a:t>, and </a:t>
                      </a:r>
                      <a:r>
                        <a:rPr lang="en-US" sz="1100" b="0" kern="1200" dirty="0" smtClean="0">
                          <a:solidFill>
                            <a:schemeClr val="tx1"/>
                          </a:solidFill>
                          <a:effectLst/>
                          <a:latin typeface="+mn-lt"/>
                          <a:ea typeface="+mn-ea"/>
                          <a:cs typeface="+mn-cs"/>
                        </a:rPr>
                        <a:t>provide some sense of closure.</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078992">
                <a:tc gridSpan="2">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100" b="1" dirty="0" smtClean="0">
                          <a:solidFill>
                            <a:schemeClr val="tx1"/>
                          </a:solidFill>
                        </a:rPr>
                        <a:t>Prompt</a:t>
                      </a:r>
                      <a:r>
                        <a:rPr lang="en-US" sz="1100" b="1" baseline="0" dirty="0" smtClean="0">
                          <a:solidFill>
                            <a:schemeClr val="tx1"/>
                          </a:solidFill>
                        </a:rPr>
                        <a:t> #</a:t>
                      </a:r>
                      <a:r>
                        <a:rPr lang="en-US" sz="1100" b="1" dirty="0" smtClean="0">
                          <a:solidFill>
                            <a:schemeClr val="tx1"/>
                          </a:solidFill>
                        </a:rPr>
                        <a:t>17:  Read the story below. Write an ending for the story that solves the</a:t>
                      </a:r>
                      <a:r>
                        <a:rPr lang="en-US" sz="1100" b="1" baseline="0" dirty="0" smtClean="0">
                          <a:solidFill>
                            <a:schemeClr val="tx1"/>
                          </a:solidFill>
                        </a:rPr>
                        <a:t>  </a:t>
                      </a:r>
                      <a:r>
                        <a:rPr lang="en-US" sz="1100" b="1" dirty="0" smtClean="0">
                          <a:solidFill>
                            <a:schemeClr val="tx1"/>
                          </a:solidFill>
                        </a:rPr>
                        <a:t>problem.</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1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i="0" u="sng" kern="1200" dirty="0" smtClean="0">
                          <a:solidFill>
                            <a:schemeClr val="tx1"/>
                          </a:solidFill>
                          <a:effectLst/>
                          <a:latin typeface="+mn-lt"/>
                          <a:ea typeface="Times New Roman"/>
                          <a:cs typeface="Times New Roman"/>
                        </a:rPr>
                        <a:t>The Sad Cow</a:t>
                      </a:r>
                      <a:r>
                        <a:rPr lang="en-US" sz="1100" b="1" i="0" kern="120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100" b="0" i="0" kern="1200" dirty="0" smtClean="0">
                          <a:solidFill>
                            <a:schemeClr val="tx1"/>
                          </a:solidFill>
                          <a:effectLst/>
                          <a:latin typeface="+mn-lt"/>
                          <a:ea typeface="Times New Roman"/>
                          <a:cs typeface="Times New Roman"/>
                        </a:rPr>
                        <a:t>      One day a cow went to drink</a:t>
                      </a:r>
                      <a:r>
                        <a:rPr lang="en-US" sz="1100" b="0" i="0" kern="1200" baseline="0" dirty="0" smtClean="0">
                          <a:solidFill>
                            <a:schemeClr val="tx1"/>
                          </a:solidFill>
                          <a:effectLst/>
                          <a:latin typeface="+mn-lt"/>
                          <a:ea typeface="Times New Roman"/>
                          <a:cs typeface="Times New Roman"/>
                        </a:rPr>
                        <a:t> </a:t>
                      </a:r>
                      <a:r>
                        <a:rPr lang="en-US" sz="1100" b="0" i="0" kern="1200" dirty="0" smtClean="0">
                          <a:solidFill>
                            <a:schemeClr val="tx1"/>
                          </a:solidFill>
                          <a:effectLst/>
                          <a:latin typeface="+mn-lt"/>
                          <a:ea typeface="Times New Roman"/>
                          <a:cs typeface="Times New Roman"/>
                        </a:rPr>
                        <a:t>water from a big tank. </a:t>
                      </a:r>
                      <a:r>
                        <a:rPr lang="en-US" sz="1100" b="0" i="0" kern="1200" baseline="0" dirty="0" smtClean="0">
                          <a:solidFill>
                            <a:schemeClr val="tx1"/>
                          </a:solidFill>
                          <a:effectLst/>
                          <a:latin typeface="+mn-lt"/>
                          <a:ea typeface="Times New Roman"/>
                          <a:cs typeface="Times New Roman"/>
                        </a:rPr>
                        <a:t>  The wind was blowing, but the windmill blades did not</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chemeClr val="tx1"/>
                          </a:solidFill>
                          <a:effectLst/>
                          <a:latin typeface="+mn-lt"/>
                          <a:ea typeface="Times New Roman"/>
                          <a:cs typeface="Times New Roman"/>
                        </a:rPr>
                        <a:t>      turn around and around.  The motor did not pump water into the big tank.  The cow was sad.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chemeClr val="tx1"/>
                          </a:solidFill>
                          <a:effectLst/>
                          <a:latin typeface="+mn-lt"/>
                          <a:ea typeface="Times New Roman"/>
                          <a:cs typeface="Times New Roman"/>
                        </a:rPr>
                        <a:t>     </a:t>
                      </a:r>
                      <a:endParaRPr lang="en-US" sz="1100" b="1" baseline="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n-US" sz="1000" b="1" i="1" dirty="0" smtClean="0">
                          <a:solidFill>
                            <a:schemeClr val="tx1"/>
                          </a:solidFill>
                          <a:latin typeface="+mn-lt"/>
                          <a:cs typeface="Helvetica" pitchFamily="34" charset="0"/>
                        </a:rPr>
                        <a:t>Write a Brief</a:t>
                      </a:r>
                      <a:r>
                        <a:rPr lang="en-US" sz="1000" b="1" i="1" baseline="0" dirty="0" smtClean="0">
                          <a:solidFill>
                            <a:schemeClr val="tx1"/>
                          </a:solidFill>
                          <a:latin typeface="+mn-lt"/>
                          <a:cs typeface="Helvetica" pitchFamily="34" charset="0"/>
                        </a:rPr>
                        <a:t> Text, W.3b Temporal Words Target 1a </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t>Teacher</a:t>
                      </a:r>
                      <a:r>
                        <a:rPr lang="en-US" sz="1200" b="1" baseline="0" dirty="0" smtClean="0"/>
                        <a:t> /Rubric “Language Response”</a:t>
                      </a:r>
                      <a:endParaRPr lang="en-US" sz="1200" b="1" dirty="0" smtClean="0"/>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5561">
                <a:tc gridSpan="2">
                  <a:txBody>
                    <a:bodyPr/>
                    <a:lstStyle/>
                    <a:p>
                      <a:pPr lvl="0" algn="l">
                        <a:defRPr sz="1800" b="0" i="0"/>
                      </a:pPr>
                      <a:r>
                        <a:rPr lang="en-US" sz="1100" b="1" i="1" u="sng" kern="1200" dirty="0" smtClean="0">
                          <a:solidFill>
                            <a:schemeClr val="tx1"/>
                          </a:solidFill>
                          <a:effectLst/>
                          <a:latin typeface="+mn-lt"/>
                          <a:ea typeface="+mn-ea"/>
                          <a:cs typeface="+mn-cs"/>
                        </a:rPr>
                        <a:t>Directions</a:t>
                      </a:r>
                      <a:r>
                        <a:rPr lang="en-US" sz="1100" b="1" i="1" u="sng" kern="1200" baseline="0" dirty="0" smtClean="0">
                          <a:solidFill>
                            <a:schemeClr val="tx1"/>
                          </a:solidFill>
                          <a:effectLst/>
                          <a:latin typeface="+mn-lt"/>
                          <a:ea typeface="+mn-ea"/>
                          <a:cs typeface="+mn-cs"/>
                        </a:rPr>
                        <a:t> for Scoring</a:t>
                      </a:r>
                      <a:r>
                        <a:rPr lang="en-US" sz="1100" b="1" i="1" kern="1200" baseline="0" dirty="0" smtClean="0">
                          <a:solidFill>
                            <a:schemeClr val="tx1"/>
                          </a:solidFill>
                          <a:effectLst/>
                          <a:latin typeface="+mn-lt"/>
                          <a:ea typeface="+mn-ea"/>
                          <a:cs typeface="+mn-cs"/>
                        </a:rPr>
                        <a:t>: </a:t>
                      </a:r>
                      <a:r>
                        <a:rPr lang="en-US" sz="11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r>
                        <a:rPr lang="en-US" sz="1100" u="none" dirty="0" smtClean="0"/>
                        <a:t> </a:t>
                      </a:r>
                    </a:p>
                    <a:p>
                      <a:pPr lvl="0" algn="ctr">
                        <a:defRPr sz="1800" b="0" i="0"/>
                      </a:pPr>
                      <a:r>
                        <a:rPr lang="en-US" sz="1100" b="1" i="1" u="sng" dirty="0" smtClean="0"/>
                        <a:t>T</a:t>
                      </a:r>
                      <a:r>
                        <a:rPr lang="en-US" sz="1100" b="1" i="1" u="sng" dirty="0" smtClean="0">
                          <a:latin typeface="+mn-lt"/>
                        </a:rPr>
                        <a:t>eacher Language and Scoring Notes</a:t>
                      </a:r>
                      <a:r>
                        <a:rPr lang="en-US" sz="1100" b="1" i="1" dirty="0" smtClean="0">
                          <a:latin typeface="+mn-lt"/>
                        </a:rPr>
                        <a:t>:</a:t>
                      </a:r>
                    </a:p>
                    <a:p>
                      <a:pPr lvl="0" algn="l">
                        <a:defRPr sz="1800" b="0" i="0"/>
                      </a:pPr>
                      <a:r>
                        <a:rPr lang="en-US" sz="1100" b="1" dirty="0" smtClean="0">
                          <a:latin typeface="+mn-lt"/>
                        </a:rPr>
                        <a:t>The student response </a:t>
                      </a:r>
                      <a:r>
                        <a:rPr lang="en-US" sz="1100" b="0" dirty="0" smtClean="0">
                          <a:latin typeface="+mn-lt"/>
                        </a:rPr>
                        <a:t>should provide a conclusion (1-2 sentences) that logically follow</a:t>
                      </a:r>
                      <a:r>
                        <a:rPr lang="en-US" sz="1100" b="0" baseline="0" dirty="0" smtClean="0">
                          <a:latin typeface="+mn-lt"/>
                        </a:rPr>
                        <a:t> </a:t>
                      </a:r>
                      <a:r>
                        <a:rPr lang="en-US" sz="1100" b="0" dirty="0" smtClean="0">
                          <a:latin typeface="+mn-lt"/>
                        </a:rPr>
                        <a:t>and support</a:t>
                      </a:r>
                      <a:r>
                        <a:rPr lang="en-US" sz="1100" b="0" baseline="0" dirty="0" smtClean="0">
                          <a:latin typeface="+mn-lt"/>
                        </a:rPr>
                        <a:t> </a:t>
                      </a:r>
                      <a:r>
                        <a:rPr lang="en-US" sz="1100" b="0" dirty="0" smtClean="0">
                          <a:latin typeface="+mn-lt"/>
                        </a:rPr>
                        <a:t>the preceding information about the Sad Cow transitioning from the beginning to the end using specific temporal words to signal event order</a:t>
                      </a:r>
                      <a:r>
                        <a:rPr lang="en-US" sz="1100" b="0" baseline="0" dirty="0" smtClean="0">
                          <a:latin typeface="+mn-lt"/>
                        </a:rPr>
                        <a:t> as this is the central focus of this brief write.  The student will show that they recognize event sequence from the beginning of the story to the ending by using temporal words to signal event order.  These words may include but are not limited to: (1) then, (2) but, (3) finally, (4) next, (5) and so, and (6) now (etc..).   The conclusion should make sense and support the preceding information about the Sad Cow.</a:t>
                      </a:r>
                      <a:endParaRPr lang="en-US" sz="1100" b="0" dirty="0" smtClean="0">
                        <a:solidFill>
                          <a:srgbClr val="FF0000"/>
                        </a:solidFill>
                        <a:uFill>
                          <a:solidFill/>
                        </a:uFill>
                        <a:latin typeface="+mn-lt"/>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4079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dirty="0" smtClean="0"/>
                        <a:t>Student “Language” Response Examples for a Brief</a:t>
                      </a:r>
                      <a:r>
                        <a:rPr lang="en-US" sz="1200" b="1" baseline="0" dirty="0" smtClean="0"/>
                        <a:t> Write</a:t>
                      </a:r>
                      <a:endParaRPr lang="en-US" sz="1200" b="1" dirty="0" smtClean="0"/>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5561">
                <a:tc>
                  <a:txBody>
                    <a:bodyPr/>
                    <a:lstStyle/>
                    <a:p>
                      <a:pPr algn="ctr"/>
                      <a:r>
                        <a:rPr lang="en-US" sz="1400" b="1" i="0" baseline="0" dirty="0" smtClean="0"/>
                        <a:t>2</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 brief write</a:t>
                      </a:r>
                      <a:r>
                        <a:rPr lang="en-US" sz="1000" b="0" i="1" baseline="0" dirty="0" smtClean="0"/>
                        <a:t> </a:t>
                      </a:r>
                      <a:r>
                        <a:rPr lang="en-US" sz="1000" b="0" i="1" dirty="0" smtClean="0"/>
                        <a:t>transitions from a beginning to a conclusion using temporal transitioning</a:t>
                      </a:r>
                      <a:r>
                        <a:rPr lang="en-US" sz="1000" b="0" i="1" baseline="0" dirty="0" smtClean="0"/>
                        <a:t> words to signal an event order that </a:t>
                      </a:r>
                      <a:r>
                        <a:rPr lang="en-US" sz="1000" b="0" i="1" dirty="0" smtClean="0"/>
                        <a:t>follows logically from the preceding</a:t>
                      </a:r>
                      <a:r>
                        <a:rPr lang="en-US" sz="1000" b="0" i="1" baseline="0" dirty="0" smtClean="0"/>
                        <a:t> </a:t>
                      </a:r>
                      <a:r>
                        <a:rPr lang="en-US" sz="1000" b="0" i="1" dirty="0" smtClean="0"/>
                        <a:t>information.</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1" i="0" dirty="0" smtClean="0"/>
                        <a:t>Then</a:t>
                      </a:r>
                      <a:r>
                        <a:rPr lang="en-US" sz="1100" b="0" i="0" dirty="0" smtClean="0"/>
                        <a:t>,</a:t>
                      </a:r>
                      <a:r>
                        <a:rPr lang="en-US" sz="1100" b="0" i="0" baseline="0" dirty="0" smtClean="0"/>
                        <a:t> a farmer came by and saw that the cow was sad.  He looked at the big water tank.  “Oh no,” it is empty.  </a:t>
                      </a:r>
                      <a:r>
                        <a:rPr lang="en-US" sz="1100" b="1" i="0" baseline="0" dirty="0" smtClean="0"/>
                        <a:t>So</a:t>
                      </a:r>
                      <a:r>
                        <a:rPr lang="en-US" sz="1100" b="0" i="0" baseline="0" dirty="0" smtClean="0"/>
                        <a:t> the farmer fixed the windmill blades.  </a:t>
                      </a:r>
                      <a:r>
                        <a:rPr lang="en-US" sz="1100" b="1" i="0" baseline="0" dirty="0" smtClean="0"/>
                        <a:t>Now</a:t>
                      </a:r>
                      <a:r>
                        <a:rPr lang="en-US" sz="1100" b="0" i="0" baseline="0" dirty="0" smtClean="0"/>
                        <a:t> the cow has water and is happy.</a:t>
                      </a:r>
                      <a:endParaRPr lang="en-US" sz="1100" b="0" i="0" dirty="0" smtClean="0"/>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t>1</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 brief write transitions from a beginning to  a conclusion using at</a:t>
                      </a:r>
                      <a:r>
                        <a:rPr lang="en-US" sz="1000" b="0" i="1" baseline="0" dirty="0" smtClean="0"/>
                        <a:t> least one </a:t>
                      </a:r>
                      <a:r>
                        <a:rPr lang="en-US" sz="1000" b="0" i="1" dirty="0" smtClean="0"/>
                        <a:t>temporal transitioning word to signal an event order but vaguely</a:t>
                      </a:r>
                      <a:r>
                        <a:rPr lang="en-US" sz="1000" b="0" i="1" baseline="0" dirty="0" smtClean="0"/>
                        <a:t> or somewhat </a:t>
                      </a:r>
                      <a:r>
                        <a:rPr lang="en-US" sz="1000" b="0" i="1" dirty="0" smtClean="0"/>
                        <a:t>follows logically from the preceding information.</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t>A farmer saw the broken windmill and water.  </a:t>
                      </a:r>
                      <a:r>
                        <a:rPr lang="en-US" sz="1100" b="1" i="0" dirty="0" smtClean="0"/>
                        <a:t>So</a:t>
                      </a:r>
                      <a:r>
                        <a:rPr lang="en-US" sz="1100" b="0" i="0" dirty="0" smtClean="0"/>
                        <a:t> the farmer fixed it.</a:t>
                      </a:r>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pPr algn="ctr"/>
                      <a:r>
                        <a:rPr lang="en-US" sz="1400" b="1" i="0" dirty="0" smtClean="0"/>
                        <a:t>0</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brief write does not show transitions from a beginning to  a conclusion.</a:t>
                      </a:r>
                    </a:p>
                    <a:p>
                      <a:r>
                        <a:rPr lang="en-US" sz="1100" i="0" dirty="0" smtClean="0"/>
                        <a:t>The motor got fixed.</a:t>
                      </a:r>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753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97148" y="5076632"/>
            <a:ext cx="6813176" cy="4154984"/>
            <a:chOff x="381000" y="3866614"/>
            <a:chExt cx="7239000" cy="4352840"/>
          </a:xfrm>
        </p:grpSpPr>
        <p:grpSp>
          <p:nvGrpSpPr>
            <p:cNvPr id="38" name="Group 37"/>
            <p:cNvGrpSpPr/>
            <p:nvPr/>
          </p:nvGrpSpPr>
          <p:grpSpPr>
            <a:xfrm>
              <a:off x="381000" y="3866614"/>
              <a:ext cx="7239000" cy="4352840"/>
              <a:chOff x="381000" y="3743742"/>
              <a:chExt cx="7239000" cy="4352840"/>
            </a:xfrm>
          </p:grpSpPr>
          <p:sp>
            <p:nvSpPr>
              <p:cNvPr id="6" name="Rectangle 5"/>
              <p:cNvSpPr/>
              <p:nvPr/>
            </p:nvSpPr>
            <p:spPr>
              <a:xfrm>
                <a:off x="381000" y="3743742"/>
                <a:ext cx="7239000" cy="4352840"/>
              </a:xfrm>
              <a:prstGeom prst="rect">
                <a:avLst/>
              </a:prstGeom>
            </p:spPr>
            <p:txBody>
              <a:bodyPr wrap="square">
                <a:spAutoFit/>
              </a:bodyPr>
              <a:lstStyle/>
              <a:p>
                <a:r>
                  <a:rPr lang="en-US" sz="1100" b="1" u="sng" dirty="0"/>
                  <a:t>Performance Task</a:t>
                </a:r>
                <a:r>
                  <a:rPr lang="en-US" sz="1100" dirty="0" smtClean="0"/>
                  <a:t>:</a:t>
                </a:r>
                <a:endParaRPr lang="en-US" sz="1100" dirty="0"/>
              </a:p>
              <a:p>
                <a:r>
                  <a:rPr lang="en-US" sz="900" dirty="0"/>
                  <a:t>You are going to write a narrative story.  This means it has a </a:t>
                </a:r>
                <a:r>
                  <a:rPr lang="en-US" sz="900" b="1" dirty="0"/>
                  <a:t>beginning, middle and an ending.  </a:t>
                </a:r>
                <a:r>
                  <a:rPr lang="en-US" sz="900" dirty="0"/>
                  <a:t>This is a make believe story.  In your story you will write about a </a:t>
                </a:r>
                <a:r>
                  <a:rPr lang="en-US" sz="900" b="1" dirty="0"/>
                  <a:t>character</a:t>
                </a:r>
                <a:r>
                  <a:rPr lang="en-US" sz="900" dirty="0"/>
                  <a:t> who is going to go on a </a:t>
                </a:r>
                <a:r>
                  <a:rPr lang="en-US" sz="900" b="1" dirty="0"/>
                  <a:t>long walk </a:t>
                </a:r>
                <a:r>
                  <a:rPr lang="en-US" sz="900" dirty="0"/>
                  <a:t>to learn more </a:t>
                </a:r>
                <a:r>
                  <a:rPr lang="en-US" sz="900" b="1" dirty="0"/>
                  <a:t>about the wind.  </a:t>
                </a:r>
                <a:r>
                  <a:rPr lang="en-US" sz="900" dirty="0"/>
                  <a:t>You will use </a:t>
                </a:r>
                <a:r>
                  <a:rPr lang="en-US" sz="900" b="1" dirty="0"/>
                  <a:t>details to help you write your story from all of the passages</a:t>
                </a:r>
                <a:r>
                  <a:rPr lang="en-US" sz="900" dirty="0"/>
                  <a:t> you have read.  Then, you will tell the following:</a:t>
                </a:r>
              </a:p>
              <a:p>
                <a:endParaRPr lang="en-US" sz="900" dirty="0"/>
              </a:p>
              <a:p>
                <a:pPr marL="342900" indent="-342900">
                  <a:buAutoNum type="arabicPeriod"/>
                </a:pPr>
                <a:r>
                  <a:rPr lang="en-US" sz="900" dirty="0"/>
                  <a:t>Where is the setting?  Who is the character?</a:t>
                </a:r>
              </a:p>
              <a:p>
                <a:pPr marL="342900" indent="-342900">
                  <a:buAutoNum type="arabicPeriod"/>
                </a:pPr>
                <a:r>
                  <a:rPr lang="en-US" sz="900" dirty="0"/>
                  <a:t>What happened along the way?</a:t>
                </a:r>
              </a:p>
              <a:p>
                <a:pPr marL="342900" indent="-342900">
                  <a:buAutoNum type="arabicPeriod"/>
                </a:pPr>
                <a:r>
                  <a:rPr lang="en-US" sz="900" dirty="0"/>
                  <a:t>What did the character see, hear and feel?</a:t>
                </a:r>
              </a:p>
              <a:p>
                <a:pPr marL="342900" indent="-342900">
                  <a:buAutoNum type="arabicPeriod"/>
                </a:pPr>
                <a:r>
                  <a:rPr lang="en-US" sz="900" dirty="0"/>
                  <a:t>What did the character learn about the wind on the walk?</a:t>
                </a:r>
              </a:p>
              <a:p>
                <a:r>
                  <a:rPr lang="en-US" sz="1100" dirty="0"/>
                  <a:t> </a:t>
                </a:r>
              </a:p>
              <a:p>
                <a:r>
                  <a:rPr lang="en-US" sz="1000" b="1" u="sng" dirty="0"/>
                  <a:t>Exemplar Student Writing Sample</a:t>
                </a:r>
                <a:r>
                  <a:rPr lang="en-US" sz="1000" b="1" dirty="0"/>
                  <a:t>:</a:t>
                </a:r>
              </a:p>
              <a:p>
                <a:endParaRPr lang="en-US" sz="1000" dirty="0" smtClean="0"/>
              </a:p>
              <a:p>
                <a:endParaRPr lang="en-US" sz="1000" dirty="0"/>
              </a:p>
              <a:p>
                <a:r>
                  <a:rPr lang="en-US" sz="1000" dirty="0" err="1" smtClean="0"/>
                  <a:t>JoJo</a:t>
                </a:r>
                <a:r>
                  <a:rPr lang="en-US" sz="1000" dirty="0" smtClean="0"/>
                  <a:t> </a:t>
                </a:r>
                <a:r>
                  <a:rPr lang="en-US" sz="1000" dirty="0"/>
                  <a:t>was a rabbit sitting in his house hole with his mom.  He wanted to go outside but his mom said “It is too windy.”   </a:t>
                </a:r>
                <a:r>
                  <a:rPr lang="en-US" sz="1000" dirty="0" smtClean="0"/>
                  <a:t> “</a:t>
                </a:r>
                <a:r>
                  <a:rPr lang="en-US" sz="1000" dirty="0"/>
                  <a:t>Please, please,” he said.  I like the wind.  OK said mom.  We can go on a windy walk and you can learn about the wind</a:t>
                </a:r>
                <a:r>
                  <a:rPr lang="en-US" sz="1000" dirty="0" smtClean="0"/>
                  <a:t>.</a:t>
                </a:r>
                <a:r>
                  <a:rPr lang="en-US" sz="1000" dirty="0">
                    <a:ea typeface="Calibri"/>
                    <a:cs typeface="Times New Roman"/>
                  </a:rPr>
                  <a:t> </a:t>
                </a:r>
                <a:endParaRPr lang="en-US" sz="1000" dirty="0" smtClean="0">
                  <a:ea typeface="Calibri"/>
                  <a:cs typeface="Times New Roman"/>
                </a:endParaRPr>
              </a:p>
              <a:p>
                <a:endParaRPr lang="en-US" sz="1000" dirty="0" smtClean="0">
                  <a:ea typeface="Calibri"/>
                  <a:cs typeface="Times New Roman"/>
                </a:endParaRPr>
              </a:p>
              <a:p>
                <a:endParaRPr lang="en-US" sz="1000" dirty="0">
                  <a:ea typeface="Calibri"/>
                  <a:cs typeface="Times New Roman"/>
                </a:endParaRPr>
              </a:p>
              <a:p>
                <a:r>
                  <a:rPr lang="en-US" sz="1000" b="1" dirty="0" smtClean="0">
                    <a:effectLst>
                      <a:outerShdw blurRad="38100" dist="38100" dir="2700000" algn="tl">
                        <a:srgbClr val="000000">
                          <a:alpha val="43137"/>
                        </a:srgbClr>
                      </a:outerShdw>
                    </a:effectLst>
                    <a:ea typeface="Calibri"/>
                    <a:cs typeface="Times New Roman"/>
                  </a:rPr>
                  <a:t>So</a:t>
                </a:r>
                <a:r>
                  <a:rPr lang="en-US" sz="1000" dirty="0">
                    <a:ea typeface="Calibri"/>
                    <a:cs typeface="Times New Roman"/>
                  </a:rPr>
                  <a:t>, Mom and </a:t>
                </a:r>
                <a:r>
                  <a:rPr lang="en-US" sz="1000" dirty="0" err="1">
                    <a:ea typeface="Calibri"/>
                    <a:cs typeface="Times New Roman"/>
                  </a:rPr>
                  <a:t>JoJo</a:t>
                </a:r>
                <a:r>
                  <a:rPr lang="en-US" sz="1000" dirty="0">
                    <a:ea typeface="Calibri"/>
                    <a:cs typeface="Times New Roman"/>
                  </a:rPr>
                  <a:t> went walking in the wind.  </a:t>
                </a:r>
                <a:r>
                  <a:rPr lang="en-US" sz="1000" dirty="0" err="1">
                    <a:ea typeface="Calibri"/>
                    <a:cs typeface="Times New Roman"/>
                  </a:rPr>
                  <a:t>JoJo</a:t>
                </a:r>
                <a:r>
                  <a:rPr lang="en-US" sz="1000" dirty="0">
                    <a:ea typeface="Calibri"/>
                    <a:cs typeface="Times New Roman"/>
                  </a:rPr>
                  <a:t> said “What is that feeling?”  that is wind on your face mom said.  It is blowing air.  See the leaves blow off the trees?  “Will I blow away,” he said. </a:t>
                </a:r>
                <a:r>
                  <a:rPr lang="en-US" sz="1000" dirty="0" smtClean="0">
                    <a:ea typeface="Calibri"/>
                    <a:cs typeface="Times New Roman"/>
                  </a:rPr>
                  <a:t> </a:t>
                </a:r>
                <a:r>
                  <a:rPr lang="en-US" sz="1000" b="1" dirty="0" smtClean="0">
                    <a:effectLst>
                      <a:outerShdw blurRad="38100" dist="38100" dir="2700000" algn="tl">
                        <a:srgbClr val="000000">
                          <a:alpha val="43137"/>
                        </a:srgbClr>
                      </a:outerShdw>
                    </a:effectLst>
                    <a:ea typeface="Calibri"/>
                    <a:cs typeface="Times New Roman"/>
                  </a:rPr>
                  <a:t>Next</a:t>
                </a:r>
                <a:r>
                  <a:rPr lang="en-US" sz="1000" dirty="0">
                    <a:ea typeface="Calibri"/>
                    <a:cs typeface="Times New Roman"/>
                  </a:rPr>
                  <a:t>, </a:t>
                </a:r>
                <a:r>
                  <a:rPr lang="en-US" sz="1000" dirty="0" err="1" smtClean="0">
                    <a:ea typeface="Calibri"/>
                    <a:cs typeface="Times New Roman"/>
                  </a:rPr>
                  <a:t>JoJo’s</a:t>
                </a:r>
                <a:r>
                  <a:rPr lang="en-US" sz="1000" dirty="0" smtClean="0">
                    <a:ea typeface="Calibri"/>
                    <a:cs typeface="Times New Roman"/>
                  </a:rPr>
                  <a:t> </a:t>
                </a:r>
                <a:r>
                  <a:rPr lang="en-US" sz="1000" dirty="0">
                    <a:ea typeface="Calibri"/>
                    <a:cs typeface="Times New Roman"/>
                  </a:rPr>
                  <a:t>ears blew straight up in the wind! </a:t>
                </a:r>
                <a:r>
                  <a:rPr lang="en-US" sz="1000" b="1" dirty="0">
                    <a:effectLst>
                      <a:outerShdw blurRad="38100" dist="38100" dir="2700000" algn="tl">
                        <a:srgbClr val="000000">
                          <a:alpha val="43137"/>
                        </a:srgbClr>
                      </a:outerShdw>
                    </a:effectLst>
                    <a:ea typeface="Calibri"/>
                    <a:cs typeface="Times New Roman"/>
                  </a:rPr>
                  <a:t>Then</a:t>
                </a:r>
                <a:r>
                  <a:rPr lang="en-US" sz="1000" dirty="0">
                    <a:ea typeface="Calibri"/>
                    <a:cs typeface="Times New Roman"/>
                  </a:rPr>
                  <a:t>, </a:t>
                </a:r>
                <a:r>
                  <a:rPr lang="en-US" sz="1000" dirty="0" err="1">
                    <a:ea typeface="Calibri"/>
                    <a:cs typeface="Times New Roman"/>
                  </a:rPr>
                  <a:t>JoJo</a:t>
                </a:r>
                <a:r>
                  <a:rPr lang="en-US" sz="1000" dirty="0">
                    <a:ea typeface="Calibri"/>
                    <a:cs typeface="Times New Roman"/>
                  </a:rPr>
                  <a:t> saw something strange.  Mom said it was windmill!  The wind made it turn around and around.  It made a motor go </a:t>
                </a:r>
                <a:r>
                  <a:rPr lang="en-US" sz="1000" dirty="0" err="1">
                    <a:ea typeface="Calibri"/>
                    <a:cs typeface="Times New Roman"/>
                  </a:rPr>
                  <a:t>vroooom</a:t>
                </a:r>
                <a:r>
                  <a:rPr lang="en-US" sz="1000" dirty="0">
                    <a:ea typeface="Calibri"/>
                    <a:cs typeface="Times New Roman"/>
                  </a:rPr>
                  <a:t>!  That made a big noise and scared </a:t>
                </a:r>
                <a:r>
                  <a:rPr lang="en-US" sz="1000" dirty="0" err="1">
                    <a:ea typeface="Calibri"/>
                    <a:cs typeface="Times New Roman"/>
                  </a:rPr>
                  <a:t>JoJo</a:t>
                </a:r>
                <a:r>
                  <a:rPr lang="en-US" sz="1000" dirty="0">
                    <a:ea typeface="Calibri"/>
                    <a:cs typeface="Times New Roman"/>
                  </a:rPr>
                  <a:t>.  What is that in the wind I see </a:t>
                </a:r>
                <a:r>
                  <a:rPr lang="en-US" sz="1000" dirty="0" err="1">
                    <a:ea typeface="Calibri"/>
                    <a:cs typeface="Times New Roman"/>
                  </a:rPr>
                  <a:t>JoJo</a:t>
                </a:r>
                <a:r>
                  <a:rPr lang="en-US" sz="1000" dirty="0">
                    <a:ea typeface="Calibri"/>
                    <a:cs typeface="Times New Roman"/>
                  </a:rPr>
                  <a:t> said?  Those are flower seeds!  The wind helps them by blowing them where they can grow</a:t>
                </a:r>
                <a:r>
                  <a:rPr lang="en-US" sz="1000" dirty="0" smtClean="0">
                    <a:ea typeface="Calibri"/>
                    <a:cs typeface="Times New Roman"/>
                  </a:rPr>
                  <a:t>!</a:t>
                </a:r>
              </a:p>
              <a:p>
                <a:endParaRPr lang="en-US" sz="1000" dirty="0">
                  <a:ea typeface="Calibri"/>
                  <a:cs typeface="Times New Roman"/>
                </a:endParaRPr>
              </a:p>
              <a:p>
                <a:endParaRPr lang="en-US" sz="1000" dirty="0"/>
              </a:p>
              <a:p>
                <a:r>
                  <a:rPr lang="en-US" sz="1000" b="1" dirty="0">
                    <a:effectLst>
                      <a:outerShdw blurRad="38100" dist="38100" dir="2700000" algn="tl">
                        <a:srgbClr val="000000">
                          <a:alpha val="43137"/>
                        </a:srgbClr>
                      </a:outerShdw>
                    </a:effectLst>
                    <a:ea typeface="Calibri"/>
                    <a:cs typeface="Times New Roman"/>
                  </a:rPr>
                  <a:t>Finally, </a:t>
                </a:r>
                <a:r>
                  <a:rPr lang="en-US" sz="1000" dirty="0">
                    <a:ea typeface="Calibri"/>
                    <a:cs typeface="Times New Roman"/>
                  </a:rPr>
                  <a:t>It was time to go home.  It was windy but it was fun.  But </a:t>
                </a:r>
                <a:r>
                  <a:rPr lang="en-US" sz="1000" dirty="0" err="1">
                    <a:ea typeface="Calibri"/>
                    <a:cs typeface="Times New Roman"/>
                  </a:rPr>
                  <a:t>JoJo</a:t>
                </a:r>
                <a:r>
                  <a:rPr lang="en-US" sz="1000" dirty="0">
                    <a:ea typeface="Calibri"/>
                    <a:cs typeface="Times New Roman"/>
                  </a:rPr>
                  <a:t> missed his nice warm house hole in the ground.  </a:t>
                </a:r>
                <a:r>
                  <a:rPr lang="en-US" sz="1000" dirty="0" err="1">
                    <a:ea typeface="Calibri"/>
                    <a:cs typeface="Times New Roman"/>
                  </a:rPr>
                  <a:t>JoJo</a:t>
                </a:r>
                <a:r>
                  <a:rPr lang="en-US" sz="1000" dirty="0">
                    <a:ea typeface="Calibri"/>
                    <a:cs typeface="Times New Roman"/>
                  </a:rPr>
                  <a:t> learned that wind is blowing air and it can make things work like windmills.  It can blow seeds to </a:t>
                </a:r>
                <a:r>
                  <a:rPr lang="en-US" sz="1000" dirty="0" smtClean="0">
                    <a:ea typeface="Calibri"/>
                    <a:cs typeface="Times New Roman"/>
                  </a:rPr>
                  <a:t>make </a:t>
                </a:r>
                <a:r>
                  <a:rPr lang="en-US" sz="1000" dirty="0">
                    <a:ea typeface="Calibri"/>
                    <a:cs typeface="Times New Roman"/>
                  </a:rPr>
                  <a:t>flowers.  </a:t>
                </a:r>
                <a:r>
                  <a:rPr lang="en-US" sz="1000" b="1" dirty="0" smtClean="0">
                    <a:effectLst>
                      <a:outerShdw blurRad="38100" dist="38100" dir="2700000" algn="tl">
                        <a:srgbClr val="000000">
                          <a:alpha val="43137"/>
                        </a:srgbClr>
                      </a:outerShdw>
                    </a:effectLst>
                    <a:ea typeface="Calibri"/>
                    <a:cs typeface="Times New Roman"/>
                  </a:rPr>
                  <a:t>After</a:t>
                </a:r>
                <a:r>
                  <a:rPr lang="en-US" sz="1000" dirty="0" smtClean="0">
                    <a:ea typeface="Calibri"/>
                    <a:cs typeface="Times New Roman"/>
                  </a:rPr>
                  <a:t> </a:t>
                </a:r>
                <a:r>
                  <a:rPr lang="en-US" sz="1000" dirty="0" err="1">
                    <a:ea typeface="Calibri"/>
                    <a:cs typeface="Times New Roman"/>
                  </a:rPr>
                  <a:t>JoJo</a:t>
                </a:r>
                <a:r>
                  <a:rPr lang="en-US" sz="1000" dirty="0">
                    <a:ea typeface="Calibri"/>
                    <a:cs typeface="Times New Roman"/>
                  </a:rPr>
                  <a:t> and mom got home they took a long nap</a:t>
                </a:r>
                <a:r>
                  <a:rPr lang="en-US" sz="1000" dirty="0" smtClean="0">
                    <a:ea typeface="Calibri"/>
                    <a:cs typeface="Times New Roman"/>
                  </a:rPr>
                  <a:t>.</a:t>
                </a:r>
                <a:endParaRPr lang="en-US" sz="1000" dirty="0">
                  <a:ea typeface="Calibri"/>
                  <a:cs typeface="Times New Roman"/>
                </a:endParaRPr>
              </a:p>
            </p:txBody>
          </p:sp>
          <p:sp>
            <p:nvSpPr>
              <p:cNvPr id="7" name="TextBox 6"/>
              <p:cNvSpPr txBox="1"/>
              <p:nvPr/>
            </p:nvSpPr>
            <p:spPr>
              <a:xfrm>
                <a:off x="2747155" y="7254209"/>
                <a:ext cx="4857750" cy="274068"/>
              </a:xfrm>
              <a:prstGeom prst="rect">
                <a:avLst/>
              </a:prstGeom>
              <a:noFill/>
            </p:spPr>
            <p:txBody>
              <a:bodyPr wrap="square" rtlCol="0">
                <a:spAutoFit/>
              </a:bodyPr>
              <a:lstStyle/>
              <a:p>
                <a:r>
                  <a:rPr lang="en-US" sz="1100" b="1" dirty="0" smtClean="0">
                    <a:solidFill>
                      <a:srgbClr val="FF0000"/>
                    </a:solidFill>
                  </a:rPr>
                  <a:t>Elaborates with concrete, sensory details and dialogue. </a:t>
                </a:r>
                <a:endParaRPr lang="en-US" sz="1100" b="1" dirty="0">
                  <a:solidFill>
                    <a:srgbClr val="FF0000"/>
                  </a:solidFill>
                </a:endParaRPr>
              </a:p>
            </p:txBody>
          </p:sp>
          <p:sp>
            <p:nvSpPr>
              <p:cNvPr id="10" name="TextBox 9"/>
              <p:cNvSpPr txBox="1"/>
              <p:nvPr/>
            </p:nvSpPr>
            <p:spPr>
              <a:xfrm>
                <a:off x="390606" y="5557677"/>
                <a:ext cx="3187725" cy="274068"/>
              </a:xfrm>
              <a:prstGeom prst="rect">
                <a:avLst/>
              </a:prstGeom>
              <a:noFill/>
            </p:spPr>
            <p:txBody>
              <a:bodyPr wrap="square" rtlCol="0">
                <a:spAutoFit/>
              </a:bodyPr>
              <a:lstStyle/>
              <a:p>
                <a:r>
                  <a:rPr lang="en-US" sz="1100" b="1" dirty="0" smtClean="0">
                    <a:solidFill>
                      <a:srgbClr val="FF0000"/>
                    </a:solidFill>
                  </a:rPr>
                  <a:t>Engages reader  and establishes storyline</a:t>
                </a:r>
                <a:endParaRPr lang="en-US" sz="1100" b="1" dirty="0">
                  <a:solidFill>
                    <a:srgbClr val="FF0000"/>
                  </a:solidFill>
                </a:endParaRPr>
              </a:p>
            </p:txBody>
          </p:sp>
          <p:sp>
            <p:nvSpPr>
              <p:cNvPr id="11" name="TextBox 10"/>
              <p:cNvSpPr txBox="1"/>
              <p:nvPr/>
            </p:nvSpPr>
            <p:spPr>
              <a:xfrm>
                <a:off x="4727709" y="6121581"/>
                <a:ext cx="2406596" cy="274068"/>
              </a:xfrm>
              <a:prstGeom prst="rect">
                <a:avLst/>
              </a:prstGeom>
              <a:noFill/>
            </p:spPr>
            <p:txBody>
              <a:bodyPr wrap="square" rtlCol="0">
                <a:spAutoFit/>
              </a:bodyPr>
              <a:lstStyle/>
              <a:p>
                <a:r>
                  <a:rPr lang="en-US" sz="1100" b="1" dirty="0" smtClean="0">
                    <a:solidFill>
                      <a:srgbClr val="FF0000"/>
                    </a:solidFill>
                  </a:rPr>
                  <a:t>Uses topic vocabulary from texts.</a:t>
                </a:r>
                <a:endParaRPr lang="en-US" sz="1100" b="1" dirty="0">
                  <a:solidFill>
                    <a:srgbClr val="FF0000"/>
                  </a:solidFill>
                </a:endParaRPr>
              </a:p>
            </p:txBody>
          </p:sp>
          <p:sp>
            <p:nvSpPr>
              <p:cNvPr id="9" name="TextBox 8"/>
              <p:cNvSpPr txBox="1"/>
              <p:nvPr/>
            </p:nvSpPr>
            <p:spPr>
              <a:xfrm>
                <a:off x="414418" y="6121160"/>
                <a:ext cx="3319463" cy="274068"/>
              </a:xfrm>
              <a:prstGeom prst="rect">
                <a:avLst/>
              </a:prstGeom>
              <a:noFill/>
            </p:spPr>
            <p:txBody>
              <a:bodyPr wrap="square" rtlCol="0">
                <a:spAutoFit/>
              </a:bodyPr>
              <a:lstStyle/>
              <a:p>
                <a:r>
                  <a:rPr lang="en-US" sz="1100" b="1" dirty="0" smtClean="0">
                    <a:solidFill>
                      <a:srgbClr val="FF0000"/>
                    </a:solidFill>
                  </a:rPr>
                  <a:t>Transitional words move story in event order.</a:t>
                </a:r>
                <a:endParaRPr lang="en-US" sz="1100" b="1" dirty="0">
                  <a:solidFill>
                    <a:srgbClr val="FF0000"/>
                  </a:solidFill>
                </a:endParaRPr>
              </a:p>
            </p:txBody>
          </p:sp>
        </p:grpSp>
        <p:sp>
          <p:nvSpPr>
            <p:cNvPr id="39" name="TextBox 38"/>
            <p:cNvSpPr txBox="1"/>
            <p:nvPr/>
          </p:nvSpPr>
          <p:spPr>
            <a:xfrm>
              <a:off x="433629" y="7388051"/>
              <a:ext cx="2409664" cy="274068"/>
            </a:xfrm>
            <a:prstGeom prst="rect">
              <a:avLst/>
            </a:prstGeom>
            <a:noFill/>
          </p:spPr>
          <p:txBody>
            <a:bodyPr wrap="square" rtlCol="0">
              <a:spAutoFit/>
            </a:bodyPr>
            <a:lstStyle/>
            <a:p>
              <a:r>
                <a:rPr lang="en-US" sz="1100" b="1" dirty="0" smtClean="0">
                  <a:solidFill>
                    <a:srgbClr val="FF0000"/>
                  </a:solidFill>
                </a:rPr>
                <a:t>Has a clear and logical conclusion.</a:t>
              </a:r>
              <a:endParaRPr lang="en-US" sz="1100" b="1" dirty="0">
                <a:solidFill>
                  <a:srgbClr val="FF0000"/>
                </a:solidFill>
              </a:endParaRPr>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85078178"/>
              </p:ext>
            </p:extLst>
          </p:nvPr>
        </p:nvGraphicFramePr>
        <p:xfrm>
          <a:off x="152400" y="156664"/>
          <a:ext cx="7019818" cy="4670874"/>
        </p:xfrm>
        <a:graphic>
          <a:graphicData uri="http://schemas.openxmlformats.org/drawingml/2006/table">
            <a:tbl>
              <a:tblPr firstRow="1" bandRow="1">
                <a:tableStyleId>{5940675A-B579-460E-94D1-54222C63F5DA}</a:tableStyleId>
              </a:tblPr>
              <a:tblGrid>
                <a:gridCol w="762000"/>
                <a:gridCol w="1219200"/>
                <a:gridCol w="1143000"/>
                <a:gridCol w="1283053"/>
                <a:gridCol w="1337916"/>
                <a:gridCol w="1274649"/>
              </a:tblGrid>
              <a:tr h="466280">
                <a:tc gridSpan="6">
                  <a:txBody>
                    <a:bodyPr/>
                    <a:lstStyle/>
                    <a:p>
                      <a:pPr marL="0" marR="0" algn="l">
                        <a:lnSpc>
                          <a:spcPct val="100000"/>
                        </a:lnSpc>
                        <a:spcBef>
                          <a:spcPts val="0"/>
                        </a:spcBef>
                        <a:spcAft>
                          <a:spcPts val="0"/>
                        </a:spcAft>
                      </a:pPr>
                      <a:r>
                        <a:rPr lang="en-US" sz="900" b="1" dirty="0" smtClean="0"/>
                        <a:t>W.1.3</a:t>
                      </a:r>
                      <a:r>
                        <a:rPr lang="en-US" sz="900" dirty="0" smtClean="0"/>
                        <a:t/>
                      </a:r>
                      <a:br>
                        <a:rPr lang="en-US" sz="900" dirty="0" smtClean="0"/>
                      </a:br>
                      <a:r>
                        <a:rPr lang="en-US" sz="900" dirty="0" smtClean="0"/>
                        <a:t>Write narratives in which they </a:t>
                      </a:r>
                      <a:r>
                        <a:rPr lang="en-US" sz="900" b="1" dirty="0" smtClean="0"/>
                        <a:t>recount two or more appropriately sequenced events</a:t>
                      </a:r>
                      <a:r>
                        <a:rPr lang="en-US" sz="900" dirty="0" smtClean="0"/>
                        <a:t>, include some </a:t>
                      </a:r>
                      <a:r>
                        <a:rPr lang="en-US" sz="900" b="1" dirty="0" smtClean="0"/>
                        <a:t>details </a:t>
                      </a:r>
                      <a:r>
                        <a:rPr lang="en-US" sz="900" dirty="0" smtClean="0"/>
                        <a:t>regarding </a:t>
                      </a:r>
                      <a:r>
                        <a:rPr lang="en-US" sz="900" b="1" dirty="0" smtClean="0"/>
                        <a:t>what happened</a:t>
                      </a:r>
                      <a:r>
                        <a:rPr lang="en-US" sz="900" dirty="0" smtClean="0"/>
                        <a:t>, use </a:t>
                      </a:r>
                      <a:r>
                        <a:rPr lang="en-US" sz="900" b="1" dirty="0" smtClean="0"/>
                        <a:t>temporal words to signal event order</a:t>
                      </a:r>
                      <a:r>
                        <a:rPr lang="en-US" sz="900" dirty="0" smtClean="0"/>
                        <a:t>, and provide some sense of </a:t>
                      </a:r>
                      <a:r>
                        <a:rPr lang="en-US" sz="900" b="1" dirty="0" smtClean="0"/>
                        <a:t>closure.</a:t>
                      </a: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552">
                <a:tc gridSpan="6">
                  <a:txBody>
                    <a:bodyPr/>
                    <a:lstStyle/>
                    <a:p>
                      <a:pPr marL="0" marR="0" algn="ctr">
                        <a:lnSpc>
                          <a:spcPct val="100000"/>
                        </a:lnSpc>
                        <a:spcBef>
                          <a:spcPts val="0"/>
                        </a:spcBef>
                        <a:spcAft>
                          <a:spcPts val="0"/>
                        </a:spcAft>
                      </a:pPr>
                      <a:r>
                        <a:rPr lang="en-US" sz="1200" kern="1200" dirty="0" smtClean="0">
                          <a:effectLst/>
                        </a:rPr>
                        <a:t>Narrative </a:t>
                      </a:r>
                      <a:r>
                        <a:rPr lang="en-US" sz="1200" kern="1200" dirty="0">
                          <a:effectLst/>
                        </a:rPr>
                        <a:t>Full Composition </a:t>
                      </a:r>
                      <a:r>
                        <a:rPr lang="en-US" sz="1200" kern="1200" dirty="0" smtClean="0">
                          <a:effectLst/>
                        </a:rPr>
                        <a:t>Performance Task Score “4” Example</a:t>
                      </a:r>
                      <a:endParaRPr lang="en-US" sz="90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21">
                <a:tc rowSpan="2">
                  <a:txBody>
                    <a:bodyPr/>
                    <a:lstStyle/>
                    <a:p>
                      <a:pPr marL="0" marR="0" algn="ctr">
                        <a:lnSpc>
                          <a:spcPct val="100000"/>
                        </a:lnSpc>
                        <a:spcBef>
                          <a:spcPts val="0"/>
                        </a:spcBef>
                        <a:spcAft>
                          <a:spcPts val="0"/>
                        </a:spcAft>
                      </a:pPr>
                      <a:r>
                        <a:rPr lang="en-US" sz="1400" b="1" kern="1200" dirty="0">
                          <a:effectLst/>
                        </a:rPr>
                        <a:t>score</a:t>
                      </a:r>
                      <a:endParaRPr lang="en-US" sz="900" b="1" dirty="0">
                        <a:effectLst/>
                        <a:latin typeface="Calibri"/>
                        <a:ea typeface="Calibri"/>
                        <a:cs typeface="Times New Roman"/>
                      </a:endParaRPr>
                    </a:p>
                  </a:txBody>
                  <a:tcPr marR="72474" marT="36752" marB="36752" anchor="ctr"/>
                </a:tc>
                <a:tc gridSpan="2">
                  <a:txBody>
                    <a:bodyPr/>
                    <a:lstStyle/>
                    <a:p>
                      <a:pPr marL="0" marR="0" algn="ctr">
                        <a:lnSpc>
                          <a:spcPct val="100000"/>
                        </a:lnSpc>
                        <a:spcBef>
                          <a:spcPts val="0"/>
                        </a:spcBef>
                        <a:spcAft>
                          <a:spcPts val="0"/>
                        </a:spcAft>
                      </a:pPr>
                      <a:r>
                        <a:rPr lang="en-US" sz="1000" kern="1200" dirty="0">
                          <a:effectLst/>
                        </a:rPr>
                        <a:t>Statement of Purpose/Focus and Organization</a:t>
                      </a:r>
                      <a:endParaRPr lang="en-US" sz="900" dirty="0">
                        <a:effectLst/>
                        <a:latin typeface="Calibri"/>
                        <a:ea typeface="Calibri"/>
                        <a:cs typeface="Times New Roman"/>
                      </a:endParaRPr>
                    </a:p>
                  </a:txBody>
                  <a:tcPr marR="72474" marT="36752" marB="3675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kern="1200" dirty="0">
                          <a:effectLst/>
                        </a:rPr>
                        <a:t>Development: Language and Elaboration</a:t>
                      </a:r>
                      <a:endParaRPr lang="en-US" sz="900" dirty="0">
                        <a:effectLst/>
                      </a:endParaRPr>
                    </a:p>
                    <a:p>
                      <a:pPr marL="0" marR="0" algn="ctr">
                        <a:lnSpc>
                          <a:spcPct val="100000"/>
                        </a:lnSpc>
                        <a:spcBef>
                          <a:spcPts val="0"/>
                        </a:spcBef>
                        <a:spcAft>
                          <a:spcPts val="0"/>
                        </a:spcAft>
                      </a:pPr>
                      <a:r>
                        <a:rPr lang="en-US" sz="1000" kern="1200" dirty="0">
                          <a:effectLst/>
                        </a:rPr>
                        <a:t>of Evidence</a:t>
                      </a:r>
                      <a:endParaRPr lang="en-US" sz="900" dirty="0">
                        <a:effectLst/>
                        <a:latin typeface="Calibri"/>
                        <a:ea typeface="Calibri"/>
                        <a:cs typeface="Times New Roman"/>
                      </a:endParaRPr>
                    </a:p>
                  </a:txBody>
                  <a:tcPr marR="72474" marT="36752" marB="3675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dirty="0" smtClean="0">
                          <a:effectLst/>
                          <a:latin typeface="Calibri"/>
                          <a:ea typeface="Calibri"/>
                          <a:cs typeface="Times New Roman"/>
                        </a:rPr>
                        <a:t>Conventions</a:t>
                      </a:r>
                      <a:endParaRPr lang="en-US" sz="900" dirty="0">
                        <a:effectLst/>
                        <a:latin typeface="Calibri"/>
                        <a:ea typeface="Calibri"/>
                        <a:cs typeface="Times New Roman"/>
                      </a:endParaRPr>
                    </a:p>
                  </a:txBody>
                  <a:tcPr marR="72474" marT="36752" marB="36752" anchor="ctr">
                    <a:solidFill>
                      <a:schemeClr val="accent6">
                        <a:lumMod val="40000"/>
                        <a:lumOff val="60000"/>
                      </a:schemeClr>
                    </a:solidFill>
                  </a:tcPr>
                </a:tc>
              </a:tr>
              <a:tr h="411621">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411621">
                <a:tc>
                  <a:txBody>
                    <a:bodyPr/>
                    <a:lstStyle/>
                    <a:p>
                      <a:pPr marL="0" marR="0" algn="ctr">
                        <a:lnSpc>
                          <a:spcPct val="100000"/>
                        </a:lnSpc>
                        <a:spcBef>
                          <a:spcPts val="0"/>
                        </a:spcBef>
                        <a:spcAft>
                          <a:spcPts val="0"/>
                        </a:spcAft>
                      </a:pPr>
                      <a:r>
                        <a:rPr lang="en-US" sz="1600" b="1" dirty="0" smtClean="0">
                          <a:effectLst/>
                          <a:latin typeface="Calibri"/>
                          <a:ea typeface="Calibri"/>
                          <a:cs typeface="Times New Roman"/>
                        </a:rPr>
                        <a:t>4</a:t>
                      </a:r>
                    </a:p>
                    <a:p>
                      <a:pPr marL="0" marR="0" algn="ctr">
                        <a:lnSpc>
                          <a:spcPct val="100000"/>
                        </a:lnSpc>
                        <a:spcBef>
                          <a:spcPts val="0"/>
                        </a:spcBef>
                        <a:spcAft>
                          <a:spcPts val="0"/>
                        </a:spcAft>
                      </a:pPr>
                      <a:r>
                        <a:rPr lang="en-US" sz="1600" b="1" dirty="0" smtClean="0">
                          <a:effectLst/>
                          <a:latin typeface="Calibri"/>
                          <a:ea typeface="Calibri"/>
                          <a:cs typeface="Times New Roman"/>
                        </a:rPr>
                        <a:t>Rubric</a:t>
                      </a:r>
                    </a:p>
                    <a:p>
                      <a:pPr marL="0" marR="0" algn="ctr">
                        <a:lnSpc>
                          <a:spcPct val="100000"/>
                        </a:lnSpc>
                        <a:spcBef>
                          <a:spcPts val="0"/>
                        </a:spcBef>
                        <a:spcAft>
                          <a:spcPts val="0"/>
                        </a:spcAft>
                      </a:pPr>
                      <a:endParaRPr lang="en-US" sz="1600" b="1" dirty="0">
                        <a:effectLst/>
                        <a:latin typeface="Calibri"/>
                        <a:ea typeface="Calibri"/>
                        <a:cs typeface="Times New Roman"/>
                      </a:endParaRPr>
                    </a:p>
                  </a:txBody>
                  <a:tcPr marR="72474" marT="36752" marB="36752" anchor="ctr"/>
                </a:tc>
                <a:tc>
                  <a:txBody>
                    <a:bodyPr/>
                    <a:lstStyle/>
                    <a:p>
                      <a:pPr algn="l">
                        <a:lnSpc>
                          <a:spcPct val="100000"/>
                        </a:lnSpc>
                      </a:pPr>
                      <a:r>
                        <a:rPr lang="en-US" sz="900" baseline="0" dirty="0" smtClean="0">
                          <a:latin typeface="+mn-lt"/>
                        </a:rPr>
                        <a:t>Beginning establishes</a:t>
                      </a:r>
                    </a:p>
                    <a:p>
                      <a:pPr algn="l">
                        <a:lnSpc>
                          <a:spcPct val="100000"/>
                        </a:lnSpc>
                      </a:pPr>
                      <a:r>
                        <a:rPr lang="en-US" sz="900" baseline="0" dirty="0" smtClean="0">
                          <a:latin typeface="+mn-lt"/>
                        </a:rPr>
                        <a:t>engaging context for story line/events (e.g., asks a question; starts with action or feelings)</a:t>
                      </a:r>
                    </a:p>
                    <a:p>
                      <a:pPr algn="l">
                        <a:lnSpc>
                          <a:spcPct val="100000"/>
                        </a:lnSpc>
                      </a:pPr>
                      <a:r>
                        <a:rPr lang="en-US" sz="900" baseline="0" dirty="0" smtClean="0">
                          <a:latin typeface="+mn-lt"/>
                        </a:rPr>
                        <a:t>Effectively presents</a:t>
                      </a:r>
                    </a:p>
                    <a:p>
                      <a:pPr algn="l">
                        <a:lnSpc>
                          <a:spcPct val="100000"/>
                        </a:lnSpc>
                      </a:pPr>
                      <a:r>
                        <a:rPr lang="en-US" sz="900" baseline="0" dirty="0" smtClean="0">
                          <a:latin typeface="+mn-lt"/>
                        </a:rPr>
                        <a:t>and maintains focus</a:t>
                      </a:r>
                    </a:p>
                    <a:p>
                      <a:pPr algn="l">
                        <a:lnSpc>
                          <a:spcPct val="100000"/>
                        </a:lnSpc>
                      </a:pPr>
                      <a:r>
                        <a:rPr lang="en-US" sz="900" baseline="0" dirty="0" smtClean="0">
                          <a:latin typeface="+mn-lt"/>
                        </a:rPr>
                        <a:t>(controlling idea) of</a:t>
                      </a:r>
                    </a:p>
                    <a:p>
                      <a:pPr algn="l">
                        <a:lnSpc>
                          <a:spcPct val="100000"/>
                        </a:lnSpc>
                      </a:pPr>
                      <a:r>
                        <a:rPr lang="en-US" sz="900" baseline="0" dirty="0" smtClean="0">
                          <a:latin typeface="+mn-lt"/>
                        </a:rPr>
                        <a:t>story line</a:t>
                      </a:r>
                      <a:endParaRPr lang="en-US" sz="900" dirty="0">
                        <a:effectLst/>
                        <a:latin typeface="+mn-lt"/>
                        <a:ea typeface="Calibri"/>
                        <a:cs typeface="Times New Roman"/>
                      </a:endParaRPr>
                    </a:p>
                  </a:txBody>
                  <a:tcPr marR="0" marT="0" marB="0"/>
                </a:tc>
                <a:tc>
                  <a:txBody>
                    <a:bodyPr/>
                    <a:lstStyle/>
                    <a:p>
                      <a:pPr algn="l">
                        <a:lnSpc>
                          <a:spcPct val="100000"/>
                        </a:lnSpc>
                      </a:pPr>
                      <a:r>
                        <a:rPr lang="en-US" sz="900" baseline="0" dirty="0" smtClean="0">
                          <a:latin typeface="+mn-lt"/>
                        </a:rPr>
                        <a:t>Has a beginning, middle, and an ending with a sense of closure(e.g., a lesson learned –next time…; he never</a:t>
                      </a:r>
                    </a:p>
                    <a:p>
                      <a:pPr algn="l">
                        <a:lnSpc>
                          <a:spcPct val="100000"/>
                        </a:lnSpc>
                      </a:pPr>
                      <a:r>
                        <a:rPr lang="en-US" sz="900" baseline="0" dirty="0" smtClean="0">
                          <a:latin typeface="+mn-lt"/>
                        </a:rPr>
                        <a:t>did that again)</a:t>
                      </a:r>
                    </a:p>
                    <a:p>
                      <a:pPr algn="l">
                        <a:lnSpc>
                          <a:spcPct val="100000"/>
                        </a:lnSpc>
                      </a:pPr>
                      <a:r>
                        <a:rPr lang="en-US" sz="900" baseline="0" dirty="0" smtClean="0">
                          <a:latin typeface="+mn-lt"/>
                        </a:rPr>
                        <a:t>Variety of transitions</a:t>
                      </a:r>
                    </a:p>
                    <a:p>
                      <a:pPr algn="l">
                        <a:lnSpc>
                          <a:spcPct val="100000"/>
                        </a:lnSpc>
                      </a:pPr>
                      <a:r>
                        <a:rPr lang="en-US" sz="900" baseline="0" dirty="0" smtClean="0">
                          <a:latin typeface="+mn-lt"/>
                        </a:rPr>
                        <a:t>used appropriately</a:t>
                      </a:r>
                    </a:p>
                    <a:p>
                      <a:pPr algn="l">
                        <a:lnSpc>
                          <a:spcPct val="100000"/>
                        </a:lnSpc>
                      </a:pPr>
                      <a:r>
                        <a:rPr lang="en-US" sz="900" baseline="0" dirty="0" smtClean="0">
                          <a:latin typeface="+mn-lt"/>
                        </a:rPr>
                        <a:t>Chronology is logical</a:t>
                      </a:r>
                      <a:endParaRPr lang="en-US" sz="900" dirty="0">
                        <a:solidFill>
                          <a:srgbClr val="000000"/>
                        </a:solidFill>
                        <a:latin typeface="+mn-lt"/>
                        <a:ea typeface="Calibri"/>
                        <a:cs typeface="Franklin Gothic Book"/>
                      </a:endParaRPr>
                    </a:p>
                  </a:txBody>
                  <a:tcPr marR="0" marT="0" marB="0"/>
                </a:tc>
                <a:tc>
                  <a:txBody>
                    <a:bodyPr/>
                    <a:lstStyle/>
                    <a:p>
                      <a:pPr algn="l">
                        <a:lnSpc>
                          <a:spcPct val="100000"/>
                        </a:lnSpc>
                      </a:pPr>
                      <a:r>
                        <a:rPr lang="en-US" sz="900" baseline="0" dirty="0" smtClean="0">
                          <a:latin typeface="+mn-lt"/>
                        </a:rPr>
                        <a:t>Relevant, concrete details create vivid images or ideas</a:t>
                      </a:r>
                    </a:p>
                    <a:p>
                      <a:pPr algn="l">
                        <a:lnSpc>
                          <a:spcPct val="100000"/>
                        </a:lnSpc>
                      </a:pPr>
                      <a:r>
                        <a:rPr lang="en-US" sz="900" baseline="0" dirty="0" smtClean="0">
                          <a:latin typeface="+mn-lt"/>
                        </a:rPr>
                        <a:t>Effective use of</a:t>
                      </a:r>
                    </a:p>
                    <a:p>
                      <a:pPr algn="l">
                        <a:lnSpc>
                          <a:spcPct val="100000"/>
                        </a:lnSpc>
                      </a:pPr>
                      <a:r>
                        <a:rPr lang="en-US" sz="900" baseline="0" dirty="0" smtClean="0">
                          <a:latin typeface="+mn-lt"/>
                        </a:rPr>
                        <a:t>dialogue, sensory and concrete details, strong verbs to advance the action; or to show how characters’ motivation, development or growth, change in the text.</a:t>
                      </a:r>
                      <a:endParaRPr lang="en-US" sz="900" dirty="0">
                        <a:solidFill>
                          <a:srgbClr val="000000"/>
                        </a:solidFill>
                        <a:latin typeface="+mn-lt"/>
                        <a:ea typeface="Calibri"/>
                        <a:cs typeface="Franklin Gothic Book"/>
                      </a:endParaRPr>
                    </a:p>
                  </a:txBody>
                  <a:tcPr marR="0" marT="0" marB="0"/>
                </a:tc>
                <a:tc>
                  <a:txBody>
                    <a:bodyPr/>
                    <a:lstStyle/>
                    <a:p>
                      <a:pPr algn="l">
                        <a:lnSpc>
                          <a:spcPct val="100000"/>
                        </a:lnSpc>
                      </a:pPr>
                      <a:r>
                        <a:rPr lang="en-US" sz="900" baseline="0" dirty="0" smtClean="0">
                          <a:latin typeface="+mn-lt"/>
                        </a:rPr>
                        <a:t>Maintains consistent</a:t>
                      </a:r>
                    </a:p>
                    <a:p>
                      <a:pPr algn="l">
                        <a:lnSpc>
                          <a:spcPct val="100000"/>
                        </a:lnSpc>
                      </a:pPr>
                      <a:r>
                        <a:rPr lang="en-US" sz="900" baseline="0" dirty="0" smtClean="0">
                          <a:latin typeface="+mn-lt"/>
                        </a:rPr>
                        <a:t>narrator’s voice</a:t>
                      </a:r>
                    </a:p>
                    <a:p>
                      <a:pPr algn="l">
                        <a:lnSpc>
                          <a:spcPct val="100000"/>
                        </a:lnSpc>
                      </a:pPr>
                      <a:r>
                        <a:rPr lang="en-US" sz="900" baseline="0" dirty="0" smtClean="0">
                          <a:latin typeface="+mn-lt"/>
                        </a:rPr>
                        <a:t>Uses precise language and sentence variety (simple, compound, with phrases)</a:t>
                      </a:r>
                    </a:p>
                    <a:p>
                      <a:pPr algn="l">
                        <a:lnSpc>
                          <a:spcPct val="100000"/>
                        </a:lnSpc>
                      </a:pPr>
                      <a:r>
                        <a:rPr lang="en-US" sz="900" baseline="0" dirty="0" smtClean="0">
                          <a:latin typeface="+mn-lt"/>
                        </a:rPr>
                        <a:t>May use figurative</a:t>
                      </a:r>
                    </a:p>
                    <a:p>
                      <a:pPr algn="l">
                        <a:lnSpc>
                          <a:spcPct val="100000"/>
                        </a:lnSpc>
                      </a:pPr>
                      <a:r>
                        <a:rPr lang="en-US" sz="900" baseline="0" dirty="0" smtClean="0">
                          <a:latin typeface="+mn-lt"/>
                        </a:rPr>
                        <a:t>language (e.g., imagery)</a:t>
                      </a:r>
                      <a:endParaRPr lang="en-US" sz="900" dirty="0">
                        <a:solidFill>
                          <a:srgbClr val="000000"/>
                        </a:solidFill>
                        <a:latin typeface="+mn-lt"/>
                        <a:ea typeface="Calibri"/>
                        <a:cs typeface="Franklin Gothic Book"/>
                      </a:endParaRPr>
                    </a:p>
                  </a:txBody>
                  <a:tcPr marR="0" marT="0" marB="0"/>
                </a:tc>
                <a:tc>
                  <a:txBody>
                    <a:bodyPr/>
                    <a:lstStyle/>
                    <a:p>
                      <a:pPr algn="l">
                        <a:lnSpc>
                          <a:spcPct val="100000"/>
                        </a:lnSpc>
                      </a:pPr>
                      <a:r>
                        <a:rPr lang="en-US" sz="900" baseline="0" dirty="0" smtClean="0">
                          <a:latin typeface="+mn-lt"/>
                        </a:rPr>
                        <a:t>Edits with support from peers, adults, resources</a:t>
                      </a:r>
                    </a:p>
                    <a:p>
                      <a:pPr algn="l">
                        <a:lnSpc>
                          <a:spcPct val="100000"/>
                        </a:lnSpc>
                      </a:pPr>
                      <a:r>
                        <a:rPr lang="en-US" sz="900" baseline="0" dirty="0" smtClean="0">
                          <a:latin typeface="+mn-lt"/>
                        </a:rPr>
                        <a:t>Has few or no errors in</a:t>
                      </a:r>
                    </a:p>
                    <a:p>
                      <a:pPr algn="l">
                        <a:lnSpc>
                          <a:spcPct val="100000"/>
                        </a:lnSpc>
                      </a:pPr>
                      <a:r>
                        <a:rPr lang="en-US" sz="900" baseline="0" dirty="0" smtClean="0">
                          <a:latin typeface="+mn-lt"/>
                        </a:rPr>
                        <a:t>grammar, word usage,</a:t>
                      </a:r>
                    </a:p>
                    <a:p>
                      <a:pPr algn="l">
                        <a:lnSpc>
                          <a:spcPct val="100000"/>
                        </a:lnSpc>
                      </a:pPr>
                      <a:r>
                        <a:rPr lang="en-US" sz="900" baseline="0" dirty="0" smtClean="0">
                          <a:latin typeface="+mn-lt"/>
                        </a:rPr>
                        <a:t>mechanics as appropriate to grade (e.g., uses conventional</a:t>
                      </a:r>
                    </a:p>
                    <a:p>
                      <a:pPr algn="l">
                        <a:lnSpc>
                          <a:spcPct val="100000"/>
                        </a:lnSpc>
                      </a:pPr>
                      <a:r>
                        <a:rPr lang="en-US" sz="900" baseline="0" dirty="0" smtClean="0">
                          <a:latin typeface="+mn-lt"/>
                        </a:rPr>
                        <a:t>spelling for words with</a:t>
                      </a:r>
                    </a:p>
                    <a:p>
                      <a:pPr algn="l">
                        <a:lnSpc>
                          <a:spcPct val="100000"/>
                        </a:lnSpc>
                      </a:pPr>
                      <a:r>
                        <a:rPr lang="en-US" sz="900" baseline="0" dirty="0" smtClean="0">
                          <a:latin typeface="+mn-lt"/>
                        </a:rPr>
                        <a:t>common patterns)</a:t>
                      </a:r>
                      <a:endParaRPr lang="en-US" sz="900" dirty="0">
                        <a:solidFill>
                          <a:srgbClr val="000000"/>
                        </a:solidFill>
                        <a:latin typeface="+mn-lt"/>
                        <a:ea typeface="Calibri"/>
                        <a:cs typeface="Franklin Gothic Book"/>
                      </a:endParaRPr>
                    </a:p>
                  </a:txBody>
                  <a:tcPr marR="0" marT="0" marB="0"/>
                </a:tc>
              </a:tr>
              <a:tr h="1310823">
                <a:tc>
                  <a:txBody>
                    <a:bodyPr/>
                    <a:lstStyle/>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Student Explanation</a:t>
                      </a:r>
                      <a:endParaRPr lang="en-US" sz="900" b="1"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n-US" sz="1000" dirty="0">
                          <a:effectLst/>
                        </a:rPr>
                        <a:t>The </a:t>
                      </a:r>
                      <a:r>
                        <a:rPr lang="en-US" sz="1000" dirty="0" smtClean="0">
                          <a:effectLst/>
                        </a:rPr>
                        <a:t>student</a:t>
                      </a:r>
                      <a:r>
                        <a:rPr lang="en-US" sz="1000" baseline="0" dirty="0" smtClean="0">
                          <a:effectLst/>
                        </a:rPr>
                        <a:t> establishes the story line and </a:t>
                      </a:r>
                      <a:r>
                        <a:rPr lang="en-US" sz="1000" dirty="0" smtClean="0">
                          <a:effectLst/>
                        </a:rPr>
                        <a:t>engages the reader when the rabbit asks a questions and expresses feelings about wanting to go outside.</a:t>
                      </a:r>
                      <a:endParaRPr lang="en-US" sz="90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effectLst/>
                        </a:rPr>
                        <a:t>The student </a:t>
                      </a:r>
                      <a:r>
                        <a:rPr lang="en-US" sz="1000" dirty="0" smtClean="0">
                          <a:effectLst/>
                        </a:rPr>
                        <a:t>has</a:t>
                      </a:r>
                      <a:r>
                        <a:rPr lang="en-US" sz="1000" baseline="0" dirty="0" smtClean="0">
                          <a:effectLst/>
                        </a:rPr>
                        <a:t> a beginning, middle and an ending in sequential order that moves forward with transitional words.</a:t>
                      </a:r>
                      <a:endParaRPr lang="en-US" sz="90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effectLst/>
                        </a:rPr>
                        <a:t>The </a:t>
                      </a:r>
                      <a:r>
                        <a:rPr lang="en-US" sz="1000" dirty="0" smtClean="0">
                          <a:effectLst/>
                        </a:rPr>
                        <a:t>student elaborates on the topic of wind by using concrete details and some sensory words as well as dialogue</a:t>
                      </a:r>
                      <a:r>
                        <a:rPr lang="en-US" sz="1000" baseline="0" dirty="0" smtClean="0">
                          <a:effectLst/>
                        </a:rPr>
                        <a:t> to advance the action in the story.</a:t>
                      </a:r>
                      <a:endParaRPr lang="en-US" sz="90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effectLst/>
                        </a:rPr>
                        <a:t>The student’s voice is knowledgeable about the information.  The student knows uses </a:t>
                      </a:r>
                      <a:r>
                        <a:rPr lang="en-US" sz="1000" b="1" dirty="0">
                          <a:effectLst/>
                        </a:rPr>
                        <a:t>precise </a:t>
                      </a:r>
                      <a:r>
                        <a:rPr lang="en-US" sz="1000" b="1" dirty="0" smtClean="0">
                          <a:effectLst/>
                        </a:rPr>
                        <a:t>vocabulary </a:t>
                      </a:r>
                      <a:r>
                        <a:rPr lang="en-US" sz="1000" b="0" dirty="0" smtClean="0">
                          <a:effectLst/>
                        </a:rPr>
                        <a:t>(windmill,</a:t>
                      </a:r>
                      <a:r>
                        <a:rPr lang="en-US" sz="1000" b="0" baseline="0" dirty="0" smtClean="0">
                          <a:effectLst/>
                        </a:rPr>
                        <a:t> blades, motor, blow, etc…) and a </a:t>
                      </a:r>
                      <a:r>
                        <a:rPr lang="en-US" sz="1000" b="1" dirty="0" smtClean="0">
                          <a:effectLst/>
                        </a:rPr>
                        <a:t>variety </a:t>
                      </a:r>
                      <a:r>
                        <a:rPr lang="en-US" sz="1000" b="1" dirty="0">
                          <a:effectLst/>
                        </a:rPr>
                        <a:t>of sentence structures</a:t>
                      </a:r>
                      <a:r>
                        <a:rPr lang="en-US" sz="1000" dirty="0">
                          <a:effectLst/>
                        </a:rPr>
                        <a:t>.</a:t>
                      </a:r>
                      <a:endParaRPr lang="en-US" sz="90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effectLst/>
                        </a:rPr>
                        <a:t>The student has few or no errors in grammar, word usage, or mechanics as appropriate to grade</a:t>
                      </a:r>
                      <a:r>
                        <a:rPr lang="en-US" sz="1000" dirty="0" smtClean="0">
                          <a:effectLst/>
                        </a:rPr>
                        <a:t>.  </a:t>
                      </a:r>
                      <a:r>
                        <a:rPr lang="en-US" sz="1000" b="1" i="1" dirty="0" smtClean="0">
                          <a:effectLst/>
                        </a:rPr>
                        <a:t>The student is beginning to use </a:t>
                      </a:r>
                      <a:r>
                        <a:rPr lang="en-US" sz="1000" b="1" i="1" u="sng" dirty="0" smtClean="0">
                          <a:effectLst/>
                        </a:rPr>
                        <a:t>some </a:t>
                      </a:r>
                      <a:r>
                        <a:rPr lang="en-US" sz="1000" b="1" i="1" dirty="0" smtClean="0">
                          <a:effectLst/>
                        </a:rPr>
                        <a:t>quotes for dialogue, but not scored in grade one.</a:t>
                      </a:r>
                      <a:endParaRPr lang="en-US" sz="900" b="1" dirty="0">
                        <a:effectLst/>
                        <a:latin typeface="Calibri"/>
                        <a:ea typeface="Calibri"/>
                        <a:cs typeface="Times New Roman"/>
                      </a:endParaRPr>
                    </a:p>
                  </a:txBody>
                  <a:tcPr marR="72474" marT="36752" marB="36752"/>
                </a:tc>
              </a:tr>
            </a:tbl>
          </a:graphicData>
        </a:graphic>
      </p:graphicFrame>
      <p:sp>
        <p:nvSpPr>
          <p:cNvPr id="21" name="TextBox 20"/>
          <p:cNvSpPr txBox="1"/>
          <p:nvPr/>
        </p:nvSpPr>
        <p:spPr>
          <a:xfrm>
            <a:off x="3886200" y="6207952"/>
            <a:ext cx="2707950" cy="600164"/>
          </a:xfrm>
          <a:prstGeom prst="rect">
            <a:avLst/>
          </a:prstGeom>
          <a:noFill/>
        </p:spPr>
        <p:txBody>
          <a:bodyPr wrap="square" rtlCol="0">
            <a:spAutoFit/>
          </a:bodyPr>
          <a:lstStyle/>
          <a:p>
            <a:r>
              <a:rPr lang="en-US" sz="1100" b="1" dirty="0" smtClean="0">
                <a:solidFill>
                  <a:srgbClr val="FF0000"/>
                </a:solidFill>
              </a:rPr>
              <a:t>Conventions for grammar and mechanics are used appropriately throughout.  Dialogue is in the beginning stages.</a:t>
            </a:r>
            <a:endParaRPr lang="en-US" sz="1100" b="1" dirty="0">
              <a:solidFill>
                <a:srgbClr val="FF0000"/>
              </a:solidFill>
            </a:endParaRPr>
          </a:p>
        </p:txBody>
      </p:sp>
    </p:spTree>
    <p:extLst>
      <p:ext uri="{BB962C8B-B14F-4D97-AF65-F5344CB8AC3E}">
        <p14:creationId xmlns:p14="http://schemas.microsoft.com/office/powerpoint/2010/main" val="268901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24007327"/>
              </p:ext>
            </p:extLst>
          </p:nvPr>
        </p:nvGraphicFramePr>
        <p:xfrm>
          <a:off x="173884" y="396100"/>
          <a:ext cx="6967435" cy="5550815"/>
        </p:xfrm>
        <a:graphic>
          <a:graphicData uri="http://schemas.openxmlformats.org/drawingml/2006/table">
            <a:tbl>
              <a:tblPr/>
              <a:tblGrid>
                <a:gridCol w="1898758"/>
                <a:gridCol w="731521"/>
                <a:gridCol w="426721"/>
                <a:gridCol w="426721"/>
                <a:gridCol w="365760"/>
                <a:gridCol w="3117954"/>
              </a:tblGrid>
              <a:tr h="620440">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860">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GillSansMT"/>
                        </a:rPr>
                        <a:t>3</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811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65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8122">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2271" marR="32271" marT="116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1723654"/>
              </p:ext>
            </p:extLst>
          </p:nvPr>
        </p:nvGraphicFramePr>
        <p:xfrm>
          <a:off x="173883" y="5922271"/>
          <a:ext cx="6967433" cy="2402356"/>
        </p:xfrm>
        <a:graphic>
          <a:graphicData uri="http://schemas.openxmlformats.org/drawingml/2006/table">
            <a:tbl>
              <a:tblPr firstRow="1" firstCol="1" bandRow="1"/>
              <a:tblGrid>
                <a:gridCol w="791855"/>
                <a:gridCol w="877427"/>
                <a:gridCol w="870930"/>
                <a:gridCol w="798352"/>
                <a:gridCol w="1016084"/>
                <a:gridCol w="1088661"/>
                <a:gridCol w="1524124"/>
              </a:tblGrid>
              <a:tr h="584765">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1</a:t>
                      </a:r>
                      <a:r>
                        <a:rPr lang="en-US" sz="1700" b="1" baseline="30000" dirty="0" smtClean="0">
                          <a:solidFill>
                            <a:srgbClr val="000000"/>
                          </a:solidFill>
                          <a:effectLst/>
                          <a:latin typeface="Calibri"/>
                          <a:ea typeface="Times New Roman"/>
                          <a:cs typeface="Times New Roman"/>
                        </a:rPr>
                        <a:t>st</a:t>
                      </a:r>
                      <a:r>
                        <a:rPr lang="en-US" sz="1700" b="1" dirty="0" smtClean="0">
                          <a:solidFill>
                            <a:srgbClr val="000000"/>
                          </a:solidFill>
                          <a:effectLst/>
                          <a:latin typeface="Calibri"/>
                          <a:ea typeface="Times New Roman"/>
                          <a:cs typeface="Times New Roman"/>
                        </a:rPr>
                        <a:t> Grade </a:t>
                      </a:r>
                      <a:r>
                        <a:rPr lang="en-US" sz="1700" b="1" dirty="0">
                          <a:solidFill>
                            <a:srgbClr val="000000"/>
                          </a:solidFill>
                          <a:effectLst/>
                          <a:latin typeface="Calibri"/>
                          <a:ea typeface="Times New Roman"/>
                          <a:cs typeface="Times New Roman"/>
                        </a:rPr>
                        <a:t>can . . . </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98">
                <a:tc rowSpan="2">
                  <a:txBody>
                    <a:bodyPr/>
                    <a:lstStyle/>
                    <a:p>
                      <a:pPr marL="0" marR="0" algn="ctr">
                        <a:lnSpc>
                          <a:spcPct val="115000"/>
                        </a:lnSpc>
                        <a:spcBef>
                          <a:spcPts val="0"/>
                        </a:spcBef>
                        <a:spcAft>
                          <a:spcPts val="0"/>
                        </a:spcAft>
                      </a:pPr>
                      <a:r>
                        <a:rPr lang="en-US" sz="30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3513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t>
                      </a:r>
                      <a:r>
                        <a:rPr lang="en-US" sz="900" dirty="0" smtClean="0">
                          <a:solidFill>
                            <a:srgbClr val="000000"/>
                          </a:solidFill>
                          <a:effectLst/>
                          <a:latin typeface="Calibri"/>
                          <a:ea typeface="Times New Roman"/>
                          <a:cs typeface="Times New Roman"/>
                        </a:rPr>
                        <a:t>a preference or opinion about </a:t>
                      </a:r>
                      <a:r>
                        <a:rPr lang="en-US" sz="900" dirty="0">
                          <a:solidFill>
                            <a:srgbClr val="000000"/>
                          </a:solidFill>
                          <a:effectLst/>
                          <a:latin typeface="Calibri"/>
                          <a:ea typeface="Times New Roman"/>
                          <a:cs typeface="Times New Roman"/>
                        </a:rPr>
                        <a:t>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an opinion about a familiar topic or story, &amp; give a reason for the opinion.</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&amp; give a reason for the opinion. </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introducing the topic &amp; giving a reason for the opinion, &amp; providing a sense of closure.</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68241" y="8153400"/>
            <a:ext cx="7141316" cy="1011359"/>
          </a:xfrm>
          <a:prstGeom prst="rect">
            <a:avLst/>
          </a:prstGeom>
          <a:solidFill>
            <a:schemeClr val="bg1"/>
          </a:solidFill>
        </p:spPr>
        <p:txBody>
          <a:bodyPr wrap="square" lIns="87179" tIns="43589" rIns="87179" bIns="43589">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1307" y="29057"/>
            <a:ext cx="7040009" cy="380417"/>
          </a:xfrm>
          <a:prstGeom prst="rect">
            <a:avLst/>
          </a:prstGeom>
        </p:spPr>
        <p:txBody>
          <a:bodyPr wrap="square" lIns="87179" tIns="43589" rIns="87179" bIns="43589">
            <a:spAutoFit/>
          </a:bodyPr>
          <a:lstStyle/>
          <a:p>
            <a:pPr algn="ctr"/>
            <a:r>
              <a:rPr lang="en-US" b="1" i="1" dirty="0"/>
              <a:t>ELP </a:t>
            </a:r>
            <a:r>
              <a:rPr lang="en-US" b="1" i="1" dirty="0" smtClean="0"/>
              <a:t>1</a:t>
            </a:r>
            <a:r>
              <a:rPr lang="en-US" b="1" i="1" baseline="30000" dirty="0" smtClean="0"/>
              <a:t>st</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136296" y="9144000"/>
            <a:ext cx="3597504"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118549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0126374"/>
              </p:ext>
            </p:extLst>
          </p:nvPr>
        </p:nvGraphicFramePr>
        <p:xfrm>
          <a:off x="246459" y="86656"/>
          <a:ext cx="6894854" cy="8915983"/>
        </p:xfrm>
        <a:graphic>
          <a:graphicData uri="http://schemas.openxmlformats.org/drawingml/2006/table">
            <a:tbl>
              <a:tblPr/>
              <a:tblGrid>
                <a:gridCol w="362889"/>
                <a:gridCol w="455205"/>
                <a:gridCol w="2634531"/>
                <a:gridCol w="859691"/>
                <a:gridCol w="859691"/>
                <a:gridCol w="779961"/>
                <a:gridCol w="526907"/>
                <a:gridCol w="415979"/>
              </a:tblGrid>
              <a:tr h="229163">
                <a:tc gridSpan="8">
                  <a:txBody>
                    <a:bodyPr/>
                    <a:lstStyle/>
                    <a:p>
                      <a:pPr algn="l" fontAlgn="ctr"/>
                      <a:r>
                        <a:rPr lang="en-US" sz="1300" b="1" i="0" u="none" strike="noStrike" dirty="0" smtClean="0">
                          <a:solidFill>
                            <a:srgbClr val="000000"/>
                          </a:solidFill>
                          <a:latin typeface="Calibri"/>
                        </a:rPr>
                        <a:t>Narrative Writing  Pre-Assessment</a:t>
                      </a:r>
                      <a:endParaRPr lang="en-US" sz="13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27">
                <a:tc gridSpan="3">
                  <a:txBody>
                    <a:bodyPr/>
                    <a:lstStyle/>
                    <a:p>
                      <a:pPr algn="l" fontAlgn="t"/>
                      <a:r>
                        <a:rPr lang="en-US" sz="11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08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2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08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10">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083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0957">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07250" y="676152"/>
            <a:ext cx="145150" cy="13213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05894" y="834440"/>
            <a:ext cx="154773" cy="133445"/>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06825" y="980552"/>
            <a:ext cx="150231" cy="12705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07006" y="1127368"/>
            <a:ext cx="150231" cy="129171"/>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75866" y="698198"/>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576048" y="845015"/>
            <a:ext cx="544652" cy="1257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578209" y="989186"/>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583066" y="1136004"/>
            <a:ext cx="544652" cy="121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391616" y="540624"/>
            <a:ext cx="569174" cy="1272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187328" y="681331"/>
            <a:ext cx="307936" cy="131261"/>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180900" y="839711"/>
            <a:ext cx="311076" cy="13369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181831" y="984693"/>
            <a:ext cx="308034" cy="136657"/>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182012" y="1132638"/>
            <a:ext cx="308034" cy="13369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059801" y="542916"/>
            <a:ext cx="659896" cy="115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3364368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aphicFrame>
        <p:nvGraphicFramePr>
          <p:cNvPr id="179" name="Shape 179"/>
          <p:cNvGraphicFramePr/>
          <p:nvPr>
            <p:extLst>
              <p:ext uri="{D42A27DB-BD31-4B8C-83A1-F6EECF244321}">
                <p14:modId xmlns:p14="http://schemas.microsoft.com/office/powerpoint/2010/main" val="87911464"/>
              </p:ext>
            </p:extLst>
          </p:nvPr>
        </p:nvGraphicFramePr>
        <p:xfrm>
          <a:off x="116535" y="820670"/>
          <a:ext cx="7071364" cy="7682713"/>
        </p:xfrm>
        <a:graphic>
          <a:graphicData uri="http://schemas.openxmlformats.org/drawingml/2006/table">
            <a:tbl>
              <a:tblPr>
                <a:noFill/>
              </a:tblPr>
              <a:tblGrid>
                <a:gridCol w="637976"/>
                <a:gridCol w="1306400"/>
                <a:gridCol w="1378965"/>
                <a:gridCol w="1338612"/>
                <a:gridCol w="1173835"/>
                <a:gridCol w="1235576"/>
              </a:tblGrid>
              <a:tr h="371438">
                <a:tc row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Score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-L.K.1a, L.K.2a, &amp; L.K.2d </a:t>
                      </a: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-L.1.1a, L.1.2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-L.2.2</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03762">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-W.1.3.1-2</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-W.2.3.1-2</a:t>
                      </a:r>
                      <a:r>
                        <a:rPr lang="en-US" sz="600" b="1" u="none" strike="noStrike" cap="none" baseline="0">
                          <a:solidFill>
                            <a:srgbClr val="000000"/>
                          </a:solidFill>
                          <a:latin typeface="Calibri"/>
                          <a:ea typeface="Calibri"/>
                          <a:cs typeface="Calibri"/>
                          <a:sym typeface="Calibri"/>
                        </a:rPr>
                        <a:t> </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1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Kinder</a:t>
                      </a:r>
                      <a:r>
                        <a:rPr lang="en-US" sz="600" b="1" dirty="0">
                          <a:solidFill>
                            <a:schemeClr val="dk1"/>
                          </a:solidFill>
                          <a:latin typeface="Calibri"/>
                          <a:ea typeface="Calibri"/>
                          <a:cs typeface="Calibri"/>
                          <a:sym typeface="Calibri"/>
                        </a:rPr>
                        <a:t>-W.K.3.2</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1st</a:t>
                      </a:r>
                      <a:r>
                        <a:rPr lang="en-US" sz="600" b="1" dirty="0">
                          <a:solidFill>
                            <a:schemeClr val="dk1"/>
                          </a:solidFill>
                          <a:latin typeface="Calibri"/>
                          <a:ea typeface="Calibri"/>
                          <a:cs typeface="Calibri"/>
                          <a:sym typeface="Calibri"/>
                        </a:rPr>
                        <a:t>-W.1.3.2-3</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2nd</a:t>
                      </a:r>
                      <a:r>
                        <a:rPr lang="en-US" sz="600" b="1" dirty="0">
                          <a:solidFill>
                            <a:schemeClr val="dk1"/>
                          </a:solidFill>
                          <a:latin typeface="Calibri"/>
                          <a:ea typeface="Calibri"/>
                          <a:cs typeface="Calibri"/>
                          <a:sym typeface="Calibri"/>
                        </a:rPr>
                        <a:t>-W.2.3.3-4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Purposes/Production and Distribution of Writing:</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-W.1.1.4 &amp; W.1.5.2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-W.2.1.4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-L.2.1 &amp; L.2.6</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25322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establishes</a:t>
                      </a:r>
                    </a:p>
                    <a:p>
                      <a:pPr marL="0" marR="0" lvl="0" indent="0" algn="l" rtl="0">
                        <a:spcBef>
                          <a:spcPts val="0"/>
                        </a:spcBef>
                        <a:buSzPct val="25000"/>
                        <a:buNone/>
                      </a:pPr>
                      <a:r>
                        <a:rPr lang="en-US" sz="900" u="none" strike="noStrike" cap="none" baseline="0">
                          <a:latin typeface="Calibri"/>
                          <a:ea typeface="Calibri"/>
                          <a:cs typeface="Calibri"/>
                          <a:sym typeface="Calibri"/>
                        </a:rPr>
                        <a:t>engaging context for story line/events (e.g., asks a question; starts with action or feelings)</a:t>
                      </a:r>
                    </a:p>
                    <a:p>
                      <a:pPr marL="0" marR="0" lvl="0" indent="0" algn="l" rtl="0">
                        <a:spcBef>
                          <a:spcPts val="0"/>
                        </a:spcBef>
                        <a:buSzPct val="25000"/>
                        <a:buNone/>
                      </a:pPr>
                      <a:r>
                        <a:rPr lang="en-US" sz="900" u="none" strike="noStrike" cap="none" baseline="0">
                          <a:latin typeface="Calibri"/>
                          <a:ea typeface="Calibri"/>
                          <a:cs typeface="Calibri"/>
                          <a:sym typeface="Calibri"/>
                        </a:rPr>
                        <a:t>Effectively presents</a:t>
                      </a:r>
                    </a:p>
                    <a:p>
                      <a:pPr marL="0" marR="0" lvl="0" indent="0" algn="l" rtl="0">
                        <a:spcBef>
                          <a:spcPts val="0"/>
                        </a:spcBef>
                        <a:buSzPct val="25000"/>
                        <a:buNone/>
                      </a:pPr>
                      <a:r>
                        <a:rPr lang="en-US" sz="900" u="none" strike="noStrike" cap="none" baseline="0">
                          <a:latin typeface="Calibri"/>
                          <a:ea typeface="Calibri"/>
                          <a:cs typeface="Calibri"/>
                          <a:sym typeface="Calibri"/>
                        </a:rPr>
                        <a:t>and maintains focus</a:t>
                      </a:r>
                    </a:p>
                    <a:p>
                      <a:pPr marL="0" marR="0" lvl="0" indent="0" algn="l" rtl="0">
                        <a:spcBef>
                          <a:spcPts val="0"/>
                        </a:spcBef>
                        <a:buSzPct val="25000"/>
                        <a:buNone/>
                      </a:pPr>
                      <a:r>
                        <a:rPr lang="en-US" sz="900" u="none" strike="noStrike" cap="none" baseline="0">
                          <a:latin typeface="Calibri"/>
                          <a:ea typeface="Calibri"/>
                          <a:cs typeface="Calibri"/>
                          <a:sym typeface="Calibri"/>
                        </a:rPr>
                        <a:t>(controlling idea) of</a:t>
                      </a:r>
                    </a:p>
                    <a:p>
                      <a:pPr marL="0" marR="0" lvl="0" indent="0" algn="l" rtl="0">
                        <a:spcBef>
                          <a:spcPts val="0"/>
                        </a:spcBef>
                        <a:buSzPct val="25000"/>
                        <a:buNone/>
                      </a:pPr>
                      <a:r>
                        <a:rPr lang="en-US" sz="900" u="none" strike="noStrike" cap="none" baseline="0">
                          <a:latin typeface="Calibri"/>
                          <a:ea typeface="Calibri"/>
                          <a:cs typeface="Calibri"/>
                          <a:sym typeface="Calibri"/>
                        </a:rPr>
                        <a:t>story line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a beginning, middle, and an ending with a sense of closure(e.g., a lesson learned –next time…; he never</a:t>
                      </a:r>
                    </a:p>
                    <a:p>
                      <a:pPr marL="0" marR="0" lvl="0" indent="0" algn="l" rtl="0">
                        <a:spcBef>
                          <a:spcPts val="0"/>
                        </a:spcBef>
                        <a:buSzPct val="25000"/>
                        <a:buNone/>
                      </a:pPr>
                      <a:r>
                        <a:rPr lang="en-US" sz="900" u="none" strike="noStrike" cap="none" baseline="0">
                          <a:latin typeface="Calibri"/>
                          <a:ea typeface="Calibri"/>
                          <a:cs typeface="Calibri"/>
                          <a:sym typeface="Calibri"/>
                        </a:rPr>
                        <a:t>did that again)</a:t>
                      </a:r>
                    </a:p>
                    <a:p>
                      <a:pPr marL="0" marR="0" lvl="0" indent="0" algn="l" rtl="0">
                        <a:spcBef>
                          <a:spcPts val="0"/>
                        </a:spcBef>
                        <a:buSzPct val="25000"/>
                        <a:buNone/>
                      </a:pPr>
                      <a:r>
                        <a:rPr lang="en-US" sz="900" u="none" strike="noStrike" cap="none" baseline="0">
                          <a:latin typeface="Calibri"/>
                          <a:ea typeface="Calibri"/>
                          <a:cs typeface="Calibri"/>
                          <a:sym typeface="Calibri"/>
                        </a:rPr>
                        <a:t>Variety of transitions</a:t>
                      </a:r>
                    </a:p>
                    <a:p>
                      <a:pPr marL="0" marR="0" lvl="0" indent="0" algn="l" rtl="0">
                        <a:spcBef>
                          <a:spcPts val="0"/>
                        </a:spcBef>
                        <a:buSzPct val="25000"/>
                        <a:buNone/>
                      </a:pPr>
                      <a:r>
                        <a:rPr lang="en-US" sz="900" u="none" strike="noStrike" cap="none" baseline="0">
                          <a:latin typeface="Calibri"/>
                          <a:ea typeface="Calibri"/>
                          <a:cs typeface="Calibri"/>
                          <a:sym typeface="Calibri"/>
                        </a:rPr>
                        <a:t>used appropriately</a:t>
                      </a:r>
                    </a:p>
                    <a:p>
                      <a:pPr marL="0" marR="0" lvl="0" indent="0" algn="l" rtl="0">
                        <a:spcBef>
                          <a:spcPts val="0"/>
                        </a:spcBef>
                        <a:buSzPct val="25000"/>
                        <a:buNone/>
                      </a:pPr>
                      <a:r>
                        <a:rPr lang="en-US" sz="900" u="none" strike="noStrike" cap="none" baseline="0">
                          <a:latin typeface="Calibri"/>
                          <a:ea typeface="Calibri"/>
                          <a:cs typeface="Calibri"/>
                          <a:sym typeface="Calibri"/>
                        </a:rPr>
                        <a:t>Chronology is logical</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Relevant, concrete details create vivid images or ideas</a:t>
                      </a:r>
                    </a:p>
                    <a:p>
                      <a:pPr marL="0" marR="0" lvl="0" indent="0" algn="l" rtl="0">
                        <a:spcBef>
                          <a:spcPts val="0"/>
                        </a:spcBef>
                        <a:buSzPct val="25000"/>
                        <a:buNone/>
                      </a:pPr>
                      <a:r>
                        <a:rPr lang="en-US" sz="900" u="none" strike="noStrike" cap="none" baseline="0">
                          <a:latin typeface="Calibri"/>
                          <a:ea typeface="Calibri"/>
                          <a:cs typeface="Calibri"/>
                          <a:sym typeface="Calibri"/>
                        </a:rPr>
                        <a:t>Effective use of</a:t>
                      </a:r>
                    </a:p>
                    <a:p>
                      <a:pPr marL="0" marR="0" lvl="0" indent="0" algn="l" rtl="0">
                        <a:spcBef>
                          <a:spcPts val="0"/>
                        </a:spcBef>
                        <a:buSzPct val="25000"/>
                        <a:buNone/>
                      </a:pPr>
                      <a:r>
                        <a:rPr lang="en-US" sz="900" u="none" strike="noStrike" cap="none" baseline="0">
                          <a:latin typeface="Calibri"/>
                          <a:ea typeface="Calibri"/>
                          <a:cs typeface="Calibri"/>
                          <a:sym typeface="Calibri"/>
                        </a:rPr>
                        <a:t>dialogue, sensory and concrete details, strong verbs to advance the action; or to how characters’ motivation, development, growth, or change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Maintains consistent</a:t>
                      </a:r>
                    </a:p>
                    <a:p>
                      <a:pPr marL="0" marR="0" lvl="0" indent="0" algn="l" rtl="0">
                        <a:spcBef>
                          <a:spcPts val="0"/>
                        </a:spcBef>
                        <a:buSzPct val="25000"/>
                        <a:buNone/>
                      </a:pPr>
                      <a:r>
                        <a:rPr lang="en-US" sz="900" u="none" strike="noStrike" cap="none" baseline="0">
                          <a:latin typeface="Calibri"/>
                          <a:ea typeface="Calibri"/>
                          <a:cs typeface="Calibri"/>
                          <a:sym typeface="Calibri"/>
                        </a:rPr>
                        <a:t>narrator’s voice</a:t>
                      </a:r>
                    </a:p>
                    <a:p>
                      <a:pPr marL="0" marR="0" lvl="0" indent="0" algn="l" rtl="0">
                        <a:spcBef>
                          <a:spcPts val="0"/>
                        </a:spcBef>
                        <a:buSzPct val="25000"/>
                        <a:buNone/>
                      </a:pPr>
                      <a:r>
                        <a:rPr lang="en-US" sz="900" u="none" strike="noStrike" cap="none" baseline="0">
                          <a:latin typeface="Calibri"/>
                          <a:ea typeface="Calibri"/>
                          <a:cs typeface="Calibri"/>
                          <a:sym typeface="Calibri"/>
                        </a:rPr>
                        <a:t>Uses precise language and sentence variety (simple, compound, with phrases)</a:t>
                      </a:r>
                    </a:p>
                    <a:p>
                      <a:pPr marL="0" marR="0" lvl="0" indent="0" algn="l" rtl="0">
                        <a:spcBef>
                          <a:spcPts val="0"/>
                        </a:spcBef>
                        <a:buSzPct val="25000"/>
                        <a:buNone/>
                      </a:pPr>
                      <a:r>
                        <a:rPr lang="en-US" sz="900" u="none" strike="noStrike" cap="none" baseline="0">
                          <a:latin typeface="Calibri"/>
                          <a:ea typeface="Calibri"/>
                          <a:cs typeface="Calibri"/>
                          <a:sym typeface="Calibri"/>
                        </a:rPr>
                        <a:t>May use figurative</a:t>
                      </a:r>
                    </a:p>
                    <a:p>
                      <a:pPr marL="0" marR="0" lvl="0" indent="0" algn="l" rtl="0">
                        <a:spcBef>
                          <a:spcPts val="0"/>
                        </a:spcBef>
                        <a:buSzPct val="25000"/>
                        <a:buNone/>
                      </a:pPr>
                      <a:r>
                        <a:rPr lang="en-US" sz="900" u="none" strike="noStrike" cap="none" baseline="0">
                          <a:latin typeface="Calibri"/>
                          <a:ea typeface="Calibri"/>
                          <a:cs typeface="Calibri"/>
                          <a:sym typeface="Calibri"/>
                        </a:rPr>
                        <a:t>language (e.g., imagery)</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adults, 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a:t>
                      </a:r>
                    </a:p>
                    <a:p>
                      <a:pPr marL="0" marR="0" lvl="0" indent="0" algn="l" rtl="0">
                        <a:spcBef>
                          <a:spcPts val="0"/>
                        </a:spcBef>
                        <a:buSzPct val="25000"/>
                        <a:buNone/>
                      </a:pPr>
                      <a:r>
                        <a:rPr lang="en-US" sz="900" u="none" strike="noStrike" cap="none" baseline="0">
                          <a:latin typeface="Calibri"/>
                          <a:ea typeface="Calibri"/>
                          <a:cs typeface="Calibri"/>
                          <a:sym typeface="Calibri"/>
                        </a:rPr>
                        <a:t>mechanics as appropriate to grade (e.g., uses conventional</a:t>
                      </a:r>
                    </a:p>
                    <a:p>
                      <a:pPr marL="0" marR="0" lvl="0" indent="0" algn="l" rtl="0">
                        <a:spcBef>
                          <a:spcPts val="0"/>
                        </a:spcBef>
                        <a:buSzPct val="25000"/>
                        <a:buNone/>
                      </a:pPr>
                      <a:r>
                        <a:rPr lang="en-US" sz="900" u="none" strike="noStrike" cap="none" baseline="0">
                          <a:latin typeface="Calibri"/>
                          <a:ea typeface="Calibri"/>
                          <a:cs typeface="Calibri"/>
                          <a:sym typeface="Calibri"/>
                        </a:rPr>
                        <a:t>spelling for words with</a:t>
                      </a:r>
                    </a:p>
                    <a:p>
                      <a:pPr marL="0" marR="0" lvl="0" indent="0" algn="l" rtl="0">
                        <a:spcBef>
                          <a:spcPts val="0"/>
                        </a:spcBef>
                        <a:buSzPct val="25000"/>
                        <a:buNone/>
                      </a:pPr>
                      <a:r>
                        <a:rPr lang="en-US" sz="900" u="none" strike="noStrike" cap="none" baseline="0">
                          <a:latin typeface="Calibri"/>
                          <a:ea typeface="Calibri"/>
                          <a:cs typeface="Calibri"/>
                          <a:sym typeface="Calibri"/>
                        </a:rPr>
                        <a:t>common patterns)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3751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b="0" i="0" u="none" strike="noStrike" cap="none" baseline="0">
                          <a:latin typeface="Calibri"/>
                          <a:ea typeface="Calibri"/>
                          <a:cs typeface="Calibri"/>
                          <a:sym typeface="Calibri"/>
                        </a:rPr>
                        <a:t>drawings, dictation,</a:t>
                      </a:r>
                    </a:p>
                    <a:p>
                      <a:pPr marL="0" marR="0" lvl="0" indent="0" algn="l" rtl="0">
                        <a:spcBef>
                          <a:spcPts val="0"/>
                        </a:spcBef>
                        <a:buSzPct val="25000"/>
                        <a:buNone/>
                      </a:pPr>
                      <a:r>
                        <a:rPr lang="en-US" sz="900" b="0" i="0" u="none" strike="noStrike" cap="none" baseline="0">
                          <a:latin typeface="Calibri"/>
                          <a:ea typeface="Calibri"/>
                          <a:cs typeface="Calibri"/>
                          <a:sym typeface="Calibri"/>
                        </a:rPr>
                        <a:t>and writing (K)</a:t>
                      </a:r>
                    </a:p>
                    <a:p>
                      <a:pPr marL="0" marR="0" lvl="0" indent="0" algn="l" rtl="0">
                        <a:spcBef>
                          <a:spcPts val="0"/>
                        </a:spcBef>
                        <a:buSzPct val="25000"/>
                        <a:buNone/>
                      </a:pPr>
                      <a:r>
                        <a:rPr lang="en-US" sz="900" b="0" i="0" u="none" strike="noStrike" cap="none" baseline="0">
                          <a:latin typeface="Calibri"/>
                          <a:ea typeface="Calibri"/>
                          <a:cs typeface="Calibri"/>
                          <a:sym typeface="Calibri"/>
                        </a:rPr>
                        <a:t>Event/ series of events is supported with key elements (gr K-2)</a:t>
                      </a:r>
                    </a:p>
                    <a:p>
                      <a:pPr marL="0" marR="0" lvl="0" indent="0" algn="l" rtl="0">
                        <a:spcBef>
                          <a:spcPts val="0"/>
                        </a:spcBef>
                        <a:buSzPct val="25000"/>
                        <a:buNone/>
                      </a:pPr>
                      <a:r>
                        <a:rPr lang="en-US" sz="900" b="0" i="0" u="none" strike="noStrike" cap="none" baseline="0">
                          <a:latin typeface="Calibri"/>
                          <a:ea typeface="Calibri"/>
                          <a:cs typeface="Calibri"/>
                          <a:sym typeface="Calibri"/>
                        </a:rPr>
                        <a:t>Has title (gr 1-2)</a:t>
                      </a:r>
                    </a:p>
                    <a:p>
                      <a:pPr marL="0" marR="0" lvl="0" indent="0" algn="l" rtl="0">
                        <a:spcBef>
                          <a:spcPts val="0"/>
                        </a:spcBef>
                        <a:buSzPct val="25000"/>
                        <a:buNone/>
                      </a:pPr>
                      <a:r>
                        <a:rPr lang="en-US" sz="900" b="0" i="0" u="none" strike="noStrike" cap="none" baseline="0">
                          <a:latin typeface="Calibri"/>
                          <a:ea typeface="Calibri"/>
                          <a:cs typeface="Calibri"/>
                          <a:sym typeface="Calibri"/>
                        </a:rPr>
                        <a:t>and clear focus (gr K-2)</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Clear order of events;</a:t>
                      </a:r>
                    </a:p>
                    <a:p>
                      <a:pPr marL="0" marR="0" lvl="0" indent="0" algn="l" rtl="0">
                        <a:spcBef>
                          <a:spcPts val="0"/>
                        </a:spcBef>
                        <a:buSzPct val="25000"/>
                        <a:buNone/>
                      </a:pPr>
                      <a:r>
                        <a:rPr lang="en-US" sz="900" b="0" i="0" u="none" strike="noStrike" cap="none" baseline="0">
                          <a:latin typeface="Calibri"/>
                          <a:ea typeface="Calibri"/>
                          <a:cs typeface="Calibri"/>
                          <a:sym typeface="Calibri"/>
                        </a:rPr>
                        <a:t>provides a reaction (K)</a:t>
                      </a:r>
                    </a:p>
                    <a:p>
                      <a:pPr marL="0" marR="0" lvl="0" indent="0" algn="l" rtl="0">
                        <a:spcBef>
                          <a:spcPts val="0"/>
                        </a:spcBef>
                        <a:buSzPct val="25000"/>
                        <a:buNone/>
                      </a:pPr>
                      <a:r>
                        <a:rPr lang="en-US" sz="900" b="0" i="0" u="none" strike="noStrike" cap="none" baseline="0">
                          <a:latin typeface="Calibri"/>
                          <a:ea typeface="Calibri"/>
                          <a:cs typeface="Calibri"/>
                          <a:sym typeface="Calibri"/>
                        </a:rPr>
                        <a:t>Has beginning, middle,</a:t>
                      </a:r>
                    </a:p>
                    <a:p>
                      <a:pPr marL="0" marR="0" lvl="0" indent="0" algn="l" rtl="0">
                        <a:spcBef>
                          <a:spcPts val="0"/>
                        </a:spcBef>
                        <a:buSzPct val="25000"/>
                        <a:buNone/>
                      </a:pPr>
                      <a:r>
                        <a:rPr lang="en-US" sz="900" b="0" i="0" u="none" strike="noStrike" cap="none" baseline="0">
                          <a:latin typeface="Calibri"/>
                          <a:ea typeface="Calibri"/>
                          <a:cs typeface="Calibri"/>
                          <a:sym typeface="Calibri"/>
                        </a:rPr>
                        <a:t>and end or problem solution</a:t>
                      </a:r>
                    </a:p>
                    <a:p>
                      <a:pPr marL="0" marR="0" lvl="0" indent="0" algn="l" rtl="0">
                        <a:spcBef>
                          <a:spcPts val="0"/>
                        </a:spcBef>
                        <a:buSzPct val="25000"/>
                        <a:buNone/>
                      </a:pPr>
                      <a:r>
                        <a:rPr lang="en-US" sz="900" b="0" i="0" u="none" strike="noStrike" cap="none" baseline="0">
                          <a:latin typeface="Calibri"/>
                          <a:ea typeface="Calibri"/>
                          <a:cs typeface="Calibri"/>
                          <a:sym typeface="Calibri"/>
                        </a:rPr>
                        <a:t>(gr 1-2)</a:t>
                      </a:r>
                    </a:p>
                    <a:p>
                      <a:pPr marL="0" marR="0" lvl="0" indent="0" algn="l" rtl="0">
                        <a:spcBef>
                          <a:spcPts val="0"/>
                        </a:spcBef>
                        <a:buSzPct val="25000"/>
                        <a:buNone/>
                      </a:pPr>
                      <a:r>
                        <a:rPr lang="en-US" sz="900" b="0" i="0" u="none" strike="noStrike" cap="none" baseline="0">
                          <a:latin typeface="Calibri"/>
                          <a:ea typeface="Calibri"/>
                          <a:cs typeface="Calibri"/>
                          <a:sym typeface="Calibri"/>
                        </a:rPr>
                        <a:t>Uses basic transitions</a:t>
                      </a:r>
                    </a:p>
                    <a:p>
                      <a:pPr marL="0" marR="0" lvl="0" indent="0" algn="l" rtl="0">
                        <a:spcBef>
                          <a:spcPts val="0"/>
                        </a:spcBef>
                        <a:buSzPct val="25000"/>
                        <a:buNone/>
                      </a:pPr>
                      <a:r>
                        <a:rPr lang="en-US" sz="900" b="0" i="0" u="none" strike="noStrike" cap="none" baseline="0">
                          <a:latin typeface="Calibri"/>
                          <a:ea typeface="Calibri"/>
                          <a:cs typeface="Calibri"/>
                          <a:sym typeface="Calibri"/>
                        </a:rPr>
                        <a:t>(e.g., before, after, then, next, later) to show event order or</a:t>
                      </a:r>
                    </a:p>
                    <a:p>
                      <a:pPr marL="0" marR="0" lvl="0" indent="0" algn="l" rtl="0">
                        <a:spcBef>
                          <a:spcPts val="0"/>
                        </a:spcBef>
                        <a:buSzPct val="25000"/>
                        <a:buNone/>
                      </a:pPr>
                      <a:r>
                        <a:rPr lang="en-US" sz="900" b="0" i="0" u="none" strike="noStrike" cap="none" baseline="0">
                          <a:latin typeface="Calibri"/>
                          <a:ea typeface="Calibri"/>
                          <a:cs typeface="Calibri"/>
                          <a:sym typeface="Calibri"/>
                        </a:rPr>
                        <a:t>chronology (gr 1-2)</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Details include nouns, verbs, and adjectives</a:t>
                      </a:r>
                    </a:p>
                    <a:p>
                      <a:pPr marL="0" marR="0" lvl="0" indent="0" algn="l" rtl="0">
                        <a:spcBef>
                          <a:spcPts val="0"/>
                        </a:spcBef>
                        <a:buSzPct val="25000"/>
                        <a:buNone/>
                      </a:pPr>
                      <a:r>
                        <a:rPr lang="en-US" sz="900" b="0" i="0" u="none" strike="noStrike" cap="none" baseline="0">
                          <a:latin typeface="Calibri"/>
                          <a:ea typeface="Calibri"/>
                          <a:cs typeface="Calibri"/>
                          <a:sym typeface="Calibri"/>
                        </a:rPr>
                        <a:t>May use dialogue, sensory or concrete details for effect (gr 1-2)</a:t>
                      </a:r>
                    </a:p>
                    <a:p>
                      <a:pPr marL="0" marR="0" lvl="0" indent="0" algn="l" rtl="0">
                        <a:spcBef>
                          <a:spcPts val="0"/>
                        </a:spcBef>
                        <a:buSzPct val="25000"/>
                        <a:buNone/>
                      </a:pPr>
                      <a:r>
                        <a:rPr lang="en-US" sz="900" b="0" i="0" u="none" strike="noStrike" cap="none" baseline="0">
                          <a:latin typeface="Calibri"/>
                          <a:ea typeface="Calibri"/>
                          <a:cs typeface="Calibri"/>
                          <a:sym typeface="Calibri"/>
                        </a:rPr>
                        <a:t>Elaborates on actions, reactions, motivations, </a:t>
                      </a:r>
                    </a:p>
                    <a:p>
                      <a:pPr marL="0" marR="0" lvl="0" indent="0" algn="l" rtl="0">
                        <a:spcBef>
                          <a:spcPts val="0"/>
                        </a:spcBef>
                        <a:buSzPct val="25000"/>
                        <a:buNone/>
                      </a:pPr>
                      <a:r>
                        <a:rPr lang="en-US" sz="900" b="0" i="0" u="none" strike="noStrike" cap="none" baseline="0">
                          <a:latin typeface="Calibri"/>
                          <a:ea typeface="Calibri"/>
                          <a:cs typeface="Calibri"/>
                          <a:sym typeface="Calibri"/>
                        </a:rPr>
                        <a:t>thoughts, or feelings orally or in writing</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 words (singular-plural) and prepositional phrases</a:t>
                      </a:r>
                    </a:p>
                    <a:p>
                      <a:pPr marL="0" marR="0" lvl="0" indent="0" algn="l" rtl="0">
                        <a:spcBef>
                          <a:spcPts val="0"/>
                        </a:spcBef>
                        <a:buSzPct val="25000"/>
                        <a:buNone/>
                      </a:pPr>
                      <a:r>
                        <a:rPr lang="en-US" sz="900" b="0" i="0" u="none" strike="noStrike" cap="none" baseline="0">
                          <a:latin typeface="Calibri"/>
                          <a:ea typeface="Calibri"/>
                          <a:cs typeface="Calibri"/>
                          <a:sym typeface="Calibri"/>
                        </a:rPr>
                        <a:t>Produces variety of</a:t>
                      </a:r>
                    </a:p>
                    <a:p>
                      <a:pPr marL="0" marR="0" lvl="0" indent="0" algn="l" rtl="0">
                        <a:spcBef>
                          <a:spcPts val="0"/>
                        </a:spcBef>
                        <a:buSzPct val="25000"/>
                        <a:buNone/>
                      </a:pPr>
                      <a:r>
                        <a:rPr lang="en-US" sz="900" b="0" i="0" u="none" strike="noStrike" cap="none" baseline="0">
                          <a:latin typeface="Calibri"/>
                          <a:ea typeface="Calibri"/>
                          <a:cs typeface="Calibri"/>
                          <a:sym typeface="Calibri"/>
                        </a:rPr>
                        <a:t>complete sentences –</a:t>
                      </a:r>
                    </a:p>
                    <a:p>
                      <a:pPr marL="0" marR="0" lvl="0" indent="0" algn="l" rtl="0">
                        <a:spcBef>
                          <a:spcPts val="0"/>
                        </a:spcBef>
                        <a:buSzPct val="25000"/>
                        <a:buNone/>
                      </a:pPr>
                      <a:r>
                        <a:rPr lang="en-US" sz="900" b="0" i="0" u="none" strike="noStrike" cap="none" baseline="0">
                          <a:latin typeface="Calibri"/>
                          <a:ea typeface="Calibri"/>
                          <a:cs typeface="Calibri"/>
                          <a:sym typeface="Calibri"/>
                        </a:rPr>
                        <a:t>orally (K) or in writing</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b="0" i="0" u="none" strike="noStrike" cap="none" baseline="0">
                          <a:latin typeface="Calibri"/>
                          <a:ea typeface="Calibri"/>
                          <a:cs typeface="Calibri"/>
                          <a:sym typeface="Calibri"/>
                        </a:rPr>
                        <a:t>revise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b="0" i="0" u="none" strike="noStrike" cap="none" baseline="0">
                          <a:latin typeface="Calibri"/>
                          <a:ea typeface="Calibri"/>
                          <a:cs typeface="Calibri"/>
                          <a:sym typeface="Calibri"/>
                        </a:rPr>
                        <a:t>peers, adults, or resources</a:t>
                      </a:r>
                    </a:p>
                    <a:p>
                      <a:pPr marL="0" marR="0" lvl="0" indent="0" algn="l" rtl="0">
                        <a:spcBef>
                          <a:spcPts val="0"/>
                        </a:spcBef>
                        <a:buSzPct val="25000"/>
                        <a:buNone/>
                      </a:pPr>
                      <a:r>
                        <a:rPr lang="en-US" sz="900" b="0" i="0" u="none" strike="noStrike" cap="none" baseline="0">
                          <a:latin typeface="Calibri"/>
                          <a:ea typeface="Calibri"/>
                          <a:cs typeface="Calibri"/>
                          <a:sym typeface="Calibri"/>
                        </a:rPr>
                        <a:t>(gr 2)</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reader’s</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793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has some context (when, why, etc.) for story</a:t>
                      </a:r>
                    </a:p>
                    <a:p>
                      <a:pPr marL="0" marR="0" lvl="0" indent="0" algn="l" rtl="0">
                        <a:spcBef>
                          <a:spcPts val="0"/>
                        </a:spcBef>
                        <a:buSzPct val="25000"/>
                        <a:buNone/>
                      </a:pPr>
                      <a:r>
                        <a:rPr lang="en-US" sz="900" u="none" strike="noStrike" cap="none" baseline="0">
                          <a:latin typeface="Calibri"/>
                          <a:ea typeface="Calibri"/>
                          <a:cs typeface="Calibri"/>
                          <a:sym typeface="Calibri"/>
                        </a:rPr>
                        <a:t>line/events</a:t>
                      </a:r>
                    </a:p>
                    <a:p>
                      <a:pPr marL="0" marR="0" lvl="0" indent="0" algn="l" rtl="0">
                        <a:spcBef>
                          <a:spcPts val="0"/>
                        </a:spcBef>
                        <a:buSzPct val="25000"/>
                        <a:buNone/>
                      </a:pPr>
                      <a:r>
                        <a:rPr lang="en-US" sz="900" u="none" strike="noStrike" cap="none" baseline="0">
                          <a:latin typeface="Calibri"/>
                          <a:ea typeface="Calibri"/>
                          <a:cs typeface="Calibri"/>
                          <a:sym typeface="Calibri"/>
                        </a:rPr>
                        <a:t>Includes key elements</a:t>
                      </a:r>
                    </a:p>
                    <a:p>
                      <a:pPr marL="0" marR="0" lvl="0" indent="0" algn="l" rtl="0">
                        <a:spcBef>
                          <a:spcPts val="0"/>
                        </a:spcBef>
                        <a:buSzPct val="25000"/>
                        <a:buNone/>
                      </a:pPr>
                      <a:r>
                        <a:rPr lang="en-US" sz="900" u="none" strike="noStrike" cap="none" baseline="0">
                          <a:latin typeface="Calibri"/>
                          <a:ea typeface="Calibri"/>
                          <a:cs typeface="Calibri"/>
                          <a:sym typeface="Calibri"/>
                        </a:rPr>
                        <a:t>(characters, problem or</a:t>
                      </a:r>
                    </a:p>
                    <a:p>
                      <a:pPr marL="0" marR="0" lvl="0" indent="0" algn="l" rtl="0">
                        <a:spcBef>
                          <a:spcPts val="0"/>
                        </a:spcBef>
                        <a:buSzPct val="25000"/>
                        <a:buNone/>
                      </a:pPr>
                      <a:r>
                        <a:rPr lang="en-US" sz="900" u="none" strike="noStrike" cap="none" baseline="0">
                          <a:latin typeface="Calibri"/>
                          <a:ea typeface="Calibri"/>
                          <a:cs typeface="Calibri"/>
                          <a:sym typeface="Calibri"/>
                        </a:rPr>
                        <a:t>main event) and attempts to establish a central focus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beginning, middle, and end, but some parts need work or need more clarity (e.g., may have digressions or gaps in the story; sequence or </a:t>
                      </a:r>
                    </a:p>
                    <a:p>
                      <a:pPr marL="0" marR="0" lvl="0" indent="0" algn="l" rtl="0">
                        <a:spcBef>
                          <a:spcPts val="0"/>
                        </a:spcBef>
                        <a:buSzPct val="25000"/>
                        <a:buNone/>
                      </a:pPr>
                      <a:r>
                        <a:rPr lang="en-US" sz="900" u="none" strike="noStrike" cap="none" baseline="0">
                          <a:latin typeface="Calibri"/>
                          <a:ea typeface="Calibri"/>
                          <a:cs typeface="Calibri"/>
                          <a:sym typeface="Calibri"/>
                        </a:rPr>
                        <a:t>connection of events is not clear)</a:t>
                      </a:r>
                    </a:p>
                    <a:p>
                      <a:pPr marL="0" marR="0" lvl="0" indent="0" algn="l" rtl="0">
                        <a:spcBef>
                          <a:spcPts val="0"/>
                        </a:spcBef>
                        <a:buSzPct val="25000"/>
                        <a:buNone/>
                      </a:pPr>
                      <a:r>
                        <a:rPr lang="en-US" sz="900" u="none" strike="noStrike" cap="none" baseline="0">
                          <a:latin typeface="Calibri"/>
                          <a:ea typeface="Calibri"/>
                          <a:cs typeface="Calibri"/>
                          <a:sym typeface="Calibri"/>
                        </a:rPr>
                        <a:t>Transitions are lacking</a:t>
                      </a:r>
                    </a:p>
                    <a:p>
                      <a:pPr marL="0" marR="0" lvl="0" indent="0" algn="l" rtl="0">
                        <a:spcBef>
                          <a:spcPts val="0"/>
                        </a:spcBef>
                        <a:buSzPct val="25000"/>
                        <a:buNone/>
                      </a:pPr>
                      <a:r>
                        <a:rPr lang="en-US" sz="900" u="none" strike="noStrike" cap="none" baseline="0">
                          <a:latin typeface="Calibri"/>
                          <a:ea typeface="Calibri"/>
                          <a:cs typeface="Calibri"/>
                          <a:sym typeface="Calibri"/>
                        </a:rPr>
                        <a:t>or cause confusion</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 strategies are evident in drawings or writing, or added with support/questioning from peers or adults</a:t>
                      </a:r>
                    </a:p>
                    <a:p>
                      <a:pPr marL="0" marR="0" lvl="0" indent="0" algn="l" rtl="0">
                        <a:spcBef>
                          <a:spcPts val="0"/>
                        </a:spcBef>
                        <a:buSzPct val="25000"/>
                        <a:buNone/>
                      </a:pPr>
                      <a:r>
                        <a:rPr lang="en-US" sz="900" u="none" strike="noStrike" cap="none" baseline="0">
                          <a:latin typeface="Calibri"/>
                          <a:ea typeface="Calibri"/>
                          <a:cs typeface="Calibri"/>
                          <a:sym typeface="Calibri"/>
                        </a:rPr>
                        <a:t>Uses some details or dialogue to elaborate on images or ideas (actions, thoughts, feelings)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 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torevise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adults, or resources (gr 2)</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and</a:t>
                      </a:r>
                    </a:p>
                    <a:p>
                      <a:pPr marL="0" marR="0" lvl="0" indent="0" algn="l" rtl="0">
                        <a:spcBef>
                          <a:spcPts val="0"/>
                        </a:spcBef>
                        <a:buSzPct val="25000"/>
                        <a:buNone/>
                      </a:pPr>
                      <a:r>
                        <a:rPr lang="en-US" sz="900" u="none" strike="noStrike" cap="none" baseline="0">
                          <a:latin typeface="Calibri"/>
                          <a:ea typeface="Calibri"/>
                          <a:cs typeface="Calibri"/>
                          <a:sym typeface="Calibri"/>
                        </a:rPr>
                        <a:t>word use with some</a:t>
                      </a:r>
                    </a:p>
                    <a:p>
                      <a:pPr marL="0" marR="0" lvl="0" indent="0" algn="l" rtl="0">
                        <a:spcBef>
                          <a:spcPts val="0"/>
                        </a:spcBef>
                        <a:buSzPct val="25000"/>
                        <a:buNone/>
                      </a:pPr>
                      <a:r>
                        <a:rPr lang="en-US" sz="900" u="none" strike="noStrike" cap="none" baseline="0">
                          <a:latin typeface="Calibri"/>
                          <a:ea typeface="Calibri"/>
                          <a:cs typeface="Calibri"/>
                          <a:sym typeface="Calibri"/>
                        </a:rPr>
                        <a:t>errors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85619">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may have</a:t>
                      </a:r>
                    </a:p>
                    <a:p>
                      <a:pPr marL="0" marR="0" lvl="0" indent="0" algn="l" rtl="0">
                        <a:spcBef>
                          <a:spcPts val="0"/>
                        </a:spcBef>
                        <a:buSzPct val="25000"/>
                        <a:buNone/>
                      </a:pPr>
                      <a:r>
                        <a:rPr lang="en-US" sz="900" u="none" strike="noStrike" cap="none" baseline="0">
                          <a:latin typeface="Calibri"/>
                          <a:ea typeface="Calibri"/>
                          <a:cs typeface="Calibri"/>
                          <a:sym typeface="Calibri"/>
                        </a:rPr>
                        <a:t>confusing context or no</a:t>
                      </a:r>
                    </a:p>
                    <a:p>
                      <a:pPr marL="0" marR="0" lvl="0" indent="0" algn="l" rtl="0">
                        <a:spcBef>
                          <a:spcPts val="0"/>
                        </a:spcBef>
                        <a:buSzPct val="25000"/>
                        <a:buNone/>
                      </a:pPr>
                      <a:r>
                        <a:rPr lang="en-US" sz="900" u="none" strike="noStrike" cap="none" baseline="0">
                          <a:latin typeface="Calibri"/>
                          <a:ea typeface="Calibri"/>
                          <a:cs typeface="Calibri"/>
                          <a:sym typeface="Calibri"/>
                        </a:rPr>
                        <a:t>context for story</a:t>
                      </a:r>
                    </a:p>
                    <a:p>
                      <a:pPr marL="0" marR="0" lvl="0" indent="0" algn="l" rtl="0">
                        <a:spcBef>
                          <a:spcPts val="0"/>
                        </a:spcBef>
                        <a:buSzPct val="25000"/>
                        <a:buNone/>
                      </a:pPr>
                      <a:r>
                        <a:rPr lang="en-US" sz="900" u="none" strike="noStrike" cap="none" baseline="0">
                          <a:latin typeface="Calibri"/>
                          <a:ea typeface="Calibri"/>
                          <a:cs typeface="Calibri"/>
                          <a:sym typeface="Calibri"/>
                        </a:rPr>
                        <a:t>line/events</a:t>
                      </a:r>
                    </a:p>
                    <a:p>
                      <a:pPr marL="0" marR="0" lvl="0" indent="0" algn="l" rtl="0">
                        <a:spcBef>
                          <a:spcPts val="0"/>
                        </a:spcBef>
                        <a:buSzPct val="25000"/>
                        <a:buNone/>
                      </a:pPr>
                      <a:r>
                        <a:rPr lang="en-US" sz="900" u="none" strike="noStrike" cap="none" baseline="0">
                          <a:latin typeface="Calibri"/>
                          <a:ea typeface="Calibri"/>
                          <a:cs typeface="Calibri"/>
                          <a:sym typeface="Calibri"/>
                        </a:rPr>
                        <a:t>Lacks key elements of</a:t>
                      </a:r>
                    </a:p>
                    <a:p>
                      <a:pPr marL="0" marR="0" lvl="0" indent="0" algn="l" rtl="0">
                        <a:spcBef>
                          <a:spcPts val="0"/>
                        </a:spcBef>
                        <a:buSzPct val="25000"/>
                        <a:buNone/>
                      </a:pPr>
                      <a:r>
                        <a:rPr lang="en-US" sz="900" u="none" strike="noStrike" cap="none" baseline="0">
                          <a:latin typeface="Calibri"/>
                          <a:ea typeface="Calibri"/>
                          <a:cs typeface="Calibri"/>
                          <a:sym typeface="Calibri"/>
                        </a:rPr>
                        <a:t>the story line/events</a:t>
                      </a:r>
                    </a:p>
                    <a:p>
                      <a:pPr marL="0" marR="0" lvl="0" indent="0" algn="l" rtl="0">
                        <a:spcBef>
                          <a:spcPts val="0"/>
                        </a:spcBef>
                        <a:buSzPct val="25000"/>
                        <a:buNone/>
                      </a:pPr>
                      <a:r>
                        <a:rPr lang="en-US" sz="900" u="none" strike="noStrike" cap="none" baseline="0">
                          <a:latin typeface="Calibri"/>
                          <a:ea typeface="Calibri"/>
                          <a:cs typeface="Calibri"/>
                          <a:sym typeface="Calibri"/>
                        </a:rPr>
                        <a:t>(character(s), problem,</a:t>
                      </a:r>
                    </a:p>
                    <a:p>
                      <a:pPr marL="0" marR="0" lvl="0" indent="0" algn="l" rtl="0">
                        <a:spcBef>
                          <a:spcPts val="0"/>
                        </a:spcBef>
                        <a:buSzPct val="25000"/>
                        <a:buNone/>
                      </a:pPr>
                      <a:r>
                        <a:rPr lang="en-US" sz="900" u="none" strike="noStrike" cap="none" baseline="0">
                          <a:latin typeface="Calibri"/>
                          <a:ea typeface="Calibri"/>
                          <a:cs typeface="Calibri"/>
                          <a:sym typeface="Calibri"/>
                        </a:rPr>
                        <a:t>or main event)</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a beginning, middle, and end, but one or more parts are missing or generic (e.g., once upon a time…; the</a:t>
                      </a:r>
                    </a:p>
                    <a:p>
                      <a:pPr marL="0" marR="0" lvl="0" indent="0" algn="l" rtl="0">
                        <a:spcBef>
                          <a:spcPts val="0"/>
                        </a:spcBef>
                        <a:buSzPct val="25000"/>
                        <a:buNone/>
                      </a:pPr>
                      <a:r>
                        <a:rPr lang="en-US" sz="900" u="none" strike="noStrike" cap="none" baseline="0">
                          <a:latin typeface="Calibri"/>
                          <a:ea typeface="Calibri"/>
                          <a:cs typeface="Calibri"/>
                          <a:sym typeface="Calibri"/>
                        </a:rPr>
                        <a:t>end)</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are random, generic</a:t>
                      </a:r>
                    </a:p>
                    <a:p>
                      <a:pPr marL="0" marR="0" lvl="0" indent="0" algn="l" rtl="0">
                        <a:spcBef>
                          <a:spcPts val="0"/>
                        </a:spcBef>
                        <a:buSzPct val="25000"/>
                        <a:buNone/>
                      </a:pPr>
                      <a:r>
                        <a:rPr lang="en-US" sz="900" u="none" strike="noStrike" cap="none" baseline="0">
                          <a:latin typeface="Calibri"/>
                          <a:ea typeface="Calibri"/>
                          <a:cs typeface="Calibri"/>
                          <a:sym typeface="Calibri"/>
                        </a:rPr>
                        <a:t>(e.g., good, nice,</a:t>
                      </a:r>
                    </a:p>
                    <a:p>
                      <a:pPr marL="0" marR="0" lvl="0" indent="0" algn="l" rtl="0">
                        <a:spcBef>
                          <a:spcPts val="0"/>
                        </a:spcBef>
                        <a:buSzPct val="25000"/>
                        <a:buNone/>
                      </a:pPr>
                      <a:r>
                        <a:rPr lang="en-US" sz="900" u="none" strike="noStrike" cap="none" baseline="0">
                          <a:latin typeface="Calibri"/>
                          <a:ea typeface="Calibri"/>
                          <a:cs typeface="Calibri"/>
                          <a:sym typeface="Calibri"/>
                        </a:rPr>
                        <a:t>pretty), or may seem</a:t>
                      </a:r>
                    </a:p>
                    <a:p>
                      <a:pPr marL="0" marR="0" lvl="0" indent="0" algn="l" rtl="0">
                        <a:spcBef>
                          <a:spcPts val="0"/>
                        </a:spcBef>
                        <a:buSzPct val="25000"/>
                        <a:buNone/>
                      </a:pPr>
                      <a:r>
                        <a:rPr lang="en-US" sz="900" u="none" strike="noStrike" cap="none" baseline="0">
                          <a:latin typeface="Calibri"/>
                          <a:ea typeface="Calibri"/>
                          <a:cs typeface="Calibri"/>
                          <a:sym typeface="Calibri"/>
                        </a:rPr>
                        <a:t>irrelevant to story line</a:t>
                      </a:r>
                    </a:p>
                    <a:p>
                      <a:pPr marL="0" marR="0" lvl="0" indent="0" algn="l" rtl="0">
                        <a:spcBef>
                          <a:spcPts val="0"/>
                        </a:spcBef>
                        <a:buSzPct val="25000"/>
                        <a:buNone/>
                      </a:pPr>
                      <a:r>
                        <a:rPr lang="en-US" sz="900" u="none" strike="noStrike" cap="none" baseline="0">
                          <a:latin typeface="Calibri"/>
                          <a:ea typeface="Calibri"/>
                          <a:cs typeface="Calibri"/>
                          <a:sym typeface="Calibri"/>
                        </a:rPr>
                        <a:t>OR</a:t>
                      </a:r>
                    </a:p>
                    <a:p>
                      <a:pPr marL="0" marR="0" lvl="0" indent="0" algn="l" rtl="0">
                        <a:spcBef>
                          <a:spcPts val="0"/>
                        </a:spcBef>
                        <a:buSzPct val="25000"/>
                        <a:buNone/>
                      </a:pPr>
                      <a:r>
                        <a:rPr lang="en-US" sz="900" u="none" strike="noStrike" cap="none" baseline="0">
                          <a:latin typeface="Calibri"/>
                          <a:ea typeface="Calibri"/>
                          <a:cs typeface="Calibri"/>
                          <a:sym typeface="Calibri"/>
                        </a:rPr>
                        <a:t>May identify literary</a:t>
                      </a:r>
                    </a:p>
                    <a:p>
                      <a:pPr marL="0" marR="0" lvl="0" indent="0" algn="l" rtl="0">
                        <a:spcBef>
                          <a:spcPts val="0"/>
                        </a:spcBef>
                        <a:buSzPct val="25000"/>
                        <a:buNone/>
                      </a:pPr>
                      <a:r>
                        <a:rPr lang="en-US" sz="900" u="none" strike="noStrike" cap="none" baseline="0">
                          <a:latin typeface="Calibri"/>
                          <a:ea typeface="Calibri"/>
                          <a:cs typeface="Calibri"/>
                          <a:sym typeface="Calibri"/>
                        </a:rPr>
                        <a:t>elements (characters,</a:t>
                      </a:r>
                    </a:p>
                    <a:p>
                      <a:pPr marL="0" marR="0" lvl="0" indent="0" algn="l" rtl="0">
                        <a:spcBef>
                          <a:spcPts val="0"/>
                        </a:spcBef>
                        <a:buSzPct val="25000"/>
                        <a:buNone/>
                      </a:pPr>
                      <a:r>
                        <a:rPr lang="en-US" sz="900" u="none" strike="noStrike" cap="none" baseline="0">
                          <a:latin typeface="Calibri"/>
                          <a:ea typeface="Calibri"/>
                          <a:cs typeface="Calibri"/>
                          <a:sym typeface="Calibri"/>
                        </a:rPr>
                        <a:t>setting, action) without</a:t>
                      </a:r>
                    </a:p>
                    <a:p>
                      <a:pPr marL="0" marR="0" lvl="0" indent="0" algn="l" rtl="0">
                        <a:spcBef>
                          <a:spcPts val="0"/>
                        </a:spcBef>
                        <a:buSzPct val="25000"/>
                        <a:buNone/>
                      </a:pPr>
                      <a:r>
                        <a:rPr lang="en-US" sz="900" u="none" strike="noStrike" cap="none" baseline="0">
                          <a:latin typeface="Calibri"/>
                          <a:ea typeface="Calibri"/>
                          <a:cs typeface="Calibri"/>
                          <a:sym typeface="Calibri"/>
                        </a:rPr>
                        <a:t>any added description</a:t>
                      </a:r>
                    </a:p>
                    <a:p>
                      <a:pPr marL="0" marR="0" lvl="0" indent="0" algn="l" rtl="0">
                        <a:spcBef>
                          <a:spcPts val="0"/>
                        </a:spcBef>
                        <a:buSzPct val="25000"/>
                        <a:buNone/>
                      </a:pPr>
                      <a:r>
                        <a:rPr lang="en-US" sz="900" u="none" strike="noStrike" cap="none" baseline="0">
                          <a:latin typeface="Calibri"/>
                          <a:ea typeface="Calibri"/>
                          <a:cs typeface="Calibri"/>
                          <a:sym typeface="Calibri"/>
                        </a:rPr>
                        <a:t>or details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or adults(gr 2)</a:t>
                      </a:r>
                    </a:p>
                    <a:p>
                      <a:pPr marL="0" marR="0" lvl="0" indent="0" algn="l" rtl="0">
                        <a:spcBef>
                          <a:spcPts val="0"/>
                        </a:spcBef>
                        <a:buSzPct val="25000"/>
                        <a:buNone/>
                      </a:pPr>
                      <a:r>
                        <a:rPr lang="en-US" sz="900" u="none" strike="noStrike" cap="none" baseline="0">
                          <a:latin typeface="Calibri"/>
                          <a:ea typeface="Calibri"/>
                          <a:cs typeface="Calibri"/>
                          <a:sym typeface="Calibri"/>
                        </a:rPr>
                        <a:t>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mechanics are not used</a:t>
                      </a:r>
                    </a:p>
                    <a:p>
                      <a:pPr marL="0" marR="0" lvl="0" indent="0" algn="l" rtl="0">
                        <a:spcBef>
                          <a:spcPts val="0"/>
                        </a:spcBef>
                        <a:buSzPct val="25000"/>
                        <a:buNone/>
                      </a:pPr>
                      <a:r>
                        <a:rPr lang="en-US" sz="900" u="none" strike="noStrike" cap="none" baseline="0">
                          <a:latin typeface="Calibri"/>
                          <a:ea typeface="Calibri"/>
                          <a:cs typeface="Calibri"/>
                          <a:sym typeface="Calibri"/>
                        </a:rPr>
                        <a:t>or have frequent errors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3767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0</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87082" marR="9906" marT="9355"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80" name="Shape 180"/>
          <p:cNvSpPr/>
          <p:nvPr/>
        </p:nvSpPr>
        <p:spPr>
          <a:xfrm>
            <a:off x="188397" y="407300"/>
            <a:ext cx="6822279" cy="330489"/>
          </a:xfrm>
          <a:prstGeom prst="rect">
            <a:avLst/>
          </a:prstGeom>
          <a:noFill/>
          <a:ln>
            <a:noFill/>
          </a:ln>
        </p:spPr>
        <p:txBody>
          <a:bodyPr lIns="91905" tIns="45941" rIns="91905" bIns="45941" anchor="t" anchorCtr="0">
            <a:noAutofit/>
          </a:bodyPr>
          <a:lstStyle/>
          <a:p>
            <a:pPr algn="ctr">
              <a:buSzPct val="25000"/>
            </a:pPr>
            <a:r>
              <a:rPr lang="en-US" sz="1500" b="1" dirty="0">
                <a:solidFill>
                  <a:schemeClr val="dk1"/>
                </a:solidFill>
                <a:latin typeface="Calibri"/>
                <a:ea typeface="Calibri"/>
                <a:cs typeface="Calibri"/>
                <a:sym typeface="Calibri"/>
              </a:rPr>
              <a:t> Grades K - 2: Generic 4-Point Narrative Writing Rubric </a:t>
            </a:r>
          </a:p>
        </p:txBody>
      </p:sp>
      <p:sp>
        <p:nvSpPr>
          <p:cNvPr id="182" name="Shape 182"/>
          <p:cNvSpPr txBox="1">
            <a:spLocks noGrp="1"/>
          </p:cNvSpPr>
          <p:nvPr>
            <p:ph type="sldNum" idx="12"/>
          </p:nvPr>
        </p:nvSpPr>
        <p:spPr>
          <a:xfrm>
            <a:off x="6741460" y="9090026"/>
            <a:ext cx="554472" cy="511173"/>
          </a:xfrm>
          <a:prstGeom prst="rect">
            <a:avLst/>
          </a:prstGeom>
          <a:noFill/>
          <a:ln>
            <a:noFill/>
          </a:ln>
        </p:spPr>
        <p:txBody>
          <a:bodyPr lIns="96649" tIns="48313" rIns="96649" bIns="48313" anchor="ctr" anchorCtr="0">
            <a:noAutofit/>
          </a:bodyPr>
          <a:lstStyle/>
          <a:p>
            <a:pPr>
              <a:buSzPct val="25000"/>
            </a:pPr>
            <a:r>
              <a:rPr lang="en-US"/>
              <a:t> </a:t>
            </a:r>
          </a:p>
        </p:txBody>
      </p:sp>
    </p:spTree>
    <p:extLst>
      <p:ext uri="{BB962C8B-B14F-4D97-AF65-F5344CB8AC3E}">
        <p14:creationId xmlns:p14="http://schemas.microsoft.com/office/powerpoint/2010/main" val="428064208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2" name="Rectangle 1"/>
          <p:cNvSpPr/>
          <p:nvPr/>
        </p:nvSpPr>
        <p:spPr>
          <a:xfrm>
            <a:off x="228600" y="304800"/>
            <a:ext cx="6705600" cy="38471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algn="ctr"/>
            <a:r>
              <a:rPr lang="en-US" b="1" dirty="0">
                <a:effectLst>
                  <a:outerShdw blurRad="38100" dist="38100" dir="2700000" algn="tl">
                    <a:srgbClr val="000000">
                      <a:alpha val="43137"/>
                    </a:srgbClr>
                  </a:outerShdw>
                </a:effectLst>
              </a:rPr>
              <a:t>Quarter </a:t>
            </a:r>
            <a:r>
              <a:rPr lang="en-US" b="1" dirty="0" smtClean="0">
                <a:effectLst>
                  <a:outerShdw blurRad="38100" dist="38100" dir="2700000" algn="tl">
                    <a:srgbClr val="000000">
                      <a:alpha val="43137"/>
                    </a:srgbClr>
                  </a:outerShdw>
                </a:effectLst>
              </a:rPr>
              <a:t>3 Pre-Assessment Selected </a:t>
            </a:r>
            <a:r>
              <a:rPr lang="en-US" b="1" dirty="0">
                <a:effectLst>
                  <a:outerShdw blurRad="38100" dist="38100" dir="2700000" algn="tl">
                    <a:srgbClr val="000000">
                      <a:alpha val="43137"/>
                    </a:srgbClr>
                  </a:outerShdw>
                </a:effectLst>
              </a:rPr>
              <a:t>Response </a:t>
            </a:r>
            <a:r>
              <a:rPr lang="en-US" b="1" dirty="0" smtClean="0">
                <a:effectLst>
                  <a:outerShdw blurRad="38100" dist="38100" dir="2700000" algn="tl">
                    <a:srgbClr val="000000">
                      <a:alpha val="43137"/>
                    </a:srgbClr>
                  </a:outerShdw>
                </a:effectLst>
              </a:rPr>
              <a:t>Answer/Points Key</a:t>
            </a:r>
          </a:p>
        </p:txBody>
      </p:sp>
      <p:graphicFrame>
        <p:nvGraphicFramePr>
          <p:cNvPr id="3" name="Table 2"/>
          <p:cNvGraphicFramePr>
            <a:graphicFrameLocks noGrp="1"/>
          </p:cNvGraphicFramePr>
          <p:nvPr>
            <p:extLst>
              <p:ext uri="{D42A27DB-BD31-4B8C-83A1-F6EECF244321}">
                <p14:modId xmlns:p14="http://schemas.microsoft.com/office/powerpoint/2010/main" val="1328577226"/>
              </p:ext>
            </p:extLst>
          </p:nvPr>
        </p:nvGraphicFramePr>
        <p:xfrm>
          <a:off x="304800" y="867920"/>
          <a:ext cx="6629402" cy="8192263"/>
        </p:xfrm>
        <a:graphic>
          <a:graphicData uri="http://schemas.openxmlformats.org/drawingml/2006/table">
            <a:tbl>
              <a:tblPr firstRow="1" bandRow="1">
                <a:effectLst>
                  <a:innerShdw blurRad="114300">
                    <a:prstClr val="black"/>
                  </a:innerShdw>
                </a:effectLst>
                <a:tableStyleId>{5C22544A-7EE6-4342-B048-85BDC9FD1C3A}</a:tableStyleId>
              </a:tblPr>
              <a:tblGrid>
                <a:gridCol w="5270692"/>
                <a:gridCol w="679355"/>
                <a:gridCol w="679355"/>
              </a:tblGrid>
              <a:tr h="3048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solidFill>
                            <a:schemeClr val="tx1"/>
                          </a:solidFill>
                          <a:latin typeface="+mn-lt"/>
                          <a:cs typeface="Helvetica" panose="020B0604020202020204" pitchFamily="34" charset="0"/>
                          <a:sym typeface="Helvetica"/>
                        </a:rPr>
                        <a:t>Why would the boy sit under the shade tree?</a:t>
                      </a:r>
                      <a:r>
                        <a:rPr lang="en-US" sz="1200" b="0" baseline="0" dirty="0" smtClean="0">
                          <a:solidFill>
                            <a:schemeClr val="tx1"/>
                          </a:solidFill>
                          <a:latin typeface="+mn-lt"/>
                          <a:cs typeface="Helvetica" panose="020B0604020202020204" pitchFamily="34" charset="0"/>
                          <a:sym typeface="Helvetica"/>
                        </a:rPr>
                        <a:t> Toward RL.1.4, DOK-2 </a:t>
                      </a:r>
                      <a:r>
                        <a:rPr lang="en-US" sz="1200" b="0" baseline="0" dirty="0" err="1" smtClean="0">
                          <a:solidFill>
                            <a:schemeClr val="tx1"/>
                          </a:solidFill>
                          <a:latin typeface="+mn-lt"/>
                          <a:cs typeface="Helvetica" panose="020B0604020202020204" pitchFamily="34" charset="0"/>
                          <a:sym typeface="Helvetica"/>
                        </a:rPr>
                        <a:t>Ch</a:t>
                      </a:r>
                      <a:endParaRPr lang="en-US" sz="1200" b="0" dirty="0" smtClean="0">
                        <a:solidFill>
                          <a:schemeClr val="tx1"/>
                        </a:solidFill>
                        <a:latin typeface="+mn-lt"/>
                        <a:cs typeface="Helvetica" panose="020B0604020202020204" pitchFamily="34" charset="0"/>
                        <a:sym typeface="Helvetica"/>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solidFill>
                            <a:schemeClr val="tx1"/>
                          </a:solidFill>
                          <a:latin typeface="+mn-lt"/>
                          <a:cs typeface="Helvetica" panose="020B0604020202020204" pitchFamily="34" charset="0"/>
                          <a:sym typeface="Helvetica"/>
                        </a:rPr>
                        <a:t>What does the sentence mean?</a:t>
                      </a:r>
                      <a:r>
                        <a:rPr lang="en-US" sz="1200" b="0" baseline="0" dirty="0" smtClean="0">
                          <a:solidFill>
                            <a:schemeClr val="tx1"/>
                          </a:solidFill>
                          <a:latin typeface="+mn-lt"/>
                          <a:cs typeface="Helvetica" panose="020B0604020202020204" pitchFamily="34" charset="0"/>
                          <a:sym typeface="Helvetica"/>
                        </a:rPr>
                        <a:t>  Toward  RL.1.4, DOK-2 </a:t>
                      </a:r>
                      <a:r>
                        <a:rPr lang="en-US" sz="1200" b="0" baseline="0" dirty="0" err="1" smtClean="0">
                          <a:solidFill>
                            <a:schemeClr val="tx1"/>
                          </a:solidFill>
                          <a:latin typeface="+mn-lt"/>
                          <a:cs typeface="Helvetica" panose="020B0604020202020204" pitchFamily="34" charset="0"/>
                          <a:sym typeface="Helvetica"/>
                        </a:rPr>
                        <a:t>APm</a:t>
                      </a:r>
                      <a:endParaRPr lang="en-US" sz="1200" b="0" dirty="0" smtClean="0">
                        <a:solidFill>
                          <a:schemeClr val="tx1"/>
                        </a:solidFill>
                        <a:latin typeface="+mn-lt"/>
                        <a:cs typeface="Helvetica" panose="020B0604020202020204" pitchFamily="34" charset="0"/>
                        <a:sym typeface="Helvetica"/>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3</a:t>
                      </a:r>
                      <a:r>
                        <a:rPr lang="en-US" sz="1200" b="0" i="0" u="none" dirty="0" smtClean="0">
                          <a:solidFill>
                            <a:schemeClr val="tx1"/>
                          </a:solidFill>
                          <a:effectLst>
                            <a:outerShdw blurRad="38100" dist="38100" dir="2700000" algn="tl">
                              <a:srgbClr val="000000">
                                <a:alpha val="43137"/>
                              </a:srgbClr>
                            </a:outerShdw>
                          </a:effectLst>
                        </a:rPr>
                        <a:t>  </a:t>
                      </a:r>
                      <a:r>
                        <a:rPr lang="en-US" sz="1200" b="0" dirty="0" smtClean="0">
                          <a:solidFill>
                            <a:schemeClr val="tx1"/>
                          </a:solidFill>
                          <a:latin typeface="+mn-lt"/>
                        </a:rPr>
                        <a:t>How are both the wind and sun the same?</a:t>
                      </a:r>
                      <a:r>
                        <a:rPr lang="en-US" sz="1200" b="0" baseline="0" dirty="0" smtClean="0">
                          <a:solidFill>
                            <a:schemeClr val="tx1"/>
                          </a:solidFill>
                          <a:latin typeface="+mn-lt"/>
                        </a:rPr>
                        <a:t> Toward RL.1.7 </a:t>
                      </a:r>
                      <a:r>
                        <a:rPr lang="en-US" sz="1200" b="0" dirty="0" smtClean="0">
                          <a:solidFill>
                            <a:schemeClr val="tx1"/>
                          </a:solidFill>
                          <a:latin typeface="+mn-lt"/>
                        </a:rPr>
                        <a:t>DOK-1</a:t>
                      </a:r>
                      <a:r>
                        <a:rPr lang="en-US" sz="1200" b="0" baseline="0" dirty="0" smtClean="0">
                          <a:solidFill>
                            <a:schemeClr val="tx1"/>
                          </a:solidFill>
                          <a:latin typeface="+mn-lt"/>
                        </a:rPr>
                        <a:t> Cd</a:t>
                      </a:r>
                      <a:endParaRPr lang="en-US" sz="1200" b="0" dirty="0" smtClean="0">
                        <a:solidFill>
                          <a:schemeClr val="tx1"/>
                        </a:solidFill>
                        <a:latin typeface="+mn-l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What two things did the boy do?  </a:t>
                      </a:r>
                      <a:r>
                        <a:rPr lang="en-US" sz="1200" b="0" u="none" baseline="0" dirty="0" smtClean="0">
                          <a:solidFill>
                            <a:schemeClr val="tx1"/>
                          </a:solidFill>
                          <a:effectLst/>
                        </a:rPr>
                        <a:t>Toward RL.1.7,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DOK-1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Cf</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(must have both correct)</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 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200" b="1" u="sng" dirty="0" smtClean="0">
                          <a:solidFill>
                            <a:schemeClr val="tx1"/>
                          </a:solidFill>
                          <a:effectLst>
                            <a:outerShdw blurRad="38100" dist="38100" dir="2700000" algn="tl">
                              <a:srgbClr val="000000">
                                <a:alpha val="43137"/>
                              </a:srgbClr>
                            </a:outerShdw>
                          </a:effectLst>
                        </a:rPr>
                        <a:t>Question 5</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What do the wind and the sun say to each other?</a:t>
                      </a:r>
                      <a:r>
                        <a:rPr lang="en-US" sz="1200" b="0" u="none" baseline="0" dirty="0" smtClean="0">
                          <a:solidFill>
                            <a:schemeClr val="tx1"/>
                          </a:solidFill>
                          <a:effectLst/>
                        </a:rPr>
                        <a:t> Toward RL.1.9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DOK-2 Cl</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Which details explain why the sun was able to take off the boy’s coat? </a:t>
                      </a:r>
                      <a:r>
                        <a:rPr lang="en-US" sz="1200" b="0" baseline="0" dirty="0" smtClean="0">
                          <a:latin typeface="+mn-lt"/>
                          <a:cs typeface="Helvetica" panose="020B0604020202020204" pitchFamily="34" charset="0"/>
                          <a:sym typeface="Helvetica"/>
                        </a:rPr>
                        <a:t>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RL.1.9 DOK-3 Cu</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baseline="0" dirty="0" smtClean="0">
                        <a:solidFill>
                          <a:schemeClr val="tx1"/>
                        </a:solidFill>
                        <a:effectLst/>
                      </a:endParaRPr>
                    </a:p>
                  </a:txBody>
                  <a:tcPr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dirty="0" smtClean="0">
                        <a:solidFill>
                          <a:schemeClr val="tx1"/>
                        </a:solidFill>
                        <a:effectLst/>
                      </a:endParaRPr>
                    </a:p>
                  </a:txBody>
                  <a:tcPr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9</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dirty="0" smtClean="0">
                          <a:latin typeface="+mn-lt"/>
                          <a:ea typeface="Calibri" pitchFamily="34" charset="0"/>
                          <a:cs typeface="Times New Roman" pitchFamily="18" charset="0"/>
                        </a:rPr>
                        <a:t>What word means about the same as </a:t>
                      </a:r>
                      <a:r>
                        <a:rPr lang="en-US" sz="1200" b="1" u="sng" dirty="0" smtClean="0">
                          <a:latin typeface="+mn-lt"/>
                          <a:ea typeface="Calibri" pitchFamily="34" charset="0"/>
                          <a:cs typeface="Times New Roman" pitchFamily="18" charset="0"/>
                        </a:rPr>
                        <a:t>pushes</a:t>
                      </a:r>
                      <a:r>
                        <a:rPr lang="en-US" sz="1200" dirty="0" smtClean="0">
                          <a:latin typeface="+mn-lt"/>
                          <a:ea typeface="Calibri" pitchFamily="34" charset="0"/>
                          <a:cs typeface="Times New Roman" pitchFamily="18" charset="0"/>
                        </a:rPr>
                        <a:t>?</a:t>
                      </a:r>
                      <a:r>
                        <a:rPr lang="en-US" sz="1200" baseline="0" dirty="0" smtClean="0">
                          <a:latin typeface="+mn-lt"/>
                          <a:ea typeface="+mn-ea"/>
                          <a:cs typeface="Times New Roman" pitchFamily="18" charset="0"/>
                        </a:rPr>
                        <a:t> </a:t>
                      </a:r>
                      <a:r>
                        <a:rPr lang="en-US" sz="1200" b="0" baseline="0" dirty="0" smtClean="0">
                          <a:latin typeface="+mn-lt"/>
                          <a:cs typeface="Helvetica" pitchFamily="34" charset="0"/>
                        </a:rPr>
                        <a:t>Toward </a:t>
                      </a:r>
                      <a:r>
                        <a:rPr lang="en-US" sz="1200" b="0" baseline="0" dirty="0" smtClean="0">
                          <a:solidFill>
                            <a:srgbClr val="000000"/>
                          </a:solidFill>
                          <a:latin typeface="+mn-lt"/>
                          <a:ea typeface="Times New Roman"/>
                          <a:cs typeface="Times New Roman"/>
                        </a:rPr>
                        <a:t>RI.1.4 DOK-2 </a:t>
                      </a:r>
                      <a:r>
                        <a:rPr lang="en-US" sz="1200" b="0" baseline="0" dirty="0" err="1" smtClean="0">
                          <a:solidFill>
                            <a:srgbClr val="000000"/>
                          </a:solidFill>
                          <a:latin typeface="+mn-lt"/>
                          <a:ea typeface="Times New Roman"/>
                          <a:cs typeface="Times New Roman"/>
                        </a:rPr>
                        <a:t>APg</a:t>
                      </a:r>
                      <a:endParaRPr lang="en-US" sz="1200" b="0" dirty="0" smtClean="0">
                        <a:latin typeface="+mn-lt"/>
                        <a:ea typeface="Calibri"/>
                        <a:cs typeface="Times New Roman"/>
                      </a:endParaRPr>
                    </a:p>
                  </a:txBody>
                  <a:tcP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10</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Which phrase in the sentence tells you what a breeze is?</a:t>
                      </a:r>
                      <a:r>
                        <a:rPr lang="en-US" sz="1200" b="0" u="none" baseline="0" dirty="0" smtClean="0">
                          <a:solidFill>
                            <a:schemeClr val="tx1"/>
                          </a:solidFill>
                          <a:effectLst/>
                          <a:latin typeface="+mn-lt"/>
                        </a:rPr>
                        <a:t> </a:t>
                      </a:r>
                      <a:r>
                        <a:rPr lang="en-US" sz="1050" b="0" baseline="0" dirty="0" smtClean="0">
                          <a:effectLst/>
                          <a:latin typeface="+mn-lt"/>
                          <a:cs typeface="Helvetica" pitchFamily="34" charset="0"/>
                        </a:rPr>
                        <a:t>Toward </a:t>
                      </a:r>
                      <a:r>
                        <a:rPr lang="en-US" sz="1050" b="0" dirty="0" smtClean="0">
                          <a:solidFill>
                            <a:srgbClr val="000000"/>
                          </a:solidFill>
                          <a:effectLst/>
                          <a:latin typeface="+mn-lt"/>
                          <a:ea typeface="Times New Roman"/>
                          <a:cs typeface="Times New Roman"/>
                        </a:rPr>
                        <a:t>RI.1.4 DOK-2 </a:t>
                      </a:r>
                      <a:r>
                        <a:rPr lang="en-US" sz="1050" b="0" dirty="0" err="1" smtClean="0">
                          <a:solidFill>
                            <a:srgbClr val="000000"/>
                          </a:solidFill>
                          <a:effectLst/>
                          <a:latin typeface="+mn-lt"/>
                          <a:ea typeface="Times New Roman"/>
                          <a:cs typeface="Times New Roman"/>
                        </a:rPr>
                        <a:t>APm</a:t>
                      </a:r>
                      <a:endParaRPr lang="en-US" sz="1050" b="0" dirty="0" smtClean="0">
                        <a:effectLst/>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284226">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11</a:t>
                      </a:r>
                      <a:r>
                        <a:rPr lang="en-US" sz="1200" b="0" u="none" dirty="0" smtClean="0">
                          <a:solidFill>
                            <a:schemeClr val="tx1"/>
                          </a:solidFill>
                          <a:effectLst/>
                          <a:latin typeface="+mn-lt"/>
                        </a:rPr>
                        <a:t>  Which sentence tells the most about the wind?</a:t>
                      </a:r>
                      <a:r>
                        <a:rPr lang="en-US" sz="1200" b="0" u="none" baseline="0" dirty="0" smtClean="0">
                          <a:solidFill>
                            <a:schemeClr val="tx1"/>
                          </a:solidFill>
                          <a:effectLst/>
                          <a:latin typeface="+mn-lt"/>
                        </a:rPr>
                        <a:t> </a:t>
                      </a:r>
                      <a:r>
                        <a:rPr lang="en-US" sz="1200" b="0" u="none" dirty="0" smtClean="0">
                          <a:solidFill>
                            <a:schemeClr val="tx1"/>
                          </a:solidFill>
                          <a:effectLst/>
                          <a:latin typeface="+mn-lt"/>
                        </a:rPr>
                        <a:t>Toward </a:t>
                      </a:r>
                      <a:r>
                        <a:rPr lang="en-US" sz="1200" b="0" dirty="0" smtClean="0">
                          <a:latin typeface="+mn-lt"/>
                          <a:ea typeface="Calibri"/>
                          <a:cs typeface="Times New Roman"/>
                        </a:rPr>
                        <a:t>RI.1.8  DOK-2 Ci</a:t>
                      </a: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50889">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12</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Why does the author tell readers about warm and cool air?  Select the best reason?  </a:t>
                      </a:r>
                      <a:r>
                        <a:rPr lang="en-US" sz="1200" b="0" baseline="0" dirty="0" smtClean="0">
                          <a:effectLst/>
                          <a:latin typeface="+mn-lt"/>
                          <a:cs typeface="Helvetica" pitchFamily="34" charset="0"/>
                        </a:rPr>
                        <a:t>Toward </a:t>
                      </a:r>
                      <a:r>
                        <a:rPr lang="en-US" sz="1200" b="0" dirty="0" smtClean="0">
                          <a:solidFill>
                            <a:srgbClr val="000000"/>
                          </a:solidFill>
                          <a:effectLst/>
                          <a:latin typeface="+mn-lt"/>
                          <a:ea typeface="Times New Roman"/>
                          <a:cs typeface="Times New Roman"/>
                        </a:rPr>
                        <a:t>RI.1.8  </a:t>
                      </a:r>
                      <a:r>
                        <a:rPr lang="en-US" sz="1200" b="0" smtClean="0">
                          <a:solidFill>
                            <a:srgbClr val="000000"/>
                          </a:solidFill>
                          <a:effectLst/>
                          <a:latin typeface="+mn-lt"/>
                          <a:ea typeface="Times New Roman"/>
                          <a:cs typeface="Times New Roman"/>
                        </a:rPr>
                        <a:t>DOK-2 CL</a:t>
                      </a:r>
                      <a:endParaRPr lang="en-US" sz="1200" b="0" dirty="0" smtClean="0">
                        <a:effectLst/>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7089">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13</a:t>
                      </a:r>
                      <a:r>
                        <a:rPr lang="en-US" sz="1200" b="1" u="none" baseline="0" dirty="0" smtClean="0">
                          <a:solidFill>
                            <a:schemeClr val="tx1"/>
                          </a:solidFill>
                          <a:effectLst>
                            <a:outerShdw blurRad="38100" dist="38100" dir="2700000" algn="tl">
                              <a:srgbClr val="000000">
                                <a:alpha val="43137"/>
                              </a:srgbClr>
                            </a:outerShdw>
                          </a:effectLst>
                          <a:latin typeface="+mn-lt"/>
                        </a:rPr>
                        <a:t>  </a:t>
                      </a:r>
                      <a:r>
                        <a:rPr lang="en-US" sz="1200" b="0" u="none" baseline="0" dirty="0" smtClean="0">
                          <a:solidFill>
                            <a:schemeClr val="tx1"/>
                          </a:solidFill>
                          <a:effectLst/>
                          <a:latin typeface="+mn-lt"/>
                        </a:rPr>
                        <a:t>Look at both articles about wind. Which paragraph would you read to learn about hard and soft winds?  </a:t>
                      </a:r>
                      <a:r>
                        <a:rPr lang="en-US" sz="1200" b="0" baseline="0" dirty="0" smtClean="0">
                          <a:latin typeface="+mn-lt"/>
                          <a:cs typeface="Helvetica" pitchFamily="34" charset="0"/>
                        </a:rPr>
                        <a:t>Toward </a:t>
                      </a: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a:rPr>
                        <a:t>RI.1.9  DOK-2 CL</a:t>
                      </a:r>
                      <a:endParaRPr lang="en-US" sz="1200" b="0"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14</a:t>
                      </a:r>
                      <a:r>
                        <a:rPr lang="en-US" sz="1200" b="1" u="none" baseline="0" dirty="0" smtClean="0">
                          <a:solidFill>
                            <a:schemeClr val="tx1"/>
                          </a:solidFill>
                          <a:effectLst>
                            <a:outerShdw blurRad="38100" dist="38100" dir="2700000" algn="tl">
                              <a:srgbClr val="000000">
                                <a:alpha val="43137"/>
                              </a:srgbClr>
                            </a:outerShdw>
                          </a:effectLst>
                          <a:latin typeface="+mn-lt"/>
                        </a:rPr>
                        <a:t>  </a:t>
                      </a:r>
                      <a:r>
                        <a:rPr lang="en-US" sz="1200" b="0" u="none" baseline="0" dirty="0" smtClean="0">
                          <a:solidFill>
                            <a:schemeClr val="tx1"/>
                          </a:solidFill>
                          <a:effectLst/>
                          <a:latin typeface="+mn-lt"/>
                        </a:rPr>
                        <a:t>Which paragraph can tell you about how mountains are  made? </a:t>
                      </a:r>
                      <a:r>
                        <a:rPr lang="en-US" sz="1200" b="0" baseline="0" dirty="0" smtClean="0">
                          <a:latin typeface="+mn-lt"/>
                          <a:cs typeface="Helvetica" pitchFamily="34" charset="0"/>
                        </a:rPr>
                        <a:t>Toward </a:t>
                      </a: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RI.1.9  DOK-1 </a:t>
                      </a:r>
                      <a:r>
                        <a:rPr kumimoji="0" lang="en-US" sz="1200" b="0" i="0" u="none" strike="noStrike" kern="1200" cap="none" spc="0" normalizeH="0" baseline="0" noProof="0" dirty="0" err="1" smtClean="0">
                          <a:ln>
                            <a:noFill/>
                          </a:ln>
                          <a:solidFill>
                            <a:prstClr val="black"/>
                          </a:solidFill>
                          <a:effectLst/>
                          <a:uLnTx/>
                          <a:uFillTx/>
                          <a:latin typeface="+mn-lt"/>
                          <a:ea typeface="Calibri"/>
                          <a:cs typeface="Times New Roman"/>
                        </a:rPr>
                        <a:t>ANo</a:t>
                      </a:r>
                      <a:endParaRPr lang="en-US" sz="1200" b="0"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436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endParaRPr lang="en-US" sz="1200" b="0" i="1" u="none" dirty="0" smtClean="0">
                        <a:solidFill>
                          <a:schemeClr val="tx1"/>
                        </a:solidFill>
                        <a:effectLst/>
                      </a:endParaRPr>
                    </a:p>
                  </a:txBody>
                  <a:tcPr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a:t>
                      </a:r>
                    </a:p>
                  </a:txBody>
                  <a:tcPr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baseline="0" dirty="0" smtClean="0">
                          <a:solidFill>
                            <a:schemeClr val="tx1"/>
                          </a:solidFill>
                          <a:effectLst>
                            <a:outerShdw blurRad="38100" dist="38100" dir="2700000" algn="tl">
                              <a:srgbClr val="000000">
                                <a:alpha val="43137"/>
                              </a:srgbClr>
                            </a:outerShdw>
                          </a:effectLst>
                        </a:rPr>
                        <a:t>Brief Write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W.1.3c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ea typeface="Times New Roman"/>
                          <a:cs typeface="Helvetica" panose="020B0604020202020204" pitchFamily="34" charset="0"/>
                        </a:rPr>
                        <a:t>Which sentence could be added to the end of the paragraph?</a:t>
                      </a:r>
                      <a:r>
                        <a:rPr lang="en-US" sz="1200" b="0" baseline="0" dirty="0" smtClean="0">
                          <a:latin typeface="+mn-lt"/>
                          <a:ea typeface="Times New Roman"/>
                          <a:cs typeface="Helvetica" panose="020B0604020202020204" pitchFamily="34" charset="0"/>
                        </a:rPr>
                        <a:t>  </a:t>
                      </a:r>
                      <a:r>
                        <a:rPr lang="en-US" sz="1200" b="0" dirty="0" smtClean="0">
                          <a:latin typeface="+mn-lt"/>
                          <a:ea typeface="Times New Roman"/>
                          <a:cs typeface="Helvetica" panose="020B0604020202020204" pitchFamily="34" charset="0"/>
                        </a:rPr>
                        <a:t>W.1.3d</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0" u="none" dirty="0" smtClean="0">
                          <a:solidFill>
                            <a:schemeClr val="tx1"/>
                          </a:solidFill>
                          <a:effectLst/>
                        </a:rPr>
                        <a:t>  </a:t>
                      </a:r>
                      <a:r>
                        <a:rPr lang="en-US" sz="1200" b="0" dirty="0" smtClean="0">
                          <a:latin typeface="+mn-lt"/>
                        </a:rPr>
                        <a:t>Which word or phrase helps the reader best understand the  meaning of the word </a:t>
                      </a:r>
                      <a:r>
                        <a:rPr lang="en-US" sz="1200" b="1" i="1" u="sng" dirty="0" smtClean="0">
                          <a:latin typeface="+mn-lt"/>
                        </a:rPr>
                        <a:t>form</a:t>
                      </a:r>
                      <a:r>
                        <a:rPr lang="en-US" sz="1200" b="0" dirty="0" smtClean="0">
                          <a:latin typeface="+mn-lt"/>
                        </a:rPr>
                        <a:t> in the sentence below?</a:t>
                      </a:r>
                      <a:r>
                        <a:rPr lang="en-US" sz="1200" b="0" baseline="0" dirty="0" smtClean="0">
                          <a:latin typeface="+mn-lt"/>
                        </a:rPr>
                        <a:t> </a:t>
                      </a:r>
                      <a:r>
                        <a:rPr lang="en-US" sz="1200" b="0" u="none" dirty="0" smtClean="0">
                          <a:solidFill>
                            <a:schemeClr val="tx1"/>
                          </a:solidFill>
                          <a:effectLst/>
                        </a:rPr>
                        <a:t>L.1.6</a:t>
                      </a:r>
                      <a:endParaRPr lang="en-US" sz="1200" b="0"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51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0" u="none" dirty="0" smtClean="0">
                          <a:solidFill>
                            <a:schemeClr val="tx1"/>
                          </a:solidFill>
                          <a:effectLst/>
                        </a:rPr>
                        <a:t>  </a:t>
                      </a:r>
                      <a:r>
                        <a:rPr lang="en-US" sz="1200" b="0" dirty="0" smtClean="0">
                          <a:latin typeface="+mn-lt"/>
                        </a:rPr>
                        <a:t>Which word should go in the blank to finish the sentence?</a:t>
                      </a:r>
                      <a:r>
                        <a:rPr lang="en-US" sz="1200" b="0" baseline="0" dirty="0" smtClean="0">
                          <a:latin typeface="+mn-lt"/>
                        </a:rPr>
                        <a:t> </a:t>
                      </a:r>
                      <a:r>
                        <a:rPr lang="en-US" sz="1200" b="0" u="none" dirty="0" smtClean="0">
                          <a:solidFill>
                            <a:schemeClr val="tx1"/>
                          </a:solidFill>
                          <a:effectLst/>
                        </a:rPr>
                        <a:t>L.1.1d</a:t>
                      </a:r>
                      <a:endParaRPr lang="en-US" sz="1200" b="0" u="none" dirty="0" smtClean="0">
                        <a:latin typeface="+mn-lt"/>
                        <a:cs typeface="Helvetica" pitchFamily="34" charset="0"/>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690844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n-US" smtClean="0"/>
              <a:pPr/>
              <a:t>27</a:t>
            </a:fld>
            <a:endParaRPr lang="en-US" dirty="0"/>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62000" y="1420504"/>
            <a:ext cx="5617274" cy="6254592"/>
            <a:chOff x="762000" y="1420504"/>
            <a:chExt cx="5617274" cy="6254592"/>
          </a:xfrm>
        </p:grpSpPr>
        <p:grpSp>
          <p:nvGrpSpPr>
            <p:cNvPr id="16" name="Group 15"/>
            <p:cNvGrpSpPr/>
            <p:nvPr/>
          </p:nvGrpSpPr>
          <p:grpSpPr>
            <a:xfrm>
              <a:off x="762000" y="1420504"/>
              <a:ext cx="5492088" cy="5867100"/>
              <a:chOff x="762000" y="53170"/>
              <a:chExt cx="5492088" cy="5867100"/>
            </a:xfrm>
          </p:grpSpPr>
          <p:sp>
            <p:nvSpPr>
              <p:cNvPr id="17" name="TextBox 16"/>
              <p:cNvSpPr txBox="1"/>
              <p:nvPr/>
            </p:nvSpPr>
            <p:spPr>
              <a:xfrm>
                <a:off x="767688" y="3360452"/>
                <a:ext cx="5486400" cy="2559818"/>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Student Copy</a:t>
                </a:r>
              </a:p>
              <a:p>
                <a:r>
                  <a:rPr lang="en-US" sz="3200" b="1" dirty="0" smtClean="0">
                    <a:effectLst>
                      <a:outerShdw blurRad="38100" dist="38100" dir="2700000" algn="tl">
                        <a:srgbClr val="000000">
                          <a:alpha val="43137"/>
                        </a:srgbClr>
                      </a:outerShdw>
                    </a:effectLst>
                  </a:rPr>
                  <a:t>Pre-Assessment Quarter 3</a:t>
                </a:r>
              </a:p>
              <a:p>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Name____________________</a:t>
                </a:r>
              </a:p>
              <a:p>
                <a:pPr algn="ctr"/>
                <a:endParaRPr lang="en-US" sz="3200" b="1" dirty="0" smtClean="0">
                  <a:effectLst>
                    <a:outerShdw blurRad="38100" dist="38100" dir="2700000" algn="tl">
                      <a:srgbClr val="000000">
                        <a:alpha val="43137"/>
                      </a:srgbClr>
                    </a:outerShdw>
                  </a:effectLst>
                </a:endParaRPr>
              </a:p>
            </p:txBody>
          </p:sp>
          <p:sp>
            <p:nvSpPr>
              <p:cNvPr id="19" name="Rectangle 18"/>
              <p:cNvSpPr/>
              <p:nvPr/>
            </p:nvSpPr>
            <p:spPr>
              <a:xfrm>
                <a:off x="762000" y="53170"/>
                <a:ext cx="1727652" cy="830997"/>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 name="TextBox 1"/>
            <p:cNvSpPr txBox="1"/>
            <p:nvPr/>
          </p:nvSpPr>
          <p:spPr>
            <a:xfrm>
              <a:off x="789024" y="6705600"/>
              <a:ext cx="5590250" cy="969496"/>
            </a:xfrm>
            <a:prstGeom prst="rect">
              <a:avLst/>
            </a:prstGeom>
            <a:noFill/>
          </p:spPr>
          <p:txBody>
            <a:bodyPr wrap="square" rtlCol="0">
              <a:spAutoFit/>
            </a:bodyPr>
            <a:lstStyle/>
            <a:p>
              <a:r>
                <a:rPr lang="en-US" dirty="0" smtClean="0"/>
                <a:t>Directions:</a:t>
              </a:r>
            </a:p>
            <a:p>
              <a:r>
                <a:rPr lang="en-US" dirty="0" smtClean="0"/>
                <a:t>Read each story.</a:t>
              </a:r>
            </a:p>
            <a:p>
              <a:r>
                <a:rPr lang="en-US" dirty="0" smtClean="0"/>
                <a:t>Then answer the questions about the story.</a:t>
              </a:r>
              <a:endParaRPr lang="en-US" dirty="0"/>
            </a:p>
          </p:txBody>
        </p:sp>
      </p:grpSp>
      <p:grpSp>
        <p:nvGrpSpPr>
          <p:cNvPr id="14" name="Group 13"/>
          <p:cNvGrpSpPr/>
          <p:nvPr/>
        </p:nvGrpSpPr>
        <p:grpSpPr>
          <a:xfrm>
            <a:off x="789024" y="2327512"/>
            <a:ext cx="3168949" cy="2198699"/>
            <a:chOff x="3842164" y="220000"/>
            <a:chExt cx="3132273" cy="2411864"/>
          </a:xfrm>
        </p:grpSpPr>
        <p:grpSp>
          <p:nvGrpSpPr>
            <p:cNvPr id="15" name="Group 14"/>
            <p:cNvGrpSpPr/>
            <p:nvPr/>
          </p:nvGrpSpPr>
          <p:grpSpPr>
            <a:xfrm>
              <a:off x="3938156" y="491164"/>
              <a:ext cx="3036281" cy="2140700"/>
              <a:chOff x="3513083" y="49290"/>
              <a:chExt cx="3623568" cy="2568001"/>
            </a:xfrm>
          </p:grpSpPr>
          <p:grpSp>
            <p:nvGrpSpPr>
              <p:cNvPr id="20" name="Group 19"/>
              <p:cNvGrpSpPr/>
              <p:nvPr/>
            </p:nvGrpSpPr>
            <p:grpSpPr>
              <a:xfrm>
                <a:off x="3513083" y="49290"/>
                <a:ext cx="3623568" cy="2538281"/>
                <a:chOff x="3754558" y="731036"/>
                <a:chExt cx="3445410" cy="2329487"/>
              </a:xfrm>
            </p:grpSpPr>
            <p:sp>
              <p:nvSpPr>
                <p:cNvPr id="29" name="Parallelogram 28"/>
                <p:cNvSpPr/>
                <p:nvPr/>
              </p:nvSpPr>
              <p:spPr>
                <a:xfrm rot="527859" flipH="1">
                  <a:off x="3754558" y="853322"/>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0" name="Parallelogram 29"/>
                <p:cNvSpPr/>
                <p:nvPr/>
              </p:nvSpPr>
              <p:spPr>
                <a:xfrm>
                  <a:off x="4260432" y="731036"/>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21"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603832"/>
                <a:ext cx="1142999" cy="1013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Picture 6" descr="reading"/>
              <p:cNvPicPr>
                <a:picLocks noChangeAspect="1" noChangeArrowheads="1"/>
              </p:cNvPicPr>
              <p:nvPr/>
            </p:nvPicPr>
            <p:blipFill>
              <a:blip r:embed="rId5" cstate="print"/>
              <a:srcRect/>
              <a:stretch>
                <a:fillRect/>
              </a:stretch>
            </p:blipFill>
            <p:spPr bwMode="auto">
              <a:xfrm>
                <a:off x="4501916" y="310200"/>
                <a:ext cx="1820973" cy="1596665"/>
              </a:xfrm>
              <a:prstGeom prst="rect">
                <a:avLst/>
              </a:prstGeom>
              <a:noFill/>
            </p:spPr>
          </p:pic>
        </p:grpSp>
        <p:sp>
          <p:nvSpPr>
            <p:cNvPr id="18" name="Rectangle 17"/>
            <p:cNvSpPr/>
            <p:nvPr/>
          </p:nvSpPr>
          <p:spPr>
            <a:xfrm>
              <a:off x="3842164" y="220000"/>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3778546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TextBox 4"/>
          <p:cNvSpPr txBox="1"/>
          <p:nvPr/>
        </p:nvSpPr>
        <p:spPr>
          <a:xfrm>
            <a:off x="152400" y="290945"/>
            <a:ext cx="7010400" cy="7535790"/>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a:t>Part 1</a:t>
            </a:r>
            <a:r>
              <a:rPr lang="en-US" sz="1500" b="1" dirty="0"/>
              <a:t> </a:t>
            </a:r>
          </a:p>
          <a:p>
            <a:endParaRPr lang="en-US" sz="900" b="1" dirty="0"/>
          </a:p>
          <a:p>
            <a:r>
              <a:rPr lang="en-US" sz="1500" b="1" u="sng" dirty="0"/>
              <a:t>Your assignment</a:t>
            </a:r>
            <a:r>
              <a:rPr lang="en-US" sz="1500" b="1" dirty="0"/>
              <a:t>:</a:t>
            </a:r>
          </a:p>
          <a:p>
            <a:r>
              <a:rPr lang="en-US" sz="1500" dirty="0"/>
              <a:t>You will read </a:t>
            </a:r>
            <a:r>
              <a:rPr lang="en-US" sz="1500" dirty="0" smtClean="0"/>
              <a:t>three texts.</a:t>
            </a:r>
          </a:p>
          <a:p>
            <a:endParaRPr lang="en-US" sz="1500" dirty="0"/>
          </a:p>
          <a:p>
            <a:pPr marL="325309" indent="-325309">
              <a:buAutoNum type="arabicPeriod"/>
            </a:pPr>
            <a:r>
              <a:rPr lang="en-US" sz="1500" dirty="0"/>
              <a:t>Read </a:t>
            </a:r>
            <a:r>
              <a:rPr lang="en-US" sz="1500" dirty="0" smtClean="0"/>
              <a:t> </a:t>
            </a:r>
            <a:r>
              <a:rPr lang="en-US" sz="1500" dirty="0"/>
              <a:t>texts.</a:t>
            </a:r>
          </a:p>
          <a:p>
            <a:pPr marL="325309" indent="-325309">
              <a:buAutoNum type="arabicPeriod"/>
            </a:pPr>
            <a:endParaRPr lang="en-US" sz="900" dirty="0"/>
          </a:p>
          <a:p>
            <a:pPr marL="325309" indent="-325309">
              <a:buAutoNum type="arabicPeriod" startAt="2"/>
            </a:pPr>
            <a:r>
              <a:rPr lang="en-US" sz="1500" dirty="0"/>
              <a:t>Take notes about the texts.</a:t>
            </a:r>
          </a:p>
          <a:p>
            <a:pPr marL="325309" indent="-325309">
              <a:buAutoNum type="arabicPeriod" startAt="2"/>
            </a:pPr>
            <a:endParaRPr lang="en-US" sz="900" dirty="0"/>
          </a:p>
          <a:p>
            <a:pPr marL="325309" indent="-325309">
              <a:buAutoNum type="arabicPeriod" startAt="2"/>
            </a:pPr>
            <a:r>
              <a:rPr lang="en-US" sz="1500" dirty="0"/>
              <a:t>Answer the questions.</a:t>
            </a:r>
          </a:p>
          <a:p>
            <a:endParaRPr lang="en-US" sz="900" b="1" u="sng" dirty="0"/>
          </a:p>
          <a:p>
            <a:r>
              <a:rPr lang="en-US" sz="1500" b="1" u="sng" dirty="0"/>
              <a:t>Part 2</a:t>
            </a:r>
            <a:r>
              <a:rPr lang="en-US" sz="1500" b="1" dirty="0"/>
              <a:t> </a:t>
            </a:r>
          </a:p>
          <a:p>
            <a:r>
              <a:rPr lang="en-US" sz="1500" b="1" u="sng" dirty="0"/>
              <a:t>Your assignment</a:t>
            </a:r>
            <a:r>
              <a:rPr lang="en-US" sz="1500" b="1" dirty="0"/>
              <a:t>:</a:t>
            </a:r>
          </a:p>
          <a:p>
            <a:r>
              <a:rPr lang="en-US" sz="1500" dirty="0" smtClean="0"/>
              <a:t>You are going to write a </a:t>
            </a:r>
            <a:r>
              <a:rPr lang="en-US" sz="1500" b="1" dirty="0" smtClean="0"/>
              <a:t>narrative story</a:t>
            </a:r>
            <a:r>
              <a:rPr lang="en-US" sz="1500" dirty="0" smtClean="0"/>
              <a:t>.  This means it has a beginning, middle and an ending.  This is a make believe story.  In your story you will write about a character who is going to go on a long walk to learn more about the wind.  You will use details to help you write your story from all of the passages you have read.  Then, </a:t>
            </a:r>
            <a:r>
              <a:rPr lang="en-US" sz="1500" dirty="0"/>
              <a:t>y</a:t>
            </a:r>
            <a:r>
              <a:rPr lang="en-US" sz="1500" dirty="0" smtClean="0"/>
              <a:t>ou will tell the following things in your story:</a:t>
            </a:r>
          </a:p>
          <a:p>
            <a:endParaRPr lang="en-US" sz="800" dirty="0" smtClean="0"/>
          </a:p>
          <a:p>
            <a:pPr marL="342900" indent="-342900">
              <a:buAutoNum type="arabicPeriod"/>
            </a:pPr>
            <a:r>
              <a:rPr lang="en-US" sz="1500" dirty="0" smtClean="0"/>
              <a:t>Where is the setting?  Who is the character?</a:t>
            </a:r>
          </a:p>
          <a:p>
            <a:pPr marL="342900" indent="-342900">
              <a:buAutoNum type="arabicPeriod"/>
            </a:pPr>
            <a:r>
              <a:rPr lang="en-US" sz="1500" dirty="0" smtClean="0"/>
              <a:t>What happened along the way?</a:t>
            </a:r>
          </a:p>
          <a:p>
            <a:pPr marL="342900" indent="-342900">
              <a:buAutoNum type="arabicPeriod"/>
            </a:pPr>
            <a:r>
              <a:rPr lang="en-US" sz="1500" dirty="0" smtClean="0"/>
              <a:t>What did the character see, hear and feel?</a:t>
            </a:r>
          </a:p>
          <a:p>
            <a:pPr marL="342900" indent="-342900">
              <a:buAutoNum type="arabicPeriod"/>
            </a:pPr>
            <a:r>
              <a:rPr lang="en-US" sz="1500" dirty="0" smtClean="0"/>
              <a:t>What did the character learn about the wind on the walk?</a:t>
            </a:r>
          </a:p>
          <a:p>
            <a:pPr marL="342900" indent="-342900">
              <a:buAutoNum type="arabicPeriod"/>
            </a:pPr>
            <a:endParaRPr lang="en-US" sz="1500" dirty="0"/>
          </a:p>
          <a:p>
            <a:endParaRPr lang="en-US" sz="900" dirty="0"/>
          </a:p>
          <a:p>
            <a:pPr marL="325309" indent="-325309">
              <a:buAutoNum type="arabicPeriod"/>
            </a:pPr>
            <a:r>
              <a:rPr lang="en-US" sz="1500" u="sng" dirty="0"/>
              <a:t>Plan</a:t>
            </a:r>
            <a:r>
              <a:rPr lang="en-US" sz="1500" dirty="0"/>
              <a:t> your writing.  You may use your notes and answers.</a:t>
            </a:r>
          </a:p>
          <a:p>
            <a:pPr marL="325309" indent="-325309">
              <a:buAutoNum type="arabicPeriod"/>
            </a:pPr>
            <a:endParaRPr lang="en-US" sz="800" dirty="0"/>
          </a:p>
          <a:p>
            <a:pPr marL="325309" indent="-325309">
              <a:buAutoNum type="arabicPeriod"/>
            </a:pPr>
            <a:r>
              <a:rPr lang="en-US" sz="1500" dirty="0"/>
              <a:t>Write – Revise and Edit your first draft.</a:t>
            </a:r>
          </a:p>
          <a:p>
            <a:pPr marL="325309" indent="-325309">
              <a:buAutoNum type="arabicPeriod"/>
            </a:pPr>
            <a:endParaRPr lang="en-US" sz="800" dirty="0"/>
          </a:p>
          <a:p>
            <a:pPr marL="325309" indent="-325309">
              <a:buAutoNum type="arabicPeriod"/>
            </a:pPr>
            <a:r>
              <a:rPr lang="en-US" sz="1500" dirty="0"/>
              <a:t>Write a final draft </a:t>
            </a:r>
            <a:r>
              <a:rPr lang="en-US" sz="1500" dirty="0" smtClean="0"/>
              <a:t>about</a:t>
            </a:r>
            <a:r>
              <a:rPr lang="en-US" sz="1500" dirty="0"/>
              <a:t> </a:t>
            </a:r>
            <a:r>
              <a:rPr lang="en-US" sz="1500" dirty="0" smtClean="0"/>
              <a:t>the character who is going on a long walk to learn more about the wind.</a:t>
            </a:r>
          </a:p>
          <a:p>
            <a:pPr marL="325309" indent="-325309">
              <a:buAutoNum type="arabicPeriod"/>
            </a:pPr>
            <a:endParaRPr lang="en-US" sz="800" dirty="0"/>
          </a:p>
          <a:p>
            <a:pPr algn="ctr"/>
            <a:r>
              <a:rPr lang="en-US" sz="1500" b="1" u="sng" dirty="0" smtClean="0"/>
              <a:t>How You </a:t>
            </a:r>
            <a:r>
              <a:rPr lang="en-US" sz="1500" b="1" u="sng" dirty="0"/>
              <a:t>W</a:t>
            </a:r>
            <a:r>
              <a:rPr lang="en-US" sz="1500" b="1" u="sng" dirty="0" smtClean="0"/>
              <a:t>ill be Scored</a:t>
            </a:r>
            <a:endParaRPr lang="en-US" sz="1500" b="1" u="sng" dirty="0"/>
          </a:p>
          <a:p>
            <a:r>
              <a:rPr lang="en-US" sz="1500" b="1" dirty="0" smtClean="0"/>
              <a:t>	</a:t>
            </a:r>
            <a:endParaRPr lang="en-US" sz="1100" b="1" dirty="0"/>
          </a:p>
        </p:txBody>
      </p:sp>
      <p:graphicFrame>
        <p:nvGraphicFramePr>
          <p:cNvPr id="6" name="Table 5"/>
          <p:cNvGraphicFramePr>
            <a:graphicFrameLocks noGrp="1"/>
          </p:cNvGraphicFramePr>
          <p:nvPr>
            <p:extLst>
              <p:ext uri="{D42A27DB-BD31-4B8C-83A1-F6EECF244321}">
                <p14:modId xmlns:p14="http://schemas.microsoft.com/office/powerpoint/2010/main" val="3813526335"/>
              </p:ext>
            </p:extLst>
          </p:nvPr>
        </p:nvGraphicFramePr>
        <p:xfrm>
          <a:off x="1066800" y="7543800"/>
          <a:ext cx="4724400" cy="1554480"/>
        </p:xfrm>
        <a:graphic>
          <a:graphicData uri="http://schemas.openxmlformats.org/drawingml/2006/table">
            <a:tbl>
              <a:tblPr firstRow="1" bandRow="1">
                <a:tableStyleId>{5940675A-B579-460E-94D1-54222C63F5DA}</a:tableStyleId>
              </a:tblPr>
              <a:tblGrid>
                <a:gridCol w="1676400"/>
                <a:gridCol w="3048000"/>
              </a:tblGrid>
              <a:tr h="294640">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Did you tell what happened?  Did you tell about a character and setting?</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0">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900" b="1" dirty="0" smtClean="0"/>
                        <a:t>Did you tell what happened from beginning to end?</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24384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Did you use details from all of the passages?</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0">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Did you use describing words to show what the character saw,</a:t>
                      </a:r>
                      <a:r>
                        <a:rPr lang="en-US" sz="900" b="1" baseline="0" dirty="0" smtClean="0"/>
                        <a:t> </a:t>
                      </a:r>
                      <a:r>
                        <a:rPr lang="en-US" sz="900" b="1" dirty="0" smtClean="0"/>
                        <a:t>heard and felt?</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14732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9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754099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sop's Fables Online Coloring Pages | Pag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35" b="3413"/>
          <a:stretch/>
        </p:blipFill>
        <p:spPr bwMode="auto">
          <a:xfrm>
            <a:off x="2362200" y="5715551"/>
            <a:ext cx="2438400" cy="2804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2" name="Rectangle 1"/>
          <p:cNvSpPr/>
          <p:nvPr/>
        </p:nvSpPr>
        <p:spPr>
          <a:xfrm>
            <a:off x="589547" y="866526"/>
            <a:ext cx="6172200" cy="4832092"/>
          </a:xfrm>
          <a:prstGeom prst="rect">
            <a:avLst/>
          </a:prstGeom>
        </p:spPr>
        <p:txBody>
          <a:bodyPr wrap="square">
            <a:spAutoFit/>
          </a:bodyPr>
          <a:lstStyle/>
          <a:p>
            <a:pPr algn="ctr"/>
            <a:r>
              <a:rPr lang="en-US" sz="1400" b="1" u="sng" dirty="0"/>
              <a:t>The Wind and T</a:t>
            </a:r>
            <a:r>
              <a:rPr lang="en-US" sz="1400" b="1" u="sng" dirty="0" smtClean="0"/>
              <a:t>he </a:t>
            </a:r>
            <a:r>
              <a:rPr lang="en-US" sz="1400" b="1" u="sng" dirty="0"/>
              <a:t>Sun</a:t>
            </a:r>
            <a:r>
              <a:rPr lang="en-US" sz="1400" dirty="0"/>
              <a:t/>
            </a:r>
            <a:br>
              <a:rPr lang="en-US" sz="1400" dirty="0"/>
            </a:br>
            <a:r>
              <a:rPr lang="en-US" sz="1400" dirty="0"/>
              <a:t>an Aesop </a:t>
            </a:r>
            <a:r>
              <a:rPr lang="en-US" sz="1400" dirty="0" smtClean="0"/>
              <a:t>Fable</a:t>
            </a:r>
          </a:p>
          <a:p>
            <a:pPr algn="ctr"/>
            <a:endParaRPr lang="en-US" sz="1400" dirty="0"/>
          </a:p>
          <a:p>
            <a:r>
              <a:rPr lang="en-US" sz="1400" dirty="0">
                <a:solidFill>
                  <a:srgbClr val="000000"/>
                </a:solidFill>
                <a:ea typeface="Times New Roman"/>
                <a:cs typeface="Times New Roman"/>
              </a:rPr>
              <a:t>One day the wind said to the sun, “I am stronger than you!” The sun said, “No, I am the strongest!”  The wind and sun argued back and forth most of the day.</a:t>
            </a:r>
            <a:endParaRPr lang="en-US" sz="1200" dirty="0">
              <a:latin typeface="Times New Roman"/>
              <a:ea typeface="Times New Roman"/>
            </a:endParaRPr>
          </a:p>
          <a:p>
            <a:r>
              <a:rPr lang="en-US" sz="1400" dirty="0">
                <a:solidFill>
                  <a:srgbClr val="000000"/>
                </a:solidFill>
                <a:ea typeface="Times New Roman"/>
                <a:cs typeface="Times New Roman"/>
              </a:rPr>
              <a:t> </a:t>
            </a:r>
            <a:endParaRPr lang="en-US" sz="1200" dirty="0">
              <a:latin typeface="Times New Roman"/>
              <a:ea typeface="Times New Roman"/>
            </a:endParaRPr>
          </a:p>
          <a:p>
            <a:r>
              <a:rPr lang="en-US" sz="1400" dirty="0">
                <a:solidFill>
                  <a:srgbClr val="000000"/>
                </a:solidFill>
                <a:ea typeface="Times New Roman"/>
                <a:cs typeface="Times New Roman"/>
              </a:rPr>
              <a:t>The next day they started to argue again.  Then the wind and the sun looked down and saw a boy walking down the street.  The boy had on a long, heavy coat.  </a:t>
            </a:r>
            <a:endParaRPr lang="en-US" sz="1200" dirty="0">
              <a:latin typeface="Times New Roman"/>
              <a:ea typeface="Times New Roman"/>
            </a:endParaRPr>
          </a:p>
          <a:p>
            <a:r>
              <a:rPr lang="en-US" sz="1400" dirty="0">
                <a:solidFill>
                  <a:srgbClr val="000000"/>
                </a:solidFill>
                <a:ea typeface="Times New Roman"/>
                <a:cs typeface="Times New Roman"/>
              </a:rPr>
              <a:t> </a:t>
            </a:r>
            <a:endParaRPr lang="en-US" sz="1200" dirty="0">
              <a:latin typeface="Times New Roman"/>
              <a:ea typeface="Times New Roman"/>
            </a:endParaRPr>
          </a:p>
          <a:p>
            <a:r>
              <a:rPr lang="en-US" sz="1400" dirty="0">
                <a:solidFill>
                  <a:srgbClr val="000000"/>
                </a:solidFill>
                <a:ea typeface="Times New Roman"/>
                <a:cs typeface="Times New Roman"/>
              </a:rPr>
              <a:t>First, the wind said, “I can take off the boy’s coat!”  But quickly afterwards, the sun said, “I can take off the boy’s coat!”  Again they argued and argued about who was the strongest of the two.</a:t>
            </a:r>
            <a:endParaRPr lang="en-US" sz="1200" dirty="0">
              <a:latin typeface="Times New Roman"/>
              <a:ea typeface="Times New Roman"/>
            </a:endParaRPr>
          </a:p>
          <a:p>
            <a:r>
              <a:rPr lang="en-US" sz="1400" dirty="0">
                <a:solidFill>
                  <a:srgbClr val="000000"/>
                </a:solidFill>
                <a:ea typeface="Times New Roman"/>
                <a:cs typeface="Times New Roman"/>
              </a:rPr>
              <a:t> </a:t>
            </a:r>
            <a:endParaRPr lang="en-US" sz="1200" dirty="0">
              <a:latin typeface="Times New Roman"/>
              <a:ea typeface="Times New Roman"/>
            </a:endParaRPr>
          </a:p>
          <a:p>
            <a:r>
              <a:rPr lang="en-US" sz="1400" dirty="0">
                <a:solidFill>
                  <a:srgbClr val="000000"/>
                </a:solidFill>
                <a:ea typeface="Times New Roman"/>
                <a:cs typeface="Times New Roman"/>
              </a:rPr>
              <a:t>Will the sun win?  Will the wind win?  Who can take off the boy’s coat first? </a:t>
            </a:r>
            <a:endParaRPr lang="en-US" sz="1200" dirty="0">
              <a:latin typeface="Times New Roman"/>
              <a:ea typeface="Times New Roman"/>
            </a:endParaRPr>
          </a:p>
          <a:p>
            <a:r>
              <a:rPr lang="en-US" sz="1400" dirty="0">
                <a:solidFill>
                  <a:srgbClr val="000000"/>
                </a:solidFill>
                <a:ea typeface="Times New Roman"/>
                <a:cs typeface="Times New Roman"/>
              </a:rPr>
              <a:t> </a:t>
            </a:r>
            <a:endParaRPr lang="en-US" sz="1200" dirty="0">
              <a:latin typeface="Times New Roman"/>
              <a:ea typeface="Times New Roman"/>
            </a:endParaRPr>
          </a:p>
          <a:p>
            <a:r>
              <a:rPr lang="en-US" sz="1400" dirty="0">
                <a:solidFill>
                  <a:srgbClr val="000000"/>
                </a:solidFill>
                <a:ea typeface="Times New Roman"/>
                <a:cs typeface="Times New Roman"/>
              </a:rPr>
              <a:t>Then, the wind blew strong air, so strong that the boy could hardly walk. The harder the wind blew, the tighter the boy held unto his coat on.  The wind blew until he was tired, but he still could not take off the boy’s coat.</a:t>
            </a:r>
            <a:endParaRPr lang="en-US" sz="1200" dirty="0">
              <a:latin typeface="Times New Roman"/>
              <a:ea typeface="Times New Roman"/>
            </a:endParaRPr>
          </a:p>
          <a:p>
            <a:r>
              <a:rPr lang="en-US" sz="1400" dirty="0">
                <a:solidFill>
                  <a:srgbClr val="000000"/>
                </a:solidFill>
                <a:ea typeface="Times New Roman"/>
                <a:cs typeface="Times New Roman"/>
              </a:rPr>
              <a:t> </a:t>
            </a:r>
            <a:endParaRPr lang="en-US" sz="1200" dirty="0">
              <a:latin typeface="Times New Roman"/>
              <a:ea typeface="Times New Roman"/>
            </a:endParaRPr>
          </a:p>
          <a:p>
            <a:r>
              <a:rPr lang="en-US" sz="1400" dirty="0">
                <a:solidFill>
                  <a:srgbClr val="000000"/>
                </a:solidFill>
                <a:ea typeface="Times New Roman"/>
                <a:cs typeface="Times New Roman"/>
              </a:rPr>
              <a:t>Now it was the sun’s turn.  He sent his light upon the boy.  The sun did not have to do much.  He shone upon the boy’s head and back, until the boy became so warm, that he took off his coat and sat under a </a:t>
            </a:r>
            <a:r>
              <a:rPr lang="en-US" sz="1400" b="1" dirty="0">
                <a:solidFill>
                  <a:srgbClr val="000000"/>
                </a:solidFill>
                <a:ea typeface="Times New Roman"/>
                <a:cs typeface="Times New Roman"/>
              </a:rPr>
              <a:t>shade</a:t>
            </a:r>
            <a:r>
              <a:rPr lang="en-US" sz="1400" dirty="0">
                <a:solidFill>
                  <a:srgbClr val="000000"/>
                </a:solidFill>
                <a:ea typeface="Times New Roman"/>
                <a:cs typeface="Times New Roman"/>
              </a:rPr>
              <a:t> tree.</a:t>
            </a:r>
            <a:endParaRPr lang="en-US" sz="1200" dirty="0">
              <a:effectLst/>
              <a:latin typeface="Times New Roman"/>
              <a:ea typeface="Times New Roman"/>
            </a:endParaRPr>
          </a:p>
        </p:txBody>
      </p:sp>
      <p:sp>
        <p:nvSpPr>
          <p:cNvPr id="7" name="Text Box 2"/>
          <p:cNvSpPr txBox="1">
            <a:spLocks noChangeArrowheads="1"/>
          </p:cNvSpPr>
          <p:nvPr/>
        </p:nvSpPr>
        <p:spPr bwMode="auto">
          <a:xfrm>
            <a:off x="5638800" y="125738"/>
            <a:ext cx="1676400" cy="7696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Grade Equivalent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Lexile</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620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Sentence Length</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11.47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Log Word Frequency</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3.93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Word Count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218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37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536" y="203551"/>
            <a:ext cx="2734733" cy="12860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1421" tIns="45711" rIns="91421" bIns="45711"/>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15525582"/>
              </p:ext>
            </p:extLst>
          </p:nvPr>
        </p:nvGraphicFramePr>
        <p:xfrm>
          <a:off x="975360" y="640080"/>
          <a:ext cx="5120640" cy="6059424"/>
        </p:xfrm>
        <a:graphic>
          <a:graphicData uri="http://schemas.openxmlformats.org/drawingml/2006/table">
            <a:tbl>
              <a:tblPr firstRow="1" bandRow="1">
                <a:tableStyleId>{5940675A-B579-460E-94D1-54222C63F5DA}</a:tableStyleId>
              </a:tblPr>
              <a:tblGrid>
                <a:gridCol w="2600960"/>
                <a:gridCol w="2519680"/>
              </a:tblGrid>
              <a:tr h="1296162">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0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65947" y="-151686"/>
            <a:ext cx="32512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61" tIns="48331" rIns="96661" bIns="48331" numCol="1" anchor="t" anchorCtr="0" compatLnSpc="1">
            <a:prstTxWarp prst="textNoShape">
              <a:avLst/>
            </a:prstTxWarp>
          </a:bodyPr>
          <a:lstStyle/>
          <a:p>
            <a:endParaRPr lang="en-US"/>
          </a:p>
        </p:txBody>
      </p:sp>
    </p:spTree>
    <p:extLst>
      <p:ext uri="{BB962C8B-B14F-4D97-AF65-F5344CB8AC3E}">
        <p14:creationId xmlns:p14="http://schemas.microsoft.com/office/powerpoint/2010/main" val="1667341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30</a:t>
            </a:fld>
            <a:endParaRPr sz="130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848490" y="1023815"/>
            <a:ext cx="5699408" cy="206737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a:defRPr sz="1800"/>
            </a:pPr>
            <a:r>
              <a:rPr lang="en-US" sz="1600" b="1" dirty="0" smtClean="0">
                <a:latin typeface="Helvetica" panose="020B0604020202020204" pitchFamily="34" charset="0"/>
                <a:cs typeface="Helvetica" panose="020B0604020202020204" pitchFamily="34" charset="0"/>
                <a:sym typeface="Helvetica"/>
              </a:rPr>
              <a:t>Why would the boy sit under the shade tree?</a:t>
            </a:r>
          </a:p>
          <a:p>
            <a:pPr marL="342900" lvl="0" indent="-342900">
              <a:buAutoNum type="arabicPeriod"/>
              <a:defRPr sz="1800"/>
            </a:pPr>
            <a:endParaRPr lang="en-US" sz="1600" b="1" dirty="0">
              <a:latin typeface="Helvetica" panose="020B0604020202020204" pitchFamily="34" charset="0"/>
              <a:cs typeface="Helvetica" panose="020B0604020202020204" pitchFamily="34" charset="0"/>
              <a:sym typeface="Helvetica"/>
            </a:endParaRPr>
          </a:p>
          <a:p>
            <a:pPr lvl="0">
              <a:defRPr sz="1800"/>
            </a:pPr>
            <a:r>
              <a:rPr lang="en-US" sz="1600" b="1" dirty="0" smtClean="0">
                <a:latin typeface="Helvetica" panose="020B0604020202020204" pitchFamily="34" charset="0"/>
                <a:cs typeface="Helvetica" panose="020B0604020202020204" pitchFamily="34" charset="0"/>
                <a:sym typeface="Helvetica"/>
              </a:rPr>
              <a:t>      </a:t>
            </a:r>
            <a:endParaRPr lang="en-U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to cool down</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He liked trees.</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He was tired.</a:t>
            </a:r>
            <a:endParaRPr sz="1600" dirty="0">
              <a:latin typeface="Helvetica" panose="020B0604020202020204" pitchFamily="34" charset="0"/>
              <a:cs typeface="Helvetica" panose="020B0604020202020204" pitchFamily="34" charset="0"/>
              <a:sym typeface="Helvetica"/>
            </a:endParaRPr>
          </a:p>
        </p:txBody>
      </p:sp>
      <p:sp>
        <p:nvSpPr>
          <p:cNvPr id="79" name="Shape 79"/>
          <p:cNvSpPr/>
          <p:nvPr/>
        </p:nvSpPr>
        <p:spPr>
          <a:xfrm>
            <a:off x="759000" y="1803458"/>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a:off x="748166" y="2766597"/>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756696" y="2295249"/>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916704" y="4974697"/>
            <a:ext cx="5105400" cy="3790925"/>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42900" lvl="0" indent="-342900">
              <a:buAutoNum type="arabicPeriod" startAt="2"/>
              <a:defRPr sz="1800"/>
            </a:pPr>
            <a:r>
              <a:rPr lang="en-US" sz="1600" b="1" dirty="0" smtClean="0">
                <a:latin typeface="Helvetica" panose="020B0604020202020204" pitchFamily="34" charset="0"/>
                <a:cs typeface="Helvetica" panose="020B0604020202020204" pitchFamily="34" charset="0"/>
              </a:rPr>
              <a:t>Read the sentence.</a:t>
            </a:r>
          </a:p>
          <a:p>
            <a:pPr marL="342900" lvl="0" indent="-342900">
              <a:buAutoNum type="arabicPeriod" startAt="2"/>
              <a:defRPr sz="1800"/>
            </a:pPr>
            <a:endParaRPr lang="en-US" sz="1600" dirty="0">
              <a:latin typeface="Helvetica" panose="020B0604020202020204" pitchFamily="34" charset="0"/>
              <a:cs typeface="Helvetica" panose="020B0604020202020204" pitchFamily="34" charset="0"/>
            </a:endParaRPr>
          </a:p>
          <a:p>
            <a:pPr lvl="0">
              <a:defRPr sz="1800"/>
            </a:pPr>
            <a:r>
              <a:rPr lang="en-US" sz="1600" dirty="0" smtClean="0">
                <a:latin typeface="Helvetica" panose="020B0604020202020204" pitchFamily="34" charset="0"/>
                <a:cs typeface="Helvetica" panose="020B0604020202020204" pitchFamily="34" charset="0"/>
              </a:rPr>
              <a:t>     The sun </a:t>
            </a:r>
            <a:r>
              <a:rPr lang="en-US" sz="1600" dirty="0">
                <a:latin typeface="Helvetica" panose="020B0604020202020204" pitchFamily="34" charset="0"/>
                <a:cs typeface="Helvetica" panose="020B0604020202020204" pitchFamily="34" charset="0"/>
              </a:rPr>
              <a:t>sent his light upon the boy</a:t>
            </a:r>
            <a:r>
              <a:rPr lang="en-US" sz="1600" dirty="0" smtClean="0">
                <a:latin typeface="Helvetica" panose="020B0604020202020204" pitchFamily="34" charset="0"/>
                <a:cs typeface="Helvetica" panose="020B0604020202020204" pitchFamily="34" charset="0"/>
              </a:rPr>
              <a:t>.</a:t>
            </a:r>
          </a:p>
          <a:p>
            <a:pPr lvl="0">
              <a:defRPr sz="1800"/>
            </a:pPr>
            <a:endParaRPr lang="en-US" sz="1600" b="1" dirty="0">
              <a:latin typeface="Helvetica" panose="020B0604020202020204" pitchFamily="34" charset="0"/>
              <a:cs typeface="Helvetica" panose="020B0604020202020204" pitchFamily="34" charset="0"/>
              <a:sym typeface="Helvetica"/>
            </a:endParaRPr>
          </a:p>
          <a:p>
            <a:pPr lvl="0">
              <a:defRPr sz="1800"/>
            </a:pPr>
            <a:r>
              <a:rPr lang="en-US" sz="1600" b="1" dirty="0" smtClean="0">
                <a:latin typeface="Helvetica" panose="020B0604020202020204" pitchFamily="34" charset="0"/>
                <a:cs typeface="Helvetica" panose="020B0604020202020204" pitchFamily="34" charset="0"/>
                <a:sym typeface="Helvetica"/>
              </a:rPr>
              <a:t>    What does the sentence mean?</a:t>
            </a:r>
          </a:p>
          <a:p>
            <a:pPr lvl="0">
              <a:defRPr sz="1800"/>
            </a:pPr>
            <a:endParaRPr lang="en-US" sz="1600" b="1" dirty="0" smtClean="0">
              <a:latin typeface="Helvetica" panose="020B0604020202020204" pitchFamily="34" charset="0"/>
              <a:cs typeface="Helvetica" panose="020B0604020202020204" pitchFamily="34" charset="0"/>
              <a:sym typeface="Helvetica"/>
            </a:endParaRPr>
          </a:p>
          <a:p>
            <a:pPr marL="342900" lvl="0" indent="-342900">
              <a:defRPr sz="1800"/>
            </a:pPr>
            <a:r>
              <a:rPr lang="en-US" sz="1600" dirty="0" smtClean="0">
                <a:latin typeface="Helvetica" panose="020B0604020202020204" pitchFamily="34" charset="0"/>
                <a:cs typeface="Helvetica" panose="020B0604020202020204" pitchFamily="34" charset="0"/>
                <a:sym typeface="Helvetica"/>
              </a:rPr>
              <a:t>A.  The light shines on the boy.</a:t>
            </a:r>
          </a:p>
          <a:p>
            <a:pPr marL="342900" lvl="0" indent="-342900">
              <a:defRPr sz="1800"/>
            </a:pPr>
            <a:endParaRPr lang="en-US" sz="1600" dirty="0">
              <a:latin typeface="Helvetica" panose="020B0604020202020204" pitchFamily="34" charset="0"/>
              <a:cs typeface="Helvetica" panose="020B0604020202020204" pitchFamily="34" charset="0"/>
              <a:sym typeface="Helvetica"/>
            </a:endParaRPr>
          </a:p>
          <a:p>
            <a:pPr marL="342900" lvl="0" indent="-342900">
              <a:buFont typeface="+mj-lt"/>
              <a:buAutoNum type="alphaUcPeriod" startAt="2"/>
              <a:defRPr sz="1800"/>
            </a:pPr>
            <a:r>
              <a:rPr lang="en-US" sz="1600" dirty="0" smtClean="0">
                <a:latin typeface="Helvetica" panose="020B0604020202020204" pitchFamily="34" charset="0"/>
                <a:cs typeface="Helvetica" panose="020B0604020202020204" pitchFamily="34" charset="0"/>
                <a:sym typeface="Helvetica"/>
              </a:rPr>
              <a:t>The sun sat on the boy.</a:t>
            </a:r>
          </a:p>
          <a:p>
            <a:pPr marL="342900" lvl="0" indent="-342900">
              <a:buFont typeface="+mj-lt"/>
              <a:buAutoNum type="alphaUcPeriod" startAt="2"/>
              <a:defRPr sz="1800"/>
            </a:pPr>
            <a:endParaRPr lang="en-US" sz="1600" dirty="0">
              <a:latin typeface="Helvetica" panose="020B0604020202020204" pitchFamily="34" charset="0"/>
              <a:cs typeface="Helvetica" panose="020B0604020202020204" pitchFamily="34" charset="0"/>
              <a:sym typeface="Helvetica"/>
            </a:endParaRPr>
          </a:p>
          <a:p>
            <a:pPr marL="342900" lvl="0" indent="-342900">
              <a:buFont typeface="+mj-lt"/>
              <a:buAutoNum type="alphaUcPeriod" startAt="2"/>
              <a:defRPr sz="1800"/>
            </a:pPr>
            <a:r>
              <a:rPr lang="en-US" sz="1600" dirty="0" smtClean="0">
                <a:latin typeface="Helvetica" panose="020B0604020202020204" pitchFamily="34" charset="0"/>
                <a:cs typeface="Helvetica" panose="020B0604020202020204" pitchFamily="34" charset="0"/>
                <a:sym typeface="Helvetica"/>
              </a:rPr>
              <a:t>The sun had light.</a:t>
            </a:r>
          </a:p>
          <a:p>
            <a:pPr marL="342900" lvl="0" indent="-342900">
              <a:buFont typeface="+mj-lt"/>
              <a:buAutoNum type="alphaUcPeriod" startAt="2"/>
              <a:defRPr sz="1800"/>
            </a:pPr>
            <a:endParaRPr lang="en-US" sz="1600" dirty="0">
              <a:latin typeface="Helvetica" panose="020B0604020202020204" pitchFamily="34" charset="0"/>
              <a:cs typeface="Helvetica" panose="020B0604020202020204" pitchFamily="34" charset="0"/>
              <a:sym typeface="Helvetica"/>
            </a:endParaRPr>
          </a:p>
          <a:p>
            <a:pPr marL="342900" lvl="0" indent="-342900">
              <a:defRPr sz="1800"/>
            </a:pPr>
            <a:endParaRPr lang="en-US" sz="1600" dirty="0">
              <a:latin typeface="Helvetica" panose="020B0604020202020204" pitchFamily="34" charset="0"/>
              <a:cs typeface="Helvetica" panose="020B0604020202020204" pitchFamily="34" charset="0"/>
              <a:sym typeface="Helvetica"/>
            </a:endParaRPr>
          </a:p>
          <a:p>
            <a:pPr marL="342900" lvl="0" indent="-342900">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9" name="Shape 90"/>
          <p:cNvSpPr/>
          <p:nvPr/>
        </p:nvSpPr>
        <p:spPr>
          <a:xfrm>
            <a:off x="663834" y="746559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688807" y="651509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688101" y="696895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14" name="Table 13"/>
          <p:cNvGraphicFramePr>
            <a:graphicFrameLocks noGrp="1"/>
          </p:cNvGraphicFramePr>
          <p:nvPr>
            <p:extLst>
              <p:ext uri="{D42A27DB-BD31-4B8C-83A1-F6EECF244321}">
                <p14:modId xmlns:p14="http://schemas.microsoft.com/office/powerpoint/2010/main" val="1369366206"/>
              </p:ext>
            </p:extLst>
          </p:nvPr>
        </p:nvGraphicFramePr>
        <p:xfrm>
          <a:off x="4800600" y="3699936"/>
          <a:ext cx="1821541" cy="505968"/>
        </p:xfrm>
        <a:graphic>
          <a:graphicData uri="http://schemas.openxmlformats.org/drawingml/2006/table">
            <a:tbl>
              <a:tblPr firstRow="1" firstCol="1" bandRow="1"/>
              <a:tblGrid>
                <a:gridCol w="1821541"/>
              </a:tblGrid>
              <a:tr h="96740">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Toward RL.1.4                      DOK </a:t>
                      </a:r>
                      <a:r>
                        <a:rPr lang="en-US" sz="800" b="1" dirty="0">
                          <a:solidFill>
                            <a:srgbClr val="000000"/>
                          </a:solidFill>
                          <a:latin typeface="Calibri"/>
                          <a:ea typeface="Times New Roman"/>
                          <a:cs typeface="Times New Roman"/>
                        </a:rPr>
                        <a:t>2 – </a:t>
                      </a:r>
                      <a:r>
                        <a:rPr lang="en-US" sz="800" b="1" dirty="0" err="1" smtClean="0">
                          <a:solidFill>
                            <a:srgbClr val="000000"/>
                          </a:solidFill>
                          <a:latin typeface="Calibri"/>
                          <a:ea typeface="Times New Roman"/>
                          <a:cs typeface="Times New Roman"/>
                        </a:rPr>
                        <a:t>Ch</a:t>
                      </a:r>
                      <a:endParaRPr lang="en-US" sz="800" dirty="0">
                        <a:latin typeface="Calibri"/>
                        <a:ea typeface="Calibri"/>
                        <a:cs typeface="Times New Roman"/>
                      </a:endParaRPr>
                    </a:p>
                  </a:txBody>
                  <a:tcPr marL="22935" marR="229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35279">
                <a:tc>
                  <a:txBody>
                    <a:bodyPr/>
                    <a:lstStyle/>
                    <a:p>
                      <a:pPr marL="0" marR="0" algn="l">
                        <a:lnSpc>
                          <a:spcPct val="100000"/>
                        </a:lnSpc>
                        <a:spcBef>
                          <a:spcPts val="0"/>
                        </a:spcBef>
                        <a:spcAft>
                          <a:spcPts val="0"/>
                        </a:spcAft>
                      </a:pPr>
                      <a:r>
                        <a:rPr lang="en-US" sz="800" b="0" dirty="0" smtClean="0">
                          <a:solidFill>
                            <a:srgbClr val="000000"/>
                          </a:solidFill>
                          <a:effectLst/>
                          <a:latin typeface="+mn-lt"/>
                          <a:ea typeface="Times New Roman"/>
                          <a:cs typeface="Times New Roman"/>
                        </a:rPr>
                        <a:t>L.1.5c Identify real-life connections between words and their use (e.g., note places at home that are cozy).</a:t>
                      </a:r>
                      <a:endParaRPr lang="en-US" sz="800" b="0" dirty="0">
                        <a:effectLst/>
                        <a:latin typeface="+mn-lt"/>
                        <a:ea typeface="Calibri"/>
                        <a:cs typeface="Times New Roman"/>
                      </a:endParaRPr>
                    </a:p>
                  </a:txBody>
                  <a:tcPr marL="22935" marR="2293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52532487"/>
              </p:ext>
            </p:extLst>
          </p:nvPr>
        </p:nvGraphicFramePr>
        <p:xfrm>
          <a:off x="4876800" y="8305800"/>
          <a:ext cx="1828800" cy="533400"/>
        </p:xfrm>
        <a:graphic>
          <a:graphicData uri="http://schemas.openxmlformats.org/drawingml/2006/table">
            <a:tbl>
              <a:tblPr/>
              <a:tblGrid>
                <a:gridCol w="1828800"/>
              </a:tblGrid>
              <a:tr h="70503">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Toward RL.1.4             DOK </a:t>
                      </a:r>
                      <a:r>
                        <a:rPr lang="en-US" sz="800" b="1" dirty="0">
                          <a:solidFill>
                            <a:srgbClr val="000000"/>
                          </a:solidFill>
                          <a:latin typeface="Calibri"/>
                          <a:ea typeface="Times New Roman"/>
                          <a:cs typeface="Times New Roman"/>
                        </a:rPr>
                        <a:t>2 – </a:t>
                      </a:r>
                      <a:r>
                        <a:rPr lang="en-US" sz="800" b="1" dirty="0" err="1">
                          <a:solidFill>
                            <a:srgbClr val="000000"/>
                          </a:solidFill>
                          <a:latin typeface="Calibri"/>
                          <a:ea typeface="Times New Roman"/>
                          <a:cs typeface="Times New Roman"/>
                        </a:rPr>
                        <a:t>APm</a:t>
                      </a:r>
                      <a:endParaRPr lang="en-US" sz="800" dirty="0">
                        <a:latin typeface="Calibri"/>
                        <a:ea typeface="Calibri"/>
                        <a:cs typeface="Times New Roman"/>
                      </a:endParaRPr>
                    </a:p>
                  </a:txBody>
                  <a:tcPr marL="22935" marR="229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393192">
                <a:tc>
                  <a:txBody>
                    <a:bodyPr/>
                    <a:lstStyle/>
                    <a:p>
                      <a:pPr marL="0" marR="0" algn="l">
                        <a:lnSpc>
                          <a:spcPct val="100000"/>
                        </a:lnSpc>
                        <a:spcBef>
                          <a:spcPts val="0"/>
                        </a:spcBef>
                        <a:spcAft>
                          <a:spcPts val="0"/>
                        </a:spcAft>
                      </a:pPr>
                      <a:r>
                        <a:rPr lang="en-US" sz="800" b="0" dirty="0" smtClean="0">
                          <a:solidFill>
                            <a:srgbClr val="000000"/>
                          </a:solidFill>
                          <a:effectLst/>
                          <a:latin typeface="+mn-lt"/>
                          <a:ea typeface="Times New Roman"/>
                          <a:cs typeface="Times New Roman"/>
                        </a:rPr>
                        <a:t>Use context of stories or poems to identify words or phrases that suggest feelings or appeal to the senses.</a:t>
                      </a:r>
                      <a:endParaRPr lang="en-US" sz="800" b="0" dirty="0">
                        <a:effectLst/>
                        <a:latin typeface="+mn-lt"/>
                        <a:ea typeface="Calibri"/>
                        <a:cs typeface="Times New Roman"/>
                      </a:endParaRPr>
                    </a:p>
                  </a:txBody>
                  <a:tcPr marL="22935" marR="229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39108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825499" y="997263"/>
            <a:ext cx="6184901" cy="2344375"/>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3"/>
              <a:defRPr sz="1800"/>
            </a:pPr>
            <a:r>
              <a:rPr lang="en-US" sz="1700" b="1" dirty="0" smtClean="0">
                <a:latin typeface="Helvetica" panose="020B0604020202020204" pitchFamily="34" charset="0"/>
                <a:cs typeface="Helvetica" panose="020B0604020202020204" pitchFamily="34" charset="0"/>
                <a:sym typeface="Helvetica"/>
              </a:rPr>
              <a:t>How are both the wind and sun the same?</a:t>
            </a:r>
          </a:p>
          <a:p>
            <a:pPr marL="342900" lvl="0" indent="-342900">
              <a:buFont typeface="+mj-lt"/>
              <a:buAutoNum type="alphaUcPeriod"/>
              <a:defRPr sz="1800"/>
            </a:pPr>
            <a:endParaRPr lang="en-US" sz="1700" b="1"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Both made the boy take off his coat.</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Both could blow wind at the boy.</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a:latin typeface="Helvetica" panose="020B0604020202020204" pitchFamily="34" charset="0"/>
                <a:cs typeface="Helvetica" panose="020B0604020202020204" pitchFamily="34" charset="0"/>
                <a:sym typeface="Helvetica"/>
              </a:rPr>
              <a:t>Each believed he was the strongest.</a:t>
            </a:r>
          </a:p>
          <a:p>
            <a:pPr marL="685800" lvl="0" indent="-342900">
              <a:buFont typeface="+mj-lt"/>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31</a:t>
            </a:fld>
            <a:endParaRPr sz="1300">
              <a:solidFill>
                <a:srgbClr val="888888"/>
              </a:solidFill>
            </a:endParaRPr>
          </a:p>
        </p:txBody>
      </p:sp>
      <p:sp>
        <p:nvSpPr>
          <p:cNvPr id="103" name="Shape 103"/>
          <p:cNvSpPr/>
          <p:nvPr/>
        </p:nvSpPr>
        <p:spPr>
          <a:xfrm>
            <a:off x="421780" y="4724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686992" y="5357418"/>
            <a:ext cx="5943600" cy="2098154"/>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lvl="0">
              <a:defRPr sz="1800"/>
            </a:pPr>
            <a:r>
              <a:rPr lang="en-US" sz="1700" b="1" dirty="0" smtClean="0">
                <a:latin typeface="Helvetica" panose="020B0604020202020204" pitchFamily="34" charset="0"/>
                <a:cs typeface="Helvetica" panose="020B0604020202020204" pitchFamily="34" charset="0"/>
                <a:sym typeface="Helvetica"/>
              </a:rPr>
              <a:t>4</a:t>
            </a:r>
            <a:r>
              <a:rPr sz="1700" b="1" dirty="0" smtClean="0">
                <a:latin typeface="Helvetica" panose="020B0604020202020204" pitchFamily="34" charset="0"/>
                <a:cs typeface="Helvetica" panose="020B0604020202020204" pitchFamily="34" charset="0"/>
                <a:sym typeface="Helvetica"/>
              </a:rPr>
              <a:t>. </a:t>
            </a:r>
            <a:r>
              <a:rPr lang="en-US" sz="1700" b="1" dirty="0" smtClean="0">
                <a:latin typeface="Helvetica" panose="020B0604020202020204" pitchFamily="34" charset="0"/>
                <a:cs typeface="Helvetica" panose="020B0604020202020204" pitchFamily="34" charset="0"/>
                <a:sym typeface="Helvetica"/>
              </a:rPr>
              <a:t>What two things did the boy do? Choose 2 answers.</a:t>
            </a:r>
          </a:p>
          <a:p>
            <a:pPr lvl="0">
              <a:defRPr sz="1800"/>
            </a:pPr>
            <a:endParaRPr lang="en-US" sz="1700" b="1"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The boy held his coat on tight when the wind blew.</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The boy took off his coat when the sun sent light on him.</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The boy did not take off his coat.</a:t>
            </a:r>
          </a:p>
          <a:p>
            <a:pPr marL="342900" lvl="0" indent="-117475">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867177" y="25156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867177" y="202030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867177" y="15861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650504" y="690248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650504" y="643051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664935" y="59436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4" name="Table 3"/>
          <p:cNvGraphicFramePr>
            <a:graphicFrameLocks noGrp="1"/>
          </p:cNvGraphicFramePr>
          <p:nvPr>
            <p:extLst>
              <p:ext uri="{D42A27DB-BD31-4B8C-83A1-F6EECF244321}">
                <p14:modId xmlns:p14="http://schemas.microsoft.com/office/powerpoint/2010/main" val="3805836514"/>
              </p:ext>
            </p:extLst>
          </p:nvPr>
        </p:nvGraphicFramePr>
        <p:xfrm>
          <a:off x="5005724" y="3886200"/>
          <a:ext cx="1395076" cy="505968"/>
        </p:xfrm>
        <a:graphic>
          <a:graphicData uri="http://schemas.openxmlformats.org/drawingml/2006/table">
            <a:tbl>
              <a:tblPr>
                <a:tableStyleId>{5940675A-B579-460E-94D1-54222C63F5DA}</a:tableStyleId>
              </a:tblPr>
              <a:tblGrid>
                <a:gridCol w="1395076"/>
              </a:tblGrid>
              <a:tr h="122237">
                <a:tc>
                  <a:txBody>
                    <a:bodyPr/>
                    <a:lstStyle/>
                    <a:p>
                      <a:pPr marL="0" marR="0" algn="ctr">
                        <a:lnSpc>
                          <a:spcPct val="115000"/>
                        </a:lnSpc>
                        <a:spcBef>
                          <a:spcPts val="0"/>
                        </a:spcBef>
                        <a:spcAft>
                          <a:spcPts val="0"/>
                        </a:spcAft>
                      </a:pPr>
                      <a:r>
                        <a:rPr lang="en-US" sz="800" dirty="0" smtClean="0"/>
                        <a:t>Toward RL.1.7          DOK 1 </a:t>
                      </a:r>
                      <a:r>
                        <a:rPr lang="en-US" sz="800" dirty="0"/>
                        <a:t>- </a:t>
                      </a:r>
                      <a:r>
                        <a:rPr lang="en-US" sz="800" dirty="0" smtClean="0"/>
                        <a:t>Cd</a:t>
                      </a:r>
                      <a:endParaRPr lang="en-US" sz="800" dirty="0">
                        <a:latin typeface="Calibri"/>
                        <a:ea typeface="Calibri"/>
                        <a:cs typeface="Times New Roman"/>
                      </a:endParaRPr>
                    </a:p>
                  </a:txBody>
                  <a:tcPr marL="14655" marR="14655" marT="0" marB="0" anchor="ctr">
                    <a:solidFill>
                      <a:schemeClr val="tx2">
                        <a:lumMod val="20000"/>
                        <a:lumOff val="80000"/>
                      </a:schemeClr>
                    </a:solidFill>
                  </a:tcPr>
                </a:tc>
              </a:tr>
              <a:tr h="316992">
                <a:tc>
                  <a:txBody>
                    <a:bodyPr/>
                    <a:lstStyle/>
                    <a:p>
                      <a:pPr marL="0" marR="0" algn="l">
                        <a:lnSpc>
                          <a:spcPct val="100000"/>
                        </a:lnSpc>
                        <a:spcBef>
                          <a:spcPts val="0"/>
                        </a:spcBef>
                        <a:spcAft>
                          <a:spcPts val="0"/>
                        </a:spcAft>
                      </a:pPr>
                      <a:r>
                        <a:rPr lang="en-US" sz="800" dirty="0" smtClean="0">
                          <a:effectLst/>
                        </a:rPr>
                        <a:t>Identify text details – words – that help describe a character, setting or event.</a:t>
                      </a:r>
                      <a:endParaRPr lang="en-US" sz="800" dirty="0">
                        <a:effectLst/>
                        <a:latin typeface="+mn-lt"/>
                        <a:ea typeface="Calibri"/>
                        <a:cs typeface="Times New Roman"/>
                      </a:endParaRPr>
                    </a:p>
                  </a:txBody>
                  <a:tcPr marL="14655" marR="14655" marT="0" marB="0">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6155702"/>
              </p:ext>
            </p:extLst>
          </p:nvPr>
        </p:nvGraphicFramePr>
        <p:xfrm>
          <a:off x="4954192" y="8153400"/>
          <a:ext cx="1676400" cy="539796"/>
        </p:xfrm>
        <a:graphic>
          <a:graphicData uri="http://schemas.openxmlformats.org/drawingml/2006/table">
            <a:tbl>
              <a:tblPr>
                <a:tableStyleId>{5940675A-B579-460E-94D1-54222C63F5DA}</a:tableStyleId>
              </a:tblPr>
              <a:tblGrid>
                <a:gridCol w="1676400"/>
              </a:tblGrid>
              <a:tr h="46037">
                <a:tc>
                  <a:txBody>
                    <a:bodyPr/>
                    <a:lstStyle/>
                    <a:p>
                      <a:pPr marL="0" marR="0" algn="ctr">
                        <a:lnSpc>
                          <a:spcPct val="100000"/>
                        </a:lnSpc>
                        <a:spcBef>
                          <a:spcPts val="0"/>
                        </a:spcBef>
                        <a:spcAft>
                          <a:spcPts val="0"/>
                        </a:spcAft>
                      </a:pPr>
                      <a:r>
                        <a:rPr lang="en-US" sz="800" dirty="0" smtClean="0"/>
                        <a:t>Toward RL.1.7         DOK 1 </a:t>
                      </a:r>
                      <a:r>
                        <a:rPr lang="en-US" sz="800" dirty="0"/>
                        <a:t>- </a:t>
                      </a:r>
                      <a:r>
                        <a:rPr lang="en-US" sz="800" dirty="0" err="1" smtClean="0"/>
                        <a:t>Cf</a:t>
                      </a:r>
                      <a:endParaRPr lang="en-US" sz="800" dirty="0">
                        <a:latin typeface="Calibri"/>
                        <a:ea typeface="Calibri"/>
                        <a:cs typeface="Times New Roman"/>
                      </a:endParaRPr>
                    </a:p>
                  </a:txBody>
                  <a:tcPr marL="14655" marR="14655" marT="0" marB="0" anchor="ctr">
                    <a:solidFill>
                      <a:schemeClr val="tx2">
                        <a:lumMod val="20000"/>
                        <a:lumOff val="80000"/>
                      </a:schemeClr>
                    </a:solidFill>
                  </a:tcPr>
                </a:tc>
              </a:tr>
              <a:tr h="417876">
                <a:tc>
                  <a:txBody>
                    <a:bodyPr/>
                    <a:lstStyle/>
                    <a:p>
                      <a:pPr marL="0" marR="0" algn="l">
                        <a:lnSpc>
                          <a:spcPct val="100000"/>
                        </a:lnSpc>
                        <a:spcBef>
                          <a:spcPts val="0"/>
                        </a:spcBef>
                        <a:spcAft>
                          <a:spcPts val="0"/>
                        </a:spcAft>
                      </a:pPr>
                      <a:r>
                        <a:rPr lang="en-US" sz="800" dirty="0" smtClean="0">
                          <a:effectLst/>
                        </a:rPr>
                        <a:t>Answer who, what, when, where and how questions about literary elements (characters, setting and events).</a:t>
                      </a:r>
                      <a:endParaRPr lang="en-US" sz="800" b="0" dirty="0">
                        <a:effectLst/>
                        <a:latin typeface="+mn-lt"/>
                        <a:ea typeface="Calibri"/>
                        <a:cs typeface="Times New Roman"/>
                      </a:endParaRPr>
                    </a:p>
                  </a:txBody>
                  <a:tcPr marL="14655" marR="14655"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23439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32</a:t>
            </a:fld>
            <a:endParaRPr sz="1300">
              <a:solidFill>
                <a:srgbClr val="888888"/>
              </a:solidFill>
            </a:endParaRPr>
          </a:p>
        </p:txBody>
      </p:sp>
      <p:sp>
        <p:nvSpPr>
          <p:cNvPr id="119"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589397" y="5257655"/>
            <a:ext cx="5430403" cy="4083312"/>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6"/>
              <a:defRPr sz="1800"/>
            </a:pPr>
            <a:r>
              <a:rPr lang="en-US" sz="1700" b="1" dirty="0" smtClean="0">
                <a:latin typeface="Helvetica" panose="020B0604020202020204" pitchFamily="34" charset="0"/>
                <a:cs typeface="Helvetica" panose="020B0604020202020204" pitchFamily="34" charset="0"/>
                <a:sym typeface="Helvetica"/>
              </a:rPr>
              <a:t>Which details explain why the sun was able to take off the boy’s coat?</a:t>
            </a:r>
          </a:p>
          <a:p>
            <a:pPr lvl="0">
              <a:defRPr sz="1800"/>
            </a:pPr>
            <a:r>
              <a:rPr lang="en-US" sz="1700" b="1" dirty="0">
                <a:latin typeface="Helvetica" panose="020B0604020202020204" pitchFamily="34" charset="0"/>
                <a:cs typeface="Helvetica" panose="020B0604020202020204" pitchFamily="34" charset="0"/>
                <a:sym typeface="Helvetica"/>
              </a:rPr>
              <a:t> </a:t>
            </a:r>
            <a:r>
              <a:rPr lang="en-US" sz="1700" b="1" dirty="0" smtClean="0">
                <a:latin typeface="Helvetica" panose="020B0604020202020204" pitchFamily="34" charset="0"/>
                <a:cs typeface="Helvetica" panose="020B0604020202020204" pitchFamily="34" charset="0"/>
                <a:sym typeface="Helvetica"/>
              </a:rPr>
              <a:t>     </a:t>
            </a:r>
            <a:endParaRPr sz="1700" b="1"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“I can take off the boy’s coat.”</a:t>
            </a:r>
          </a:p>
          <a:p>
            <a:pPr marL="796885" lvl="0" indent="-342900">
              <a:buSzPct val="100000"/>
              <a:buFont typeface="+mj-lt"/>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“He sent his light upon the boy.”</a:t>
            </a:r>
          </a:p>
          <a:p>
            <a:pPr marL="796885" lvl="0" indent="-342900">
              <a:buSzPct val="100000"/>
              <a:buFont typeface="+mj-lt"/>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“I am the strongest.”</a:t>
            </a: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defRPr sz="1800"/>
            </a:pPr>
            <a:endParaRPr sz="1600" dirty="0">
              <a:latin typeface="Helvetica" panose="020B0604020202020204" pitchFamily="34" charset="0"/>
              <a:cs typeface="Helvetica" panose="020B0604020202020204" pitchFamily="34" charset="0"/>
              <a:sym typeface="Helvetica"/>
            </a:endParaRPr>
          </a:p>
        </p:txBody>
      </p:sp>
      <p:sp>
        <p:nvSpPr>
          <p:cNvPr id="122" name="Shape 122"/>
          <p:cNvSpPr/>
          <p:nvPr/>
        </p:nvSpPr>
        <p:spPr>
          <a:xfrm>
            <a:off x="705789" y="7083912"/>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687901" y="6588193"/>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700449" y="6075491"/>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6" name="Shape 126"/>
          <p:cNvSpPr/>
          <p:nvPr/>
        </p:nvSpPr>
        <p:spPr>
          <a:xfrm>
            <a:off x="762000" y="838200"/>
            <a:ext cx="5791199" cy="2405930"/>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lvl="0">
              <a:defRPr sz="1800"/>
            </a:pPr>
            <a:r>
              <a:rPr lang="en-US" b="1" dirty="0" smtClean="0">
                <a:latin typeface="Helvetica" panose="020B0604020202020204" pitchFamily="34" charset="0"/>
                <a:cs typeface="Helvetica" panose="020B0604020202020204" pitchFamily="34" charset="0"/>
                <a:sym typeface="Helvetica"/>
              </a:rPr>
              <a:t>5</a:t>
            </a:r>
            <a:r>
              <a:rPr b="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What do the wind and the sun say to each other?</a:t>
            </a:r>
            <a:endParaRPr sz="1000" b="1" i="1" dirty="0">
              <a:latin typeface="Helvetica" panose="020B0604020202020204" pitchFamily="34" charset="0"/>
              <a:cs typeface="Helvetica" panose="020B0604020202020204" pitchFamily="34" charset="0"/>
              <a:sym typeface="Helvetica"/>
            </a:endParaRPr>
          </a:p>
          <a:p>
            <a:pPr marL="342868" lvl="0" indent="-342868">
              <a:buSzPct val="100000"/>
              <a:buFont typeface="Helvetica"/>
              <a:buAutoNum type="arabicPeriod"/>
              <a:defRPr sz="1800"/>
            </a:pPr>
            <a:endParaRPr sz="20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"I can take off the boy’s coat.”</a:t>
            </a:r>
          </a:p>
          <a:p>
            <a:pPr marL="864943"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“I can make the boy walk.”</a:t>
            </a:r>
          </a:p>
          <a:p>
            <a:pPr marL="864943"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 “I can make the boy warm.”</a:t>
            </a:r>
          </a:p>
          <a:p>
            <a:pPr marL="864943"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956754" y="249887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970398" y="198718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996805" y="146458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14" name="Table 13"/>
          <p:cNvGraphicFramePr>
            <a:graphicFrameLocks noGrp="1"/>
          </p:cNvGraphicFramePr>
          <p:nvPr>
            <p:extLst>
              <p:ext uri="{D42A27DB-BD31-4B8C-83A1-F6EECF244321}">
                <p14:modId xmlns:p14="http://schemas.microsoft.com/office/powerpoint/2010/main" val="680238040"/>
              </p:ext>
            </p:extLst>
          </p:nvPr>
        </p:nvGraphicFramePr>
        <p:xfrm>
          <a:off x="5105400" y="3657599"/>
          <a:ext cx="1600202" cy="731520"/>
        </p:xfrm>
        <a:graphic>
          <a:graphicData uri="http://schemas.openxmlformats.org/drawingml/2006/table">
            <a:tbl>
              <a:tblPr firstRow="1" firstCol="1" bandRow="1"/>
              <a:tblGrid>
                <a:gridCol w="1600202"/>
              </a:tblGrid>
              <a:tr h="55000">
                <a:tc>
                  <a:txBody>
                    <a:bodyPr/>
                    <a:lstStyle/>
                    <a:p>
                      <a:pPr marL="0" marR="0" algn="ctr">
                        <a:lnSpc>
                          <a:spcPct val="100000"/>
                        </a:lnSpc>
                        <a:spcBef>
                          <a:spcPts val="0"/>
                        </a:spcBef>
                        <a:spcAft>
                          <a:spcPts val="0"/>
                        </a:spcAft>
                      </a:pPr>
                      <a:r>
                        <a:rPr lang="en-US" sz="800" b="0" dirty="0" smtClean="0">
                          <a:solidFill>
                            <a:srgbClr val="000000"/>
                          </a:solidFill>
                          <a:effectLst/>
                          <a:latin typeface="Calibri"/>
                          <a:ea typeface="Times New Roman"/>
                          <a:cs typeface="Times New Roman"/>
                        </a:rPr>
                        <a:t>Toward RL.9</a:t>
                      </a:r>
                      <a:r>
                        <a:rPr lang="en-US" sz="800" b="0" baseline="0" dirty="0" smtClean="0">
                          <a:solidFill>
                            <a:srgbClr val="000000"/>
                          </a:solidFill>
                          <a:effectLst/>
                          <a:latin typeface="Calibri"/>
                          <a:ea typeface="Times New Roman"/>
                          <a:cs typeface="Times New Roman"/>
                        </a:rPr>
                        <a:t>   </a:t>
                      </a:r>
                      <a:r>
                        <a:rPr lang="en-US" sz="800" b="0" dirty="0" smtClean="0">
                          <a:solidFill>
                            <a:srgbClr val="000000"/>
                          </a:solidFill>
                          <a:effectLst/>
                          <a:latin typeface="Calibri"/>
                          <a:ea typeface="Times New Roman"/>
                          <a:cs typeface="Times New Roman"/>
                        </a:rPr>
                        <a:t> DOK 2 </a:t>
                      </a:r>
                      <a:r>
                        <a:rPr lang="en-US" sz="800" b="0" dirty="0">
                          <a:solidFill>
                            <a:srgbClr val="000000"/>
                          </a:solidFill>
                          <a:effectLst/>
                          <a:latin typeface="Calibri"/>
                          <a:ea typeface="Times New Roman"/>
                          <a:cs typeface="Times New Roman"/>
                        </a:rPr>
                        <a:t>- </a:t>
                      </a:r>
                      <a:r>
                        <a:rPr lang="en-US" sz="800" b="0" dirty="0" smtClean="0">
                          <a:solidFill>
                            <a:srgbClr val="000000"/>
                          </a:solidFill>
                          <a:effectLst/>
                          <a:latin typeface="Calibri"/>
                          <a:ea typeface="Times New Roman"/>
                          <a:cs typeface="Times New Roman"/>
                        </a:rPr>
                        <a:t>Cl</a:t>
                      </a:r>
                      <a:endParaRPr lang="en-US" sz="800" b="0" dirty="0">
                        <a:effectLst/>
                        <a:latin typeface="Calibri"/>
                        <a:ea typeface="Calibri"/>
                        <a:cs typeface="Times New Roman"/>
                      </a:endParaRPr>
                    </a:p>
                  </a:txBody>
                  <a:tcPr marL="32087" marR="320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69000">
                <a:tc>
                  <a:txBody>
                    <a:bodyPr/>
                    <a:lstStyle/>
                    <a:p>
                      <a:pPr marL="0" marR="0" algn="l">
                        <a:lnSpc>
                          <a:spcPct val="100000"/>
                        </a:lnSpc>
                        <a:spcBef>
                          <a:spcPts val="0"/>
                        </a:spcBef>
                        <a:spcAft>
                          <a:spcPts val="0"/>
                        </a:spcAft>
                      </a:pPr>
                      <a:r>
                        <a:rPr lang="en-US" sz="800" b="0" dirty="0" smtClean="0">
                          <a:solidFill>
                            <a:srgbClr val="000000"/>
                          </a:solidFill>
                          <a:effectLst/>
                          <a:latin typeface="+mn-lt"/>
                          <a:ea typeface="Times New Roman"/>
                          <a:cs typeface="Times New Roman"/>
                        </a:rPr>
                        <a:t>Locate information about characters’ adventures or experiences </a:t>
                      </a:r>
                      <a:r>
                        <a:rPr lang="en-US" sz="800" b="1" dirty="0" smtClean="0">
                          <a:solidFill>
                            <a:srgbClr val="000000"/>
                          </a:solidFill>
                          <a:effectLst/>
                          <a:latin typeface="+mn-lt"/>
                          <a:ea typeface="Times New Roman"/>
                          <a:cs typeface="Times New Roman"/>
                        </a:rPr>
                        <a:t>in two stories</a:t>
                      </a:r>
                      <a:r>
                        <a:rPr lang="en-US" sz="800" b="1" baseline="0" dirty="0" smtClean="0">
                          <a:solidFill>
                            <a:srgbClr val="000000"/>
                          </a:solidFill>
                          <a:effectLst/>
                          <a:latin typeface="+mn-lt"/>
                          <a:ea typeface="Times New Roman"/>
                          <a:cs typeface="Times New Roman"/>
                        </a:rPr>
                        <a:t> – note:  only 1 text is used thus students locate information about two characters.</a:t>
                      </a:r>
                      <a:endParaRPr lang="en-US" sz="800" b="1" dirty="0">
                        <a:effectLst/>
                        <a:latin typeface="+mn-lt"/>
                        <a:ea typeface="Calibri"/>
                        <a:cs typeface="Times New Roman"/>
                      </a:endParaRPr>
                    </a:p>
                  </a:txBody>
                  <a:tcPr marL="32087" marR="320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35495094"/>
              </p:ext>
            </p:extLst>
          </p:nvPr>
        </p:nvGraphicFramePr>
        <p:xfrm>
          <a:off x="4796591" y="7968035"/>
          <a:ext cx="1905000" cy="500200"/>
        </p:xfrm>
        <a:graphic>
          <a:graphicData uri="http://schemas.openxmlformats.org/drawingml/2006/table">
            <a:tbl>
              <a:tblPr firstRow="1" firstCol="1" bandRow="1"/>
              <a:tblGrid>
                <a:gridCol w="1905000"/>
              </a:tblGrid>
              <a:tr h="131200">
                <a:tc>
                  <a:txBody>
                    <a:bodyPr/>
                    <a:lstStyle/>
                    <a:p>
                      <a:pPr marL="0" marR="0" algn="ctr">
                        <a:lnSpc>
                          <a:spcPct val="100000"/>
                        </a:lnSpc>
                        <a:spcBef>
                          <a:spcPts val="0"/>
                        </a:spcBef>
                        <a:spcAft>
                          <a:spcPts val="0"/>
                        </a:spcAft>
                      </a:pPr>
                      <a:r>
                        <a:rPr lang="en-US" sz="800" b="0" dirty="0" smtClean="0">
                          <a:solidFill>
                            <a:srgbClr val="000000"/>
                          </a:solidFill>
                          <a:effectLst/>
                          <a:latin typeface="Calibri"/>
                          <a:ea typeface="Times New Roman"/>
                          <a:cs typeface="Times New Roman"/>
                        </a:rPr>
                        <a:t>Toward RL.9            DOK 3 </a:t>
                      </a:r>
                      <a:r>
                        <a:rPr lang="en-US" sz="800" b="0" dirty="0">
                          <a:solidFill>
                            <a:srgbClr val="000000"/>
                          </a:solidFill>
                          <a:effectLst/>
                          <a:latin typeface="Calibri"/>
                          <a:ea typeface="Times New Roman"/>
                          <a:cs typeface="Times New Roman"/>
                        </a:rPr>
                        <a:t>- </a:t>
                      </a:r>
                      <a:r>
                        <a:rPr lang="en-US" sz="800" b="0" dirty="0" smtClean="0">
                          <a:solidFill>
                            <a:srgbClr val="000000"/>
                          </a:solidFill>
                          <a:effectLst/>
                          <a:latin typeface="Calibri"/>
                          <a:ea typeface="Times New Roman"/>
                          <a:cs typeface="Times New Roman"/>
                        </a:rPr>
                        <a:t>Cu</a:t>
                      </a:r>
                      <a:endParaRPr lang="en-US" sz="800" b="0" dirty="0">
                        <a:effectLst/>
                        <a:latin typeface="Calibri"/>
                        <a:ea typeface="Calibri"/>
                        <a:cs typeface="Times New Roman"/>
                      </a:endParaRPr>
                    </a:p>
                  </a:txBody>
                  <a:tcPr marL="32087" marR="320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69000">
                <a:tc>
                  <a:txBody>
                    <a:bodyPr/>
                    <a:lstStyle/>
                    <a:p>
                      <a:pPr marL="0" marR="0" algn="l">
                        <a:lnSpc>
                          <a:spcPct val="100000"/>
                        </a:lnSpc>
                        <a:spcBef>
                          <a:spcPts val="0"/>
                        </a:spcBef>
                        <a:spcAft>
                          <a:spcPts val="0"/>
                        </a:spcAft>
                      </a:pPr>
                      <a:r>
                        <a:rPr lang="en-US" sz="800" b="0" dirty="0" smtClean="0">
                          <a:solidFill>
                            <a:srgbClr val="000000"/>
                          </a:solidFill>
                          <a:effectLst/>
                          <a:latin typeface="+mn-lt"/>
                          <a:ea typeface="Times New Roman"/>
                          <a:cs typeface="Times New Roman"/>
                        </a:rPr>
                        <a:t>Distinguishes which details in a text show similarities and differences in characters’ experiences or adventures.</a:t>
                      </a:r>
                      <a:endParaRPr lang="en-US" sz="800" b="0" dirty="0">
                        <a:effectLst/>
                        <a:latin typeface="Calibri"/>
                        <a:ea typeface="Calibri"/>
                        <a:cs typeface="Times New Roman"/>
                      </a:endParaRPr>
                    </a:p>
                  </a:txBody>
                  <a:tcPr marL="32087" marR="320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07654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172200" y="8946444"/>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33</a:t>
            </a:fld>
            <a:endParaRPr sz="1300">
              <a:solidFill>
                <a:srgbClr val="88888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59606514"/>
              </p:ext>
            </p:extLst>
          </p:nvPr>
        </p:nvGraphicFramePr>
        <p:xfrm>
          <a:off x="228600" y="152400"/>
          <a:ext cx="6781800" cy="3505203"/>
        </p:xfrm>
        <a:graphic>
          <a:graphicData uri="http://schemas.openxmlformats.org/drawingml/2006/table">
            <a:tbl>
              <a:tblPr firstRow="1" bandRow="1">
                <a:tableStyleId>{5940675A-B579-460E-94D1-54222C63F5DA}</a:tableStyleId>
              </a:tblPr>
              <a:tblGrid>
                <a:gridCol w="6781800"/>
              </a:tblGrid>
              <a:tr h="912051">
                <a:tc>
                  <a:txBody>
                    <a:bodyPr/>
                    <a:lstStyle/>
                    <a:p>
                      <a:pPr marL="287338" marR="0" indent="-287338" algn="l" defTabSz="966612" rtl="0" eaLnBrk="1" fontAlgn="auto" latinLnBrk="0" hangingPunct="1">
                        <a:lnSpc>
                          <a:spcPct val="100000"/>
                        </a:lnSpc>
                        <a:spcBef>
                          <a:spcPts val="0"/>
                        </a:spcBef>
                        <a:spcAft>
                          <a:spcPts val="0"/>
                        </a:spcAft>
                        <a:buClrTx/>
                        <a:buSzTx/>
                        <a:buFontTx/>
                        <a:buNone/>
                        <a:tabLst/>
                        <a:defRPr/>
                      </a:pPr>
                      <a:r>
                        <a:rPr lang="en-US" sz="1900" b="1" dirty="0" smtClean="0"/>
                        <a:t>7. </a:t>
                      </a:r>
                      <a:r>
                        <a:rPr lang="en-US" sz="2000" b="1" dirty="0" smtClean="0">
                          <a:solidFill>
                            <a:schemeClr val="tx1"/>
                          </a:solidFill>
                        </a:rPr>
                        <a:t>What details in the illustration and text help the readers</a:t>
                      </a:r>
                      <a:endParaRPr lang="en-US" sz="2000" b="1" baseline="0" dirty="0" smtClean="0">
                        <a:solidFill>
                          <a:schemeClr val="tx1"/>
                        </a:solidFill>
                      </a:endParaRPr>
                    </a:p>
                    <a:p>
                      <a:pPr marL="287338" marR="0" indent="-287338" algn="l" defTabSz="966612"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    to </a:t>
                      </a:r>
                      <a:r>
                        <a:rPr lang="en-US" sz="2000" b="1" dirty="0" smtClean="0">
                          <a:solidFill>
                            <a:schemeClr val="tx1"/>
                          </a:solidFill>
                        </a:rPr>
                        <a:t>know more about the setting in </a:t>
                      </a:r>
                      <a:r>
                        <a:rPr lang="en-US" sz="2000" b="1" i="1" u="sng" dirty="0" smtClean="0">
                          <a:solidFill>
                            <a:schemeClr val="tx1"/>
                          </a:solidFill>
                        </a:rPr>
                        <a:t>The Wind and The Sun</a:t>
                      </a:r>
                      <a:r>
                        <a:rPr lang="en-US" sz="2000" b="1" dirty="0" smtClean="0">
                          <a:solidFill>
                            <a:schemeClr val="tx1"/>
                          </a:solidFill>
                        </a:rPr>
                        <a:t>?</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14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71641326"/>
              </p:ext>
            </p:extLst>
          </p:nvPr>
        </p:nvGraphicFramePr>
        <p:xfrm>
          <a:off x="304800" y="4593336"/>
          <a:ext cx="6781800" cy="3331464"/>
        </p:xfrm>
        <a:graphic>
          <a:graphicData uri="http://schemas.openxmlformats.org/drawingml/2006/table">
            <a:tbl>
              <a:tblPr firstRow="1" bandRow="1">
                <a:tableStyleId>{5940675A-B579-460E-94D1-54222C63F5DA}</a:tableStyleId>
              </a:tblPr>
              <a:tblGrid>
                <a:gridCol w="6781800"/>
              </a:tblGrid>
              <a:tr h="795805">
                <a:tc>
                  <a:txBody>
                    <a:bodyPr/>
                    <a:lstStyle/>
                    <a:p>
                      <a:pPr marL="454025" lvl="0" indent="-398463" defTabSz="914400" fontAlgn="base">
                        <a:spcBef>
                          <a:spcPct val="0"/>
                        </a:spcBef>
                        <a:spcAft>
                          <a:spcPct val="0"/>
                        </a:spcAft>
                        <a:buNone/>
                      </a:pPr>
                      <a:r>
                        <a:rPr lang="en-US" sz="1900" b="1" dirty="0" smtClean="0"/>
                        <a:t>8.    What lesson can readers learn from </a:t>
                      </a:r>
                      <a:r>
                        <a:rPr lang="en-US" sz="1900" b="1" i="1" u="sng" dirty="0" smtClean="0"/>
                        <a:t>The Wind and The Sun</a:t>
                      </a:r>
                      <a:r>
                        <a:rPr lang="en-US" sz="1900" b="1" dirty="0" smtClean="0"/>
                        <a:t>? Explain why you think so.</a:t>
                      </a:r>
                    </a:p>
                    <a:p>
                      <a:pPr marL="454025" lvl="0" indent="-398463" algn="r" defTabSz="914400" fontAlgn="base">
                        <a:spcBef>
                          <a:spcPct val="0"/>
                        </a:spcBef>
                        <a:spcAft>
                          <a:spcPct val="0"/>
                        </a:spcAft>
                        <a:buNone/>
                      </a:pPr>
                      <a:endParaRPr lang="en-US" sz="1100" i="1" dirty="0" smtClean="0"/>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0934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46">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350">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5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58">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8"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graphicFrame>
        <p:nvGraphicFramePr>
          <p:cNvPr id="10" name="Table 9"/>
          <p:cNvGraphicFramePr>
            <a:graphicFrameLocks noGrp="1"/>
          </p:cNvGraphicFramePr>
          <p:nvPr>
            <p:extLst>
              <p:ext uri="{D42A27DB-BD31-4B8C-83A1-F6EECF244321}">
                <p14:modId xmlns:p14="http://schemas.microsoft.com/office/powerpoint/2010/main" val="394055562"/>
              </p:ext>
            </p:extLst>
          </p:nvPr>
        </p:nvGraphicFramePr>
        <p:xfrm>
          <a:off x="5105400" y="3886200"/>
          <a:ext cx="1844675" cy="560832"/>
        </p:xfrm>
        <a:graphic>
          <a:graphicData uri="http://schemas.openxmlformats.org/drawingml/2006/table">
            <a:tbl>
              <a:tblPr firstRow="1" firstCol="1" bandRow="1"/>
              <a:tblGrid>
                <a:gridCol w="1844675"/>
              </a:tblGrid>
              <a:tr h="128768">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RL.1.7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1970" marR="3197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01383">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Calibri"/>
                        </a:rPr>
                        <a:t>Obtain and interpret information using illustrations and details to describe </a:t>
                      </a:r>
                      <a:r>
                        <a:rPr lang="en-US" sz="800" b="1" dirty="0">
                          <a:effectLst/>
                          <a:latin typeface="Calibri"/>
                          <a:ea typeface="Calibri"/>
                          <a:cs typeface="Calibri"/>
                        </a:rPr>
                        <a:t>characters, setting, or events.</a:t>
                      </a:r>
                      <a:endParaRPr lang="en-US" sz="800" dirty="0">
                        <a:effectLst/>
                        <a:latin typeface="Calibri"/>
                        <a:ea typeface="Calibri"/>
                        <a:cs typeface="Times New Roman"/>
                      </a:endParaRPr>
                    </a:p>
                  </a:txBody>
                  <a:tcPr marL="31970" marR="3197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47467639"/>
              </p:ext>
            </p:extLst>
          </p:nvPr>
        </p:nvGraphicFramePr>
        <p:xfrm>
          <a:off x="5324475" y="8153400"/>
          <a:ext cx="1752600" cy="593714"/>
        </p:xfrm>
        <a:graphic>
          <a:graphicData uri="http://schemas.openxmlformats.org/drawingml/2006/table">
            <a:tbl>
              <a:tblPr firstRow="1" firstCol="1" bandRow="1"/>
              <a:tblGrid>
                <a:gridCol w="1752600"/>
              </a:tblGrid>
              <a:tr h="173090">
                <a:tc>
                  <a:txBody>
                    <a:bodyPr/>
                    <a:lstStyle/>
                    <a:p>
                      <a:pPr marL="0" marR="0" algn="l">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RL.1.9          DOK </a:t>
                      </a:r>
                      <a:r>
                        <a:rPr lang="en-US" sz="800" b="1" dirty="0">
                          <a:solidFill>
                            <a:srgbClr val="000000"/>
                          </a:solidFill>
                          <a:effectLst/>
                          <a:latin typeface="Calibri"/>
                          <a:ea typeface="Times New Roman"/>
                          <a:cs typeface="Times New Roman"/>
                        </a:rPr>
                        <a:t>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00241">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Write a concluding sentence about the main differences and similarities of character’s experiences or adventures.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Tree>
    <p:extLst>
      <p:ext uri="{BB962C8B-B14F-4D97-AF65-F5344CB8AC3E}">
        <p14:creationId xmlns:p14="http://schemas.microsoft.com/office/powerpoint/2010/main" val="228617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freevector.com/site_media/preview_images/FreeVector-Autumn-Leaves-Blowing.jpg"/>
          <p:cNvPicPr>
            <a:picLocks noChangeAspect="1" noChangeArrowheads="1"/>
          </p:cNvPicPr>
          <p:nvPr/>
        </p:nvPicPr>
        <p:blipFill>
          <a:blip r:embed="rId2" cstate="print">
            <a:clrChange>
              <a:clrFrom>
                <a:srgbClr val="FAFCFB"/>
              </a:clrFrom>
              <a:clrTo>
                <a:srgbClr val="FAFCFB">
                  <a:alpha val="0"/>
                </a:srgbClr>
              </a:clrTo>
            </a:clrChange>
          </a:blip>
          <a:srcRect/>
          <a:stretch>
            <a:fillRect/>
          </a:stretch>
        </p:blipFill>
        <p:spPr bwMode="auto">
          <a:xfrm>
            <a:off x="4100405" y="1752760"/>
            <a:ext cx="2057400" cy="1467593"/>
          </a:xfrm>
          <a:prstGeom prst="rect">
            <a:avLst/>
          </a:prstGeom>
          <a:noFill/>
        </p:spPr>
      </p:pic>
      <p:sp>
        <p:nvSpPr>
          <p:cNvPr id="17" name="TextBox 16"/>
          <p:cNvSpPr txBox="1"/>
          <p:nvPr/>
        </p:nvSpPr>
        <p:spPr>
          <a:xfrm>
            <a:off x="557908" y="162804"/>
            <a:ext cx="5715000" cy="7448193"/>
          </a:xfrm>
          <a:prstGeom prst="rect">
            <a:avLst/>
          </a:prstGeom>
          <a:noFill/>
        </p:spPr>
        <p:txBody>
          <a:bodyPr wrap="square" rtlCol="0">
            <a:spAutoFit/>
          </a:bodyPr>
          <a:lstStyle/>
          <a:p>
            <a:pPr algn="ctr"/>
            <a:r>
              <a:rPr lang="en-US" sz="1600" b="1" u="sng" dirty="0" smtClean="0"/>
              <a:t>Wind</a:t>
            </a:r>
          </a:p>
          <a:p>
            <a:pPr algn="ctr"/>
            <a:r>
              <a:rPr lang="en-US" sz="1200" i="1" dirty="0"/>
              <a:t>By Elizabeth Yeo</a:t>
            </a:r>
          </a:p>
          <a:p>
            <a:pPr algn="ctr"/>
            <a:r>
              <a:rPr lang="en-US" sz="1600" b="1" u="sng" dirty="0" smtClean="0"/>
              <a:t>Article 1</a:t>
            </a:r>
            <a:endParaRPr lang="en-US" sz="1200" dirty="0" smtClean="0"/>
          </a:p>
          <a:p>
            <a:r>
              <a:rPr lang="en-US" sz="1400" b="1" dirty="0" smtClean="0"/>
              <a:t> </a:t>
            </a:r>
            <a:endParaRPr lang="en-US" sz="1400" dirty="0" smtClean="0"/>
          </a:p>
          <a:p>
            <a:r>
              <a:rPr lang="en-US" sz="1400" b="1" u="sng" dirty="0" smtClean="0"/>
              <a:t>1</a:t>
            </a:r>
          </a:p>
          <a:p>
            <a:r>
              <a:rPr lang="en-US" sz="1400" b="1" u="sng" dirty="0" smtClean="0"/>
              <a:t>Air is All Around You</a:t>
            </a:r>
            <a:endParaRPr lang="en-US" sz="1400" dirty="0" smtClean="0"/>
          </a:p>
          <a:p>
            <a:r>
              <a:rPr lang="en-US" sz="1400" dirty="0" smtClean="0"/>
              <a:t>Did you know that air is all around you? When air moves it makes wind and you can feel wind on your face. You can see wind blow leaves off a tree.</a:t>
            </a:r>
          </a:p>
          <a:p>
            <a:r>
              <a:rPr lang="en-US" sz="1400" dirty="0" smtClean="0"/>
              <a:t> </a:t>
            </a:r>
          </a:p>
          <a:p>
            <a:endParaRPr lang="en-US" sz="1400" dirty="0" smtClean="0"/>
          </a:p>
          <a:p>
            <a:endParaRPr lang="en-US" sz="1400" dirty="0" smtClean="0"/>
          </a:p>
          <a:p>
            <a:r>
              <a:rPr lang="en-US" sz="1400" b="1" u="sng" dirty="0" smtClean="0"/>
              <a:t>2</a:t>
            </a:r>
          </a:p>
          <a:p>
            <a:r>
              <a:rPr lang="en-US" sz="1400" b="1" u="sng" dirty="0" smtClean="0"/>
              <a:t>What Makes the Wind?</a:t>
            </a:r>
            <a:endParaRPr lang="en-US" sz="1400" dirty="0" smtClean="0"/>
          </a:p>
          <a:p>
            <a:r>
              <a:rPr lang="en-US" sz="1400" dirty="0" smtClean="0"/>
              <a:t>Do you know what makes the wind or have you ever wondered what makes the wind?</a:t>
            </a:r>
          </a:p>
          <a:p>
            <a:r>
              <a:rPr lang="en-US" sz="1400" dirty="0" smtClean="0"/>
              <a:t>First, the sun heats the land</a:t>
            </a:r>
            <a:r>
              <a:rPr lang="en-US" sz="1400" dirty="0"/>
              <a:t> </a:t>
            </a:r>
            <a:r>
              <a:rPr lang="en-US" sz="1400" dirty="0" smtClean="0"/>
              <a:t>and then the warm land air goes up to the sky and clouds.</a:t>
            </a:r>
          </a:p>
          <a:p>
            <a:r>
              <a:rPr lang="en-US" sz="1400" dirty="0" smtClean="0"/>
              <a:t>There is cool air in the sky. When the cool air meets the warm air it makes the wind.</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 </a:t>
            </a:r>
          </a:p>
          <a:p>
            <a:r>
              <a:rPr lang="en-US" sz="1400" b="1" u="sng" dirty="0" smtClean="0"/>
              <a:t>3</a:t>
            </a:r>
          </a:p>
          <a:p>
            <a:r>
              <a:rPr lang="en-US" sz="1400" b="1" u="sng" dirty="0" smtClean="0"/>
              <a:t>What Makes a Sea Breeze?</a:t>
            </a:r>
            <a:endParaRPr lang="en-US" sz="1400" dirty="0" smtClean="0"/>
          </a:p>
          <a:p>
            <a:r>
              <a:rPr lang="en-US" sz="1400" dirty="0" smtClean="0"/>
              <a:t>Do you like hard winds or soft winds? </a:t>
            </a:r>
          </a:p>
          <a:p>
            <a:r>
              <a:rPr lang="en-US" sz="1400" dirty="0" smtClean="0"/>
              <a:t>Some winds blow very hard but some winds blow softly.</a:t>
            </a:r>
          </a:p>
          <a:p>
            <a:r>
              <a:rPr lang="en-US" sz="1400" dirty="0" smtClean="0"/>
              <a:t> </a:t>
            </a:r>
          </a:p>
          <a:p>
            <a:r>
              <a:rPr lang="en-US" sz="1400" dirty="0" smtClean="0"/>
              <a:t>Soft blowing wind is called a breeze. If you feel a soft wind in the summer at the beach, it is a </a:t>
            </a:r>
            <a:r>
              <a:rPr lang="en-US" sz="1400" b="1" u="sng" dirty="0" smtClean="0"/>
              <a:t>sea breeze</a:t>
            </a:r>
            <a:r>
              <a:rPr lang="en-US" sz="1400" dirty="0" smtClean="0"/>
              <a:t>. Warm beach air rises up to the sky. The air above the sea is cool. When the cool sea air meets the warm beach air it makes a </a:t>
            </a:r>
            <a:r>
              <a:rPr lang="en-US" sz="1400" b="1" u="sng" dirty="0" smtClean="0"/>
              <a:t>sea breeze</a:t>
            </a:r>
            <a:r>
              <a:rPr lang="en-US" sz="1400" b="1" dirty="0" smtClean="0"/>
              <a:t> </a:t>
            </a:r>
            <a:r>
              <a:rPr lang="en-US" sz="1400" dirty="0" smtClean="0"/>
              <a:t>wind.</a:t>
            </a:r>
            <a:endParaRPr lang="en-US" sz="1400"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7" name="Rectangle 7"/>
          <p:cNvSpPr>
            <a:spLocks noChangeArrowheads="1"/>
          </p:cNvSpPr>
          <p:nvPr/>
        </p:nvSpPr>
        <p:spPr bwMode="auto">
          <a:xfrm>
            <a:off x="228600" y="144032"/>
            <a:ext cx="344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xQTEhIUEhQSFBQXFBQWGBgYDxQXEBcZFRQWHBcUGBgYHCggGBslGxQUITEhJSorLi4uFx8zODMsNygtLisBCgoKDg0OGhAQGy8kICQvNDQwNDQsNCwvLjQsMiwsLyw0NDAsLDQsLCwsLywsLCwsLyw0LCwsLCwsLCwsLCw0LP/AABEIAMIBBAMBEQACEQEDEQH/xAAcAAEAAgMBAQEAAAAAAAAAAAAABAUBAgMGBwj/xABEEAACAgECBAQEAwQGBgsAAAABAgARAwQhBRIxQRNRYXEGIoGRMkKhFFKxwQgjM2JykgdTo7KzwhUkNENjc3SC0fDx/8QAGgEBAAMBAQEAAAAAAAAAAAAAAAIDBAEFBv/EADcRAAIBAwEECAYBBAIDAQAAAAABAgMEESESMUFRBRNhcYGxwfAiMpGh0eEUFSPC8UJygqKyJP/aAAwDAQACEQMRAD8A+2wcEAQBAEAQBAEAQBAEAQBAEAQBAEAQBAEAQBAEAQBAEAQBAEAQBAEAQBAEAQBAEAQBAEAQBAEAQBAEAQBAEAQBAEAQBAEAQBAEAQBAEAQBAEAQBAEAQBAEAQBAEAQBAEAQBAEAQBAEAQBAEAQBAEAQBAEAQBAEAQBAEAQBAEAQBAEAQBAEAQBAM1B0zywBywDhqtSmNebI6IvmzAD23kZTjFZk8EoU5TeIrLGl1C5EV13VhamqsHofY9YjJSWVuE4OEnGW9HWSICAIAgCAIAgCAIAgCAIAgCAIAgCAIAgCAIAgCAIAgGYBmpw6LnMncELiXFEwqC9mzQAFkmr+naZbq8p28dqf2NFC2nWeIkLV8T5tMMtbEjYNTD5iAVb94Gu3aUSv8WyuEvDxx9S2Npmu6OfHwydeBcWGZN68Ra5gPW+V67A8p27EEb1cutLuNzDbimtcFVxbujLZbycfiXgQ1YxgvyFCxvl5tmAsVY8hv6SVxQVZLXGC20unbtvGcnbgeYHmxpviwcuAMervjUc5vyXZf8QcdhNEIqEVFcDJUm5zcnxefqWtSWSBidOGIAgCAIAgCAIAgCAIAgCAIAgCAIAgCAIAgCAIBhjQJ328hZ+g7wDGDUK6hkIZTe4PcGiPQgggjsROMkjYtItncGhaQbJYPBfEz58mqKY75SVAXtYFcxv3P0M+duqkateVOW/Kwuemj+71PfslSp0VJlr8L6XL4GRNStqWtVNc234unQWBX1M9G3oJUXSnH4eXvtMd5Vh1qnSeuNX77CsxcSbDm5xjoAsGxjY8rKLUX35lxmz5H96eXa3/AFFSUZxwnw3Y9r8mmtZqtGLUtVx35PRazj6posur5TyphyZeU7NeNW+X3JWp9DSqKpFSXE8etSdKTi+B1+F9GcGk0+NjbjGGyH97K/z5X9zkZz9ZbtFWC1XILqxfWr396nVJZxxGy8ZOknkjgwROkTEAQBAEAQBAEAQBAEAQBAEAQBAEHRAEAQBAMiAZM42dRS8T0LozZ9LXi7F8ZNYtQAKpuyZKAAyegDWAKjk7gkcO4kmfGuTGTRsEEU6spIfG6/ldWBBHYgyqTwTislJxbjeRMjIoUAEb0SxsA31rvPAvekq1KpKEUlg9a3s6c6am2zvpuJfIMuYgfMQgC9NtyOp8xLLe82qSr18LXTT78XzKp2/x9XS8SRruJjGoauYN0oj3+1XNNxeRoxU8ZT5FdG2dSTjuweT+IOK82QMEPJyAdKYtZO5G3pPMryp3clKPDf78j1rWg6cHFvXJ2+Jc6ZuE5kw8zBuRCm5ygNnTnWhuaVjv3G89mhWpQitUkub3HkXVGrtvaWX2cT1+fiSIdzuewBLV5kdhI1r+hQxtyK4W857kVvC+FPjy+KGRlN9zZVvp16H6TJaWdSnW66Mk0/umari6hUpdW00/VHpFae6meW0biTTImDOnCNg12N2ZUdXKgFuUghb6AkdDsdvSQjUjJtJ5wTlSnFKUljJIkyAgCAIAgCAIAgCAIAgCAIBmAIAgCAIBmcBT4OOpkzDGgNfNbHa6HQD+Z8p5dPpKnVr9VBc9e7l+zfOynTpdZL6EzPqFWgTRJAHnvLq1zTpNKbw28LxKIU5S1SPIaTiIx6vLkJXHjyrWUb8pzY6Vcy7bFkHKw78mPyN4KXSanPq5LDWdeGhvl0fJLag89h3zcXx5HAKJkXmoOG7E9Rt/PtMdxdU5VerqQT139/vmXwtZwhtKTT5Ejienxsn4lXwwTYqgALIPpLri3pVYKMXjZ5eRXQqVIS3ZyVfCR4iOCw8OgR3IYnYgduhvznm0otU5xqvEV9n2e9TZcPYknFa+hR63KwOVW2CjIE68rOAeQE0dia9rkoUYxxsPL0z3cePItmpSp5pfMzhxFSMXhqCi5cbHmDA5KyAgMCOjAfwk428nNVKm9Yxy09GScFVUlnsPcaFRqMWHKxpjiXm7i6BNHuLvebbuxheOMm8HjxqOlmO8ttHi5BXMSPWtvb0m60o9RTVNSbS5merLbecFP8Y6bUOuNtOXAQOXC5eQ/lo9RdU33krpTaUo8N+pqsJUYtqolrjGVksvhfVq2IYwzM6KvOzWSzEbtZNkXY39JKwu6daOzBttb88e0z3tGcZ7TWE93Z2FrrdP4mPIn7yMv+YEfzm+UdqLjzMdOWxNS5Mqfhj4f/ZFyDn5y5Xfk5QAoNCrPmZRa23UprOcmq9vP5LTxjHbku5qMQgCAIAgCAIAgCAIAgCAIBmAIAgCAAIBpnujy1fa+nsZFnTxOv0uZ9Vjy6ZaHP8AOCQGx5AbyLkHYFWHTZgbF2CfIq2ezcKrTW/2/qezb3NJ28oVXr7xgu+IthOQB35Wq+tWO1k7DvMt/bWtatF1ZYklzxle/EoodaoNxWUea+KmwvhDYq5jqdOhoUSM2ox42O/pkJHa6vyllKNtXk3Dfr3/AOi/ra9vhy13b/e8PpcC5RhXKLqgOW9wOhYbcxIuvWYa1mp1G1L7GyNapsbbiVObXKjMrKTyllIuga26+Uop2jjPV/Q1JOUU1xLDTPjw4cbAgF/mNnzHQd6BuL+g6kEoozPanUafAnfsCZUHiDq3OKNdqG/lvcssaLpU8S3lTqyhL4Sh4zo/CAVjzAO3hm/m8NjzDGx78hLAeles0VJt1NmKwsfous9pqTb3svvh7VeDotP4jBsnhLYHQtXzUK2XmvtNFa6p0k2vBcTD1FSc8S38WtxP4dx0O4RwFZvw7/Ka6jfv0+8Wd712U1hnLizcFtR1RI4txbwzyBbsb2dqPUD6d5C/6S6iXVqOcrUrt7bbW02SuD8PxKFyYuccw7t2PYj3H6TZY21CKVWllZXP7FVzXqyzCeNC5Uz1UYGZIkjggCAIAgCAIAgCAIAgCAIAgCAIAgCAZEA0YyDJIouNafIp8fTANlUU+LmCrnQX8lnZcgslWO25U7GxU3wJpcTzvE9XjzKcyDKHKXyMlHmrYEE2pHda7VtPlrmpb1K7c209zT3ZXbnd70PdtduMVHTHPsIOJrTSh0IOXW4l3/8ABTJmuj258A+vtN1jQVJTl7wVX88zjFPQvsvBMOTKXYHmNHZiBYoA7d+kx9JXX8emqiWufyRVxUhDZRnXaZPwsAw2O4vcdLvr9ZG1u3cUusawdpSlvWhS/EKJ4YJG6mlAodfy9OlD9JfGWWbLfa2tOJJ4bqEGNeUsF7AkkijuPvKqleNN4kyFSEnJ5Kn40yDLjwYcZYZ8uoxriZTTKAebM9H8SjGGsGxZXvU2WdSNTaljMUtfT7mSq5U2tl4Zf8T4b4iAYzysoAUXS0CNtvSV1KcZtTfD6F1Gv1b+LVMg8K0baRjky/MxHIoDfLRok31scvSu/wBkq0beKnjOS2rNXPwR3by4yNjz+HkahStacw5zTbDbeupuV3CpV4RuZrRJ5XF66Lz1MiU6LdNfXgTtLxYD5SvkMaILdq/Ko79t9gBuSBvNXRN/O5ck4YisYxw7PaMlzSUMPOWy40ysfmer7KDar6X3Pr9vX3kYiSZMiaqwPQ32+3WcTT3HWsGZ04IB5n4l0mtbNibTOQgANc4VQwO/OOrqRW2/eYrmFdzTpvT3v5npWdS1jTkqq1+unZyf0PRaYsVHiBQ1bhWJW/QkA19JsjnGu88+ezn4dx0nSIgCAIAgCAIAgCAIAgCAZnGCl+KeKtpsPOihm5gNweUCjbGu21duomW5qunDaRts7dV6mzJ4NOC63JmxLkyKqc26gXddmN+fUDyrzlVOcpx2pLBKvThTqOEXnBRfFumdf6zECxZgCAtkbHcDv0nkXfR8Z1etfHgb7GrF/BLgVGTVrnTS07DNptSr5QUYOGVHVkYNRHMuUkHp07S2rdK2SjJZyvf+iPUKtOTg9E/f+yz4zxbwlxst2xvy+UDce+4lM1CrFZWVv1RbRobbcZcDQcUxvVOLNbE/Nv295S47KwloTVGUeBz1FMKYAjyMzuo09CyKa1RD1zcmIlSqhR3IAA9ztfvK9hVaqciaxnMjXgei5si6hxzOMfJjfxCVCMeYlVHy2dvm6kACWXLrKHVUHhZ1WMa9+/HYU1oU3NTXI9XpswWy2wrr7SnpWlOpbrHBrPbnTzMc4OTSRC4rxPE2NxZ3U7jE7ldj8wUDmYjsALM0WDjGjG3m9pt+C+vL3oThRqUvjfD79h5vScRfT+IQrLkyBKbJhp1QHcnExBVmG4DdNrXtPSp//nk4Yyu/x9TTOH8ympReyj2vwtgw+EMmIs7OAHyOQc5I/K5Gy0SflUBRewFz0rdU1D+2kl2HjV6c4TcZ7z0CTYjMyF8QBvAfkJBFE0aNA7/pMXSin/FnsPDXlx+xfabPXLaIHwnhyBWLWENFQe57sPTpMPQNOtGm3P5Xu/Jf0jODkkt63l/PfPOEAQBAEAQBAEAQBAEAQBAEAQBAMzjByeQZNHB5RItiRckzyLYlPxXhiZQ35HK8oyKB4gG9ddjVkgGwLmOvSjUSUuD9/U00puDbieY+E9acuJ9LqgG1OlIxZA2/OoH9XnF70y0b63fnO3UMPbjufvB22qNaZ1RL/wCiFXIXBJuzRrqes8ytmSxwPSVduOCt+JeILgVWfIuNSSLJAs9gB1PfpO29DrZNYydVWnBZm8HnNPwLNxI8+sOTFpR/ZYgeXI5/12Sxtt0Hr23Lbevp2nw0UnLi+C7F7/WGdOVy9qekeC9X7/drj+B8eMWur4iAPyjW8q/oshPpCSi5OEX4HI2cc4UpfUm6Xhemx8rO+qyZL+Xn1edxfYkFuXv3EqV461GSaS7kkXxs3GonHOnNlxotJ4ivQJYctfu7ne/pMFCh1sZY3rGORfVq9XJZ3FXxjSlci4yEJPL8ws0Wb8JO3psfObqFN0/7baz5FlOopxc1k9hxTU/s/IuFUQVvWMAbdB/GaOkbypa7MaSxz0+x5NCkq+XUbfiXPCXyMgbJQJ3AC1Q7X6z1bGdadJTq73wx71MNwoRm4w4E3JjDKVPQij7HqJslBTi4y3MoTcXlGwkyJG4lz+E/hbPXy1V39dpRc9Z1Uuq+bGntltDY6xdZu4lf8O+OoZc4fc8ylmB9x1sdj95h6M/kxUo10+abee9Gq+6ltOk124OnHeMeByUoYsTsTWw//ZZ0hf8A8VRwstkbO069vLxgm8P1RyIr8pSxYBIuvPbtNVtW66mqmzjJnrU+rm45zgkS8qEAQBAEAQBAEAQBAEAQDM4wccwNGphv6dSpbzhS+ZrC1xjtLIvXUq24giuMfMGctVDt7n+U8no+c7eP8evPannm3hY4t+OhsVCcouolhHbIJ6kkVxIWpagTPPu6vU0nU5GimsvB5TifB1zavDqcLvizYhWQhQUy4mv+pfcdxYO9e9Vmhf8AWW8tiOc7k+a5cy2VDElPOCHxb4o065xpue8vVq/CpNBUPcuxYUos+0y0qNzWtuskuOnavwubL6denGpssj6XhGnz6nx3ByZERQnMbxJRPzKp6Ndb+gre5dSqVqdHq9yz4strW8dtVJHpFxytQOORIx45dGJW5DPwzHkKlgfluqNda8vb9TNCpprDRFV5wzgs8bKKFgeQsD9JoUoxeG0jK03qed+HGXPnfmRgBztVbC2+UN67n/KZjtrVO4c+G/xZ6F3J0qKSfJHtwt9d57qSe88NvG4i8Z4mcCqQobmNbtXQe0z3147WCko5y+eC21tlXk1nGCXwzVNlxq7KF5twLvbtZ9es1WlaVakqkljPAouKap1HBPOCVNJSIBo+VRsWUH1YAzjaR1Rb3I0yY0yL8wV167gMu3eQnThVjiSTX1JRlOnLKbTOwlhAQDXJkCgsegBJ9gN5GUlFOT3I7FOTSRW8K42mdmUBlIsi+hUEC9uh3G0wWfSVO5k4RTTXka7iynQipN5/JaT0TGIAgCAIBiAIAgCAcs6uf7NkU+bYy/6BlgFbqeEZmN/t2qT0TFouT/aadj+sizqPI/EGlz6R1yHJ4wLA+I2JUbnvo/JS2dtwFvfaeDd2SjXVaHF58f2e7Y1Y1KTp1HuX2/R6bjGtOPEDykMwqv3SRvZ9Jbf3Do0sre9O4y2tFVKmM6L7kdNSmXCWbsPnAYhhXXob7XKI1qdei5SWea37veSyVOVKrsrwPEfH/wATpoNNeAk5cvMmM7kqeXfIxYGyLWgdz9DMllYRq3XW05rZXDv4Y5C6qzhDE1qzzH+hf4dORsmvzWx5mTGW3JY75Mtncnflv1ee5fVNFTRktYa7bPqLadMYLBQPOlF7zxqmIx2mempSm8ZGjyBwSBVHpIUZqoso7Vi4PBK5aBPkCfXaaMYWSjOXgq346wpceFsuVyRjRWAXzLZGP4EA6tR6gAEkAxsq/XyaaxjXPviSuaXVJNPOSB8QaTJWM5suIORbcocYx5co3LV59T12ldZKFy+O0tOxbtexmixm9jGDPDuH5bTw8udTkO2RMhCkA7tysCjVR/EprykaFW4jVjGEcRb3Y0fPXAulSnB7WjX1R6rHwbUGg3ENTX93Bo1c+58Ej7AT6ZY5Hz7LPScHxICOU5C34myu2XI25NFnJIAJNKKAvYCSnTjUWJpNdojOUHmLwTwoAAAAAFAAbD0lkUksIg228sTpwQDynxP8Kvqc65FdAvKqMCDzUCSWBANn5um3TrPPubN1pqWT1LLpCNCk4NPO9HqkUAAAUAKA7ADoJ6GMHltt6szAPOpxXOdS2IKOWzQZSKUfnsf/AHeeHG9uneOio6dq3Ln77j1Ha0Fbqo3r2c+R6Ge4eWRNBw5MRcoK5mv2FD5R6XZ+sy29pToOTgt79ruL61xOqoqT3e8ktjL6ktmDlyTKEcdPqObau30nhdD9Nu+m6coYaWcp6frs3ltSns6nefQFQgCAYgCAIAgC4BsZFnUVXxHw79o0uow/6zDkQeYLIQpHqDR+kgyXArdJx7T59MuQsCHx8xQghr5fmSj+YEEe4nm1bq3eac2uTTNlKlVypR8GUOo4ZqExsyinAAIWntWsMBY6jbt5+U+e6O2K7m6eXjTHY8nrfyqMpJPd9N248BpPibQ6nU+HrBjdMalsTtZwsxADKyVRb93qDv3qb69jd0KW1bZTe9Lf2YfLn+DJXuaNSpsvVLd78j6jw3hq6XBiw4UpFBoVf4jzG/qxkL6tcxjCUVtSe/CytyIUow1W5HXPqMd8jkWRv5C62Jk5VqelOpva15dxbCnPG3E46zU4dNXNsT2UW1eZ36S5UqdLcsHYKrX3FTxzjLIrctv4pGPEi8vPkZ9lCHzO5JPQAk9JnhK4nXcI7u1aJc/fcWNUqUFKW9efIlaLhuRMbrzK2SwGVSC3ICa3qzuekhcUZdXKFJ65y0t+PfA7OtCU1NrC4N8zsnw82YAZAVUf3qcewo+Z2MjY2FxtKU9F36+T9CM7yNP5NX9vQ9HwrhaYF5cfNXXd2O/nR2H0qfR0qSgsI8yvXlVe1LyI3xD8QJpfDU2WZlJ26Yww5296sAf/ABOVrhUse9OJO1tJV8tbl58C/QirHSbEYGccupRTTMqk9AWAJ+8jKrCDxKST7yUac5LMU34G6OCAQQQehBsGTjJSWVuItNPDNp04IBGz8QxowRnAY9Bv+p6D6zNVvKFKapzlhv34eJbChUnFyitESZpKhAEAQCvTDl8Ym6xkna7B28u288WFvefzZTb/ALT4ZznTl37zXKdLqUsfETlUDoAPpPTo2tGhnqoKOeSwZXJvebS84IAgGLgC4AuALgC4BlTAMsJBokjzOt+GwMhbAEUMxdgbC87G2YD1JsjzJPeeB0l0VO4q9ZBpZWv5+h6NtdRp03CWTzvxDreI4QyZU0fgZOZBkRsxzgFehBAUN13G23TtJULKjYUvgj8bWG8v1JW1Lr62nyrXHYeN03wTgfLizBTibG6OFRVCPTBhYr0raZa3S1WktiOuc+D3G24sqMpJpY7j6FpeMFFCsvN5HmogeXTeZLTpGVOGxJZwJ2inLKeCB+2FtVbL/VkgjtQAqye+9GTlVoTqKq+e7y98i7YcKGynqdviDjGj5Q+d8Jxrl8IMMoIGRtuUlT26sD0CknpJVq9xUrSoxp7otrGr3aS7t3lvMNKoqUdpSxnQxw/Q6dtXjyk/hxFMQUquFGc/NkXlAPiMu3NfTbvJ9H385p0a2mdz3Pu/Hadr0JP+7q8c9S44Vw1RlLq5YDoKIbfzPcdZPo+lQnWlOlPOOxrf28feTlxcTdNRksZL9VnvpYPNbOyLLUiDZC4lw3DmfEMqK5BZhf7oFEHzHMybdJydGFTG0s4J07ipSzsPGSxY9hLzOUnGeBnPkV+cLsFI5ewJNg313nkX/RjuqqntY0xu7/yehaX3UQccZ4lyooADoNp6ySSwjz286szc6BcA89xD4eL5SysoVtzdlge9Dv8AefO3fQkq1dzhJKL378r33np0b9QpqMlqi50WA41Cl2eu7Vftt297nt29F0YKDk5d/vzyYKtRTltYwbaxn8N/C5Tk5Tyhvwlq2B3EtntbL2d5yns7S293EovhbVaw8w1WNuUm1chFYealdiR619+2W1lXeesXkbr2FssOjLXlq/uejubDzhcAXAFwBcAXANbgC4AuALgC4AuAdFa5wGGEiySZ8x+LuJ+EFXVuVLveNXchSyg7jeiAG9twO4nyUYX9SrJT2kt75eHD6d571F28XHZaX29+J4HR/ELJxAYcurrSgF3tlRkIVuXEuRQG2cpsDdexm2tZr+N1tGn/AHOGMvitcbt2dXx8DPXq7Nd09r4eP4yR+NcdzDXodDl1eq0yhGONcmfMhY/jS8nNuaFsLqz3mm2talezcLiKUsvGiXjpj9mR1+rrbVN6e9D2/CtVrtRy8nDc+MEG2z5FwoD2/EOYr13Cn2nnf0CWdai+hr/qK4RJmp/0aaNvE1PEeXnZfmGJ8i4VJoBr/FkftdAG91uezbwdrS2HPKXPy/WpkkncVPhjq+R14DpNZhDto8ia/ThivLqAMOu2UEhM9U/X/vAJKlCjPMoRxnikdrxrUmozeezO4vdD8R6bEf8ArCZ9E/Q/tOMrh69s4vCdz+9fpIW3R1G2bdJb+3JVO4lPSR6HHlXKobDkR162rhlPkbWY+mLG6uYwVvLGHl8NeDz2e9cEYTit5tqOI4sdKzg5K2RfmzN7ItsfeqHeezRhKMIqby0tXuy+fiVNmNIr/NkyLTsAAgYEoguku6LkkkkbXQshQTaRKLgvxcM2ZsT4/DsnkNknb8r+R29u0w0b5TnsSWM7j07no10qanF55/oueIcVx4Sofmsi9lvb1k7q/o2zSqZ17DLQtKlZNw4ErBm51DAEAixfWj0M005qcVJcSicdiTi+B0uTIi4AuALgC4AuALgC4AuALgC4AuAawBAEAQBAEAXAOi5POAfC/wCktl/rNAvkmdv8zYx/yQCo/o6i+J5v/R5P+NgnJHUfooiV4JGvJObJ3JG4jw9c2Nsb3ytV1V7MDtftITpKcdlllKtKlNTjvRjhXDEwYxjx3ygk7m2JPUmdp0lCOyjtavKrPblvJwWWJFGSBqOAaVzzZNNpnPm2nxsfuVk0cJGnwY8Y5cSJjXyVFUfYCdOG1wCB/wBD4uc5ACHLc1hz+Imya6TF/T6HWdak9rOd73mr+ZV2Orb0xjcbcQ4XjzEFwbGwIYjby8p26saNy06i3dpGhdVKKagTRNiWDOIAgCAIAgCAIAgCAIAgCAYgCAIAgCAIAgCAfBP6R3/atH/5Df8AEMAhf0d8oHE8l/m0mUf7XCf+WAfo8MJzB3JmowMmrsFBJIAHcmhIyaist4R1ZbwjiddjAvnUjpYN/wAJX19LGdpY+vkT6qpnGGbpqARa7jzqWxaksohJOLwzBYmSImsAQDTJlVfxMo92A/jITqQh8zS73glGEpblkzjyq34SD7EH+E7GpCfytMOMo71g2kiJwy5MgPyopHmctH7cpmepOspfBBNf9sejLYxptay17v2dMb3+7fcBrqWwltLXGex5/BCSwbyZEQBAEAQBAEAQBAEAzAEA2QQDDvXaUSqNFiimR31JmeVxJFipo4PrTKJXc0WKjE4PxFpRK+qIsVvE4txR5S+kapNW0D53/pO+Fc3E8mB0yY08NGU8/NZtgRXKD6yyj0tsp9YmyM7PPysp/gf4H1PD9Zj1HjYWVQ6sq89lXQit18yD9IrdMwcGoRaZyFi1L4msH0xuOZb2I9uWeW+l7jOjNis6WNwPHcnnD6Yr8x/CpmjccyHb+IsTj6WrtbySsqa1Ccbyjv8AYVIrpa4xvDs6Te44Z+JFjzNzEj++wG3TYGriHSVfjJvv/WCcbaK0il9CM2udr/tG8wz5D/vGpytc1Kj+OX3b8mWKjCO7C8F6HXFqe5VXatgypyj0sJf3uQjdQbw4p9uERlT5PH1/JJxa5j1Qg+mVq/lX2l7vJZ+HP1a9Sp0Irc/siRh1xUVy2PUs5/W5ZC+qRWGvOXmVyopvOfJeRsOK5vy1yjyQg/YyX9Qun8rwu78j+LR47+8203GNQxrw6Hm1D7VL6d/d9j+3ocnaW6XzfQtDqOcU6hgeoKgj7GbnXdSOzNZRj6tReYvBnE64/wAGOr68mMX9ZOnKFL5IYzyRyUXU+aX1Z01HEggBZGo/4BX3YS2rfKlFSknjwXm0Rhb7baTX3/BzXXrksY8gU/4f6wewNg/YzlO+hXlilNfTXw5iVvKnrOOfIh6zVHEQn7TbsejnTK+9AAA8uxP90nrJ1qsofDGWW+2Ka+uPJllKkqnxbGEuW016+aI+LVZC1PkOM0f7TxEGx7fIgJ9iZhpzqxn/AH6mzlcZY/xivuy6VOns5hHPdh+svQm5M4WgH1DXXzogyJ/BqmuUoxScak+9fF6MzqDlvjFdjey/NHVHawQ+oI9cCAH7oCIhOTaalNr/AKpf4pnHGOGmo5/7P8ssAfSvtPQTyZWZnTggCAZgCAZEAyT6SLimdyzQoPKRdKLO7bNThXykHbwfAl1kjU6VfKRdpTfA710jU6JPKRdlS5HevmcX4cL25QPVST9+YfwlUuj4NrGMd37XkTVy8a+f6Njw3H5frJf06hyOfyahHbhHzWGUL5eEeb/Nzfylb6MpZLFdvG7Xv/Xqb5eFoBYUGvN+UfejIVeiqDWkU+949GcjdTzq/X1KPW6VCQXxOFDbVnXwyffk8r7zz3QlB4jQ/wDbT/5N9Oo8YU9e7XzO+n4OXUFflTsGB5vurC/rUmui51dflXbv+zWfsQleKDw9X75omNwpfwrjr+8xV19yvOGI+s1f0yl8uw+/Kfrko/lyfxSl4ar0wbJwJa+cYmPmMJC/Yuf4yyPRVKK0xnu/ZF3ss/Dn6/pEXWcIy7DGuCv/AHAfX09pguOiq0niOzjnqmX0rulvm5EvBwpgoB8Pm7/i5foO00Ueho0l8zb7W2vT1KJXacuODVOGups04325wv2Ax/znV0fUhLOFJd+Pts+pJ3MJLG7wz/l6FXqseXI9J4mIb7HTtX1YNZ+lTLtOc9lU5Lvi/NP0NUHCEcyaf/l6YJWi0ROxzOPPlx5Rf1yX+kspWsajwpyXhLzkn9iqrXx/wX1XpgkazA60Ac7qf3UW/qwZTcur204aJykuxLzzFldKpGer2U+1v8Mm4tAhWmDm+xyZL/3jU20bSEY8fFv8szzuJbWmPovwdMmix8u2NWroGPMN+tcxoSyrbUpLWCljdnXzIRrzz82M++BCXAQebJ4iKKCqhcjv+XF0+0yRpuL2qicUtyi35Q3GhzTWzDDfFvHnIxj0Sl+ZMRAPU+Nkxt9UIBkqdnQlLrIRaz2yi/poJV5qOzOWfBP7nTU6IDc4my++QMfam/lJXFCO90tvxT8/2Qp1W9NrZ8MeRC4e+cttiyovr4IX2oqpqebb07+UswexHk4p+kPsaK6oqOsk34/llnmzZfy4/cnla/YBxPWnUrxXwxz9PLaRkjCl/wApea9Gd9NlYgcysp72ABfoAxoS6jUnKPxxafh6NldSMU/heV77EdpcViAIBmAIAgCAIAgCAIAgCAIBhlBFHceRG0BPG40w6dEvkVVvc8qgX6mus4oqO5EpTlL5nk6zpExAEAQBAEA4ZtDjZldkRmXoxUFh7GQcIt5a1LI1Zxi4ptJkiTKzFQBAEAQBAEAQBAEAQBAEA2gCAIAgCAIAgCAIAgCAIAgCAIAgCAIAgCAIAgCAIAgCAIAgCAIAgCAKgGYOCAIAgCAIAgCAIAgCAIAgCAIAgCAIAgCAIAgCAIAgCAIAgCAIAgCAIAgCAIAgCAIAgCAIAgCAIAgCAIAgCAIAgCAIAgCAIAgCAIAgCAIAgCAIB//Z"/>
          <p:cNvSpPr>
            <a:spLocks noChangeAspect="1" noChangeArrowheads="1"/>
          </p:cNvSpPr>
          <p:nvPr/>
        </p:nvSpPr>
        <p:spPr bwMode="auto">
          <a:xfrm>
            <a:off x="1" y="-472786"/>
            <a:ext cx="301625" cy="28791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2405758" y="7151917"/>
            <a:ext cx="3867150" cy="2057395"/>
            <a:chOff x="609600" y="5649688"/>
            <a:chExt cx="3867150" cy="2155366"/>
          </a:xfrm>
        </p:grpSpPr>
        <p:pic>
          <p:nvPicPr>
            <p:cNvPr id="19462" name="Picture 6" descr="https://encrypted-tbn3.gstatic.com/images?q=tbn:ANd9GcSwS9qk-St3EGDUlE3kuJd2uBbzfDCuatyGa_2oKOwPz-vJCAK0"/>
            <p:cNvPicPr>
              <a:picLocks noChangeAspect="1" noChangeArrowheads="1"/>
            </p:cNvPicPr>
            <p:nvPr/>
          </p:nvPicPr>
          <p:blipFill>
            <a:blip r:embed="rId3" cstate="print"/>
            <a:srcRect/>
            <a:stretch>
              <a:fillRect/>
            </a:stretch>
          </p:blipFill>
          <p:spPr bwMode="auto">
            <a:xfrm>
              <a:off x="609600" y="6271530"/>
              <a:ext cx="3391382" cy="15335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466" name="Picture 10" descr="Wind"/>
            <p:cNvPicPr>
              <a:picLocks noChangeAspect="1" noChangeArrowheads="1" noCrop="1"/>
            </p:cNvPicPr>
            <p:nvPr/>
          </p:nvPicPr>
          <p:blipFill>
            <a:blip r:embed="rId4" cstate="print"/>
            <a:srcRect/>
            <a:stretch>
              <a:fillRect/>
            </a:stretch>
          </p:blipFill>
          <p:spPr bwMode="auto">
            <a:xfrm>
              <a:off x="3352800" y="5649688"/>
              <a:ext cx="1123950" cy="1905000"/>
            </a:xfrm>
            <a:prstGeom prst="rect">
              <a:avLst/>
            </a:prstGeom>
            <a:noFill/>
          </p:spPr>
        </p:pic>
      </p:grpSp>
      <p:sp>
        <p:nvSpPr>
          <p:cNvPr id="19468" name="AutoShape 12" descr="data:image/jpeg;base64,/9j/4AAQSkZJRgABAQAAAQABAAD/2wCEAAkGBxITEhUSExISFhUWFRUZGRQYFhYVFhsYGRUYGSAbFxcaHCsgGiAxHxgYITEhJSkrLy4wGyMzODMsNygtLisBCgoKDg0OGxAQGiwkICU0LDAsMTQsLCw0LDI3LCwvLDEsLCwsLCw0LDUwLDQtLCwsLCwsMiw0LCwsLCwsNCwsLP/AABEIANMA7wMBEQACEQEDEQH/xAAbAAEAAgMBAQAAAAAAAAAAAAAABAUCAwYBB//EAEQQAAIBAgMFBQMKBAUCBwAAAAECAAMRBBIhBQYxQVETImFxgRQykQcjQlJygpKhsdEkM1OyFWJjwfBzwhY0Q0ST0/H/xAAaAQEAAwEBAQAAAAAAAAAAAAAAAQIEAwUG/8QAPxEAAgECAwIMBAQEBQUAAAAAAAECAxEEITESQQUiQlFhcYGRobHR8BMjMsEGFVLhFHKi8RYkgrLCMzRTYpL/2gAMAwEAAhEDEQA/APteLxSU0LubKP8Alh1MpUqRpx2pPI6U6cqklGKuzlcTvLWc/NgIviAzet9BPLqY+cnxFZHs0uDKcFeo7vuXqa6W1MUNe0v4EKR+kosXW5/BFng8NpbxZd7J24KhyVAFfkfot4eB8JuoYtVHsyyZ5+JwLprag7rxRczYYBAEAQBAEAQBAEAQBAEAQBAEAQBAEAQBAEAQBAEAQBAOM3sxJeuKf0aYH4mF7/Cw+M8bH1HKoobl5nv8GUlCk6m9+X9zDAYW8y6DFYjYRbjAC0cbU8Z42Vytx+EtCdz08Lids6XZOJNSkrHjqD5g2v8Alee9QqbdNSZ5uJpqnVcUTJ1OAgCAIAgCAIAgCAIAgCAIAgCAIAgCAIAgCAIAgCAIBw28FHLin6NlYfC36gzxMZFqu3z29D6Lg+SeGSW6/r9yfsxxM0jz8fFsugwtNMakdk8Yq9pOJmWp6WAi7llu9Sy0QfrEt8TYfkBPcwitSRGMadaVveRZTQZRAEAQBAEAQBAEAQBAEAQBAEAQBAEAQBAEAQBAEAQCs25soV1FjZ1vlPLyPhM2Jw6qx6Voa8HinQlno9Tl1Z6RyupU9D/seB9J5E4Sg7SVj2GqdeN4O5NG0dOM52RieATZIwWBesbsCtPrwJ8F/ebaGElN3krIidanQVoZvyOlUACw4DlPXPK1PYAgCAIAgCAIAgCAIAgCAIAgCAIAgCAIAgCAIAgCAIAgGLoCLEAjoReQ0nqSm07op8JtDCeznFqgWmodmPZ2dchIbMoFwQQZRbCW1Y1zoV/jfAbu3bfk76Z6GdXa5XFU6TBeyr0yaVQX1qLqVJ4arYjyMttWdiFh1KhKa+qLzXRz9+T7C3ljIIAgCAIAgCAIAgCAIAgCAIAgCAIAgCAIAgCAIAgCAIAgCAc1gUFHG18MwHZYpTXQHhn0WqvrdXt/mMospNc56NRurhoVV9UOK+rWL813Ffhdns9Cts4tathWVsPUPEKDmov6WKH7JlUstnm0+xonWUKscUlxZ5SXTpJduqOk3f2oMTQSrbK2qunNKinKynyYH8peMrq552KofAquGq3PnW59xYyxnEAQBAEAQCNmL8CVXqLXbyuNB48+XiB57KPr1fxmAe9geVSoPwn+5TAMqdQg5Wsb8GGl/Ajr+sA2vUAtcgX0FzaAZQBAEAQBAEAQBAEAQBAEAQBAEAQCg3xoMKS4mmL1MK4rADiUGlRfVC3raUqaXW438HzXxHSlpNbPbufY7EfeCstM4faVM3RQFqkfSw9W3e8crFX8ryJZWkdMLFzU8JPV5rokt3asu4yY+y40N/6GNIB6LiQND99RbzUdZOkusj/uMNblU/GP7PwZ0sueaIAgCAIBrxAJRgvvZTblrbSAYUHUqMvC1gOFraWtytwtygg2QBAMKtMMNb6G4INiD4H/AJxgXMUoKOVyeJOpPmTANWGqomZSwXvGyHSw0HdHMG19OsEm32xOeYDqUdV9WIsIBvBvqIB7AEAQBAEAQBAEAQBAEAQBAPCL6HhAOa3aogJiNnVBdaJKqDrmw9UEp52BZPuznBax92PSxkm5QxUNZZvoktfXtI2zcJ2+FrbOqse1w5CLU+llHeo1R42A9VMhK8dl7vaOlap8GvDFQXFnnbwlH3uaLrdnabV6ALjLWQmnWT6tVNG9D7w8CJeMrox4ygqNW0c4vOL509PR9JayxlEAQBAMKtUKLk2/foBzPhAI6C7Z8uUWt/mboWHLwvrry4SSrZvggQBAEAXgC8A1U+69h7rXNujDXTzFz6eMFkyTIJEAQBAEAQBAEAQBAEAQBAEA5zeH5jEYfGD3b9hW+xUIyMfKpb0YyksmmejhPnUZ0N/1R61qu1eR5vEfZ69HHcE0o1+nZu3dc/ZcjXoxiWTTGE+fSlh9/wBUetartXikebQ/hcYmI4UcTlpVei1RpTc+fuE/Zh8V35yaX+Yw7pcqF3HpXKXZqu06WXPNEAQDTiKpFlXib6ngAOJPXlpBDdjWlEA3Ny31jx9Og8BLWKXNsAQBAEAQBAEA1P76ebf2mQyYkqQXEAQBAEAQBAEAQBAEAQBAEAibVwC16NSg/u1EZT4XHEeI4+kiSUlZnWhWlRqRqR1TuVew6nteCNLEC7gPQrjnnXuMb+OjA+IlY8aNpdpqxK/hsTt0tMpR6nmvQj7Ipe1YSrgsTrUpXoVDzNhdKo81ysD1kRzjss6V5fw+IjiKOkuMvuux3XUTd1doPUpGnW/n0GNKr4svBx4Mtm9T0loO6z1OGNoxhU2qf0Szj6djyLqWMYgEfG6AP9U3P2bEE+gN/SSiJLIyljkeQBAEAQBAEAQDWdaiDoGP5Af935SGWhqS5U6CAIAgCAIAgCAIAgCAIAgCAIBzo/h9odKeMT0Fekv/AHU/7Jz0l1nof9bCdNN/0v0fmY7Y/hsXSxY0p1cuHrdASfmnPkxKE9HHSTLiu5OH+fh5Ud8eNH/ku7PsPNun2XE08aNKb5aOI6AE/N1T9ljlJ6N4RLJ3Jw3+Yoyw/KXGj/yXas+tHSy55ogAwCEvcsh4cFPUfVPiPz+MsmcpRsbZJQQBAEAQBAMKr2GgubgAcNSbC55CCVmzbQo2uSbseJ4C3QDkJQ7JWN0EiAIAgCAIAgCAIAgCAIAgCAIBTb24FquHY0x89SK1qX/UpnMB6i6/elZptZGzA1Y06yU/plxZdT9NTYwpY7B/6eIpeozD9QfzEZTj1lU6mExHTF++8ibCq+1YRqGJF6iZ6FderKLFh9oEMD4yI8ZWfadcTH+HrqpR0dpR6v20Zluni3yPhaxvWwxCMTxdLXp1PVePiDEHlZ7iMdTjtKtT+mefU967H4WL6XMIgGLqCLEAg8jqIBoOFI9xiPA94fuPjbwk3KOCZhTcm9xYg2PMX8DzEujk1Z2M4IEAQBAMKqXFr21BB6EG4gJ2NmHqsSVa1wAQRoCDflyOko1Y7xlckSCwgCAIAgCAIAgCAIAgCAIAgCAIBzm7nzFfEYM6KG7ej07OqxzKPs1M3owlI5No9HF/NpQr7/pl1rTvXkzzH/w2Np1+FLFZaNXoKov2TnzF0/DDylfnFL5+GlT5UOMurlL7943mBw9Wnj1BsnzdcDnQY+9YcSjWbyLRLLjDB/OhLDPV5x/mW7tWXXY6NTfUcJc849gCAaMTXy91dWPAdPFvD9eElK5WUrI1U0sLfmeJPMmXM7dzK8kgXgC8AXgC8AYQXLNy0UfdJufiSPSUkd6asiVKnQQBAEAQBAEAQBAEAQBAEAQBAEA53e0dkaOOH/t3tUtrehUsr6Djbuv92c55WlzHoYD5m1h3yll/Ms136dpZ7a2cuJoVKJNg66MPotxVh4ggH0lpR2lYzYes6FVVFu9tEXd/G+1YW1ZRnGejXpnhnXuuCOh4+TCIu6zOuKpfw9e9N5ZSi+jVe+cj7qVmp9pgahJfD2yMeL0G/lt5ixQ+K+MiGXF5jpjoqeziIaT16Jb1911l9VqBQWJsB/zQcz4S555DfEO3DuD0L/sPz9IKOfMYoAOHPieJPmTxk3ObVzPNFyLDNFxYZouLDNFxYZouLDNFxY9wVewWm1weAPENbnfkba2PjxteQdovImwWEAQBAEAQBAEAQBAEAQBAEAQBANWJoLURqbi6upVh1BFiPgYauWhNwkpR1WZTbnV27E4eob1MK5oseZVdUf1QqfjKQ0tzGzhCC+Iqsfpmtpfddjuaqx9mx6vwpYyyN0GIRe6fvICvmokfTLrLx+fhWuVTz/0vXuefae72U2pGnjqYJbD37QDi+Hb3x5iwcfZPWTPLjIjAyVTaw0tJ6dEt3fp2lzVAq0wUYENlZW4g6hh6GXMEotNxepEbMpysACQSCDcEAgdBY6j4yryOeyM0rcWGaLiwzRcWGaLiwzRcWGaLiwzRcWMaje79un/eslMJFtLlxAEAQBAEAQBAEAQBAEAQBAEAQBAOc2h/D46lW4U8SBQqeFQXakx8+8nqJR5Svzno0vnYWVPfDjLq5X2feWW8OzPaMO9IHKxAZH+rUU5kb0YCTOO0rGbC1/gVVPVb1zp5Ndxju/tH2nDrUZbMQVqIfo1FOV1I8wfSIS2lcnFUfgVnFPLVPnWqZW7t1PZnq4Fz3aQ7SgxPHDseFz9Q3U+GWRDLimjGL40I4lb8pfzc/as+8kVsZnbNawAIUc7Ei5PnYacrfCJO55x528qB28AdvAHbwB28AdvAHbwDPDPmqIvjc+gJ/W0tHUF3OgEAQBAEAQBAEAQBAEAQBAEAQBAEArd4tm+0YepSBsxF0b6tRTmRvRgJWcbqxpwlf4NaM3pv6U8n4Hu720vaMPTrWsWXvL9Vx3WU+TAiIyurkYuh8CtKnzadK3PuK2n/AA2PK8KWM7w6DEIuo+8gv5oesjSXWaX8/C35VP8A2vTufgzZvdhGyLiqS5quGJcL9emRapT8brqB1Aiaeq3FcDUjtOjP6Z5dT5L7H4XGBwVKsgejWJQhSNMxAZQwBN+jDjrJ2Mk9z0MdSnKnJwks0bxsQ/1T+EfvGwihrGySSwWst1NiMl7GwNj3hyIPrDp2zA/wSp/WT/4j/wDZI2AY0tkOwDCujAgEEUzYg6gg9pJdNp2YMv8ABqn10/CR/vI2Aef4PV+sn5/tGwB/hFX6yfE/tGwCThtmvTDMHVqmVglwQgJ4XAJJ1Aub8OFpZKwPlm9VPerOtzT7LMM3sZAFr/5rVuF+EkHZ1cZthcxarscBL5rnEjLZQ5vrp3SD5GAZ06+2mtZ9kHNe3/mdbcba8oBstt3rsn4Yn94Att3rsn4Yn94BjVfbai7NskDqRibam3WAXuwvbMje2ezZ83d7DtMuWw459b3vALEm2pgGKVVJIBBIsSAeR4QDOAIAgCAIAgCAIAgHObM/h8dWw/BMQDiKfTOLLVUeuV/vGUWUrHo1vnYaNXfDivq1i/NdiJ282zTXw7KhtVUipSb6tVDmU/EWPgTJkrrI4YOuqNVOX0vKXU8mbth7SGIoU6wFsy6rzVhoynxDAj0iMtpXKYmg6FWVN7vFbn3HEbk7RSlj8Rhl7tKpUqdmvINTY6Dwy3+Anv4zB7OBpTSzilfqefmcp1pVajlN3forH0aeEVOB3Y27faeKpE92q7ZftUu7+aj8hPdxuEtgqU1rFK/U8/MqpXbR1+3cV2WGrVOaUnI8wpt+dp5OGp/ErQhzteZa9jnPk+2i1bAtRVgKtEFFYi4AK3QkcwOFv8s3cNUHTruceVn27/XtK03dZmOI2ptXsi/s+R9CiLZz3keoFfQ6i1OkbWBJJzKNZ5cbXz9+7+HYS72y9+/uusnYlsfcFXIBqm47JNKZxS0xa/SiWe55i9rd0o9PvJ/ewbfvrPcRjsaKWDIpntHFI1wFuBrTzrlAJBs1QjUAZeJ0VoeuRZq1yVu2MTY9uWsoRVUqBc5FLMW1J7xYW4CQvpV+jyRD1y6fN/Yu5IOc2nu9271btTKsxupFyM1GkuVhf/TVvUeZLVP3qn9h78GvuajupxANNVNepUNlILrUxFOsyuB4IU8RbykPT3z3LX99liPsHY1WljA9s9EUbJVulhcUwFXvFmWy6CygXY3N5K0z96FX78TOjutVHZd+lemVvUs+diHpsap1/mMEZTe/v8SLqXv317w9e/32GI3PYCmoemVXISrBrBwKN6q6+/ek3H+oTfjdvJ3e+kywG6DIgDVAzLchyWN6nzdqtuT9wk8TrxMLd75iH78TTT3Pq9xTUp5F7QBbEsEqK6sGci9S4a92PLXMe9IaurdFvMs5Z36b+RuqbqOVAVqSdxVyqGyowRUFWnw765e7cc+MtfjX6fT0OdsrdHr6ltsDY5w4IzA5kp3tcXdQQzm/M934SFlFL3oizzk371ZbwBAEAQBAEAQBAKDfGiwpLiUF6mFcVgBxKAWqL6oW9QJSppdbjfwfJOo6MtJrZ7eS++xd4esrqrqQVZQykcCCLgj0lzFOLhJxlqjn8F/DY56PClis1Wn0FZR84vqLP+KUWUrc5vqfPwyqcqHFfVyX2adxT4fYZbCPVoIBUp4lq9A5sxqBLL3mvrnVT0FyDPUx+IqqSSlnspNWt0tW6O8z4R0lV2aq4ryfR09nlkdjsvaCV6KVqZujqGHhfkfEG4PlPNTurnOvRlRqOnLVFFursikaTMaa29pepSbNmYhSFWpmvxOW5tYG/DWenjcRUU1Ha5KTWnS1boucrZlnvUgOErAjN3dEzZczXGVCbjQtZeN9dJnwTarxads9dbLe+xZkPQz2TspKS02CKtQUUptlvqFAsDr3rW0JufHWVr4idRtN3V2+8k27TqVR2YpZbtUCszIzhVysxNlYdAL3trM+8PQ5eptvHpmQU1JBX5w4euVUHNcuA12JNgFUEAG5Y2IkZ2XZ5epO/wB8/oW+x9sVWdqeIUKxqZKeSnVCHuO5HaP7xARiWyqOAF7iWt9yP2L6QBAOZ2psTEvXLpUy0zVDkLVak38uimY/NsGI7NrKdDn1ItC1G730mgbu4sPSJxLsqObgVnp2pq9Psybo3aN2aEMDbMXbXXQun3/cPo9/2Og2Lh3p4ejTfLmSmiHKSVuqgaEgG2nSS3d3ISsTZBIgCAIAgCAIAgCAIAgCAIAgHjAEWOoPKAnY57dAml2uCbjhnsnU0H71M+mqfdnOGXF5j0Mfaps4hctZ/wAyyfr2knezZhr0DkuKtMipTI0OdeV/EXX706xUdqLlomjhha3wpPmkmn2+jzN27GT2ShkAC9kgsL6EKLjXXjfjO2Km51pSbvdvo8DhOm6cth7inRWw1ethlAyYpatXD30UVsvzlPwBNnH3ukz0rRqLa0vf1PQq/wCYw6q8qFlLpXJf2fYXW71MLhqKgBctNAVBzAEKARfnrfWaMVJzrTk3e7fR4HnOOzkad5KBdaIyBlGIos92y2UNfN42NjYy+FmoOTvZ7Lt3aBR2sibtTFGlRq1VRqjU6buKa+85VSQq+Jtb1mRhK7sctW3wrKmY0qRHZVnzhyUHZozKGKZlXOVKi7fQbibAz79+ZCzt798x7it8KicKaPYVu8pIR8iuVamTqQWTKQAbE8fdzQ3ZX97/AEJSu7e93qZbQ3ixCtky0VdHUXJYCoM9iKZK90BbZzrYG9o/f7+hW/2+3r73X2w9qCvTVrgPlDMnCwLMoPEixKNYgkG2hI1lmEWUgkQBAEAQBAEAQBAEAQBAEAQBAEAQBAEA5zeD5jE4fGD3SfZ632Kh7jHyqW9HMpLJpno4X51GdDf9UetartXkdHLnnFNgT2OIeiSctS9SnpoDoGUG3radZceO1vWvVuNNRbdNTW7J+pnvNsxq9EimQK1NhUot0qJqL+B1U+DGZ5xustScHXVKpxvpeUup+7rpI27e0lqKrKoVKwLBfpLVGlSmQeYIPSd9r4lNT3rJ/b0LYug6cnF5teK3MusVh1qIyNwYWMrCTjJSW4yRk4u6NGzKzMmVwA6d1he/DgfUay1SKTy0ZeokndaM07wYsU6JJRHDlaeV2yUz2jBO+9jZdeh6W1nO+ZzKWrvgwbIKVC5JCscTZAVtmNVuy+bU37jWbPpot5F/v9/Qe/L1N2y95zUq0kKKBWL+82WohFMVFQ0wpuctySxUaczYS1t3vVoqnfP3ojpAgBJsLm1zbU24XMgsZQBAEAQBAEAQBAEAQBAEAQBAEAQBAEAQCJtfZ64ihUoP7tRGUnmLjQjxBsfSQ1dWOtCtKjUjUjqnch7q7Qath17T+bTLUqo/1KZysfW2b1lYNtZ6nbG0Y06z2Ppecep5r0Im9RrML4fKamHHbW5tYg9n95Qw+E7O8aUmtXp072XwXw9q1XSWXV09hdbPxiVqSVUN0qKGU+BF9fGc001dGWrTlSm4S1WRzZSnQx4XOuSu+cJY92v2bXs3BcwANjxIM6R4kW/1ZL7/AGNzcq+GvbOCs3zxurZdHkdZKHmkDADNUq1LAAlVDA3zZbgk6246ek6zdoxj7R1nlFRJzKCLEAjoZyORh2Sm/dXW19BrbhAMuzF72F+ttfjAMrwBAEAQBAEAQBAEAQBAEAQBAEAQBAEAQBAEA5wH2baBvpTxaX8BXpLr+Kn/AGTn9Mus9G3x8J/7U3/S/R+ZabGBKdq2XNVOa68Mv0Rfn3bRRnOcE5Pq6jPilGM9iN7Ryz59/iVWwSMNiK2DOiG9eh0yM3fQfZc38mERey2u00Yn59KFda/TLrWj7V4ozxGyvasK5JVatUiolRdcrKb0mB52st+F9ZSDnUpLafSujmHxlhsQkk7Ryae/dI2YHbbVcJ2oVRXv2TU2NgtcNkKnX62vG5EVKklTvHXTtIlhIwxOxJ8TW63xte/d4lvhMOtNFRRYATQ5Sk7yd2YZy2pNnG/KXvL7PT7BTTY1UZXTMy1QrCwZCNBrfj8DrMmKrbCsYMZX2I7K3958q2FvBXwtVKiVHIUi6FjlYc1I4cOfLjPNp1pQd0zyaVedOSaZYbY34xmINIlwhpEkGndbseZF9dNLcOPWXniZytusdKmMqTtusRdkb2YzDEmlWazPnZWs4Zud82ovzsQTKwr1IaMpTxNSGjPt26e3RjcOK4QJdiuXNmII66C37WnrUanxI7R7lCt8WG1YuZ1OwgCAIAgCAIAgCAIAgCAIAgCAIAgCAIByvykVjTwnarTZmpVabqy27hU+8w4lT7ptyac6mh6nBEVPEbDlZNNdfQuneuo37ibbXE4YELlyd2w4Aa2AubmwFvS/OccLPiuDVtnLs3eA4WwjoV7t32s/Ui/KHjFw9Ohisrl6VYWKi6lWGV0c/RDLcA/WCztU5y3BNN1pzo3VpLxWjXU/C5K3E22uJwylVy5LLYcANbAXN9LW9Jxws+K4NW2cuzd4FeFsI6Fe7d9rP1OW3x22MFjiBSOSt2NRi9xT7SmwtUQqbk27rA24A684xCdnsq7yfaj0+DcL/E4e7lnHaWWtmtHfvXdkfRcFilqotRb5WFxfQzRTmqkVJaM+crUpUpuEtUVu8+7yY2mtN2KqGBJULnIH0QzA5dbHTpK1aSqKzMtaiqq2WfKvlI3ewmB7NaJrF3uxVmVlCjTTu5rk+PIzPPDU1kkXpYDDyi04+Lv5kGpuFtBVBOGY3W/cZGIJHBhmBHjxnB4KW4wy4Ki77M+rL7k3ZXyaY6qAzinRF+Dk57dQqg/AkcJEcFUeuRmjwdUdrtI7f5Pd1MTgnrdrVHZk2WmpurG4+cI+ibC1uPXgJqw1CVNu7yNmEw06Td3l7zO4ms3CAIAgCAIAgCAIAgCAIAgCAIBi9QAXJAHUm0iUlFXbsVlOMVeTsVtfeHDJxqqfs3b9BMU+EsLDWfdn5Hn1OF8HT1qJ9WfkQqm+GHHAVD6AfqZllw3h1om+z9zFP8RYVaKT7F6mht9KfKk58yBOT4dpboPwOL/EtHdB+BHrb5KwKnDhlIIILixB0IIy8JzfDy/8fj+xz/xRsu8aX9X7FPu5tdcGj06VK6M5ZVL3y35Xtr5+E4w4acW2oa9OngbMf+MnitiXwuMlaWfllzdWZYYzeztUam+HRkYEMpYkEH0lnw7J8hd5gh+KasJKUIJNaZ/sVO7O1GwVM0qahlLswzXuATwuOPnOceGpxbaiszbwl+MpYtwnGklK1pZ5X6Ojr6s9TPeLawxlE0atGnbirC+ZW6qb/wD7D4bqPWK8TPgvxhisLVVSMF0rPNd5P2fvY9OmlPs0OVQL3I4SYcNzgtnZTS7CcZ+KNvETlSheLbte97dOpOpb6j6VE+Ye/wCRE7x4eXKh4/sc4fiZcqn3P9jiflL2vRxiqEpOKlMkZyRqp4iw462Phr1nrwqqtTVRLU+owOLjWgpJWUuc6Hdr5Q0GGpLiUrGqqBWYBTmI0zG7A3IAJneMssy1SUVJ2Ow2Vt7D4hA9Oov2WIVx5reHUitWc3Vgsm0iyBl7nRO57AEAQBAEAQBAEAQBAEAQBAPCIBCrbJpObsHJ/wCrV/IZplng6U3eV/8A6l6mKpwfQqO8rv8A1S9TRU3dwzcUJ86lQ/q05S4Mw0tY37ZepwlwPg5/VFv/AFS9TX/4Xwv9M/jf95T8pwn6fF+pX8jwP6PGXqP/AAvhf6Z/G/7x+U4T9Pi/Uj8iwX6PF+pE2ru/hqdGpUWkCURmAaqyKSBfVibAeJkPgnC/p8X6j8iwX6PF+pzyNQcItOgpqOaejVKq2V/Z++RxA+eaw55LX4kSuCMI+Tz72Q+AsCuS+9+poqIlE2qUTVZquIsisVIVKj00WnzYkpr7xu3EAgSsuCcKl9L730v7FvyDBfp5t76OnpJeFpUXrUqQpU3DgE1ErnKblwRTzEFioUEgA8eUn8nwt7bL72UfAWCtfZfezzHLSp1KtM4Orann+dzOafcpmty1PzeXhpmJHKFwRhXyfF++b2iXwDgVyX3v3z+HOY4OglVMyYemLGmpvVcjM+JejcZbi1kz6E3uBf6Ufk+F/S+981yPyLBfpfezDZIpVHoLUw6p2tuFV2YZqFOsAFIBNs5Ba1hlGgvpL4Gwt7WfePyHBWvsvvZ1R3Tw3R/xSn5NhuZ95X/D+D5n3mDbn4Y8c/4h+0mPBNGP0uS7S0eA8PD6ZSXVIh1vk+wjcDWX7LL/ALqZtp0dhW2m+u3oehSw3w1bbk+u3pczo7h4VeDVr9cyk/2zPiMBGvlOcrc2XoZcVwXHEq1SpK3NxUv9pKpbqUl92riF8nUfos4R4HpQ+mc12r0M0OAaMPpqTXU0vsT8Pswpa2IxB8GZG/VLzXTwrhpUm+tp+aN1LBSp6VpvrafnEsJrNwgCAIAgCAIAgCAIAgCAIAgCAIAgCAIAgCAIAgCAIAgCAIAgCAIAgCAIAgCAIAgCAf/Z"/>
          <p:cNvSpPr>
            <a:spLocks noChangeAspect="1" noChangeArrowheads="1"/>
          </p:cNvSpPr>
          <p:nvPr/>
        </p:nvSpPr>
        <p:spPr bwMode="auto">
          <a:xfrm>
            <a:off x="1" y="-472786"/>
            <a:ext cx="301625" cy="28791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3581400" y="4304664"/>
            <a:ext cx="2480792" cy="1512194"/>
            <a:chOff x="3319826" y="3090785"/>
            <a:chExt cx="2480792" cy="1584203"/>
          </a:xfrm>
        </p:grpSpPr>
        <p:pic>
          <p:nvPicPr>
            <p:cNvPr id="19470" name="Picture 14" descr="https://encrypted-tbn3.gstatic.com/images?q=tbn:ANd9GcQFcKhROwAhs4PWAoKfW8Ap5uagSosxfbnRLlqWt93dHaYahjqK8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95544" y="3150988"/>
              <a:ext cx="2405074" cy="1524000"/>
            </a:xfrm>
            <a:prstGeom prst="rect">
              <a:avLst/>
            </a:prstGeom>
            <a:noFill/>
          </p:spPr>
        </p:pic>
        <p:sp>
          <p:nvSpPr>
            <p:cNvPr id="2" name="TextBox 1"/>
            <p:cNvSpPr txBox="1"/>
            <p:nvPr/>
          </p:nvSpPr>
          <p:spPr>
            <a:xfrm>
              <a:off x="3319826" y="3090785"/>
              <a:ext cx="1447800" cy="822203"/>
            </a:xfrm>
            <a:prstGeom prst="rect">
              <a:avLst/>
            </a:prstGeom>
            <a:solidFill>
              <a:schemeClr val="bg1"/>
            </a:solidFill>
          </p:spPr>
          <p:txBody>
            <a:bodyPr wrap="square" rtlCol="0">
              <a:spAutoFit/>
            </a:bodyPr>
            <a:lstStyle/>
            <a:p>
              <a:pPr marL="228600" indent="-228600">
                <a:buFont typeface="+mj-lt"/>
                <a:buAutoNum type="arabicPeriod"/>
              </a:pPr>
              <a:r>
                <a:rPr lang="en-US" sz="900" dirty="0" smtClean="0"/>
                <a:t>Sun warms the land.</a:t>
              </a:r>
            </a:p>
            <a:p>
              <a:pPr marL="228600" indent="-228600">
                <a:buFont typeface="+mj-lt"/>
                <a:buAutoNum type="arabicPeriod"/>
              </a:pPr>
              <a:r>
                <a:rPr lang="en-US" sz="900" dirty="0" smtClean="0"/>
                <a:t>Land warms the air.</a:t>
              </a:r>
            </a:p>
            <a:p>
              <a:pPr marL="228600" indent="-228600">
                <a:buFont typeface="+mj-lt"/>
                <a:buAutoNum type="arabicPeriod"/>
              </a:pPr>
              <a:r>
                <a:rPr lang="en-US" sz="900" dirty="0" smtClean="0"/>
                <a:t>Warm air rises.</a:t>
              </a:r>
            </a:p>
            <a:p>
              <a:pPr marL="228600" indent="-228600">
                <a:buFont typeface="+mj-lt"/>
                <a:buAutoNum type="arabicPeriod"/>
              </a:pPr>
              <a:r>
                <a:rPr lang="en-US" sz="900" dirty="0" smtClean="0"/>
                <a:t>Cool air moves down to meet the warm air.</a:t>
              </a:r>
              <a:endParaRPr lang="en-US" sz="900" dirty="0"/>
            </a:p>
          </p:txBody>
        </p:sp>
      </p:grpSp>
      <p:sp>
        <p:nvSpPr>
          <p:cNvPr id="16" name="Text Box 2"/>
          <p:cNvSpPr txBox="1">
            <a:spLocks noChangeArrowheads="1"/>
          </p:cNvSpPr>
          <p:nvPr/>
        </p:nvSpPr>
        <p:spPr bwMode="auto">
          <a:xfrm>
            <a:off x="5618967" y="23647"/>
            <a:ext cx="1676400" cy="7696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Grade Equivalent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Lexile</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670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Sentence Length</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11.13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Log Word Frequency</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3.24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Word Count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488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pSp>
        <p:nvGrpSpPr>
          <p:cNvPr id="46" name="Group 45"/>
          <p:cNvGrpSpPr/>
          <p:nvPr/>
        </p:nvGrpSpPr>
        <p:grpSpPr>
          <a:xfrm>
            <a:off x="685800" y="304800"/>
            <a:ext cx="5486401" cy="8614064"/>
            <a:chOff x="761999" y="1271393"/>
            <a:chExt cx="5155407" cy="9024259"/>
          </a:xfrm>
        </p:grpSpPr>
        <p:grpSp>
          <p:nvGrpSpPr>
            <p:cNvPr id="43" name="Group 42"/>
            <p:cNvGrpSpPr/>
            <p:nvPr/>
          </p:nvGrpSpPr>
          <p:grpSpPr>
            <a:xfrm>
              <a:off x="761999" y="1271393"/>
              <a:ext cx="5155407" cy="7802871"/>
              <a:chOff x="761999" y="476591"/>
              <a:chExt cx="5155407" cy="7802871"/>
            </a:xfrm>
          </p:grpSpPr>
          <p:grpSp>
            <p:nvGrpSpPr>
              <p:cNvPr id="41" name="Group 40"/>
              <p:cNvGrpSpPr/>
              <p:nvPr/>
            </p:nvGrpSpPr>
            <p:grpSpPr>
              <a:xfrm>
                <a:off x="761999" y="476591"/>
                <a:ext cx="5155407" cy="7802871"/>
                <a:chOff x="795873" y="116725"/>
                <a:chExt cx="5155407" cy="7802871"/>
              </a:xfrm>
            </p:grpSpPr>
            <p:sp>
              <p:nvSpPr>
                <p:cNvPr id="18490" name="Rectangle 58"/>
                <p:cNvSpPr>
                  <a:spLocks noChangeArrowheads="1"/>
                </p:cNvSpPr>
                <p:nvPr/>
              </p:nvSpPr>
              <p:spPr bwMode="auto">
                <a:xfrm>
                  <a:off x="1379280" y="116725"/>
                  <a:ext cx="4572000" cy="7802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What Can Wind Do</a:t>
                  </a:r>
                  <a:r>
                    <a:rPr kumimoji="0" lang="en-US" sz="1600" b="1" i="0"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algn="ctr" defTabSz="914400" fontAlgn="base">
                    <a:spcBef>
                      <a:spcPct val="0"/>
                    </a:spcBef>
                    <a:spcAft>
                      <a:spcPct val="0"/>
                    </a:spcAft>
                  </a:pPr>
                  <a:r>
                    <a:rPr lang="en-US" sz="1200" i="1" dirty="0">
                      <a:latin typeface="Calibri" pitchFamily="34" charset="0"/>
                      <a:ea typeface="Times New Roman" pitchFamily="18" charset="0"/>
                      <a:cs typeface="Times New Roman" pitchFamily="18" charset="0"/>
                    </a:rPr>
                    <a:t>By Elizabeth Yeo</a:t>
                  </a:r>
                  <a:r>
                    <a:rPr lang="en-US" sz="1050" i="1" dirty="0">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en-US" sz="1400" b="1" dirty="0" smtClean="0">
                      <a:latin typeface="Calibri" pitchFamily="34" charset="0"/>
                      <a:ea typeface="Times New Roman" pitchFamily="18" charset="0"/>
                      <a:cs typeface="Times New Roman" pitchFamily="18" charset="0"/>
                    </a:rPr>
                    <a:t>Article #2</a:t>
                  </a:r>
                  <a:endParaRPr kumimoji="0" lang="en-US" sz="1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Did you know that wind is very important?  What can wind do?</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Wind Makes Mountains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When wind blows and blows it picks up rocks and dirt and moves them to another place.  This makes mountains.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takes many years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mountains to form.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Wind Helps Plants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Wind helps plants.  It can make new plants by blowing their seeds to new places.</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u="sng"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Wind Pushes Birds</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Calibri" pitchFamily="34" charset="0"/>
                      <a:ea typeface="Times New Roman" pitchFamily="18" charset="0"/>
                      <a:cs typeface="Times New Roman" pitchFamily="18" charset="0"/>
                    </a:rPr>
                    <a:t>Birds know where to fly because the wind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pushes them in a certain   direction.  </a:t>
                  </a:r>
                  <a:r>
                    <a:rPr lang="en-US" sz="1200" dirty="0" smtClean="0">
                      <a:latin typeface="Calibri" pitchFamily="34" charset="0"/>
                      <a:ea typeface="Times New Roman" pitchFamily="18" charset="0"/>
                      <a:cs typeface="Times New Roman" pitchFamily="18" charset="0"/>
                    </a:rPr>
                    <a:t>W</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ind can </a:t>
                  </a:r>
                  <a:r>
                    <a:rPr lang="en-US" sz="1200" dirty="0" smtClean="0">
                      <a:latin typeface="Calibri" pitchFamily="34" charset="0"/>
                      <a:ea typeface="Times New Roman" pitchFamily="18" charset="0"/>
                      <a:cs typeface="Times New Roman" pitchFamily="18" charset="0"/>
                    </a:rPr>
                    <a:t>help push</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airplanes and kites</a:t>
                  </a:r>
                  <a:r>
                    <a:rPr kumimoji="0" lang="en-US"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too.</a:t>
                  </a: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4</a:t>
                  </a:r>
                </a:p>
                <a:p>
                  <a:pPr marL="0" marR="0" lvl="0" indent="0" algn="l" defTabSz="914400" rtl="0" eaLnBrk="0" fontAlgn="base" latinLnBrk="0" hangingPunct="0">
                    <a:lnSpc>
                      <a:spcPct val="100000"/>
                    </a:lnSpc>
                    <a:spcBef>
                      <a:spcPct val="0"/>
                    </a:spcBef>
                    <a:spcAft>
                      <a:spcPct val="0"/>
                    </a:spcAft>
                    <a:buClrTx/>
                    <a:buSzTx/>
                    <a:buFontTx/>
                    <a:buNone/>
                    <a:tabLst/>
                  </a:pPr>
                  <a:r>
                    <a:rPr lang="en-US" sz="1200" b="1" u="sng" dirty="0" smtClean="0">
                      <a:latin typeface="Calibri" pitchFamily="34" charset="0"/>
                      <a:ea typeface="Times New Roman" pitchFamily="18" charset="0"/>
                      <a:cs typeface="Times New Roman" pitchFamily="18" charset="0"/>
                    </a:rPr>
                    <a:t>Wind Makes Energy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Windmills need wind to help make energy. First the wind blows. The</a:t>
                  </a:r>
                  <a:r>
                    <a:rPr kumimoji="0" lang="en-US"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en-US" sz="1200" dirty="0" smtClean="0">
                      <a:latin typeface="Calibri" pitchFamily="34" charset="0"/>
                      <a:ea typeface="Times New Roman" pitchFamily="18" charset="0"/>
                      <a:cs typeface="Times New Roman" pitchFamily="18" charset="0"/>
                    </a:rPr>
                    <a:t>wind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moves the windmill’s blades.  Then the </a:t>
                  </a:r>
                  <a:r>
                    <a:rPr kumimoji="0" lang="en-US"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blades</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turn around and around. </a:t>
                  </a:r>
                  <a:r>
                    <a:rPr kumimoji="0" lang="en-US"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When this happens it starts a motor. The motor helps make energy. </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Calibri" pitchFamily="34" charset="0"/>
                    <a:ea typeface="Times New Roman" pitchFamily="18" charset="0"/>
                    <a:cs typeface="Times New Roman" pitchFamily="18" charset="0"/>
                  </a:endParaRPr>
                </a:p>
              </p:txBody>
            </p:sp>
            <p:pic>
              <p:nvPicPr>
                <p:cNvPr id="18492" name="Picture 60" descr="https://encrypted-tbn0.gstatic.com/images?q=tbn:ANd9GcThe2PN4_ISxl0m3PWme1GoBM2S0nhnnPOJyUaSWtrVIP-nImgE"/>
                <p:cNvPicPr>
                  <a:picLocks noChangeAspect="1" noChangeArrowheads="1"/>
                </p:cNvPicPr>
                <p:nvPr/>
              </p:nvPicPr>
              <p:blipFill>
                <a:blip r:embed="rId2" cstate="print">
                  <a:clrChange>
                    <a:clrFrom>
                      <a:srgbClr val="FCFEFB"/>
                    </a:clrFrom>
                    <a:clrTo>
                      <a:srgbClr val="FCFEFB">
                        <a:alpha val="0"/>
                      </a:srgbClr>
                    </a:clrTo>
                  </a:clrChange>
                  <a:grayscl/>
                </a:blip>
                <a:srcRect/>
                <a:stretch>
                  <a:fillRect/>
                </a:stretch>
              </p:blipFill>
              <p:spPr bwMode="auto">
                <a:xfrm>
                  <a:off x="3632381" y="2320225"/>
                  <a:ext cx="1621933" cy="1143000"/>
                </a:xfrm>
                <a:prstGeom prst="rect">
                  <a:avLst/>
                </a:prstGeom>
                <a:noFill/>
              </p:spPr>
            </p:pic>
            <p:pic>
              <p:nvPicPr>
                <p:cNvPr id="18494" name="Picture 62" descr="https://encrypted-tbn2.gstatic.com/images?q=tbn:ANd9GcS9Cw6N_jMepPBMAW-i4_RhSw9_B_Jn2gIJRmV4R3LA4UITbKD7c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5873" y="2891726"/>
                  <a:ext cx="1166813" cy="1295400"/>
                </a:xfrm>
                <a:prstGeom prst="rect">
                  <a:avLst/>
                </a:prstGeom>
                <a:noFill/>
              </p:spPr>
            </p:pic>
          </p:grpSp>
          <p:pic>
            <p:nvPicPr>
              <p:cNvPr id="18496" name="Picture 64" descr="https://encrypted-tbn3.gstatic.com/images?q=tbn:ANd9GcSjmTWepM3PDked4L9Y2f0FC0cU7tXi03-8XG_td9h7-_zkli7oxA"/>
              <p:cNvPicPr>
                <a:picLocks noChangeAspect="1" noChangeArrowheads="1"/>
              </p:cNvPicPr>
              <p:nvPr/>
            </p:nvPicPr>
            <p:blipFill>
              <a:blip r:embed="rId4" cstate="print">
                <a:clrChange>
                  <a:clrFrom>
                    <a:srgbClr val="FFFFFF"/>
                  </a:clrFrom>
                  <a:clrTo>
                    <a:srgbClr val="FFFFFF">
                      <a:alpha val="0"/>
                    </a:srgbClr>
                  </a:clrTo>
                </a:clrChange>
              </a:blip>
              <a:srcRect l="6048" t="20873" r="1218" b="21724"/>
              <a:stretch>
                <a:fillRect/>
              </a:stretch>
            </p:blipFill>
            <p:spPr bwMode="auto">
              <a:xfrm>
                <a:off x="3089734" y="5583923"/>
                <a:ext cx="2514600" cy="1202635"/>
              </a:xfrm>
              <a:prstGeom prst="rect">
                <a:avLst/>
              </a:prstGeom>
              <a:noFill/>
            </p:spPr>
          </p:pic>
        </p:grpSp>
        <p:pic>
          <p:nvPicPr>
            <p:cNvPr id="18500" name="Picture 68" descr="http://us.cdn4.123rf.com/168nwm/oljica/oljica1105/oljica110500009/9458222-silhouette-of-windmill.jpg"/>
            <p:cNvPicPr>
              <a:picLocks noChangeAspect="1" noChangeArrowheads="1"/>
            </p:cNvPicPr>
            <p:nvPr/>
          </p:nvPicPr>
          <p:blipFill>
            <a:blip r:embed="rId5" cstate="print">
              <a:clrChange>
                <a:clrFrom>
                  <a:srgbClr val="F9F9F9"/>
                </a:clrFrom>
                <a:clrTo>
                  <a:srgbClr val="F9F9F9">
                    <a:alpha val="0"/>
                  </a:srgbClr>
                </a:clrTo>
              </a:clrChange>
            </a:blip>
            <a:srcRect/>
            <a:stretch>
              <a:fillRect/>
            </a:stretch>
          </p:blipFill>
          <p:spPr bwMode="auto">
            <a:xfrm>
              <a:off x="2758466" y="8695452"/>
              <a:ext cx="1680035" cy="1600200"/>
            </a:xfrm>
            <a:prstGeom prst="rect">
              <a:avLst/>
            </a:prstGeom>
            <a:noFill/>
          </p:spPr>
        </p:pic>
      </p:grpSp>
      <p:sp>
        <p:nvSpPr>
          <p:cNvPr id="13" name="Text Box 2"/>
          <p:cNvSpPr txBox="1">
            <a:spLocks noChangeArrowheads="1"/>
          </p:cNvSpPr>
          <p:nvPr/>
        </p:nvSpPr>
        <p:spPr bwMode="auto">
          <a:xfrm>
            <a:off x="5708822" y="76200"/>
            <a:ext cx="1606378" cy="75084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Grade Equivalent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Lexile</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580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Sentence Length</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8.33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Log Word Frequency</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3.43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Word Count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258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8" name="Rectangle 7"/>
          <p:cNvSpPr/>
          <p:nvPr/>
        </p:nvSpPr>
        <p:spPr>
          <a:xfrm>
            <a:off x="725922" y="587718"/>
            <a:ext cx="6208278" cy="2806040"/>
          </a:xfrm>
          <a:prstGeom prst="rect">
            <a:avLst/>
          </a:prstGeom>
        </p:spPr>
        <p:txBody>
          <a:bodyPr wrap="square" lIns="96661" tIns="48331" rIns="96661" bIns="48331">
            <a:spAutoFit/>
          </a:bodyPr>
          <a:lstStyle/>
          <a:p>
            <a:r>
              <a:rPr lang="en-US" sz="1600" b="1" dirty="0" smtClean="0">
                <a:latin typeface="Helvetica" pitchFamily="34" charset="0"/>
                <a:ea typeface="Calibri" pitchFamily="34" charset="0"/>
                <a:cs typeface="Times New Roman" pitchFamily="18" charset="0"/>
              </a:rPr>
              <a:t>9.  Read the sentence.</a:t>
            </a:r>
          </a:p>
          <a:p>
            <a:pPr marL="342900" indent="-342900">
              <a:buAutoNum type="arabicPeriod" startAt="2"/>
            </a:pPr>
            <a:endParaRPr lang="en-US" sz="1600" dirty="0" smtClean="0">
              <a:latin typeface="Helvetica" pitchFamily="34" charset="0"/>
              <a:ea typeface="Calibri" pitchFamily="34" charset="0"/>
              <a:cs typeface="Times New Roman" pitchFamily="18" charset="0"/>
            </a:endParaRPr>
          </a:p>
          <a:p>
            <a:pPr marL="342900" indent="-342900"/>
            <a:r>
              <a:rPr lang="en-US" sz="1600" dirty="0" smtClean="0">
                <a:latin typeface="Helvetica" pitchFamily="34" charset="0"/>
                <a:ea typeface="Calibri" pitchFamily="34" charset="0"/>
                <a:cs typeface="Times New Roman" pitchFamily="18" charset="0"/>
              </a:rPr>
              <a:t>      The wind </a:t>
            </a:r>
            <a:r>
              <a:rPr lang="en-US" sz="1600" b="1" u="sng" dirty="0" smtClean="0">
                <a:latin typeface="Helvetica" pitchFamily="34" charset="0"/>
                <a:ea typeface="Calibri" pitchFamily="34" charset="0"/>
                <a:cs typeface="Times New Roman" pitchFamily="18" charset="0"/>
              </a:rPr>
              <a:t>pushes</a:t>
            </a:r>
            <a:r>
              <a:rPr lang="en-US" sz="1600" dirty="0" smtClean="0">
                <a:latin typeface="Helvetica" pitchFamily="34" charset="0"/>
                <a:ea typeface="Calibri" pitchFamily="34" charset="0"/>
                <a:cs typeface="Times New Roman" pitchFamily="18" charset="0"/>
              </a:rPr>
              <a:t> the birds in the right direction.  </a:t>
            </a:r>
          </a:p>
          <a:p>
            <a:pPr marL="342900" indent="-342900"/>
            <a:endParaRPr lang="en-US" sz="1600" dirty="0" smtClean="0">
              <a:latin typeface="Helvetica" pitchFamily="34" charset="0"/>
              <a:ea typeface="Calibri" pitchFamily="34" charset="0"/>
              <a:cs typeface="Times New Roman" pitchFamily="18" charset="0"/>
            </a:endParaRPr>
          </a:p>
          <a:p>
            <a:pPr marL="342900" indent="-342900"/>
            <a:r>
              <a:rPr lang="en-US" sz="1600" dirty="0" smtClean="0">
                <a:latin typeface="Helvetica" pitchFamily="34" charset="0"/>
                <a:ea typeface="Calibri" pitchFamily="34" charset="0"/>
                <a:cs typeface="Times New Roman" pitchFamily="18" charset="0"/>
              </a:rPr>
              <a:t>      Which word means about the same as </a:t>
            </a:r>
            <a:r>
              <a:rPr lang="en-US" sz="1600" b="1" u="sng" dirty="0" smtClean="0">
                <a:latin typeface="Helvetica" pitchFamily="34" charset="0"/>
                <a:ea typeface="Calibri" pitchFamily="34" charset="0"/>
                <a:cs typeface="Times New Roman" pitchFamily="18" charset="0"/>
              </a:rPr>
              <a:t>pushes</a:t>
            </a:r>
            <a:r>
              <a:rPr lang="en-US" sz="1600" dirty="0" smtClean="0">
                <a:latin typeface="Helvetica" pitchFamily="34" charset="0"/>
                <a:ea typeface="Calibri" pitchFamily="34" charset="0"/>
                <a:cs typeface="Times New Roman" pitchFamily="18" charset="0"/>
              </a:rPr>
              <a:t>?</a:t>
            </a:r>
            <a:endParaRPr lang="en-US" sz="1600" dirty="0">
              <a:latin typeface="Helvetica" pitchFamily="34" charset="0"/>
              <a:cs typeface="Times New Roman" pitchFamily="18" charset="0"/>
            </a:endParaRPr>
          </a:p>
          <a:p>
            <a:r>
              <a:rPr lang="en-US" sz="1600" dirty="0" smtClean="0">
                <a:latin typeface="Helvetica" pitchFamily="34" charset="0"/>
                <a:cs typeface="Times New Roman" pitchFamily="18" charset="0"/>
              </a:rPr>
              <a:t>       </a:t>
            </a:r>
            <a:endParaRPr lang="en-US" sz="1600" b="1"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a:t>
            </a:r>
            <a:r>
              <a:rPr lang="en-US" sz="1600" b="1" dirty="0" smtClean="0">
                <a:latin typeface="Helvetica" pitchFamily="34" charset="0"/>
                <a:cs typeface="Helvetica" pitchFamily="34" charset="0"/>
              </a:rPr>
              <a:t>   </a:t>
            </a:r>
            <a:r>
              <a:rPr lang="en-US" sz="1600" dirty="0" smtClean="0">
                <a:latin typeface="Helvetica" pitchFamily="34" charset="0"/>
                <a:cs typeface="Helvetica" pitchFamily="34" charset="0"/>
              </a:rPr>
              <a:t>moves</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stops</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starts</a:t>
            </a:r>
          </a:p>
        </p:txBody>
      </p:sp>
      <p:cxnSp>
        <p:nvCxnSpPr>
          <p:cNvPr id="11" name="Straight Connector 10"/>
          <p:cNvCxnSpPr/>
          <p:nvPr/>
        </p:nvCxnSpPr>
        <p:spPr>
          <a:xfrm>
            <a:off x="421122" y="4495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84989" y="212265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084989" y="260743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1084989" y="310901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85802" y="4991185"/>
            <a:ext cx="5791198" cy="2806040"/>
          </a:xfrm>
          <a:prstGeom prst="rect">
            <a:avLst/>
          </a:prstGeom>
        </p:spPr>
        <p:txBody>
          <a:bodyPr wrap="square" lIns="96661" tIns="48331" rIns="96661" bIns="48331">
            <a:spAutoFit/>
          </a:bodyPr>
          <a:lstStyle/>
          <a:p>
            <a:r>
              <a:rPr lang="en-US" sz="1600" b="1" dirty="0" smtClean="0">
                <a:latin typeface="Helvetica" pitchFamily="34" charset="0"/>
                <a:cs typeface="Helvetica" pitchFamily="34" charset="0"/>
              </a:rPr>
              <a:t>10.  Read the sentence:</a:t>
            </a:r>
          </a:p>
          <a:p>
            <a:pPr marL="342900" indent="-342900">
              <a:buFont typeface="+mj-lt"/>
              <a:buAutoNum type="arabicPeriod" startAt="3"/>
            </a:pPr>
            <a:endParaRPr lang="en-US" sz="1600" dirty="0" smtClean="0">
              <a:latin typeface="Helvetica" pitchFamily="34" charset="0"/>
              <a:cs typeface="Helvetica" pitchFamily="34" charset="0"/>
            </a:endParaRPr>
          </a:p>
          <a:p>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a:t>
            </a:r>
            <a:r>
              <a:rPr lang="en-US" sz="1600" dirty="0" smtClean="0">
                <a:latin typeface="Helvetica" pitchFamily="34" charset="0"/>
                <a:cs typeface="Helvetica" pitchFamily="34" charset="0"/>
              </a:rPr>
              <a:t>Soft blowing wind is called a </a:t>
            </a:r>
            <a:r>
              <a:rPr lang="en-US" sz="1600" b="1" u="sng" dirty="0" smtClean="0">
                <a:latin typeface="Helvetica" pitchFamily="34" charset="0"/>
                <a:cs typeface="Helvetica" pitchFamily="34" charset="0"/>
              </a:rPr>
              <a:t>breeze</a:t>
            </a:r>
            <a:r>
              <a:rPr lang="en-US" sz="1600" b="1" dirty="0" smtClean="0">
                <a:latin typeface="Helvetica" pitchFamily="34" charset="0"/>
                <a:cs typeface="Helvetica" pitchFamily="34" charset="0"/>
              </a:rPr>
              <a:t>. </a:t>
            </a:r>
          </a:p>
          <a:p>
            <a:r>
              <a:rPr lang="en-US" sz="1600" b="1" dirty="0" smtClean="0">
                <a:latin typeface="Helvetica" pitchFamily="34" charset="0"/>
                <a:cs typeface="Helvetica" pitchFamily="34" charset="0"/>
              </a:rPr>
              <a:t>     </a:t>
            </a:r>
          </a:p>
          <a:p>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a:t>
            </a:r>
            <a:r>
              <a:rPr lang="en-US" sz="1600" dirty="0" smtClean="0">
                <a:latin typeface="Helvetica" pitchFamily="34" charset="0"/>
                <a:cs typeface="Helvetica" pitchFamily="34" charset="0"/>
              </a:rPr>
              <a:t>Which phrase in the sentence tells you what a </a:t>
            </a:r>
            <a:r>
              <a:rPr lang="en-US" sz="1600" b="1" u="sng" dirty="0" smtClean="0">
                <a:latin typeface="Helvetica" pitchFamily="34" charset="0"/>
                <a:cs typeface="Helvetica" pitchFamily="34" charset="0"/>
              </a:rPr>
              <a:t>breeze</a:t>
            </a:r>
            <a:r>
              <a:rPr lang="en-US" sz="1600" dirty="0" smtClean="0">
                <a:latin typeface="Helvetica" pitchFamily="34" charset="0"/>
                <a:cs typeface="Helvetica" pitchFamily="34" charset="0"/>
              </a:rPr>
              <a:t> is?</a:t>
            </a:r>
          </a:p>
          <a:p>
            <a:pPr marL="801688" indent="-342900"/>
            <a:endParaRPr lang="en-US" sz="1600" dirty="0">
              <a:latin typeface="Helvetica" pitchFamily="34" charset="0"/>
              <a:cs typeface="Helvetica" pitchFamily="34" charset="0"/>
            </a:endParaRPr>
          </a:p>
          <a:p>
            <a:pPr marL="801688" indent="-342900">
              <a:buFont typeface="+mj-lt"/>
              <a:buAutoNum type="alphaUcPeriod"/>
            </a:pPr>
            <a:r>
              <a:rPr lang="en-US" sz="1600" dirty="0">
                <a:latin typeface="Helvetica" pitchFamily="34" charset="0"/>
                <a:cs typeface="Helvetica" pitchFamily="34" charset="0"/>
              </a:rPr>
              <a:t>b</a:t>
            </a:r>
            <a:r>
              <a:rPr lang="en-US" sz="1600" dirty="0" smtClean="0">
                <a:latin typeface="Helvetica" pitchFamily="34" charset="0"/>
                <a:cs typeface="Helvetica" pitchFamily="34" charset="0"/>
              </a:rPr>
              <a:t>lowing wind</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startAt="2"/>
            </a:pPr>
            <a:r>
              <a:rPr lang="en-US" sz="1600" dirty="0" smtClean="0">
                <a:latin typeface="Helvetica" pitchFamily="34" charset="0"/>
                <a:cs typeface="Helvetica" pitchFamily="34" charset="0"/>
              </a:rPr>
              <a:t>hard wind</a:t>
            </a:r>
          </a:p>
          <a:p>
            <a:pPr marL="801688" indent="-342900"/>
            <a:endParaRPr lang="en-US" sz="1600" dirty="0">
              <a:latin typeface="Helvetica" pitchFamily="34" charset="0"/>
              <a:cs typeface="Helvetica" pitchFamily="34" charset="0"/>
            </a:endParaRPr>
          </a:p>
          <a:p>
            <a:pPr marL="801688" indent="-342900">
              <a:buFont typeface="+mj-lt"/>
              <a:buAutoNum type="alphaUcPeriod" startAt="3"/>
            </a:pPr>
            <a:r>
              <a:rPr lang="en-US" sz="1600" dirty="0" smtClean="0">
                <a:latin typeface="Helvetica" pitchFamily="34" charset="0"/>
                <a:cs typeface="Helvetica" pitchFamily="34" charset="0"/>
              </a:rPr>
              <a:t>soft wind</a:t>
            </a:r>
            <a:endParaRPr lang="en-US" sz="1600" dirty="0">
              <a:latin typeface="Helvetica" pitchFamily="34" charset="0"/>
              <a:cs typeface="Helvetica" pitchFamily="34" charset="0"/>
            </a:endParaRPr>
          </a:p>
        </p:txBody>
      </p:sp>
      <p:sp>
        <p:nvSpPr>
          <p:cNvPr id="25" name="Oval 24"/>
          <p:cNvSpPr/>
          <p:nvPr/>
        </p:nvSpPr>
        <p:spPr>
          <a:xfrm>
            <a:off x="939447" y="650449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928482" y="698344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928482" y="74624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047669670"/>
              </p:ext>
            </p:extLst>
          </p:nvPr>
        </p:nvGraphicFramePr>
        <p:xfrm>
          <a:off x="4914481" y="3124200"/>
          <a:ext cx="1752600" cy="998982"/>
        </p:xfrm>
        <a:graphic>
          <a:graphicData uri="http://schemas.openxmlformats.org/drawingml/2006/table">
            <a:tbl>
              <a:tblPr/>
              <a:tblGrid>
                <a:gridCol w="1752600"/>
              </a:tblGrid>
              <a:tr h="157734">
                <a:tc>
                  <a:txBody>
                    <a:bodyPr/>
                    <a:lstStyle/>
                    <a:p>
                      <a:pPr marL="0" marR="0" algn="l">
                        <a:lnSpc>
                          <a:spcPct val="115000"/>
                        </a:lnSpc>
                        <a:spcBef>
                          <a:spcPts val="0"/>
                        </a:spcBef>
                        <a:spcAft>
                          <a:spcPts val="0"/>
                        </a:spcAft>
                      </a:pPr>
                      <a:r>
                        <a:rPr lang="en-US" sz="900" b="1" i="1" dirty="0" smtClean="0">
                          <a:solidFill>
                            <a:srgbClr val="000000"/>
                          </a:solidFill>
                          <a:latin typeface="Calibri"/>
                          <a:ea typeface="Times New Roman"/>
                          <a:cs typeface="Times New Roman"/>
                        </a:rPr>
                        <a:t>Toward RI.1.4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2 – </a:t>
                      </a:r>
                      <a:r>
                        <a:rPr lang="en-US" sz="800" b="1" dirty="0" err="1">
                          <a:solidFill>
                            <a:srgbClr val="000000"/>
                          </a:solidFill>
                          <a:latin typeface="Calibri"/>
                          <a:ea typeface="Times New Roman"/>
                          <a:cs typeface="Times New Roman"/>
                        </a:rPr>
                        <a:t>APg</a:t>
                      </a:r>
                      <a:endParaRPr lang="en-US" sz="800" dirty="0">
                        <a:latin typeface="Calibri"/>
                        <a:ea typeface="Calibri"/>
                        <a:cs typeface="Times New Roman"/>
                      </a:endParaRPr>
                    </a:p>
                  </a:txBody>
                  <a:tcPr marL="22935" marR="229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03009">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 language structure (pre/suffixes) and word relationships to help determine the meaning of words.  </a:t>
                      </a:r>
                      <a:r>
                        <a:rPr lang="en-US" sz="800" b="1" u="sng" dirty="0">
                          <a:solidFill>
                            <a:srgbClr val="000000"/>
                          </a:solidFill>
                          <a:latin typeface="Calibri"/>
                          <a:ea typeface="Times New Roman"/>
                          <a:cs typeface="Times New Roman"/>
                        </a:rPr>
                        <a:t>L.1.4b</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Uses frequently occurring root words (looks, looked) to help determine meaning. </a:t>
                      </a:r>
                      <a:r>
                        <a:rPr lang="en-US" sz="800" b="1" u="sng" dirty="0">
                          <a:solidFill>
                            <a:srgbClr val="000000"/>
                          </a:solidFill>
                          <a:latin typeface="Calibri"/>
                          <a:ea typeface="Times New Roman"/>
                          <a:cs typeface="Times New Roman"/>
                        </a:rPr>
                        <a:t>L.1.4c</a:t>
                      </a:r>
                      <a:endParaRPr lang="en-US" sz="800" dirty="0">
                        <a:latin typeface="Calibri"/>
                        <a:ea typeface="Calibri"/>
                        <a:cs typeface="Times New Roman"/>
                      </a:endParaRPr>
                    </a:p>
                  </a:txBody>
                  <a:tcPr marL="22935" marR="229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7279202"/>
              </p:ext>
            </p:extLst>
          </p:nvPr>
        </p:nvGraphicFramePr>
        <p:xfrm>
          <a:off x="4953000" y="8343900"/>
          <a:ext cx="1612372" cy="723900"/>
        </p:xfrm>
        <a:graphic>
          <a:graphicData uri="http://schemas.openxmlformats.org/drawingml/2006/table">
            <a:tbl>
              <a:tblPr/>
              <a:tblGrid>
                <a:gridCol w="1612372"/>
              </a:tblGrid>
              <a:tr h="157734">
                <a:tc>
                  <a:txBody>
                    <a:bodyPr/>
                    <a:lstStyle/>
                    <a:p>
                      <a:pPr marL="0" marR="0" algn="l">
                        <a:lnSpc>
                          <a:spcPct val="100000"/>
                        </a:lnSpc>
                        <a:spcBef>
                          <a:spcPts val="0"/>
                        </a:spcBef>
                        <a:spcAft>
                          <a:spcPts val="0"/>
                        </a:spcAft>
                      </a:pPr>
                      <a:r>
                        <a:rPr lang="en-US" sz="900" b="1" i="1" dirty="0" smtClean="0">
                          <a:solidFill>
                            <a:srgbClr val="000000"/>
                          </a:solidFill>
                          <a:latin typeface="Calibri"/>
                          <a:ea typeface="Times New Roman"/>
                          <a:cs typeface="Times New Roman"/>
                        </a:rPr>
                        <a:t>Toward RI.1.4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a:t>
                      </a:r>
                      <a:r>
                        <a:rPr lang="en-US" sz="900" b="1" dirty="0" smtClean="0">
                          <a:solidFill>
                            <a:srgbClr val="000000"/>
                          </a:solidFill>
                          <a:latin typeface="Calibri"/>
                          <a:ea typeface="Times New Roman"/>
                          <a:cs typeface="Times New Roman"/>
                        </a:rPr>
                        <a:t>– </a:t>
                      </a:r>
                      <a:r>
                        <a:rPr lang="en-US" sz="900" b="1" dirty="0" err="1" smtClean="0">
                          <a:solidFill>
                            <a:srgbClr val="000000"/>
                          </a:solidFill>
                          <a:latin typeface="Calibri"/>
                          <a:ea typeface="Times New Roman"/>
                          <a:cs typeface="Times New Roman"/>
                        </a:rPr>
                        <a:t>APm</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66166">
                <a:tc>
                  <a:txBody>
                    <a:bodyPr/>
                    <a:lstStyle/>
                    <a:p>
                      <a:pPr marL="0" marR="0" algn="l">
                        <a:lnSpc>
                          <a:spcPct val="100000"/>
                        </a:lnSpc>
                        <a:spcBef>
                          <a:spcPts val="0"/>
                        </a:spcBef>
                        <a:spcAft>
                          <a:spcPts val="0"/>
                        </a:spcAft>
                      </a:pPr>
                      <a:r>
                        <a:rPr lang="en-US" sz="900" b="0" dirty="0" smtClean="0">
                          <a:solidFill>
                            <a:srgbClr val="000000"/>
                          </a:solidFill>
                          <a:latin typeface="+mn-lt"/>
                          <a:ea typeface="Times New Roman"/>
                          <a:cs typeface="Times New Roman"/>
                        </a:rPr>
                        <a:t>Use context to help ask or answer questions about the meaning of unknown words or phrases. </a:t>
                      </a:r>
                      <a:r>
                        <a:rPr lang="en-US" sz="900" b="0" u="sng" dirty="0" smtClean="0">
                          <a:solidFill>
                            <a:srgbClr val="000000"/>
                          </a:solidFill>
                          <a:latin typeface="+mn-lt"/>
                          <a:ea typeface="Times New Roman"/>
                          <a:cs typeface="Times New Roman"/>
                        </a:rPr>
                        <a:t>L.1.4a</a:t>
                      </a:r>
                      <a:endParaRPr lang="en-US" sz="900" b="0" dirty="0">
                        <a:latin typeface="+mn-lt"/>
                        <a:ea typeface="Calibri"/>
                        <a:cs typeface="Times New Roman"/>
                      </a:endParaRPr>
                    </a:p>
                  </a:txBody>
                  <a:tcPr marL="114300" marR="1143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342618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cxnSp>
        <p:nvCxnSpPr>
          <p:cNvPr id="10" name="Straight Connector 9"/>
          <p:cNvCxnSpPr/>
          <p:nvPr/>
        </p:nvCxnSpPr>
        <p:spPr>
          <a:xfrm>
            <a:off x="309792" y="4362565"/>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5538" y="703625"/>
            <a:ext cx="6006906" cy="2067376"/>
          </a:xfrm>
          <a:prstGeom prst="rect">
            <a:avLst/>
          </a:prstGeom>
        </p:spPr>
        <p:txBody>
          <a:bodyPr wrap="square" lIns="96661" tIns="48331" rIns="96661" bIns="48331">
            <a:spAutoFit/>
          </a:bodyPr>
          <a:lstStyle/>
          <a:p>
            <a:r>
              <a:rPr lang="en-US" sz="1600" b="1" dirty="0" smtClean="0">
                <a:latin typeface="Helvetica" pitchFamily="34" charset="0"/>
                <a:cs typeface="Helvetica" pitchFamily="34" charset="0"/>
              </a:rPr>
              <a:t>11.  Which sentence tells the most about the wind?</a:t>
            </a:r>
            <a:endParaRPr lang="en-US" sz="1600" dirty="0" smtClean="0">
              <a:latin typeface="Helvetica" pitchFamily="34" charset="0"/>
              <a:cs typeface="Helvetica" pitchFamily="34" charset="0"/>
            </a:endParaRPr>
          </a:p>
          <a:p>
            <a:pPr marL="866775" indent="-342900">
              <a:buFont typeface="+mj-lt"/>
              <a:buAutoNum type="alphaUcPeriod"/>
            </a:pPr>
            <a:endParaRPr lang="en-US" sz="1600" dirty="0" smtClean="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Some winds blow hard.</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Some winds are soft.</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Wind can do many things.</a:t>
            </a:r>
          </a:p>
          <a:p>
            <a:pPr marL="866775" indent="-466725"/>
            <a:endParaRPr lang="en-US" sz="1600" dirty="0">
              <a:latin typeface="Helvetica" pitchFamily="34" charset="0"/>
              <a:cs typeface="Helvetica" pitchFamily="34" charset="0"/>
            </a:endParaRPr>
          </a:p>
        </p:txBody>
      </p:sp>
      <p:sp>
        <p:nvSpPr>
          <p:cNvPr id="13" name="Oval 12"/>
          <p:cNvSpPr/>
          <p:nvPr/>
        </p:nvSpPr>
        <p:spPr>
          <a:xfrm>
            <a:off x="822195" y="125037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22195" y="170989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31244" y="221672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06595" y="5159613"/>
            <a:ext cx="6099006" cy="2313597"/>
          </a:xfrm>
          <a:prstGeom prst="rect">
            <a:avLst/>
          </a:prstGeom>
        </p:spPr>
        <p:txBody>
          <a:bodyPr wrap="square" lIns="96661" tIns="48331" rIns="96661" bIns="48331">
            <a:spAutoFit/>
          </a:bodyPr>
          <a:lstStyle/>
          <a:p>
            <a:pPr marL="461963" indent="-401638"/>
            <a:r>
              <a:rPr lang="en-US" sz="1600" b="1" dirty="0" smtClean="0">
                <a:latin typeface="Helvetica" pitchFamily="34" charset="0"/>
                <a:cs typeface="Helvetica" pitchFamily="34" charset="0"/>
              </a:rPr>
              <a:t>12.  Why does the author tell readers about warm and cool air?  Select the </a:t>
            </a:r>
            <a:r>
              <a:rPr lang="en-US" sz="1600" b="1" u="sng" dirty="0" smtClean="0">
                <a:latin typeface="Helvetica" pitchFamily="34" charset="0"/>
                <a:cs typeface="Helvetica" pitchFamily="34" charset="0"/>
              </a:rPr>
              <a:t>best</a:t>
            </a:r>
            <a:r>
              <a:rPr lang="en-US" sz="1600" b="1" dirty="0" smtClean="0">
                <a:latin typeface="Helvetica" pitchFamily="34" charset="0"/>
                <a:cs typeface="Helvetica" pitchFamily="34" charset="0"/>
              </a:rPr>
              <a:t> reason.</a:t>
            </a:r>
          </a:p>
          <a:p>
            <a:pPr marL="342900" indent="-342900">
              <a:buAutoNum type="arabicPeriod" startAt="5"/>
            </a:pPr>
            <a:endParaRPr lang="en-US" sz="1600" b="1" dirty="0">
              <a:latin typeface="Helvetica" pitchFamily="34" charset="0"/>
              <a:cs typeface="Helvetica" pitchFamily="34" charset="0"/>
            </a:endParaRPr>
          </a:p>
          <a:p>
            <a:pPr marL="628650" indent="-285750">
              <a:buFont typeface="+mj-lt"/>
              <a:buAutoNum type="alphaUcPeriod"/>
            </a:pPr>
            <a:r>
              <a:rPr lang="en-US" sz="1600" dirty="0" smtClean="0">
                <a:latin typeface="Helvetica" pitchFamily="34" charset="0"/>
                <a:cs typeface="Helvetica" pitchFamily="34" charset="0"/>
              </a:rPr>
              <a:t> To help the reader know how warm air feels.</a:t>
            </a:r>
          </a:p>
          <a:p>
            <a:pPr marL="685800" indent="-342900"/>
            <a:endParaRPr lang="en-US" sz="1600" dirty="0">
              <a:latin typeface="Helvetica" pitchFamily="34" charset="0"/>
              <a:cs typeface="Helvetica" pitchFamily="34" charset="0"/>
            </a:endParaRPr>
          </a:p>
          <a:p>
            <a:pPr marL="685800" indent="-342900">
              <a:buFont typeface="+mj-lt"/>
              <a:buAutoNum type="alphaUcPeriod" startAt="2"/>
            </a:pPr>
            <a:r>
              <a:rPr lang="en-US" sz="1600" dirty="0" smtClean="0">
                <a:latin typeface="Helvetica" pitchFamily="34" charset="0"/>
                <a:cs typeface="Helvetica" pitchFamily="34" charset="0"/>
              </a:rPr>
              <a:t>To help the reader understand what makes the wind.</a:t>
            </a:r>
          </a:p>
          <a:p>
            <a:pPr marL="685800" indent="-342900">
              <a:buFont typeface="+mj-lt"/>
              <a:buAutoNum type="alphaUcPeriod" startAt="2"/>
            </a:pPr>
            <a:endParaRPr lang="en-US" sz="1600" dirty="0">
              <a:latin typeface="Helvetica" pitchFamily="34" charset="0"/>
              <a:cs typeface="Helvetica" pitchFamily="34" charset="0"/>
            </a:endParaRPr>
          </a:p>
          <a:p>
            <a:pPr marL="685800" indent="-342900">
              <a:buFont typeface="+mj-lt"/>
              <a:buAutoNum type="alphaUcPeriod" startAt="3"/>
            </a:pPr>
            <a:r>
              <a:rPr lang="en-US" sz="1600" dirty="0" smtClean="0">
                <a:latin typeface="Helvetica" pitchFamily="34" charset="0"/>
                <a:cs typeface="Helvetica" pitchFamily="34" charset="0"/>
              </a:rPr>
              <a:t>To help the reader understand about cool air.</a:t>
            </a:r>
          </a:p>
          <a:p>
            <a:pPr marL="685800" indent="-342900">
              <a:buFont typeface="+mj-lt"/>
              <a:buAutoNum type="alphaUcPeriod" startAt="2"/>
            </a:pPr>
            <a:endParaRPr lang="en-US" sz="1600" dirty="0" smtClean="0">
              <a:latin typeface="Helvetica" pitchFamily="34" charset="0"/>
              <a:cs typeface="Helvetica" pitchFamily="34" charset="0"/>
            </a:endParaRPr>
          </a:p>
        </p:txBody>
      </p:sp>
      <p:sp>
        <p:nvSpPr>
          <p:cNvPr id="24" name="Oval 23"/>
          <p:cNvSpPr/>
          <p:nvPr/>
        </p:nvSpPr>
        <p:spPr>
          <a:xfrm>
            <a:off x="761999" y="593649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39039" y="690875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739039" y="642262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879380796"/>
              </p:ext>
            </p:extLst>
          </p:nvPr>
        </p:nvGraphicFramePr>
        <p:xfrm>
          <a:off x="4777734" y="3657600"/>
          <a:ext cx="1828800" cy="457464"/>
        </p:xfrm>
        <a:graphic>
          <a:graphicData uri="http://schemas.openxmlformats.org/drawingml/2006/table">
            <a:tbl>
              <a:tblPr/>
              <a:tblGrid>
                <a:gridCol w="1828800"/>
              </a:tblGrid>
              <a:tr h="150564">
                <a:tc>
                  <a:txBody>
                    <a:bodyPr/>
                    <a:lstStyle/>
                    <a:p>
                      <a:pPr marL="0" marR="0" algn="l">
                        <a:lnSpc>
                          <a:spcPct val="100000"/>
                        </a:lnSpc>
                        <a:spcBef>
                          <a:spcPts val="0"/>
                        </a:spcBef>
                        <a:spcAft>
                          <a:spcPts val="0"/>
                        </a:spcAft>
                      </a:pPr>
                      <a:r>
                        <a:rPr lang="en-US" sz="900" b="1" i="1" dirty="0" smtClean="0">
                          <a:solidFill>
                            <a:srgbClr val="000000"/>
                          </a:solidFill>
                          <a:latin typeface="+mn-lt"/>
                          <a:ea typeface="Times New Roman"/>
                          <a:cs typeface="Times New Roman"/>
                        </a:rPr>
                        <a:t>Toward RI.1.8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 Ci</a:t>
                      </a:r>
                      <a:endParaRPr lang="en-US" sz="900" dirty="0">
                        <a:latin typeface="Calibri"/>
                        <a:ea typeface="Calibri"/>
                        <a:cs typeface="Times New Roman"/>
                      </a:endParaRPr>
                    </a:p>
                  </a:txBody>
                  <a:tcPr marL="14655" marR="1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06900">
                <a:tc>
                  <a:txBody>
                    <a:bodyPr/>
                    <a:lstStyle/>
                    <a:p>
                      <a:pPr marL="0" marR="0" algn="l">
                        <a:lnSpc>
                          <a:spcPct val="100000"/>
                        </a:lnSpc>
                        <a:spcBef>
                          <a:spcPts val="0"/>
                        </a:spcBef>
                        <a:spcAft>
                          <a:spcPts val="0"/>
                        </a:spcAft>
                      </a:pPr>
                      <a:r>
                        <a:rPr lang="en-US" sz="900" b="0" dirty="0">
                          <a:solidFill>
                            <a:srgbClr val="000000"/>
                          </a:solidFill>
                          <a:latin typeface="Calibri"/>
                          <a:ea typeface="Times New Roman"/>
                          <a:cs typeface="Times New Roman"/>
                        </a:rPr>
                        <a:t>Uses a summarizing sentence frame to explain the reasons of a specific </a:t>
                      </a:r>
                      <a:r>
                        <a:rPr lang="en-US" sz="900" b="0" dirty="0" smtClean="0">
                          <a:solidFill>
                            <a:srgbClr val="000000"/>
                          </a:solidFill>
                          <a:latin typeface="Calibri"/>
                          <a:ea typeface="Times New Roman"/>
                          <a:cs typeface="Times New Roman"/>
                        </a:rPr>
                        <a:t>point.</a:t>
                      </a:r>
                      <a:endParaRPr lang="en-US" sz="900" b="0" dirty="0">
                        <a:latin typeface="Calibri"/>
                        <a:ea typeface="Calibri"/>
                        <a:cs typeface="Times New Roman"/>
                      </a:endParaRPr>
                    </a:p>
                  </a:txBody>
                  <a:tcPr marL="14655" marR="146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13938186"/>
              </p:ext>
            </p:extLst>
          </p:nvPr>
        </p:nvGraphicFramePr>
        <p:xfrm>
          <a:off x="4869844" y="8305800"/>
          <a:ext cx="1752600" cy="566097"/>
        </p:xfrm>
        <a:graphic>
          <a:graphicData uri="http://schemas.openxmlformats.org/drawingml/2006/table">
            <a:tbl>
              <a:tblPr/>
              <a:tblGrid>
                <a:gridCol w="1752600"/>
              </a:tblGrid>
              <a:tr h="145473">
                <a:tc>
                  <a:txBody>
                    <a:bodyPr/>
                    <a:lstStyle/>
                    <a:p>
                      <a:pPr marL="0" marR="0" algn="l">
                        <a:lnSpc>
                          <a:spcPct val="115000"/>
                        </a:lnSpc>
                        <a:spcBef>
                          <a:spcPts val="0"/>
                        </a:spcBef>
                        <a:spcAft>
                          <a:spcPts val="0"/>
                        </a:spcAft>
                      </a:pPr>
                      <a:r>
                        <a:rPr lang="en-US" sz="800" b="1" i="1" dirty="0" smtClean="0">
                          <a:solidFill>
                            <a:srgbClr val="000000"/>
                          </a:solidFill>
                          <a:latin typeface="+mn-lt"/>
                          <a:ea typeface="Times New Roman"/>
                          <a:cs typeface="Times New Roman"/>
                        </a:rPr>
                        <a:t>Toward RI.1.8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2 - Cl</a:t>
                      </a:r>
                      <a:endParaRPr lang="en-US" sz="800" dirty="0">
                        <a:latin typeface="Calibri"/>
                        <a:ea typeface="Calibri"/>
                        <a:cs typeface="Times New Roman"/>
                      </a:endParaRPr>
                    </a:p>
                  </a:txBody>
                  <a:tcPr marL="14655" marR="1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01505">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Matches teacher-provided reasons to specific points in a text (which reasons explain __?)</a:t>
                      </a:r>
                      <a:endParaRPr lang="en-US" sz="800" dirty="0">
                        <a:latin typeface="Calibri"/>
                        <a:ea typeface="Calibri"/>
                        <a:cs typeface="Times New Roman"/>
                      </a:endParaRPr>
                    </a:p>
                  </a:txBody>
                  <a:tcPr marL="14655" marR="146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0992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cxnSp>
        <p:nvCxnSpPr>
          <p:cNvPr id="10" name="Straight Connector 9"/>
          <p:cNvCxnSpPr/>
          <p:nvPr/>
        </p:nvCxnSpPr>
        <p:spPr>
          <a:xfrm>
            <a:off x="478451" y="48006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7572" y="869182"/>
            <a:ext cx="5959428" cy="2067376"/>
          </a:xfrm>
          <a:prstGeom prst="rect">
            <a:avLst/>
          </a:prstGeom>
        </p:spPr>
        <p:txBody>
          <a:bodyPr wrap="square" lIns="96661" tIns="48331" rIns="96661" bIns="48331">
            <a:spAutoFit/>
          </a:bodyPr>
          <a:lstStyle/>
          <a:p>
            <a:pPr marL="401638" indent="-401638">
              <a:buAutoNum type="arabicPeriod" startAt="13"/>
            </a:pPr>
            <a:r>
              <a:rPr lang="en-US" sz="1600" b="1" dirty="0" smtClean="0">
                <a:latin typeface="Helvetica" pitchFamily="34" charset="0"/>
                <a:cs typeface="Helvetica" pitchFamily="34" charset="0"/>
              </a:rPr>
              <a:t>Look at both articles about wind. Which paragraph would you read to learn about hard and soft winds?  </a:t>
            </a:r>
          </a:p>
          <a:p>
            <a:pPr marL="401638" indent="-401638">
              <a:buAutoNum type="arabicPeriod" startAt="13"/>
            </a:pPr>
            <a:endParaRPr lang="en-US" sz="1600" b="1" dirty="0">
              <a:latin typeface="Helvetica" pitchFamily="34" charset="0"/>
              <a:cs typeface="Helvetica" pitchFamily="34" charset="0"/>
            </a:endParaRPr>
          </a:p>
          <a:p>
            <a:pPr marL="457200" indent="406400">
              <a:buFont typeface="+mj-lt"/>
              <a:buAutoNum type="alphaUcPeriod"/>
            </a:pPr>
            <a:r>
              <a:rPr lang="en-US" sz="1600" dirty="0" smtClean="0">
                <a:latin typeface="Helvetica" pitchFamily="34" charset="0"/>
                <a:cs typeface="Helvetica" pitchFamily="34" charset="0"/>
              </a:rPr>
              <a:t>Air is All Around You</a:t>
            </a:r>
          </a:p>
          <a:p>
            <a:pPr marL="457200" indent="406400">
              <a:buFont typeface="+mj-lt"/>
              <a:buAutoNum type="alphaUcPeriod"/>
            </a:pPr>
            <a:endParaRPr lang="en-US" sz="1600" dirty="0">
              <a:latin typeface="Helvetica" pitchFamily="34" charset="0"/>
              <a:cs typeface="Helvetica" pitchFamily="34" charset="0"/>
            </a:endParaRPr>
          </a:p>
          <a:p>
            <a:pPr marL="457200" indent="406400">
              <a:buFont typeface="+mj-lt"/>
              <a:buAutoNum type="alphaUcPeriod"/>
            </a:pPr>
            <a:r>
              <a:rPr lang="en-US" sz="1600" dirty="0" smtClean="0">
                <a:latin typeface="Helvetica" pitchFamily="34" charset="0"/>
                <a:cs typeface="Helvetica" pitchFamily="34" charset="0"/>
              </a:rPr>
              <a:t>Wind Makes Energy</a:t>
            </a:r>
          </a:p>
          <a:p>
            <a:pPr marL="457200" indent="406400">
              <a:buFont typeface="+mj-lt"/>
              <a:buAutoNum type="alphaUcPeriod"/>
            </a:pPr>
            <a:endParaRPr lang="en-US" sz="1600" dirty="0">
              <a:latin typeface="Helvetica" pitchFamily="34" charset="0"/>
              <a:cs typeface="Helvetica" pitchFamily="34" charset="0"/>
            </a:endParaRPr>
          </a:p>
          <a:p>
            <a:pPr marL="457200" indent="406400">
              <a:buFont typeface="+mj-lt"/>
              <a:buAutoNum type="alphaUcPeriod"/>
            </a:pPr>
            <a:r>
              <a:rPr lang="en-US" sz="1600" dirty="0" smtClean="0">
                <a:latin typeface="Helvetica" pitchFamily="34" charset="0"/>
                <a:cs typeface="Helvetica" pitchFamily="34" charset="0"/>
              </a:rPr>
              <a:t>What Makes a Sea Breeze?</a:t>
            </a:r>
            <a:endParaRPr lang="en-US" sz="1600" dirty="0">
              <a:latin typeface="Helvetica" pitchFamily="34" charset="0"/>
              <a:cs typeface="Helvetica" pitchFamily="34" charset="0"/>
            </a:endParaRPr>
          </a:p>
        </p:txBody>
      </p:sp>
      <p:sp>
        <p:nvSpPr>
          <p:cNvPr id="20" name="Oval 19"/>
          <p:cNvSpPr/>
          <p:nvPr/>
        </p:nvSpPr>
        <p:spPr>
          <a:xfrm>
            <a:off x="795352" y="162907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95352" y="214909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95352" y="260628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98188" y="5486400"/>
            <a:ext cx="6464612" cy="2067376"/>
          </a:xfrm>
          <a:prstGeom prst="rect">
            <a:avLst/>
          </a:prstGeom>
        </p:spPr>
        <p:txBody>
          <a:bodyPr wrap="square" lIns="96661" tIns="48331" rIns="96661" bIns="48331">
            <a:spAutoFit/>
          </a:bodyPr>
          <a:lstStyle/>
          <a:p>
            <a:pPr marL="449263" indent="-449263"/>
            <a:r>
              <a:rPr lang="en-US" sz="1600" b="1" dirty="0" smtClean="0">
                <a:latin typeface="Helvetica" pitchFamily="34" charset="0"/>
                <a:cs typeface="Helvetica" pitchFamily="34" charset="0"/>
              </a:rPr>
              <a:t>14.   Which paragraph can tell you about how mountains are  made?</a:t>
            </a:r>
            <a:endParaRPr lang="en-US" sz="1600" dirty="0">
              <a:latin typeface="Helvetica" pitchFamily="34" charset="0"/>
              <a:cs typeface="Helvetica" pitchFamily="34" charset="0"/>
            </a:endParaRP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u="sng" dirty="0" smtClean="0">
                <a:latin typeface="Helvetica" pitchFamily="34" charset="0"/>
                <a:cs typeface="Helvetica" pitchFamily="34" charset="0"/>
              </a:rPr>
              <a:t>What Makes the Wind</a:t>
            </a:r>
            <a:r>
              <a:rPr lang="en-US" sz="1600" dirty="0" smtClean="0">
                <a:latin typeface="Helvetica" pitchFamily="34" charset="0"/>
                <a:cs typeface="Helvetica" pitchFamily="34" charset="0"/>
              </a:rPr>
              <a:t>?</a:t>
            </a:r>
            <a:endParaRPr lang="en-US" sz="1600" dirty="0">
              <a:latin typeface="Helvetica" pitchFamily="34" charset="0"/>
              <a:cs typeface="Helvetica" pitchFamily="34" charset="0"/>
            </a:endParaRP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u="sng" dirty="0" smtClean="0">
                <a:latin typeface="Helvetica" pitchFamily="34" charset="0"/>
                <a:cs typeface="Helvetica" pitchFamily="34" charset="0"/>
              </a:rPr>
              <a:t>Wind Makes Mountains</a:t>
            </a:r>
            <a:endParaRPr lang="en-US" sz="1600" u="sng" dirty="0">
              <a:latin typeface="Helvetica" pitchFamily="34" charset="0"/>
              <a:cs typeface="Helvetica" pitchFamily="34" charset="0"/>
            </a:endParaRP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u="sng" dirty="0" smtClean="0">
                <a:latin typeface="Helvetica" pitchFamily="34" charset="0"/>
                <a:cs typeface="Helvetica" pitchFamily="34" charset="0"/>
              </a:rPr>
              <a:t>Wind Makes Energy</a:t>
            </a:r>
            <a:endParaRPr lang="en-US" sz="1600" u="sng" dirty="0">
              <a:latin typeface="Helvetica" pitchFamily="34" charset="0"/>
              <a:cs typeface="Helvetica" pitchFamily="34" charset="0"/>
            </a:endParaRPr>
          </a:p>
        </p:txBody>
      </p:sp>
      <p:sp>
        <p:nvSpPr>
          <p:cNvPr id="29" name="Oval 28"/>
          <p:cNvSpPr/>
          <p:nvPr/>
        </p:nvSpPr>
        <p:spPr>
          <a:xfrm>
            <a:off x="885009" y="675303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84755" y="721736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892979" y="626219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41364300"/>
              </p:ext>
            </p:extLst>
          </p:nvPr>
        </p:nvGraphicFramePr>
        <p:xfrm>
          <a:off x="5397151" y="3824045"/>
          <a:ext cx="1514189" cy="732235"/>
        </p:xfrm>
        <a:graphic>
          <a:graphicData uri="http://schemas.openxmlformats.org/drawingml/2006/table">
            <a:tbl>
              <a:tblPr/>
              <a:tblGrid>
                <a:gridCol w="1514189"/>
              </a:tblGrid>
              <a:tr h="196895">
                <a:tc>
                  <a:txBody>
                    <a:bodyPr/>
                    <a:lstStyle/>
                    <a:p>
                      <a:pPr marL="0" marR="0" algn="l">
                        <a:lnSpc>
                          <a:spcPct val="115000"/>
                        </a:lnSpc>
                        <a:spcBef>
                          <a:spcPts val="0"/>
                        </a:spcBef>
                        <a:spcAft>
                          <a:spcPts val="0"/>
                        </a:spcAft>
                      </a:pPr>
                      <a:r>
                        <a:rPr lang="en-US" sz="800" b="1" i="0" dirty="0" smtClean="0">
                          <a:solidFill>
                            <a:srgbClr val="000000"/>
                          </a:solidFill>
                          <a:latin typeface="+mn-lt"/>
                          <a:ea typeface="Times New Roman"/>
                          <a:cs typeface="Times New Roman"/>
                        </a:rPr>
                        <a:t>Toward RI.1.9</a:t>
                      </a:r>
                      <a:r>
                        <a:rPr lang="en-US" sz="800" b="1" i="0" baseline="0" dirty="0" smtClean="0">
                          <a:solidFill>
                            <a:srgbClr val="000000"/>
                          </a:solidFill>
                          <a:latin typeface="+mn-lt"/>
                          <a:ea typeface="Times New Roman"/>
                          <a:cs typeface="Times New Roman"/>
                        </a:rPr>
                        <a:t>                   D</a:t>
                      </a:r>
                      <a:r>
                        <a:rPr lang="en-US" sz="800" b="1" i="0" dirty="0" smtClean="0">
                          <a:solidFill>
                            <a:srgbClr val="000000"/>
                          </a:solidFill>
                          <a:latin typeface="Calibri"/>
                          <a:ea typeface="Times New Roman"/>
                          <a:cs typeface="Times New Roman"/>
                        </a:rPr>
                        <a:t>OK </a:t>
                      </a:r>
                      <a:r>
                        <a:rPr lang="en-US" sz="800" b="1" i="0" dirty="0">
                          <a:solidFill>
                            <a:srgbClr val="000000"/>
                          </a:solidFill>
                          <a:latin typeface="Calibri"/>
                          <a:ea typeface="Times New Roman"/>
                          <a:cs typeface="Times New Roman"/>
                        </a:rPr>
                        <a:t>2 - Cl</a:t>
                      </a:r>
                      <a:endParaRPr lang="en-US" sz="800" i="0" dirty="0">
                        <a:latin typeface="Calibri"/>
                        <a:ea typeface="Calibri"/>
                        <a:cs typeface="Times New Roman"/>
                      </a:endParaRPr>
                    </a:p>
                  </a:txBody>
                  <a:tcPr marL="11378" marR="113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35340">
                <a:tc>
                  <a:txBody>
                    <a:bodyPr/>
                    <a:lstStyle/>
                    <a:p>
                      <a:pPr marL="0" marR="0" algn="l">
                        <a:lnSpc>
                          <a:spcPct val="100000"/>
                        </a:lnSpc>
                        <a:spcBef>
                          <a:spcPts val="0"/>
                        </a:spcBef>
                        <a:spcAft>
                          <a:spcPts val="0"/>
                        </a:spcAft>
                      </a:pPr>
                      <a:r>
                        <a:rPr lang="en-US" sz="800" b="0" dirty="0">
                          <a:solidFill>
                            <a:srgbClr val="000000"/>
                          </a:solidFill>
                          <a:latin typeface="Calibri"/>
                          <a:ea typeface="Times New Roman"/>
                          <a:cs typeface="Times New Roman"/>
                        </a:rPr>
                        <a:t>Practices locating information from two texts about the same topic (i.e., which text uses an illustration to show ____?).</a:t>
                      </a:r>
                      <a:endParaRPr lang="en-US" sz="800" b="0" dirty="0">
                        <a:latin typeface="Calibri"/>
                        <a:ea typeface="Calibri"/>
                        <a:cs typeface="Times New Roman"/>
                      </a:endParaRPr>
                    </a:p>
                  </a:txBody>
                  <a:tcPr marL="11378" marR="1137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97863030"/>
              </p:ext>
            </p:extLst>
          </p:nvPr>
        </p:nvGraphicFramePr>
        <p:xfrm>
          <a:off x="4800600" y="8305800"/>
          <a:ext cx="1828800" cy="721269"/>
        </p:xfrm>
        <a:graphic>
          <a:graphicData uri="http://schemas.openxmlformats.org/drawingml/2006/table">
            <a:tbl>
              <a:tblPr/>
              <a:tblGrid>
                <a:gridCol w="1828800"/>
              </a:tblGrid>
              <a:tr h="157734">
                <a:tc>
                  <a:txBody>
                    <a:bodyPr/>
                    <a:lstStyle/>
                    <a:p>
                      <a:pPr marL="0" marR="0" algn="l">
                        <a:lnSpc>
                          <a:spcPct val="115000"/>
                        </a:lnSpc>
                        <a:spcBef>
                          <a:spcPts val="0"/>
                        </a:spcBef>
                        <a:spcAft>
                          <a:spcPts val="0"/>
                        </a:spcAft>
                      </a:pPr>
                      <a:r>
                        <a:rPr lang="en-US" sz="800" b="1" i="1" dirty="0" smtClean="0">
                          <a:solidFill>
                            <a:srgbClr val="000000"/>
                          </a:solidFill>
                          <a:latin typeface="+mn-lt"/>
                          <a:ea typeface="Times New Roman"/>
                          <a:cs typeface="Times New Roman"/>
                        </a:rPr>
                        <a:t>Toward RI.1.9</a:t>
                      </a:r>
                      <a:r>
                        <a:rPr lang="en-US" sz="800" b="1" i="1" baseline="0" dirty="0" smtClean="0">
                          <a:solidFill>
                            <a:srgbClr val="000000"/>
                          </a:solidFill>
                          <a:latin typeface="+mn-lt"/>
                          <a:ea typeface="Times New Roman"/>
                          <a:cs typeface="Times New Roman"/>
                        </a:rPr>
                        <a:t>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1 - </a:t>
                      </a:r>
                      <a:r>
                        <a:rPr lang="en-US" sz="800" b="1" dirty="0" err="1">
                          <a:solidFill>
                            <a:srgbClr val="000000"/>
                          </a:solidFill>
                          <a:latin typeface="Calibri"/>
                          <a:ea typeface="Times New Roman"/>
                          <a:cs typeface="Times New Roman"/>
                        </a:rPr>
                        <a:t>ANo</a:t>
                      </a:r>
                      <a:endParaRPr lang="en-US" sz="800" dirty="0">
                        <a:latin typeface="Calibri"/>
                        <a:ea typeface="Calibri"/>
                        <a:cs typeface="Times New Roman"/>
                      </a:endParaRPr>
                    </a:p>
                  </a:txBody>
                  <a:tcPr marL="11378" marR="113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63535">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Identify specific text features (titles, captions, etc...)</a:t>
                      </a:r>
                      <a:r>
                        <a:rPr lang="en-US" sz="800" b="1" u="sng" dirty="0">
                          <a:solidFill>
                            <a:srgbClr val="000000"/>
                          </a:solidFill>
                          <a:latin typeface="Calibri"/>
                          <a:ea typeface="Times New Roman"/>
                          <a:cs typeface="Times New Roman"/>
                        </a:rPr>
                        <a:t>within </a:t>
                      </a:r>
                      <a:r>
                        <a:rPr lang="en-US" sz="800" b="1" dirty="0" smtClean="0">
                          <a:solidFill>
                            <a:srgbClr val="000000"/>
                          </a:solidFill>
                          <a:latin typeface="Calibri"/>
                          <a:ea typeface="Times New Roman"/>
                          <a:cs typeface="Times New Roman"/>
                        </a:rPr>
                        <a:t>illustrations,</a:t>
                      </a:r>
                      <a:r>
                        <a:rPr lang="en-US" sz="800" b="0" baseline="0" dirty="0">
                          <a:solidFill>
                            <a:schemeClr val="tx1"/>
                          </a:solidFill>
                          <a:latin typeface="Calibri"/>
                          <a:ea typeface="Times New Roman"/>
                          <a:cs typeface="Times New Roman"/>
                        </a:rPr>
                        <a:t> </a:t>
                      </a:r>
                      <a:r>
                        <a:rPr lang="en-US" sz="800" b="1" dirty="0" smtClean="0">
                          <a:solidFill>
                            <a:srgbClr val="000000"/>
                          </a:solidFill>
                          <a:latin typeface="Calibri"/>
                          <a:ea typeface="Times New Roman"/>
                          <a:cs typeface="Times New Roman"/>
                        </a:rPr>
                        <a:t>descriptions </a:t>
                      </a:r>
                      <a:r>
                        <a:rPr lang="en-US" sz="800" b="1" dirty="0">
                          <a:solidFill>
                            <a:srgbClr val="000000"/>
                          </a:solidFill>
                          <a:latin typeface="Calibri"/>
                          <a:ea typeface="Times New Roman"/>
                          <a:cs typeface="Times New Roman"/>
                        </a:rPr>
                        <a:t>or procedures in order to answer questions about a text.</a:t>
                      </a:r>
                      <a:endParaRPr lang="en-US" sz="800" dirty="0">
                        <a:latin typeface="Calibri"/>
                        <a:ea typeface="Calibri"/>
                        <a:cs typeface="Times New Roman"/>
                      </a:endParaRPr>
                    </a:p>
                  </a:txBody>
                  <a:tcPr marL="11378" marR="1137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289488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3428371281"/>
              </p:ext>
            </p:extLst>
          </p:nvPr>
        </p:nvGraphicFramePr>
        <p:xfrm>
          <a:off x="228600" y="307848"/>
          <a:ext cx="6781800" cy="3285744"/>
        </p:xfrm>
        <a:graphic>
          <a:graphicData uri="http://schemas.openxmlformats.org/drawingml/2006/table">
            <a:tbl>
              <a:tblPr firstRow="1" bandRow="1">
                <a:tableStyleId>{5940675A-B579-460E-94D1-54222C63F5DA}</a:tableStyleId>
              </a:tblPr>
              <a:tblGrid>
                <a:gridCol w="6781800"/>
              </a:tblGrid>
              <a:tr h="795805">
                <a:tc>
                  <a:txBody>
                    <a:bodyPr/>
                    <a:lstStyle/>
                    <a:p>
                      <a:pPr marL="117475" lvl="0" indent="0" defTabSz="914400" fontAlgn="base">
                        <a:spcBef>
                          <a:spcPct val="0"/>
                        </a:spcBef>
                        <a:spcAft>
                          <a:spcPct val="0"/>
                        </a:spcAft>
                        <a:buNone/>
                      </a:pPr>
                      <a:r>
                        <a:rPr lang="en-US" sz="1900" b="1" dirty="0" smtClean="0"/>
                        <a:t>15.  Write</a:t>
                      </a:r>
                      <a:r>
                        <a:rPr lang="en-US" sz="1900" b="1" baseline="0" dirty="0" smtClean="0"/>
                        <a:t> about</a:t>
                      </a:r>
                      <a:r>
                        <a:rPr lang="en-US" sz="1900" b="1" dirty="0" smtClean="0"/>
                        <a:t> why the wind is important.</a:t>
                      </a:r>
                      <a:r>
                        <a:rPr lang="en-US" sz="1900" b="0" baseline="0" dirty="0" smtClean="0"/>
                        <a:t> </a:t>
                      </a:r>
                      <a:r>
                        <a:rPr lang="en-US" sz="1900" b="1" baseline="0" dirty="0" smtClean="0"/>
                        <a:t>Use examples from both articles</a:t>
                      </a:r>
                      <a:r>
                        <a:rPr lang="en-US" sz="1900" b="0" baseline="0" dirty="0" smtClean="0"/>
                        <a:t>.</a:t>
                      </a:r>
                      <a:r>
                        <a:rPr lang="en-US" sz="1900" dirty="0" smtClean="0"/>
                        <a:t>         </a:t>
                      </a:r>
                      <a:r>
                        <a:rPr lang="en-US" sz="1900" baseline="0" dirty="0" smtClean="0"/>
                        <a:t>                                                            </a:t>
                      </a:r>
                      <a:r>
                        <a:rPr lang="en-US" sz="1100" i="1" dirty="0" smtClean="0"/>
                        <a:t>RI.1.8, Research Target 2</a:t>
                      </a:r>
                    </a:p>
                    <a:p>
                      <a:pPr marL="457200" indent="0"/>
                      <a:endParaRPr lang="en-US" sz="800" b="1" dirty="0" smtClean="0"/>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0934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46">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350">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5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58">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0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cxnSp>
        <p:nvCxnSpPr>
          <p:cNvPr id="35" name="Straight Connector 34"/>
          <p:cNvCxnSpPr/>
          <p:nvPr/>
        </p:nvCxnSpPr>
        <p:spPr>
          <a:xfrm>
            <a:off x="304800" y="4495800"/>
            <a:ext cx="6629400"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3835853436"/>
              </p:ext>
            </p:extLst>
          </p:nvPr>
        </p:nvGraphicFramePr>
        <p:xfrm>
          <a:off x="304800" y="4971288"/>
          <a:ext cx="6781800" cy="3573918"/>
        </p:xfrm>
        <a:graphic>
          <a:graphicData uri="http://schemas.openxmlformats.org/drawingml/2006/table">
            <a:tbl>
              <a:tblPr firstRow="1" bandRow="1">
                <a:tableStyleId>{5940675A-B579-460E-94D1-54222C63F5DA}</a:tableStyleId>
              </a:tblPr>
              <a:tblGrid>
                <a:gridCol w="6781800"/>
              </a:tblGrid>
              <a:tr h="1086750">
                <a:tc>
                  <a:txBody>
                    <a:bodyPr/>
                    <a:lstStyle/>
                    <a:p>
                      <a:pPr marL="630238" lvl="0" indent="-569913" algn="l" defTabSz="914400" fontAlgn="base">
                        <a:spcBef>
                          <a:spcPct val="0"/>
                        </a:spcBef>
                        <a:spcAft>
                          <a:spcPct val="0"/>
                        </a:spcAft>
                        <a:buAutoNum type="arabicPeriod" startAt="16"/>
                      </a:pPr>
                      <a:r>
                        <a:rPr lang="en-US" sz="1900" b="1" dirty="0" smtClean="0"/>
                        <a:t>Write about facts you learned about the wind from both articles.</a:t>
                      </a:r>
                      <a:r>
                        <a:rPr lang="en-US" sz="1900" b="1" i="1" baseline="0" dirty="0" smtClean="0"/>
                        <a:t>                                                                     </a:t>
                      </a:r>
                      <a:r>
                        <a:rPr lang="en-US" sz="1100" i="1" dirty="0" smtClean="0"/>
                        <a:t>RI.1.9</a:t>
                      </a:r>
                      <a:r>
                        <a:rPr lang="en-US" sz="1100" i="1" baseline="0" dirty="0" smtClean="0"/>
                        <a:t> </a:t>
                      </a:r>
                      <a:r>
                        <a:rPr lang="en-US" sz="1100" i="1" dirty="0" smtClean="0"/>
                        <a:t>Research Target 3</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1765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758">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62">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66">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470">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7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7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74">
                <a:tc>
                  <a:txBody>
                    <a:bodyPr/>
                    <a:lstStyle/>
                    <a:p>
                      <a:endParaRPr lang="en-US" sz="1400" dirty="0">
                        <a:solidFill>
                          <a:schemeClr val="tx1"/>
                        </a:solidFill>
                      </a:endParaRPr>
                    </a:p>
                  </a:txBody>
                  <a:tcPr marL="96012" marR="96012" marT="48768" marB="48768">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43773273"/>
              </p:ext>
            </p:extLst>
          </p:nvPr>
        </p:nvGraphicFramePr>
        <p:xfrm>
          <a:off x="4953000" y="3733800"/>
          <a:ext cx="2209800" cy="609600"/>
        </p:xfrm>
        <a:graphic>
          <a:graphicData uri="http://schemas.openxmlformats.org/drawingml/2006/table">
            <a:tbl>
              <a:tblPr/>
              <a:tblGrid>
                <a:gridCol w="2209800"/>
              </a:tblGrid>
              <a:tr h="0">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Toward RI.1.8             DOK </a:t>
                      </a:r>
                      <a:r>
                        <a:rPr lang="en-US" sz="800" b="1" dirty="0">
                          <a:solidFill>
                            <a:srgbClr val="000000"/>
                          </a:solidFill>
                          <a:latin typeface="Calibri"/>
                          <a:ea typeface="Times New Roman"/>
                          <a:cs typeface="Times New Roman"/>
                        </a:rPr>
                        <a:t>3 - Cu</a:t>
                      </a:r>
                      <a:endParaRPr lang="en-US" sz="800" dirty="0">
                        <a:latin typeface="Calibri"/>
                        <a:ea typeface="Calibri"/>
                        <a:cs typeface="Times New Roman"/>
                      </a:endParaRPr>
                    </a:p>
                  </a:txBody>
                  <a:tcPr marL="14655" marR="1465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69392">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Identifies the reasons an author gives to support points in a new text (will lead to main idea and key details in upper grades</a:t>
                      </a:r>
                      <a:r>
                        <a:rPr lang="en-US" sz="800" b="1" dirty="0" smtClean="0">
                          <a:solidFill>
                            <a:srgbClr val="000000"/>
                          </a:solidFill>
                          <a:latin typeface="Calibri"/>
                          <a:ea typeface="Times New Roman"/>
                          <a:cs typeface="Times New Roman"/>
                        </a:rPr>
                        <a:t>).</a:t>
                      </a:r>
                    </a:p>
                  </a:txBody>
                  <a:tcPr marL="14655" marR="1465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30194351"/>
              </p:ext>
            </p:extLst>
          </p:nvPr>
        </p:nvGraphicFramePr>
        <p:xfrm>
          <a:off x="457200" y="8686800"/>
          <a:ext cx="2301875" cy="703771"/>
        </p:xfrm>
        <a:graphic>
          <a:graphicData uri="http://schemas.openxmlformats.org/drawingml/2006/table">
            <a:tbl>
              <a:tblPr/>
              <a:tblGrid>
                <a:gridCol w="2301875"/>
              </a:tblGrid>
              <a:tr h="0">
                <a:tc>
                  <a:txBody>
                    <a:bodyPr/>
                    <a:lstStyle/>
                    <a:p>
                      <a:pPr marL="0" marR="0" algn="ctr">
                        <a:lnSpc>
                          <a:spcPct val="115000"/>
                        </a:lnSpc>
                        <a:spcBef>
                          <a:spcPts val="0"/>
                        </a:spcBef>
                        <a:spcAft>
                          <a:spcPts val="0"/>
                        </a:spcAft>
                      </a:pPr>
                      <a:r>
                        <a:rPr lang="en-US" sz="800" b="1" dirty="0" smtClean="0">
                          <a:solidFill>
                            <a:srgbClr val="000000"/>
                          </a:solidFill>
                          <a:latin typeface="Calibri"/>
                          <a:ea typeface="Times New Roman"/>
                          <a:cs typeface="Times New Roman"/>
                        </a:rPr>
                        <a:t>Toward RI.1.9                  DOK </a:t>
                      </a:r>
                      <a:r>
                        <a:rPr lang="en-US" sz="800" b="1" dirty="0">
                          <a:solidFill>
                            <a:srgbClr val="000000"/>
                          </a:solidFill>
                          <a:latin typeface="Calibri"/>
                          <a:ea typeface="Times New Roman"/>
                          <a:cs typeface="Times New Roman"/>
                        </a:rPr>
                        <a:t>3 - </a:t>
                      </a:r>
                      <a:r>
                        <a:rPr lang="en-US" sz="800" b="1" dirty="0" err="1">
                          <a:solidFill>
                            <a:srgbClr val="000000"/>
                          </a:solidFill>
                          <a:latin typeface="Calibri"/>
                          <a:ea typeface="Times New Roman"/>
                          <a:cs typeface="Times New Roman"/>
                        </a:rPr>
                        <a:t>ANy</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63563">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Analyze similarities of information in two new texts on the same topic and differences between two new texts on the same topic (graphics, paragraph prompt, speech, discussions, etc</a:t>
                      </a:r>
                      <a:r>
                        <a:rPr lang="en-US" sz="800" b="1" dirty="0" smtClean="0">
                          <a:solidFill>
                            <a:srgbClr val="000000"/>
                          </a:solidFill>
                          <a:latin typeface="Calibri"/>
                          <a:ea typeface="Times New Roman"/>
                          <a:cs typeface="Times New Roman"/>
                        </a:rPr>
                        <a:t>...)</a:t>
                      </a: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554645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10671"/>
            <a:ext cx="6781800" cy="9486053"/>
          </a:xfrm>
          <a:prstGeom prst="rect">
            <a:avLst/>
          </a:prstGeom>
          <a:noFill/>
        </p:spPr>
        <p:txBody>
          <a:bodyPr wrap="square" lIns="95880" tIns="47940" rIns="95880" bIns="47940" rtlCol="0">
            <a:spAutoFit/>
          </a:bodyPr>
          <a:lstStyle/>
          <a:p>
            <a:pPr algn="ctr"/>
            <a:r>
              <a:rPr lang="en-US" sz="1600" b="1" u="sng" dirty="0" smtClean="0"/>
              <a:t>Performance Task:  Optional!</a:t>
            </a:r>
          </a:p>
          <a:p>
            <a:r>
              <a:rPr lang="en-US" sz="1600" b="1" u="sng" dirty="0" smtClean="0"/>
              <a:t>Background</a:t>
            </a:r>
            <a:endParaRPr lang="en-US" sz="1600" b="1" u="sng" dirty="0"/>
          </a:p>
          <a:p>
            <a:endParaRPr lang="en-US" sz="1224" dirty="0"/>
          </a:p>
          <a:p>
            <a:r>
              <a:rPr lang="en-US" sz="1224" dirty="0"/>
              <a:t>This is a pre-assessment to measure the task of writing an </a:t>
            </a:r>
            <a:r>
              <a:rPr lang="en-US" sz="1224" b="1" dirty="0"/>
              <a:t>informational  piece</a:t>
            </a:r>
            <a:r>
              <a:rPr lang="en-US" sz="1224" dirty="0"/>
              <a:t>. Full compositions are always part of a </a:t>
            </a:r>
            <a:r>
              <a:rPr lang="en-US" sz="1224" b="1" dirty="0"/>
              <a:t>Performance Task</a:t>
            </a:r>
            <a:r>
              <a:rPr lang="en-US" sz="1224" dirty="0"/>
              <a:t>.   A complete performance task would have:</a:t>
            </a:r>
          </a:p>
          <a:p>
            <a:endParaRPr lang="en-US" sz="1224" dirty="0"/>
          </a:p>
          <a:p>
            <a:r>
              <a:rPr lang="en-US" sz="1224" b="1" i="1" dirty="0"/>
              <a:t>Part 1</a:t>
            </a:r>
          </a:p>
          <a:p>
            <a:pPr marL="171008" indent="-171008">
              <a:buFont typeface="Arial" panose="020B0604020202020204" pitchFamily="34" charset="0"/>
              <a:buChar char="•"/>
            </a:pPr>
            <a:r>
              <a:rPr lang="en-US" sz="1224" dirty="0"/>
              <a:t>A Classroom Activity (30 Minutes)</a:t>
            </a:r>
          </a:p>
          <a:p>
            <a:r>
              <a:rPr lang="en-US" sz="1224" b="1" i="1" dirty="0"/>
              <a:t>Activity should include… (group activity)</a:t>
            </a:r>
          </a:p>
          <a:p>
            <a:r>
              <a:rPr lang="en-US" sz="1224" dirty="0"/>
              <a:t>…vocabulary or language from either text that students are unfamiliar with.  The activity may also include an internet search or a read aloud about life cycles that are not directly pre-teaching any part of the assessment.</a:t>
            </a:r>
          </a:p>
          <a:p>
            <a:r>
              <a:rPr lang="en-US" sz="1224" dirty="0"/>
              <a:t>(35 minutes – Independent work)</a:t>
            </a:r>
          </a:p>
          <a:p>
            <a:pPr marL="171008" indent="-171008">
              <a:buFont typeface="Arial" panose="020B0604020202020204" pitchFamily="34" charset="0"/>
              <a:buChar char="•"/>
            </a:pPr>
            <a:r>
              <a:rPr lang="en-US" sz="1224" dirty="0"/>
              <a:t>Passages or Stimuli to Read </a:t>
            </a:r>
          </a:p>
          <a:p>
            <a:pPr marL="171008" indent="-171008">
              <a:buFont typeface="Arial" panose="020B0604020202020204" pitchFamily="34" charset="0"/>
              <a:buChar char="•"/>
            </a:pPr>
            <a:r>
              <a:rPr lang="en-US" sz="1224" dirty="0"/>
              <a:t>3 Research Questions </a:t>
            </a:r>
          </a:p>
          <a:p>
            <a:pPr marL="171008" indent="-171008">
              <a:buFont typeface="Arial" panose="020B0604020202020204" pitchFamily="34" charset="0"/>
              <a:buChar char="•"/>
            </a:pPr>
            <a:r>
              <a:rPr lang="en-US" sz="1224" dirty="0"/>
              <a:t>There may be other constructed response questions.</a:t>
            </a:r>
          </a:p>
          <a:p>
            <a:r>
              <a:rPr lang="en-US" sz="1224" b="1" i="1" dirty="0"/>
              <a:t>Part 2</a:t>
            </a:r>
          </a:p>
          <a:p>
            <a:pPr marL="171008" indent="-171008">
              <a:buFont typeface="Arial" panose="020B0604020202020204" pitchFamily="34" charset="0"/>
              <a:buChar char="•"/>
            </a:pPr>
            <a:r>
              <a:rPr lang="en-US" sz="1224" dirty="0"/>
              <a:t>An Informational Composition (70 Minutes)</a:t>
            </a:r>
          </a:p>
          <a:p>
            <a:pPr marL="171008" indent="-171008">
              <a:buFont typeface="Arial" panose="020B0604020202020204" pitchFamily="34" charset="0"/>
              <a:buChar char="•"/>
            </a:pPr>
            <a:endParaRPr lang="en-US" sz="1224" dirty="0"/>
          </a:p>
          <a:p>
            <a:r>
              <a:rPr lang="en-US" sz="1224" dirty="0"/>
              <a:t>Students should have access to spell-check resources but no grammar-check resources.  Students can refer back to their passages, notes and 3 research questions and any other constructed responses, as often they’d like.</a:t>
            </a:r>
          </a:p>
          <a:p>
            <a:endParaRPr lang="en-US" sz="1224" dirty="0"/>
          </a:p>
          <a:p>
            <a:r>
              <a:rPr lang="en-US" sz="1600" b="1" u="sng" dirty="0"/>
              <a:t>Directions</a:t>
            </a:r>
          </a:p>
          <a:p>
            <a:r>
              <a:rPr lang="en-US" sz="1129" b="1" dirty="0"/>
              <a:t>30 minutes</a:t>
            </a:r>
          </a:p>
          <a:p>
            <a:pPr marL="228009" indent="-228009">
              <a:buAutoNum type="arabicPeriod"/>
            </a:pPr>
            <a:r>
              <a:rPr lang="en-US" sz="1224" dirty="0"/>
              <a:t>You may wish to have a 30 minute classroom activity.  The purpose of a PT activity is to </a:t>
            </a:r>
          </a:p>
          <a:p>
            <a:r>
              <a:rPr lang="en-US" sz="1224" dirty="0"/>
              <a:t>       insure that all students are familiar with the concepts of the topic and know and </a:t>
            </a:r>
          </a:p>
          <a:p>
            <a:r>
              <a:rPr lang="en-US" sz="1224" dirty="0"/>
              <a:t>       understand key terms (vocabulary) that are at the upper end of their grade level (words</a:t>
            </a:r>
          </a:p>
          <a:p>
            <a:r>
              <a:rPr lang="en-US" sz="1224" dirty="0"/>
              <a:t>       they would not normally know or are unfamiliar to their background or culture).</a:t>
            </a:r>
          </a:p>
          <a:p>
            <a:r>
              <a:rPr lang="en-US" sz="1224" dirty="0"/>
              <a:t>       The classroom activity </a:t>
            </a:r>
            <a:r>
              <a:rPr lang="en-US" sz="1224" b="1" dirty="0"/>
              <a:t>does not </a:t>
            </a:r>
            <a:r>
              <a:rPr lang="en-US" sz="1224" dirty="0"/>
              <a:t>pre-teach any of the content that will be assessed!</a:t>
            </a:r>
          </a:p>
          <a:p>
            <a:r>
              <a:rPr lang="en-US" sz="1129" b="1" dirty="0"/>
              <a:t>35 minutes</a:t>
            </a:r>
          </a:p>
          <a:p>
            <a:pPr marL="228009" indent="-228009">
              <a:buAutoNum type="arabicPeriod" startAt="2"/>
            </a:pPr>
            <a:r>
              <a:rPr lang="en-US" sz="1224" dirty="0"/>
              <a:t>Students read the passages independently.  If you have students who can not read</a:t>
            </a:r>
          </a:p>
          <a:p>
            <a:r>
              <a:rPr lang="en-US" sz="1224" dirty="0"/>
              <a:t>       the passages you may read them to those students but please make note of the</a:t>
            </a:r>
          </a:p>
          <a:p>
            <a:pPr marL="231176"/>
            <a:r>
              <a:rPr lang="en-US" sz="1224" dirty="0"/>
              <a:t>accommodation.   Remind students to take notes as they read.  During an actual SBAC   assessment students are allowed to keep their notes as a reference.</a:t>
            </a:r>
          </a:p>
          <a:p>
            <a:pPr marL="231176" indent="-231176">
              <a:buFont typeface="+mj-lt"/>
              <a:buAutoNum type="arabicPeriod" startAt="3"/>
            </a:pPr>
            <a:r>
              <a:rPr lang="en-US" sz="1224" dirty="0"/>
              <a:t>Students answer the 3 research questions or other constructed response questions. Students should also refer to their answers when writing their full opinion piece.</a:t>
            </a:r>
          </a:p>
          <a:p>
            <a:r>
              <a:rPr lang="en-US" sz="1129" b="1" dirty="0"/>
              <a:t>15 minute break</a:t>
            </a:r>
          </a:p>
          <a:p>
            <a:r>
              <a:rPr lang="en-US" sz="1129" b="1" dirty="0"/>
              <a:t>70 Minutes</a:t>
            </a:r>
          </a:p>
          <a:p>
            <a:r>
              <a:rPr lang="en-US" sz="1224" dirty="0"/>
              <a:t>4.     Students write their full composition (informational piece).</a:t>
            </a:r>
          </a:p>
          <a:p>
            <a:endParaRPr lang="en-US" sz="1224" dirty="0"/>
          </a:p>
          <a:p>
            <a:r>
              <a:rPr lang="en-US" sz="1506" b="1" u="sng" dirty="0"/>
              <a:t>Scoring</a:t>
            </a:r>
          </a:p>
          <a:p>
            <a:r>
              <a:rPr lang="en-US" sz="1224" dirty="0"/>
              <a:t>An Informational Rubric is provided.  Students receive three scores:</a:t>
            </a:r>
          </a:p>
          <a:p>
            <a:endParaRPr lang="en-US" sz="1224" dirty="0"/>
          </a:p>
          <a:p>
            <a:pPr marL="228009" indent="-228009">
              <a:buAutoNum type="arabicPeriod"/>
            </a:pPr>
            <a:r>
              <a:rPr lang="en-US" sz="1224" dirty="0"/>
              <a:t>Organization and Purpose</a:t>
            </a:r>
          </a:p>
          <a:p>
            <a:pPr marL="228009" indent="-228009">
              <a:buAutoNum type="arabicPeriod"/>
            </a:pPr>
            <a:r>
              <a:rPr lang="en-US" sz="1224" dirty="0"/>
              <a:t>Evidence and Elaboration</a:t>
            </a:r>
          </a:p>
          <a:p>
            <a:pPr marL="228009" indent="-228009">
              <a:buAutoNum type="arabicPeriod"/>
            </a:pPr>
            <a:r>
              <a:rPr lang="en-US" sz="1224" dirty="0"/>
              <a:t>Conventions</a:t>
            </a:r>
          </a:p>
          <a:p>
            <a:endParaRPr lang="en-US" sz="1224"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964379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50428308"/>
              </p:ext>
            </p:extLst>
          </p:nvPr>
        </p:nvGraphicFramePr>
        <p:xfrm>
          <a:off x="228601" y="72736"/>
          <a:ext cx="6629400" cy="4523232"/>
        </p:xfrm>
        <a:graphic>
          <a:graphicData uri="http://schemas.openxmlformats.org/drawingml/2006/table">
            <a:tbl>
              <a:tblPr firstRow="1" bandRow="1">
                <a:tableStyleId>{5940675A-B579-460E-94D1-54222C63F5DA}</a:tableStyleId>
              </a:tblPr>
              <a:tblGrid>
                <a:gridCol w="6629400"/>
              </a:tblGrid>
              <a:tr h="1908464">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17.  Read the story below. Write an ending for the story that solves the</a:t>
                      </a:r>
                      <a:r>
                        <a:rPr lang="en-US" sz="1600" b="1" baseline="0" dirty="0" smtClean="0">
                          <a:solidFill>
                            <a:schemeClr val="tx1"/>
                          </a:solidFill>
                        </a:rPr>
                        <a:t>  </a:t>
                      </a:r>
                      <a:r>
                        <a:rPr lang="en-US" sz="1600" b="1" dirty="0" smtClean="0">
                          <a:solidFill>
                            <a:schemeClr val="tx1"/>
                          </a:solidFill>
                        </a:rPr>
                        <a:t>problem.</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6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600" b="1" i="0" u="sng" kern="1200" dirty="0" smtClean="0">
                          <a:solidFill>
                            <a:schemeClr val="tx1"/>
                          </a:solidFill>
                          <a:effectLst/>
                          <a:latin typeface="+mn-lt"/>
                          <a:ea typeface="Times New Roman"/>
                          <a:cs typeface="Times New Roman"/>
                        </a:rPr>
                        <a:t>The Sad Cow</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chemeClr val="tx1"/>
                          </a:solidFill>
                          <a:effectLst/>
                          <a:latin typeface="+mn-lt"/>
                          <a:ea typeface="Times New Roman"/>
                          <a:cs typeface="Times New Roman"/>
                        </a:rPr>
                        <a:t>       </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600" b="0" i="0" kern="1200" dirty="0" smtClean="0">
                          <a:solidFill>
                            <a:schemeClr val="tx1"/>
                          </a:solidFill>
                          <a:effectLst/>
                          <a:latin typeface="+mn-lt"/>
                          <a:ea typeface="Times New Roman"/>
                          <a:cs typeface="Times New Roman"/>
                        </a:rPr>
                        <a:t>      One day a cow went to drink</a:t>
                      </a:r>
                      <a:r>
                        <a:rPr lang="en-US" sz="1600" b="0" i="0" kern="1200" baseline="0" dirty="0" smtClean="0">
                          <a:solidFill>
                            <a:schemeClr val="tx1"/>
                          </a:solidFill>
                          <a:effectLst/>
                          <a:latin typeface="+mn-lt"/>
                          <a:ea typeface="Times New Roman"/>
                          <a:cs typeface="Times New Roman"/>
                        </a:rPr>
                        <a:t> </a:t>
                      </a:r>
                      <a:r>
                        <a:rPr lang="en-US" sz="1600" b="0" i="0" kern="1200" dirty="0" smtClean="0">
                          <a:solidFill>
                            <a:schemeClr val="tx1"/>
                          </a:solidFill>
                          <a:effectLst/>
                          <a:latin typeface="+mn-lt"/>
                          <a:ea typeface="Times New Roman"/>
                          <a:cs typeface="Times New Roman"/>
                        </a:rPr>
                        <a:t>water from a big tank. </a:t>
                      </a:r>
                      <a:r>
                        <a:rPr lang="en-US" sz="1600" b="0" i="0" kern="1200" baseline="0" dirty="0" smtClean="0">
                          <a:solidFill>
                            <a:schemeClr val="tx1"/>
                          </a:solidFill>
                          <a:effectLst/>
                          <a:latin typeface="+mn-lt"/>
                          <a:ea typeface="Times New Roman"/>
                          <a:cs typeface="Times New Roman"/>
                        </a:rPr>
                        <a:t>  The wind was blowing, but the windmill blades did not turn around and around.</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r>
                        <a:rPr lang="en-US" sz="1600" b="0" i="0" kern="1200" baseline="0" dirty="0" smtClean="0">
                          <a:solidFill>
                            <a:schemeClr val="tx1"/>
                          </a:solidFill>
                          <a:effectLst/>
                          <a:latin typeface="+mn-lt"/>
                          <a:ea typeface="Times New Roman"/>
                          <a:cs typeface="Times New Roman"/>
                        </a:rPr>
                        <a:t>      The motor did not pump water into the big tank.  The cow was sad.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600" b="0" i="0" kern="1200" baseline="0" dirty="0" smtClean="0">
                          <a:solidFill>
                            <a:schemeClr val="tx1"/>
                          </a:solidFill>
                          <a:effectLst/>
                          <a:latin typeface="+mn-lt"/>
                          <a:ea typeface="Times New Roman"/>
                          <a:cs typeface="Times New Roman"/>
                        </a:rPr>
                        <a:t>      </a:t>
                      </a:r>
                      <a:endParaRPr lang="en-US" sz="1600" b="1" baseline="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n-US" sz="1000" b="1" i="1" dirty="0" smtClean="0">
                          <a:solidFill>
                            <a:schemeClr val="tx1"/>
                          </a:solidFill>
                          <a:latin typeface="+mn-lt"/>
                          <a:cs typeface="Helvetica" pitchFamily="34" charset="0"/>
                        </a:rPr>
                        <a:t>Write a Brief</a:t>
                      </a:r>
                      <a:r>
                        <a:rPr lang="en-US" sz="1000" b="1" i="1" baseline="0" dirty="0" smtClean="0">
                          <a:solidFill>
                            <a:schemeClr val="tx1"/>
                          </a:solidFill>
                          <a:latin typeface="+mn-lt"/>
                          <a:cs typeface="Helvetica" pitchFamily="34" charset="0"/>
                        </a:rPr>
                        <a:t> Text, W.3c Temporal Words Target 1a </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
          <p:cNvGrpSpPr/>
          <p:nvPr/>
        </p:nvGrpSpPr>
        <p:grpSpPr>
          <a:xfrm>
            <a:off x="2221832" y="4961007"/>
            <a:ext cx="2883568" cy="3649593"/>
            <a:chOff x="1231232" y="3124200"/>
            <a:chExt cx="2883568" cy="3649593"/>
          </a:xfrm>
        </p:grpSpPr>
        <p:pic>
          <p:nvPicPr>
            <p:cNvPr id="2050" name="Picture 2" descr="Kansas Cow Windmill Wednesday | Flickr - Photo Sharin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21404" t="10527" r="3157" b="5132"/>
            <a:stretch/>
          </p:blipFill>
          <p:spPr bwMode="auto">
            <a:xfrm>
              <a:off x="1231232" y="3124200"/>
              <a:ext cx="2883568" cy="3645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ansas Cow Windmill Wednesday | Flickr - Photo Sharin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21404" t="74152" r="48472" b="5132"/>
            <a:stretch/>
          </p:blipFill>
          <p:spPr bwMode="auto">
            <a:xfrm>
              <a:off x="1231232" y="5490411"/>
              <a:ext cx="1399673" cy="1283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5120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122481" cy="4292582"/>
          </a:xfrm>
          <a:prstGeom prst="rect">
            <a:avLst/>
          </a:prstGeom>
          <a:noFill/>
        </p:spPr>
        <p:txBody>
          <a:bodyPr wrap="square" lIns="96643" tIns="48322" rIns="96643" bIns="48322">
            <a:spAutoFit/>
          </a:bodyPr>
          <a:lstStyle/>
          <a:p>
            <a:pPr marL="379527" indent="-379527"/>
            <a:r>
              <a:rPr lang="en-US" sz="1600" b="1" dirty="0">
                <a:latin typeface="Helvetica" panose="020B0604020202020204" pitchFamily="34" charset="0"/>
                <a:ea typeface="Times New Roman"/>
                <a:cs typeface="Helvetica" panose="020B0604020202020204" pitchFamily="34" charset="0"/>
              </a:rPr>
              <a:t> 18. </a:t>
            </a:r>
            <a:r>
              <a:rPr lang="en-US" sz="1600" b="1" dirty="0" smtClean="0">
                <a:latin typeface="Helvetica" panose="020B0604020202020204" pitchFamily="34" charset="0"/>
                <a:ea typeface="Times New Roman"/>
                <a:cs typeface="Helvetica" panose="020B0604020202020204" pitchFamily="34" charset="0"/>
              </a:rPr>
              <a:t>Read the paragraph a student wrote about the wind.</a:t>
            </a:r>
          </a:p>
          <a:p>
            <a:pPr marL="379527" indent="-379527"/>
            <a:endParaRPr lang="en-US" sz="900" i="1" dirty="0">
              <a:latin typeface="Helvetica" panose="020B0604020202020204" pitchFamily="34" charset="0"/>
              <a:ea typeface="Times New Roman"/>
              <a:cs typeface="Helvetica" panose="020B0604020202020204" pitchFamily="34" charset="0"/>
            </a:endParaRPr>
          </a:p>
          <a:p>
            <a:pPr marL="379527" indent="-379527" algn="r"/>
            <a:r>
              <a:rPr lang="en-US" sz="900" b="1" i="1" dirty="0" smtClean="0">
                <a:latin typeface="Helvetica" panose="020B0604020202020204" pitchFamily="34" charset="0"/>
                <a:cs typeface="Helvetica" panose="020B0604020202020204" pitchFamily="34" charset="0"/>
              </a:rPr>
              <a:t>Revising </a:t>
            </a:r>
            <a:r>
              <a:rPr lang="en-US" sz="900" b="1" i="1" dirty="0">
                <a:latin typeface="Helvetica" panose="020B0604020202020204" pitchFamily="34" charset="0"/>
                <a:cs typeface="Helvetica" panose="020B0604020202020204" pitchFamily="34" charset="0"/>
              </a:rPr>
              <a:t>a </a:t>
            </a:r>
            <a:r>
              <a:rPr lang="en-US" sz="900" b="1" i="1" dirty="0" smtClean="0">
                <a:latin typeface="Helvetica" panose="020B0604020202020204" pitchFamily="34" charset="0"/>
                <a:cs typeface="Helvetica" panose="020B0604020202020204" pitchFamily="34" charset="0"/>
              </a:rPr>
              <a:t>text W.3d elaboration Target </a:t>
            </a:r>
            <a:r>
              <a:rPr lang="en-US" sz="900" b="1" i="1" dirty="0">
                <a:latin typeface="Helvetica" panose="020B0604020202020204" pitchFamily="34" charset="0"/>
                <a:cs typeface="Helvetica" panose="020B0604020202020204" pitchFamily="34" charset="0"/>
              </a:rPr>
              <a:t>1</a:t>
            </a:r>
            <a:r>
              <a:rPr lang="en-US" sz="900" b="1" i="1" dirty="0" smtClean="0">
                <a:latin typeface="Helvetica" panose="020B0604020202020204" pitchFamily="34" charset="0"/>
                <a:cs typeface="Helvetica" panose="020B0604020202020204" pitchFamily="34" charset="0"/>
              </a:rPr>
              <a:t>b</a:t>
            </a:r>
          </a:p>
          <a:p>
            <a:pPr marL="379527" indent="-379527" algn="r"/>
            <a:endParaRPr lang="en-US" sz="900" b="1" dirty="0">
              <a:latin typeface="Helvetica" panose="020B0604020202020204" pitchFamily="34" charset="0"/>
              <a:cs typeface="Helvetica" panose="020B0604020202020204" pitchFamily="34" charset="0"/>
            </a:endParaRPr>
          </a:p>
          <a:p>
            <a:pPr marL="287338" indent="-287338"/>
            <a:r>
              <a:rPr lang="en-US" sz="1600" dirty="0" smtClean="0">
                <a:latin typeface="Helvetica" panose="020B0604020202020204" pitchFamily="34" charset="0"/>
                <a:cs typeface="Helvetica" panose="020B0604020202020204" pitchFamily="34" charset="0"/>
              </a:rPr>
              <a:t>     </a:t>
            </a:r>
          </a:p>
          <a:p>
            <a:pPr marL="403225" indent="-403225"/>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The wind blows and blows.  It blows dirt to make a mountain.  It blows seeds to help new plants grow. It blows windmills to make energy.  </a:t>
            </a:r>
            <a:endParaRPr lang="en-US" sz="1600" dirty="0">
              <a:latin typeface="Helvetica" panose="020B0604020202020204" pitchFamily="34" charset="0"/>
              <a:cs typeface="Helvetica" panose="020B0604020202020204" pitchFamily="34" charset="0"/>
            </a:endParaRP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231775">
              <a:lnSpc>
                <a:spcPct val="115000"/>
              </a:lnSpc>
            </a:pPr>
            <a:r>
              <a:rPr lang="en-US" sz="1600" b="1" dirty="0" smtClean="0">
                <a:latin typeface="Helvetica" panose="020B0604020202020204" pitchFamily="34" charset="0"/>
                <a:ea typeface="Times New Roman"/>
                <a:cs typeface="Helvetica" panose="020B0604020202020204" pitchFamily="34" charset="0"/>
              </a:rPr>
              <a:t>Which sentence could be added to the end of the paragraph?</a:t>
            </a:r>
          </a:p>
          <a:p>
            <a:pPr marL="231775">
              <a:lnSpc>
                <a:spcPct val="115000"/>
              </a:lnSpc>
            </a:pPr>
            <a:endParaRPr lang="en-US" sz="1600" b="1"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Many plants were started by seeds the wind blew.</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I like how the wind blows.</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The wind can do many things.</a:t>
            </a:r>
            <a:endParaRPr lang="en-US" sz="1600" dirty="0">
              <a:latin typeface="Helvetica" panose="020B0604020202020204" pitchFamily="34" charset="0"/>
              <a:ea typeface="Times New Roman"/>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3" name="Rectangle 2"/>
          <p:cNvSpPr/>
          <p:nvPr/>
        </p:nvSpPr>
        <p:spPr>
          <a:xfrm>
            <a:off x="914400" y="1524000"/>
            <a:ext cx="581768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 y="35052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9600" y="405409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09600" y="459524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8472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25" name="TextBox 24"/>
          <p:cNvSpPr txBox="1"/>
          <p:nvPr/>
        </p:nvSpPr>
        <p:spPr>
          <a:xfrm>
            <a:off x="658405" y="457200"/>
            <a:ext cx="5918622" cy="3062377"/>
          </a:xfrm>
          <a:prstGeom prst="rect">
            <a:avLst/>
          </a:prstGeom>
          <a:noFill/>
        </p:spPr>
        <p:txBody>
          <a:bodyPr wrap="square" rtlCol="0">
            <a:spAutoFit/>
          </a:bodyPr>
          <a:lstStyle/>
          <a:p>
            <a:pPr marL="342900" indent="-342900">
              <a:buAutoNum type="arabicPeriod" startAt="19"/>
            </a:pPr>
            <a:r>
              <a:rPr lang="en-US" sz="1600" b="1" dirty="0">
                <a:latin typeface="Helvetica" pitchFamily="34" charset="0"/>
              </a:rPr>
              <a:t>Which word or phrase helps the reader best understand the  meaning of the word </a:t>
            </a:r>
            <a:r>
              <a:rPr lang="en-US" sz="1600" b="1" i="1" u="sng" dirty="0" smtClean="0">
                <a:latin typeface="Helvetica" pitchFamily="34" charset="0"/>
              </a:rPr>
              <a:t>form</a:t>
            </a:r>
            <a:r>
              <a:rPr lang="en-US" sz="1600" b="1" dirty="0" smtClean="0">
                <a:latin typeface="Helvetica" pitchFamily="34" charset="0"/>
              </a:rPr>
              <a:t> in the sentence below?</a:t>
            </a:r>
            <a:endParaRPr lang="en-US" sz="1600" b="1" dirty="0">
              <a:latin typeface="Helvetica" pitchFamily="34" charset="0"/>
            </a:endParaRPr>
          </a:p>
          <a:p>
            <a:pPr marL="342900" indent="-342900">
              <a:buAutoNum type="arabicPeriod" startAt="19"/>
            </a:pPr>
            <a:endParaRPr lang="en-US" sz="1600" b="1" dirty="0" smtClean="0">
              <a:latin typeface="Helvetica" pitchFamily="34" charset="0"/>
            </a:endParaRPr>
          </a:p>
          <a:p>
            <a:pPr algn="ctr"/>
            <a:r>
              <a:rPr lang="en-US" sz="1600" dirty="0">
                <a:latin typeface="Helvetica" pitchFamily="34" charset="0"/>
              </a:rPr>
              <a:t> </a:t>
            </a:r>
            <a:r>
              <a:rPr lang="en-US" sz="1600" dirty="0" smtClean="0">
                <a:latin typeface="Helvetica" pitchFamily="34" charset="0"/>
              </a:rPr>
              <a:t>     It </a:t>
            </a:r>
            <a:r>
              <a:rPr lang="en-US" sz="1600" dirty="0">
                <a:latin typeface="Helvetica" pitchFamily="34" charset="0"/>
              </a:rPr>
              <a:t>takes many years for </a:t>
            </a:r>
            <a:r>
              <a:rPr lang="en-US" sz="1600" dirty="0" smtClean="0">
                <a:latin typeface="Helvetica" pitchFamily="34" charset="0"/>
              </a:rPr>
              <a:t>mountains </a:t>
            </a:r>
            <a:r>
              <a:rPr lang="en-US" sz="1600" dirty="0">
                <a:latin typeface="Helvetica" pitchFamily="34" charset="0"/>
              </a:rPr>
              <a:t>to </a:t>
            </a:r>
            <a:r>
              <a:rPr lang="en-US" sz="1600" b="1" i="1" u="sng" dirty="0" smtClean="0">
                <a:latin typeface="Helvetica" pitchFamily="34" charset="0"/>
              </a:rPr>
              <a:t>form</a:t>
            </a:r>
            <a:r>
              <a:rPr lang="en-US" sz="1600" b="1" i="1" dirty="0" smtClean="0">
                <a:latin typeface="Helvetica" pitchFamily="34" charset="0"/>
              </a:rPr>
              <a:t>.</a:t>
            </a:r>
          </a:p>
          <a:p>
            <a:pPr marL="342900" indent="-342900">
              <a:buAutoNum type="arabicPeriod" startAt="19"/>
            </a:pPr>
            <a:endParaRPr lang="en-US" sz="1600" b="1" i="1" u="sng" dirty="0">
              <a:latin typeface="Helvetica" pitchFamily="34" charset="0"/>
            </a:endParaRPr>
          </a:p>
          <a:p>
            <a:pPr marL="461963" indent="-461963" algn="r"/>
            <a:r>
              <a:rPr lang="en-US" sz="900" b="1" i="1" dirty="0" smtClean="0">
                <a:latin typeface="Helvetica" pitchFamily="34" charset="0"/>
              </a:rPr>
              <a:t>Language and Vocabulary L.1.6  Lang. Use Target 8</a:t>
            </a:r>
            <a:endParaRPr lang="en-US" sz="1600" b="1" dirty="0" smtClean="0">
              <a:latin typeface="Helvetica" pitchFamily="34" charset="0"/>
            </a:endParaRPr>
          </a:p>
          <a:p>
            <a:endParaRPr lang="en-US" sz="500" b="1" dirty="0">
              <a:latin typeface="Helvetica" pitchFamily="34" charset="0"/>
            </a:endParaRPr>
          </a:p>
          <a:p>
            <a:pPr marL="741363" indent="-342900">
              <a:buFont typeface="+mj-lt"/>
              <a:buAutoNum type="alphaUcPeriod"/>
            </a:pPr>
            <a:r>
              <a:rPr lang="en-US" sz="1600" dirty="0" smtClean="0">
                <a:latin typeface="Helvetica" pitchFamily="34" charset="0"/>
              </a:rPr>
              <a:t>start</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be made</a:t>
            </a: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begin</a:t>
            </a:r>
            <a:endParaRPr lang="en-US" sz="1600" dirty="0">
              <a:latin typeface="Helvetica" pitchFamily="34" charset="0"/>
            </a:endParaRPr>
          </a:p>
        </p:txBody>
      </p:sp>
      <p:sp>
        <p:nvSpPr>
          <p:cNvPr id="27" name="Oval 26"/>
          <p:cNvSpPr/>
          <p:nvPr/>
        </p:nvSpPr>
        <p:spPr>
          <a:xfrm>
            <a:off x="792793" y="218844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88676" y="26670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812608" y="313646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185487"/>
          </a:xfrm>
          <a:prstGeom prst="rect">
            <a:avLst/>
          </a:prstGeom>
          <a:noFill/>
        </p:spPr>
        <p:txBody>
          <a:bodyPr wrap="square" rtlCol="0">
            <a:spAutoFit/>
          </a:bodyPr>
          <a:lstStyle/>
          <a:p>
            <a:pPr marL="461963" lvl="0" indent="-461963"/>
            <a:r>
              <a:rPr lang="en-US" sz="1600" b="1" dirty="0" smtClean="0">
                <a:latin typeface="Helvetica" pitchFamily="34" charset="0"/>
              </a:rPr>
              <a:t>20. Read the sentence below</a:t>
            </a:r>
            <a:r>
              <a:rPr lang="en-US" sz="1400" b="1" dirty="0" smtClean="0">
                <a:latin typeface="Helvetica" pitchFamily="34" charset="0"/>
              </a:rPr>
              <a:t>. </a:t>
            </a:r>
          </a:p>
          <a:p>
            <a:pPr marL="461963" lvl="0" indent="-461963" algn="r"/>
            <a:r>
              <a:rPr lang="en-US" sz="900" b="1" i="1" dirty="0" smtClean="0">
                <a:latin typeface="Helvetica" pitchFamily="34" charset="0"/>
              </a:rPr>
              <a:t>Edit and Clarify L.1.1d  Indefinite Pronouns Target 9</a:t>
            </a:r>
            <a:endParaRPr lang="en-US" sz="900" b="1" i="1" dirty="0">
              <a:latin typeface="Helvetica" pitchFamily="34" charset="0"/>
            </a:endParaRPr>
          </a:p>
          <a:p>
            <a:endParaRPr lang="en-US" sz="1600" dirty="0"/>
          </a:p>
          <a:p>
            <a:pPr marL="398463" algn="ctr"/>
            <a:r>
              <a:rPr lang="en-US" sz="1600" dirty="0" smtClean="0">
                <a:latin typeface="Helvetica" pitchFamily="34" charset="0"/>
              </a:rPr>
              <a:t>The boy saw</a:t>
            </a:r>
            <a:r>
              <a:rPr lang="en-US" sz="1600" b="1" dirty="0" smtClean="0">
                <a:effectLst>
                  <a:outerShdw blurRad="38100" dist="38100" dir="2700000" algn="tl">
                    <a:srgbClr val="000000">
                      <a:alpha val="43137"/>
                    </a:srgbClr>
                  </a:outerShdw>
                </a:effectLst>
                <a:latin typeface="Helvetica" pitchFamily="34" charset="0"/>
              </a:rPr>
              <a:t> _____ </a:t>
            </a:r>
            <a:r>
              <a:rPr lang="en-US" sz="1600" dirty="0" smtClean="0">
                <a:latin typeface="Helvetica" pitchFamily="34" charset="0"/>
              </a:rPr>
              <a:t>of the leaves blow off the tree.</a:t>
            </a:r>
          </a:p>
          <a:p>
            <a:endParaRPr lang="en-US" sz="1600" b="1" dirty="0" smtClean="0">
              <a:latin typeface="Helvetica" pitchFamily="34" charset="0"/>
            </a:endParaRPr>
          </a:p>
          <a:p>
            <a:r>
              <a:rPr lang="en-US" sz="1600" b="1" dirty="0" smtClean="0">
                <a:latin typeface="Helvetica" pitchFamily="34" charset="0"/>
              </a:rPr>
              <a:t>       Which word should go in the blank to finish the sentence?</a:t>
            </a:r>
          </a:p>
          <a:p>
            <a:endParaRPr lang="en-US" sz="1600" b="1" dirty="0" smtClean="0">
              <a:latin typeface="Helvetica" pitchFamily="34" charset="0"/>
            </a:endParaRPr>
          </a:p>
          <a:p>
            <a:r>
              <a:rPr lang="en-US" sz="1600" dirty="0" smtClean="0">
                <a:latin typeface="Helvetica" pitchFamily="34" charset="0"/>
              </a:rPr>
              <a:t>       A. many</a:t>
            </a:r>
          </a:p>
          <a:p>
            <a:endParaRPr lang="en-US" sz="1600" dirty="0">
              <a:latin typeface="Helvetica" pitchFamily="34" charset="0"/>
            </a:endParaRPr>
          </a:p>
          <a:p>
            <a:r>
              <a:rPr lang="en-US" sz="1600" dirty="0">
                <a:latin typeface="Helvetica" pitchFamily="34" charset="0"/>
              </a:rPr>
              <a:t> </a:t>
            </a:r>
            <a:r>
              <a:rPr lang="en-US" sz="1600" dirty="0" smtClean="0">
                <a:latin typeface="Helvetica" pitchFamily="34" charset="0"/>
              </a:rPr>
              <a:t>      B. some</a:t>
            </a:r>
          </a:p>
          <a:p>
            <a:endParaRPr lang="en-US" sz="1600" dirty="0">
              <a:latin typeface="Helvetica" pitchFamily="34" charset="0"/>
            </a:endParaRPr>
          </a:p>
          <a:p>
            <a:r>
              <a:rPr lang="en-US" sz="1600" dirty="0" smtClean="0">
                <a:latin typeface="Helvetica" pitchFamily="34" charset="0"/>
              </a:rPr>
              <a:t>       C. any</a:t>
            </a:r>
          </a:p>
          <a:p>
            <a:endParaRPr lang="en-US" sz="1600" dirty="0">
              <a:latin typeface="Helvetica" pitchFamily="34" charset="0"/>
            </a:endParaRPr>
          </a:p>
        </p:txBody>
      </p:sp>
      <p:sp>
        <p:nvSpPr>
          <p:cNvPr id="10" name="Oval 9"/>
          <p:cNvSpPr/>
          <p:nvPr/>
        </p:nvSpPr>
        <p:spPr>
          <a:xfrm>
            <a:off x="699248" y="630388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9248" y="676268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77978" y="724990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85900" y="1371600"/>
            <a:ext cx="44957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180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6" name="TextBox 5"/>
          <p:cNvSpPr txBox="1"/>
          <p:nvPr/>
        </p:nvSpPr>
        <p:spPr>
          <a:xfrm>
            <a:off x="152400" y="290945"/>
            <a:ext cx="7010400" cy="5627575"/>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endParaRPr lang="en-US" sz="900" b="1" u="sng" dirty="0"/>
          </a:p>
          <a:p>
            <a:r>
              <a:rPr lang="en-US" sz="1500" b="1" u="sng" dirty="0"/>
              <a:t>Part 2</a:t>
            </a:r>
            <a:r>
              <a:rPr lang="en-US" sz="1500" b="1" dirty="0"/>
              <a:t> </a:t>
            </a:r>
          </a:p>
          <a:p>
            <a:r>
              <a:rPr lang="en-US" sz="1500" b="1" u="sng" dirty="0"/>
              <a:t>Your assignment</a:t>
            </a:r>
            <a:r>
              <a:rPr lang="en-US" sz="1500" b="1" dirty="0"/>
              <a:t>:</a:t>
            </a:r>
          </a:p>
          <a:p>
            <a:r>
              <a:rPr lang="en-US" sz="1500" dirty="0" smtClean="0"/>
              <a:t>You are going to write a narrative story.  This means it has a beginning, middle and an ending.  This is a make believe story.  In your story you will write about a character who is going to go on a long walk to learn more about the wind.  You will use details to help you write your story from all of the texts you have read.  Then, </a:t>
            </a:r>
            <a:r>
              <a:rPr lang="en-US" sz="1500" dirty="0"/>
              <a:t>y</a:t>
            </a:r>
            <a:r>
              <a:rPr lang="en-US" sz="1500" dirty="0" smtClean="0"/>
              <a:t>ou will write about the following:</a:t>
            </a:r>
          </a:p>
          <a:p>
            <a:endParaRPr lang="en-US" sz="800" dirty="0" smtClean="0"/>
          </a:p>
          <a:p>
            <a:pPr marL="342900" indent="-342900">
              <a:buAutoNum type="arabicPeriod"/>
            </a:pPr>
            <a:r>
              <a:rPr lang="en-US" sz="1500" dirty="0" smtClean="0"/>
              <a:t>Where is the setting?  Who is the character?</a:t>
            </a:r>
          </a:p>
          <a:p>
            <a:pPr marL="342900" indent="-342900">
              <a:buAutoNum type="arabicPeriod"/>
            </a:pPr>
            <a:r>
              <a:rPr lang="en-US" sz="1500" dirty="0" smtClean="0"/>
              <a:t>What happened along the way?</a:t>
            </a:r>
          </a:p>
          <a:p>
            <a:pPr marL="342900" indent="-342900">
              <a:buAutoNum type="arabicPeriod"/>
            </a:pPr>
            <a:r>
              <a:rPr lang="en-US" sz="1500" dirty="0" smtClean="0"/>
              <a:t>What did the character see, hear and feel?</a:t>
            </a:r>
          </a:p>
          <a:p>
            <a:pPr marL="342900" indent="-342900">
              <a:buAutoNum type="arabicPeriod"/>
            </a:pPr>
            <a:r>
              <a:rPr lang="en-US" sz="1500" dirty="0" smtClean="0"/>
              <a:t>What did the character learn about the wind on the walk?</a:t>
            </a:r>
          </a:p>
          <a:p>
            <a:pPr marL="342900" indent="-342900">
              <a:buAutoNum type="arabicPeriod"/>
            </a:pPr>
            <a:endParaRPr lang="en-US" sz="1500" dirty="0"/>
          </a:p>
          <a:p>
            <a:endParaRPr lang="en-US" sz="900" dirty="0"/>
          </a:p>
          <a:p>
            <a:pPr marL="325309" indent="-325309">
              <a:buAutoNum type="arabicPeriod"/>
            </a:pPr>
            <a:r>
              <a:rPr lang="en-US" sz="1500" u="sng" dirty="0"/>
              <a:t>Plan</a:t>
            </a:r>
            <a:r>
              <a:rPr lang="en-US" sz="1500" dirty="0"/>
              <a:t> your writing.  You may use your notes and answers.</a:t>
            </a:r>
          </a:p>
          <a:p>
            <a:pPr marL="325309" indent="-325309">
              <a:buAutoNum type="arabicPeriod"/>
            </a:pPr>
            <a:endParaRPr lang="en-US" sz="800" dirty="0"/>
          </a:p>
          <a:p>
            <a:pPr marL="325309" indent="-325309">
              <a:buAutoNum type="arabicPeriod"/>
            </a:pPr>
            <a:r>
              <a:rPr lang="en-US" sz="1500" dirty="0"/>
              <a:t>Write – Revise and Edit your first draft.</a:t>
            </a:r>
          </a:p>
          <a:p>
            <a:pPr marL="325309" indent="-325309">
              <a:buAutoNum type="arabicPeriod"/>
            </a:pPr>
            <a:endParaRPr lang="en-US" sz="800" dirty="0"/>
          </a:p>
          <a:p>
            <a:pPr marL="325309" indent="-325309">
              <a:buAutoNum type="arabicPeriod"/>
            </a:pPr>
            <a:r>
              <a:rPr lang="en-US" sz="1500" dirty="0"/>
              <a:t>Write a final draft </a:t>
            </a:r>
            <a:r>
              <a:rPr lang="en-US" sz="1500" dirty="0" smtClean="0"/>
              <a:t>about</a:t>
            </a:r>
            <a:r>
              <a:rPr lang="en-US" sz="1500" dirty="0"/>
              <a:t> </a:t>
            </a:r>
            <a:r>
              <a:rPr lang="en-US" sz="1500" dirty="0" smtClean="0"/>
              <a:t>the character who is going on a long walk to learn more about the wind.</a:t>
            </a:r>
          </a:p>
          <a:p>
            <a:pPr marL="325309" indent="-325309">
              <a:buAutoNum type="arabicPeriod"/>
            </a:pPr>
            <a:endParaRPr lang="en-US" sz="800" dirty="0" smtClean="0"/>
          </a:p>
          <a:p>
            <a:endParaRPr lang="en-US" sz="800" dirty="0"/>
          </a:p>
          <a:p>
            <a:r>
              <a:rPr lang="en-US" sz="1500" b="1" u="sng" dirty="0" smtClean="0"/>
              <a:t>How you </a:t>
            </a:r>
            <a:r>
              <a:rPr lang="en-US" sz="1500" b="1" u="sng" dirty="0"/>
              <a:t>w</a:t>
            </a:r>
            <a:r>
              <a:rPr lang="en-US" sz="1500" b="1" u="sng" dirty="0" smtClean="0"/>
              <a:t>ill be scored</a:t>
            </a:r>
            <a:endParaRPr lang="en-US" sz="1500" b="1" u="sng" dirty="0"/>
          </a:p>
          <a:p>
            <a:r>
              <a:rPr lang="en-US" sz="1500" b="1" dirty="0" smtClean="0"/>
              <a:t>	</a:t>
            </a:r>
            <a:endParaRPr lang="en-US" sz="1100" b="1" dirty="0"/>
          </a:p>
        </p:txBody>
      </p:sp>
      <p:graphicFrame>
        <p:nvGraphicFramePr>
          <p:cNvPr id="7" name="Table 6"/>
          <p:cNvGraphicFramePr>
            <a:graphicFrameLocks noGrp="1"/>
          </p:cNvGraphicFramePr>
          <p:nvPr>
            <p:extLst>
              <p:ext uri="{D42A27DB-BD31-4B8C-83A1-F6EECF244321}">
                <p14:modId xmlns:p14="http://schemas.microsoft.com/office/powerpoint/2010/main" val="420245032"/>
              </p:ext>
            </p:extLst>
          </p:nvPr>
        </p:nvGraphicFramePr>
        <p:xfrm>
          <a:off x="1143000" y="5797469"/>
          <a:ext cx="4724400" cy="2194560"/>
        </p:xfrm>
        <a:graphic>
          <a:graphicData uri="http://schemas.openxmlformats.org/drawingml/2006/table">
            <a:tbl>
              <a:tblPr firstRow="1" bandRow="1">
                <a:tableStyleId>{5940675A-B579-460E-94D1-54222C63F5DA}</a:tableStyleId>
              </a:tblPr>
              <a:tblGrid>
                <a:gridCol w="1676400"/>
                <a:gridCol w="3048000"/>
              </a:tblGrid>
              <a:tr h="294640">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Did you tell what happened?  Did you tell about a character and setting?</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0">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1200" b="1" dirty="0" smtClean="0"/>
                        <a:t>Did you tell what happened from beginning to end?</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24384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1200" b="1" dirty="0" smtClean="0"/>
                        <a:t>Did you use details from all of the passages?</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0">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1200" b="1" dirty="0" smtClean="0"/>
                        <a:t>Did you use describing words to show what the character saw,</a:t>
                      </a:r>
                      <a:r>
                        <a:rPr lang="en-US" sz="1200" b="1" baseline="0" dirty="0" smtClean="0"/>
                        <a:t> </a:t>
                      </a:r>
                      <a:r>
                        <a:rPr lang="en-US" sz="1200" b="1" dirty="0" smtClean="0"/>
                        <a:t>heard and felt?</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14732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12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716251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44610771"/>
              </p:ext>
            </p:extLst>
          </p:nvPr>
        </p:nvGraphicFramePr>
        <p:xfrm>
          <a:off x="609600" y="685800"/>
          <a:ext cx="6096000" cy="7472734"/>
        </p:xfrm>
        <a:graphic>
          <a:graphicData uri="http://schemas.openxmlformats.org/drawingml/2006/table">
            <a:tbl>
              <a:tblPr firstRow="1" bandRow="1">
                <a:tableStyleId>{5940675A-B579-460E-94D1-54222C63F5DA}</a:tableStyleId>
              </a:tblPr>
              <a:tblGrid>
                <a:gridCol w="6096000"/>
              </a:tblGrid>
              <a:tr h="1568148">
                <a:tc>
                  <a:txBody>
                    <a:bodyPr/>
                    <a:lstStyle/>
                    <a:p>
                      <a:pPr algn="ctr"/>
                      <a:endParaRPr lang="en-US" sz="1600" dirty="0" smtClean="0"/>
                    </a:p>
                    <a:p>
                      <a:pPr algn="ctr"/>
                      <a:endParaRPr lang="en-US" sz="1600" dirty="0" smtClean="0"/>
                    </a:p>
                    <a:p>
                      <a:pPr algn="ctr"/>
                      <a:endParaRPr lang="en-US" sz="1600" dirty="0" smtClean="0"/>
                    </a:p>
                    <a:p>
                      <a:pPr algn="ctr"/>
                      <a:r>
                        <a:rPr lang="en-US" sz="1600" dirty="0" smtClean="0"/>
                        <a:t>____________________</a:t>
                      </a:r>
                    </a:p>
                    <a:p>
                      <a:pPr algn="ctr"/>
                      <a:r>
                        <a:rPr lang="en-US" sz="1200" dirty="0" smtClean="0"/>
                        <a:t>(title)</a:t>
                      </a:r>
                    </a:p>
                    <a:p>
                      <a:pPr algn="ctr"/>
                      <a:endParaRPr lang="en-US" sz="1600" dirty="0" smtClean="0"/>
                    </a:p>
                    <a:p>
                      <a:pPr algn="l"/>
                      <a:r>
                        <a:rPr lang="en-US" sz="1400" dirty="0" smtClean="0"/>
                        <a:t>Who is the character?  Where is the setting?  What happened at first?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428134">
                <a:tc>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80026">
                <a:tc>
                  <a:txBody>
                    <a:bodyPr/>
                    <a:lstStyle/>
                    <a:p>
                      <a:r>
                        <a:rPr lang="en-US" sz="1400" dirty="0" smtClean="0"/>
                        <a:t>What happened along the way?  What did the character see, hear and feel?</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52156">
                <a:tc>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09934">
                <a:tc>
                  <a:txBody>
                    <a:bodyPr/>
                    <a:lstStyle/>
                    <a:p>
                      <a:r>
                        <a:rPr lang="en-US" sz="1400" dirty="0" smtClean="0"/>
                        <a:t>What did the character learn?  How did the story end?</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1652156">
                <a:tc>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2" name="TextBox 1"/>
          <p:cNvSpPr txBox="1"/>
          <p:nvPr/>
        </p:nvSpPr>
        <p:spPr>
          <a:xfrm>
            <a:off x="152400" y="76200"/>
            <a:ext cx="2438400" cy="261610"/>
          </a:xfrm>
          <a:prstGeom prst="rect">
            <a:avLst/>
          </a:prstGeom>
          <a:noFill/>
        </p:spPr>
        <p:txBody>
          <a:bodyPr wrap="square" rtlCol="0">
            <a:spAutoFit/>
          </a:bodyPr>
          <a:lstStyle/>
          <a:p>
            <a:r>
              <a:rPr lang="en-US" sz="1100" b="1" dirty="0" smtClean="0"/>
              <a:t>Performance Task</a:t>
            </a:r>
            <a:endParaRPr lang="en-US" sz="1100" b="1" dirty="0"/>
          </a:p>
        </p:txBody>
      </p:sp>
      <p:sp>
        <p:nvSpPr>
          <p:cNvPr id="3" name="TextBox 2"/>
          <p:cNvSpPr txBox="1"/>
          <p:nvPr/>
        </p:nvSpPr>
        <p:spPr>
          <a:xfrm>
            <a:off x="457200" y="533400"/>
            <a:ext cx="5791200" cy="384721"/>
          </a:xfrm>
          <a:prstGeom prst="rect">
            <a:avLst/>
          </a:prstGeom>
          <a:noFill/>
        </p:spPr>
        <p:txBody>
          <a:bodyPr wrap="square" rtlCol="0">
            <a:spAutoFit/>
          </a:bodyPr>
          <a:lstStyle/>
          <a:p>
            <a:r>
              <a:rPr lang="en-US" dirty="0" smtClean="0"/>
              <a:t>Name: ___________________________________</a:t>
            </a:r>
            <a:endParaRPr lang="en-US" dirty="0"/>
          </a:p>
        </p:txBody>
      </p:sp>
    </p:spTree>
    <p:extLst>
      <p:ext uri="{BB962C8B-B14F-4D97-AF65-F5344CB8AC3E}">
        <p14:creationId xmlns:p14="http://schemas.microsoft.com/office/powerpoint/2010/main" val="3661396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2" name="TextBox 1"/>
          <p:cNvSpPr txBox="1"/>
          <p:nvPr/>
        </p:nvSpPr>
        <p:spPr>
          <a:xfrm>
            <a:off x="619836" y="6248400"/>
            <a:ext cx="6019800" cy="93871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371600"/>
            <a:ext cx="4415618" cy="4343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75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4673846"/>
              </p:ext>
            </p:extLst>
          </p:nvPr>
        </p:nvGraphicFramePr>
        <p:xfrm>
          <a:off x="381000" y="4185920"/>
          <a:ext cx="6324600" cy="3281680"/>
        </p:xfrm>
        <a:graphic>
          <a:graphicData uri="http://schemas.openxmlformats.org/drawingml/2006/table">
            <a:tbl>
              <a:tblPr firstRow="1" bandRow="1">
                <a:tableStyleId>{5940675A-B579-460E-94D1-54222C63F5DA}</a:tableStyleId>
              </a:tblPr>
              <a:tblGrid>
                <a:gridCol w="685800"/>
                <a:gridCol w="3886200"/>
                <a:gridCol w="685800"/>
                <a:gridCol w="533400"/>
                <a:gridCol w="533400"/>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Informational Text</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use root words to know what a word means or how it should be used.</a:t>
                      </a:r>
                      <a:r>
                        <a:rPr lang="en-US" sz="1000" b="0" i="1" baseline="0" dirty="0" smtClean="0">
                          <a:solidFill>
                            <a:schemeClr val="tx1"/>
                          </a:solidFill>
                          <a:latin typeface="+mn-lt"/>
                          <a:ea typeface="Times New Roman"/>
                          <a:cs typeface="Times New Roman"/>
                        </a:rPr>
                        <a:t> </a:t>
                      </a:r>
                      <a:r>
                        <a:rPr kumimoji="0" lang="en-US" sz="1000" b="0" i="1" u="none" strike="noStrike" kern="1200" cap="none" spc="0" normalizeH="0" baseline="0" noProof="0" dirty="0" smtClean="0">
                          <a:ln>
                            <a:noFill/>
                          </a:ln>
                          <a:solidFill>
                            <a:prstClr val="black"/>
                          </a:solidFill>
                          <a:effectLst/>
                          <a:uLnTx/>
                          <a:uFillTx/>
                          <a:latin typeface="+mn-lt"/>
                          <a:ea typeface="Times New Roman"/>
                          <a:cs typeface="Times New Roman"/>
                        </a:rPr>
                        <a:t>RI.1.4</a:t>
                      </a:r>
                      <a:endParaRPr kumimoji="0" lang="en-US" sz="1000" b="1"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find clues to help me figure out what</a:t>
                      </a:r>
                      <a:r>
                        <a:rPr lang="en-US" sz="1000" b="1" baseline="0" dirty="0" smtClean="0">
                          <a:solidFill>
                            <a:srgbClr val="000000"/>
                          </a:solidFill>
                          <a:latin typeface="+mn-lt"/>
                          <a:ea typeface="Times New Roman"/>
                          <a:cs typeface="Times New Roman"/>
                        </a:rPr>
                        <a:t> words mean. </a:t>
                      </a:r>
                      <a:r>
                        <a:rPr lang="en-US" sz="1000" b="0" i="1" dirty="0" smtClean="0">
                          <a:latin typeface="+mn-lt"/>
                          <a:ea typeface="Times New Roman"/>
                          <a:cs typeface="Times New Roman"/>
                        </a:rPr>
                        <a:t>RI.1.4</a:t>
                      </a:r>
                      <a:endParaRPr lang="en-US" sz="1000" b="1"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summarize  (with reasons)</a:t>
                      </a:r>
                      <a:r>
                        <a:rPr lang="en-US" sz="1000" b="1" baseline="0" dirty="0" smtClean="0">
                          <a:solidFill>
                            <a:srgbClr val="000000"/>
                          </a:solidFill>
                          <a:latin typeface="+mn-lt"/>
                          <a:ea typeface="Times New Roman"/>
                          <a:cs typeface="Times New Roman"/>
                        </a:rPr>
                        <a:t> why an author tells about something.</a:t>
                      </a:r>
                      <a:r>
                        <a:rPr lang="en-US" sz="1000" b="1" i="1" baseline="0" dirty="0" smtClean="0">
                          <a:solidFill>
                            <a:schemeClr val="tx1"/>
                          </a:solidFill>
                          <a:latin typeface="+mn-lt"/>
                          <a:ea typeface="Times New Roman"/>
                          <a:cs typeface="Times New Roman"/>
                        </a:rPr>
                        <a:t> </a:t>
                      </a:r>
                      <a:r>
                        <a:rPr lang="en-US" sz="1000" b="0" i="1" baseline="0" dirty="0" smtClean="0">
                          <a:latin typeface="+mn-lt"/>
                          <a:ea typeface="Times New Roman"/>
                          <a:cs typeface="Times New Roman"/>
                        </a:rPr>
                        <a:t>RI.1.8</a:t>
                      </a:r>
                      <a:endParaRPr lang="en-US" sz="1000" b="1" i="1" dirty="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match the reasons to specific points about</a:t>
                      </a:r>
                      <a:r>
                        <a:rPr lang="en-US" sz="1000" b="1" baseline="0" dirty="0" smtClean="0">
                          <a:solidFill>
                            <a:srgbClr val="000000"/>
                          </a:solidFill>
                          <a:latin typeface="+mn-lt"/>
                          <a:ea typeface="Times New Roman"/>
                          <a:cs typeface="Times New Roman"/>
                        </a:rPr>
                        <a:t> something.</a:t>
                      </a:r>
                      <a:r>
                        <a:rPr lang="en-US" sz="1000" b="0" baseline="0" dirty="0" smtClean="0">
                          <a:solidFill>
                            <a:schemeClr val="tx1"/>
                          </a:solidFill>
                          <a:latin typeface="+mn-lt"/>
                          <a:ea typeface="Times New Roman"/>
                          <a:cs typeface="Times New Roman"/>
                        </a:rPr>
                        <a:t> </a:t>
                      </a:r>
                      <a:r>
                        <a:rPr lang="en-US" sz="1000" b="0" i="0" baseline="0" dirty="0" smtClean="0">
                          <a:latin typeface="+mn-lt"/>
                          <a:ea typeface="Times New Roman"/>
                          <a:cs typeface="Times New Roman"/>
                        </a:rPr>
                        <a:t>RI.1.8</a:t>
                      </a:r>
                      <a:endParaRPr lang="en-US" sz="1000" b="1" i="0"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Times New Roman"/>
                        </a:rPr>
                        <a:t>I can find information in two texts about the same topic.</a:t>
                      </a:r>
                      <a:r>
                        <a:rPr lang="en-US" sz="1000" b="1" baseline="0" dirty="0" smtClean="0">
                          <a:latin typeface="+mn-lt"/>
                          <a:ea typeface="Calibri"/>
                          <a:cs typeface="Times New Roman"/>
                        </a:rPr>
                        <a:t> </a:t>
                      </a:r>
                      <a:r>
                        <a:rPr lang="en-US" sz="1000" b="0" i="0" baseline="0" dirty="0" smtClean="0">
                          <a:latin typeface="+mn-lt"/>
                          <a:ea typeface="Times New Roman"/>
                          <a:cs typeface="Times New Roman"/>
                        </a:rPr>
                        <a:t>RI.1.9</a:t>
                      </a:r>
                      <a:endParaRPr lang="en-US" sz="1000" b="1" i="0"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19812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find information in titles, captions and other</a:t>
                      </a:r>
                      <a:r>
                        <a:rPr lang="en-US" sz="1000" b="1" baseline="0" dirty="0" smtClean="0">
                          <a:solidFill>
                            <a:srgbClr val="000000"/>
                          </a:solidFill>
                          <a:latin typeface="+mn-lt"/>
                          <a:ea typeface="Times New Roman"/>
                          <a:cs typeface="Times New Roman"/>
                        </a:rPr>
                        <a:t> informational text features.</a:t>
                      </a:r>
                      <a:r>
                        <a:rPr lang="en-US" sz="1000" b="0" baseline="0" dirty="0" smtClean="0">
                          <a:solidFill>
                            <a:schemeClr val="tx1"/>
                          </a:solidFill>
                          <a:latin typeface="+mn-lt"/>
                          <a:ea typeface="Times New Roman"/>
                          <a:cs typeface="Times New Roman"/>
                        </a:rPr>
                        <a:t> </a:t>
                      </a:r>
                      <a:r>
                        <a:rPr lang="en-US" sz="1000" b="0" i="0" baseline="0" dirty="0" smtClean="0">
                          <a:latin typeface="+mn-lt"/>
                          <a:ea typeface="Times New Roman"/>
                          <a:cs typeface="Times New Roman"/>
                        </a:rPr>
                        <a:t>RI.1.9</a:t>
                      </a:r>
                      <a:endParaRPr lang="en-US" sz="1000" b="1" i="0"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a:t>
                      </a:r>
                      <a:r>
                        <a:rPr lang="en-US" sz="1000" b="1" baseline="0" dirty="0" smtClean="0">
                          <a:solidFill>
                            <a:srgbClr val="000000"/>
                          </a:solidFill>
                          <a:latin typeface="+mn-lt"/>
                          <a:ea typeface="Times New Roman"/>
                          <a:cs typeface="Times New Roman"/>
                        </a:rPr>
                        <a:t> find the  </a:t>
                      </a:r>
                      <a:r>
                        <a:rPr lang="en-US" sz="1000" b="1" dirty="0" smtClean="0">
                          <a:solidFill>
                            <a:srgbClr val="000000"/>
                          </a:solidFill>
                          <a:latin typeface="+mn-lt"/>
                          <a:ea typeface="Times New Roman"/>
                          <a:cs typeface="Times New Roman"/>
                        </a:rPr>
                        <a:t>reasons an author gives to support specific points about something.</a:t>
                      </a:r>
                      <a:r>
                        <a:rPr lang="en-US" sz="1000" b="0" baseline="0" dirty="0" smtClean="0">
                          <a:solidFill>
                            <a:schemeClr val="tx1"/>
                          </a:solidFill>
                          <a:latin typeface="+mn-lt"/>
                          <a:ea typeface="Times New Roman"/>
                          <a:cs typeface="Times New Roman"/>
                        </a:rPr>
                        <a:t> </a:t>
                      </a:r>
                      <a:r>
                        <a:rPr lang="en-US" sz="1000" b="0" i="0" baseline="0" dirty="0" smtClean="0">
                          <a:latin typeface="+mn-lt"/>
                          <a:ea typeface="Times New Roman"/>
                          <a:cs typeface="Times New Roman"/>
                        </a:rPr>
                        <a:t>RI.1.8</a:t>
                      </a:r>
                      <a:endParaRPr lang="en-US" sz="1000" b="1" i="0" dirty="0" smtClean="0">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Times New Roman"/>
                        </a:rPr>
                        <a:t>I can find</a:t>
                      </a:r>
                      <a:r>
                        <a:rPr lang="en-US" sz="1000" b="1" baseline="0" dirty="0" smtClean="0">
                          <a:latin typeface="+mn-lt"/>
                          <a:ea typeface="Calibri"/>
                          <a:cs typeface="Times New Roman"/>
                        </a:rPr>
                        <a:t> information about the same  topic from two texts and explain how the information is the same and different. </a:t>
                      </a:r>
                      <a:r>
                        <a:rPr lang="en-US" sz="1000" b="0" i="0" dirty="0" smtClean="0">
                          <a:latin typeface="+mn-lt"/>
                          <a:ea typeface="+mn-ea"/>
                          <a:cs typeface="+mn-cs"/>
                        </a:rPr>
                        <a:t>RI.1.9</a:t>
                      </a:r>
                      <a:endParaRPr lang="en-US" sz="1000" b="1" i="0" dirty="0" smtClean="0">
                        <a:latin typeface="+mn-lt"/>
                        <a:ea typeface="Calibri"/>
                        <a:cs typeface="Times New Roman"/>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11929277"/>
              </p:ext>
            </p:extLst>
          </p:nvPr>
        </p:nvGraphicFramePr>
        <p:xfrm>
          <a:off x="381001" y="846794"/>
          <a:ext cx="6324601" cy="3372993"/>
        </p:xfrm>
        <a:graphic>
          <a:graphicData uri="http://schemas.openxmlformats.org/drawingml/2006/table">
            <a:tbl>
              <a:tblPr firstRow="1" bandRow="1">
                <a:tableStyleId>{5940675A-B579-460E-94D1-54222C63F5DA}</a:tableStyleId>
              </a:tblPr>
              <a:tblGrid>
                <a:gridCol w="807666"/>
                <a:gridCol w="3611933"/>
                <a:gridCol w="419101"/>
                <a:gridCol w="419101"/>
                <a:gridCol w="533400"/>
                <a:gridCol w="533400"/>
              </a:tblGrid>
              <a:tr h="143806">
                <a:tc gridSpan="6">
                  <a:txBody>
                    <a:bodyPr/>
                    <a:lstStyle/>
                    <a:p>
                      <a:pPr algn="ctr">
                        <a:lnSpc>
                          <a:spcPct val="100000"/>
                        </a:lnSpc>
                        <a:spcAft>
                          <a:spcPts val="0"/>
                        </a:spcAft>
                      </a:pPr>
                      <a:r>
                        <a:rPr lang="en-US" sz="1400" b="1" dirty="0" smtClean="0"/>
                        <a:t>Literary Text</a:t>
                      </a:r>
                      <a:endParaRPr lang="en-US"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recognize words used at</a:t>
                      </a:r>
                      <a:r>
                        <a:rPr lang="en-US" sz="1000" b="1" baseline="0" dirty="0" smtClean="0">
                          <a:solidFill>
                            <a:srgbClr val="000000"/>
                          </a:solidFill>
                          <a:effectLst/>
                          <a:latin typeface="+mn-lt"/>
                          <a:ea typeface="Times New Roman"/>
                          <a:cs typeface="Times New Roman"/>
                        </a:rPr>
                        <a:t> school and home. </a:t>
                      </a:r>
                      <a:r>
                        <a:rPr lang="en-US" sz="1000" b="0" baseline="0" dirty="0" smtClean="0">
                          <a:solidFill>
                            <a:srgbClr val="000000"/>
                          </a:solidFill>
                          <a:effectLst/>
                          <a:latin typeface="+mn-lt"/>
                          <a:ea typeface="Times New Roman"/>
                          <a:cs typeface="Times New Roman"/>
                        </a:rPr>
                        <a:t>RL.1.4</a:t>
                      </a:r>
                      <a:endParaRPr kumimoji="0" lang="en-US" sz="10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use the sentence to help me figure out what a</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word or phrase</a:t>
                      </a:r>
                      <a:r>
                        <a:rPr lang="en-US" sz="1000" b="1" baseline="0" dirty="0" smtClean="0">
                          <a:solidFill>
                            <a:srgbClr val="000000"/>
                          </a:solidFill>
                          <a:effectLst/>
                          <a:latin typeface="+mn-lt"/>
                          <a:ea typeface="Times New Roman"/>
                          <a:cs typeface="Times New Roman"/>
                        </a:rPr>
                        <a:t> means. </a:t>
                      </a:r>
                      <a:r>
                        <a:rPr lang="en-US" sz="1000" b="0" baseline="0" dirty="0" smtClean="0">
                          <a:effectLst/>
                          <a:latin typeface="+mn-lt"/>
                          <a:ea typeface="Times New Roman"/>
                          <a:cs typeface="Calibri"/>
                        </a:rPr>
                        <a:t>RL.1.4</a:t>
                      </a:r>
                      <a:endParaRPr lang="en-US" sz="1000" b="0" i="1" dirty="0" smtClean="0">
                        <a:solidFill>
                          <a:schemeClr val="tx1"/>
                        </a:solidFill>
                        <a:effectLst/>
                        <a:latin typeface="+mn-lt"/>
                        <a:ea typeface="Calibri"/>
                        <a:cs typeface="Times New Roman"/>
                      </a:endParaRPr>
                    </a:p>
                  </a:txBody>
                  <a:tcPr anchor="ctr">
                    <a:no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Arial"/>
                        </a:rPr>
                        <a:t>I can use and find words that describe a character, setting or event.</a:t>
                      </a:r>
                      <a:r>
                        <a:rPr lang="en-US" sz="1000" b="0" baseline="0" dirty="0" smtClean="0">
                          <a:solidFill>
                            <a:schemeClr val="tx1"/>
                          </a:solidFill>
                          <a:effectLst/>
                          <a:latin typeface="+mn-lt"/>
                          <a:ea typeface="Times New Roman"/>
                          <a:cs typeface="Times New Roman"/>
                        </a:rPr>
                        <a:t> </a:t>
                      </a:r>
                      <a:r>
                        <a:rPr lang="en-US" sz="1000" b="0" i="0" baseline="0" dirty="0" smtClean="0">
                          <a:latin typeface="+mn-lt"/>
                          <a:ea typeface="Calibri"/>
                          <a:cs typeface="Times New Roman"/>
                        </a:rPr>
                        <a:t>RL.1.7</a:t>
                      </a:r>
                      <a:endParaRPr lang="en-US" sz="1000" b="0" i="0" dirty="0">
                        <a:latin typeface="+mn-lt"/>
                        <a:ea typeface="Calibri"/>
                        <a:cs typeface="Times New Roman"/>
                      </a:endParaRPr>
                    </a:p>
                  </a:txBody>
                  <a:tcPr anchor="ctr">
                    <a:no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answer who, what, when, where and how </a:t>
                      </a:r>
                      <a:r>
                        <a:rPr lang="en-US" sz="1000" b="1" smtClean="0">
                          <a:solidFill>
                            <a:srgbClr val="000000"/>
                          </a:solidFill>
                          <a:effectLst/>
                          <a:latin typeface="+mn-lt"/>
                          <a:ea typeface="Times New Roman"/>
                          <a:cs typeface="Times New Roman"/>
                        </a:rPr>
                        <a:t>questions </a:t>
                      </a:r>
                      <a:r>
                        <a:rPr lang="en-US" sz="1000" b="1" smtClean="0">
                          <a:solidFill>
                            <a:srgbClr val="000000"/>
                          </a:solidFill>
                          <a:effectLst/>
                          <a:latin typeface="+mn-lt"/>
                          <a:ea typeface="Times New Roman"/>
                          <a:cs typeface="Times New Roman"/>
                        </a:rPr>
                        <a:t>about characters</a:t>
                      </a:r>
                      <a:r>
                        <a:rPr lang="en-US" sz="1000" b="1" dirty="0" smtClean="0">
                          <a:solidFill>
                            <a:srgbClr val="000000"/>
                          </a:solidFill>
                          <a:effectLst/>
                          <a:latin typeface="+mn-lt"/>
                          <a:ea typeface="Times New Roman"/>
                          <a:cs typeface="Times New Roman"/>
                        </a:rPr>
                        <a:t>, setting and events.</a:t>
                      </a:r>
                      <a:r>
                        <a:rPr lang="en-US" sz="1000" b="1" baseline="0" dirty="0" smtClean="0">
                          <a:solidFill>
                            <a:srgbClr val="000000"/>
                          </a:solidFill>
                          <a:effectLst/>
                          <a:latin typeface="+mn-lt"/>
                          <a:ea typeface="Times New Roman"/>
                          <a:cs typeface="Times New Roman"/>
                        </a:rPr>
                        <a:t> </a:t>
                      </a:r>
                      <a:r>
                        <a:rPr lang="en-US" sz="1000" b="0" baseline="0" dirty="0" smtClean="0">
                          <a:solidFill>
                            <a:schemeClr val="tx1"/>
                          </a:solidFill>
                          <a:effectLst/>
                          <a:latin typeface="+mn-lt"/>
                          <a:ea typeface="Times New Roman"/>
                          <a:cs typeface="Times New Roman"/>
                        </a:rPr>
                        <a:t> </a:t>
                      </a:r>
                      <a:r>
                        <a:rPr lang="en-US" sz="1000" b="0" baseline="0" dirty="0" smtClean="0">
                          <a:solidFill>
                            <a:srgbClr val="000000"/>
                          </a:solidFill>
                          <a:effectLst/>
                          <a:latin typeface="+mn-lt"/>
                          <a:ea typeface="Times New Roman"/>
                          <a:cs typeface="Times New Roman"/>
                        </a:rPr>
                        <a:t>RL.1.7</a:t>
                      </a:r>
                      <a:endParaRPr lang="en-US" sz="1000" b="0" i="1"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a:t>
                      </a:r>
                      <a:r>
                        <a:rPr lang="en-US" sz="1000" b="1" baseline="0" dirty="0" smtClean="0">
                          <a:solidFill>
                            <a:srgbClr val="000000"/>
                          </a:solidFill>
                          <a:effectLst/>
                          <a:latin typeface="+mn-lt"/>
                          <a:ea typeface="Times New Roman"/>
                          <a:cs typeface="Times New Roman"/>
                        </a:rPr>
                        <a:t> about </a:t>
                      </a:r>
                      <a:r>
                        <a:rPr lang="en-US" sz="1000" b="1" dirty="0" smtClean="0">
                          <a:solidFill>
                            <a:srgbClr val="000000"/>
                          </a:solidFill>
                          <a:effectLst/>
                          <a:latin typeface="+mn-lt"/>
                          <a:ea typeface="Times New Roman"/>
                          <a:cs typeface="Times New Roman"/>
                        </a:rPr>
                        <a:t>characters’ adventures or experiences from two different stories.</a:t>
                      </a:r>
                      <a:endParaRPr lang="en-US" sz="1000" dirty="0" smtClean="0">
                        <a:effectLst/>
                        <a:latin typeface="+mn-lt"/>
                        <a:ea typeface="Calibri"/>
                        <a:cs typeface="Times New Roman"/>
                      </a:endParaRPr>
                    </a:p>
                    <a:p>
                      <a:pPr marL="0" marR="0" algn="l">
                        <a:lnSpc>
                          <a:spcPct val="115000"/>
                        </a:lnSpc>
                        <a:spcBef>
                          <a:spcPts val="0"/>
                        </a:spcBef>
                        <a:spcAft>
                          <a:spcPts val="0"/>
                        </a:spcAft>
                      </a:pPr>
                      <a:r>
                        <a:rPr lang="en-US" sz="1000" b="0" baseline="0" dirty="0" smtClean="0">
                          <a:solidFill>
                            <a:srgbClr val="000000"/>
                          </a:solidFill>
                          <a:effectLst/>
                          <a:latin typeface="+mn-lt"/>
                          <a:ea typeface="Times New Roman"/>
                          <a:cs typeface="Arial"/>
                        </a:rPr>
                        <a:t>RL.1.9</a:t>
                      </a:r>
                      <a:endParaRPr lang="en-US" sz="1000" b="0" i="1"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find details to tell what is the same and different</a:t>
                      </a:r>
                      <a:r>
                        <a:rPr lang="en-US" sz="1000" b="1" baseline="0" dirty="0" smtClean="0">
                          <a:solidFill>
                            <a:srgbClr val="000000"/>
                          </a:solidFill>
                          <a:effectLst/>
                          <a:latin typeface="+mn-lt"/>
                          <a:ea typeface="Times New Roman"/>
                          <a:cs typeface="Times New Roman"/>
                        </a:rPr>
                        <a:t> about </a:t>
                      </a:r>
                      <a:r>
                        <a:rPr lang="en-US" sz="1000" b="1" dirty="0" smtClean="0">
                          <a:solidFill>
                            <a:srgbClr val="000000"/>
                          </a:solidFill>
                          <a:effectLst/>
                          <a:latin typeface="+mn-lt"/>
                          <a:ea typeface="Times New Roman"/>
                          <a:cs typeface="Times New Roman"/>
                        </a:rPr>
                        <a:t>characters’ experiences or adventures. </a:t>
                      </a:r>
                      <a:r>
                        <a:rPr lang="en-US" sz="1000" b="0" i="1" dirty="0" smtClean="0">
                          <a:latin typeface="+mn-lt"/>
                          <a:ea typeface="Calibri"/>
                          <a:cs typeface="Times New Roman"/>
                        </a:rPr>
                        <a:t>RL.1.9</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Calibri"/>
                        </a:rPr>
                        <a:t>I can find and use illustrations and the text to describe </a:t>
                      </a:r>
                      <a:r>
                        <a:rPr lang="en-US" sz="1000" b="1" dirty="0" smtClean="0">
                          <a:effectLst/>
                          <a:latin typeface="+mn-lt"/>
                          <a:ea typeface="Calibri"/>
                          <a:cs typeface="Calibri"/>
                        </a:rPr>
                        <a:t>characters, setting, or events.</a:t>
                      </a:r>
                      <a:r>
                        <a:rPr lang="en-US" sz="1000" b="0" baseline="0" dirty="0" smtClean="0">
                          <a:effectLst/>
                          <a:latin typeface="+mn-lt"/>
                          <a:ea typeface="Calibri"/>
                          <a:cs typeface="Times New Roman"/>
                        </a:rPr>
                        <a:t> </a:t>
                      </a:r>
                      <a:r>
                        <a:rPr lang="en-US" sz="1000" b="0" baseline="0" dirty="0" smtClean="0">
                          <a:solidFill>
                            <a:srgbClr val="000000"/>
                          </a:solidFill>
                          <a:effectLst/>
                          <a:latin typeface="+mn-lt"/>
                          <a:ea typeface="Times New Roman"/>
                          <a:cs typeface="Times New Roman"/>
                        </a:rPr>
                        <a:t>RL.1.7</a:t>
                      </a:r>
                      <a:endParaRPr lang="en-US" sz="1000" b="0" i="1" dirty="0" smtClean="0">
                        <a:latin typeface="+mn-lt"/>
                        <a:ea typeface="Calibri"/>
                        <a:cs typeface="Times New Roman"/>
                      </a:endParaRPr>
                    </a:p>
                  </a:txBody>
                  <a:tcPr anchor="ctr">
                    <a:no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write to tell what</a:t>
                      </a:r>
                      <a:r>
                        <a:rPr lang="en-US" sz="1000" b="1" baseline="0" dirty="0" smtClean="0">
                          <a:solidFill>
                            <a:srgbClr val="000000"/>
                          </a:solidFill>
                          <a:effectLst/>
                          <a:latin typeface="+mn-lt"/>
                          <a:ea typeface="Times New Roman"/>
                          <a:cs typeface="Times New Roman"/>
                        </a:rPr>
                        <a:t> is the same and different about </a:t>
                      </a:r>
                      <a:r>
                        <a:rPr lang="en-US" sz="1000" b="1" dirty="0" smtClean="0">
                          <a:solidFill>
                            <a:srgbClr val="000000"/>
                          </a:solidFill>
                          <a:effectLst/>
                          <a:latin typeface="+mn-lt"/>
                          <a:ea typeface="Times New Roman"/>
                          <a:cs typeface="Times New Roman"/>
                        </a:rPr>
                        <a:t>character’s experiences or adventures.</a:t>
                      </a:r>
                      <a:r>
                        <a:rPr lang="en-US" sz="1000" b="0" baseline="0" dirty="0" smtClean="0">
                          <a:solidFill>
                            <a:schemeClr val="tx1"/>
                          </a:solidFill>
                          <a:effectLst/>
                          <a:latin typeface="+mn-lt"/>
                          <a:ea typeface="Times New Roman"/>
                          <a:cs typeface="Times New Roman"/>
                        </a:rPr>
                        <a:t> </a:t>
                      </a:r>
                      <a:r>
                        <a:rPr lang="en-US" sz="1000" b="0" i="0" baseline="0" dirty="0" smtClean="0">
                          <a:solidFill>
                            <a:schemeClr val="tx1"/>
                          </a:solidFill>
                          <a:effectLst/>
                          <a:latin typeface="+mn-lt"/>
                          <a:ea typeface="Times New Roman"/>
                          <a:cs typeface="Times New Roman"/>
                        </a:rPr>
                        <a:t>R</a:t>
                      </a:r>
                      <a:r>
                        <a:rPr lang="en-US" sz="1000" b="0" i="0" baseline="0" dirty="0" smtClean="0">
                          <a:latin typeface="+mn-lt"/>
                          <a:ea typeface="Calibri"/>
                          <a:cs typeface="Times New Roman"/>
                        </a:rPr>
                        <a:t>L.1.9</a:t>
                      </a:r>
                      <a:endParaRPr lang="en-US" sz="1000" b="0" i="0" dirty="0" smtClean="0">
                        <a:latin typeface="+mn-lt"/>
                        <a:ea typeface="Calibri"/>
                        <a:cs typeface="Times New Roman"/>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381000" y="530423"/>
            <a:ext cx="6248399" cy="307777"/>
          </a:xfrm>
          <a:prstGeom prst="rect">
            <a:avLst/>
          </a:prstGeom>
          <a:noFill/>
        </p:spPr>
        <p:txBody>
          <a:bodyPr wrap="square" rtlCol="0">
            <a:spAutoFit/>
          </a:bodyPr>
          <a:lstStyle/>
          <a:p>
            <a:r>
              <a:rPr lang="en-US" sz="1200" dirty="0" smtClean="0"/>
              <a:t>Color the box green if your answer was correct. Color the box red if your answer was not correct</a:t>
            </a:r>
            <a:r>
              <a:rPr lang="en-US" sz="1400" dirty="0" smtClean="0"/>
              <a:t>.  </a:t>
            </a:r>
            <a:endParaRPr lang="en-US" sz="14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084914" y="990011"/>
            <a:ext cx="875075" cy="254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9383614"/>
              </p:ext>
            </p:extLst>
          </p:nvPr>
        </p:nvGraphicFramePr>
        <p:xfrm>
          <a:off x="381000" y="7467600"/>
          <a:ext cx="6340475" cy="1621970"/>
        </p:xfrm>
        <a:graphic>
          <a:graphicData uri="http://schemas.openxmlformats.org/drawingml/2006/table">
            <a:tbl>
              <a:tblPr firstRow="1" bandRow="1">
                <a:tableStyleId>{5940675A-B579-460E-94D1-54222C63F5DA}</a:tableStyleId>
              </a:tblPr>
              <a:tblGrid>
                <a:gridCol w="533400"/>
                <a:gridCol w="4011704"/>
                <a:gridCol w="579470"/>
                <a:gridCol w="563531"/>
                <a:gridCol w="652370"/>
              </a:tblGrid>
              <a:tr h="15240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179042">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900" b="0" i="0" kern="1200" baseline="0" dirty="0" smtClean="0">
                          <a:solidFill>
                            <a:schemeClr val="tx1"/>
                          </a:solidFill>
                          <a:effectLst/>
                          <a:latin typeface="+mn-lt"/>
                          <a:ea typeface="Times New Roman"/>
                          <a:cs typeface="Times New Roman"/>
                        </a:rPr>
                        <a:t>W. W.1.3c  (Brief Write)</a:t>
                      </a:r>
                      <a:endParaRPr lang="en-US" sz="9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159448">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900" b="0" dirty="0" smtClean="0">
                          <a:solidFill>
                            <a:schemeClr val="tx1"/>
                          </a:solidFill>
                          <a:latin typeface="+mn-lt"/>
                          <a:cs typeface="Helvetica" panose="020B0604020202020204" pitchFamily="34" charset="0"/>
                        </a:rPr>
                        <a:t>Which sentence could be added to the end of the paragraph?  W.1.3d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155094">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cs typeface="Helvetica" panose="020B0604020202020204" pitchFamily="34" charset="0"/>
                        </a:rPr>
                        <a:t>Which word or phrase helps the reader best understand the  meaning of the word form in the sentence below? L.1.6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0">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smtClean="0">
                          <a:latin typeface="+mn-lt"/>
                        </a:rPr>
                        <a:t>Which word should go in the blank to finish the sentence?</a:t>
                      </a:r>
                      <a:r>
                        <a:rPr lang="en-US" sz="900" b="0" baseline="0" dirty="0" smtClean="0">
                          <a:latin typeface="+mn-lt"/>
                        </a:rPr>
                        <a:t>  </a:t>
                      </a:r>
                      <a:r>
                        <a:rPr kumimoji="0" lang="en-US" sz="9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L.1.1d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1521726">
            <a:off x="5502036" y="4350112"/>
            <a:ext cx="906592" cy="2769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1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3" y="240032"/>
            <a:ext cx="6560820" cy="8898590"/>
          </a:xfrm>
          <a:prstGeom prst="rect">
            <a:avLst/>
          </a:prstGeom>
          <a:noFill/>
        </p:spPr>
        <p:txBody>
          <a:bodyPr wrap="square" rtlCol="0">
            <a:spAutoFit/>
          </a:bodyPr>
          <a:lstStyle/>
          <a:p>
            <a:pPr algn="ctr"/>
            <a:endParaRPr lang="en-US" sz="1470" b="1" dirty="0"/>
          </a:p>
          <a:p>
            <a:pPr algn="ctr"/>
            <a:r>
              <a:rPr lang="en-US" sz="1470" b="1" dirty="0"/>
              <a:t> Describing Experiences Classroom </a:t>
            </a:r>
            <a:r>
              <a:rPr lang="en-US" sz="1470" b="1" dirty="0" smtClean="0"/>
              <a:t>Activity </a:t>
            </a:r>
          </a:p>
          <a:p>
            <a:pPr algn="ctr"/>
            <a:r>
              <a:rPr lang="en-US" sz="1470" b="1" dirty="0" smtClean="0"/>
              <a:t>Give Before the Performance Task </a:t>
            </a:r>
            <a:endParaRPr lang="en-US" sz="1470" b="1" dirty="0"/>
          </a:p>
          <a:p>
            <a:r>
              <a:rPr lang="en-US" sz="1050" i="1" dirty="0"/>
              <a:t>This classroom pre-activity follows the Smarter Balanced Assessment Consortium general design of contextual elements, resources, learning goals, key terms and purpose [</a:t>
            </a:r>
            <a:r>
              <a:rPr lang="en-US" sz="1050" i="1" dirty="0">
                <a:hlinkClick r:id="rId3"/>
              </a:rPr>
              <a:t>http://oaksportal.org/resources/</a:t>
            </a:r>
            <a:r>
              <a:rPr lang="en-US" sz="1050" i="1" dirty="0"/>
              <a:t>]</a:t>
            </a:r>
          </a:p>
          <a:p>
            <a:r>
              <a:rPr lang="en-US" sz="1050" i="1" dirty="0"/>
              <a:t>The content within each of these was written by……</a:t>
            </a:r>
          </a:p>
          <a:p>
            <a:endParaRPr lang="en-US" sz="1050" i="1" dirty="0"/>
          </a:p>
          <a:p>
            <a:r>
              <a:rPr lang="en-US" sz="1260" dirty="0"/>
              <a:t>The Classroom Activity introduces students to the context of a performance task, so they are not disadvantaged in demonstrating the skills the task intends to assess. </a:t>
            </a:r>
          </a:p>
          <a:p>
            <a:endParaRPr lang="en-US" sz="630" dirty="0"/>
          </a:p>
          <a:p>
            <a:r>
              <a:rPr lang="en-US" sz="1260" dirty="0"/>
              <a:t>Contextual elements include:</a:t>
            </a:r>
          </a:p>
          <a:p>
            <a:endParaRPr lang="en-US" sz="525" dirty="0"/>
          </a:p>
          <a:p>
            <a:pPr marL="240030" indent="-240030">
              <a:buAutoNum type="arabicPeriod"/>
            </a:pPr>
            <a:r>
              <a:rPr lang="en-US" sz="1260" dirty="0"/>
              <a:t>an </a:t>
            </a:r>
            <a:r>
              <a:rPr lang="en-US" sz="1260" b="1" dirty="0"/>
              <a:t>understanding of the setting or situation </a:t>
            </a:r>
            <a:r>
              <a:rPr lang="en-US" sz="1260" dirty="0"/>
              <a:t>in which the task is placed</a:t>
            </a:r>
          </a:p>
          <a:p>
            <a:pPr marL="240030" indent="-240030">
              <a:buAutoNum type="arabicPeriod"/>
            </a:pPr>
            <a:r>
              <a:rPr lang="en-US" sz="1260" dirty="0"/>
              <a:t>potentially </a:t>
            </a:r>
            <a:r>
              <a:rPr lang="en-US" sz="1260" b="1" dirty="0"/>
              <a:t>unfamiliar concepts </a:t>
            </a:r>
            <a:r>
              <a:rPr lang="en-US" sz="1260" dirty="0"/>
              <a:t>that are associated with the scenario</a:t>
            </a:r>
          </a:p>
          <a:p>
            <a:pPr marL="240030" indent="-240030">
              <a:buAutoNum type="arabicPeriod"/>
            </a:pPr>
            <a:r>
              <a:rPr lang="en-US" sz="1260" b="1" dirty="0"/>
              <a:t>key terms or vocabulary </a:t>
            </a:r>
            <a:r>
              <a:rPr lang="en-US" sz="1260" dirty="0"/>
              <a:t>students will need to understand in order to meaningfully engage with and complete the performance task</a:t>
            </a:r>
          </a:p>
          <a:p>
            <a:endParaRPr lang="en-US" sz="525" dirty="0"/>
          </a:p>
          <a:p>
            <a:r>
              <a:rPr lang="en-US" sz="1260" dirty="0"/>
              <a:t>The Classroom Activity is also intended to generate student interest in further exploration of the key idea(s). The Classroom Activity should be easy to implement with clear instructions. </a:t>
            </a:r>
          </a:p>
          <a:p>
            <a:endParaRPr lang="en-US" sz="525" dirty="0"/>
          </a:p>
          <a:p>
            <a:r>
              <a:rPr lang="en-US" sz="126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25" dirty="0"/>
          </a:p>
          <a:p>
            <a:r>
              <a:rPr lang="en-US" sz="1260" b="1" dirty="0"/>
              <a:t>Resources needed:</a:t>
            </a:r>
          </a:p>
          <a:p>
            <a:endParaRPr lang="en-US" sz="525" b="1" dirty="0">
              <a:solidFill>
                <a:srgbClr val="FF0000"/>
              </a:solidFill>
            </a:endParaRPr>
          </a:p>
          <a:p>
            <a:pPr marL="180023" indent="-180023">
              <a:buFont typeface="Arial" panose="020B0604020202020204" pitchFamily="34" charset="0"/>
              <a:buChar char="•"/>
            </a:pPr>
            <a:r>
              <a:rPr lang="en-US" sz="1260" dirty="0"/>
              <a:t>Chart paper, white board or chalkboard, markers or chalk</a:t>
            </a:r>
          </a:p>
          <a:p>
            <a:pPr marL="180023" indent="-180023">
              <a:buFont typeface="Arial" panose="020B0604020202020204" pitchFamily="34" charset="0"/>
              <a:buChar char="•"/>
            </a:pPr>
            <a:r>
              <a:rPr lang="en-US" sz="1260" dirty="0"/>
              <a:t>Some method of displaying ancillary materials*</a:t>
            </a:r>
          </a:p>
          <a:p>
            <a:pPr marL="180023" indent="-180023">
              <a:buFont typeface="Arial" panose="020B0604020202020204" pitchFamily="34" charset="0"/>
              <a:buChar char="•"/>
            </a:pPr>
            <a:r>
              <a:rPr lang="en-US" sz="1260" dirty="0"/>
              <a:t>Colored copies of pictures</a:t>
            </a:r>
          </a:p>
          <a:p>
            <a:endParaRPr lang="en-US" sz="525" dirty="0"/>
          </a:p>
          <a:p>
            <a:r>
              <a:rPr lang="en-US" sz="1260" b="1" dirty="0"/>
              <a:t>Learning Goals</a:t>
            </a:r>
            <a:r>
              <a:rPr lang="en-US" sz="1260" dirty="0"/>
              <a:t>:</a:t>
            </a:r>
          </a:p>
          <a:p>
            <a:endParaRPr lang="en-US" sz="525" dirty="0"/>
          </a:p>
          <a:p>
            <a:pPr marL="180023" indent="-180023">
              <a:buFont typeface="Arial" panose="020B0604020202020204" pitchFamily="34" charset="0"/>
              <a:buChar char="•"/>
            </a:pPr>
            <a:r>
              <a:rPr lang="en-US" sz="1260" dirty="0"/>
              <a:t>Students will understand the context of the key concepts related to the topic:</a:t>
            </a:r>
          </a:p>
          <a:p>
            <a:pPr marL="180023" indent="56674">
              <a:buFont typeface="Courier New" panose="02070309020205020404" pitchFamily="49" charset="0"/>
              <a:buChar char="o"/>
            </a:pPr>
            <a:r>
              <a:rPr lang="en-US" sz="1260" dirty="0"/>
              <a:t>     how characters respond to experiences  </a:t>
            </a:r>
          </a:p>
          <a:p>
            <a:pPr marL="180023" indent="56674">
              <a:buFont typeface="Courier New" panose="02070309020205020404" pitchFamily="49" charset="0"/>
              <a:buChar char="o"/>
            </a:pPr>
            <a:r>
              <a:rPr lang="en-US" sz="1260" dirty="0"/>
              <a:t>     how characters describe their experiences</a:t>
            </a:r>
          </a:p>
          <a:p>
            <a:pPr marL="180023"/>
            <a:endParaRPr lang="en-US" sz="1260" dirty="0"/>
          </a:p>
          <a:p>
            <a:pPr marL="180023"/>
            <a:endParaRPr lang="en-US" sz="525" dirty="0"/>
          </a:p>
          <a:p>
            <a:r>
              <a:rPr lang="en-US" sz="1260" dirty="0"/>
              <a:t>Students will understand the key terms:</a:t>
            </a:r>
          </a:p>
          <a:p>
            <a:r>
              <a:rPr lang="en-US" sz="1050" i="1" dirty="0"/>
              <a:t>Note: Definitions are provided here for the convenience of facilitators. Students are expected to understand these key terms in the context of the task, not memorize the definitions</a:t>
            </a:r>
            <a:r>
              <a:rPr lang="en-US" sz="1260" dirty="0"/>
              <a:t>. </a:t>
            </a:r>
          </a:p>
          <a:p>
            <a:endParaRPr lang="en-US" sz="525" b="1" dirty="0"/>
          </a:p>
          <a:p>
            <a:pPr marL="180023" indent="-180023">
              <a:buFont typeface="Arial" panose="020B0604020202020204" pitchFamily="34" charset="0"/>
              <a:buChar char="•"/>
            </a:pPr>
            <a:r>
              <a:rPr lang="en-US" sz="1260" dirty="0"/>
              <a:t>experiences</a:t>
            </a:r>
          </a:p>
          <a:p>
            <a:pPr marL="180023" indent="-180023">
              <a:buFont typeface="Arial" panose="020B0604020202020204" pitchFamily="34" charset="0"/>
              <a:buChar char="•"/>
            </a:pPr>
            <a:r>
              <a:rPr lang="en-US" sz="1260" dirty="0"/>
              <a:t>narrative</a:t>
            </a:r>
          </a:p>
          <a:p>
            <a:pPr marL="180023" indent="-180023">
              <a:buFont typeface="Arial" panose="020B0604020202020204" pitchFamily="34" charset="0"/>
              <a:buChar char="•"/>
            </a:pPr>
            <a:r>
              <a:rPr lang="en-US" sz="1260" dirty="0"/>
              <a:t>feel</a:t>
            </a:r>
          </a:p>
          <a:p>
            <a:pPr marL="180023" indent="-180023">
              <a:buFont typeface="Arial" panose="020B0604020202020204" pitchFamily="34" charset="0"/>
              <a:buChar char="•"/>
            </a:pPr>
            <a:endParaRPr lang="en-US" sz="1260" b="1" dirty="0"/>
          </a:p>
          <a:p>
            <a:r>
              <a:rPr lang="en-US" sz="1260" dirty="0"/>
              <a:t>[Purpose: The facilitator’s goal is to …. </a:t>
            </a:r>
          </a:p>
          <a:p>
            <a:endParaRPr lang="en-US" sz="1260" dirty="0"/>
          </a:p>
          <a:p>
            <a:r>
              <a:rPr lang="en-US" sz="1260" dirty="0"/>
              <a:t>Help students understand how characters respond to and describe their experiences.</a:t>
            </a:r>
          </a:p>
          <a:p>
            <a:endParaRPr lang="en-US" sz="1260" dirty="0"/>
          </a:p>
          <a:p>
            <a:endParaRPr lang="en-US" sz="1260" dirty="0"/>
          </a:p>
          <a:p>
            <a:r>
              <a:rPr lang="en-US" sz="945" dirty="0"/>
              <a:t>*Facilitators can decide whether they want to display ancillary materials using an overhead projector or computer/</a:t>
            </a:r>
            <a:r>
              <a:rPr lang="en-US" sz="945" dirty="0" err="1"/>
              <a:t>Smartboard</a:t>
            </a:r>
            <a:r>
              <a:rPr lang="en-US" sz="945" dirty="0"/>
              <a:t>, or whether they want to produce them as a handout for students.</a:t>
            </a:r>
          </a:p>
        </p:txBody>
      </p:sp>
    </p:spTree>
    <p:extLst>
      <p:ext uri="{BB962C8B-B14F-4D97-AF65-F5344CB8AC3E}">
        <p14:creationId xmlns:p14="http://schemas.microsoft.com/office/powerpoint/2010/main" val="164042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3" y="240030"/>
            <a:ext cx="6560820" cy="9431813"/>
          </a:xfrm>
          <a:prstGeom prst="rect">
            <a:avLst/>
          </a:prstGeom>
          <a:noFill/>
        </p:spPr>
        <p:txBody>
          <a:bodyPr wrap="square" rtlCol="0">
            <a:spAutoFit/>
          </a:bodyPr>
          <a:lstStyle/>
          <a:p>
            <a:r>
              <a:rPr lang="en-US" sz="1470" b="1" dirty="0"/>
              <a:t> Describing Experiences Classroom Activity…</a:t>
            </a:r>
            <a:endParaRPr lang="en-US" sz="1260" i="1" dirty="0"/>
          </a:p>
          <a:p>
            <a:endParaRPr lang="en-US" sz="1260" i="1" dirty="0"/>
          </a:p>
          <a:p>
            <a:r>
              <a:rPr lang="en-US" sz="1260" b="1" dirty="0"/>
              <a:t>Facilitator says: “Today, we will get ready for the Narrative Writing Performance Task where you will be writing a make believe story. Remember, a narrative is a story that describes events that have happened. ”</a:t>
            </a:r>
          </a:p>
          <a:p>
            <a:endParaRPr lang="en-US" sz="1260" b="1" dirty="0"/>
          </a:p>
          <a:p>
            <a:r>
              <a:rPr lang="en-US" sz="1260" b="1" dirty="0"/>
              <a:t>Facilitator says: “Do you know what every story needs to have?”</a:t>
            </a:r>
          </a:p>
          <a:p>
            <a:endParaRPr lang="en-US" sz="1260" b="1" dirty="0"/>
          </a:p>
          <a:p>
            <a:r>
              <a:rPr lang="en-US" sz="1260" b="1" dirty="0"/>
              <a:t>Possible student responses: </a:t>
            </a:r>
          </a:p>
          <a:p>
            <a:pPr marL="180023" indent="-180023">
              <a:buFont typeface="Arial" panose="020B0604020202020204" pitchFamily="34" charset="0"/>
              <a:buChar char="•"/>
            </a:pPr>
            <a:r>
              <a:rPr lang="en-US" sz="1260" b="1" dirty="0"/>
              <a:t>Beginning, middle, end</a:t>
            </a:r>
          </a:p>
          <a:p>
            <a:pPr marL="180023" indent="-180023">
              <a:buFont typeface="Arial" panose="020B0604020202020204" pitchFamily="34" charset="0"/>
              <a:buChar char="•"/>
            </a:pPr>
            <a:r>
              <a:rPr lang="en-US" sz="1260" b="1" dirty="0"/>
              <a:t>Characters</a:t>
            </a:r>
          </a:p>
          <a:p>
            <a:pPr marL="180023" indent="-180023">
              <a:buFont typeface="Arial" panose="020B0604020202020204" pitchFamily="34" charset="0"/>
              <a:buChar char="•"/>
            </a:pPr>
            <a:r>
              <a:rPr lang="en-US" sz="1260" b="1" dirty="0"/>
              <a:t>Setting</a:t>
            </a:r>
          </a:p>
          <a:p>
            <a:pPr marL="180023" indent="-180023">
              <a:buFont typeface="Arial" panose="020B0604020202020204" pitchFamily="34" charset="0"/>
              <a:buChar char="•"/>
            </a:pPr>
            <a:r>
              <a:rPr lang="en-US" sz="1260" b="1" dirty="0"/>
              <a:t>Plot</a:t>
            </a:r>
          </a:p>
          <a:p>
            <a:pPr marL="180023" indent="-180023">
              <a:buFont typeface="Arial" panose="020B0604020202020204" pitchFamily="34" charset="0"/>
              <a:buChar char="•"/>
            </a:pPr>
            <a:r>
              <a:rPr lang="en-US" sz="1260" b="1" dirty="0"/>
              <a:t>Problem</a:t>
            </a:r>
          </a:p>
          <a:p>
            <a:pPr marL="180023" indent="-180023">
              <a:buFont typeface="Arial" panose="020B0604020202020204" pitchFamily="34" charset="0"/>
              <a:buChar char="•"/>
            </a:pPr>
            <a:r>
              <a:rPr lang="en-US" sz="1260" b="1" dirty="0"/>
              <a:t>Solution</a:t>
            </a:r>
          </a:p>
          <a:p>
            <a:endParaRPr lang="en-US" sz="1260" b="1" dirty="0"/>
          </a:p>
          <a:p>
            <a:r>
              <a:rPr lang="en-US" sz="1260" b="1" dirty="0"/>
              <a:t>[Write down student responses on board. If students do not come up with reasonable or relevant responses, use the examples from the possible student answers above.]</a:t>
            </a:r>
          </a:p>
          <a:p>
            <a:endParaRPr lang="en-US" sz="1260" b="1" dirty="0"/>
          </a:p>
          <a:p>
            <a:r>
              <a:rPr lang="en-US" sz="1260" b="1" dirty="0"/>
              <a:t>Facilitator says: “Today, we are going to focus on characters. I’m going to show you some pictures and we are going to look at the pictures to see how the characters might be feeling.”</a:t>
            </a:r>
          </a:p>
          <a:p>
            <a:endParaRPr lang="en-US" sz="1260" b="1" dirty="0"/>
          </a:p>
          <a:p>
            <a:r>
              <a:rPr lang="en-US" sz="1260" b="1" dirty="0"/>
              <a:t>[Show picture of dinosaur]</a:t>
            </a:r>
          </a:p>
          <a:p>
            <a:r>
              <a:rPr lang="en-US" sz="1260" b="1" dirty="0"/>
              <a:t/>
            </a:r>
            <a:br>
              <a:rPr lang="en-US" sz="1260" b="1" dirty="0"/>
            </a:br>
            <a:r>
              <a:rPr lang="en-US" sz="1260" b="1" dirty="0"/>
              <a:t>Facilitator says: “ I have a picture of a dinosaur. I am looking at the dinosaur and the other objects in the picture.  I notice that he is in bed. Next to him are tissues, flowers and a get well card. I think he might be sick. Sometimes when I get sick people send me cards.</a:t>
            </a:r>
          </a:p>
          <a:p>
            <a:endParaRPr lang="en-US" sz="1260" b="1" dirty="0"/>
          </a:p>
          <a:p>
            <a:r>
              <a:rPr lang="en-US" sz="1260" b="1" dirty="0"/>
              <a:t>Facilitator says:  “You can usually tell how a character feels by the clues from the pictures and story.  Now I am going to show you more picture and you will get a chance to figure out how you think characters are feeling.”</a:t>
            </a:r>
          </a:p>
          <a:p>
            <a:endParaRPr lang="en-US" sz="1260" b="1" dirty="0"/>
          </a:p>
          <a:p>
            <a:r>
              <a:rPr lang="en-US" sz="1260" b="1" dirty="0"/>
              <a:t>[Show students the picture of the Frog and Toad]</a:t>
            </a:r>
          </a:p>
          <a:p>
            <a:endParaRPr lang="en-US" sz="1260" b="1" dirty="0"/>
          </a:p>
          <a:p>
            <a:r>
              <a:rPr lang="en-US" sz="1260" b="1" dirty="0"/>
              <a:t>Discussion question: “What clues can you use from this picture to figure out how a character is feeling in a story? Turn to your partner and talk about this question.”</a:t>
            </a:r>
          </a:p>
          <a:p>
            <a:endParaRPr lang="en-US" sz="1260" b="1" dirty="0"/>
          </a:p>
          <a:p>
            <a:r>
              <a:rPr lang="en-US" sz="1260" b="1" dirty="0"/>
              <a:t>[Give students one minute to discuss with partners]</a:t>
            </a:r>
          </a:p>
          <a:p>
            <a:endParaRPr lang="en-US" sz="1260" b="1" dirty="0"/>
          </a:p>
          <a:p>
            <a:r>
              <a:rPr lang="en-US" sz="1260" b="1" dirty="0"/>
              <a:t>Possible student responses: </a:t>
            </a:r>
          </a:p>
          <a:p>
            <a:pPr marL="180023" indent="-180023">
              <a:buFont typeface="Arial" panose="020B0604020202020204" pitchFamily="34" charset="0"/>
              <a:buChar char="•"/>
            </a:pPr>
            <a:r>
              <a:rPr lang="en-US" sz="1260" b="1" dirty="0"/>
              <a:t>They’re hungry</a:t>
            </a:r>
          </a:p>
          <a:p>
            <a:pPr marL="180023" indent="-180023">
              <a:buFont typeface="Arial" panose="020B0604020202020204" pitchFamily="34" charset="0"/>
              <a:buChar char="•"/>
            </a:pPr>
            <a:r>
              <a:rPr lang="en-US" sz="1260" b="1" dirty="0"/>
              <a:t>They like cookies</a:t>
            </a:r>
          </a:p>
          <a:p>
            <a:pPr marL="180023" indent="-180023">
              <a:buFont typeface="Arial" panose="020B0604020202020204" pitchFamily="34" charset="0"/>
              <a:buChar char="•"/>
            </a:pPr>
            <a:r>
              <a:rPr lang="en-US" sz="1260" b="1" dirty="0"/>
              <a:t>They are happy</a:t>
            </a:r>
          </a:p>
          <a:p>
            <a:endParaRPr lang="en-US" sz="1260" b="1" dirty="0"/>
          </a:p>
          <a:p>
            <a:r>
              <a:rPr lang="en-US" sz="1260" b="1" dirty="0"/>
              <a:t>[Write down student responses on board. If students do not come up with reasonable or relevant responses, use the examples from the possible student answers above.]</a:t>
            </a:r>
          </a:p>
          <a:p>
            <a:endParaRPr lang="en-US" sz="1260" b="1" dirty="0"/>
          </a:p>
          <a:p>
            <a:endParaRPr lang="en-US" sz="1260" b="1" dirty="0"/>
          </a:p>
        </p:txBody>
      </p:sp>
    </p:spTree>
    <p:extLst>
      <p:ext uri="{BB962C8B-B14F-4D97-AF65-F5344CB8AC3E}">
        <p14:creationId xmlns:p14="http://schemas.microsoft.com/office/powerpoint/2010/main" val="29360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20043"/>
            <a:ext cx="6400800" cy="8268417"/>
          </a:xfrm>
          <a:prstGeom prst="rect">
            <a:avLst/>
          </a:prstGeom>
          <a:noFill/>
        </p:spPr>
        <p:txBody>
          <a:bodyPr wrap="square" rtlCol="0">
            <a:spAutoFit/>
          </a:bodyPr>
          <a:lstStyle/>
          <a:p>
            <a:r>
              <a:rPr lang="en-US" sz="1155" b="1" dirty="0"/>
              <a:t>[Show students the picture of David ]</a:t>
            </a:r>
          </a:p>
          <a:p>
            <a:endParaRPr lang="en-US" sz="1155" b="1" dirty="0"/>
          </a:p>
          <a:p>
            <a:r>
              <a:rPr lang="en-US" sz="1155" b="1" dirty="0"/>
              <a:t>Discussion question: “What clues can you use from this picture to figure out how a character is feeling in a story? Turn to your partner and talk about this question.”</a:t>
            </a:r>
          </a:p>
          <a:p>
            <a:endParaRPr lang="en-US" sz="1155" b="1" dirty="0"/>
          </a:p>
          <a:p>
            <a:r>
              <a:rPr lang="en-US" sz="1155" b="1" dirty="0"/>
              <a:t>[Give students one minute to discuss with partners]</a:t>
            </a:r>
          </a:p>
          <a:p>
            <a:endParaRPr lang="en-US" sz="1155" b="1" dirty="0"/>
          </a:p>
          <a:p>
            <a:r>
              <a:rPr lang="en-US" sz="1155" b="1" dirty="0"/>
              <a:t>Possible student responses:</a:t>
            </a:r>
          </a:p>
          <a:p>
            <a:pPr marL="180023" indent="-180023">
              <a:buFont typeface="Arial" panose="020B0604020202020204" pitchFamily="34" charset="0"/>
              <a:buChar char="•"/>
            </a:pPr>
            <a:r>
              <a:rPr lang="en-US" sz="1155" b="1" dirty="0"/>
              <a:t>He is feeling silly</a:t>
            </a:r>
          </a:p>
          <a:p>
            <a:pPr marL="180023" indent="-180023">
              <a:buFont typeface="Arial" panose="020B0604020202020204" pitchFamily="34" charset="0"/>
              <a:buChar char="•"/>
            </a:pPr>
            <a:r>
              <a:rPr lang="en-US" sz="1155" b="1" dirty="0"/>
              <a:t>He has a lot of energy</a:t>
            </a:r>
          </a:p>
          <a:p>
            <a:pPr marL="180023" indent="-180023">
              <a:buFont typeface="Arial" panose="020B0604020202020204" pitchFamily="34" charset="0"/>
              <a:buChar char="•"/>
            </a:pPr>
            <a:r>
              <a:rPr lang="en-US" sz="1155" b="1" dirty="0"/>
              <a:t>He is feeling artistic</a:t>
            </a:r>
          </a:p>
          <a:p>
            <a:pPr marL="180023" indent="-180023">
              <a:buFont typeface="Arial" panose="020B0604020202020204" pitchFamily="34" charset="0"/>
              <a:buChar char="•"/>
            </a:pPr>
            <a:endParaRPr lang="en-US" sz="1155" b="1" dirty="0"/>
          </a:p>
          <a:p>
            <a:endParaRPr lang="en-US" sz="1155" b="1" dirty="0"/>
          </a:p>
          <a:p>
            <a:r>
              <a:rPr lang="en-US" sz="1155" b="1" dirty="0"/>
              <a:t>[Write down student responses on board. If students do not come up with reasonable or relevant responses, use the examples from the possible student answers above.]</a:t>
            </a:r>
          </a:p>
          <a:p>
            <a:endParaRPr lang="en-US" sz="1155" b="1" dirty="0"/>
          </a:p>
          <a:p>
            <a:r>
              <a:rPr lang="en-US" sz="1155" b="1" dirty="0"/>
              <a:t>[Show students the picture of The Lorax]</a:t>
            </a:r>
          </a:p>
          <a:p>
            <a:endParaRPr lang="en-US" sz="1155" b="1" dirty="0"/>
          </a:p>
          <a:p>
            <a:r>
              <a:rPr lang="en-US" sz="1155" b="1" dirty="0"/>
              <a:t>Discussion question: “What clues can you use from this picture to figure out how a character is feeling in a story? Turn to your partner and talk about this question.”</a:t>
            </a:r>
          </a:p>
          <a:p>
            <a:endParaRPr lang="en-US" sz="1155" b="1" dirty="0"/>
          </a:p>
          <a:p>
            <a:r>
              <a:rPr lang="en-US" sz="1155" b="1" dirty="0"/>
              <a:t>[Give students one minute to discuss with partners]</a:t>
            </a:r>
          </a:p>
          <a:p>
            <a:endParaRPr lang="en-US" sz="1155" b="1" dirty="0"/>
          </a:p>
          <a:p>
            <a:r>
              <a:rPr lang="en-US" sz="1155" b="1" dirty="0"/>
              <a:t>Possible student responses: </a:t>
            </a:r>
          </a:p>
          <a:p>
            <a:pPr marL="180023" indent="-180023">
              <a:buFont typeface="Arial" panose="020B0604020202020204" pitchFamily="34" charset="0"/>
              <a:buChar char="•"/>
            </a:pPr>
            <a:r>
              <a:rPr lang="en-US" sz="1155" b="1" dirty="0"/>
              <a:t>He is feeling sad</a:t>
            </a:r>
          </a:p>
          <a:p>
            <a:pPr marL="180023" indent="-180023">
              <a:buFont typeface="Arial" panose="020B0604020202020204" pitchFamily="34" charset="0"/>
              <a:buChar char="•"/>
            </a:pPr>
            <a:r>
              <a:rPr lang="en-US" sz="1155" b="1" dirty="0"/>
              <a:t>He is wondering what happened</a:t>
            </a:r>
          </a:p>
          <a:p>
            <a:pPr marL="180023" indent="-180023">
              <a:buFont typeface="Arial" panose="020B0604020202020204" pitchFamily="34" charset="0"/>
              <a:buChar char="•"/>
            </a:pPr>
            <a:r>
              <a:rPr lang="en-US" sz="1155" b="1" dirty="0"/>
              <a:t>He is upset</a:t>
            </a:r>
          </a:p>
          <a:p>
            <a:pPr marL="180023" indent="-180023">
              <a:buFont typeface="Arial" panose="020B0604020202020204" pitchFamily="34" charset="0"/>
              <a:buChar char="•"/>
            </a:pPr>
            <a:endParaRPr lang="en-US" sz="1155" b="1" dirty="0"/>
          </a:p>
          <a:p>
            <a:endParaRPr lang="en-US" sz="1155" b="1" dirty="0"/>
          </a:p>
          <a:p>
            <a:r>
              <a:rPr lang="en-US" sz="1155" b="1" dirty="0"/>
              <a:t>[Write down student responses on board. If students do not come up with reasonable or relevant responses, use the examples from the possible student answers above.]</a:t>
            </a:r>
          </a:p>
          <a:p>
            <a:endParaRPr lang="en-US" sz="1155" b="1" dirty="0"/>
          </a:p>
          <a:p>
            <a:r>
              <a:rPr lang="en-US" sz="1155" b="1" dirty="0"/>
              <a:t>Facilitator says: “In your performance task, you will be learning more about describing characters and how they feel. The group work you did today should help prepare you for the research and writing you will be doing in the performance task.” </a:t>
            </a:r>
          </a:p>
          <a:p>
            <a:endParaRPr lang="en-US" sz="1155" b="1" dirty="0"/>
          </a:p>
          <a:p>
            <a:endParaRPr lang="en-US" sz="1155" b="1" dirty="0"/>
          </a:p>
          <a:p>
            <a:endParaRPr lang="en-US" sz="1155" b="1" dirty="0"/>
          </a:p>
          <a:p>
            <a:endParaRPr lang="en-US" sz="1155" b="1" dirty="0"/>
          </a:p>
          <a:p>
            <a:endParaRPr lang="en-US" sz="1155" b="1" dirty="0"/>
          </a:p>
          <a:p>
            <a:endParaRPr lang="en-US" sz="1155" b="1" dirty="0"/>
          </a:p>
          <a:p>
            <a:endParaRPr lang="en-US" sz="1155" b="1" dirty="0"/>
          </a:p>
          <a:p>
            <a:endParaRPr lang="en-US" sz="1155" b="1" dirty="0"/>
          </a:p>
          <a:p>
            <a:endParaRPr lang="en-US" sz="1155" b="1" dirty="0"/>
          </a:p>
          <a:p>
            <a:endParaRPr lang="en-US" sz="1155" dirty="0"/>
          </a:p>
          <a:p>
            <a:endParaRPr lang="en-US" sz="1155" dirty="0"/>
          </a:p>
        </p:txBody>
      </p:sp>
    </p:spTree>
    <p:extLst>
      <p:ext uri="{BB962C8B-B14F-4D97-AF65-F5344CB8AC3E}">
        <p14:creationId xmlns:p14="http://schemas.microsoft.com/office/powerpoint/2010/main" val="351572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340" y="640080"/>
            <a:ext cx="3600450" cy="399340"/>
          </a:xfrm>
          <a:prstGeom prst="rect">
            <a:avLst/>
          </a:prstGeom>
        </p:spPr>
        <p:txBody>
          <a:bodyPr>
            <a:spAutoFit/>
          </a:bodyPr>
          <a:lstStyle/>
          <a:p>
            <a:pPr algn="ctr"/>
            <a:r>
              <a:rPr lang="en-US" sz="1995" dirty="0"/>
              <a:t>ancillary materials</a:t>
            </a:r>
          </a:p>
        </p:txBody>
      </p:sp>
      <p:sp>
        <p:nvSpPr>
          <p:cNvPr id="2" name="AutoShape 2" descr="Image result for how do dinosaurs get well soon"/>
          <p:cNvSpPr>
            <a:spLocks noChangeAspect="1" noChangeArrowheads="1"/>
          </p:cNvSpPr>
          <p:nvPr/>
        </p:nvSpPr>
        <p:spPr bwMode="auto">
          <a:xfrm>
            <a:off x="220504" y="-151684"/>
            <a:ext cx="32004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1995"/>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1120141"/>
            <a:ext cx="2960370" cy="395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frog and toad"/>
          <p:cNvSpPr>
            <a:spLocks noChangeAspect="1" noChangeArrowheads="1"/>
          </p:cNvSpPr>
          <p:nvPr/>
        </p:nvSpPr>
        <p:spPr bwMode="auto">
          <a:xfrm>
            <a:off x="380524" y="8337"/>
            <a:ext cx="32004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1995"/>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780" y="5440681"/>
            <a:ext cx="4604051" cy="276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80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1040130"/>
            <a:ext cx="4782213"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46" y="5680713"/>
            <a:ext cx="5310664" cy="277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944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4172</TotalTime>
  <Words>12245</Words>
  <Application>Microsoft Office PowerPoint</Application>
  <PresentationFormat>Custom</PresentationFormat>
  <Paragraphs>1925</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535</cp:revision>
  <cp:lastPrinted>2015-06-21T19:11:13Z</cp:lastPrinted>
  <dcterms:created xsi:type="dcterms:W3CDTF">2013-06-13T16:49:22Z</dcterms:created>
  <dcterms:modified xsi:type="dcterms:W3CDTF">2016-02-07T21:44:32Z</dcterms:modified>
</cp:coreProperties>
</file>