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Lst>
  <p:notesMasterIdLst>
    <p:notesMasterId r:id="rId52"/>
  </p:notesMasterIdLst>
  <p:handoutMasterIdLst>
    <p:handoutMasterId r:id="rId53"/>
  </p:handoutMasterIdLst>
  <p:sldIdLst>
    <p:sldId id="460" r:id="rId6"/>
    <p:sldId id="363" r:id="rId7"/>
    <p:sldId id="475" r:id="rId8"/>
    <p:sldId id="394" r:id="rId9"/>
    <p:sldId id="487" r:id="rId10"/>
    <p:sldId id="477" r:id="rId11"/>
    <p:sldId id="478" r:id="rId12"/>
    <p:sldId id="486" r:id="rId13"/>
    <p:sldId id="480" r:id="rId14"/>
    <p:sldId id="461" r:id="rId15"/>
    <p:sldId id="481" r:id="rId16"/>
    <p:sldId id="444" r:id="rId17"/>
    <p:sldId id="421" r:id="rId18"/>
    <p:sldId id="482" r:id="rId19"/>
    <p:sldId id="463" r:id="rId20"/>
    <p:sldId id="483" r:id="rId21"/>
    <p:sldId id="471" r:id="rId22"/>
    <p:sldId id="472" r:id="rId23"/>
    <p:sldId id="473" r:id="rId24"/>
    <p:sldId id="447" r:id="rId25"/>
    <p:sldId id="458" r:id="rId26"/>
    <p:sldId id="459" r:id="rId27"/>
    <p:sldId id="484" r:id="rId28"/>
    <p:sldId id="432" r:id="rId29"/>
    <p:sldId id="410" r:id="rId30"/>
    <p:sldId id="485" r:id="rId31"/>
    <p:sldId id="294" r:id="rId32"/>
    <p:sldId id="357" r:id="rId33"/>
    <p:sldId id="389" r:id="rId34"/>
    <p:sldId id="436" r:id="rId35"/>
    <p:sldId id="437" r:id="rId36"/>
    <p:sldId id="438" r:id="rId37"/>
    <p:sldId id="330" r:id="rId38"/>
    <p:sldId id="411" r:id="rId39"/>
    <p:sldId id="412" r:id="rId40"/>
    <p:sldId id="422" r:id="rId41"/>
    <p:sldId id="423" r:id="rId42"/>
    <p:sldId id="425" r:id="rId43"/>
    <p:sldId id="427" r:id="rId44"/>
    <p:sldId id="398" r:id="rId45"/>
    <p:sldId id="457" r:id="rId46"/>
    <p:sldId id="464" r:id="rId47"/>
    <p:sldId id="465" r:id="rId48"/>
    <p:sldId id="466" r:id="rId49"/>
    <p:sldId id="467" r:id="rId50"/>
    <p:sldId id="468" r:id="rId51"/>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9064" autoAdjust="0"/>
  </p:normalViewPr>
  <p:slideViewPr>
    <p:cSldViewPr>
      <p:cViewPr varScale="1">
        <p:scale>
          <a:sx n="77" d="100"/>
          <a:sy n="77" d="100"/>
        </p:scale>
        <p:origin x="2088" y="102"/>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3" d="100"/>
          <a:sy n="83" d="100"/>
        </p:scale>
        <p:origin x="-95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t>2/10/2016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2/10/2016</a:t>
            </a:fld>
            <a:endParaRPr lang="en-US" dirty="0"/>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hf hdr="0" ftr="0" dt="0"/>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93EF0EC3-FE0B-4500-8F04-EC8B20A7C129}" type="slidenum">
              <a:rPr lang="en-US" smtClean="0"/>
              <a:pPr/>
              <a:t>1</a:t>
            </a:fld>
            <a:endParaRPr lang="en-US" dirty="0"/>
          </a:p>
        </p:txBody>
      </p:sp>
    </p:spTree>
    <p:extLst>
      <p:ext uri="{BB962C8B-B14F-4D97-AF65-F5344CB8AC3E}">
        <p14:creationId xmlns:p14="http://schemas.microsoft.com/office/powerpoint/2010/main" val="18453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36</a:t>
            </a:fld>
            <a:endParaRPr lang="en-US" dirty="0"/>
          </a:p>
        </p:txBody>
      </p:sp>
    </p:spTree>
    <p:extLst>
      <p:ext uri="{BB962C8B-B14F-4D97-AF65-F5344CB8AC3E}">
        <p14:creationId xmlns:p14="http://schemas.microsoft.com/office/powerpoint/2010/main" val="254517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93EF0EC3-FE0B-4500-8F04-EC8B20A7C129}" type="slidenum">
              <a:rPr lang="en-US" smtClean="0"/>
              <a:pPr/>
              <a:t>46</a:t>
            </a:fld>
            <a:endParaRPr lang="en-US" dirty="0"/>
          </a:p>
        </p:txBody>
      </p:sp>
    </p:spTree>
    <p:extLst>
      <p:ext uri="{BB962C8B-B14F-4D97-AF65-F5344CB8AC3E}">
        <p14:creationId xmlns:p14="http://schemas.microsoft.com/office/powerpoint/2010/main" val="240413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2725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4938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8721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1766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784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10</a:t>
            </a:fld>
            <a:endParaRPr lang="en-US" dirty="0"/>
          </a:p>
        </p:txBody>
      </p:sp>
    </p:spTree>
    <p:extLst>
      <p:ext uri="{BB962C8B-B14F-4D97-AF65-F5344CB8AC3E}">
        <p14:creationId xmlns:p14="http://schemas.microsoft.com/office/powerpoint/2010/main" val="281337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6913"/>
            <a:ext cx="2657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765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41498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21048B-C7EC-4048-B2C5-7D576C7A67B1}"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17951-29C0-4C10-B9C0-614DCC12496A}"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5B844-3DF3-4080-B76C-610C75E3B6E9}"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1792FD-9A99-4D4E-814C-090763D16FEB}"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7232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172200" y="9090025"/>
            <a:ext cx="792480" cy="511175"/>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276600" y="9220200"/>
            <a:ext cx="3657600" cy="230832"/>
          </a:xfrm>
          <a:prstGeom prst="rect">
            <a:avLst/>
          </a:prstGeom>
        </p:spPr>
        <p:txBody>
          <a:bodyPr>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713804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17B050-33CB-47BF-A0E8-D9A1A290D255}"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00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46DABE-57C1-40A7-8D68-05D47816DE8E}"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5572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D2E031-851E-4F31-AF99-D363F583919B}"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502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002AF-EAF9-4E9E-BD44-94E03AC16BB5}"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7699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C35E9-B278-4BE7-A003-FE7D3FBAB6C5}"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04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1B838-1DCD-498B-A054-3D95B9FCBE5B}"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303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p>
        </p:txBody>
      </p:sp>
      <p:sp>
        <p:nvSpPr>
          <p:cNvPr id="8" name="Rectangle 7"/>
          <p:cNvSpPr/>
          <p:nvPr userDrawn="1"/>
        </p:nvSpPr>
        <p:spPr>
          <a:xfrm>
            <a:off x="3276600" y="9249453"/>
            <a:ext cx="3657600" cy="369332"/>
          </a:xfrm>
          <a:prstGeom prst="rect">
            <a:avLst/>
          </a:prstGeom>
        </p:spPr>
        <p:txBody>
          <a:bodyPr>
            <a:spAutoFit/>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p>
          <a:p>
            <a:endParaRPr lang="en-US" sz="900" dirty="0"/>
          </a:p>
        </p:txBody>
      </p:sp>
      <p:sp>
        <p:nvSpPr>
          <p:cNvPr id="9" name="Slide Number Placeholder 5"/>
          <p:cNvSpPr>
            <a:spLocks noGrp="1"/>
          </p:cNvSpPr>
          <p:nvPr>
            <p:ph type="sldNum" sz="quarter" idx="12"/>
          </p:nvPr>
        </p:nvSpPr>
        <p:spPr>
          <a:xfrm>
            <a:off x="6400800" y="9070704"/>
            <a:ext cx="792480" cy="381000"/>
          </a:xfrm>
        </p:spPr>
        <p:txBody>
          <a:bodyPr/>
          <a:lstStyle>
            <a:lvl1pPr algn="r">
              <a:defRPr sz="1200"/>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2011983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DE6C0-D766-4239-8C6C-B111955AE940}"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2503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3287B-154C-4EC6-BCC0-A7FA83B98FD5}"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9153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83876-CE43-4C6F-9634-A5E4357A83A5}"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6515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430F9B-784D-4706-AE45-80FD931651D8}"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001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22720" y="9220200"/>
            <a:ext cx="792480" cy="381000"/>
          </a:xfrm>
        </p:spPr>
        <p:txBody>
          <a:bodyPr/>
          <a:lstStyle>
            <a:lvl1pPr algn="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276600" y="9376056"/>
            <a:ext cx="3657600" cy="230832"/>
          </a:xfrm>
          <a:prstGeom prst="rect">
            <a:avLst/>
          </a:prstGeom>
        </p:spPr>
        <p:txBody>
          <a:bodyPr>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877473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322BE8-35CD-47AF-9189-E375C4C5E7FD}"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5402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1DA56C-1E43-49AC-B996-2F8391B50ED6}"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1404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B3148-4A82-4D3A-B4CD-B2198B2A9FA4}"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700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00F89D-D0B9-468B-A129-E5291115E2C7}"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278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DC18C-A273-4957-9943-2D7481E13EB4}"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93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85808E-CFCC-4069-8279-71F33DE819ED}"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9649B-FFAB-4A62-889B-627684971D74}"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2839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D50D0-445D-4A46-AB5E-89CE1C812FA0}"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9394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14209-77DB-46D3-9EBF-AB83C68195DC}"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4758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622FBE-C398-416F-A324-6C1478E9A146}"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2877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60F73-649E-4370-AA55-FDE8306332D3}"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936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172200" y="9090025"/>
            <a:ext cx="792480" cy="511175"/>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276600" y="9220200"/>
            <a:ext cx="3657600" cy="230832"/>
          </a:xfrm>
          <a:prstGeom prst="rect">
            <a:avLst/>
          </a:prstGeom>
        </p:spPr>
        <p:txBody>
          <a:bodyPr>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1709731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77A83-E6F8-43E5-A6DE-3F93832389FA}"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573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36BF20-BA62-4B1D-9C3C-89CE39F566FD}"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6638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BE3740-095A-49DB-AF29-7026F319DC3C}"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8194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B9095E-90E1-4032-8F8F-792636EDFCB9}"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909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3EF9C5-AA61-41F1-AB17-422870B58947}"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70C8D-DD26-4077-93E5-BAD048765120}"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9124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9DE0E-1DEE-4E14-8703-30DFF3F740F5}"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0428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1EE0A-F937-451D-BC01-3F089E91E2CC}"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597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61617-CE50-476F-95D8-4F6048EA7D0C}"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1064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BD69E-861C-4C28-A3E8-3C1A5BD10642}"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3314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97C953-EE9F-4B65-BD18-2FAF562C5B69}"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5009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172200" y="9090025"/>
            <a:ext cx="792480" cy="511175"/>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276600" y="9220200"/>
            <a:ext cx="3657600" cy="230832"/>
          </a:xfrm>
          <a:prstGeom prst="rect">
            <a:avLst/>
          </a:prstGeom>
        </p:spPr>
        <p:txBody>
          <a:bodyPr>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3974108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71AFD-4291-4E47-B48D-4B95679BE4CE}"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4536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FC3D1-BBDE-4268-8AD4-292A39D0709B}"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01237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317298-6317-48EE-B997-9E688A1CDC7D}"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978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B1C780-4819-4396-A7E9-897A5975E85A}" type="datetime1">
              <a:rPr lang="en-US" smtClean="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3D80E-96C9-412B-89EA-86DF1B16B94A}"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7355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BCBC4-EE68-4686-91E3-E642E83F9D39}"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1841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A3803-5D5E-4D02-8807-12D56DA6145C}"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265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3467E-D3AA-47A8-80B7-C61D7F8075F2}"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47963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9F9EE-F258-4400-A8D3-DAC30B7FDE3F}"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1373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B4FA6-4409-4A7F-90D0-FC440A1DDC56}"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990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85F71D-9F61-4D35-BB08-2C3E8288E7B6}" type="datetime1">
              <a:rPr lang="en-US" smtClean="0"/>
              <a:t>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ABFAE-9D4A-4342-851A-541138D55FC4}" type="datetime1">
              <a:rPr lang="en-US" smtClean="0"/>
              <a:t>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FE56B-9C68-4B87-9F53-5FB1228BF08D}"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4C7F0-0258-4CBB-B5AE-6D3C8110983C}"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D2235FB5-03C8-4478-A2F4-6CA9FE7E2FED}" type="datetime1">
              <a:rPr lang="en-US" smtClean="0"/>
              <a:t>2/10/2016</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A90D346F-D5D1-4A50-9618-888EDBBDE155}"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4053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995802B2-4682-4A9D-8B85-832FC1E40172}"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4746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8341A20D-A1DD-4996-99A6-DA463A59BEDC}"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704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063C24B9-7B58-4C5A-ADA7-6C09B784B3E3}"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64177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hyperlink" Target="http://moodle.kingsley.k12.mi.us/course/view.php?id=5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livebinders.com/play/play?id=77484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7688" y="4684926"/>
            <a:ext cx="5486400" cy="1082491"/>
          </a:xfrm>
          <a:prstGeom prst="rect">
            <a:avLst/>
          </a:prstGeom>
          <a:noFill/>
          <a:ln>
            <a:noFill/>
          </a:ln>
        </p:spPr>
        <p:txBody>
          <a:bodyPr wrap="square" lIns="96661" tIns="48331" rIns="96661" bIns="48331" rtlCol="0">
            <a:spAutoFit/>
          </a:bodyPr>
          <a:lstStyle/>
          <a:p>
            <a:r>
              <a:rPr lang="es-ES_tradnl" sz="3200" b="1" dirty="0" smtClean="0">
                <a:effectLst>
                  <a:outerShdw blurRad="38100" dist="38100" dir="2700000" algn="tl">
                    <a:srgbClr val="000000">
                      <a:alpha val="43137"/>
                    </a:srgbClr>
                  </a:outerShdw>
                </a:effectLst>
              </a:rPr>
              <a:t>Pre-evaluación Trimestre 3 Instrucciones del maestro</a:t>
            </a:r>
            <a:endParaRPr lang="es-ES_tradnl" sz="3200" b="1" dirty="0">
              <a:effectLst>
                <a:outerShdw blurRad="38100" dist="38100" dir="2700000" algn="tl">
                  <a:srgbClr val="000000">
                    <a:alpha val="43137"/>
                  </a:srgbClr>
                </a:outerShdw>
              </a:effectLst>
            </a:endParaRPr>
          </a:p>
        </p:txBody>
      </p:sp>
      <p:sp>
        <p:nvSpPr>
          <p:cNvPr id="22" name="Right Triangle 21"/>
          <p:cNvSpPr/>
          <p:nvPr/>
        </p:nvSpPr>
        <p:spPr>
          <a:xfrm rot="5400000" flipH="1">
            <a:off x="609600" y="7315200"/>
            <a:ext cx="1676400" cy="2895600"/>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Right Triangle 22"/>
          <p:cNvSpPr/>
          <p:nvPr/>
        </p:nvSpPr>
        <p:spPr>
          <a:xfrm rot="16200000" flipH="1">
            <a:off x="5143500" y="-647700"/>
            <a:ext cx="1524000" cy="2819400"/>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4" name="Group 13"/>
          <p:cNvGrpSpPr/>
          <p:nvPr/>
        </p:nvGrpSpPr>
        <p:grpSpPr>
          <a:xfrm>
            <a:off x="804317" y="2091325"/>
            <a:ext cx="3240233" cy="1951503"/>
            <a:chOff x="3513083" y="274258"/>
            <a:chExt cx="3623568" cy="2568003"/>
          </a:xfrm>
        </p:grpSpPr>
        <p:grpSp>
          <p:nvGrpSpPr>
            <p:cNvPr id="18" name="Group 17"/>
            <p:cNvGrpSpPr/>
            <p:nvPr/>
          </p:nvGrpSpPr>
          <p:grpSpPr>
            <a:xfrm>
              <a:off x="3513083" y="274258"/>
              <a:ext cx="3623568" cy="2538281"/>
              <a:chOff x="3754558" y="937499"/>
              <a:chExt cx="3445410" cy="2329487"/>
            </a:xfrm>
          </p:grpSpPr>
          <p:sp>
            <p:nvSpPr>
              <p:cNvPr id="24" name="Parallelogram 23"/>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ES_tradnl" dirty="0"/>
              </a:p>
            </p:txBody>
          </p:sp>
          <p:sp>
            <p:nvSpPr>
              <p:cNvPr id="29" name="Parallelogram 28"/>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ES_tradnl" dirty="0"/>
              </a:p>
            </p:txBody>
          </p:sp>
        </p:grpSp>
        <p:pic>
          <p:nvPicPr>
            <p:cNvPr id="20" name="Picture 2" descr="http://images-partners-tbn.google.com/images?q=tbn:ANd9GcSDUr2vK4W2TDygHktobuceelfcUzesZB8Q9EYo-dpZi4Qo6Z3Wvq_kS_tVIA:http://moodle.kingsley.k12.mi.us/pluginfile.php/3143/course/section/1521/FirstGrade.gif">
              <a:hlinkClick r:id="rId4"/>
            </p:cNvPr>
            <p:cNvPicPr>
              <a:picLocks noChangeAspect="1" noChangeArrowheads="1"/>
            </p:cNvPicPr>
            <p:nvPr/>
          </p:nvPicPr>
          <p:blipFill>
            <a:blip r:embed="rId5"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Picture 6" descr="reading"/>
            <p:cNvPicPr>
              <a:picLocks noChangeAspect="1" noChangeArrowheads="1"/>
            </p:cNvPicPr>
            <p:nvPr/>
          </p:nvPicPr>
          <p:blipFill>
            <a:blip r:embed="rId6" cstate="print"/>
            <a:srcRect/>
            <a:stretch>
              <a:fillRect/>
            </a:stretch>
          </p:blipFill>
          <p:spPr bwMode="auto">
            <a:xfrm>
              <a:off x="4501915" y="535168"/>
              <a:ext cx="1820972" cy="1596664"/>
            </a:xfrm>
            <a:prstGeom prst="rect">
              <a:avLst/>
            </a:prstGeom>
            <a:noFill/>
          </p:spPr>
        </p:pic>
      </p:grpSp>
      <p:sp>
        <p:nvSpPr>
          <p:cNvPr id="25" name="Rectangle 24"/>
          <p:cNvSpPr/>
          <p:nvPr/>
        </p:nvSpPr>
        <p:spPr>
          <a:xfrm>
            <a:off x="799586" y="5888076"/>
            <a:ext cx="3942080" cy="2698031"/>
          </a:xfrm>
          <a:prstGeom prst="rect">
            <a:avLst/>
          </a:prstGeom>
        </p:spPr>
        <p:txBody>
          <a:bodyPr wrap="square" lIns="96378" tIns="48189" rIns="96378" bIns="48189">
            <a:spAutoFit/>
          </a:bodyPr>
          <a:lstStyle/>
          <a:p>
            <a:r>
              <a:rPr lang="es-ES_tradnl" sz="1300" b="1" u="sng" dirty="0" smtClean="0"/>
              <a:t>Lectura</a:t>
            </a:r>
            <a:endParaRPr lang="es-ES_tradnl" sz="1300" b="1" dirty="0" smtClean="0"/>
          </a:p>
          <a:p>
            <a:r>
              <a:rPr lang="es-ES_tradnl" sz="1300" b="1" dirty="0" smtClean="0">
                <a:solidFill>
                  <a:srgbClr val="C00000"/>
                </a:solidFill>
              </a:rPr>
              <a:t>12</a:t>
            </a:r>
            <a:r>
              <a:rPr lang="es-ES_tradnl" sz="1300" b="1" dirty="0" smtClean="0"/>
              <a:t> Preguntas de selección múltiple</a:t>
            </a:r>
            <a:r>
              <a:rPr lang="es-ES_tradnl" sz="1300" b="1" dirty="0" smtClean="0">
                <a:solidFill>
                  <a:srgbClr val="C00000"/>
                </a:solidFill>
              </a:rPr>
              <a:t> </a:t>
            </a:r>
          </a:p>
          <a:p>
            <a:r>
              <a:rPr lang="es-ES_tradnl" sz="1300" b="1" dirty="0" smtClean="0">
                <a:solidFill>
                  <a:srgbClr val="C00000"/>
                </a:solidFill>
              </a:rPr>
              <a:t>  1 </a:t>
            </a:r>
            <a:r>
              <a:rPr lang="es-ES_tradnl" sz="1300" b="1" dirty="0" smtClean="0"/>
              <a:t>Pregunta de respuesta construida </a:t>
            </a:r>
          </a:p>
          <a:p>
            <a:r>
              <a:rPr lang="es-ES_tradnl" sz="1300" b="1" u="sng" dirty="0" smtClean="0"/>
              <a:t>Investigación</a:t>
            </a:r>
          </a:p>
          <a:p>
            <a:r>
              <a:rPr lang="es-ES_tradnl" sz="1300" b="1" dirty="0" smtClean="0">
                <a:solidFill>
                  <a:srgbClr val="C00000"/>
                </a:solidFill>
              </a:rPr>
              <a:t>  3</a:t>
            </a:r>
            <a:r>
              <a:rPr lang="es-ES_tradnl" sz="1300" b="1" dirty="0" smtClean="0"/>
              <a:t> Preguntas de respuesta construida </a:t>
            </a:r>
          </a:p>
          <a:p>
            <a:r>
              <a:rPr lang="es-ES_tradnl" sz="1300" b="1" u="sng" dirty="0" smtClean="0"/>
              <a:t>Escritura</a:t>
            </a:r>
          </a:p>
          <a:p>
            <a:r>
              <a:rPr lang="es-ES_tradnl" sz="1300" b="1" dirty="0" smtClean="0"/>
              <a:t>  </a:t>
            </a:r>
            <a:r>
              <a:rPr lang="es-ES_tradnl" sz="1300" b="1" dirty="0" smtClean="0">
                <a:solidFill>
                  <a:srgbClr val="FF0000"/>
                </a:solidFill>
              </a:rPr>
              <a:t>1</a:t>
            </a:r>
            <a:r>
              <a:rPr lang="es-ES_tradnl" sz="1300" b="1" dirty="0" smtClean="0"/>
              <a:t> Composición completa (Tarea de rendimiento)</a:t>
            </a:r>
          </a:p>
          <a:p>
            <a:r>
              <a:rPr lang="es-ES_tradnl" sz="1300" b="1" dirty="0" smtClean="0"/>
              <a:t>  </a:t>
            </a:r>
            <a:r>
              <a:rPr lang="es-ES_tradnl" sz="1300" b="1" dirty="0" smtClean="0">
                <a:solidFill>
                  <a:srgbClr val="C00000"/>
                </a:solidFill>
              </a:rPr>
              <a:t>1</a:t>
            </a:r>
            <a:r>
              <a:rPr lang="es-ES_tradnl" sz="1300" b="1" dirty="0" smtClean="0"/>
              <a:t> Escrito breve </a:t>
            </a:r>
          </a:p>
          <a:p>
            <a:r>
              <a:rPr lang="es-ES_tradnl" sz="1300" b="1" dirty="0" smtClean="0"/>
              <a:t>  </a:t>
            </a:r>
            <a:r>
              <a:rPr lang="es-ES_tradnl" sz="1300" b="1" dirty="0" smtClean="0">
                <a:solidFill>
                  <a:srgbClr val="C00000"/>
                </a:solidFill>
              </a:rPr>
              <a:t>1 </a:t>
            </a:r>
            <a:r>
              <a:rPr lang="es-ES_tradnl" sz="1300" b="1" dirty="0" smtClean="0"/>
              <a:t>Escribir para revisar </a:t>
            </a:r>
          </a:p>
          <a:p>
            <a:r>
              <a:rPr lang="es-ES_tradnl" sz="1300" b="1" u="sng" dirty="0" smtClean="0"/>
              <a:t>Escritura con lenguaje integrado</a:t>
            </a:r>
          </a:p>
          <a:p>
            <a:r>
              <a:rPr lang="es-ES_tradnl" sz="1300" b="1" dirty="0" smtClean="0"/>
              <a:t>  </a:t>
            </a:r>
            <a:r>
              <a:rPr lang="es-ES_tradnl" sz="1300" b="1" dirty="0" smtClean="0">
                <a:solidFill>
                  <a:srgbClr val="C00000"/>
                </a:solidFill>
              </a:rPr>
              <a:t>1 </a:t>
            </a:r>
            <a:r>
              <a:rPr lang="es-ES_tradnl" sz="1300" b="1" dirty="0" smtClean="0"/>
              <a:t>Lenguaje/Vocabulario</a:t>
            </a:r>
          </a:p>
          <a:p>
            <a:r>
              <a:rPr lang="es-ES_tradnl" sz="1300" b="1" dirty="0" smtClean="0"/>
              <a:t>  </a:t>
            </a:r>
            <a:r>
              <a:rPr lang="es-ES_tradnl" sz="1300" b="1" dirty="0" smtClean="0">
                <a:solidFill>
                  <a:srgbClr val="FF0000"/>
                </a:solidFill>
              </a:rPr>
              <a:t>1</a:t>
            </a:r>
            <a:r>
              <a:rPr lang="es-ES_tradnl" sz="1300" b="1" dirty="0" smtClean="0"/>
              <a:t> Editar/Clarificar</a:t>
            </a:r>
          </a:p>
          <a:p>
            <a:endParaRPr lang="es-ES_tradnl" sz="1300" dirty="0"/>
          </a:p>
        </p:txBody>
      </p:sp>
      <p:sp>
        <p:nvSpPr>
          <p:cNvPr id="26" name="Rectangle 25"/>
          <p:cNvSpPr/>
          <p:nvPr/>
        </p:nvSpPr>
        <p:spPr>
          <a:xfrm>
            <a:off x="4267200" y="7454274"/>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_tradnl" b="1" dirty="0" smtClean="0">
                <a:solidFill>
                  <a:schemeClr val="tx1"/>
                </a:solidFill>
                <a:effectLst>
                  <a:outerShdw blurRad="38100" dist="38100" dir="2700000" algn="tl">
                    <a:srgbClr val="000000">
                      <a:alpha val="43137"/>
                    </a:srgbClr>
                  </a:outerShdw>
                </a:effectLst>
              </a:rPr>
              <a:t>Tarea de rendimiento al nivel de grado.</a:t>
            </a:r>
            <a:endParaRPr lang="es-ES_tradnl" b="1" dirty="0">
              <a:solidFill>
                <a:schemeClr val="tx1"/>
              </a:solidFill>
              <a:effectLst>
                <a:outerShdw blurRad="38100" dist="38100" dir="2700000" algn="tl">
                  <a:srgbClr val="000000">
                    <a:alpha val="43137"/>
                  </a:srgbClr>
                </a:outerShdw>
              </a:effectLst>
            </a:endParaRPr>
          </a:p>
        </p:txBody>
      </p:sp>
      <p:sp>
        <p:nvSpPr>
          <p:cNvPr id="27" name="Rectangle 26"/>
          <p:cNvSpPr/>
          <p:nvPr/>
        </p:nvSpPr>
        <p:spPr>
          <a:xfrm>
            <a:off x="426720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_tradnl" b="1" dirty="0" smtClean="0">
                <a:solidFill>
                  <a:schemeClr val="tx1"/>
                </a:solidFill>
                <a:effectLst>
                  <a:outerShdw blurRad="38100" dist="38100" dir="2700000" algn="tl">
                    <a:srgbClr val="000000">
                      <a:alpha val="43137"/>
                    </a:srgbClr>
                  </a:outerShdw>
                </a:effectLst>
              </a:rPr>
              <a:t>Pasos secuenciales </a:t>
            </a:r>
            <a:r>
              <a:rPr lang="es-ES_tradnl" b="1" u="sng" dirty="0" smtClean="0">
                <a:solidFill>
                  <a:schemeClr val="tx1"/>
                </a:solidFill>
                <a:effectLst>
                  <a:outerShdw blurRad="38100" dist="38100" dir="2700000" algn="tl">
                    <a:srgbClr val="000000">
                      <a:alpha val="43137"/>
                    </a:srgbClr>
                  </a:outerShdw>
                </a:effectLst>
              </a:rPr>
              <a:t>hacia</a:t>
            </a:r>
            <a:r>
              <a:rPr lang="es-ES_tradnl" b="1" dirty="0" smtClean="0">
                <a:solidFill>
                  <a:schemeClr val="tx1"/>
                </a:solidFill>
                <a:effectLst>
                  <a:outerShdw blurRad="38100" dist="38100" dir="2700000" algn="tl">
                    <a:srgbClr val="000000">
                      <a:alpha val="43137"/>
                    </a:srgbClr>
                  </a:outerShdw>
                </a:effectLst>
              </a:rPr>
              <a:t> el dominio de los estándares.</a:t>
            </a:r>
            <a:endParaRPr lang="es-ES_tradnl" b="1" dirty="0">
              <a:solidFill>
                <a:schemeClr val="tx1"/>
              </a:solidFill>
              <a:effectLst>
                <a:outerShdw blurRad="38100" dist="38100" dir="2700000" algn="tl">
                  <a:srgbClr val="000000">
                    <a:alpha val="43137"/>
                  </a:srgbClr>
                </a:outerShdw>
              </a:effectLst>
            </a:endParaRPr>
          </a:p>
        </p:txBody>
      </p:sp>
      <p:grpSp>
        <p:nvGrpSpPr>
          <p:cNvPr id="28" name="Group 27"/>
          <p:cNvGrpSpPr/>
          <p:nvPr/>
        </p:nvGrpSpPr>
        <p:grpSpPr>
          <a:xfrm>
            <a:off x="691903" y="718078"/>
            <a:ext cx="1748492" cy="1754327"/>
            <a:chOff x="730228" y="747711"/>
            <a:chExt cx="1748492" cy="1754327"/>
          </a:xfrm>
        </p:grpSpPr>
        <p:sp>
          <p:nvSpPr>
            <p:cNvPr id="30" name="Rectangle 29"/>
            <p:cNvSpPr/>
            <p:nvPr/>
          </p:nvSpPr>
          <p:spPr>
            <a:xfrm>
              <a:off x="837911" y="747711"/>
              <a:ext cx="1219777"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5400" b="1" cap="none" spc="0" dirty="0" smtClean="0">
                  <a:ln w="11430"/>
                  <a:effectLst>
                    <a:outerShdw blurRad="80000" dist="40000" dir="5040000" algn="tl">
                      <a:srgbClr val="000000">
                        <a:alpha val="30000"/>
                      </a:srgbClr>
                    </a:outerShdw>
                  </a:effectLst>
                </a:rPr>
                <a:t>1</a:t>
              </a:r>
              <a:r>
                <a:rPr lang="es-ES_tradnl" sz="5400" b="1" baseline="30000" dirty="0" smtClean="0">
                  <a:ln w="11430"/>
                  <a:effectLst>
                    <a:outerShdw blurRad="80000" dist="40000" dir="5040000" algn="tl">
                      <a:srgbClr val="000000">
                        <a:alpha val="30000"/>
                      </a:srgbClr>
                    </a:outerShdw>
                  </a:effectLst>
                </a:rPr>
                <a:t>er</a:t>
              </a:r>
              <a:endParaRPr lang="es-ES_tradnl" sz="5400" b="1" cap="none" spc="0" dirty="0" smtClean="0">
                <a:ln w="11430"/>
                <a:effectLst>
                  <a:outerShdw blurRad="80000" dist="40000" dir="5040000" algn="tl">
                    <a:srgbClr val="000000">
                      <a:alpha val="30000"/>
                    </a:srgbClr>
                  </a:outerShdw>
                </a:effectLst>
              </a:endParaRPr>
            </a:p>
          </p:txBody>
        </p:sp>
        <p:sp>
          <p:nvSpPr>
            <p:cNvPr id="31" name="Rectangle 30"/>
            <p:cNvSpPr/>
            <p:nvPr/>
          </p:nvSpPr>
          <p:spPr>
            <a:xfrm>
              <a:off x="730228" y="1671041"/>
              <a:ext cx="1748492" cy="830997"/>
            </a:xfrm>
            <a:prstGeom prst="rect">
              <a:avLst/>
            </a:prstGeom>
          </p:spPr>
          <p:txBody>
            <a:bodyPr wrap="none">
              <a:spAutoFit/>
            </a:bodyPr>
            <a:lstStyle/>
            <a:p>
              <a:r>
                <a:rPr lang="es-ES_tradnl" sz="4800" b="1" dirty="0" smtClean="0">
                  <a:effectLst>
                    <a:outerShdw blurRad="38100" dist="38100" dir="2700000" algn="tl">
                      <a:srgbClr val="000000">
                        <a:alpha val="43137"/>
                      </a:srgbClr>
                    </a:outerShdw>
                  </a:effectLst>
                </a:rPr>
                <a:t>Grado</a:t>
              </a:r>
              <a:endParaRPr lang="es-ES_tradnl" sz="4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181329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6629400" cy="1744180"/>
          </a:xfrm>
          <a:prstGeom prst="rect">
            <a:avLst/>
          </a:prstGeom>
          <a:noFill/>
        </p:spPr>
        <p:txBody>
          <a:bodyPr wrap="square" lIns="96630" tIns="48316" rIns="96630" bIns="48316" rtlCol="0">
            <a:spAutoFit/>
          </a:bodyPr>
          <a:lstStyle/>
          <a:p>
            <a:pPr lvl="0"/>
            <a:r>
              <a:rPr lang="es-ES" sz="1700" b="1" u="sng" dirty="0" smtClean="0">
                <a:solidFill>
                  <a:prstClr val="black"/>
                </a:solidFill>
              </a:rPr>
              <a:t>Instrucciones</a:t>
            </a:r>
            <a:endParaRPr lang="es-ES" sz="1500" dirty="0" smtClean="0"/>
          </a:p>
          <a:p>
            <a:r>
              <a:rPr lang="es-ES" sz="1000" dirty="0" smtClean="0"/>
              <a:t>Las evaluaciones del HSD para las escuela primarias no son programadas, ni por tiempo. Son una herramienta que proveen información para la toma de decisiones de instrucción. No es la intención de estas evaluaciones que los estudiantes "adivinen y comprueben" las respuestas sólo para terminar una evaluación.</a:t>
            </a:r>
            <a:br>
              <a:rPr lang="es-ES" sz="1000" dirty="0" smtClean="0"/>
            </a:br>
            <a:r>
              <a:rPr lang="es-ES" sz="1000" dirty="0" smtClean="0"/>
              <a:t/>
            </a:r>
            <a:br>
              <a:rPr lang="es-ES" sz="1000" dirty="0" smtClean="0"/>
            </a:br>
            <a:r>
              <a:rPr lang="es-ES" sz="1000" dirty="0" smtClean="0"/>
              <a:t>Todos los estudiantes deben “progresar hasta" tomar las evaluaciones independientemente, pero muchos necesitarán estrategias que los ayuden a desarrollar académicamente. Si los estudiantes </a:t>
            </a:r>
            <a:r>
              <a:rPr lang="es-ES" sz="1000" b="1" dirty="0" smtClean="0"/>
              <a:t>no están </a:t>
            </a:r>
            <a:r>
              <a:rPr lang="es-ES" sz="1000" dirty="0" smtClean="0"/>
              <a:t>leyendo al nivel de grado y no pueden leer el texto, </a:t>
            </a:r>
            <a:r>
              <a:rPr lang="es-ES" sz="1000" b="1" dirty="0" smtClean="0"/>
              <a:t>por favor, lea los cuentos </a:t>
            </a:r>
            <a:r>
              <a:rPr lang="es-ES" sz="1000" dirty="0" smtClean="0"/>
              <a:t>a los estudiantes y haga las preguntas. Permita a los estudiantes leer las partes del texto que puedan. Favor de tomar en cuenta el nivel de diferenciación que un estudiante necesita.</a:t>
            </a:r>
          </a:p>
          <a:p>
            <a:endParaRPr lang="es-ES" sz="1000" dirty="0"/>
          </a:p>
        </p:txBody>
      </p:sp>
      <p:sp>
        <p:nvSpPr>
          <p:cNvPr id="6" name="Rectangle 5"/>
          <p:cNvSpPr/>
          <p:nvPr/>
        </p:nvSpPr>
        <p:spPr>
          <a:xfrm>
            <a:off x="4782527" y="19713"/>
            <a:ext cx="2504440" cy="56217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51" tIns="50925" rIns="101851" bIns="50925" rtlCol="0" anchor="t"/>
          <a:lstStyle/>
          <a:p>
            <a:r>
              <a:rPr lang="es-ES" sz="1200" b="1" smtClean="0">
                <a:solidFill>
                  <a:schemeClr val="tx1"/>
                </a:solidFill>
              </a:rPr>
              <a:t>Ordenar en la Imprenta de HSD…</a:t>
            </a:r>
          </a:p>
          <a:p>
            <a:r>
              <a:rPr lang="es-ES" sz="900" smtClean="0">
                <a:solidFill>
                  <a:schemeClr val="tx1"/>
                </a:solidFill>
                <a:hlinkClick r:id="rId3"/>
              </a:rPr>
              <a:t>http://www.hsd.k12.or.us/Departments/PrintShop/WebSubmissionForms.aspx</a:t>
            </a:r>
            <a:endParaRPr lang="es-ES" sz="900" smtClean="0">
              <a:solidFill>
                <a:schemeClr val="tx1"/>
              </a:solidFill>
            </a:endParaRPr>
          </a:p>
          <a:p>
            <a:endParaRPr lang="es-ES" sz="900">
              <a:solidFill>
                <a:schemeClr val="tx1"/>
              </a:solidFill>
            </a:endParaRPr>
          </a:p>
        </p:txBody>
      </p:sp>
      <p:sp>
        <p:nvSpPr>
          <p:cNvPr id="2" name="Rectangle 1"/>
          <p:cNvSpPr/>
          <p:nvPr/>
        </p:nvSpPr>
        <p:spPr>
          <a:xfrm>
            <a:off x="533400" y="2743200"/>
            <a:ext cx="6478494" cy="616952"/>
          </a:xfrm>
          <a:prstGeom prst="rect">
            <a:avLst/>
          </a:prstGeom>
        </p:spPr>
        <p:txBody>
          <a:bodyPr wrap="square" lIns="86749" tIns="43375" rIns="86749" bIns="43375">
            <a:spAutoFit/>
          </a:bodyPr>
          <a:lstStyle/>
          <a:p>
            <a:pPr algn="ctr"/>
            <a:r>
              <a:rPr lang="es-ES" sz="1300" b="1" smtClean="0"/>
              <a:t>About this Assessment</a:t>
            </a:r>
          </a:p>
          <a:p>
            <a:endParaRPr lang="es-ES" sz="1000" b="1" smtClean="0"/>
          </a:p>
          <a:p>
            <a:r>
              <a:rPr lang="es-ES" sz="1000" b="1" smtClean="0"/>
              <a:t>This assessment includes:  </a:t>
            </a:r>
            <a:r>
              <a:rPr lang="es-ES" sz="1000" smtClean="0"/>
              <a:t>Selected-Response, Constructed-Response, and a Performance Task.</a:t>
            </a:r>
            <a:endParaRPr lang="es-ES" sz="1000"/>
          </a:p>
        </p:txBody>
      </p:sp>
      <p:graphicFrame>
        <p:nvGraphicFramePr>
          <p:cNvPr id="3" name="Table 2"/>
          <p:cNvGraphicFramePr>
            <a:graphicFrameLocks noGrp="1"/>
          </p:cNvGraphicFramePr>
          <p:nvPr>
            <p:extLst>
              <p:ext uri="{D42A27DB-BD31-4B8C-83A1-F6EECF244321}">
                <p14:modId xmlns:p14="http://schemas.microsoft.com/office/powerpoint/2010/main" val="1590161717"/>
              </p:ext>
            </p:extLst>
          </p:nvPr>
        </p:nvGraphicFramePr>
        <p:xfrm>
          <a:off x="457200" y="2438400"/>
          <a:ext cx="6400800" cy="1394460"/>
        </p:xfrm>
        <a:graphic>
          <a:graphicData uri="http://schemas.openxmlformats.org/drawingml/2006/table">
            <a:tbl>
              <a:tblPr firstRow="1" bandRow="1">
                <a:tableStyleId>{5940675A-B579-460E-94D1-54222C63F5DA}</a:tableStyleId>
              </a:tblPr>
              <a:tblGrid>
                <a:gridCol w="1905000"/>
                <a:gridCol w="2895600"/>
                <a:gridCol w="1600200"/>
              </a:tblGrid>
              <a:tr h="392776">
                <a:tc gridSpan="3">
                  <a:txBody>
                    <a:bodyPr/>
                    <a:lstStyle/>
                    <a:p>
                      <a:pPr algn="ctr"/>
                      <a:r>
                        <a:rPr lang="es-ES" sz="1100" b="1" noProof="0" dirty="0" smtClean="0"/>
                        <a:t>Tipos de rúbricas de respuestas construidas de SBAC en esta evaluación</a:t>
                      </a:r>
                      <a:endParaRPr lang="es-ES" sz="1100" b="1" baseline="0" noProof="0" dirty="0" smtClean="0"/>
                    </a:p>
                    <a:p>
                      <a:pPr algn="ctr"/>
                      <a:r>
                        <a:rPr lang="es-ES" sz="900" b="1" baseline="0" noProof="0" dirty="0" smtClean="0">
                          <a:hlinkClick r:id="rId4"/>
                        </a:rPr>
                        <a:t>http://www.livebinders.com/play/play?id=774846</a:t>
                      </a:r>
                      <a:endParaRPr lang="es-ES" sz="900" b="1" baseline="0" noProof="0" dirty="0" smtClean="0"/>
                    </a:p>
                  </a:txBody>
                  <a:tcPr marL="86061" marR="86061" marT="43642" marB="43642" anchor="ctr">
                    <a:solidFill>
                      <a:schemeClr val="bg1"/>
                    </a:solidFill>
                  </a:tcPr>
                </a:tc>
                <a:tc hMerge="1">
                  <a:txBody>
                    <a:bodyPr/>
                    <a:lstStyle/>
                    <a:p>
                      <a:endParaRPr lang="en-US"/>
                    </a:p>
                  </a:txBody>
                  <a:tcPr/>
                </a:tc>
                <a:tc hMerge="1">
                  <a:txBody>
                    <a:bodyPr/>
                    <a:lstStyle/>
                    <a:p>
                      <a:endParaRPr lang="en-US" dirty="0"/>
                    </a:p>
                  </a:txBody>
                  <a:tcPr/>
                </a:tc>
              </a:tr>
              <a:tr h="814647">
                <a:tc>
                  <a:txBody>
                    <a:bodyPr/>
                    <a:lstStyle/>
                    <a:p>
                      <a:pPr algn="l"/>
                      <a:r>
                        <a:rPr lang="es-ES" sz="1000" b="1" noProof="0" smtClean="0"/>
                        <a:t>Lectura</a:t>
                      </a:r>
                    </a:p>
                    <a:p>
                      <a:pPr marL="114300" indent="-114300" algn="l">
                        <a:buFont typeface="Arial" panose="020B0604020202020204" pitchFamily="34" charset="0"/>
                        <a:buChar char="•"/>
                      </a:pPr>
                      <a:r>
                        <a:rPr lang="es-ES" sz="1000" b="0" noProof="0" smtClean="0"/>
                        <a:t>2 Puntos por respuesta corta</a:t>
                      </a:r>
                    </a:p>
                    <a:p>
                      <a:pPr marL="114300" indent="-114300" algn="l">
                        <a:buFont typeface="Arial" panose="020B0604020202020204" pitchFamily="34" charset="0"/>
                        <a:buChar char="•"/>
                      </a:pPr>
                      <a:r>
                        <a:rPr lang="es-ES" sz="1000" b="0" noProof="0" smtClean="0"/>
                        <a:t>3 Puntos por respuesta extendida</a:t>
                      </a:r>
                    </a:p>
                  </a:txBody>
                  <a:tcPr marL="86061" marR="86061" marT="43642" marB="43642">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3 puntos:</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3 puntos</a:t>
                      </a:r>
                      <a:r>
                        <a:rPr lang="es-ES" sz="1000" b="0" baseline="0" noProof="0" dirty="0" smtClean="0"/>
                        <a:t>): Escribe para revisar (según se necesite)</a:t>
                      </a:r>
                      <a:endParaRPr lang="es-ES" sz="1000" b="0" noProof="0" dirty="0" smtClean="0"/>
                    </a:p>
                  </a:txBody>
                  <a:tcPr marL="86061" marR="86061" marT="43642" marB="43642">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86061" marR="86061" marT="43642" marB="43642">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65489150"/>
              </p:ext>
            </p:extLst>
          </p:nvPr>
        </p:nvGraphicFramePr>
        <p:xfrm>
          <a:off x="457200" y="3962400"/>
          <a:ext cx="6477000" cy="4741026"/>
        </p:xfrm>
        <a:graphic>
          <a:graphicData uri="http://schemas.openxmlformats.org/drawingml/2006/table">
            <a:tbl>
              <a:tblPr firstRow="1" bandRow="1">
                <a:tableStyleId>{5940675A-B579-460E-94D1-54222C63F5DA}</a:tableStyleId>
              </a:tblPr>
              <a:tblGrid>
                <a:gridCol w="3487616"/>
                <a:gridCol w="2989384"/>
              </a:tblGrid>
              <a:tr h="581891">
                <a:tc gridSpan="2">
                  <a:txBody>
                    <a:bodyPr/>
                    <a:lstStyle/>
                    <a:p>
                      <a:pPr algn="ctr"/>
                      <a:r>
                        <a:rPr lang="es-ES" sz="1300" b="1" noProof="0" dirty="0" smtClean="0"/>
                        <a:t>Trimestre</a:t>
                      </a:r>
                      <a:r>
                        <a:rPr lang="es-ES" sz="1300" b="1" baseline="0" noProof="0" dirty="0" smtClean="0"/>
                        <a:t> 3: Tarea de Rendimiento</a:t>
                      </a:r>
                      <a:endParaRPr lang="es-ES" sz="1300" b="1" noProof="0" dirty="0" smtClean="0"/>
                    </a:p>
                    <a:p>
                      <a:pPr algn="ctr"/>
                      <a:r>
                        <a:rPr lang="es-ES" sz="1000" b="1" baseline="0" noProof="0" dirty="0" smtClean="0">
                          <a:solidFill>
                            <a:srgbClr val="C00000"/>
                          </a:solidFill>
                        </a:rPr>
                        <a:t>Las secciones subrayadas son las calificadas por SBAC.   </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61851">
                <a:tc>
                  <a:txBody>
                    <a:bodyPr/>
                    <a:lstStyle/>
                    <a:p>
                      <a:pPr algn="ctr"/>
                      <a:r>
                        <a:rPr lang="es-ES" sz="1100" b="1" u="sng" noProof="0" smtClean="0"/>
                        <a:t>Parte 1</a:t>
                      </a:r>
                      <a:endParaRPr lang="es-ES" sz="1100" b="1" u="sng" noProof="0"/>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u="sng" noProof="0" smtClean="0"/>
                        <a:t>Parte 2</a:t>
                      </a:r>
                      <a:endParaRPr lang="es-ES" sz="1100" b="1" u="sng" noProof="0"/>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6778">
                <a:tc>
                  <a:txBody>
                    <a:bodyPr/>
                    <a:lstStyle/>
                    <a:p>
                      <a:pPr>
                        <a:buFont typeface="Arial" pitchFamily="34" charset="0"/>
                        <a:buChar char="•"/>
                      </a:pPr>
                      <a:r>
                        <a:rPr lang="es-ES" sz="1000" noProof="0" dirty="0" smtClean="0"/>
                        <a:t>     Actividad del salón de clase si se desea o se necesita</a:t>
                      </a:r>
                    </a:p>
                    <a:p>
                      <a:pPr>
                        <a:buFont typeface="Arial" pitchFamily="34" charset="0"/>
                        <a:buChar char="•"/>
                      </a:pPr>
                      <a:r>
                        <a:rPr lang="es-ES" sz="1000" noProof="0" dirty="0" smtClean="0"/>
                        <a:t>     Leer</a:t>
                      </a:r>
                      <a:r>
                        <a:rPr lang="es-ES" sz="1000" baseline="0" noProof="0" dirty="0" smtClean="0"/>
                        <a:t> dos pasajes relacionados</a:t>
                      </a:r>
                    </a:p>
                    <a:p>
                      <a:pPr>
                        <a:buFont typeface="Arial" pitchFamily="34" charset="0"/>
                        <a:buChar char="•"/>
                      </a:pPr>
                      <a:r>
                        <a:rPr lang="es-ES" sz="1000" baseline="0" noProof="0" dirty="0" smtClean="0"/>
                        <a:t>     Tomar notas mientras leen</a:t>
                      </a:r>
                    </a:p>
                    <a:p>
                      <a:pPr>
                        <a:buFont typeface="Arial" pitchFamily="34" charset="0"/>
                        <a:buChar char="•"/>
                      </a:pPr>
                      <a:r>
                        <a:rPr lang="es-ES" sz="1000" baseline="0" noProof="0" dirty="0" smtClean="0"/>
                        <a:t>     </a:t>
                      </a:r>
                      <a:r>
                        <a:rPr lang="es-ES" sz="1000" b="1" u="sng" kern="1200" baseline="0" noProof="0" dirty="0" smtClean="0">
                          <a:solidFill>
                            <a:srgbClr val="C00000"/>
                          </a:solidFill>
                          <a:latin typeface="+mn-lt"/>
                          <a:ea typeface="+mn-ea"/>
                          <a:cs typeface="+mn-cs"/>
                        </a:rPr>
                        <a:t>Contestar peguntas de respuestas múltiples (</a:t>
                      </a:r>
                      <a:r>
                        <a:rPr lang="es-ES" sz="10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1000" b="1" u="sng" baseline="0" noProof="0" dirty="0" smtClean="0">
                          <a:solidFill>
                            <a:srgbClr val="002060"/>
                          </a:solidFill>
                        </a:rPr>
                        <a:t>Componentes de la parte 1</a:t>
                      </a:r>
                    </a:p>
                    <a:p>
                      <a:pPr marL="182361" indent="-182361"/>
                      <a:r>
                        <a:rPr lang="es-ES" sz="900" b="1" u="sng" noProof="0" dirty="0" smtClean="0">
                          <a:solidFill>
                            <a:srgbClr val="002060"/>
                          </a:solidFill>
                        </a:rPr>
                        <a:t>Toma de nota:</a:t>
                      </a:r>
                      <a:r>
                        <a:rPr lang="es-ES"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900" b="1" noProof="0" dirty="0" smtClean="0">
                          <a:solidFill>
                            <a:srgbClr val="C00000"/>
                          </a:solidFill>
                          <a:effectLst>
                            <a:outerShdw blurRad="38100" dist="38100" dir="2700000" algn="tl">
                              <a:srgbClr val="000000">
                                <a:alpha val="43137"/>
                              </a:srgbClr>
                            </a:outerShdw>
                          </a:effectLst>
                        </a:rPr>
                        <a:t>En esta evaluación se provee una hoja para tomar notas con instrucciones para los maestros y una hoja</a:t>
                      </a:r>
                      <a:r>
                        <a:rPr lang="es-ES" sz="900" b="1" baseline="0" noProof="0" dirty="0" smtClean="0">
                          <a:solidFill>
                            <a:srgbClr val="C00000"/>
                          </a:solidFill>
                          <a:effectLst>
                            <a:outerShdw blurRad="38100" dist="38100" dir="2700000" algn="tl">
                              <a:srgbClr val="000000">
                                <a:alpha val="43137"/>
                              </a:srgbClr>
                            </a:outerShdw>
                          </a:effectLst>
                        </a:rPr>
                        <a:t> para tomar notas </a:t>
                      </a:r>
                      <a:r>
                        <a:rPr lang="es-ES" sz="900" b="1" noProof="0" dirty="0" smtClean="0">
                          <a:solidFill>
                            <a:srgbClr val="C00000"/>
                          </a:solidFill>
                          <a:effectLst>
                            <a:outerShdw blurRad="38100" dist="38100" dir="2700000" algn="tl">
                              <a:srgbClr val="000000">
                                <a:alpha val="43137"/>
                              </a:srgbClr>
                            </a:outerShdw>
                          </a:effectLst>
                        </a:rPr>
                        <a:t>para los estudiantes, o usted puede usar cualquier formato que haya usado con éxito en el pasado</a:t>
                      </a:r>
                      <a:r>
                        <a:rPr lang="es-ES" sz="700" noProof="0" dirty="0" smtClean="0">
                          <a:solidFill>
                            <a:prstClr val="black"/>
                          </a:solidFill>
                        </a:rPr>
                        <a:t>. </a:t>
                      </a:r>
                      <a:r>
                        <a:rPr lang="es-ES" sz="900" noProof="0" dirty="0" smtClean="0">
                          <a:solidFill>
                            <a:prstClr val="black"/>
                          </a:solidFill>
                        </a:rPr>
                        <a:t>Por favor, haga que los estudiantes practiquen usando la página de tomar notas en este</a:t>
                      </a:r>
                      <a:r>
                        <a:rPr lang="es-ES" sz="900" noProof="0" dirty="0" smtClean="0">
                          <a:solidFill>
                            <a:prstClr val="black"/>
                          </a:solidFill>
                          <a:effectLst>
                            <a:outerShdw blurRad="38100" dist="38100" dir="2700000" algn="tl">
                              <a:srgbClr val="000000">
                                <a:alpha val="43137"/>
                              </a:srgbClr>
                            </a:outerShdw>
                          </a:effectLst>
                        </a:rPr>
                        <a:t> </a:t>
                      </a:r>
                      <a:r>
                        <a:rPr lang="es-ES" sz="900" noProof="0" dirty="0" smtClean="0">
                          <a:solidFill>
                            <a:prstClr val="black"/>
                          </a:solidFill>
                        </a:rPr>
                        <a:t>documento</a:t>
                      </a:r>
                      <a:r>
                        <a:rPr lang="es-ES" sz="900" noProof="0" dirty="0" smtClean="0">
                          <a:solidFill>
                            <a:prstClr val="black"/>
                          </a:solidFill>
                          <a:effectLst>
                            <a:outerShdw blurRad="38100" dist="38100" dir="2700000" algn="tl">
                              <a:srgbClr val="000000">
                                <a:alpha val="43137"/>
                              </a:srgbClr>
                            </a:outerShdw>
                          </a:effectLst>
                        </a:rPr>
                        <a:t> </a:t>
                      </a:r>
                      <a:r>
                        <a:rPr lang="es-ES" sz="900" b="1" u="sng" noProof="0" dirty="0" smtClean="0">
                          <a:solidFill>
                            <a:prstClr val="black"/>
                          </a:solidFill>
                          <a:effectLst>
                            <a:outerShdw blurRad="38100" dist="38100" dir="2700000" algn="tl">
                              <a:srgbClr val="000000">
                                <a:alpha val="43137"/>
                              </a:srgbClr>
                            </a:outerShdw>
                          </a:effectLst>
                        </a:rPr>
                        <a:t>antes </a:t>
                      </a:r>
                      <a:r>
                        <a:rPr lang="es-ES" sz="900" noProof="0" dirty="0" smtClean="0">
                          <a:solidFill>
                            <a:prstClr val="black"/>
                          </a:solidFill>
                        </a:rPr>
                        <a:t>de la evaluación, si es que decide usarla.   </a:t>
                      </a:r>
                    </a:p>
                    <a:p>
                      <a:pPr marL="182361" indent="-182361"/>
                      <a:endParaRPr lang="es-ES" sz="300" i="1" noProof="0" dirty="0" smtClean="0"/>
                    </a:p>
                    <a:p>
                      <a:pPr marL="182361" indent="-182361"/>
                      <a:r>
                        <a:rPr lang="es-ES" sz="900" b="1" u="sng" noProof="0" dirty="0" smtClean="0">
                          <a:solidFill>
                            <a:srgbClr val="002060"/>
                          </a:solidFill>
                        </a:rPr>
                        <a:t>Investigación</a:t>
                      </a:r>
                      <a:r>
                        <a:rPr lang="es-ES" sz="900" b="1" noProof="0" dirty="0" smtClean="0">
                          <a:solidFill>
                            <a:srgbClr val="002060"/>
                          </a:solidFill>
                        </a:rPr>
                        <a:t>: </a:t>
                      </a:r>
                    </a:p>
                    <a:p>
                      <a:pPr marL="182361" indent="-182361"/>
                      <a:r>
                        <a:rPr lang="es-ES" sz="900" b="1" noProof="0" dirty="0" smtClean="0">
                          <a:solidFill>
                            <a:srgbClr val="002060"/>
                          </a:solidFill>
                        </a:rPr>
                        <a:t>       </a:t>
                      </a:r>
                      <a:r>
                        <a:rPr lang="es-ES" sz="900" noProof="0" dirty="0" smtClean="0"/>
                        <a:t>En la </a:t>
                      </a:r>
                      <a:r>
                        <a:rPr lang="es-ES" sz="900" b="1" u="sng" noProof="0" dirty="0" smtClean="0"/>
                        <a:t>Parte 1</a:t>
                      </a:r>
                      <a:r>
                        <a:rPr lang="es-ES" sz="900" noProof="0" dirty="0" smtClean="0"/>
                        <a:t> de una tarea de rendimiento los estudiantes contestan por escrito preguntas de respuestas construidas (CR) para medir su habilidad de utilizar las  </a:t>
                      </a:r>
                      <a:r>
                        <a:rPr lang="es-ES" sz="900" b="1" u="sng" noProof="0" dirty="0" smtClean="0"/>
                        <a:t>destrezas de investigación </a:t>
                      </a:r>
                      <a:r>
                        <a:rPr lang="es-ES" sz="900" b="0" u="none" noProof="0" dirty="0" smtClean="0"/>
                        <a:t>necesarias para completar dicha tarea de rendimiento.</a:t>
                      </a:r>
                      <a:r>
                        <a:rPr lang="es-ES" sz="900" noProof="0" dirty="0" smtClean="0"/>
                        <a:t> Estas preguntas CR </a:t>
                      </a:r>
                      <a:r>
                        <a:rPr lang="es-ES" sz="900" b="1" u="sng" noProof="0" dirty="0" smtClean="0">
                          <a:solidFill>
                            <a:srgbClr val="C00000"/>
                          </a:solidFill>
                        </a:rPr>
                        <a:t>son calificadas</a:t>
                      </a:r>
                      <a:r>
                        <a:rPr lang="es-ES" sz="900" b="1" noProof="0" dirty="0" smtClean="0">
                          <a:solidFill>
                            <a:srgbClr val="C00000"/>
                          </a:solidFill>
                        </a:rPr>
                        <a:t> </a:t>
                      </a:r>
                      <a:r>
                        <a:rPr lang="es-ES" sz="900" noProof="0" dirty="0" smtClean="0"/>
                        <a:t>usando las Rúbricas de Investigación SBAC en lugar de las rúbricas de respuestas</a:t>
                      </a:r>
                      <a:r>
                        <a:rPr lang="es-ES" sz="900" baseline="0" noProof="0" dirty="0" smtClean="0"/>
                        <a:t> de lectura.  </a:t>
                      </a:r>
                      <a:endParaRPr lang="es-ES" sz="900" b="1" u="sng" baseline="0" noProof="0" dirty="0" smtClean="0">
                        <a:solidFill>
                          <a:srgbClr val="C00000"/>
                        </a:solidFill>
                      </a:endParaRPr>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ES" sz="1000" noProof="0" dirty="0" smtClean="0"/>
                        <a:t>     Planificar tu ensayo</a:t>
                      </a:r>
                      <a:r>
                        <a:rPr lang="es-ES" sz="1000" baseline="0" noProof="0" dirty="0" smtClean="0"/>
                        <a:t> (escribir las ideas)</a:t>
                      </a:r>
                      <a:endParaRPr lang="es-ES" sz="1000" b="1" u="sng" noProof="0" dirty="0" smtClean="0"/>
                    </a:p>
                    <a:p>
                      <a:pPr>
                        <a:buFont typeface="Arial" pitchFamily="34" charset="0"/>
                        <a:buChar char="•"/>
                      </a:pPr>
                      <a:r>
                        <a:rPr lang="es-ES" sz="1000" baseline="0" noProof="0" dirty="0" smtClean="0"/>
                        <a:t>     Escribir, Revisar y Editar (W.5)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10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ES" sz="10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rgbClr val="002060"/>
                          </a:solidFill>
                        </a:rPr>
                        <a:t>Componentes de la parte 2</a:t>
                      </a:r>
                    </a:p>
                    <a:p>
                      <a:pPr>
                        <a:buFont typeface="Arial" pitchFamily="34" charset="0"/>
                        <a:buNone/>
                      </a:pPr>
                      <a:r>
                        <a:rPr lang="es-ES" sz="900" b="1" i="0" u="sng" noProof="0" dirty="0" smtClean="0">
                          <a:solidFill>
                            <a:srgbClr val="002060"/>
                          </a:solidFill>
                          <a:effectLst/>
                        </a:rPr>
                        <a:t>Planificar</a:t>
                      </a:r>
                      <a:endParaRPr lang="es-ES" sz="900" noProof="0" dirty="0" smtClean="0">
                        <a:solidFill>
                          <a:srgbClr val="C00000"/>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endParaRPr lang="es-ES" sz="900" noProof="0" dirty="0" smtClean="0">
                        <a:solidFill>
                          <a:srgbClr val="C00000"/>
                        </a:solidFill>
                      </a:endParaRPr>
                    </a:p>
                    <a:p>
                      <a:pPr>
                        <a:buFont typeface="Arial" pitchFamily="34" charset="0"/>
                        <a:buNone/>
                      </a:pPr>
                      <a:r>
                        <a:rPr lang="es-ES" sz="900" b="1" u="sng" noProof="0" dirty="0" smtClean="0">
                          <a:solidFill>
                            <a:srgbClr val="002060"/>
                          </a:solidFill>
                        </a:rPr>
                        <a:t>Escribir,</a:t>
                      </a:r>
                      <a:r>
                        <a:rPr lang="es-ES" sz="900" b="1" u="sng" baseline="0" noProof="0" dirty="0" smtClean="0">
                          <a:solidFill>
                            <a:srgbClr val="002060"/>
                          </a:solidFill>
                        </a:rPr>
                        <a:t> Revisar, Editar</a:t>
                      </a:r>
                      <a:endParaRPr lang="es-ES" sz="900" b="1" u="sng" noProof="0" dirty="0" smtClean="0">
                        <a:solidFill>
                          <a:srgbClr val="002060"/>
                        </a:solidFill>
                      </a:endParaRPr>
                    </a:p>
                    <a:p>
                      <a:pPr marL="169863" indent="-169863">
                        <a:buFont typeface="Arial" pitchFamily="34" charset="0"/>
                        <a:buNone/>
                      </a:pPr>
                      <a:r>
                        <a:rPr lang="es-ES" sz="900" b="0" u="none" baseline="0" noProof="0" dirty="0" smtClean="0">
                          <a:solidFill>
                            <a:schemeClr val="tx1"/>
                          </a:solidFill>
                        </a:rPr>
                        <a:t>       Los estudiantes  escriben un borrador, revisan y editan su escrito. </a:t>
                      </a:r>
                    </a:p>
                    <a:p>
                      <a:pPr marL="171450" indent="0">
                        <a:buFont typeface="Arial" pitchFamily="34" charset="0"/>
                        <a:buNone/>
                      </a:pPr>
                      <a:r>
                        <a:rPr lang="es-ES" sz="900" b="0" u="none" baseline="0" noProof="0" dirty="0" smtClean="0">
                          <a:solidFill>
                            <a:schemeClr val="tx1"/>
                          </a:solidFill>
                        </a:rPr>
                        <a:t>Las herramientas de procesadores de palabras deben estar disponible para verificar la ortografía (pero no la gramática).</a:t>
                      </a:r>
                    </a:p>
                    <a:p>
                      <a:pPr marL="171450" indent="0">
                        <a:buFont typeface="Arial" pitchFamily="34" charset="0"/>
                        <a:buNone/>
                      </a:pPr>
                      <a:endParaRPr lang="es-ES" sz="900" b="0" u="none" baseline="0" noProof="0" dirty="0" smtClean="0">
                        <a:solidFill>
                          <a:schemeClr val="tx1"/>
                        </a:solidFill>
                      </a:endParaRPr>
                    </a:p>
                    <a:p>
                      <a:pPr marL="171450" indent="0">
                        <a:buFont typeface="Arial" pitchFamily="34" charset="0"/>
                        <a:buNone/>
                      </a:pPr>
                      <a:r>
                        <a:rPr lang="es-ES" sz="900" b="0" u="none" baseline="0" noProof="0" dirty="0" smtClean="0">
                          <a:solidFill>
                            <a:schemeClr val="tx1"/>
                          </a:solidFill>
                        </a:rPr>
                        <a:t>Este protocolo se enfoca en los elementos clave de la </a:t>
                      </a:r>
                      <a:r>
                        <a:rPr lang="es-ES" sz="900" b="1" u="none" baseline="0" noProof="0" dirty="0" smtClean="0">
                          <a:solidFill>
                            <a:schemeClr val="tx1"/>
                          </a:solidFill>
                        </a:rPr>
                        <a:t>escritura narrativa:</a:t>
                      </a:r>
                      <a:endParaRPr lang="es-ES" sz="900" b="1" u="sng" noProof="0" dirty="0" smtClean="0">
                        <a:solidFill>
                          <a:schemeClr val="tx1"/>
                        </a:solidFill>
                      </a:endParaRPr>
                    </a:p>
                    <a:p>
                      <a:pPr marL="228600" lvl="0" indent="-228600">
                        <a:buFont typeface="+mj-lt"/>
                        <a:buAutoNum type="arabicPeriod"/>
                      </a:pPr>
                      <a:r>
                        <a:rPr lang="es-ES" sz="900" b="1" kern="1200" noProof="0" dirty="0" smtClean="0">
                          <a:solidFill>
                            <a:schemeClr val="tx1"/>
                          </a:solidFill>
                          <a:effectLst/>
                          <a:latin typeface="+mn-lt"/>
                          <a:ea typeface="+mn-ea"/>
                          <a:cs typeface="+mn-cs"/>
                        </a:rPr>
                        <a:t>introducción </a:t>
                      </a:r>
                      <a:r>
                        <a:rPr lang="es-ES" sz="900" kern="1200" noProof="0" dirty="0" smtClean="0">
                          <a:solidFill>
                            <a:schemeClr val="tx1"/>
                          </a:solidFill>
                          <a:effectLst/>
                          <a:latin typeface="+mn-lt"/>
                          <a:ea typeface="+mn-ea"/>
                          <a:cs typeface="+mn-cs"/>
                        </a:rPr>
                        <a:t>(narrador</a:t>
                      </a:r>
                      <a:r>
                        <a:rPr lang="es-ES" sz="900" kern="1200" baseline="0" noProof="0" dirty="0" smtClean="0">
                          <a:solidFill>
                            <a:schemeClr val="tx1"/>
                          </a:solidFill>
                          <a:effectLst/>
                          <a:latin typeface="+mn-lt"/>
                          <a:ea typeface="+mn-ea"/>
                          <a:cs typeface="+mn-cs"/>
                        </a:rPr>
                        <a:t> y/o ambiente y personajes)</a:t>
                      </a:r>
                      <a:endParaRPr lang="es-ES" sz="900" kern="1200" noProof="0" dirty="0" smtClean="0">
                        <a:solidFill>
                          <a:schemeClr val="tx1"/>
                        </a:solidFill>
                        <a:effectLst/>
                        <a:latin typeface="+mn-lt"/>
                        <a:ea typeface="+mn-ea"/>
                        <a:cs typeface="+mn-cs"/>
                      </a:endParaRPr>
                    </a:p>
                    <a:p>
                      <a:pPr marL="228600" lvl="0" indent="-228600">
                        <a:buFont typeface="+mj-lt"/>
                        <a:buAutoNum type="arabicPeriod"/>
                      </a:pPr>
                      <a:r>
                        <a:rPr lang="es-ES" sz="900" b="1" kern="1200" noProof="0" dirty="0" smtClean="0">
                          <a:solidFill>
                            <a:schemeClr val="tx1"/>
                          </a:solidFill>
                          <a:effectLst/>
                          <a:latin typeface="+mn-lt"/>
                          <a:ea typeface="+mn-ea"/>
                          <a:cs typeface="+mn-cs"/>
                        </a:rPr>
                        <a:t>organización </a:t>
                      </a:r>
                      <a:r>
                        <a:rPr lang="es-ES" sz="900" kern="1200" noProof="0" dirty="0" smtClean="0">
                          <a:solidFill>
                            <a:schemeClr val="tx1"/>
                          </a:solidFill>
                          <a:effectLst/>
                          <a:latin typeface="+mn-lt"/>
                          <a:ea typeface="+mn-ea"/>
                          <a:cs typeface="+mn-cs"/>
                        </a:rPr>
                        <a:t>(secuencia de acontecimientos)</a:t>
                      </a:r>
                    </a:p>
                    <a:p>
                      <a:pPr marL="228600" lvl="0" indent="-228600">
                        <a:buFont typeface="+mj-lt"/>
                        <a:buAutoNum type="arabicPeriod"/>
                      </a:pPr>
                      <a:r>
                        <a:rPr lang="es-ES" sz="900" b="1" kern="1200" noProof="0" dirty="0" smtClean="0">
                          <a:solidFill>
                            <a:schemeClr val="tx1"/>
                          </a:solidFill>
                          <a:effectLst/>
                          <a:latin typeface="+mn-lt"/>
                          <a:ea typeface="+mn-ea"/>
                          <a:cs typeface="+mn-cs"/>
                        </a:rPr>
                        <a:t>desarrollo </a:t>
                      </a:r>
                      <a:r>
                        <a:rPr lang="es-ES" sz="900" kern="1200" noProof="0" dirty="0" smtClean="0">
                          <a:solidFill>
                            <a:schemeClr val="tx1"/>
                          </a:solidFill>
                          <a:effectLst/>
                          <a:latin typeface="+mn-lt"/>
                          <a:ea typeface="+mn-ea"/>
                          <a:cs typeface="+mn-cs"/>
                        </a:rPr>
                        <a:t>(técnicas narrativas tales como</a:t>
                      </a:r>
                      <a:r>
                        <a:rPr lang="es-ES" sz="900" kern="1200" baseline="0" noProof="0" dirty="0" smtClean="0">
                          <a:solidFill>
                            <a:schemeClr val="tx1"/>
                          </a:solidFill>
                          <a:effectLst/>
                          <a:latin typeface="+mn-lt"/>
                          <a:ea typeface="+mn-ea"/>
                          <a:cs typeface="+mn-cs"/>
                        </a:rPr>
                        <a:t> diálogos, ritmo, descripciones, reflexiones y múltiples líneas de tramas</a:t>
                      </a:r>
                      <a:r>
                        <a:rPr lang="es-ES" sz="900" kern="1200" noProof="0" dirty="0" smtClean="0">
                          <a:solidFill>
                            <a:schemeClr val="tx1"/>
                          </a:solidFill>
                          <a:effectLst/>
                          <a:latin typeface="+mn-lt"/>
                          <a:ea typeface="+mn-ea"/>
                          <a:cs typeface="+mn-cs"/>
                        </a:rPr>
                        <a:t>)</a:t>
                      </a:r>
                    </a:p>
                    <a:p>
                      <a:pPr marL="228600" lvl="0" indent="-228600">
                        <a:buFont typeface="+mj-lt"/>
                        <a:buAutoNum type="arabicPeriod"/>
                      </a:pPr>
                      <a:r>
                        <a:rPr lang="es-ES" sz="900" b="1" kern="1200" noProof="0" dirty="0" smtClean="0">
                          <a:solidFill>
                            <a:schemeClr val="tx1"/>
                          </a:solidFill>
                          <a:effectLst/>
                          <a:latin typeface="+mn-lt"/>
                          <a:ea typeface="+mn-ea"/>
                          <a:cs typeface="+mn-cs"/>
                        </a:rPr>
                        <a:t>transiciones </a:t>
                      </a:r>
                      <a:r>
                        <a:rPr lang="es-ES" sz="900" kern="1200" noProof="0" dirty="0" smtClean="0">
                          <a:solidFill>
                            <a:schemeClr val="tx1"/>
                          </a:solidFill>
                          <a:effectLst/>
                          <a:latin typeface="+mn-lt"/>
                          <a:ea typeface="+mn-ea"/>
                          <a:cs typeface="+mn-cs"/>
                        </a:rPr>
                        <a:t>(secuenciar</a:t>
                      </a:r>
                      <a:r>
                        <a:rPr lang="es-ES" sz="900" kern="1200" baseline="0" noProof="0" dirty="0" smtClean="0">
                          <a:solidFill>
                            <a:schemeClr val="tx1"/>
                          </a:solidFill>
                          <a:effectLst/>
                          <a:latin typeface="+mn-lt"/>
                          <a:ea typeface="+mn-ea"/>
                          <a:cs typeface="+mn-cs"/>
                        </a:rPr>
                        <a:t> acontecimientos</a:t>
                      </a:r>
                      <a:r>
                        <a:rPr lang="es-ES" sz="900" kern="1200" noProof="0" dirty="0" smtClean="0">
                          <a:solidFill>
                            <a:schemeClr val="tx1"/>
                          </a:solidFill>
                          <a:effectLst/>
                          <a:latin typeface="+mn-lt"/>
                          <a:ea typeface="+mn-ea"/>
                          <a:cs typeface="+mn-cs"/>
                        </a:rPr>
                        <a:t>)</a:t>
                      </a:r>
                    </a:p>
                    <a:p>
                      <a:pPr marL="228600" lvl="0" indent="-228600">
                        <a:buFont typeface="+mj-lt"/>
                        <a:buAutoNum type="arabicPeriod"/>
                      </a:pPr>
                      <a:r>
                        <a:rPr lang="es-ES" sz="900" b="1" kern="1200" noProof="0" dirty="0" smtClean="0">
                          <a:solidFill>
                            <a:schemeClr val="tx1"/>
                          </a:solidFill>
                          <a:effectLst/>
                          <a:latin typeface="+mn-lt"/>
                          <a:ea typeface="+mn-ea"/>
                          <a:cs typeface="+mn-cs"/>
                        </a:rPr>
                        <a:t>conclusión </a:t>
                      </a:r>
                      <a:endParaRPr lang="es-ES" sz="900" kern="1200" noProof="0" dirty="0" smtClean="0">
                        <a:solidFill>
                          <a:schemeClr val="tx1"/>
                        </a:solidFill>
                        <a:effectLst/>
                        <a:latin typeface="+mn-lt"/>
                        <a:ea typeface="+mn-ea"/>
                        <a:cs typeface="+mn-cs"/>
                      </a:endParaRPr>
                    </a:p>
                    <a:p>
                      <a:pPr marL="228600" lvl="0" indent="-228600">
                        <a:buFont typeface="+mj-lt"/>
                        <a:buAutoNum type="arabicPeriod"/>
                      </a:pPr>
                      <a:r>
                        <a:rPr lang="es-ES" sz="900" b="1" kern="1200" noProof="0" dirty="0" smtClean="0">
                          <a:solidFill>
                            <a:schemeClr val="tx1"/>
                          </a:solidFill>
                          <a:effectLst/>
                          <a:latin typeface="+mn-lt"/>
                          <a:ea typeface="+mn-ea"/>
                          <a:cs typeface="+mn-cs"/>
                        </a:rPr>
                        <a:t>convenciones</a:t>
                      </a:r>
                      <a:r>
                        <a:rPr lang="es-ES" sz="900" b="1" kern="1200" baseline="0" noProof="0" dirty="0" smtClean="0">
                          <a:solidFill>
                            <a:schemeClr val="tx1"/>
                          </a:solidFill>
                          <a:effectLst/>
                          <a:latin typeface="+mn-lt"/>
                          <a:ea typeface="+mn-ea"/>
                          <a:cs typeface="+mn-cs"/>
                        </a:rPr>
                        <a:t> del inglés estándar</a:t>
                      </a:r>
                      <a:r>
                        <a:rPr lang="es-ES" sz="900" kern="1200" noProof="0" dirty="0" smtClean="0">
                          <a:solidFill>
                            <a:schemeClr val="tx1"/>
                          </a:solidFill>
                          <a:effectLst/>
                          <a:latin typeface="+mn-lt"/>
                          <a:ea typeface="+mn-ea"/>
                          <a:cs typeface="+mn-cs"/>
                        </a:rPr>
                        <a:t>. </a:t>
                      </a:r>
                    </a:p>
                    <a:p>
                      <a:pPr>
                        <a:buFont typeface="Arial" pitchFamily="34" charset="0"/>
                        <a:buNone/>
                      </a:pPr>
                      <a:endParaRPr lang="es-ES" sz="900" b="1" u="sng" noProof="0" dirty="0" smtClean="0">
                        <a:solidFill>
                          <a:srgbClr val="002060"/>
                        </a:solidFill>
                      </a:endParaRPr>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381000" y="8763000"/>
            <a:ext cx="6781800" cy="503096"/>
          </a:xfrm>
          <a:prstGeom prst="rect">
            <a:avLst/>
          </a:prstGeom>
          <a:solidFill>
            <a:schemeClr val="bg1"/>
          </a:solidFill>
        </p:spPr>
        <p:txBody>
          <a:bodyPr wrap="square" lIns="86749" tIns="43375" rIns="86749" bIns="43375">
            <a:spAutoFit/>
          </a:bodyPr>
          <a:lstStyle/>
          <a:p>
            <a:r>
              <a:rPr lang="es-MX" sz="900" b="1" dirty="0" smtClean="0"/>
              <a:t>No hay preguntas/elementos de tecnología (TE). Nota:  Se </a:t>
            </a:r>
            <a:r>
              <a:rPr lang="es-MX" sz="900" b="1" u="sng" dirty="0" smtClean="0"/>
              <a:t>recomienda</a:t>
            </a:r>
            <a:r>
              <a:rPr lang="es-MX" sz="900" b="1" dirty="0" smtClean="0"/>
              <a:t> enfáticamente que los estudiantes tengan experiencia con los siguientes tipos de tareas, en varios lugares de práctica educativa en línea (internet), ya que éstas no </a:t>
            </a:r>
            <a:r>
              <a:rPr lang="es-MX" sz="900" b="1" dirty="0"/>
              <a:t> </a:t>
            </a:r>
            <a:r>
              <a:rPr lang="es-MX" sz="900" b="1" dirty="0" smtClean="0"/>
              <a:t>están en las evaluaciones de primaria del HSD: </a:t>
            </a:r>
            <a:r>
              <a:rPr lang="es-MX" sz="900" i="1" dirty="0" smtClean="0"/>
              <a:t>reordenar texto, seleccionar y cambiar texto, seleccionar texto, seleccionar de un menú desplegable (</a:t>
            </a:r>
            <a:r>
              <a:rPr lang="es-MX" sz="800" i="1" dirty="0" err="1" smtClean="0"/>
              <a:t>drop-down</a:t>
            </a:r>
            <a:r>
              <a:rPr lang="es-MX" sz="900" i="1" dirty="0" smtClean="0"/>
              <a:t>).</a:t>
            </a:r>
          </a:p>
        </p:txBody>
      </p:sp>
      <p:sp>
        <p:nvSpPr>
          <p:cNvPr id="9" name="Rectangle 8"/>
          <p:cNvSpPr/>
          <p:nvPr/>
        </p:nvSpPr>
        <p:spPr>
          <a:xfrm>
            <a:off x="457200" y="1981200"/>
            <a:ext cx="6478494" cy="472318"/>
          </a:xfrm>
          <a:prstGeom prst="rect">
            <a:avLst/>
          </a:prstGeom>
        </p:spPr>
        <p:txBody>
          <a:bodyPr wrap="square" lIns="86749" tIns="43375" rIns="86749" bIns="43375">
            <a:spAutoFit/>
          </a:bodyPr>
          <a:lstStyle/>
          <a:p>
            <a:pPr algn="ctr"/>
            <a:r>
              <a:rPr lang="es-ES" sz="1300" b="1" smtClean="0"/>
              <a:t>Acerca de esta evaluación</a:t>
            </a:r>
          </a:p>
          <a:p>
            <a:endParaRPr lang="es-ES" sz="200" b="1" smtClean="0"/>
          </a:p>
          <a:p>
            <a:r>
              <a:rPr lang="es-ES" sz="1000" b="1" smtClean="0"/>
              <a:t>Esta evaluación incluye:  </a:t>
            </a:r>
            <a:r>
              <a:rPr lang="es-ES" sz="1000" smtClean="0"/>
              <a:t>Respuestas de selección múltiple, Respuesta construida y una Tarea de Rendimiento.</a:t>
            </a:r>
            <a:endParaRPr lang="es-ES" sz="1000"/>
          </a:p>
        </p:txBody>
      </p:sp>
      <p:sp>
        <p:nvSpPr>
          <p:cNvPr id="10" name="Slide Number Placeholder 9"/>
          <p:cNvSpPr>
            <a:spLocks noGrp="1"/>
          </p:cNvSpPr>
          <p:nvPr>
            <p:ph type="sldNum" sz="quarter" idx="12"/>
          </p:nvPr>
        </p:nvSpPr>
        <p:spPr/>
        <p:txBody>
          <a:bodyPr/>
          <a:lstStyle/>
          <a:p>
            <a:fld id="{F177B04D-AEB5-43ED-B9BA-B3D1EC9C9067}" type="slidenum">
              <a:rPr lang="en-US" smtClean="0"/>
              <a:pPr/>
              <a:t>10</a:t>
            </a:fld>
            <a:endParaRPr lang="en-US" dirty="0"/>
          </a:p>
        </p:txBody>
      </p:sp>
    </p:spTree>
    <p:extLst>
      <p:ext uri="{BB962C8B-B14F-4D97-AF65-F5344CB8AC3E}">
        <p14:creationId xmlns:p14="http://schemas.microsoft.com/office/powerpoint/2010/main" val="4077942365"/>
      </p:ext>
    </p:extLst>
  </p:cSld>
  <p:clrMapOvr>
    <a:masterClrMapping/>
  </p:clrMapOvr>
  <p:transition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4361" y="418025"/>
            <a:ext cx="6370922" cy="8509702"/>
          </a:xfrm>
          <a:prstGeom prst="rect">
            <a:avLst/>
          </a:prstGeom>
          <a:noFill/>
        </p:spPr>
        <p:txBody>
          <a:bodyPr wrap="square" rtlCol="0">
            <a:spAutoFit/>
          </a:bodyPr>
          <a:lstStyle/>
          <a:p>
            <a:pPr algn="ctr" defTabSz="953081"/>
            <a:r>
              <a:rPr lang="es-419" sz="1465" b="1" u="sng" dirty="0">
                <a:solidFill>
                  <a:prstClr val="black"/>
                </a:solidFill>
              </a:rPr>
              <a:t>Pre-evaluación y Progresiones de aprendizaje</a:t>
            </a:r>
          </a:p>
          <a:p>
            <a:pPr algn="ctr" defTabSz="953081"/>
            <a:endParaRPr lang="es-419" sz="1020" b="1" u="sng" dirty="0">
              <a:solidFill>
                <a:prstClr val="black"/>
              </a:solidFill>
            </a:endParaRPr>
          </a:p>
          <a:p>
            <a:pPr defTabSz="953081"/>
            <a:r>
              <a:rPr lang="es-419" sz="1097" dirty="0">
                <a:solidFill>
                  <a:prstClr val="black"/>
                </a:solidFill>
              </a:rPr>
              <a:t>Las </a:t>
            </a:r>
            <a:r>
              <a:rPr lang="es-419" sz="1097" b="1" u="sng" dirty="0">
                <a:solidFill>
                  <a:prstClr val="black"/>
                </a:solidFill>
              </a:rPr>
              <a:t>pre-evaluaciones</a:t>
            </a:r>
            <a:r>
              <a:rPr lang="es-419" sz="1097" dirty="0">
                <a:solidFill>
                  <a:prstClr val="black"/>
                </a:solidFill>
              </a:rPr>
              <a:t> son particularmente únicas.</a:t>
            </a:r>
          </a:p>
          <a:p>
            <a:pPr defTabSz="953081"/>
            <a:endParaRPr lang="es-419" sz="732" dirty="0">
              <a:solidFill>
                <a:prstClr val="black"/>
              </a:solidFill>
            </a:endParaRPr>
          </a:p>
          <a:p>
            <a:pPr defTabSz="953081"/>
            <a:r>
              <a:rPr lang="es-419" sz="1097" dirty="0">
                <a:solidFill>
                  <a:prstClr val="black"/>
                </a:solidFill>
              </a:rPr>
              <a:t>Ellas miden el progreso </a:t>
            </a:r>
            <a:r>
              <a:rPr lang="es-419" sz="1097" b="1" i="1" u="sng" dirty="0">
                <a:solidFill>
                  <a:prstClr val="black"/>
                </a:solidFill>
                <a:effectLst>
                  <a:outerShdw blurRad="38100" dist="38100" dir="2700000" algn="tl">
                    <a:srgbClr val="000000">
                      <a:alpha val="43137"/>
                    </a:srgbClr>
                  </a:outerShdw>
                </a:effectLst>
              </a:rPr>
              <a:t>hacia un estándar. </a:t>
            </a:r>
          </a:p>
          <a:p>
            <a:pPr defTabSz="953081"/>
            <a:endParaRPr lang="es-419" sz="732" dirty="0">
              <a:solidFill>
                <a:prstClr val="black"/>
              </a:solidFill>
            </a:endParaRPr>
          </a:p>
          <a:p>
            <a:pPr defTabSz="953081"/>
            <a:r>
              <a:rPr lang="es-419" sz="1097" dirty="0">
                <a:solidFill>
                  <a:prstClr val="black"/>
                </a:solidFill>
              </a:rPr>
              <a:t>Diferentes a los </a:t>
            </a:r>
            <a:r>
              <a:rPr lang="es-419" sz="1097" dirty="0" err="1">
                <a:solidFill>
                  <a:prstClr val="black"/>
                </a:solidFill>
              </a:rPr>
              <a:t>CFAs</a:t>
            </a:r>
            <a:r>
              <a:rPr lang="es-419" sz="1097" dirty="0">
                <a:solidFill>
                  <a:prstClr val="black"/>
                </a:solidFill>
              </a:rPr>
              <a:t> (</a:t>
            </a:r>
            <a:r>
              <a:rPr lang="es-419" sz="1097" b="1" i="1" u="sng" dirty="0" err="1">
                <a:solidFill>
                  <a:prstClr val="black"/>
                </a:solidFill>
              </a:rPr>
              <a:t>C</a:t>
            </a:r>
            <a:r>
              <a:rPr lang="es-419" sz="1097" i="1" dirty="0" err="1">
                <a:solidFill>
                  <a:prstClr val="black"/>
                </a:solidFill>
              </a:rPr>
              <a:t>ommon</a:t>
            </a:r>
            <a:r>
              <a:rPr lang="es-419" sz="1097" i="1" dirty="0">
                <a:solidFill>
                  <a:prstClr val="black"/>
                </a:solidFill>
              </a:rPr>
              <a:t> </a:t>
            </a:r>
            <a:r>
              <a:rPr lang="es-419" sz="1097" b="1" i="1" u="sng" dirty="0" err="1">
                <a:solidFill>
                  <a:prstClr val="black"/>
                </a:solidFill>
              </a:rPr>
              <a:t>F</a:t>
            </a:r>
            <a:r>
              <a:rPr lang="es-419" sz="1097" i="1" dirty="0" err="1">
                <a:solidFill>
                  <a:prstClr val="black"/>
                </a:solidFill>
              </a:rPr>
              <a:t>ormative</a:t>
            </a:r>
            <a:r>
              <a:rPr lang="es-419" sz="1097" i="1" dirty="0">
                <a:solidFill>
                  <a:prstClr val="black"/>
                </a:solidFill>
              </a:rPr>
              <a:t> </a:t>
            </a:r>
            <a:r>
              <a:rPr lang="es-419" sz="1097" b="1" i="1" u="sng" dirty="0" err="1">
                <a:solidFill>
                  <a:prstClr val="black"/>
                </a:solidFill>
              </a:rPr>
              <a:t>A</a:t>
            </a:r>
            <a:r>
              <a:rPr lang="es-419" sz="1097" i="1" dirty="0" err="1">
                <a:solidFill>
                  <a:prstClr val="black"/>
                </a:solidFill>
              </a:rPr>
              <a:t>ssessments</a:t>
            </a:r>
            <a:r>
              <a:rPr lang="es-419" sz="1097" dirty="0">
                <a:solidFill>
                  <a:prstClr val="black"/>
                </a:solidFill>
              </a:rPr>
              <a:t>) que miden el dominio del estándar, las pre-evaluaciones son más como un panorama de las fortalezas  y las deficiencias del estudiante, que miden las destrezas y conceptos que este necesita </a:t>
            </a:r>
            <a:r>
              <a:rPr lang="es-419" sz="1097" b="1" i="1" dirty="0">
                <a:solidFill>
                  <a:prstClr val="black"/>
                </a:solidFill>
              </a:rPr>
              <a:t>a lo largo del camino </a:t>
            </a:r>
            <a:r>
              <a:rPr lang="es-419" sz="1097" dirty="0">
                <a:solidFill>
                  <a:prstClr val="black"/>
                </a:solidFill>
              </a:rPr>
              <a:t>para poder alcanzar el dominio del estándar.</a:t>
            </a: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r>
              <a:rPr lang="es-419" sz="1097" dirty="0">
                <a:solidFill>
                  <a:prstClr val="black"/>
                </a:solidFill>
              </a:rPr>
              <a:t>¿Qué hay de una post evaluación? No existe una post-evaluación estandarizada.</a:t>
            </a:r>
          </a:p>
          <a:p>
            <a:pPr defTabSz="953081"/>
            <a:r>
              <a:rPr lang="es-419" sz="1097" dirty="0">
                <a:solidFill>
                  <a:prstClr val="black"/>
                </a:solidFill>
              </a:rPr>
              <a:t>La verdadera medida de cómo los estudiantes están trabajando </a:t>
            </a:r>
            <a:r>
              <a:rPr lang="es-419" sz="1097" b="1" i="1" dirty="0">
                <a:solidFill>
                  <a:prstClr val="black"/>
                </a:solidFill>
              </a:rPr>
              <a:t>a lo largo del camino</a:t>
            </a:r>
            <a:r>
              <a:rPr lang="es-419" sz="1097" dirty="0">
                <a:solidFill>
                  <a:prstClr val="black"/>
                </a:solidFill>
              </a:rPr>
              <a:t>, se evalúa en el salón de clases durante la instrucción y la evaluación formativa. Por esta razón los </a:t>
            </a:r>
            <a:r>
              <a:rPr lang="es-419" sz="1097" dirty="0" err="1">
                <a:solidFill>
                  <a:prstClr val="black"/>
                </a:solidFill>
              </a:rPr>
              <a:t>CFAs</a:t>
            </a:r>
            <a:r>
              <a:rPr lang="es-419" sz="1097" dirty="0">
                <a:solidFill>
                  <a:prstClr val="black"/>
                </a:solidFill>
              </a:rPr>
              <a:t> no se llaman post evaluaciones. Los </a:t>
            </a:r>
            <a:r>
              <a:rPr lang="es-419" sz="1097" dirty="0" err="1">
                <a:solidFill>
                  <a:prstClr val="black"/>
                </a:solidFill>
              </a:rPr>
              <a:t>CFAs</a:t>
            </a:r>
            <a:r>
              <a:rPr lang="es-419" sz="1097" dirty="0">
                <a:solidFill>
                  <a:prstClr val="black"/>
                </a:solidFill>
              </a:rPr>
              <a:t> miden el </a:t>
            </a:r>
            <a:r>
              <a:rPr lang="es-419" sz="1097" b="1" i="1" dirty="0">
                <a:solidFill>
                  <a:prstClr val="black"/>
                </a:solidFill>
              </a:rPr>
              <a:t>objetivo final</a:t>
            </a:r>
            <a:r>
              <a:rPr lang="es-419" sz="1097" dirty="0">
                <a:solidFill>
                  <a:prstClr val="black"/>
                </a:solidFill>
              </a:rPr>
              <a:t>, o el dominio del estándar. Sin embargo, sin las pre-evaluaciones, ¿cómo sabríamos en qué enfocar nuestra instrucción a través de cada trimestre?</a:t>
            </a:r>
          </a:p>
          <a:p>
            <a:pPr defTabSz="953081"/>
            <a:endParaRPr lang="es-419" sz="732" dirty="0">
              <a:solidFill>
                <a:prstClr val="black"/>
              </a:solidFill>
            </a:endParaRPr>
          </a:p>
          <a:p>
            <a:pPr defTabSz="953081"/>
            <a:r>
              <a:rPr lang="es-419" sz="1097" b="1" u="sng" dirty="0">
                <a:solidFill>
                  <a:prstClr val="black"/>
                </a:solidFill>
              </a:rPr>
              <a:t>Progresiones de aprendizaje: </a:t>
            </a:r>
            <a:r>
              <a:rPr lang="es-419" sz="1097" dirty="0">
                <a:solidFill>
                  <a:prstClr val="black"/>
                </a:solidFill>
              </a:rPr>
              <a:t>son el conjunto pronosticado de destrezas necesarias para poder completar la demanda de la tarea requerida de cada estándar. Las progresiones de aprendizaje fueron alineadas a la matriz </a:t>
            </a:r>
            <a:r>
              <a:rPr lang="es-419" sz="1097" dirty="0" err="1">
                <a:solidFill>
                  <a:prstClr val="black"/>
                </a:solidFill>
              </a:rPr>
              <a:t>Hess</a:t>
            </a:r>
            <a:r>
              <a:rPr lang="es-419" sz="1097" dirty="0">
                <a:solidFill>
                  <a:prstClr val="black"/>
                </a:solidFill>
              </a:rPr>
              <a:t> </a:t>
            </a:r>
            <a:r>
              <a:rPr lang="es-419" sz="1097" b="1" i="1" u="sng" dirty="0" err="1">
                <a:solidFill>
                  <a:prstClr val="black"/>
                </a:solidFill>
              </a:rPr>
              <a:t>Cognitive</a:t>
            </a:r>
            <a:r>
              <a:rPr lang="es-419" sz="1097" b="1" i="1" u="sng" dirty="0">
                <a:solidFill>
                  <a:prstClr val="black"/>
                </a:solidFill>
              </a:rPr>
              <a:t> Rigor </a:t>
            </a:r>
            <a:r>
              <a:rPr lang="es-419" sz="1097" b="1" i="1" u="sng" dirty="0" err="1">
                <a:solidFill>
                  <a:prstClr val="black"/>
                </a:solidFill>
              </a:rPr>
              <a:t>Matrix</a:t>
            </a:r>
            <a:r>
              <a:rPr lang="es-419" sz="1097" b="1" i="1" u="sng" dirty="0">
                <a:solidFill>
                  <a:prstClr val="black"/>
                </a:solidFill>
              </a:rPr>
              <a:t>.</a:t>
            </a:r>
          </a:p>
          <a:p>
            <a:pPr defTabSz="953081"/>
            <a:endParaRPr lang="es-419" sz="732" dirty="0">
              <a:solidFill>
                <a:prstClr val="black"/>
              </a:solidFill>
            </a:endParaRPr>
          </a:p>
          <a:p>
            <a:pPr defTabSz="953081"/>
            <a:r>
              <a:rPr lang="es-419" sz="1097" dirty="0">
                <a:solidFill>
                  <a:prstClr val="black"/>
                </a:solidFill>
              </a:rPr>
              <a:t>Las pre-evaluaciones miden el dominio del estudiante que se indican en los recuadros morados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pPr defTabSz="953081"/>
            <a:endParaRPr lang="es-419" sz="732" dirty="0">
              <a:solidFill>
                <a:prstClr val="black"/>
              </a:solidFill>
            </a:endParaRPr>
          </a:p>
          <a:p>
            <a:pPr defTabSz="953081"/>
            <a:r>
              <a:rPr lang="es-419" sz="1097" dirty="0">
                <a:solidFill>
                  <a:prstClr val="black"/>
                </a:solidFill>
              </a:rPr>
              <a:t>Hay una lista de cotejo de las Progresiones de aprendizaje en lectura para cada estándar en cada grado, que se puede utilizar para monitorear el progreso. Está disponible en: </a:t>
            </a:r>
          </a:p>
          <a:p>
            <a:pPr defTabSz="953081"/>
            <a:endParaRPr lang="es-419" sz="1097" dirty="0">
              <a:solidFill>
                <a:prstClr val="black"/>
              </a:solidFill>
              <a:hlinkClick r:id=""/>
            </a:endParaRPr>
          </a:p>
          <a:p>
            <a:pPr algn="ctr" defTabSz="953081"/>
            <a:r>
              <a:rPr lang="es-419" sz="1097" dirty="0">
                <a:solidFill>
                  <a:prstClr val="black"/>
                </a:solidFill>
                <a:hlinkClick r:id=""/>
              </a:rPr>
              <a:t>http://</a:t>
            </a:r>
            <a:r>
              <a:rPr lang="es-419" sz="1097" dirty="0" smtClean="0">
                <a:solidFill>
                  <a:prstClr val="black"/>
                </a:solidFill>
                <a:hlinkClick r:id=""/>
              </a:rPr>
              <a:t>sresource.homestead.com/Grade-1.html</a:t>
            </a:r>
            <a:endParaRPr lang="es-419" sz="1097" dirty="0">
              <a:solidFill>
                <a:prstClr val="black"/>
              </a:solidFill>
            </a:endParaRPr>
          </a:p>
          <a:p>
            <a:pPr defTabSz="953081"/>
            <a:endParaRPr lang="es-419" sz="1097" dirty="0">
              <a:solidFill>
                <a:prstClr val="black"/>
              </a:solidFill>
            </a:endParaRPr>
          </a:p>
        </p:txBody>
      </p:sp>
      <p:graphicFrame>
        <p:nvGraphicFramePr>
          <p:cNvPr id="20" name="Table 19"/>
          <p:cNvGraphicFramePr>
            <a:graphicFrameLocks noGrp="1"/>
          </p:cNvGraphicFramePr>
          <p:nvPr>
            <p:extLst/>
          </p:nvPr>
        </p:nvGraphicFramePr>
        <p:xfrm>
          <a:off x="499595" y="3180450"/>
          <a:ext cx="6292215" cy="1962912"/>
        </p:xfrm>
        <a:graphic>
          <a:graphicData uri="http://schemas.openxmlformats.org/drawingml/2006/table">
            <a:tbl>
              <a:tblPr firstRow="1" firstCol="1" bandRow="1"/>
              <a:tblGrid>
                <a:gridCol w="756239"/>
                <a:gridCol w="854320"/>
                <a:gridCol w="826395"/>
                <a:gridCol w="677866"/>
                <a:gridCol w="739425"/>
                <a:gridCol w="655319"/>
                <a:gridCol w="676435"/>
                <a:gridCol w="1106216"/>
              </a:tblGrid>
              <a:tr h="13824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1745" marR="31745"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797176">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en clases</a:t>
                      </a:r>
                      <a:endParaRPr lang="en-US" sz="800" dirty="0">
                        <a:effectLst/>
                        <a:latin typeface="Calibri"/>
                        <a:ea typeface="Calibri"/>
                        <a:cs typeface="Times New Roman"/>
                      </a:endParaRPr>
                    </a:p>
                  </a:txBody>
                  <a:tcPr marL="31745" marR="31745"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en clase.</a:t>
                      </a:r>
                      <a:endParaRPr lang="en-US" sz="800" dirty="0">
                        <a:effectLst/>
                        <a:latin typeface="Calibri"/>
                        <a:ea typeface="Calibri"/>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28" name="Rectangle 27"/>
          <p:cNvSpPr/>
          <p:nvPr/>
        </p:nvSpPr>
        <p:spPr>
          <a:xfrm>
            <a:off x="1996852" y="7503192"/>
            <a:ext cx="2592817" cy="247119"/>
          </a:xfrm>
          <a:prstGeom prst="rect">
            <a:avLst/>
          </a:prstGeom>
        </p:spPr>
        <p:txBody>
          <a:bodyPr wrap="square">
            <a:spAutoFit/>
          </a:bodyPr>
          <a:lstStyle/>
          <a:p>
            <a:pPr defTabSz="953081"/>
            <a:endParaRPr lang="en-US" sz="1006" dirty="0">
              <a:solidFill>
                <a:prstClr val="black"/>
              </a:solidFill>
            </a:endParaRPr>
          </a:p>
        </p:txBody>
      </p:sp>
      <p:grpSp>
        <p:nvGrpSpPr>
          <p:cNvPr id="3" name="Group 2"/>
          <p:cNvGrpSpPr/>
          <p:nvPr/>
        </p:nvGrpSpPr>
        <p:grpSpPr>
          <a:xfrm>
            <a:off x="493358" y="1907750"/>
            <a:ext cx="6471322" cy="1171628"/>
            <a:chOff x="265858" y="1499563"/>
            <a:chExt cx="6656473" cy="1222268"/>
          </a:xfrm>
        </p:grpSpPr>
        <p:grpSp>
          <p:nvGrpSpPr>
            <p:cNvPr id="15" name="Group 14"/>
            <p:cNvGrpSpPr/>
            <p:nvPr/>
          </p:nvGrpSpPr>
          <p:grpSpPr>
            <a:xfrm>
              <a:off x="291659" y="1761639"/>
              <a:ext cx="6477000" cy="960192"/>
              <a:chOff x="282134" y="115719"/>
              <a:chExt cx="6477000" cy="960192"/>
            </a:xfrm>
          </p:grpSpPr>
          <p:sp>
            <p:nvSpPr>
              <p:cNvPr id="16" name="Rectangle 15"/>
              <p:cNvSpPr/>
              <p:nvPr/>
            </p:nvSpPr>
            <p:spPr>
              <a:xfrm>
                <a:off x="385762" y="121808"/>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3081"/>
                <a:r>
                  <a:rPr lang="es-419" sz="1097" dirty="0">
                    <a:solidFill>
                      <a:prstClr val="black"/>
                    </a:solidFill>
                  </a:rPr>
                  <a:t>Ejemplo de una </a:t>
                </a:r>
                <a:r>
                  <a:rPr lang="es-419" sz="1097" b="1" i="1" dirty="0">
                    <a:solidFill>
                      <a:prstClr val="black"/>
                    </a:solidFill>
                  </a:rPr>
                  <a:t>Progresión de aprendizaje  </a:t>
                </a:r>
                <a:r>
                  <a:rPr lang="es-419" sz="1097" dirty="0">
                    <a:solidFill>
                      <a:prstClr val="black"/>
                    </a:solidFill>
                  </a:rPr>
                  <a:t>para RL.2.1</a:t>
                </a:r>
              </a:p>
              <a:p>
                <a:pPr algn="ctr" defTabSz="953081"/>
                <a:r>
                  <a:rPr lang="es-419" sz="1097" dirty="0">
                    <a:solidFill>
                      <a:prstClr val="black"/>
                    </a:solidFill>
                  </a:rPr>
                  <a:t>Las pre-evaluaciones miden los </a:t>
                </a:r>
                <a:r>
                  <a:rPr lang="es-419" sz="1097" b="1" i="1" dirty="0">
                    <a:solidFill>
                      <a:prstClr val="black"/>
                    </a:solidFill>
                  </a:rPr>
                  <a:t>puntos</a:t>
                </a:r>
                <a:r>
                  <a:rPr lang="es-419" sz="1097" dirty="0">
                    <a:solidFill>
                      <a:prstClr val="black"/>
                    </a:solidFill>
                  </a:rPr>
                  <a:t> </a:t>
                </a:r>
                <a:r>
                  <a:rPr lang="es-419" sz="1097" b="1" i="1" dirty="0">
                    <a:solidFill>
                      <a:prstClr val="black"/>
                    </a:solidFill>
                  </a:rPr>
                  <a:t>de ajuste </a:t>
                </a:r>
                <a:r>
                  <a:rPr lang="es-419" sz="1097" dirty="0">
                    <a:solidFill>
                      <a:prstClr val="black"/>
                    </a:solidFill>
                  </a:rPr>
                  <a:t>que aparecen en morado</a:t>
                </a:r>
              </a:p>
            </p:txBody>
          </p:sp>
          <p:sp>
            <p:nvSpPr>
              <p:cNvPr id="17" name="Rectangle 16"/>
              <p:cNvSpPr/>
              <p:nvPr/>
            </p:nvSpPr>
            <p:spPr>
              <a:xfrm>
                <a:off x="5804442" y="115719"/>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53081"/>
                <a:r>
                  <a:rPr lang="en-US" sz="1190" b="1" dirty="0">
                    <a:solidFill>
                      <a:prstClr val="black"/>
                    </a:solidFill>
                  </a:rPr>
                  <a:t>  CFA</a:t>
                </a:r>
              </a:p>
              <a:p>
                <a:pPr defTabSz="953081"/>
                <a:r>
                  <a:rPr lang="en-US" sz="1006" dirty="0">
                    <a:solidFill>
                      <a:prstClr val="black"/>
                    </a:solidFill>
                  </a:rPr>
                  <a:t>RL.2.2.1 </a:t>
                </a:r>
                <a:r>
                  <a:rPr lang="es-419" sz="875" dirty="0">
                    <a:solidFill>
                      <a:prstClr val="black"/>
                    </a:solidFill>
                  </a:rPr>
                  <a:t>evaluación del estándar a nivel de grado</a:t>
                </a:r>
              </a:p>
            </p:txBody>
          </p:sp>
          <p:sp>
            <p:nvSpPr>
              <p:cNvPr id="19" name="Rectangle 18"/>
              <p:cNvSpPr/>
              <p:nvPr/>
            </p:nvSpPr>
            <p:spPr>
              <a:xfrm>
                <a:off x="385762" y="534819"/>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53081"/>
                <a:r>
                  <a:rPr lang="es-419" sz="972" dirty="0">
                    <a:solidFill>
                      <a:prstClr val="black"/>
                    </a:solidFill>
                  </a:rPr>
                  <a:t>Después de haber dado  la pre-evaluación, las progresiones de aprendizaje proporcionan tareas de evaluación </a:t>
                </a:r>
                <a:r>
                  <a:rPr lang="es-419" sz="972" b="1" i="1" dirty="0">
                    <a:solidFill>
                      <a:prstClr val="black"/>
                    </a:solidFill>
                  </a:rPr>
                  <a:t>por debajo y cerca del nivel del grado a través de cada trimestre</a:t>
                </a:r>
                <a:r>
                  <a:rPr lang="es-419" sz="972" dirty="0">
                    <a:solidFill>
                      <a:prstClr val="black"/>
                    </a:solidFill>
                  </a:rPr>
                  <a:t>.</a:t>
                </a:r>
              </a:p>
            </p:txBody>
          </p:sp>
          <p:cxnSp>
            <p:nvCxnSpPr>
              <p:cNvPr id="18" name="Straight Arrow Connector 17"/>
              <p:cNvCxnSpPr/>
              <p:nvPr/>
            </p:nvCxnSpPr>
            <p:spPr>
              <a:xfrm>
                <a:off x="282134" y="1075911"/>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65858" y="159253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3081"/>
              <a:r>
                <a:rPr lang="es-419" sz="826" b="1" dirty="0">
                  <a:solidFill>
                    <a:prstClr val="black"/>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4703048" y="2361141"/>
              <a:ext cx="1129867" cy="30797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3081"/>
              <a:r>
                <a:rPr lang="es-419" sz="824" b="1" dirty="0">
                  <a:solidFill>
                    <a:prstClr val="black"/>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222837" y="1499563"/>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3081"/>
              <a:r>
                <a:rPr lang="es-419" sz="824" b="1" dirty="0">
                  <a:solidFill>
                    <a:prstClr val="black"/>
                  </a:solidFill>
                  <a:effectLst>
                    <a:outerShdw blurRad="38100" dist="38100" dir="2700000" algn="tl">
                      <a:srgbClr val="000000">
                        <a:alpha val="43137"/>
                      </a:srgbClr>
                    </a:outerShdw>
                  </a:effectLst>
                </a:rPr>
                <a:t>Al final del trimestre</a:t>
              </a:r>
            </a:p>
          </p:txBody>
        </p:sp>
      </p:grpSp>
      <p:sp>
        <p:nvSpPr>
          <p:cNvPr id="21" name="Slide Number Placeholder 4"/>
          <p:cNvSpPr>
            <a:spLocks noGrp="1"/>
          </p:cNvSpPr>
          <p:nvPr>
            <p:ph type="sldNum" sz="quarter" idx="12"/>
          </p:nvPr>
        </p:nvSpPr>
        <p:spPr>
          <a:xfrm>
            <a:off x="6400800" y="9070704"/>
            <a:ext cx="792480" cy="381000"/>
          </a:xfrm>
        </p:spPr>
        <p:txBody>
          <a:bodyPr/>
          <a:lstStyle/>
          <a:p>
            <a:fld id="{F177B04D-AEB5-43ED-B9BA-B3D1EC9C9067}" type="slidenum">
              <a:rPr lang="en-US" smtClean="0"/>
              <a:pPr/>
              <a:t>11</a:t>
            </a:fld>
            <a:endParaRPr lang="en-US" dirty="0"/>
          </a:p>
        </p:txBody>
      </p:sp>
    </p:spTree>
    <p:extLst>
      <p:ext uri="{BB962C8B-B14F-4D97-AF65-F5344CB8AC3E}">
        <p14:creationId xmlns:p14="http://schemas.microsoft.com/office/powerpoint/2010/main" val="2737263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7716431"/>
              </p:ext>
            </p:extLst>
          </p:nvPr>
        </p:nvGraphicFramePr>
        <p:xfrm>
          <a:off x="365125" y="5481446"/>
          <a:ext cx="6584949" cy="2383536"/>
        </p:xfrm>
        <a:graphic>
          <a:graphicData uri="http://schemas.openxmlformats.org/drawingml/2006/table">
            <a:tbl>
              <a:tblPr firstRow="1" firstCol="1" bandRow="1"/>
              <a:tblGrid>
                <a:gridCol w="443929"/>
                <a:gridCol w="680691"/>
                <a:gridCol w="562310"/>
                <a:gridCol w="473524"/>
                <a:gridCol w="473524"/>
                <a:gridCol w="503120"/>
                <a:gridCol w="536377"/>
                <a:gridCol w="469863"/>
                <a:gridCol w="596937"/>
                <a:gridCol w="468493"/>
                <a:gridCol w="621501"/>
                <a:gridCol w="754680"/>
              </a:tblGrid>
              <a:tr h="173090">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smtClean="0">
                          <a:solidFill>
                            <a:srgbClr val="000000"/>
                          </a:solidFill>
                          <a:effectLst/>
                          <a:latin typeface="Calibri"/>
                          <a:ea typeface="Times New Roman"/>
                          <a:cs typeface="Times New Roman"/>
                        </a:rPr>
                        <a:t>–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smtClean="0">
                          <a:solidFill>
                            <a:srgbClr val="000000"/>
                          </a:solidFill>
                          <a:effectLst/>
                          <a:latin typeface="Calibri"/>
                          <a:ea typeface="Times New Roman"/>
                          <a:cs typeface="Times New Roman"/>
                        </a:rPr>
                        <a:t>– </a:t>
                      </a:r>
                      <a:r>
                        <a:rPr lang="en-US" sz="800" b="1" dirty="0">
                          <a:solidFill>
                            <a:srgbClr val="000000"/>
                          </a:solidFill>
                          <a:effectLst/>
                          <a:latin typeface="Calibri"/>
                          <a:ea typeface="Times New Roman"/>
                          <a:cs typeface="Times New Roman"/>
                        </a:rPr>
                        <a:t>Ci</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Cu</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a:solidFill>
                            <a:srgbClr val="000000"/>
                          </a:solidFill>
                          <a:effectLst/>
                          <a:latin typeface="Calibri"/>
                          <a:ea typeface="Times New Roman"/>
                          <a:cs typeface="Times New Roman"/>
                        </a:rPr>
                        <a:t>APx</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EVS</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778906">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Recall or locate </a:t>
                      </a:r>
                      <a:r>
                        <a:rPr lang="en-US" sz="800" u="sng">
                          <a:solidFill>
                            <a:srgbClr val="000000"/>
                          </a:solidFill>
                          <a:effectLst/>
                          <a:latin typeface="Calibri"/>
                          <a:ea typeface="Times New Roman"/>
                          <a:cs typeface="Times New Roman"/>
                        </a:rPr>
                        <a:t>characters </a:t>
                      </a:r>
                      <a:r>
                        <a:rPr lang="en-US" sz="800">
                          <a:solidFill>
                            <a:srgbClr val="000000"/>
                          </a:solidFill>
                          <a:effectLst/>
                          <a:latin typeface="Calibri"/>
                          <a:ea typeface="Times New Roman"/>
                          <a:cs typeface="Times New Roman"/>
                        </a:rPr>
                        <a:t>in a story read and discussed in class.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character, experience, compare, contrast, adventures and stories.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Identify a character, a setting and an event sequence in a story (general understanding).</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dirty="0">
                          <a:solidFill>
                            <a:srgbClr val="000000"/>
                          </a:solidFill>
                          <a:effectLst/>
                          <a:latin typeface="Calibri"/>
                          <a:ea typeface="Times New Roman"/>
                          <a:cs typeface="Times New Roman"/>
                        </a:rPr>
                        <a:t>Answers who, what, when, where or how questions about specific </a:t>
                      </a:r>
                      <a:r>
                        <a:rPr lang="en-US" sz="800" u="sng" dirty="0">
                          <a:solidFill>
                            <a:srgbClr val="000000"/>
                          </a:solidFill>
                          <a:effectLst/>
                          <a:latin typeface="Calibri"/>
                          <a:ea typeface="Times New Roman"/>
                          <a:cs typeface="Times New Roman"/>
                        </a:rPr>
                        <a:t>experiences</a:t>
                      </a:r>
                      <a:r>
                        <a:rPr lang="en-US" sz="800" dirty="0">
                          <a:solidFill>
                            <a:srgbClr val="000000"/>
                          </a:solidFill>
                          <a:effectLst/>
                          <a:latin typeface="Calibri"/>
                          <a:ea typeface="Times New Roman"/>
                          <a:cs typeface="Times New Roman"/>
                        </a:rPr>
                        <a:t> of characters.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b="1" dirty="0">
                          <a:solidFill>
                            <a:srgbClr val="000000"/>
                          </a:solidFill>
                          <a:effectLst/>
                          <a:latin typeface="Calibri"/>
                          <a:ea typeface="Times New Roman"/>
                          <a:cs typeface="Times New Roman"/>
                        </a:rPr>
                        <a:t>Summarize a character’s </a:t>
                      </a:r>
                      <a:r>
                        <a:rPr lang="en-US" sz="800" b="1" u="sng" dirty="0">
                          <a:solidFill>
                            <a:srgbClr val="000000"/>
                          </a:solidFill>
                          <a:effectLst/>
                          <a:latin typeface="Calibri"/>
                          <a:ea typeface="Times New Roman"/>
                          <a:cs typeface="Times New Roman"/>
                        </a:rPr>
                        <a:t>adventure</a:t>
                      </a:r>
                      <a:r>
                        <a:rPr lang="en-US" sz="800" b="1" dirty="0">
                          <a:solidFill>
                            <a:srgbClr val="000000"/>
                          </a:solidFill>
                          <a:effectLst/>
                          <a:latin typeface="Calibri"/>
                          <a:ea typeface="Times New Roman"/>
                          <a:cs typeface="Times New Roman"/>
                        </a:rPr>
                        <a:t> in a story read in class.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Understands that stories tell about experiences and adventures of characters (and gives examples).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a:solidFill>
                            <a:srgbClr val="000000"/>
                          </a:solidFill>
                          <a:effectLst/>
                          <a:latin typeface="Calibri"/>
                          <a:ea typeface="Times New Roman"/>
                          <a:cs typeface="Times New Roman"/>
                        </a:rPr>
                        <a:t>Locate information about characters’ adventures or experiences in two stories.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Lists on a graph details about the adventures or experiences of 2 characters.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a:solidFill>
                            <a:srgbClr val="000000"/>
                          </a:solidFill>
                          <a:effectLst/>
                          <a:latin typeface="Calibri"/>
                          <a:ea typeface="Times New Roman"/>
                          <a:cs typeface="Times New Roman"/>
                        </a:rPr>
                        <a:t>Distinguishes which details in a text show similarities and differences in characters’ experiences or adventures.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Determine similarities and differences between characters’ adventures in a new text.</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Write a concluding sentence about the main differences and similarities of character’s experiences or adventures.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RL.1.9</a:t>
                      </a:r>
                      <a:r>
                        <a:rPr lang="en-US" sz="800" dirty="0">
                          <a:effectLst/>
                          <a:latin typeface="Calibri"/>
                          <a:ea typeface="Calibri"/>
                          <a:cs typeface="Helvetica"/>
                        </a:rPr>
                        <a:t> Compare and contrast the adventures and experiences of characters in stories.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sp>
        <p:nvSpPr>
          <p:cNvPr id="2" name="Rectangle 1"/>
          <p:cNvSpPr/>
          <p:nvPr/>
        </p:nvSpPr>
        <p:spPr>
          <a:xfrm>
            <a:off x="228600" y="228600"/>
            <a:ext cx="6858000" cy="646331"/>
          </a:xfrm>
          <a:prstGeom prst="rect">
            <a:avLst/>
          </a:prstGeom>
        </p:spPr>
        <p:txBody>
          <a:bodyPr wrap="square">
            <a:spAutoFit/>
          </a:bodyPr>
          <a:lstStyle/>
          <a:p>
            <a:r>
              <a:rPr lang="en-US" sz="1200" b="1" dirty="0"/>
              <a:t>Quarter Three </a:t>
            </a:r>
            <a:r>
              <a:rPr lang="en-US" sz="1200" dirty="0"/>
              <a:t>Reading </a:t>
            </a:r>
            <a:r>
              <a:rPr lang="en-US" sz="1200" dirty="0" smtClean="0"/>
              <a:t>Literature </a:t>
            </a:r>
            <a:r>
              <a:rPr lang="en-US" sz="1200" dirty="0"/>
              <a:t>Learning Progressions.  </a:t>
            </a:r>
          </a:p>
          <a:p>
            <a:r>
              <a:rPr lang="en-US" sz="1200" dirty="0"/>
              <a:t>The indicated boxes highlighted </a:t>
            </a:r>
            <a:r>
              <a:rPr lang="en-US" sz="1200" b="1" i="1" dirty="0"/>
              <a:t>before the standard</a:t>
            </a:r>
            <a:r>
              <a:rPr lang="en-US" sz="1200" dirty="0"/>
              <a:t>, are assessed on this pre-assessment. The standard itself is assessed on the Common Formative Assessment (CFA) at the end of each quarter.</a:t>
            </a:r>
          </a:p>
        </p:txBody>
      </p:sp>
      <p:sp>
        <p:nvSpPr>
          <p:cNvPr id="3" name="Rectangle 2"/>
          <p:cNvSpPr/>
          <p:nvPr/>
        </p:nvSpPr>
        <p:spPr>
          <a:xfrm>
            <a:off x="1676400" y="890841"/>
            <a:ext cx="990599"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8" name="Rectangle 7"/>
          <p:cNvSpPr/>
          <p:nvPr/>
        </p:nvSpPr>
        <p:spPr>
          <a:xfrm>
            <a:off x="2133600" y="3276600"/>
            <a:ext cx="1181101"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9" name="Rectangle 8"/>
          <p:cNvSpPr/>
          <p:nvPr/>
        </p:nvSpPr>
        <p:spPr>
          <a:xfrm>
            <a:off x="2343150" y="5329046"/>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703724107"/>
              </p:ext>
            </p:extLst>
          </p:nvPr>
        </p:nvGraphicFramePr>
        <p:xfrm>
          <a:off x="365125" y="1044712"/>
          <a:ext cx="6584949" cy="2079488"/>
        </p:xfrm>
        <a:graphic>
          <a:graphicData uri="http://schemas.openxmlformats.org/drawingml/2006/table">
            <a:tbl>
              <a:tblPr firstRow="1" firstCol="1" bandRow="1"/>
              <a:tblGrid>
                <a:gridCol w="756167"/>
                <a:gridCol w="724659"/>
                <a:gridCol w="724659"/>
                <a:gridCol w="553590"/>
                <a:gridCol w="685800"/>
                <a:gridCol w="1143000"/>
                <a:gridCol w="533400"/>
                <a:gridCol w="762000"/>
                <a:gridCol w="701674"/>
              </a:tblGrid>
              <a:tr h="128768">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APg</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Cl</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APm</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980416">
                <a:tc>
                  <a:txBody>
                    <a:bodyPr/>
                    <a:lstStyle/>
                    <a:p>
                      <a:pPr marL="0" marR="0" algn="l">
                        <a:lnSpc>
                          <a:spcPct val="100000"/>
                        </a:lnSpc>
                        <a:spcBef>
                          <a:spcPts val="0"/>
                        </a:spcBef>
                        <a:spcAft>
                          <a:spcPts val="0"/>
                        </a:spcAft>
                      </a:pPr>
                      <a:r>
                        <a:rPr lang="en-US" sz="800" dirty="0">
                          <a:effectLst/>
                          <a:latin typeface="Calibri"/>
                          <a:ea typeface="Times New Roman"/>
                          <a:cs typeface="Times New Roman"/>
                        </a:rPr>
                        <a:t>Recall specific feeling and sensory (the 5 senses) words</a:t>
                      </a:r>
                      <a:r>
                        <a:rPr lang="en-US" sz="800" dirty="0">
                          <a:effectLst/>
                          <a:latin typeface="Calibri"/>
                          <a:ea typeface="Calibri"/>
                          <a:cs typeface="Times New Roman"/>
                        </a:rPr>
                        <a:t> in a story read and discussed in class.</a:t>
                      </a:r>
                    </a:p>
                    <a:p>
                      <a:pPr marL="0" marR="0" algn="l">
                        <a:lnSpc>
                          <a:spcPct val="100000"/>
                        </a:lnSpc>
                        <a:spcBef>
                          <a:spcPts val="0"/>
                        </a:spcBef>
                        <a:spcAft>
                          <a:spcPts val="0"/>
                        </a:spcAft>
                      </a:pPr>
                      <a:r>
                        <a:rPr lang="en-US" sz="800" dirty="0">
                          <a:effectLst/>
                          <a:latin typeface="Calibri"/>
                          <a:ea typeface="Calibri"/>
                          <a:cs typeface="Times New Roman"/>
                        </a:rPr>
                        <a:t> </a:t>
                      </a: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L.1.5a Sort words into categories (e.g., colors, clothing) to gain a sense of the concepts the categories represent.</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Understands and uses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words, phrases, story, poem, feelings, taste, touch, smell, hear and feel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(in words and phrases).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Identifies appropriate feeling or sensory words or phrases to use when speaking and writing.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Calibri"/>
                          <a:cs typeface="Times New Roman"/>
                        </a:rPr>
                        <a:t> </a:t>
                      </a: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Answers questions that require using feeling or sensory words or phrases about a story read and discussed in class.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Reads sensory or feeling words using the language structure or word relationships to determine word meaning at a first grade level (i.e., smell, smelled, smelling L.1.4c).</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u="sng" dirty="0">
                          <a:solidFill>
                            <a:srgbClr val="000000"/>
                          </a:solidFill>
                          <a:effectLst/>
                          <a:latin typeface="Calibri"/>
                          <a:ea typeface="Times New Roman"/>
                          <a:cs typeface="Times New Roman"/>
                        </a:rPr>
                        <a:t>Concept Understanding</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Understands that some words or phrases can tell how someone feels (emotional) and some explain how something looks, smells, feels-touch, tastes or sounds.</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L.1.5c Identify real-life connections between words and their use (e.g., note places at home that are cozy).</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Give examples and non-examples of words and phrases  that suggest feelings or appeal to senses in stories or poems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Use context of stories or poems to identify words or phrases that suggest feelings or appeal to the senses.</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L.1.4a Use sentence-level context as a clue to the meaning of a word or phrase.</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RL.1.4</a:t>
                      </a:r>
                      <a:r>
                        <a:rPr lang="en-US" sz="800" dirty="0">
                          <a:effectLst/>
                          <a:latin typeface="Calibri"/>
                          <a:ea typeface="Calibri"/>
                          <a:cs typeface="Helvetica"/>
                        </a:rPr>
                        <a:t> Identify words and phrases in stories or poems that suggest feelings or appeal to the senses.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76464207"/>
              </p:ext>
            </p:extLst>
          </p:nvPr>
        </p:nvGraphicFramePr>
        <p:xfrm>
          <a:off x="365125" y="3422904"/>
          <a:ext cx="6584950" cy="1682496"/>
        </p:xfrm>
        <a:graphic>
          <a:graphicData uri="http://schemas.openxmlformats.org/drawingml/2006/table">
            <a:tbl>
              <a:tblPr firstRow="1" firstCol="1" bandRow="1"/>
              <a:tblGrid>
                <a:gridCol w="854075"/>
                <a:gridCol w="990600"/>
                <a:gridCol w="990600"/>
                <a:gridCol w="838200"/>
                <a:gridCol w="762000"/>
                <a:gridCol w="685800"/>
                <a:gridCol w="762000"/>
                <a:gridCol w="701675"/>
              </a:tblGrid>
              <a:tr h="128768">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APn</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514718">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Locate illustrations in a story.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details about characters, setting or events.</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(read and discussed in class)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illustrations, story, details, describe, characters, setting and event.</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Identify an illustration in a story that helps describe a character, setting or event.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Identify text details – words – that help describe a character, setting or event.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 </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 who, what, when, where and how questions about literary elements (characters, setting and events).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r>
                        <a:rPr lang="en-US" sz="800" dirty="0">
                          <a:solidFill>
                            <a:srgbClr val="000000"/>
                          </a:solidFill>
                          <a:effectLst/>
                          <a:latin typeface="Calibri"/>
                          <a:ea typeface="Times New Roman"/>
                          <a:cs typeface="Times New Roman"/>
                        </a:rPr>
                        <a:t> Explain how details and illustrations are used by an author to describe characters, setting or events.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Locate illustrations and details that answer specific questions about characters, setting or events.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Calibri"/>
                        </a:rPr>
                        <a:t>Obtain and interpret information using illustrations and details to describe </a:t>
                      </a:r>
                      <a:r>
                        <a:rPr lang="en-US" sz="800" b="1" dirty="0">
                          <a:effectLst/>
                          <a:latin typeface="Calibri"/>
                          <a:ea typeface="Calibri"/>
                          <a:cs typeface="Calibri"/>
                        </a:rPr>
                        <a:t>characters, setting, or events.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RL.1.7</a:t>
                      </a:r>
                      <a:r>
                        <a:rPr lang="en-US" sz="800" dirty="0">
                          <a:effectLst/>
                          <a:latin typeface="Calibri"/>
                          <a:ea typeface="Calibri"/>
                          <a:cs typeface="Helvetica"/>
                        </a:rPr>
                        <a:t> Use illustrations and details in a story to describe its characters, setting, or events.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sp>
        <p:nvSpPr>
          <p:cNvPr id="11" name="Slide Number Placeholder 10"/>
          <p:cNvSpPr>
            <a:spLocks noGrp="1"/>
          </p:cNvSpPr>
          <p:nvPr>
            <p:ph type="sldNum" sz="quarter" idx="12"/>
          </p:nvPr>
        </p:nvSpPr>
        <p:spPr/>
        <p:txBody>
          <a:bodyPr/>
          <a:lstStyle/>
          <a:p>
            <a:fld id="{F177B04D-AEB5-43ED-B9BA-B3D1EC9C9067}" type="slidenum">
              <a:rPr lang="en-US" smtClean="0"/>
              <a:pPr/>
              <a:t>12</a:t>
            </a:fld>
            <a:endParaRPr lang="en-US" dirty="0"/>
          </a:p>
        </p:txBody>
      </p:sp>
    </p:spTree>
    <p:extLst>
      <p:ext uri="{BB962C8B-B14F-4D97-AF65-F5344CB8AC3E}">
        <p14:creationId xmlns:p14="http://schemas.microsoft.com/office/powerpoint/2010/main" val="3579754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495370888"/>
              </p:ext>
            </p:extLst>
          </p:nvPr>
        </p:nvGraphicFramePr>
        <p:xfrm>
          <a:off x="228600" y="990600"/>
          <a:ext cx="6705600" cy="2578885"/>
        </p:xfrm>
        <a:graphic>
          <a:graphicData uri="http://schemas.openxmlformats.org/drawingml/2006/table">
            <a:tbl>
              <a:tblPr/>
              <a:tblGrid>
                <a:gridCol w="609600"/>
                <a:gridCol w="685800"/>
                <a:gridCol w="533400"/>
                <a:gridCol w="602195"/>
                <a:gridCol w="236005"/>
                <a:gridCol w="1066800"/>
                <a:gridCol w="533400"/>
                <a:gridCol w="685800"/>
                <a:gridCol w="990600"/>
                <a:gridCol w="762000"/>
              </a:tblGrid>
              <a:tr h="290945">
                <a:tc gridSpan="4">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- 1</a:t>
                      </a:r>
                      <a:endParaRPr lang="en-US" sz="800" dirty="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- 2</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670">
                <a:tc gridSpan="10">
                  <a:txBody>
                    <a:bodyPr/>
                    <a:lstStyle/>
                    <a:p>
                      <a:pPr marL="0" marR="0" algn="r">
                        <a:lnSpc>
                          <a:spcPct val="115000"/>
                        </a:lnSpc>
                        <a:spcBef>
                          <a:spcPts val="0"/>
                        </a:spcBef>
                        <a:spcAft>
                          <a:spcPts val="0"/>
                        </a:spcAft>
                      </a:pPr>
                      <a:endParaRPr lang="en-US" sz="800" dirty="0">
                        <a:latin typeface="Calibri"/>
                        <a:ea typeface="Calibri"/>
                        <a:cs typeface="Times New Roman"/>
                      </a:endParaRPr>
                    </a:p>
                    <a:p>
                      <a:pPr marL="0" marR="0" algn="r">
                        <a:lnSpc>
                          <a:spcPct val="115000"/>
                        </a:lnSpc>
                        <a:spcBef>
                          <a:spcPts val="0"/>
                        </a:spcBef>
                        <a:spcAft>
                          <a:spcPts val="0"/>
                        </a:spcAft>
                      </a:pPr>
                      <a:r>
                        <a:rPr lang="en-US" sz="800" b="1" dirty="0">
                          <a:latin typeface="Calibri"/>
                          <a:ea typeface="Times New Roman"/>
                          <a:cs typeface="Times New Roman"/>
                        </a:rPr>
                        <a:t>End Coal</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67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a:t>
                      </a:r>
                      <a:endParaRPr lang="en-US" sz="800" dirty="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Kc</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Ce</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Cf</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APg</a:t>
                      </a:r>
                      <a:endParaRPr lang="en-US" sz="800" dirty="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Ch</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APm</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h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Standard</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r>
              <a:tr h="1739854">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Recalls the meaning of specific words and phrases asked about a text read and discussed in class.</a:t>
                      </a:r>
                      <a:endParaRPr lang="en-US" sz="80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Use and understand </a:t>
                      </a:r>
                      <a:r>
                        <a:rPr lang="en-US" sz="800" u="sng">
                          <a:solidFill>
                            <a:srgbClr val="000000"/>
                          </a:solidFill>
                          <a:latin typeface="Calibri"/>
                          <a:ea typeface="Times New Roman"/>
                          <a:cs typeface="Times New Roman"/>
                        </a:rPr>
                        <a:t>Standard Academic Language</a:t>
                      </a:r>
                      <a:r>
                        <a:rPr lang="en-US" sz="800">
                          <a:solidFill>
                            <a:srgbClr val="000000"/>
                          </a:solidFill>
                          <a:latin typeface="Calibri"/>
                          <a:ea typeface="Times New Roman"/>
                          <a:cs typeface="Times New Roman"/>
                        </a:rPr>
                        <a:t>: ask, answer, question, determine, clarify, meaning, word, phrases and text.</a:t>
                      </a:r>
                      <a:endParaRPr lang="en-US" sz="80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Select words or phrases connected to a text read and discussed in class when asked.</a:t>
                      </a:r>
                      <a:r>
                        <a:rPr lang="en-US" sz="800" dirty="0">
                          <a:solidFill>
                            <a:srgbClr val="000000"/>
                          </a:solidFill>
                          <a:latin typeface="Helvetica"/>
                          <a:ea typeface="Calibri"/>
                          <a:cs typeface="Helvetica"/>
                        </a:rPr>
                        <a:t> </a:t>
                      </a:r>
                      <a:r>
                        <a:rPr lang="en-US" sz="800" b="1" u="sng" dirty="0">
                          <a:solidFill>
                            <a:srgbClr val="000000"/>
                          </a:solidFill>
                          <a:latin typeface="Helvetica"/>
                          <a:ea typeface="Calibri"/>
                          <a:cs typeface="Helvetica"/>
                        </a:rPr>
                        <a:t>L.1.6</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marL="0" marR="0" algn="l">
                        <a:lnSpc>
                          <a:spcPct val="115000"/>
                        </a:lnSpc>
                        <a:spcBef>
                          <a:spcPts val="0"/>
                        </a:spcBef>
                        <a:spcAft>
                          <a:spcPts val="0"/>
                        </a:spcAft>
                      </a:pPr>
                      <a:r>
                        <a:rPr lang="en-US" sz="800" b="1">
                          <a:solidFill>
                            <a:srgbClr val="000000"/>
                          </a:solidFill>
                          <a:latin typeface="Calibri"/>
                          <a:ea typeface="Times New Roman"/>
                          <a:cs typeface="Times New Roman"/>
                        </a:rPr>
                        <a:t>Ask and answer who, what, when, why, and how questions about words and phrases in a text read and discussed in class.</a:t>
                      </a:r>
                      <a:endParaRPr lang="en-US" sz="80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hMerge="1">
                  <a:txBody>
                    <a:bodyPr/>
                    <a:lstStyle/>
                    <a:p>
                      <a:pPr marL="0" marR="0" algn="l">
                        <a:lnSpc>
                          <a:spcPct val="115000"/>
                        </a:lnSpc>
                        <a:spcBef>
                          <a:spcPts val="0"/>
                        </a:spcBef>
                        <a:spcAft>
                          <a:spcPts val="0"/>
                        </a:spcAft>
                      </a:pP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 language structure (pre/suffixes) and word relationships to help determine the meaning of words.  </a:t>
                      </a:r>
                      <a:r>
                        <a:rPr lang="en-US" sz="800" b="1" u="sng" dirty="0">
                          <a:solidFill>
                            <a:srgbClr val="000000"/>
                          </a:solidFill>
                          <a:latin typeface="Calibri"/>
                          <a:ea typeface="Times New Roman"/>
                          <a:cs typeface="Times New Roman"/>
                        </a:rPr>
                        <a:t>L.1.4b</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Uses frequently occurring root words (looks, looked) to help determine meaning. </a:t>
                      </a:r>
                      <a:r>
                        <a:rPr lang="en-US" sz="800" b="1" u="sng" dirty="0" smtClean="0">
                          <a:solidFill>
                            <a:srgbClr val="000000"/>
                          </a:solidFill>
                          <a:latin typeface="Calibri"/>
                          <a:ea typeface="Times New Roman"/>
                          <a:cs typeface="Times New Roman"/>
                        </a:rPr>
                        <a:t>L.1.4c</a:t>
                      </a:r>
                    </a:p>
                    <a:p>
                      <a:pPr marL="0" marR="0" algn="l">
                        <a:lnSpc>
                          <a:spcPct val="115000"/>
                        </a:lnSpc>
                        <a:spcBef>
                          <a:spcPts val="0"/>
                        </a:spcBef>
                        <a:spcAft>
                          <a:spcPts val="0"/>
                        </a:spcAft>
                      </a:pPr>
                      <a:r>
                        <a:rPr lang="en-US" sz="800" b="1" u="none" dirty="0" smtClean="0">
                          <a:solidFill>
                            <a:srgbClr val="000000"/>
                          </a:solidFill>
                          <a:latin typeface="Calibri"/>
                          <a:ea typeface="Calibri"/>
                          <a:cs typeface="Times New Roman"/>
                        </a:rPr>
                        <a:t>SELECTED</a:t>
                      </a:r>
                      <a:r>
                        <a:rPr lang="en-US" sz="800" b="1" u="none" baseline="0" dirty="0" smtClean="0">
                          <a:solidFill>
                            <a:srgbClr val="000000"/>
                          </a:solidFill>
                          <a:latin typeface="Calibri"/>
                          <a:ea typeface="Calibri"/>
                          <a:cs typeface="Times New Roman"/>
                        </a:rPr>
                        <a:t> RESPONSE</a:t>
                      </a:r>
                      <a:endParaRPr lang="en-US" sz="800" u="none"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word and phrases have specific meaning in a text.</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 context to help ask or answer questions about the meaning of unknown words or phrases. </a:t>
                      </a:r>
                      <a:r>
                        <a:rPr lang="en-US" sz="800" b="1" u="sng" dirty="0" smtClean="0">
                          <a:solidFill>
                            <a:srgbClr val="000000"/>
                          </a:solidFill>
                          <a:latin typeface="Calibri"/>
                          <a:ea typeface="Times New Roman"/>
                          <a:cs typeface="Times New Roman"/>
                        </a:rPr>
                        <a:t>L.1.4a</a:t>
                      </a:r>
                    </a:p>
                    <a:p>
                      <a:pPr marL="0" marR="0" algn="l">
                        <a:lnSpc>
                          <a:spcPct val="115000"/>
                        </a:lnSpc>
                        <a:spcBef>
                          <a:spcPts val="0"/>
                        </a:spcBef>
                        <a:spcAft>
                          <a:spcPts val="0"/>
                        </a:spcAft>
                      </a:pPr>
                      <a:r>
                        <a:rPr lang="en-US" sz="800" b="1" u="none" dirty="0" smtClean="0">
                          <a:solidFill>
                            <a:srgbClr val="000000"/>
                          </a:solidFill>
                          <a:latin typeface="Calibri"/>
                          <a:ea typeface="Calibri"/>
                          <a:cs typeface="Times New Roman"/>
                        </a:rPr>
                        <a:t>SELECTED RESPONSE</a:t>
                      </a:r>
                      <a:endParaRPr lang="en-US" sz="800" u="none"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solidFill>
                            <a:srgbClr val="000000"/>
                          </a:solidFill>
                          <a:latin typeface="Calibri"/>
                          <a:ea typeface="Calibri"/>
                          <a:cs typeface="Helvetica"/>
                        </a:rPr>
                        <a:t>L.1.5d</a:t>
                      </a:r>
                      <a:r>
                        <a:rPr lang="en-US" sz="800" dirty="0">
                          <a:solidFill>
                            <a:srgbClr val="000000"/>
                          </a:solidFill>
                          <a:latin typeface="Calibri"/>
                          <a:ea typeface="Calibri"/>
                          <a:cs typeface="Helvetica"/>
                        </a:rPr>
                        <a:t> Distinguish shades of meaning among verbs differing in manner (e.g., look, peek, glance, stare, glare, scowl) and adjectives differing in intensity (e.g., large, gigantic) by defining or choosing them or by acting out the meanings.</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RI.1.4</a:t>
                      </a:r>
                      <a:r>
                        <a:rPr lang="en-US" sz="800" dirty="0">
                          <a:latin typeface="Calibri"/>
                          <a:ea typeface="Calibri"/>
                          <a:cs typeface="Helvetica"/>
                        </a:rPr>
                        <a:t> Ask and answer questions to help determine or clarify the meaning of words and phrases in a text.</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6A6A6"/>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529114242"/>
              </p:ext>
            </p:extLst>
          </p:nvPr>
        </p:nvGraphicFramePr>
        <p:xfrm>
          <a:off x="228600" y="3657600"/>
          <a:ext cx="6705600" cy="2146069"/>
        </p:xfrm>
        <a:graphic>
          <a:graphicData uri="http://schemas.openxmlformats.org/drawingml/2006/table">
            <a:tbl>
              <a:tblPr/>
              <a:tblGrid>
                <a:gridCol w="507372"/>
                <a:gridCol w="788028"/>
                <a:gridCol w="202572"/>
                <a:gridCol w="559428"/>
                <a:gridCol w="609600"/>
                <a:gridCol w="838200"/>
                <a:gridCol w="278772"/>
                <a:gridCol w="407028"/>
                <a:gridCol w="685800"/>
                <a:gridCol w="914400"/>
                <a:gridCol w="914400"/>
              </a:tblGrid>
              <a:tr h="167294">
                <a:tc gridSpan="3">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- 3</a:t>
                      </a:r>
                      <a:endParaRPr lang="en-US" sz="10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8209">
                <a:tc gridSpan="11">
                  <a:txBody>
                    <a:bodyPr/>
                    <a:lstStyle/>
                    <a:p>
                      <a:pPr marL="0" marR="0" algn="r">
                        <a:lnSpc>
                          <a:spcPct val="115000"/>
                        </a:lnSpc>
                        <a:spcBef>
                          <a:spcPts val="0"/>
                        </a:spcBef>
                        <a:spcAft>
                          <a:spcPts val="0"/>
                        </a:spcAft>
                      </a:pPr>
                      <a:r>
                        <a:rPr lang="en-US" sz="1000" b="1" dirty="0">
                          <a:latin typeface="Calibri"/>
                          <a:ea typeface="Times New Roman"/>
                          <a:cs typeface="Times New Roman"/>
                        </a:rPr>
                        <a:t>End Goal</a:t>
                      </a:r>
                      <a:endParaRPr lang="en-US" sz="10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67670">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Ka</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Kc</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Cf</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Ch</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Ci</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Cl</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ANs</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3 - Cu</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 3 EVC </a:t>
                      </a:r>
                      <a:endParaRPr lang="en-US" sz="800">
                        <a:latin typeface="Calibri"/>
                        <a:ea typeface="Calibri"/>
                        <a:cs typeface="Times New Roman"/>
                      </a:endParaRPr>
                    </a:p>
                    <a:p>
                      <a:pPr marL="0" marR="0" algn="ctr">
                        <a:lnSpc>
                          <a:spcPct val="115000"/>
                        </a:lnSpc>
                        <a:spcBef>
                          <a:spcPts val="0"/>
                        </a:spcBef>
                        <a:spcAft>
                          <a:spcPts val="0"/>
                        </a:spcAft>
                      </a:pPr>
                      <a:r>
                        <a:rPr lang="en-US" sz="800" b="1">
                          <a:solidFill>
                            <a:srgbClr val="000000"/>
                          </a:solidFill>
                          <a:latin typeface="Calibri"/>
                          <a:ea typeface="Times New Roman"/>
                          <a:cs typeface="Times New Roman"/>
                        </a:rPr>
                        <a:t>Standard</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1472184">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Retell specific points from a text read and discussed in class.</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and uses Standard Academic Language:  identify reasons, author, support, points and text.</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b="1">
                          <a:solidFill>
                            <a:srgbClr val="000000"/>
                          </a:solidFill>
                          <a:latin typeface="Calibri"/>
                          <a:ea typeface="Times New Roman"/>
                          <a:cs typeface="Times New Roman"/>
                        </a:rPr>
                        <a:t>Answer who, what, when, where and how questions about specific points in a text read and discussed in class</a:t>
                      </a:r>
                      <a:r>
                        <a:rPr lang="en-US" sz="800">
                          <a:solidFill>
                            <a:srgbClr val="000000"/>
                          </a:solidFill>
                          <a:latin typeface="Calibri"/>
                          <a:ea typeface="Times New Roman"/>
                          <a:cs typeface="Times New Roman"/>
                        </a:rPr>
                        <a:t>.</a:t>
                      </a:r>
                      <a:endParaRPr lang="en-US" sz="80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hMerge="1">
                  <a:txBody>
                    <a:bodyPr/>
                    <a:lstStyle/>
                    <a:p>
                      <a:pPr marL="0" marR="0" algn="l">
                        <a:lnSpc>
                          <a:spcPct val="115000"/>
                        </a:lnSpc>
                        <a:spcBef>
                          <a:spcPts val="0"/>
                        </a:spcBef>
                        <a:spcAft>
                          <a:spcPts val="0"/>
                        </a:spcAft>
                      </a:pP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reasons are details that tell or explain WHY.</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Uses a summarizing sentence frame to explain the reasons of a specific point (i.e., The author said ___ because </a:t>
                      </a:r>
                      <a:r>
                        <a:rPr lang="en-US" sz="800" b="1" dirty="0" smtClean="0">
                          <a:solidFill>
                            <a:srgbClr val="000000"/>
                          </a:solidFill>
                          <a:latin typeface="Calibri"/>
                          <a:ea typeface="Times New Roman"/>
                          <a:cs typeface="Times New Roman"/>
                        </a:rPr>
                        <a:t>___).</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gridSpan="2">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Matches teacher-provided reasons to specific points in a text (which reasons explain </a:t>
                      </a:r>
                      <a:r>
                        <a:rPr lang="en-US" sz="800" b="1" dirty="0" smtClean="0">
                          <a:solidFill>
                            <a:srgbClr val="000000"/>
                          </a:solidFill>
                          <a:latin typeface="Calibri"/>
                          <a:ea typeface="Times New Roman"/>
                          <a:cs typeface="Times New Roman"/>
                        </a:rPr>
                        <a:t>__?)</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hMerge="1">
                  <a:txBody>
                    <a:bodyPr/>
                    <a:lstStyle/>
                    <a:p>
                      <a:pPr marL="0" marR="0" algn="l">
                        <a:lnSpc>
                          <a:spcPct val="115000"/>
                        </a:lnSpc>
                        <a:spcBef>
                          <a:spcPts val="0"/>
                        </a:spcBef>
                        <a:spcAft>
                          <a:spcPts val="0"/>
                        </a:spcAft>
                      </a:pP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Locates relevant points (points that are important) in a new text about a topic.</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Identifies the reasons an author gives to support points in a new text (will lead to main idea and key details in upper grades</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CONSTRUCTED RESPONSE</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solidFill>
                            <a:srgbClr val="000000"/>
                          </a:solidFill>
                          <a:latin typeface="Calibri"/>
                          <a:ea typeface="Times New Roman"/>
                          <a:cs typeface="Times New Roman"/>
                        </a:rPr>
                        <a:t>RI.1.8</a:t>
                      </a:r>
                      <a:r>
                        <a:rPr lang="en-US" sz="800" dirty="0">
                          <a:solidFill>
                            <a:srgbClr val="000000"/>
                          </a:solidFill>
                          <a:latin typeface="Calibri"/>
                          <a:ea typeface="Times New Roman"/>
                          <a:cs typeface="Times New Roman"/>
                        </a:rPr>
                        <a:t> Identify reasons an author gives to support points in an informational text.</a:t>
                      </a:r>
                      <a:r>
                        <a:rPr lang="en-US" sz="800" u="sng" dirty="0">
                          <a:solidFill>
                            <a:srgbClr val="000000"/>
                          </a:solidFill>
                          <a:latin typeface="Calibri"/>
                          <a:ea typeface="Times New Roman"/>
                          <a:cs typeface="Times New Roman"/>
                        </a:rPr>
                        <a:t> </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6A6A6"/>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564400198"/>
              </p:ext>
            </p:extLst>
          </p:nvPr>
        </p:nvGraphicFramePr>
        <p:xfrm>
          <a:off x="228600" y="6019800"/>
          <a:ext cx="6781800" cy="2906129"/>
        </p:xfrm>
        <a:graphic>
          <a:graphicData uri="http://schemas.openxmlformats.org/drawingml/2006/table">
            <a:tbl>
              <a:tblPr/>
              <a:tblGrid>
                <a:gridCol w="533400"/>
                <a:gridCol w="533400"/>
                <a:gridCol w="533400"/>
                <a:gridCol w="441160"/>
                <a:gridCol w="494897"/>
                <a:gridCol w="587943"/>
                <a:gridCol w="435004"/>
                <a:gridCol w="326996"/>
                <a:gridCol w="685800"/>
                <a:gridCol w="685800"/>
                <a:gridCol w="762000"/>
                <a:gridCol w="762000"/>
              </a:tblGrid>
              <a:tr h="167294">
                <a:tc gridSpan="3">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11378" marR="1137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2D69B"/>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Path to DOK - 3</a:t>
                      </a:r>
                      <a:endParaRPr lang="en-US" sz="1000">
                        <a:latin typeface="Calibri"/>
                        <a:ea typeface="Calibri"/>
                        <a:cs typeface="Times New Roman"/>
                      </a:endParaRPr>
                    </a:p>
                  </a:txBody>
                  <a:tcPr marL="11378" marR="1137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294">
                <a:tc gridSpan="11">
                  <a:txBody>
                    <a:bodyPr/>
                    <a:lstStyle/>
                    <a:p>
                      <a:pPr marL="0" marR="0" algn="r">
                        <a:lnSpc>
                          <a:spcPct val="115000"/>
                        </a:lnSpc>
                        <a:spcBef>
                          <a:spcPts val="0"/>
                        </a:spcBef>
                        <a:spcAft>
                          <a:spcPts val="0"/>
                        </a:spcAft>
                      </a:pPr>
                      <a:endParaRPr lang="en-US" sz="10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latin typeface="Calibri"/>
                          <a:ea typeface="Times New Roman"/>
                          <a:cs typeface="Times New Roman"/>
                        </a:rPr>
                        <a:t>End Goal</a:t>
                      </a:r>
                      <a:endParaRPr lang="en-US" sz="800">
                        <a:latin typeface="Calibri"/>
                        <a:ea typeface="Calibri"/>
                        <a:cs typeface="Times New Roman"/>
                      </a:endParaRPr>
                    </a:p>
                  </a:txBody>
                  <a:tcPr marL="11378" marR="11378"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6767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Kc</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Cf</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Ch</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Ck</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Cl</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APn</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hMerge="1">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ANo</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ANt</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a:t>
                      </a:r>
                      <a:r>
                        <a:rPr lang="en-US" sz="800" b="1" dirty="0" err="1">
                          <a:solidFill>
                            <a:srgbClr val="000000"/>
                          </a:solidFill>
                          <a:latin typeface="Calibri"/>
                          <a:ea typeface="Times New Roman"/>
                          <a:cs typeface="Times New Roman"/>
                        </a:rPr>
                        <a:t>ANy</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r>
              <a:tr h="2275193">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Recall basics facts from two texts read and discussed in class.</a:t>
                      </a:r>
                      <a:endParaRPr lang="en-US" sz="80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and use Standard Academic Language:</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 Similarities, differences, between illustrations, descriptions, procedures and topic.</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questions requiring student to explain information found in illustrations, descriptions or procedures.</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two texts on the same topic will have similarities and differences.</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Identifies or explains the purpose of an illustration, a description or procedure </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(in general).</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Practices locating information from two texts about the same topic (i.e., which text uses an illustration to show </a:t>
                      </a:r>
                      <a:r>
                        <a:rPr lang="en-US" sz="800" b="1" dirty="0" smtClean="0">
                          <a:solidFill>
                            <a:srgbClr val="000000"/>
                          </a:solidFill>
                          <a:latin typeface="Calibri"/>
                          <a:ea typeface="Times New Roman"/>
                          <a:cs typeface="Times New Roman"/>
                        </a:rPr>
                        <a:t>____?).</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gridSpan="2">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Lists information found in two texts’ illustrations, descriptions or procedures to obtain and show understanding of a topic (can categorize information on a graphic organizer).</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marR="0" algn="l">
                        <a:lnSpc>
                          <a:spcPct val="115000"/>
                        </a:lnSpc>
                        <a:spcBef>
                          <a:spcPts val="0"/>
                        </a:spcBef>
                        <a:spcAft>
                          <a:spcPts val="0"/>
                        </a:spcAft>
                      </a:pPr>
                      <a:endParaRPr lang="en-US" sz="80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Identify specific text features (titles, captions, etc...)</a:t>
                      </a:r>
                      <a:r>
                        <a:rPr lang="en-US" sz="800" b="1" u="sng" dirty="0">
                          <a:solidFill>
                            <a:srgbClr val="000000"/>
                          </a:solidFill>
                          <a:latin typeface="Calibri"/>
                          <a:ea typeface="Times New Roman"/>
                          <a:cs typeface="Times New Roman"/>
                        </a:rPr>
                        <a:t>within </a:t>
                      </a:r>
                      <a:r>
                        <a:rPr lang="en-US" sz="800" b="1" dirty="0">
                          <a:solidFill>
                            <a:srgbClr val="000000"/>
                          </a:solidFill>
                          <a:latin typeface="Calibri"/>
                          <a:ea typeface="Times New Roman"/>
                          <a:cs typeface="Times New Roman"/>
                        </a:rPr>
                        <a:t>illustrations,</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descriptions or procedures in order to answer questions about a text</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dirty="0">
                          <a:latin typeface="Calibri"/>
                          <a:ea typeface="Calibri"/>
                          <a:cs typeface="Calibri"/>
                        </a:rPr>
                        <a:t>Identify basic similarities of two new texts on the same topic.</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Calibri"/>
                          <a:cs typeface="Calibri"/>
                        </a:rPr>
                        <a:t>Identify basic differences between two new texts on the same topic.</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Analyze similarities of information in two new texts on the same topic and differences between two new texts on the same topic (graphics, paragraph prompt, speech, discussions, etc</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CONSTRUCTED RESPONSE</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RI.1.9</a:t>
                      </a:r>
                      <a:r>
                        <a:rPr lang="en-US" sz="800" dirty="0">
                          <a:latin typeface="Calibri"/>
                          <a:ea typeface="Calibri"/>
                          <a:cs typeface="Helvetica"/>
                        </a:rPr>
                        <a:t> Identify basic similarities in and differences between two texts on the same topic (e.g., in illustrations, descriptions, or procedures).</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6A6A6"/>
                    </a:solidFill>
                  </a:tcPr>
                </a:tc>
              </a:tr>
            </a:tbl>
          </a:graphicData>
        </a:graphic>
      </p:graphicFrame>
      <p:sp>
        <p:nvSpPr>
          <p:cNvPr id="2" name="Rectangle 1"/>
          <p:cNvSpPr/>
          <p:nvPr/>
        </p:nvSpPr>
        <p:spPr>
          <a:xfrm>
            <a:off x="228600" y="228600"/>
            <a:ext cx="6858000" cy="646331"/>
          </a:xfrm>
          <a:prstGeom prst="rect">
            <a:avLst/>
          </a:prstGeom>
        </p:spPr>
        <p:txBody>
          <a:bodyPr wrap="square">
            <a:spAutoFit/>
          </a:bodyPr>
          <a:lstStyle/>
          <a:p>
            <a:r>
              <a:rPr lang="en-US" sz="1200" b="1" dirty="0"/>
              <a:t>Quarter Three </a:t>
            </a:r>
            <a:r>
              <a:rPr lang="en-US" sz="1200" dirty="0"/>
              <a:t>Reading Informational Learning Progressions.  </a:t>
            </a:r>
          </a:p>
          <a:p>
            <a:r>
              <a:rPr lang="en-US" sz="1200" dirty="0"/>
              <a:t>The indicated boxes highlighted </a:t>
            </a:r>
            <a:r>
              <a:rPr lang="en-US" sz="1200" b="1" i="1" dirty="0"/>
              <a:t>before the standard</a:t>
            </a:r>
            <a:r>
              <a:rPr lang="en-US" sz="1200" dirty="0"/>
              <a:t>, are assessed on this pre-assessment. The standard itself is assessed on the Common Formative Assessment (CFA) at the end of each quarter.</a:t>
            </a:r>
          </a:p>
        </p:txBody>
      </p:sp>
      <p:sp>
        <p:nvSpPr>
          <p:cNvPr id="7" name="Rectangle 6"/>
          <p:cNvSpPr/>
          <p:nvPr/>
        </p:nvSpPr>
        <p:spPr>
          <a:xfrm>
            <a:off x="1981200" y="1447800"/>
            <a:ext cx="914399"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8" name="Rectangle 7"/>
          <p:cNvSpPr/>
          <p:nvPr/>
        </p:nvSpPr>
        <p:spPr>
          <a:xfrm>
            <a:off x="1447800" y="3886200"/>
            <a:ext cx="8382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9" name="Rectangle 8"/>
          <p:cNvSpPr/>
          <p:nvPr/>
        </p:nvSpPr>
        <p:spPr>
          <a:xfrm>
            <a:off x="1143001" y="6248400"/>
            <a:ext cx="838199"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pPr/>
              <a:t>13</a:t>
            </a:fld>
            <a:endParaRPr lang="en-US" dirty="0"/>
          </a:p>
        </p:txBody>
      </p:sp>
    </p:spTree>
    <p:extLst>
      <p:ext uri="{BB962C8B-B14F-4D97-AF65-F5344CB8AC3E}">
        <p14:creationId xmlns:p14="http://schemas.microsoft.com/office/powerpoint/2010/main" val="2575196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a:off x="410210" y="795307"/>
            <a:ext cx="6819900" cy="3847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800"/>
            </a:pPr>
            <a:r>
              <a:rPr lang="es-MX" dirty="0" smtClean="0">
                <a:solidFill>
                  <a:prstClr val="black"/>
                </a:solidFill>
              </a:rPr>
              <a:t>Escribe una nueva </a:t>
            </a:r>
            <a:r>
              <a:rPr lang="es-MX" u="sng" dirty="0" smtClean="0">
                <a:solidFill>
                  <a:prstClr val="black"/>
                </a:solidFill>
              </a:rPr>
              <a:t>idea clave</a:t>
            </a:r>
            <a:r>
              <a:rPr lang="es-MX" dirty="0" smtClean="0">
                <a:solidFill>
                  <a:prstClr val="black"/>
                </a:solidFill>
              </a:rPr>
              <a:t> que aprendiste sobre el </a:t>
            </a:r>
            <a:r>
              <a:rPr lang="es-MX" u="sng" dirty="0" smtClean="0">
                <a:solidFill>
                  <a:prstClr val="black"/>
                </a:solidFill>
              </a:rPr>
              <a:t>tema principal</a:t>
            </a:r>
            <a:r>
              <a:rPr lang="es-MX" dirty="0" smtClean="0">
                <a:solidFill>
                  <a:prstClr val="black"/>
                </a:solidFill>
              </a:rPr>
              <a:t>.</a:t>
            </a:r>
            <a:endParaRPr lang="es-MX" dirty="0">
              <a:solidFill>
                <a:prstClr val="black"/>
              </a:solidFill>
            </a:endParaRPr>
          </a:p>
        </p:txBody>
      </p:sp>
      <p:graphicFrame>
        <p:nvGraphicFramePr>
          <p:cNvPr id="67" name="Table 67"/>
          <p:cNvGraphicFramePr/>
          <p:nvPr>
            <p:extLst/>
          </p:nvPr>
        </p:nvGraphicFramePr>
        <p:xfrm>
          <a:off x="457200" y="1381991"/>
          <a:ext cx="6324601" cy="1411087"/>
        </p:xfrm>
        <a:graphic>
          <a:graphicData uri="http://schemas.openxmlformats.org/drawingml/2006/table">
            <a:tbl>
              <a:tblPr/>
              <a:tblGrid>
                <a:gridCol w="6324601"/>
              </a:tblGrid>
              <a:tr h="349135">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solidFill>
                      <a:srgbClr val="FFFFFF"/>
                    </a:solidFill>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bl>
          </a:graphicData>
        </a:graphic>
      </p:graphicFrame>
      <p:sp>
        <p:nvSpPr>
          <p:cNvPr id="68" name="Shape 68"/>
          <p:cNvSpPr/>
          <p:nvPr/>
        </p:nvSpPr>
        <p:spPr>
          <a:xfrm>
            <a:off x="533399" y="3910931"/>
            <a:ext cx="6172203" cy="5035642"/>
          </a:xfrm>
          <a:prstGeom prst="rect">
            <a:avLst/>
          </a:prstGeom>
          <a:ln w="25400">
            <a:solidFill>
              <a:srgbClr val="3A5E8A"/>
            </a:solidFill>
          </a:ln>
        </p:spPr>
        <p:txBody>
          <a:bodyPr lIns="0" tIns="0" rIns="0" bIns="0" anchor="ctr"/>
          <a:lstStyle/>
          <a:p>
            <a:pPr algn="ctr">
              <a:defRPr>
                <a:solidFill>
                  <a:srgbClr val="FFFFFF"/>
                </a:solidFill>
              </a:defRPr>
            </a:pPr>
            <a:endParaRPr>
              <a:solidFill>
                <a:srgbClr val="FFFFFF"/>
              </a:solidFill>
            </a:endParaRPr>
          </a:p>
        </p:txBody>
      </p:sp>
      <p:sp>
        <p:nvSpPr>
          <p:cNvPr id="69" name="Shape 69"/>
          <p:cNvSpPr/>
          <p:nvPr/>
        </p:nvSpPr>
        <p:spPr>
          <a:xfrm>
            <a:off x="278853" y="1412503"/>
            <a:ext cx="2691374" cy="1692771"/>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ma14="http://schemas.microsoft.com/office/mac/drawingml/2011/main" xmlns="" val="1"/>
            </a:ext>
          </a:extLst>
        </p:spPr>
        <p:txBody>
          <a:bodyPr wrap="square" lIns="0" tIns="0" rIns="0" bIns="0">
            <a:spAutoFit/>
          </a:bodyPr>
          <a:lstStyle/>
          <a:p>
            <a:pPr marL="112713">
              <a:defRPr sz="1800"/>
            </a:pPr>
            <a:r>
              <a:rPr lang="es-MX" sz="1100" b="1" dirty="0" smtClean="0">
                <a:solidFill>
                  <a:prstClr val="black"/>
                </a:solidFill>
              </a:rPr>
              <a:t>Instruya a los estudiantes a mirar en una </a:t>
            </a:r>
            <a:r>
              <a:rPr lang="es-MX" sz="1100" b="1" u="sng" dirty="0" smtClean="0">
                <a:solidFill>
                  <a:srgbClr val="C00000"/>
                </a:solidFill>
                <a:effectLst>
                  <a:outerShdw blurRad="38100" dist="38100" dir="2700000" rotWithShape="0">
                    <a:srgbClr val="000000">
                      <a:alpha val="43137"/>
                    </a:srgbClr>
                  </a:outerShdw>
                </a:effectLst>
              </a:rPr>
              <a:t>parte del pasaje </a:t>
            </a:r>
            <a:r>
              <a:rPr lang="es-MX" sz="1100" b="1" dirty="0" smtClean="0">
                <a:solidFill>
                  <a:prstClr val="black"/>
                </a:solidFill>
              </a:rPr>
              <a:t>que les gustó o uno que usted haya escogido para ellos (un párrafo o una sección). </a:t>
            </a:r>
          </a:p>
          <a:p>
            <a:pPr>
              <a:defRPr sz="1800"/>
            </a:pPr>
            <a:endParaRPr lang="es-MX" sz="1100" b="1" dirty="0" smtClean="0">
              <a:solidFill>
                <a:prstClr val="black"/>
              </a:solidFill>
            </a:endParaRPr>
          </a:p>
          <a:p>
            <a:pPr marL="112713">
              <a:defRPr sz="1800"/>
            </a:pPr>
            <a:r>
              <a:rPr lang="es-MX" sz="1100" b="1" dirty="0" smtClean="0">
                <a:solidFill>
                  <a:prstClr val="black"/>
                </a:solidFill>
              </a:rPr>
              <a:t>Pregunte a los estudiantes: −</a:t>
            </a:r>
            <a:r>
              <a:rPr lang="es-MX" sz="1100" b="1" i="1" dirty="0" smtClean="0">
                <a:solidFill>
                  <a:prstClr val="black"/>
                </a:solidFill>
              </a:rPr>
              <a:t>¿Esta parte del párrafo o sección  dice </a:t>
            </a:r>
            <a:r>
              <a:rPr lang="es-MX" sz="1100" b="1" i="1" u="sng" dirty="0" smtClean="0">
                <a:solidFill>
                  <a:prstClr val="black"/>
                </a:solidFill>
              </a:rPr>
              <a:t>algo nuevo </a:t>
            </a:r>
            <a:r>
              <a:rPr lang="es-MX" sz="1100" b="1" i="1" dirty="0" smtClean="0">
                <a:solidFill>
                  <a:prstClr val="black"/>
                </a:solidFill>
              </a:rPr>
              <a:t>sobre el </a:t>
            </a:r>
            <a:r>
              <a:rPr lang="es-MX" sz="1100" b="1" i="1" u="sng" dirty="0" smtClean="0">
                <a:solidFill>
                  <a:srgbClr val="C00000"/>
                </a:solidFill>
                <a:effectLst>
                  <a:outerShdw blurRad="38100" dist="38100" dir="2700000" rotWithShape="0">
                    <a:srgbClr val="000000">
                      <a:alpha val="43137"/>
                    </a:srgbClr>
                  </a:outerShdw>
                </a:effectLst>
              </a:rPr>
              <a:t>tema principal</a:t>
            </a:r>
            <a:r>
              <a:rPr lang="es-MX" sz="1100" b="1" i="1" dirty="0" smtClean="0">
                <a:solidFill>
                  <a:prstClr val="black"/>
                </a:solidFill>
              </a:rPr>
              <a:t>? </a:t>
            </a:r>
            <a:r>
              <a:rPr lang="es-MX" sz="1100" b="1" dirty="0" smtClean="0">
                <a:solidFill>
                  <a:prstClr val="black"/>
                </a:solidFill>
              </a:rPr>
              <a:t>(recuérdeles el tema principal). </a:t>
            </a:r>
            <a:r>
              <a:rPr lang="es-MX" sz="1100" b="1" i="1" dirty="0" smtClean="0">
                <a:solidFill>
                  <a:prstClr val="black"/>
                </a:solidFill>
              </a:rPr>
              <a:t>Esta es una </a:t>
            </a:r>
            <a:r>
              <a:rPr lang="es-MX" sz="1100" b="1" i="1" u="sng" dirty="0" smtClean="0">
                <a:solidFill>
                  <a:srgbClr val="C00000"/>
                </a:solidFill>
                <a:effectLst>
                  <a:outerShdw blurRad="38100" dist="38100" dir="2700000" rotWithShape="0">
                    <a:srgbClr val="000000">
                      <a:alpha val="43137"/>
                    </a:srgbClr>
                  </a:outerShdw>
                </a:effectLst>
              </a:rPr>
              <a:t>idea clave </a:t>
            </a:r>
            <a:r>
              <a:rPr lang="es-MX" sz="1100" b="1" i="1" dirty="0" smtClean="0">
                <a:solidFill>
                  <a:prstClr val="black"/>
                </a:solidFill>
              </a:rPr>
              <a:t>sobre el </a:t>
            </a:r>
            <a:r>
              <a:rPr lang="es-MX" sz="1100" b="1" i="1" u="sng" dirty="0" smtClean="0">
                <a:solidFill>
                  <a:srgbClr val="C00000"/>
                </a:solidFill>
                <a:effectLst>
                  <a:outerShdw blurRad="38100" dist="38100" dir="2700000" rotWithShape="0">
                    <a:srgbClr val="000000">
                      <a:alpha val="43137"/>
                    </a:srgbClr>
                  </a:outerShdw>
                </a:effectLst>
              </a:rPr>
              <a:t>tema principal</a:t>
            </a:r>
            <a:r>
              <a:rPr lang="es-MX" sz="1100" b="1" i="1" dirty="0" smtClean="0">
                <a:solidFill>
                  <a:prstClr val="black"/>
                </a:solidFill>
              </a:rPr>
              <a:t>.</a:t>
            </a:r>
            <a:endParaRPr lang="es-MX" sz="1100" b="1" i="1" dirty="0">
              <a:solidFill>
                <a:prstClr val="black"/>
              </a:solidFill>
            </a:endParaRPr>
          </a:p>
        </p:txBody>
      </p:sp>
      <p:sp>
        <p:nvSpPr>
          <p:cNvPr id="70" name="Shape 70"/>
          <p:cNvSpPr/>
          <p:nvPr/>
        </p:nvSpPr>
        <p:spPr>
          <a:xfrm>
            <a:off x="4114800" y="4114800"/>
            <a:ext cx="2931160" cy="2200602"/>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ma14="http://schemas.microsoft.com/office/mac/drawingml/2011/main" xmlns="" val="1"/>
            </a:ext>
          </a:extLst>
        </p:spPr>
        <p:txBody>
          <a:bodyPr wrap="square" lIns="0" tIns="0" rIns="0" bIns="0">
            <a:spAutoFit/>
          </a:bodyPr>
          <a:lstStyle/>
          <a:p>
            <a:pPr marL="109538">
              <a:defRPr sz="1800"/>
            </a:pPr>
            <a:r>
              <a:rPr lang="es-MX" sz="1100" b="1" dirty="0" smtClean="0">
                <a:solidFill>
                  <a:prstClr val="black"/>
                </a:solidFill>
              </a:rPr>
              <a:t>Pida a los estudiantes que busquen </a:t>
            </a:r>
            <a:r>
              <a:rPr lang="es-MX" sz="1100" b="1" u="sng" dirty="0" smtClean="0">
                <a:solidFill>
                  <a:srgbClr val="C00000"/>
                </a:solidFill>
                <a:effectLst>
                  <a:outerShdw blurRad="38100" dist="38100" dir="2700000" rotWithShape="0">
                    <a:srgbClr val="000000">
                      <a:alpha val="43137"/>
                    </a:srgbClr>
                  </a:outerShdw>
                </a:effectLst>
              </a:rPr>
              <a:t>detalles clave</a:t>
            </a:r>
            <a:r>
              <a:rPr lang="es-MX" sz="1100" b="1" dirty="0" smtClean="0">
                <a:solidFill>
                  <a:prstClr val="black"/>
                </a:solidFill>
              </a:rPr>
              <a:t>  que  </a:t>
            </a:r>
            <a:r>
              <a:rPr lang="es-MX" sz="1100" b="1" u="sng" dirty="0" smtClean="0">
                <a:solidFill>
                  <a:prstClr val="black"/>
                </a:solidFill>
              </a:rPr>
              <a:t>expliquen más</a:t>
            </a:r>
            <a:r>
              <a:rPr lang="es-MX" sz="1100" b="1" dirty="0" smtClean="0">
                <a:solidFill>
                  <a:prstClr val="black"/>
                </a:solidFill>
              </a:rPr>
              <a:t> sobre “lo nuevo que aprendieron”.  </a:t>
            </a:r>
          </a:p>
          <a:p>
            <a:pPr marL="109538">
              <a:defRPr sz="1800"/>
            </a:pPr>
            <a:endParaRPr lang="es-MX" sz="1100" b="1" dirty="0" smtClean="0">
              <a:solidFill>
                <a:prstClr val="black"/>
              </a:solidFill>
            </a:endParaRPr>
          </a:p>
          <a:p>
            <a:pPr marL="109538">
              <a:defRPr sz="1800"/>
            </a:pPr>
            <a:r>
              <a:rPr lang="es-MX" sz="1100" b="1" dirty="0" smtClean="0">
                <a:solidFill>
                  <a:prstClr val="black"/>
                </a:solidFill>
                <a:effectLst>
                  <a:outerShdw blurRad="38100" dist="38100" dir="2700000" rotWithShape="0">
                    <a:srgbClr val="000000">
                      <a:alpha val="43137"/>
                    </a:srgbClr>
                  </a:outerShdw>
                </a:effectLst>
              </a:rPr>
              <a:t>Los </a:t>
            </a:r>
            <a:r>
              <a:rPr lang="es-MX" sz="1100" b="1" u="sng" dirty="0" smtClean="0">
                <a:solidFill>
                  <a:srgbClr val="C00000"/>
                </a:solidFill>
                <a:effectLst>
                  <a:outerShdw blurRad="38100" dist="38100" dir="2700000" rotWithShape="0">
                    <a:srgbClr val="000000">
                      <a:alpha val="43137"/>
                    </a:srgbClr>
                  </a:outerShdw>
                </a:effectLst>
              </a:rPr>
              <a:t>detalles clave</a:t>
            </a:r>
            <a:r>
              <a:rPr lang="es-MX" sz="1100" b="1" dirty="0" smtClean="0">
                <a:solidFill>
                  <a:srgbClr val="C00000"/>
                </a:solidFill>
                <a:effectLst>
                  <a:outerShdw blurRad="38100" dist="38100" dir="2700000" rotWithShape="0">
                    <a:srgbClr val="000000">
                      <a:alpha val="43137"/>
                    </a:srgbClr>
                  </a:outerShdw>
                </a:effectLst>
              </a:rPr>
              <a:t>  </a:t>
            </a:r>
            <a:r>
              <a:rPr lang="es-MX" sz="1100" b="1" dirty="0" smtClean="0">
                <a:solidFill>
                  <a:prstClr val="black"/>
                </a:solidFill>
              </a:rPr>
              <a:t>ofrecen evidencia para apoyar una </a:t>
            </a:r>
            <a:r>
              <a:rPr lang="es-MX" sz="1100" b="1" u="sng" dirty="0" smtClean="0">
                <a:solidFill>
                  <a:srgbClr val="C00000"/>
                </a:solidFill>
                <a:effectLst>
                  <a:outerShdw blurRad="38100" dist="38100" dir="2700000" rotWithShape="0">
                    <a:srgbClr val="000000">
                      <a:alpha val="43137"/>
                    </a:srgbClr>
                  </a:outerShdw>
                </a:effectLst>
              </a:rPr>
              <a:t>idea clave</a:t>
            </a:r>
            <a:r>
              <a:rPr lang="es-MX" sz="1100" b="1" dirty="0" smtClean="0">
                <a:solidFill>
                  <a:srgbClr val="C00000"/>
                </a:solidFill>
                <a:effectLst>
                  <a:outerShdw blurRad="38100" dist="38100" dir="2700000" rotWithShape="0">
                    <a:srgbClr val="000000">
                      <a:alpha val="43137"/>
                    </a:srgbClr>
                  </a:outerShdw>
                </a:effectLst>
              </a:rPr>
              <a:t> </a:t>
            </a:r>
            <a:r>
              <a:rPr lang="es-MX" sz="1100" b="1" dirty="0" smtClean="0">
                <a:solidFill>
                  <a:prstClr val="black"/>
                </a:solidFill>
              </a:rPr>
              <a:t>(o idea).  </a:t>
            </a:r>
          </a:p>
          <a:p>
            <a:pPr marL="109538">
              <a:defRPr sz="1800"/>
            </a:pPr>
            <a:endParaRPr lang="es-MX" sz="1100" b="1" dirty="0" smtClean="0">
              <a:solidFill>
                <a:prstClr val="black"/>
              </a:solidFill>
            </a:endParaRPr>
          </a:p>
          <a:p>
            <a:pPr marL="109538">
              <a:defRPr sz="1800"/>
            </a:pPr>
            <a:r>
              <a:rPr lang="es-MX" sz="1100" b="1" dirty="0" smtClean="0">
                <a:solidFill>
                  <a:prstClr val="black"/>
                </a:solidFill>
              </a:rPr>
              <a:t>Ejemplo: si el tema principal es sobre perros y …</a:t>
            </a:r>
          </a:p>
          <a:p>
            <a:pPr marL="109538">
              <a:defRPr sz="1800"/>
            </a:pPr>
            <a:endParaRPr lang="es-MX" sz="1100" b="1" dirty="0" smtClean="0">
              <a:solidFill>
                <a:prstClr val="black"/>
              </a:solidFill>
            </a:endParaRPr>
          </a:p>
          <a:p>
            <a:pPr marL="109538">
              <a:defRPr sz="1800"/>
            </a:pPr>
            <a:r>
              <a:rPr lang="es-MX" sz="1100" b="1" dirty="0" smtClean="0">
                <a:solidFill>
                  <a:prstClr val="black"/>
                </a:solidFill>
              </a:rPr>
              <a:t>“Al perro le gusta jugar,” (es la </a:t>
            </a:r>
            <a:r>
              <a:rPr lang="es-MX" sz="1100" b="1" u="sng" dirty="0" smtClean="0">
                <a:solidFill>
                  <a:srgbClr val="C00000"/>
                </a:solidFill>
                <a:effectLst>
                  <a:outerShdw blurRad="38100" dist="38100" dir="2700000" rotWithShape="0">
                    <a:srgbClr val="000000">
                      <a:alpha val="43137"/>
                    </a:srgbClr>
                  </a:outerShdw>
                </a:effectLst>
              </a:rPr>
              <a:t>idea clave</a:t>
            </a:r>
            <a:r>
              <a:rPr lang="es-MX" sz="1100" b="1" dirty="0" smtClean="0">
                <a:solidFill>
                  <a:prstClr val="black"/>
                </a:solidFill>
              </a:rPr>
              <a:t>),</a:t>
            </a:r>
          </a:p>
          <a:p>
            <a:pPr marL="109538">
              <a:defRPr sz="1800"/>
            </a:pPr>
            <a:r>
              <a:rPr lang="es-MX" sz="1100" b="1" dirty="0" smtClean="0">
                <a:solidFill>
                  <a:prstClr val="black"/>
                </a:solidFill>
              </a:rPr>
              <a:t>Entonces, algunos </a:t>
            </a:r>
            <a:r>
              <a:rPr lang="es-MX" sz="1100" b="1" u="sng" dirty="0" smtClean="0">
                <a:solidFill>
                  <a:srgbClr val="C00000"/>
                </a:solidFill>
                <a:effectLst>
                  <a:outerShdw blurRad="38100" dist="38100" dir="2700000" rotWithShape="0">
                    <a:srgbClr val="000000">
                      <a:alpha val="43137"/>
                    </a:srgbClr>
                  </a:outerShdw>
                </a:effectLst>
              </a:rPr>
              <a:t>detalles clave </a:t>
            </a:r>
            <a:r>
              <a:rPr lang="es-MX" sz="1100" b="1" dirty="0" smtClean="0">
                <a:solidFill>
                  <a:prstClr val="black"/>
                </a:solidFill>
              </a:rPr>
              <a:t>podrían ser:  </a:t>
            </a:r>
          </a:p>
          <a:p>
            <a:pPr marL="284163">
              <a:buSzPct val="100000"/>
              <a:buFont typeface="Arial"/>
              <a:buChar char="•"/>
              <a:defRPr sz="1800"/>
            </a:pPr>
            <a:r>
              <a:rPr lang="es-MX" sz="1100" b="1" dirty="0" smtClean="0">
                <a:solidFill>
                  <a:prstClr val="black"/>
                </a:solidFill>
              </a:rPr>
              <a:t>al perro le gusta jugar a buscar cosas.</a:t>
            </a:r>
          </a:p>
          <a:p>
            <a:pPr marL="284163">
              <a:buSzPct val="100000"/>
              <a:buFont typeface="Arial"/>
              <a:buChar char="•"/>
              <a:defRPr sz="1800"/>
            </a:pPr>
            <a:r>
              <a:rPr lang="es-MX" sz="1100" b="1" dirty="0" smtClean="0">
                <a:solidFill>
                  <a:prstClr val="black"/>
                </a:solidFill>
              </a:rPr>
              <a:t>al perro le gusta jugar con la pelota.</a:t>
            </a:r>
            <a:endParaRPr lang="es-MX" sz="1100" b="1" dirty="0">
              <a:solidFill>
                <a:prstClr val="black"/>
              </a:solidFill>
            </a:endParaRPr>
          </a:p>
        </p:txBody>
      </p:sp>
      <p:grpSp>
        <p:nvGrpSpPr>
          <p:cNvPr id="2" name="Group 73"/>
          <p:cNvGrpSpPr/>
          <p:nvPr/>
        </p:nvGrpSpPr>
        <p:grpSpPr>
          <a:xfrm>
            <a:off x="2864639" y="1215980"/>
            <a:ext cx="406400" cy="436419"/>
            <a:chOff x="0" y="0"/>
            <a:chExt cx="406400" cy="457200"/>
          </a:xfrm>
        </p:grpSpPr>
        <p:sp>
          <p:nvSpPr>
            <p:cNvPr id="71" name="Shape 71"/>
            <p:cNvSpPr/>
            <p:nvPr/>
          </p:nvSpPr>
          <p:spPr>
            <a:xfrm>
              <a:off x="0" y="0"/>
              <a:ext cx="406400"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algn="ctr">
                <a:defRPr b="1">
                  <a:solidFill>
                    <a:srgbClr val="FFFFFF"/>
                  </a:solidFill>
                  <a:effectLst>
                    <a:outerShdw blurRad="38100" dist="38100" dir="2700000" rotWithShape="0">
                      <a:srgbClr val="000000">
                        <a:alpha val="43137"/>
                      </a:srgbClr>
                    </a:outerShdw>
                  </a:effectLst>
                </a:defRPr>
              </a:pPr>
              <a:endParaRPr b="1">
                <a:solidFill>
                  <a:srgbClr val="FFFFFF"/>
                </a:solidFill>
                <a:effectLst>
                  <a:outerShdw blurRad="38100" dist="38100" dir="2700000" rotWithShape="0">
                    <a:srgbClr val="000000">
                      <a:alpha val="43137"/>
                    </a:srgbClr>
                  </a:outerShdw>
                </a:effectLst>
              </a:endParaRPr>
            </a:p>
          </p:txBody>
        </p:sp>
        <p:sp>
          <p:nvSpPr>
            <p:cNvPr id="72" name="Shape 72"/>
            <p:cNvSpPr/>
            <p:nvPr/>
          </p:nvSpPr>
          <p:spPr>
            <a:xfrm>
              <a:off x="19839" y="75444"/>
              <a:ext cx="366722" cy="3063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a:defRPr sz="1800" b="0">
                  <a:solidFill>
                    <a:srgbClr val="000000"/>
                  </a:solidFill>
                  <a:effectLst/>
                </a:defRPr>
              </a:pPr>
              <a:r>
                <a:t>1</a:t>
              </a:r>
            </a:p>
          </p:txBody>
        </p:sp>
      </p:grpSp>
      <p:grpSp>
        <p:nvGrpSpPr>
          <p:cNvPr id="3" name="Group 76"/>
          <p:cNvGrpSpPr/>
          <p:nvPr/>
        </p:nvGrpSpPr>
        <p:grpSpPr>
          <a:xfrm>
            <a:off x="6858000" y="4495800"/>
            <a:ext cx="304800" cy="360218"/>
            <a:chOff x="0" y="0"/>
            <a:chExt cx="381001" cy="457200"/>
          </a:xfrm>
        </p:grpSpPr>
        <p:sp>
          <p:nvSpPr>
            <p:cNvPr id="74" name="Shape 74"/>
            <p:cNvSpPr/>
            <p:nvPr/>
          </p:nvSpPr>
          <p:spPr>
            <a:xfrm>
              <a:off x="0" y="0"/>
              <a:ext cx="381001"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algn="ctr">
                <a:defRPr b="1">
                  <a:solidFill>
                    <a:srgbClr val="FFFFFF"/>
                  </a:solidFill>
                  <a:effectLst>
                    <a:outerShdw blurRad="38100" dist="38100" dir="2700000" rotWithShape="0">
                      <a:srgbClr val="000000">
                        <a:alpha val="43137"/>
                      </a:srgbClr>
                    </a:outerShdw>
                  </a:effectLst>
                </a:defRPr>
              </a:pPr>
              <a:endParaRPr b="1">
                <a:solidFill>
                  <a:srgbClr val="FFFFFF"/>
                </a:solidFill>
                <a:effectLst>
                  <a:outerShdw blurRad="38100" dist="38100" dir="2700000" rotWithShape="0">
                    <a:srgbClr val="000000">
                      <a:alpha val="43137"/>
                    </a:srgbClr>
                  </a:outerShdw>
                </a:effectLst>
              </a:endParaRPr>
            </a:p>
          </p:txBody>
        </p:sp>
        <p:sp>
          <p:nvSpPr>
            <p:cNvPr id="75" name="Shape 75"/>
            <p:cNvSpPr/>
            <p:nvPr/>
          </p:nvSpPr>
          <p:spPr>
            <a:xfrm>
              <a:off x="18599" y="75444"/>
              <a:ext cx="343803" cy="3063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a:defRPr sz="1800" b="0">
                  <a:solidFill>
                    <a:srgbClr val="000000"/>
                  </a:solidFill>
                  <a:effectLst/>
                </a:defRPr>
              </a:pPr>
              <a:r>
                <a:rPr dirty="0"/>
                <a:t>2</a:t>
              </a:r>
            </a:p>
          </p:txBody>
        </p:sp>
      </p:grpSp>
      <p:sp>
        <p:nvSpPr>
          <p:cNvPr id="77" name="Shape 77"/>
          <p:cNvSpPr/>
          <p:nvPr/>
        </p:nvSpPr>
        <p:spPr>
          <a:xfrm>
            <a:off x="228601" y="195667"/>
            <a:ext cx="885713" cy="331078"/>
          </a:xfrm>
          <a:prstGeom prst="rect">
            <a:avLst/>
          </a:prstGeom>
          <a:solidFill>
            <a:srgbClr val="DDD9C3"/>
          </a:solidFill>
          <a:ln w="12700">
            <a:miter lim="400000"/>
          </a:ln>
          <a:extLst>
            <a:ext uri="{C572A759-6A51-4108-AA02-DFA0A04FC94B}">
              <ma14:wrappingTextBoxFlag xmlns:ma14="http://schemas.microsoft.com/office/mac/drawingml/2011/main" xmlns="" val="1"/>
            </a:ext>
          </a:extLst>
        </p:spPr>
        <p:txBody>
          <a:bodyPr lIns="49638" tIns="49638" rIns="49638" bIns="49638">
            <a:spAutoFit/>
          </a:bodyPr>
          <a:lstStyle>
            <a:lvl1pPr>
              <a:defRPr sz="1500" b="1"/>
            </a:lvl1pPr>
          </a:lstStyle>
          <a:p>
            <a:pPr>
              <a:defRPr sz="1800" b="0"/>
            </a:pPr>
            <a:r>
              <a:rPr dirty="0" smtClean="0">
                <a:solidFill>
                  <a:prstClr val="black"/>
                </a:solidFill>
              </a:rPr>
              <a:t>Grado</a:t>
            </a:r>
            <a:r>
              <a:rPr lang="en-US" dirty="0" smtClean="0">
                <a:solidFill>
                  <a:prstClr val="black"/>
                </a:solidFill>
              </a:rPr>
              <a:t> 1</a:t>
            </a:r>
            <a:endParaRPr dirty="0">
              <a:solidFill>
                <a:prstClr val="black"/>
              </a:solidFill>
            </a:endParaRPr>
          </a:p>
        </p:txBody>
      </p:sp>
      <p:sp>
        <p:nvSpPr>
          <p:cNvPr id="78" name="Shape 78"/>
          <p:cNvSpPr/>
          <p:nvPr/>
        </p:nvSpPr>
        <p:spPr>
          <a:xfrm>
            <a:off x="307609" y="3233523"/>
            <a:ext cx="6690907" cy="685021"/>
          </a:xfrm>
          <a:prstGeom prst="rect">
            <a:avLst/>
          </a:prstGeom>
          <a:ln w="12700">
            <a:miter lim="400000"/>
          </a:ln>
          <a:extLst>
            <a:ext uri="{C572A759-6A51-4108-AA02-DFA0A04FC94B}">
              <ma14:wrappingTextBoxFlag xmlns:ma14="http://schemas.microsoft.com/office/mac/drawingml/2011/main" xmlns="" val="1"/>
            </a:ext>
          </a:extLst>
        </p:spPr>
        <p:txBody>
          <a:bodyPr wrap="square" lIns="49638" tIns="49638" rIns="49638" bIns="49638">
            <a:spAutoFit/>
          </a:bodyPr>
          <a:lstStyle/>
          <a:p>
            <a:pPr>
              <a:defRPr sz="1800"/>
            </a:pPr>
            <a:r>
              <a:rPr lang="es-MX" dirty="0" smtClean="0">
                <a:solidFill>
                  <a:prstClr val="black"/>
                </a:solidFill>
              </a:rPr>
              <a:t>Explica más </a:t>
            </a:r>
            <a:r>
              <a:rPr lang="es-MX" u="sng" dirty="0" smtClean="0">
                <a:solidFill>
                  <a:prstClr val="black"/>
                </a:solidFill>
              </a:rPr>
              <a:t>detalles claves</a:t>
            </a:r>
            <a:r>
              <a:rPr lang="es-MX" dirty="0" smtClean="0">
                <a:solidFill>
                  <a:prstClr val="black"/>
                </a:solidFill>
              </a:rPr>
              <a:t> sobre la nueva </a:t>
            </a:r>
            <a:r>
              <a:rPr lang="es-MX" u="sng" dirty="0" smtClean="0">
                <a:solidFill>
                  <a:prstClr val="black"/>
                </a:solidFill>
              </a:rPr>
              <a:t>idea clave</a:t>
            </a:r>
            <a:r>
              <a:rPr lang="es-MX" dirty="0" smtClean="0">
                <a:solidFill>
                  <a:prstClr val="black"/>
                </a:solidFill>
              </a:rPr>
              <a:t> que aprendiste. Puedes usar palabras y dibujos para hablar sobre esto.</a:t>
            </a:r>
            <a:endParaRPr lang="es-MX" dirty="0">
              <a:solidFill>
                <a:prstClr val="black"/>
              </a:solidFill>
            </a:endParaRPr>
          </a:p>
        </p:txBody>
      </p:sp>
      <p:sp>
        <p:nvSpPr>
          <p:cNvPr id="79" name="Shape 79"/>
          <p:cNvSpPr/>
          <p:nvPr/>
        </p:nvSpPr>
        <p:spPr>
          <a:xfrm>
            <a:off x="487680" y="6138073"/>
            <a:ext cx="3332480" cy="3016210"/>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ma14="http://schemas.microsoft.com/office/mac/drawingml/2011/main" xmlns="" val="1"/>
            </a:ext>
          </a:extLst>
        </p:spPr>
        <p:txBody>
          <a:bodyPr lIns="0" tIns="0" rIns="0" bIns="0">
            <a:spAutoFit/>
          </a:bodyPr>
          <a:lstStyle/>
          <a:p>
            <a:pPr marL="112713">
              <a:defRPr sz="1800"/>
            </a:pPr>
            <a:r>
              <a:rPr lang="es-MX" sz="1100" b="1" u="sng" dirty="0" smtClean="0">
                <a:solidFill>
                  <a:srgbClr val="002060"/>
                </a:solidFill>
              </a:rPr>
              <a:t>Diferenciación</a:t>
            </a:r>
            <a:r>
              <a:rPr lang="es-MX" sz="1100" b="1" dirty="0" smtClean="0">
                <a:solidFill>
                  <a:srgbClr val="002060"/>
                </a:solidFill>
              </a:rPr>
              <a:t>:</a:t>
            </a:r>
          </a:p>
          <a:p>
            <a:pPr marL="112713">
              <a:defRPr sz="1800"/>
            </a:pPr>
            <a:endParaRPr lang="es-MX" sz="900" b="1" dirty="0" smtClean="0">
              <a:solidFill>
                <a:srgbClr val="002060"/>
              </a:solidFill>
            </a:endParaRPr>
          </a:p>
          <a:p>
            <a:pPr marL="112713">
              <a:defRPr sz="1800"/>
            </a:pPr>
            <a:r>
              <a:rPr lang="es-MX" sz="1100" b="1" dirty="0" smtClean="0">
                <a:solidFill>
                  <a:srgbClr val="002060"/>
                </a:solidFill>
              </a:rPr>
              <a:t>En primer grado usted puede desarrollar progresivamente al estudiante  empezando solamente escribiendo una idea clave y luego avanzando a la escritura de detalles clave.  Los estudiantes que se beneficiarían del enriquecimiento, pueden seguir adelante con más secciones o párrafos.  </a:t>
            </a:r>
          </a:p>
          <a:p>
            <a:pPr marL="112713">
              <a:defRPr sz="1800"/>
            </a:pPr>
            <a:endParaRPr lang="es-MX" sz="1100" b="1" dirty="0" smtClean="0">
              <a:solidFill>
                <a:srgbClr val="002060"/>
              </a:solidFill>
            </a:endParaRPr>
          </a:p>
          <a:p>
            <a:pPr marL="112713">
              <a:defRPr sz="1800"/>
            </a:pPr>
            <a:r>
              <a:rPr lang="es-MX" sz="1100" b="1" dirty="0" smtClean="0">
                <a:solidFill>
                  <a:srgbClr val="002060"/>
                </a:solidFill>
              </a:rPr>
              <a:t>Para los estudiantes que necesitan instrucción más directa, enseñe cada parte en mini lecciones. Estos conceptos pueden enseñarse por separado: </a:t>
            </a:r>
          </a:p>
          <a:p>
            <a:pPr marL="398463">
              <a:buClr>
                <a:srgbClr val="002060"/>
              </a:buClr>
              <a:buSzPct val="100000"/>
              <a:buFont typeface="Arial"/>
              <a:buChar char="•"/>
              <a:defRPr sz="1800"/>
            </a:pPr>
            <a:r>
              <a:rPr lang="es-MX" sz="1100" b="1" dirty="0" smtClean="0">
                <a:solidFill>
                  <a:srgbClr val="002060"/>
                </a:solidFill>
              </a:rPr>
              <a:t>Tema principal </a:t>
            </a:r>
          </a:p>
          <a:p>
            <a:pPr marL="398463">
              <a:buClr>
                <a:srgbClr val="002060"/>
              </a:buClr>
              <a:buSzPct val="100000"/>
              <a:buFont typeface="Arial"/>
              <a:buChar char="•"/>
              <a:defRPr sz="1800"/>
            </a:pPr>
            <a:r>
              <a:rPr lang="es-MX" sz="1100" b="1" dirty="0" smtClean="0">
                <a:solidFill>
                  <a:srgbClr val="002060"/>
                </a:solidFill>
              </a:rPr>
              <a:t>Ideas clave</a:t>
            </a:r>
          </a:p>
          <a:p>
            <a:pPr marL="398463">
              <a:buClr>
                <a:srgbClr val="002060"/>
              </a:buClr>
              <a:buSzPct val="100000"/>
              <a:buFont typeface="Arial"/>
              <a:buChar char="•"/>
              <a:defRPr sz="1800"/>
            </a:pPr>
            <a:r>
              <a:rPr lang="es-MX" sz="1100" b="1" dirty="0" smtClean="0">
                <a:solidFill>
                  <a:srgbClr val="002060"/>
                </a:solidFill>
              </a:rPr>
              <a:t>Detalles clave</a:t>
            </a:r>
          </a:p>
          <a:p>
            <a:pPr marL="112713">
              <a:defRPr sz="1800"/>
            </a:pPr>
            <a:r>
              <a:rPr lang="es-MX" sz="1100" b="1" dirty="0" smtClean="0">
                <a:solidFill>
                  <a:srgbClr val="002060"/>
                </a:solidFill>
              </a:rPr>
              <a:t>Los estudiantes ELL pueden necesitar que cada parte sea enseñada usando una estructura del lenguaje (oración) que enfatice palabras de transición. </a:t>
            </a:r>
            <a:endParaRPr lang="es-MX" sz="1100" b="1" dirty="0">
              <a:solidFill>
                <a:srgbClr val="002060"/>
              </a:solidFill>
            </a:endParaRPr>
          </a:p>
        </p:txBody>
      </p:sp>
      <p:grpSp>
        <p:nvGrpSpPr>
          <p:cNvPr id="4" name="Group 82"/>
          <p:cNvGrpSpPr/>
          <p:nvPr/>
        </p:nvGrpSpPr>
        <p:grpSpPr>
          <a:xfrm>
            <a:off x="3576320" y="6058063"/>
            <a:ext cx="381003" cy="436419"/>
            <a:chOff x="0" y="0"/>
            <a:chExt cx="381001" cy="457200"/>
          </a:xfrm>
        </p:grpSpPr>
        <p:sp>
          <p:nvSpPr>
            <p:cNvPr id="80" name="Shape 80"/>
            <p:cNvSpPr/>
            <p:nvPr/>
          </p:nvSpPr>
          <p:spPr>
            <a:xfrm>
              <a:off x="0" y="0"/>
              <a:ext cx="381001"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algn="ctr">
                <a:defRPr b="1">
                  <a:solidFill>
                    <a:srgbClr val="FFFFFF"/>
                  </a:solidFill>
                  <a:effectLst>
                    <a:outerShdw blurRad="38100" dist="38100" dir="2700000" rotWithShape="0">
                      <a:srgbClr val="000000">
                        <a:alpha val="43137"/>
                      </a:srgbClr>
                    </a:outerShdw>
                  </a:effectLst>
                </a:defRPr>
              </a:pPr>
              <a:endParaRPr b="1">
                <a:solidFill>
                  <a:srgbClr val="FFFFFF"/>
                </a:solidFill>
                <a:effectLst>
                  <a:outerShdw blurRad="38100" dist="38100" dir="2700000" rotWithShape="0">
                    <a:srgbClr val="000000">
                      <a:alpha val="43137"/>
                    </a:srgbClr>
                  </a:outerShdw>
                </a:effectLst>
              </a:endParaRPr>
            </a:p>
          </p:txBody>
        </p:sp>
        <p:sp>
          <p:nvSpPr>
            <p:cNvPr id="81" name="Shape 81"/>
            <p:cNvSpPr/>
            <p:nvPr/>
          </p:nvSpPr>
          <p:spPr>
            <a:xfrm>
              <a:off x="18599" y="75444"/>
              <a:ext cx="343803" cy="3063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a:defRPr sz="1800" b="0">
                  <a:solidFill>
                    <a:srgbClr val="000000"/>
                  </a:solidFill>
                  <a:effectLst/>
                </a:defRPr>
              </a:pPr>
              <a:r>
                <a:t>3</a:t>
              </a:r>
            </a:p>
          </p:txBody>
        </p:sp>
      </p:grpSp>
      <p:sp>
        <p:nvSpPr>
          <p:cNvPr id="83" name="Shape 83"/>
          <p:cNvSpPr/>
          <p:nvPr/>
        </p:nvSpPr>
        <p:spPr>
          <a:xfrm>
            <a:off x="1219201" y="4320541"/>
            <a:ext cx="2763521" cy="1269796"/>
          </a:xfrm>
          <a:prstGeom prst="rect">
            <a:avLst/>
          </a:prstGeom>
          <a:solidFill>
            <a:srgbClr val="EEECE1"/>
          </a:solidFill>
          <a:ln w="12700">
            <a:miter lim="400000"/>
          </a:ln>
          <a:effectLst>
            <a:outerShdw blurRad="152400" dist="250190" dir="8460000" rotWithShape="0">
              <a:srgbClr val="000000">
                <a:alpha val="28000"/>
              </a:srgbClr>
            </a:outerShdw>
          </a:effectLst>
          <a:extLst>
            <a:ext uri="{C572A759-6A51-4108-AA02-DFA0A04FC94B}">
              <ma14:wrappingTextBoxFlag xmlns:ma14="http://schemas.microsoft.com/office/mac/drawingml/2011/main" xmlns="" val="1"/>
            </a:ext>
          </a:extLst>
        </p:spPr>
        <p:txBody>
          <a:bodyPr lIns="49638" tIns="49638" rIns="49638" bIns="49638">
            <a:spAutoFit/>
          </a:bodyPr>
          <a:lstStyle/>
          <a:p>
            <a:pPr>
              <a:defRPr sz="1800"/>
            </a:pPr>
            <a:r>
              <a:rPr lang="es-419" dirty="0" smtClean="0">
                <a:solidFill>
                  <a:prstClr val="black"/>
                </a:solidFill>
              </a:rPr>
              <a:t>Recuerde que los estudiantes necesitarán tener una hoja para tomar notas por </a:t>
            </a:r>
            <a:r>
              <a:rPr lang="es-419" u="sng" dirty="0" smtClean="0">
                <a:solidFill>
                  <a:prstClr val="black"/>
                </a:solidFill>
              </a:rPr>
              <a:t>cada</a:t>
            </a:r>
            <a:r>
              <a:rPr lang="es-419" dirty="0" smtClean="0">
                <a:solidFill>
                  <a:prstClr val="black"/>
                </a:solidFill>
              </a:rPr>
              <a:t> pasaje.</a:t>
            </a:r>
            <a:endParaRPr lang="es-419" dirty="0">
              <a:solidFill>
                <a:prstClr val="black"/>
              </a:solidFill>
            </a:endParaRPr>
          </a:p>
        </p:txBody>
      </p:sp>
      <p:graphicFrame>
        <p:nvGraphicFramePr>
          <p:cNvPr id="84" name="Table 84"/>
          <p:cNvGraphicFramePr/>
          <p:nvPr>
            <p:extLst/>
          </p:nvPr>
        </p:nvGraphicFramePr>
        <p:xfrm>
          <a:off x="1950722" y="65462"/>
          <a:ext cx="5242563" cy="712816"/>
        </p:xfrm>
        <a:graphic>
          <a:graphicData uri="http://schemas.openxmlformats.org/drawingml/2006/table">
            <a:tbl>
              <a:tblPr/>
              <a:tblGrid>
                <a:gridCol w="533401"/>
                <a:gridCol w="914400"/>
                <a:gridCol w="819150"/>
                <a:gridCol w="685801"/>
                <a:gridCol w="781050"/>
                <a:gridCol w="762000"/>
                <a:gridCol w="746761"/>
              </a:tblGrid>
              <a:tr h="286931">
                <a:tc rowSpan="2">
                  <a:txBody>
                    <a:bodyPr/>
                    <a:lstStyle/>
                    <a:p>
                      <a:pPr lvl="0" algn="ctr">
                        <a:defRPr sz="1800" b="0" i="0"/>
                      </a:pPr>
                      <a:r>
                        <a:rPr sz="1300" b="1" dirty="0"/>
                        <a:t>R E-</a:t>
                      </a:r>
                      <a:endParaRPr sz="1800" dirty="0"/>
                    </a:p>
                    <a:p>
                      <a:pPr lvl="0" algn="ctr">
                        <a:defRPr sz="1800" b="0" i="0"/>
                      </a:pPr>
                      <a:r>
                        <a:rPr sz="1100" b="1" i="1" dirty="0">
                          <a:solidFill>
                            <a:srgbClr val="FF0000"/>
                          </a:solidFill>
                        </a:rPr>
                        <a:t>LEE</a:t>
                      </a:r>
                    </a:p>
                  </a:txBody>
                  <a:tcPr marL="45720" marR="45720" marT="43642" marB="43642" horzOverflow="overflow">
                    <a:lnL w="12700">
                      <a:miter lim="400000"/>
                    </a:lnL>
                    <a:lnR w="6350">
                      <a:solidFill>
                        <a:srgbClr val="BFBFBF"/>
                      </a:solidFill>
                      <a:round/>
                    </a:lnR>
                    <a:lnT w="12700">
                      <a:miter lim="400000"/>
                    </a:lnT>
                    <a:lnB w="12700">
                      <a:miter lim="400000"/>
                    </a:lnB>
                    <a:solidFill>
                      <a:srgbClr val="FFFFFF"/>
                    </a:solidFill>
                  </a:tcPr>
                </a:tc>
                <a:tc>
                  <a:txBody>
                    <a:bodyPr/>
                    <a:lstStyle/>
                    <a:p>
                      <a:pPr lvl="0" algn="ctr">
                        <a:defRPr sz="1800" b="0" i="0"/>
                      </a:pPr>
                      <a:r>
                        <a:rPr sz="1000" b="1"/>
                        <a:t>S</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E</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A</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R</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C</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H</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r>
              <a:tr h="425885">
                <a:tc vMerge="1">
                  <a:txBody>
                    <a:bodyPr/>
                    <a:lstStyle/>
                    <a:p>
                      <a:endParaRPr lang="es-MX"/>
                    </a:p>
                  </a:txBody>
                  <a:tcPr/>
                </a:tc>
                <a:tc>
                  <a:txBody>
                    <a:bodyPr/>
                    <a:lstStyle/>
                    <a:p>
                      <a:pPr lvl="0" algn="ctr">
                        <a:defRPr sz="1800" b="0" i="0"/>
                      </a:pPr>
                      <a:r>
                        <a:rPr sz="900" b="1" dirty="0"/>
                        <a:t>ALGO NUEVO</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2DCDB"/>
                    </a:solidFill>
                  </a:tcPr>
                </a:tc>
                <a:tc>
                  <a:txBody>
                    <a:bodyPr/>
                    <a:lstStyle/>
                    <a:p>
                      <a:pPr lvl="0" algn="ctr">
                        <a:defRPr sz="1800" b="0" i="0"/>
                      </a:pPr>
                      <a:r>
                        <a:rPr sz="900" b="1" dirty="0"/>
                        <a:t>EXPLICA MÁS</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CD5B5"/>
                    </a:solidFill>
                  </a:tcPr>
                </a:tc>
                <a:tc>
                  <a:txBody>
                    <a:bodyPr/>
                    <a:lstStyle/>
                    <a:p>
                      <a:pPr lvl="0" algn="ctr">
                        <a:defRPr sz="1800" b="0" i="0"/>
                      </a:pPr>
                      <a:r>
                        <a:rPr sz="900" b="1" dirty="0"/>
                        <a:t>UNA Y OTRA VEZ</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99"/>
                    </a:solidFill>
                  </a:tcPr>
                </a:tc>
                <a:tc>
                  <a:txBody>
                    <a:bodyPr/>
                    <a:lstStyle/>
                    <a:p>
                      <a:pPr lvl="0" algn="ctr">
                        <a:defRPr sz="1800" b="0" i="0"/>
                      </a:pPr>
                      <a:r>
                        <a:rPr sz="900" b="1" dirty="0"/>
                        <a:t>¿RELEVANTE O NO?</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D7E4BD"/>
                    </a:solidFill>
                  </a:tcPr>
                </a:tc>
                <a:tc>
                  <a:txBody>
                    <a:bodyPr/>
                    <a:lstStyle/>
                    <a:p>
                      <a:pPr lvl="0" algn="ctr">
                        <a:defRPr sz="1800" b="0" i="0"/>
                      </a:pPr>
                      <a:r>
                        <a:rPr sz="900" b="1" dirty="0"/>
                        <a:t>CONCLUYE</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B7DEE8"/>
                    </a:solidFill>
                  </a:tcPr>
                </a:tc>
                <a:tc>
                  <a:txBody>
                    <a:bodyPr/>
                    <a:lstStyle/>
                    <a:p>
                      <a:pPr lvl="0" algn="ctr">
                        <a:defRPr sz="1800" b="0" i="0"/>
                      </a:pPr>
                      <a:r>
                        <a:rPr sz="900" b="1" dirty="0"/>
                        <a:t>TIENE EVIDENCIA</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CCC1DA"/>
                    </a:solidFill>
                  </a:tcPr>
                </a:tc>
              </a:tr>
            </a:tbl>
          </a:graphicData>
        </a:graphic>
      </p:graphicFrame>
      <p:sp>
        <p:nvSpPr>
          <p:cNvPr id="24" name="Slide Number Placeholder 4"/>
          <p:cNvSpPr txBox="1">
            <a:spLocks/>
          </p:cNvSpPr>
          <p:nvPr/>
        </p:nvSpPr>
        <p:spPr>
          <a:xfrm>
            <a:off x="6400800" y="9070704"/>
            <a:ext cx="792480" cy="381000"/>
          </a:xfrm>
          <a:prstGeom prst="rect">
            <a:avLst/>
          </a:prstGeom>
        </p:spPr>
        <p:txBody>
          <a:bodyPr vert="horz" lIns="96661" tIns="48331" rIns="96661" bIns="48331" rtlCol="0" anchor="ctr"/>
          <a:lstStyle>
            <a:defPPr>
              <a:defRPr lang="en-US"/>
            </a:defPPr>
            <a:lvl1pPr marL="0" algn="r" defTabSz="966612" rtl="0" eaLnBrk="1" latinLnBrk="0" hangingPunct="1">
              <a:defRPr sz="1300" kern="1200">
                <a:solidFill>
                  <a:schemeClr val="tx1">
                    <a:tint val="75000"/>
                  </a:schemeClr>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fld id="{F177B04D-AEB5-43ED-B9BA-B3D1EC9C9067}" type="slidenum">
              <a:rPr lang="en-US" smtClean="0"/>
              <a:pPr/>
              <a:t>14</a:t>
            </a:fld>
            <a:endParaRPr lang="en-US" dirty="0"/>
          </a:p>
        </p:txBody>
      </p:sp>
    </p:spTree>
    <p:extLst>
      <p:ext uri="{BB962C8B-B14F-4D97-AF65-F5344CB8AC3E}">
        <p14:creationId xmlns:p14="http://schemas.microsoft.com/office/powerpoint/2010/main" val="29063705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Table 87"/>
          <p:cNvGraphicFramePr/>
          <p:nvPr>
            <p:extLst/>
          </p:nvPr>
        </p:nvGraphicFramePr>
        <p:xfrm>
          <a:off x="502920" y="1784465"/>
          <a:ext cx="6324601" cy="1415936"/>
        </p:xfrm>
        <a:graphic>
          <a:graphicData uri="http://schemas.openxmlformats.org/drawingml/2006/table">
            <a:tbl>
              <a:tblPr/>
              <a:tblGrid>
                <a:gridCol w="6324601"/>
              </a:tblGrid>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solidFill>
                      <a:srgbClr val="FFFFFF"/>
                    </a:solidFill>
                  </a:tcPr>
                </a:tc>
              </a:tr>
              <a:tr h="353984">
                <a:tc>
                  <a:txBody>
                    <a:bodyPr/>
                    <a:lstStyle/>
                    <a:p>
                      <a:pPr lvl="0" algn="l">
                        <a:defRPr sz="1800" b="0" i="0"/>
                      </a:pPr>
                      <a:endParaRPr sz="170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r h="353984">
                <a:tc>
                  <a:txBody>
                    <a:bodyPr/>
                    <a:lstStyle/>
                    <a:p>
                      <a:pPr lvl="0" algn="l">
                        <a:defRPr sz="1800" b="0" i="0"/>
                      </a:pPr>
                      <a:endParaRPr sz="170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bl>
          </a:graphicData>
        </a:graphic>
      </p:graphicFrame>
      <p:grpSp>
        <p:nvGrpSpPr>
          <p:cNvPr id="3" name="Group 2"/>
          <p:cNvGrpSpPr/>
          <p:nvPr/>
        </p:nvGrpSpPr>
        <p:grpSpPr>
          <a:xfrm>
            <a:off x="406400" y="240028"/>
            <a:ext cx="6908800" cy="8995672"/>
            <a:chOff x="406400" y="240028"/>
            <a:chExt cx="6908800" cy="8995672"/>
          </a:xfrm>
        </p:grpSpPr>
        <p:sp>
          <p:nvSpPr>
            <p:cNvPr id="88" name="Shape 88"/>
            <p:cNvSpPr/>
            <p:nvPr/>
          </p:nvSpPr>
          <p:spPr>
            <a:xfrm>
              <a:off x="406400" y="240028"/>
              <a:ext cx="6908800" cy="149271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800"/>
              </a:pPr>
              <a:r>
                <a:rPr lang="es-MX" u="sng" dirty="0" smtClean="0"/>
                <a:t>Opcional: Hoja </a:t>
              </a:r>
              <a:r>
                <a:rPr lang="es-MX" u="sng" dirty="0"/>
                <a:t>para </a:t>
              </a:r>
              <a:r>
                <a:rPr lang="es-MX" sz="1800" u="sng" dirty="0"/>
                <a:t>tomar notas</a:t>
              </a:r>
            </a:p>
            <a:p>
              <a:pPr lvl="0">
                <a:defRPr sz="1800"/>
              </a:pPr>
              <a:endParaRPr lang="es-MX" dirty="0" smtClean="0"/>
            </a:p>
            <a:p>
              <a:pPr lvl="0">
                <a:defRPr sz="1800"/>
              </a:pPr>
              <a:r>
                <a:rPr lang="es-MX" dirty="0" smtClean="0"/>
                <a:t>Nombre_____________________ Pasaje________________________</a:t>
              </a:r>
            </a:p>
            <a:p>
              <a:pPr lvl="0">
                <a:defRPr sz="1800"/>
              </a:pPr>
              <a:endParaRPr lang="es-MX" dirty="0" smtClean="0"/>
            </a:p>
            <a:p>
              <a:pPr lvl="0">
                <a:defRPr sz="1800"/>
              </a:pPr>
              <a:r>
                <a:rPr lang="es-MX" sz="1900" dirty="0" smtClean="0"/>
                <a:t>Escribe una </a:t>
              </a:r>
              <a:r>
                <a:rPr lang="es-MX" sz="1900" u="sng" dirty="0" smtClean="0"/>
                <a:t>idea clave</a:t>
              </a:r>
              <a:r>
                <a:rPr lang="es-MX" sz="1900" dirty="0" smtClean="0"/>
                <a:t> nueva que aprendiste sobre el </a:t>
              </a:r>
              <a:r>
                <a:rPr lang="es-MX" sz="1900" u="sng" dirty="0" smtClean="0"/>
                <a:t>tema principal</a:t>
              </a:r>
              <a:r>
                <a:rPr lang="es-MX" sz="1900" dirty="0" smtClean="0"/>
                <a:t>.</a:t>
              </a:r>
              <a:endParaRPr lang="es-MX" sz="1900" dirty="0"/>
            </a:p>
          </p:txBody>
        </p:sp>
        <p:sp>
          <p:nvSpPr>
            <p:cNvPr id="89" name="Shape 89"/>
            <p:cNvSpPr/>
            <p:nvPr/>
          </p:nvSpPr>
          <p:spPr>
            <a:xfrm>
              <a:off x="429465" y="3418768"/>
              <a:ext cx="6819898" cy="677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900" dirty="0" smtClean="0"/>
                <a:t> Explica más </a:t>
              </a:r>
              <a:r>
                <a:rPr lang="es-MX" sz="1900" u="sng" dirty="0" smtClean="0"/>
                <a:t>detalles clave</a:t>
              </a:r>
              <a:r>
                <a:rPr lang="es-MX" sz="1900" dirty="0" smtClean="0"/>
                <a:t> sobre la nueva </a:t>
              </a:r>
              <a:r>
                <a:rPr lang="es-MX" sz="1900" u="sng" dirty="0" smtClean="0"/>
                <a:t>idea clave</a:t>
              </a:r>
              <a:r>
                <a:rPr lang="es-MX" sz="1900" dirty="0" smtClean="0"/>
                <a:t> que aprendiste. Puedes utilizar palabras y dibujos para hablar sobre esto.</a:t>
              </a:r>
              <a:endParaRPr lang="es-MX" sz="1900" dirty="0"/>
            </a:p>
          </p:txBody>
        </p:sp>
        <p:sp>
          <p:nvSpPr>
            <p:cNvPr id="90" name="Shape 90"/>
            <p:cNvSpPr/>
            <p:nvPr/>
          </p:nvSpPr>
          <p:spPr>
            <a:xfrm>
              <a:off x="533401" y="4071416"/>
              <a:ext cx="6172203" cy="5164284"/>
            </a:xfrm>
            <a:prstGeom prst="rect">
              <a:avLst/>
            </a:prstGeom>
            <a:no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lang="es-MX" dirty="0"/>
            </a:p>
          </p:txBody>
        </p:sp>
      </p:grpSp>
      <p:sp>
        <p:nvSpPr>
          <p:cNvPr id="92" name="Shape 92"/>
          <p:cNvSpPr/>
          <p:nvPr/>
        </p:nvSpPr>
        <p:spPr>
          <a:xfrm>
            <a:off x="406400" y="256070"/>
            <a:ext cx="841375" cy="331078"/>
          </a:xfrm>
          <a:prstGeom prst="rect">
            <a:avLst/>
          </a:prstGeom>
          <a:solidFill>
            <a:srgbClr val="DDD9C3"/>
          </a:solidFill>
          <a:ln w="12700">
            <a:miter lim="400000"/>
          </a:ln>
          <a:extLst>
            <a:ext uri="{C572A759-6A51-4108-AA02-DFA0A04FC94B}">
              <ma14:wrappingTextBoxFlag xmlns="" xmlns:ma14="http://schemas.microsoft.com/office/mac/drawingml/2011/main" val="1"/>
            </a:ext>
          </a:extLst>
        </p:spPr>
        <p:txBody>
          <a:bodyPr wrap="square" lIns="49638" tIns="49638" rIns="49638" bIns="49638">
            <a:spAutoFit/>
          </a:bodyPr>
          <a:lstStyle>
            <a:lvl1pPr>
              <a:defRPr sz="1500" b="1"/>
            </a:lvl1pPr>
          </a:lstStyle>
          <a:p>
            <a:pPr lvl="0">
              <a:defRPr sz="1800" b="0"/>
            </a:pPr>
            <a:r>
              <a:rPr lang="es-MX" sz="1500" b="1" dirty="0" smtClean="0"/>
              <a:t>Grado 1</a:t>
            </a:r>
            <a:endParaRPr lang="es-MX" sz="1500" b="1"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spTree>
    <p:extLst>
      <p:ext uri="{BB962C8B-B14F-4D97-AF65-F5344CB8AC3E}">
        <p14:creationId xmlns:p14="http://schemas.microsoft.com/office/powerpoint/2010/main" val="30451608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081" y="416382"/>
            <a:ext cx="6569256" cy="7769328"/>
          </a:xfrm>
          <a:prstGeom prst="rect">
            <a:avLst/>
          </a:prstGeom>
          <a:noFill/>
        </p:spPr>
        <p:txBody>
          <a:bodyPr wrap="square" lIns="88984" tIns="44492" rIns="88984" bIns="44492" rtlCol="0">
            <a:spAutoFit/>
          </a:bodyPr>
          <a:lstStyle/>
          <a:p>
            <a:pPr algn="ctr"/>
            <a:r>
              <a:rPr lang="es-419" sz="1500" b="1" dirty="0">
                <a:solidFill>
                  <a:prstClr val="black"/>
                </a:solidFill>
              </a:rPr>
              <a:t>Determinando textos a nivel de grado</a:t>
            </a:r>
          </a:p>
          <a:p>
            <a:pPr algn="ctr"/>
            <a:endParaRPr lang="es-419" sz="743" b="1" dirty="0">
              <a:solidFill>
                <a:prstClr val="black"/>
              </a:solidFill>
            </a:endParaRPr>
          </a:p>
          <a:p>
            <a:r>
              <a:rPr lang="es-419" sz="1397" dirty="0">
                <a:solidFill>
                  <a:prstClr val="black"/>
                </a:solidFill>
              </a:rPr>
              <a:t>El nivel de grado de un texto se determina utilizando una combinación tanto de las nuevas escalas cuantitativas como de las medidas cualitativas de los CCSS.</a:t>
            </a:r>
          </a:p>
          <a:p>
            <a:endParaRPr lang="es-419" sz="1397" dirty="0">
              <a:solidFill>
                <a:prstClr val="black"/>
              </a:solidFill>
            </a:endParaRPr>
          </a:p>
          <a:p>
            <a:r>
              <a:rPr lang="es-419" sz="1397" b="1" dirty="0">
                <a:solidFill>
                  <a:prstClr val="black"/>
                </a:solidFill>
              </a:rPr>
              <a:t>Ejemplo</a:t>
            </a:r>
            <a:r>
              <a:rPr lang="es-419" sz="1397" dirty="0">
                <a:solidFill>
                  <a:prstClr val="black"/>
                </a:solidFill>
              </a:rPr>
              <a:t>:  Si el grado equivalente de un texto es </a:t>
            </a:r>
            <a:r>
              <a:rPr lang="es-419" sz="1659" b="1" dirty="0">
                <a:solidFill>
                  <a:srgbClr val="0070C0"/>
                </a:solidFill>
              </a:rPr>
              <a:t>6.8</a:t>
            </a:r>
            <a:r>
              <a:rPr lang="es-419" sz="1397" dirty="0">
                <a:solidFill>
                  <a:prstClr val="black"/>
                </a:solidFill>
              </a:rPr>
              <a:t> y tiene una medida </a:t>
            </a:r>
            <a:r>
              <a:rPr lang="es-419" sz="1397" i="1" dirty="0" err="1">
                <a:solidFill>
                  <a:prstClr val="black"/>
                </a:solidFill>
              </a:rPr>
              <a:t>lexile</a:t>
            </a:r>
            <a:r>
              <a:rPr lang="es-419" sz="1397" dirty="0">
                <a:solidFill>
                  <a:prstClr val="black"/>
                </a:solidFill>
              </a:rPr>
              <a:t> de </a:t>
            </a:r>
            <a:r>
              <a:rPr lang="es-419" sz="1659" b="1" dirty="0">
                <a:solidFill>
                  <a:srgbClr val="0070C0"/>
                </a:solidFill>
              </a:rPr>
              <a:t>970</a:t>
            </a:r>
            <a:r>
              <a:rPr lang="es-419" sz="1397" dirty="0">
                <a:solidFill>
                  <a:prstClr val="black"/>
                </a:solidFill>
              </a:rPr>
              <a:t>, los datos cuantitativos muestran que la ubicación debe ser </a:t>
            </a:r>
            <a:r>
              <a:rPr lang="es-419" sz="1397" b="1" dirty="0">
                <a:solidFill>
                  <a:prstClr val="black"/>
                </a:solidFill>
              </a:rPr>
              <a:t>entre los grados  4 y 8.</a:t>
            </a: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r>
              <a:rPr lang="es-419" sz="1397" b="1" dirty="0">
                <a:solidFill>
                  <a:prstClr val="black"/>
                </a:solidFill>
              </a:rPr>
              <a:t>Cuatro medidas cualitativas</a:t>
            </a:r>
            <a:r>
              <a:rPr lang="es-419" sz="1397" dirty="0">
                <a:solidFill>
                  <a:prstClr val="black"/>
                </a:solidFill>
              </a:rPr>
              <a:t> pueden examinarse desde la banda inferior de 4</a:t>
            </a:r>
            <a:r>
              <a:rPr lang="es-419" sz="1397" baseline="30000" dirty="0">
                <a:solidFill>
                  <a:prstClr val="black"/>
                </a:solidFill>
              </a:rPr>
              <a:t>to</a:t>
            </a:r>
            <a:r>
              <a:rPr lang="es-419" sz="1397" dirty="0">
                <a:solidFill>
                  <a:prstClr val="black"/>
                </a:solidFill>
              </a:rPr>
              <a:t> grado  hasta la banda superior de 8</a:t>
            </a:r>
            <a:r>
              <a:rPr lang="es-419" sz="1397" baseline="30000" dirty="0">
                <a:solidFill>
                  <a:prstClr val="black"/>
                </a:solidFill>
              </a:rPr>
              <a:t>vo</a:t>
            </a:r>
            <a:r>
              <a:rPr lang="es-419" sz="1397" dirty="0">
                <a:solidFill>
                  <a:prstClr val="black"/>
                </a:solidFill>
              </a:rPr>
              <a:t> grado para determinar la legibilidad a nivel de grado.</a:t>
            </a: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endParaRPr lang="es-419" sz="1397" dirty="0">
              <a:solidFill>
                <a:prstClr val="black"/>
              </a:solidFill>
            </a:endParaRPr>
          </a:p>
          <a:p>
            <a:r>
              <a:rPr lang="es-419" sz="1397" dirty="0">
                <a:solidFill>
                  <a:prstClr val="black"/>
                </a:solidFill>
              </a:rPr>
              <a:t>La combinación de la escala </a:t>
            </a:r>
            <a:r>
              <a:rPr lang="es-419" sz="1397" b="1" dirty="0">
                <a:solidFill>
                  <a:prstClr val="black"/>
                </a:solidFill>
              </a:rPr>
              <a:t>cuantitativa</a:t>
            </a:r>
            <a:r>
              <a:rPr lang="es-419" sz="1397" dirty="0">
                <a:solidFill>
                  <a:prstClr val="black"/>
                </a:solidFill>
              </a:rPr>
              <a:t> y las medidas </a:t>
            </a:r>
            <a:r>
              <a:rPr lang="es-419" sz="1397" b="1" dirty="0">
                <a:solidFill>
                  <a:prstClr val="black"/>
                </a:solidFill>
              </a:rPr>
              <a:t>cualitativas</a:t>
            </a:r>
            <a:r>
              <a:rPr lang="es-419" sz="1397" dirty="0">
                <a:solidFill>
                  <a:prstClr val="black"/>
                </a:solidFill>
              </a:rPr>
              <a:t>, para este texto en particular, muestra que el mejor nivel de legibilidad para este texto sería 6</a:t>
            </a:r>
            <a:r>
              <a:rPr lang="es-419" sz="1397" baseline="30000" dirty="0">
                <a:solidFill>
                  <a:prstClr val="black"/>
                </a:solidFill>
              </a:rPr>
              <a:t>to </a:t>
            </a:r>
            <a:r>
              <a:rPr lang="es-419" sz="1397" dirty="0">
                <a:solidFill>
                  <a:prstClr val="black"/>
                </a:solidFill>
              </a:rPr>
              <a:t>grado.</a:t>
            </a:r>
          </a:p>
          <a:p>
            <a:endParaRPr lang="es-419" sz="1397" dirty="0">
              <a:solidFill>
                <a:prstClr val="black"/>
              </a:solidFill>
            </a:endParaRPr>
          </a:p>
        </p:txBody>
      </p:sp>
      <p:graphicFrame>
        <p:nvGraphicFramePr>
          <p:cNvPr id="10" name="Table 9"/>
          <p:cNvGraphicFramePr>
            <a:graphicFrameLocks noGrp="1"/>
          </p:cNvGraphicFramePr>
          <p:nvPr>
            <p:extLst/>
          </p:nvPr>
        </p:nvGraphicFramePr>
        <p:xfrm>
          <a:off x="546221" y="1931028"/>
          <a:ext cx="5581627" cy="1772269"/>
        </p:xfrm>
        <a:graphic>
          <a:graphicData uri="http://schemas.openxmlformats.org/drawingml/2006/table">
            <a:tbl>
              <a:tblPr/>
              <a:tblGrid>
                <a:gridCol w="1971798"/>
                <a:gridCol w="1804600"/>
                <a:gridCol w="1805229"/>
              </a:tblGrid>
              <a:tr h="445964">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80024">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04">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65384">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62">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31">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2917470" y="2660602"/>
            <a:ext cx="3017096" cy="512463"/>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solidFill>
                  <a:prstClr val="white"/>
                </a:solidFill>
              </a:endParaRPr>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solidFill>
                  <a:prstClr val="white"/>
                </a:solidFill>
              </a:endParaRPr>
            </a:p>
          </p:txBody>
        </p:sp>
      </p:grpSp>
      <p:graphicFrame>
        <p:nvGraphicFramePr>
          <p:cNvPr id="14" name="Table 13"/>
          <p:cNvGraphicFramePr>
            <a:graphicFrameLocks noGrp="1"/>
          </p:cNvGraphicFramePr>
          <p:nvPr>
            <p:extLst/>
          </p:nvPr>
        </p:nvGraphicFramePr>
        <p:xfrm>
          <a:off x="286937" y="4389050"/>
          <a:ext cx="6411328" cy="2909654"/>
        </p:xfrm>
        <a:graphic>
          <a:graphicData uri="http://schemas.openxmlformats.org/drawingml/2006/table">
            <a:tbl>
              <a:tblPr firstRow="1" bandRow="1">
                <a:tableStyleId>{5940675A-B579-460E-94D1-54222C63F5DA}</a:tableStyleId>
              </a:tblPr>
              <a:tblGrid>
                <a:gridCol w="1282266"/>
                <a:gridCol w="1346601"/>
                <a:gridCol w="1293358"/>
                <a:gridCol w="980556"/>
                <a:gridCol w="801416"/>
                <a:gridCol w="707131"/>
              </a:tblGrid>
              <a:tr h="292837">
                <a:tc rowSpan="2">
                  <a:txBody>
                    <a:bodyPr/>
                    <a:lstStyle/>
                    <a:p>
                      <a:pPr algn="ctr"/>
                      <a:endParaRPr lang="es-419" sz="800" noProof="0" dirty="0" smtClean="0">
                        <a:solidFill>
                          <a:srgbClr val="002060"/>
                        </a:solidFill>
                      </a:endParaRPr>
                    </a:p>
                    <a:p>
                      <a:pPr algn="ctr"/>
                      <a:r>
                        <a:rPr lang="es-419" sz="800" b="1" u="sng" noProof="0" dirty="0" smtClean="0">
                          <a:solidFill>
                            <a:srgbClr val="002060"/>
                          </a:solidFill>
                          <a:effectLst>
                            <a:outerShdw blurRad="38100" dist="38100" dir="2700000" algn="tl">
                              <a:srgbClr val="000000">
                                <a:alpha val="43137"/>
                              </a:srgbClr>
                            </a:outerShdw>
                          </a:effectLst>
                        </a:rPr>
                        <a:t>4 factores cualitativos</a:t>
                      </a:r>
                      <a:endParaRPr lang="es-419" sz="800" b="1" u="sng" noProof="0" dirty="0">
                        <a:solidFill>
                          <a:srgbClr val="002060"/>
                        </a:solidFill>
                        <a:effectLst>
                          <a:outerShdw blurRad="38100" dist="38100" dir="2700000" algn="tl">
                            <a:srgbClr val="000000">
                              <a:alpha val="43137"/>
                            </a:srgbClr>
                          </a:outerShdw>
                        </a:effectLst>
                      </a:endParaRPr>
                    </a:p>
                  </a:txBody>
                  <a:tcPr marL="90513" marR="90513" marT="43926" marB="43926" anchor="ctr"/>
                </a:tc>
                <a:tc gridSpan="5">
                  <a:txBody>
                    <a:bodyPr/>
                    <a:lstStyle/>
                    <a:p>
                      <a:pPr algn="ctr"/>
                      <a:r>
                        <a:rPr lang="es-419" sz="1300" b="1" noProof="0" dirty="0" smtClean="0">
                          <a:solidFill>
                            <a:srgbClr val="002060"/>
                          </a:solidFill>
                        </a:rPr>
                        <a:t>Clasifica el texto desde más</a:t>
                      </a:r>
                      <a:r>
                        <a:rPr lang="es-419" sz="1300" b="1" baseline="0" noProof="0" dirty="0" smtClean="0">
                          <a:solidFill>
                            <a:srgbClr val="002060"/>
                          </a:solidFill>
                        </a:rPr>
                        <a:t> fácil hasta más difícil, </a:t>
                      </a:r>
                      <a:r>
                        <a:rPr lang="es-419" sz="1300" b="1" u="sng" baseline="0" noProof="0" dirty="0" smtClean="0">
                          <a:solidFill>
                            <a:srgbClr val="002060"/>
                          </a:solidFill>
                        </a:rPr>
                        <a:t>entre las bandas</a:t>
                      </a:r>
                      <a:r>
                        <a:rPr lang="es-419" sz="1300" b="1" baseline="0" noProof="0" dirty="0" smtClean="0">
                          <a:solidFill>
                            <a:srgbClr val="002060"/>
                          </a:solidFill>
                        </a:rPr>
                        <a:t>.</a:t>
                      </a:r>
                      <a:endParaRPr lang="es-419" sz="1300" b="1"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3557">
                <a:tc vMerge="1">
                  <a:txBody>
                    <a:bodyPr/>
                    <a:lstStyle/>
                    <a:p>
                      <a:endParaRPr lang="en-US" sz="1400" dirty="0"/>
                    </a:p>
                  </a:txBody>
                  <a:tcPr/>
                </a:tc>
                <a:tc>
                  <a:txBody>
                    <a:bodyPr/>
                    <a:lstStyle/>
                    <a:p>
                      <a:pPr algn="ctr"/>
                      <a:r>
                        <a:rPr lang="es-419" sz="800" b="1" noProof="0" dirty="0" smtClean="0">
                          <a:solidFill>
                            <a:srgbClr val="002060"/>
                          </a:solidFill>
                        </a:rPr>
                        <a:t>Principio del grado inferior  (banda)</a:t>
                      </a:r>
                      <a:endParaRPr lang="es-419" sz="800" b="1" noProof="0" dirty="0">
                        <a:solidFill>
                          <a:srgbClr val="002060"/>
                        </a:solidFill>
                      </a:endParaRPr>
                    </a:p>
                  </a:txBody>
                  <a:tcPr marL="90513" marR="90513" marT="43926" marB="43926" anchor="ctr">
                    <a:solidFill>
                      <a:schemeClr val="bg1">
                        <a:lumMod val="95000"/>
                      </a:schemeClr>
                    </a:solidFill>
                  </a:tcPr>
                </a:tc>
                <a:tc>
                  <a:txBody>
                    <a:bodyPr/>
                    <a:lstStyle/>
                    <a:p>
                      <a:pPr algn="ctr"/>
                      <a:r>
                        <a:rPr lang="es-419" sz="800" b="1" noProof="0" dirty="0" smtClean="0">
                          <a:solidFill>
                            <a:srgbClr val="002060"/>
                          </a:solidFill>
                        </a:rPr>
                        <a:t>Fin del grado inferior (banda) </a:t>
                      </a:r>
                      <a:endParaRPr lang="es-419" sz="800" b="1" noProof="0" dirty="0">
                        <a:solidFill>
                          <a:srgbClr val="002060"/>
                        </a:solidFill>
                      </a:endParaRPr>
                    </a:p>
                  </a:txBody>
                  <a:tcPr marL="90513" marR="90513" marT="43926" marB="43926" anchor="ctr">
                    <a:solidFill>
                      <a:schemeClr val="bg1">
                        <a:lumMod val="85000"/>
                      </a:schemeClr>
                    </a:solidFill>
                  </a:tcPr>
                </a:tc>
                <a:tc>
                  <a:txBody>
                    <a:bodyPr/>
                    <a:lstStyle/>
                    <a:p>
                      <a:pPr algn="ctr"/>
                      <a:r>
                        <a:rPr lang="es-419" sz="800" b="1" noProof="0" dirty="0" smtClean="0">
                          <a:solidFill>
                            <a:srgbClr val="002060"/>
                          </a:solidFill>
                        </a:rPr>
                        <a:t>Principio de un grado</a:t>
                      </a:r>
                      <a:r>
                        <a:rPr lang="es-419" sz="800" b="1" baseline="0" noProof="0" dirty="0" smtClean="0">
                          <a:solidFill>
                            <a:srgbClr val="002060"/>
                          </a:solidFill>
                        </a:rPr>
                        <a:t> </a:t>
                      </a:r>
                      <a:r>
                        <a:rPr lang="es-419" sz="800" b="1" noProof="0" dirty="0" smtClean="0">
                          <a:solidFill>
                            <a:srgbClr val="002060"/>
                          </a:solidFill>
                        </a:rPr>
                        <a:t>más alto (banda) hasta la mitad </a:t>
                      </a:r>
                      <a:endParaRPr lang="es-419" sz="800" b="1" noProof="0" dirty="0">
                        <a:solidFill>
                          <a:srgbClr val="002060"/>
                        </a:solidFill>
                      </a:endParaRPr>
                    </a:p>
                  </a:txBody>
                  <a:tcPr marL="90513" marR="90513" marT="43926" marB="43926" anchor="ctr">
                    <a:solidFill>
                      <a:schemeClr val="accent1">
                        <a:lumMod val="20000"/>
                        <a:lumOff val="80000"/>
                      </a:schemeClr>
                    </a:solidFill>
                  </a:tcPr>
                </a:tc>
                <a:tc>
                  <a:txBody>
                    <a:bodyPr/>
                    <a:lstStyle/>
                    <a:p>
                      <a:pPr algn="ctr"/>
                      <a:r>
                        <a:rPr lang="es-419" sz="800" b="1" noProof="0" dirty="0" smtClean="0">
                          <a:solidFill>
                            <a:srgbClr val="002060"/>
                          </a:solidFill>
                        </a:rPr>
                        <a:t>Fin de un   grado (banda) más alto</a:t>
                      </a:r>
                      <a:endParaRPr lang="es-419" sz="800" b="1" noProof="0" dirty="0">
                        <a:solidFill>
                          <a:srgbClr val="002060"/>
                        </a:solidFill>
                      </a:endParaRPr>
                    </a:p>
                  </a:txBody>
                  <a:tcPr marL="90513" marR="90513" marT="43926" marB="43926" anchor="ctr">
                    <a:solidFill>
                      <a:schemeClr val="accent1">
                        <a:lumMod val="40000"/>
                        <a:lumOff val="60000"/>
                      </a:schemeClr>
                    </a:solidFill>
                  </a:tcPr>
                </a:tc>
                <a:tc>
                  <a:txBody>
                    <a:bodyPr/>
                    <a:lstStyle/>
                    <a:p>
                      <a:pPr algn="ctr"/>
                      <a:r>
                        <a:rPr lang="es-419" sz="800" b="1" noProof="0" dirty="0" smtClean="0">
                          <a:solidFill>
                            <a:srgbClr val="002060"/>
                          </a:solidFill>
                        </a:rPr>
                        <a:t>No es adecuado</a:t>
                      </a:r>
                      <a:r>
                        <a:rPr lang="es-419" sz="800" b="1" baseline="0" noProof="0" dirty="0" smtClean="0">
                          <a:solidFill>
                            <a:srgbClr val="002060"/>
                          </a:solidFill>
                        </a:rPr>
                        <a:t> para banda</a:t>
                      </a:r>
                      <a:endParaRPr lang="es-419" sz="800" b="1" noProof="0" dirty="0">
                        <a:solidFill>
                          <a:srgbClr val="002060"/>
                        </a:solidFill>
                      </a:endParaRPr>
                    </a:p>
                  </a:txBody>
                  <a:tcPr marL="90513" marR="90513" marT="43926" marB="43926" anchor="ctr">
                    <a:solidFill>
                      <a:schemeClr val="accent6">
                        <a:lumMod val="20000"/>
                        <a:lumOff val="80000"/>
                      </a:schemeClr>
                    </a:solidFill>
                  </a:tcPr>
                </a:tc>
              </a:tr>
              <a:tr h="389065">
                <a:tc>
                  <a:txBody>
                    <a:bodyPr/>
                    <a:lstStyle/>
                    <a:p>
                      <a:r>
                        <a:rPr lang="es-419" sz="800" noProof="0" dirty="0" smtClean="0">
                          <a:solidFill>
                            <a:srgbClr val="002060"/>
                          </a:solidFill>
                        </a:rPr>
                        <a:t>Propósito/significado</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Estructura</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Claridad del lenguaje</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Lenguaje </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Ubicación general</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823773" y="5437021"/>
            <a:ext cx="4525644" cy="1687132"/>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solidFill>
                  <a:prstClr val="white"/>
                </a:solidFill>
              </a:endParaRPr>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solidFill>
                  <a:prstClr val="white"/>
                </a:solidFill>
              </a:endParaRPr>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solidFill>
                  <a:prstClr val="white"/>
                </a:solidFill>
              </a:endParaRPr>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solidFill>
                  <a:prstClr val="white"/>
                </a:solidFill>
              </a:endParaRPr>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solidFill>
                  <a:prstClr val="white"/>
                </a:solidFill>
              </a:endParaRPr>
            </a:p>
          </p:txBody>
        </p:sp>
      </p:grpSp>
      <p:sp>
        <p:nvSpPr>
          <p:cNvPr id="27" name="Rectangle 26"/>
          <p:cNvSpPr/>
          <p:nvPr/>
        </p:nvSpPr>
        <p:spPr>
          <a:xfrm>
            <a:off x="3333885" y="9215497"/>
            <a:ext cx="2777546" cy="220830"/>
          </a:xfrm>
          <a:prstGeom prst="rect">
            <a:avLst/>
          </a:prstGeom>
        </p:spPr>
        <p:txBody>
          <a:bodyPr wrap="square">
            <a:spAutoFit/>
          </a:bodyPr>
          <a:lstStyle/>
          <a:p>
            <a:r>
              <a:rPr lang="en-US" sz="835" dirty="0">
                <a:solidFill>
                  <a:prstClr val="black"/>
                </a:solidFill>
              </a:rPr>
              <a:t>Rev. Control:  </a:t>
            </a:r>
            <a:r>
              <a:rPr lang="en-US" sz="835" dirty="0" smtClean="0">
                <a:solidFill>
                  <a:prstClr val="black"/>
                </a:solidFill>
              </a:rPr>
              <a:t>07/01/2015 </a:t>
            </a:r>
            <a:r>
              <a:rPr lang="en-US" sz="835" dirty="0">
                <a:solidFill>
                  <a:prstClr val="black"/>
                </a:solidFill>
              </a:rPr>
              <a:t>– OSP and  S. Richmond</a:t>
            </a:r>
          </a:p>
        </p:txBody>
      </p:sp>
      <p:sp>
        <p:nvSpPr>
          <p:cNvPr id="28" name="Rectangle 27"/>
          <p:cNvSpPr/>
          <p:nvPr/>
        </p:nvSpPr>
        <p:spPr>
          <a:xfrm>
            <a:off x="178308" y="8271939"/>
            <a:ext cx="6311153" cy="395749"/>
          </a:xfrm>
          <a:prstGeom prst="rect">
            <a:avLst/>
          </a:prstGeom>
        </p:spPr>
        <p:txBody>
          <a:bodyPr wrap="square">
            <a:spAutoFit/>
          </a:bodyPr>
          <a:lstStyle/>
          <a:p>
            <a:pPr algn="ctr"/>
            <a:r>
              <a:rPr lang="es-419" sz="986" b="1" dirty="0">
                <a:solidFill>
                  <a:srgbClr val="1F497D"/>
                </a:solidFill>
              </a:rPr>
              <a:t>Para ver más detalles sobre cada una de las medidas cualitativas, favor de ir a la diapositiva 6 de:</a:t>
            </a:r>
          </a:p>
          <a:p>
            <a:pPr algn="ctr"/>
            <a:r>
              <a:rPr lang="es-419" sz="986" dirty="0">
                <a:solidFill>
                  <a:prstClr val="black"/>
                </a:solidFill>
              </a:rPr>
              <a:t> </a:t>
            </a:r>
            <a:r>
              <a:rPr lang="es-419" sz="986" b="1" dirty="0">
                <a:solidFill>
                  <a:srgbClr val="002060"/>
                </a:solidFill>
                <a:hlinkClick r:id="rId2"/>
              </a:rPr>
              <a:t>http://www.corestandards.org/assets/Appendix_A.pdf</a:t>
            </a:r>
            <a:endParaRPr lang="es-419" sz="986" dirty="0">
              <a:solidFill>
                <a:prstClr val="black"/>
              </a:solidFill>
            </a:endParaRPr>
          </a:p>
        </p:txBody>
      </p:sp>
      <p:sp>
        <p:nvSpPr>
          <p:cNvPr id="29" name="Slide Number Placeholder 4"/>
          <p:cNvSpPr>
            <a:spLocks noGrp="1"/>
          </p:cNvSpPr>
          <p:nvPr>
            <p:ph type="sldNum" sz="quarter" idx="12"/>
          </p:nvPr>
        </p:nvSpPr>
        <p:spPr>
          <a:xfrm>
            <a:off x="6400800" y="9070704"/>
            <a:ext cx="792480" cy="381000"/>
          </a:xfrm>
        </p:spPr>
        <p:txBody>
          <a:bodyPr/>
          <a:lstStyle/>
          <a:p>
            <a:fld id="{F177B04D-AEB5-43ED-B9BA-B3D1EC9C9067}" type="slidenum">
              <a:rPr lang="en-US" smtClean="0"/>
              <a:pPr/>
              <a:t>16</a:t>
            </a:fld>
            <a:endParaRPr lang="en-US" dirty="0"/>
          </a:p>
        </p:txBody>
      </p:sp>
    </p:spTree>
    <p:extLst>
      <p:ext uri="{BB962C8B-B14F-4D97-AF65-F5344CB8AC3E}">
        <p14:creationId xmlns:p14="http://schemas.microsoft.com/office/powerpoint/2010/main" val="3615788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672299969"/>
              </p:ext>
            </p:extLst>
          </p:nvPr>
        </p:nvGraphicFramePr>
        <p:xfrm>
          <a:off x="362761" y="404076"/>
          <a:ext cx="6421120" cy="7206780"/>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000" b="0" i="1" noProof="0" dirty="0" smtClean="0">
                          <a:effectLst/>
                        </a:rPr>
                        <a:t>Una</a:t>
                      </a:r>
                      <a:r>
                        <a:rPr lang="es-ES_tradnl" sz="1000" b="0" i="1" baseline="0" noProof="0" dirty="0" smtClean="0">
                          <a:effectLst/>
                        </a:rPr>
                        <a:t> nota sobre las respuestas construidas</a:t>
                      </a:r>
                      <a:r>
                        <a:rPr lang="es-ES_tradnl" sz="1000" b="0" i="1" noProof="0" dirty="0" smtClean="0">
                          <a:effectLst/>
                        </a:rPr>
                        <a:t>:  Las</a:t>
                      </a:r>
                      <a:r>
                        <a:rPr lang="es-ES_tradnl" sz="1000" b="0" i="1" baseline="0" noProof="0" dirty="0" smtClean="0">
                          <a:effectLst/>
                        </a:rPr>
                        <a:t> respuestas construidas no están escritas “en piedra.” No hay una manera perfecta en la que el estudiante deba responder. Busque la intención general de </a:t>
                      </a:r>
                      <a:r>
                        <a:rPr lang="es-ES_tradnl" sz="1000" b="0" i="1" baseline="0" noProof="0" dirty="0" smtClean="0">
                          <a:solidFill>
                            <a:schemeClr val="tx1"/>
                          </a:solidFill>
                          <a:effectLst/>
                        </a:rPr>
                        <a:t>la pregunta y  la respuesta del estudiante y siga la rúbrica a continuación tanto como sea posible</a:t>
                      </a:r>
                      <a:r>
                        <a:rPr lang="es-ES_tradnl" sz="1000" b="0" i="1" baseline="0" noProof="0" dirty="0" smtClean="0">
                          <a:effectLst/>
                        </a:rPr>
                        <a:t>.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1000" b="0" i="1" dirty="0" smtClean="0">
                        <a:effectLst/>
                      </a:endParaRP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419" sz="1400" b="1" noProof="0" dirty="0" smtClean="0">
                          <a:effectLst/>
                        </a:rPr>
                        <a:t>Pre-evaluación Trimestre 3: Clave para</a:t>
                      </a:r>
                      <a:r>
                        <a:rPr lang="es-419" sz="1400" b="1" baseline="0" noProof="0" dirty="0" smtClean="0">
                          <a:effectLst/>
                        </a:rPr>
                        <a:t> la </a:t>
                      </a:r>
                      <a:r>
                        <a:rPr lang="es-419" sz="1400" b="1" u="sng" noProof="0" dirty="0" smtClean="0">
                          <a:effectLst/>
                        </a:rPr>
                        <a:t>Respuesta construida de investigación</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49606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sng" dirty="0" smtClean="0">
                          <a:solidFill>
                            <a:schemeClr val="tx1"/>
                          </a:solidFill>
                        </a:rPr>
                        <a:t>Rúbricas para la Respuesta construida de investigación - Objetivo 2</a:t>
                      </a:r>
                    </a:p>
                    <a:p>
                      <a:pPr marL="0" marR="0" indent="0" algn="ctr" defTabSz="966612" rtl="0" eaLnBrk="1" fontAlgn="auto" latinLnBrk="0" hangingPunct="1">
                        <a:lnSpc>
                          <a:spcPct val="100000"/>
                        </a:lnSpc>
                        <a:spcBef>
                          <a:spcPts val="0"/>
                        </a:spcBef>
                        <a:spcAft>
                          <a:spcPts val="0"/>
                        </a:spcAft>
                        <a:buClrTx/>
                        <a:buSzTx/>
                        <a:buFontTx/>
                        <a:buNone/>
                        <a:tabLst/>
                        <a:defRPr/>
                      </a:pPr>
                      <a:r>
                        <a:rPr lang="es-ES_tradnl" sz="1100" b="1" dirty="0" smtClean="0">
                          <a:solidFill>
                            <a:schemeClr val="tx1"/>
                          </a:solidFill>
                        </a:rPr>
                        <a:t>Localizar, seleccionar, interpretar e</a:t>
                      </a:r>
                      <a:r>
                        <a:rPr lang="es-ES_tradnl" sz="1100" b="1" baseline="0" dirty="0" smtClean="0">
                          <a:solidFill>
                            <a:schemeClr val="tx1"/>
                          </a:solidFill>
                        </a:rPr>
                        <a:t> integrar información</a:t>
                      </a:r>
                      <a:endParaRPr lang="es-ES_tradnl" sz="11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608622">
                <a:tc gridSpan="2">
                  <a:txBody>
                    <a:bodyPr/>
                    <a:lstStyle/>
                    <a:p>
                      <a:pPr marL="454025" lvl="0" indent="-454025" defTabSz="914400" fontAlgn="base">
                        <a:spcBef>
                          <a:spcPct val="0"/>
                        </a:spcBef>
                        <a:spcAft>
                          <a:spcPct val="0"/>
                        </a:spcAft>
                        <a:buNone/>
                      </a:pPr>
                      <a:r>
                        <a:rPr lang="es-ES_tradnl" sz="1500" b="1" dirty="0" smtClean="0">
                          <a:solidFill>
                            <a:schemeClr val="tx1"/>
                          </a:solidFill>
                        </a:rPr>
                        <a:t>Pregunta # 7:</a:t>
                      </a:r>
                      <a:r>
                        <a:rPr lang="es-ES_tradnl" sz="1500" b="1" baseline="0" dirty="0" smtClean="0">
                          <a:solidFill>
                            <a:schemeClr val="tx1"/>
                          </a:solidFill>
                        </a:rPr>
                        <a:t> </a:t>
                      </a:r>
                      <a:r>
                        <a:rPr lang="es-419" sz="1500" b="1" baseline="0" noProof="0" dirty="0" smtClean="0"/>
                        <a:t>¿Qué detalles en la ilustración y en el texto ayudan a los lectores a saber dónde y cómo es el escenario en</a:t>
                      </a:r>
                      <a:r>
                        <a:rPr lang="es-419" sz="1500" b="1" i="0" baseline="0" noProof="0" dirty="0" smtClean="0"/>
                        <a:t> </a:t>
                      </a:r>
                      <a:r>
                        <a:rPr lang="es-419" sz="1500" b="1" i="1" u="none" baseline="0" noProof="0" dirty="0" smtClean="0"/>
                        <a:t>El viento y el sol</a:t>
                      </a:r>
                      <a:r>
                        <a:rPr lang="es-419" sz="1500" b="1" i="0" u="none" baseline="0" noProof="0" dirty="0" smtClean="0"/>
                        <a:t>?</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dirty="0"/>
                    </a:p>
                  </a:txBody>
                  <a:tcPr/>
                </a:tc>
              </a:tr>
              <a:tr h="320040">
                <a:tc gridSpan="2">
                  <a:txBody>
                    <a:bodyPr/>
                    <a:lstStyle/>
                    <a:p>
                      <a:pPr marL="0" marR="0" lvl="0" indent="0" algn="ctr" defTabSz="914318" eaLnBrk="1" fontAlgn="auto" latinLnBrk="0" hangingPunct="1">
                        <a:lnSpc>
                          <a:spcPct val="100000"/>
                        </a:lnSpc>
                        <a:spcBef>
                          <a:spcPts val="0"/>
                        </a:spcBef>
                        <a:spcAft>
                          <a:spcPts val="0"/>
                        </a:spcAft>
                        <a:buClrTx/>
                        <a:buSzTx/>
                        <a:buFontTx/>
                        <a:buNone/>
                        <a:tabLst/>
                        <a:defRPr sz="1800" b="0" i="0"/>
                      </a:pPr>
                      <a:r>
                        <a:rPr kumimoji="0" lang="es-MX" sz="1400" b="1" i="0" u="none" strike="noStrike" kern="0" cap="none" spc="0" normalizeH="0" baseline="0" noProof="0" dirty="0" smtClean="0">
                          <a:ln>
                            <a:noFill/>
                          </a:ln>
                          <a:solidFill>
                            <a:srgbClr val="000000"/>
                          </a:solidFill>
                          <a:effectLst/>
                          <a:uLnTx/>
                          <a:uFillTx/>
                          <a:latin typeface="+mn-lt"/>
                          <a:sym typeface="Calibri"/>
                        </a:rPr>
                        <a:t>“Lenguaje de la respuesta” -  maestro/rúbrica </a:t>
                      </a:r>
                      <a:endParaRPr kumimoji="0" lang="es-MX" sz="1400" b="1" i="0" u="none" strike="noStrike" kern="0" cap="none" spc="0" normalizeH="0" baseline="0" noProof="0" dirty="0">
                        <a:ln>
                          <a:noFill/>
                        </a:ln>
                        <a:solidFill>
                          <a:srgbClr val="000000"/>
                        </a:solidFill>
                        <a:effectLst/>
                        <a:uLnTx/>
                        <a:uFillTx/>
                        <a:latin typeface="+mn-lt"/>
                        <a:sym typeface="Calibri"/>
                      </a:endParaRP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120015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100" b="1" u="sng" noProof="0" dirty="0" smtClean="0"/>
                        <a:t>La respuesta da suficiente evidencia </a:t>
                      </a:r>
                      <a:r>
                        <a:rPr lang="es-ES" sz="1100" u="none" noProof="0" dirty="0" smtClean="0">
                          <a:solidFill>
                            <a:schemeClr val="tx1"/>
                          </a:solidFill>
                        </a:rPr>
                        <a:t>de la habilidad para localizar y seleccionar información sobre ilustraciones específicas y del texto (necesitan ambos), que dan una indicación del escenario del cuento</a:t>
                      </a:r>
                      <a:r>
                        <a:rPr lang="es-ES" sz="1100" baseline="0" noProof="0" dirty="0" smtClean="0">
                          <a:solidFill>
                            <a:schemeClr val="tx1"/>
                          </a:solidFill>
                        </a:rPr>
                        <a:t>.</a:t>
                      </a:r>
                      <a:endParaRPr lang="es-ES" sz="1100" b="1" i="0" u="sng" baseline="0" noProof="0" dirty="0" smtClean="0">
                        <a:solidFill>
                          <a:schemeClr val="tx1"/>
                        </a:solidFill>
                      </a:endParaRPr>
                    </a:p>
                    <a:p>
                      <a:pPr marL="0" marR="0" indent="0" algn="l" defTabSz="914318" rtl="0" eaLnBrk="1" fontAlgn="auto" latinLnBrk="0" hangingPunct="1">
                        <a:lnSpc>
                          <a:spcPct val="100000"/>
                        </a:lnSpc>
                        <a:spcBef>
                          <a:spcPts val="0"/>
                        </a:spcBef>
                        <a:spcAft>
                          <a:spcPts val="0"/>
                        </a:spcAft>
                        <a:buClrTx/>
                        <a:buSzTx/>
                        <a:buFontTx/>
                        <a:buNone/>
                        <a:tabLst/>
                        <a:defRPr/>
                      </a:pPr>
                      <a:r>
                        <a:rPr lang="es-ES" sz="1100" b="1" i="0" u="sng" baseline="0" noProof="0" dirty="0" smtClean="0">
                          <a:solidFill>
                            <a:schemeClr val="tx1"/>
                          </a:solidFill>
                        </a:rPr>
                        <a:t>La respuesta da suficiente evidencia</a:t>
                      </a:r>
                      <a:r>
                        <a:rPr lang="es-ES" sz="1100" b="1" i="0" u="none" baseline="0" noProof="0" dirty="0" smtClean="0">
                          <a:solidFill>
                            <a:schemeClr val="tx1"/>
                          </a:solidFill>
                        </a:rPr>
                        <a:t> </a:t>
                      </a:r>
                      <a:r>
                        <a:rPr lang="es-ES" sz="1100" u="none" noProof="0" dirty="0" smtClean="0">
                          <a:solidFill>
                            <a:schemeClr val="tx1"/>
                          </a:solidFill>
                        </a:rPr>
                        <a:t>de la capacidad de interpretar e integrar las conexiones entre el cuento y las ilustraciones. La respuesta debe mostrar una integración tanto de los detalles seleccionados del cuento como de la ilustración, que apoyan el escenario del cuento</a:t>
                      </a:r>
                      <a:r>
                        <a:rPr lang="es-ES" sz="1100" baseline="0" noProof="0" dirty="0" smtClean="0">
                          <a:solidFill>
                            <a:schemeClr val="tx1"/>
                          </a:solidFill>
                        </a:rPr>
                        <a:t>. Los detalles de la ilustración que los estudiantes podrían utilizar en su respuesta podrían incluir: (1) el ambiente (escenario) es afuera, (2) el niño está afuera y (3) el sol y el viento muestran que es afuera. Los detalles en el texto que los estudiantes podrían utilizar en su respuesta podrían incluir: (1) el viento y el sol vieron a un niño caminando – lo que infiere que es afuera, (2) para comenzar, el niño tenía un abrigo, lo que infiere que pudo haber sido un día frío (3) el niño se quitó el abrigo lo que infiere que más tarde resultó ser un día cálido, (4) que era un día ventoso cuando el viento sopló y (5) era un día cálido cuando el sol brilló</a:t>
                      </a:r>
                      <a:r>
                        <a:rPr lang="en-US" sz="1100" baseline="0" dirty="0" smtClean="0">
                          <a:solidFill>
                            <a:schemeClr val="tx1"/>
                          </a:solidFill>
                        </a:rPr>
                        <a:t>. </a:t>
                      </a:r>
                      <a:endParaRPr lang="en-US" sz="11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sz="1200" baseline="0" dirty="0" smtClean="0"/>
                    </a:p>
                  </a:txBody>
                  <a:tcPr marL="97536" marR="97536" marT="50292" marB="50292"/>
                </a:tc>
              </a:tr>
              <a:tr h="288036">
                <a:tc gridSpan="2">
                  <a:txBody>
                    <a:bodyPr/>
                    <a:lstStyle/>
                    <a:p>
                      <a:pPr algn="ctr"/>
                      <a:r>
                        <a:rPr lang="es-ES" sz="1200" b="1" dirty="0" smtClean="0"/>
                        <a:t>Ejemplo de respuesta en el “lenguaje” del estudiante </a:t>
                      </a: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750977">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s-ES" sz="1000" b="0" i="1" noProof="0" dirty="0" smtClean="0"/>
                        <a:t>El estudiante localiza y selecciona información acerca del escenario del cuento,</a:t>
                      </a:r>
                      <a:r>
                        <a:rPr lang="es-ES" sz="1000" b="0" i="1" baseline="0" noProof="0" dirty="0" smtClean="0"/>
                        <a:t> e interpreta/integra esa información para explicar  cómo los detalles y las imágenes ayudan al lector a entender más sobre el escenario. </a:t>
                      </a:r>
                    </a:p>
                    <a:p>
                      <a:r>
                        <a:rPr lang="es-ES" sz="1100" b="0" i="0" baseline="0" noProof="0" dirty="0" smtClean="0">
                          <a:solidFill>
                            <a:schemeClr val="tx1"/>
                          </a:solidFill>
                        </a:rPr>
                        <a:t>El ambiente (escenario) de este cuento es afuera. La imagen muestra que el niño está afuera. El sol y el viento están siempre fuera, así que tiene que ser afuera. Al principio hace frío afuera porque el niño tiene un abrigo en el cuento. Luego hace calor porque el sol brilla. El niño se quita el abrigo para mostrar que hace calor. </a:t>
                      </a:r>
                    </a:p>
                  </a:txBody>
                  <a:tcPr marL="97536" marR="97536" marT="48006" marB="48006"/>
                </a:tc>
              </a:tr>
              <a:tr h="736092">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0" i="1" noProof="0" dirty="0" smtClean="0"/>
                        <a:t>El estudiante localiza y selecciona alguna  o el mínimo</a:t>
                      </a:r>
                      <a:r>
                        <a:rPr lang="es-ES" sz="1000" b="0" i="1" baseline="0" noProof="0" dirty="0" smtClean="0"/>
                        <a:t> de </a:t>
                      </a:r>
                      <a:r>
                        <a:rPr lang="es-ES" sz="1000" b="0" i="1" noProof="0" dirty="0" smtClean="0"/>
                        <a:t>información sobre</a:t>
                      </a:r>
                      <a:r>
                        <a:rPr lang="es-ES" sz="1000" b="0" i="1" baseline="0" noProof="0" dirty="0" smtClean="0"/>
                        <a:t> el escenario del cuento e interpreta/integra e</a:t>
                      </a:r>
                      <a:r>
                        <a:rPr lang="es-ES" sz="1000" b="0" i="1" noProof="0" dirty="0" smtClean="0">
                          <a:solidFill>
                            <a:schemeClr val="tx1"/>
                          </a:solidFill>
                        </a:rPr>
                        <a:t>sa información</a:t>
                      </a:r>
                      <a:r>
                        <a:rPr lang="es-ES" sz="1000" b="0" i="1" baseline="0" noProof="0" dirty="0" smtClean="0">
                          <a:solidFill>
                            <a:schemeClr val="tx1"/>
                          </a:solidFill>
                        </a:rPr>
                        <a:t> para explicar cómo los detalles ayudan al lector a entender más sobre el escenario, pero haciendo poca referencia a los detalles del texto o la ilustración.</a:t>
                      </a:r>
                      <a:endParaRPr lang="es-ES" sz="1000" b="0" i="1" noProof="0" dirty="0" smtClean="0">
                        <a:solidFill>
                          <a:schemeClr val="tx1"/>
                        </a:solidFill>
                      </a:endParaRPr>
                    </a:p>
                    <a:p>
                      <a:r>
                        <a:rPr lang="es-ES" sz="1100" b="0" i="0" baseline="0" noProof="0" dirty="0" smtClean="0">
                          <a:solidFill>
                            <a:schemeClr val="tx1"/>
                          </a:solidFill>
                        </a:rPr>
                        <a:t>El escenario es donde están el niño, el sol y el viento. Ellos están afuera. </a:t>
                      </a:r>
                    </a:p>
                  </a:txBody>
                  <a:tcPr marL="97536" marR="97536" marT="48006" marB="48006"/>
                </a:tc>
              </a:tr>
              <a:tr h="450965">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s-ES" sz="1000" i="1" noProof="0" dirty="0" smtClean="0">
                          <a:solidFill>
                            <a:schemeClr val="tx1"/>
                          </a:solidFill>
                        </a:rPr>
                        <a:t>El estudiante </a:t>
                      </a:r>
                      <a:r>
                        <a:rPr lang="es-ES" sz="1000" b="1" i="1" u="sng" baseline="0" noProof="0" dirty="0" smtClean="0">
                          <a:solidFill>
                            <a:schemeClr val="tx1"/>
                          </a:solidFill>
                        </a:rPr>
                        <a:t>no da suficiente evidencia</a:t>
                      </a:r>
                      <a:r>
                        <a:rPr lang="es-ES" sz="1000" b="1" i="1" u="none" baseline="0" noProof="0" dirty="0" smtClean="0">
                          <a:solidFill>
                            <a:schemeClr val="tx1"/>
                          </a:solidFill>
                        </a:rPr>
                        <a:t> </a:t>
                      </a:r>
                      <a:r>
                        <a:rPr lang="es-ES" sz="1000" b="0" i="1" u="none" baseline="0" noProof="0" dirty="0" smtClean="0">
                          <a:solidFill>
                            <a:schemeClr val="tx1"/>
                          </a:solidFill>
                        </a:rPr>
                        <a:t>de la  habilidad de localizar, seleccionar, interpretar e integrar la información</a:t>
                      </a:r>
                      <a:r>
                        <a:rPr lang="es-ES" sz="1000" b="0" i="1" baseline="0" noProof="0" dirty="0" smtClean="0">
                          <a:solidFill>
                            <a:schemeClr val="tx1"/>
                          </a:solidFill>
                        </a:rPr>
                        <a:t>.</a:t>
                      </a:r>
                    </a:p>
                    <a:p>
                      <a:r>
                        <a:rPr lang="es-ES" sz="1100" b="0" i="0" baseline="0" noProof="0" dirty="0" smtClean="0">
                          <a:solidFill>
                            <a:schemeClr val="tx1"/>
                          </a:solidFill>
                        </a:rPr>
                        <a:t>El escenario es donde pasa algo.</a:t>
                      </a:r>
                    </a:p>
                  </a:txBody>
                  <a:tcPr marL="97536" marR="97536" marT="48006" marB="48006"/>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115415771"/>
              </p:ext>
            </p:extLst>
          </p:nvPr>
        </p:nvGraphicFramePr>
        <p:xfrm>
          <a:off x="4800600" y="8229600"/>
          <a:ext cx="1692275" cy="701040"/>
        </p:xfrm>
        <a:graphic>
          <a:graphicData uri="http://schemas.openxmlformats.org/drawingml/2006/table">
            <a:tbl>
              <a:tblPr firstRow="1" firstCol="1" bandRow="1"/>
              <a:tblGrid>
                <a:gridCol w="1692275"/>
              </a:tblGrid>
              <a:tr h="128768">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Hacia RL.1.7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514718">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Calibri"/>
                        </a:rPr>
                        <a:t>Obtiene e interpreta información utilizando las ilustraciones y detalles para describir personajes, el ambiente, o eventos.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5" name="Slide Number Placeholder 4"/>
          <p:cNvSpPr>
            <a:spLocks noGrp="1"/>
          </p:cNvSpPr>
          <p:nvPr>
            <p:ph type="sldNum" sz="quarter" idx="12"/>
          </p:nvPr>
        </p:nvSpPr>
        <p:spPr/>
        <p:txBody>
          <a:bodyPr/>
          <a:lstStyle/>
          <a:p>
            <a:fld id="{F177B04D-AEB5-43ED-B9BA-B3D1EC9C9067}" type="slidenum">
              <a:rPr lang="en-US" smtClean="0"/>
              <a:pPr/>
              <a:t>17</a:t>
            </a:fld>
            <a:endParaRPr lang="en-US" dirty="0"/>
          </a:p>
        </p:txBody>
      </p:sp>
    </p:spTree>
    <p:extLst>
      <p:ext uri="{BB962C8B-B14F-4D97-AF65-F5344CB8AC3E}">
        <p14:creationId xmlns:p14="http://schemas.microsoft.com/office/powerpoint/2010/main" val="2235309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1040" y="2285313"/>
            <a:ext cx="195275" cy="38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26634212"/>
              </p:ext>
            </p:extLst>
          </p:nvPr>
        </p:nvGraphicFramePr>
        <p:xfrm>
          <a:off x="568961" y="669036"/>
          <a:ext cx="6421120" cy="6716268"/>
        </p:xfrm>
        <a:graphic>
          <a:graphicData uri="http://schemas.openxmlformats.org/drawingml/2006/table">
            <a:tbl>
              <a:tblPr firstRow="1" firstCol="1" bandRow="1"/>
              <a:tblGrid>
                <a:gridCol w="497839"/>
                <a:gridCol w="5923281"/>
              </a:tblGrid>
              <a:tr h="22402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000" b="0" i="1" noProof="0" dirty="0" smtClean="0">
                          <a:effectLst/>
                        </a:rPr>
                        <a:t>Una</a:t>
                      </a:r>
                      <a:r>
                        <a:rPr lang="es-ES_tradnl" sz="1000" b="0" i="1" baseline="0" noProof="0" dirty="0" smtClean="0">
                          <a:effectLst/>
                        </a:rPr>
                        <a:t> nota sobre las respuestas construidas</a:t>
                      </a:r>
                      <a:r>
                        <a:rPr lang="es-ES_tradnl" sz="1000" b="0" i="1" noProof="0" dirty="0" smtClean="0">
                          <a:effectLst/>
                        </a:rPr>
                        <a:t>:  Las</a:t>
                      </a:r>
                      <a:r>
                        <a:rPr lang="es-ES_tradnl" sz="1000" b="0" i="1" baseline="0" noProof="0" dirty="0" smtClean="0">
                          <a:effectLst/>
                        </a:rPr>
                        <a:t> respuestas construidas no están escritas “en piedra.” No hay una manera perfecta en la que el estudiante deba responder. Busque la intención general de </a:t>
                      </a:r>
                      <a:r>
                        <a:rPr lang="es-ES_tradnl" sz="1000" b="0" i="1" baseline="0" noProof="0" dirty="0" smtClean="0">
                          <a:solidFill>
                            <a:schemeClr val="tx1"/>
                          </a:solidFill>
                          <a:effectLst/>
                        </a:rPr>
                        <a:t>la pregunta y  la respuesta del estudiante y siga la rúbrica a continuación tanto como sea posible</a:t>
                      </a:r>
                      <a:r>
                        <a:rPr lang="es-ES_tradnl" sz="1000" b="0" i="1" baseline="0" noProof="0" dirty="0" smtClean="0">
                          <a:effectLst/>
                        </a:rPr>
                        <a:t>.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1000" b="0" i="1" dirty="0" smtClean="0">
                        <a:effectLst/>
                      </a:endParaRP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24028">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800" b="1" noProof="0" dirty="0" smtClean="0">
                          <a:effectLst/>
                        </a:rPr>
                        <a:t>Pre-evaluación Trimestre 3: Clave pa</a:t>
                      </a:r>
                      <a:r>
                        <a:rPr lang="es-419" sz="1800" b="1" baseline="0" noProof="0" dirty="0" smtClean="0">
                          <a:effectLst/>
                        </a:rPr>
                        <a:t>ra la</a:t>
                      </a:r>
                      <a:r>
                        <a:rPr lang="es-419" sz="1800" b="1" noProof="0" dirty="0" smtClean="0">
                          <a:effectLst/>
                        </a:rPr>
                        <a:t> </a:t>
                      </a:r>
                      <a:r>
                        <a:rPr lang="es-419" sz="1800" b="1" u="sng" noProof="0" dirty="0" smtClean="0">
                          <a:effectLst/>
                        </a:rPr>
                        <a:t>Respuesta construida</a:t>
                      </a:r>
                    </a:p>
                  </a:txBody>
                  <a:tcPr marL="51999" marR="519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24028">
                <a:tc gridSpan="2">
                  <a:txBody>
                    <a:bodyPr/>
                    <a:lstStyle/>
                    <a:p>
                      <a:pPr marL="0" marR="0" algn="l">
                        <a:lnSpc>
                          <a:spcPct val="100000"/>
                        </a:lnSpc>
                        <a:spcBef>
                          <a:spcPts val="0"/>
                        </a:spcBef>
                        <a:spcAft>
                          <a:spcPts val="0"/>
                        </a:spcAft>
                      </a:pPr>
                      <a:r>
                        <a:rPr lang="es-ES" sz="1400" b="1" kern="1200" dirty="0" smtClean="0">
                          <a:solidFill>
                            <a:srgbClr val="000000"/>
                          </a:solidFill>
                          <a:effectLst/>
                          <a:latin typeface="+mn-lt"/>
                          <a:ea typeface="Times New Roman"/>
                          <a:cs typeface="Times New Roman"/>
                        </a:rPr>
                        <a:t>Estándar RL.1.9:</a:t>
                      </a:r>
                      <a:r>
                        <a:rPr lang="es-ES" sz="1400" b="1" u="none" kern="1200" baseline="0" dirty="0" smtClean="0">
                          <a:solidFill>
                            <a:srgbClr val="000000"/>
                          </a:solidFill>
                          <a:effectLst/>
                          <a:latin typeface="+mn-lt"/>
                          <a:ea typeface="Times New Roman"/>
                          <a:cs typeface="Times New Roman"/>
                        </a:rPr>
                        <a:t>   Rúbricas para la </a:t>
                      </a:r>
                      <a:r>
                        <a:rPr lang="es-ES" sz="1400" b="1" u="sng" kern="1200" baseline="0" dirty="0" smtClean="0">
                          <a:solidFill>
                            <a:srgbClr val="000000"/>
                          </a:solidFill>
                          <a:effectLst/>
                          <a:latin typeface="+mn-lt"/>
                          <a:ea typeface="Times New Roman"/>
                          <a:cs typeface="Times New Roman"/>
                        </a:rPr>
                        <a:t>Respuesta construida - Lectura </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96">
                <a:tc gridSpan="2">
                  <a:txBody>
                    <a:bodyPr/>
                    <a:lstStyle/>
                    <a:p>
                      <a:pPr marL="1031875" marR="0" lvl="0" indent="-1031875" algn="l" defTabSz="966612" rtl="0" eaLnBrk="1" fontAlgn="auto" latinLnBrk="0" hangingPunct="1">
                        <a:lnSpc>
                          <a:spcPct val="100000"/>
                        </a:lnSpc>
                        <a:spcBef>
                          <a:spcPts val="0"/>
                        </a:spcBef>
                        <a:spcAft>
                          <a:spcPts val="0"/>
                        </a:spcAft>
                        <a:buClrTx/>
                        <a:buSzTx/>
                        <a:buFontTx/>
                        <a:buNone/>
                        <a:tabLst/>
                        <a:defRPr sz="1800" b="0" i="0"/>
                      </a:pPr>
                      <a:r>
                        <a:rPr lang="es-ES" sz="1500" b="1" kern="1200" dirty="0" smtClean="0">
                          <a:solidFill>
                            <a:srgbClr val="000000"/>
                          </a:solidFill>
                          <a:effectLst/>
                          <a:latin typeface="+mn-lt"/>
                          <a:ea typeface="Times New Roman"/>
                          <a:cs typeface="Arial"/>
                        </a:rPr>
                        <a:t>Pregunta #8: </a:t>
                      </a:r>
                      <a:r>
                        <a:rPr lang="es-419" sz="1500" b="1" dirty="0" smtClean="0"/>
                        <a:t>¿Qué lección pueden aprender los lectores</a:t>
                      </a:r>
                      <a:r>
                        <a:rPr lang="es-419" sz="1500" b="1" baseline="0" dirty="0" smtClean="0"/>
                        <a:t> de </a:t>
                      </a:r>
                      <a:r>
                        <a:rPr lang="es-419" sz="1500" b="1" i="1" dirty="0" smtClean="0"/>
                        <a:t>El viento y el sol</a:t>
                      </a:r>
                      <a:r>
                        <a:rPr lang="es-419" sz="1500" b="1" dirty="0" smtClean="0"/>
                        <a:t>? Explica por qué piensas así.</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727">
                <a:tc gridSpan="2">
                  <a:txBody>
                    <a:bodyPr/>
                    <a:lstStyle/>
                    <a:p>
                      <a:pPr lvl="0" algn="l">
                        <a:defRPr sz="1800" b="0" i="0"/>
                      </a:pPr>
                      <a:r>
                        <a:rPr lang="es-ES" sz="1000" b="1" u="sng" kern="1200" dirty="0" smtClean="0">
                          <a:solidFill>
                            <a:srgbClr val="000000"/>
                          </a:solidFill>
                          <a:effectLst/>
                          <a:latin typeface="+mn-lt"/>
                          <a:ea typeface="Times New Roman"/>
                          <a:cs typeface="Arial"/>
                        </a:rPr>
                        <a:t>Instrucciones para las notas de calificación:  </a:t>
                      </a:r>
                      <a:r>
                        <a:rPr lang="es-ES" sz="1000" kern="1200" dirty="0" smtClean="0">
                          <a:solidFill>
                            <a:srgbClr val="000000"/>
                          </a:solidFill>
                          <a:effectLst/>
                          <a:latin typeface="+mn-lt"/>
                          <a:ea typeface="Times New Roman"/>
                          <a:cs typeface="Arial"/>
                        </a:rPr>
                        <a:t>Escriba una visión general de lo que los estudiantes podrían incluir en una respuesta competente, usando ejemplos del texto. Sea bien específico y  “extenso”. </a:t>
                      </a:r>
                    </a:p>
                    <a:p>
                      <a:pPr lvl="0" algn="l">
                        <a:defRPr sz="1800" b="0" i="0"/>
                      </a:pPr>
                      <a:r>
                        <a:rPr lang="es-ES" sz="1000" b="1" u="sng" kern="1200" dirty="0" smtClean="0">
                          <a:solidFill>
                            <a:srgbClr val="000000"/>
                          </a:solidFill>
                          <a:effectLst/>
                          <a:latin typeface="+mn-lt"/>
                          <a:ea typeface="Times New Roman"/>
                          <a:cs typeface="Arial"/>
                        </a:rPr>
                        <a:t>Lenguaje del maestro y Notas de calificación:</a:t>
                      </a:r>
                    </a:p>
                    <a:p>
                      <a:pPr lvl="0" algn="l">
                        <a:defRPr sz="1800" b="0" i="0"/>
                      </a:pPr>
                      <a:r>
                        <a:rPr lang="es-ES" sz="1000" b="1" dirty="0" smtClean="0"/>
                        <a:t>Suficiente evidencia (conclusión o idea central) </a:t>
                      </a:r>
                      <a:r>
                        <a:rPr lang="es-ES" sz="1000" b="0" dirty="0" smtClean="0"/>
                        <a:t>para la pregunta sería </a:t>
                      </a:r>
                      <a:r>
                        <a:rPr lang="es-ES" sz="1000" b="0" baseline="0" dirty="0" smtClean="0"/>
                        <a:t>una respuesta completa a la pregunta, junto con una explicación acerca del porqué el estudiante escogió la lección específica que el cuento podría enseñar a los lectores.</a:t>
                      </a:r>
                    </a:p>
                    <a:p>
                      <a:pPr lvl="0" algn="l">
                        <a:defRPr sz="1800" b="0" i="0"/>
                      </a:pPr>
                      <a:r>
                        <a:rPr lang="es-ES" sz="1000" b="1" dirty="0" smtClean="0"/>
                        <a:t>Las i</a:t>
                      </a:r>
                      <a:r>
                        <a:rPr lang="es-ES" sz="1000" b="1" dirty="0" smtClean="0">
                          <a:uFill>
                            <a:solidFill/>
                          </a:uFill>
                        </a:rPr>
                        <a:t>dentificaciones específicas</a:t>
                      </a:r>
                      <a:r>
                        <a:rPr lang="es-ES" sz="1000" b="0" baseline="0" dirty="0" smtClean="0">
                          <a:uFill>
                            <a:solidFill/>
                          </a:uFill>
                        </a:rPr>
                        <a:t> (detalles clave)  que apoyan la lección que el cuento podría enseñar a los lectores  dependen de la respuesta del estudiante. La respuesta debe ser lógica y "tener sentido" con las inferencias del cuento, o de alguna manera estar conectada a los detalles del cuento. Sin embargo, las respuestas de los estudiantes deben incluir comentarios que aborden uno o algunos de los siguientes:(1) discutir (2) presumir (3)retar o competir (4) nunca pensar que eres más sabio o más fuerte que los demás o podrías estar equivocado (5) llevarse bien es mejor, (6) ¿ganar es importante o no?  Y (7) ¿qué es lo que el sol o el viento podrían haber aprendido acerca de tener la razón o estar equivocado? Cualquier respuesta es correcta si se apoya con detalles lógicos del texto.</a:t>
                      </a:r>
                    </a:p>
                    <a:p>
                      <a:pPr lvl="0" algn="l">
                        <a:defRPr sz="1800" b="0" i="0"/>
                      </a:pPr>
                      <a:r>
                        <a:rPr lang="es-ES" sz="1000" b="1" dirty="0" smtClean="0"/>
                        <a:t>El apoyo total </a:t>
                      </a:r>
                      <a:r>
                        <a:rPr lang="es-ES" sz="1000" b="1" baseline="0" dirty="0" smtClean="0"/>
                        <a:t>(otros detalles) </a:t>
                      </a:r>
                      <a:r>
                        <a:rPr lang="es-ES" sz="1000" b="0" baseline="0" dirty="0" smtClean="0"/>
                        <a:t>podría incluir  detalles específicos que aluden a lo anterior, tales como: (1) el viento presumía, (2) el sol presumía, (3) el viento comenzó a presumir, (4) ambos, el sol y el viento discutieron , (5) ambos trataron de probar que tenían la razón, (6) el viento no pudo quitar el abrigo del niño porque … y (7) el sol le quitó el abrigo al niño cuando...</a:t>
                      </a:r>
                      <a:endParaRPr lang="es-ES" sz="1000"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073">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3</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 sz="1000" i="1" dirty="0" smtClean="0"/>
                        <a:t>El estudiante da una respuesta competente indicando una lección</a:t>
                      </a:r>
                      <a:r>
                        <a:rPr lang="es-ES" sz="1000" i="1" baseline="0" dirty="0" smtClean="0"/>
                        <a:t> </a:t>
                      </a:r>
                      <a:r>
                        <a:rPr lang="es-ES" sz="1000" i="1" dirty="0" smtClean="0"/>
                        <a:t>específica que el lector podría aprender del cuento, y apoya esa declaración con evidencia textual y lógica, o con detalles</a:t>
                      </a:r>
                      <a:r>
                        <a:rPr lang="es-ES" sz="1000" i="1" baseline="0" dirty="0" smtClean="0"/>
                        <a:t>.</a:t>
                      </a:r>
                    </a:p>
                    <a:p>
                      <a:pPr lvl="0" algn="l">
                        <a:defRPr sz="1800" b="0" i="0"/>
                      </a:pPr>
                      <a:r>
                        <a:rPr lang="es-ES" sz="1100" i="0" baseline="0" dirty="0" smtClean="0"/>
                        <a:t>La lección que los lectores pueden aprender es no siempre creer que eres mejor que los demás. El viento dijo que era el más fuerte. Entonces el sol dijo que él era el más fuerte. Ellos discutieron mucho. Los dos trataron de demostrar quién era el más fuerte. Al final, el sol fue el más fuerte. Creo que el sol ganó porque el viento comenzó la discusión y mostró que él no era el mejor. No debes presumir.</a:t>
                      </a:r>
                      <a:endParaRPr lang="es-ES" sz="1100" i="0" dirty="0" smtClean="0"/>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96">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2</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 sz="1000" i="1" dirty="0" smtClean="0"/>
                        <a:t>El estudiante da una respuesta parcial en una declaración algo específica de una lección que el lector podría aprender del cuento,</a:t>
                      </a:r>
                      <a:r>
                        <a:rPr lang="es-ES" sz="1000" i="1" baseline="0" dirty="0" smtClean="0"/>
                        <a:t> </a:t>
                      </a:r>
                      <a:r>
                        <a:rPr lang="es-ES" sz="1000" i="1" dirty="0" smtClean="0"/>
                        <a:t>y apoya esa declaración con evidencia  y lógica parcial, o con detalles.</a:t>
                      </a:r>
                    </a:p>
                    <a:p>
                      <a:pPr lvl="0" algn="l">
                        <a:defRPr sz="1800" b="0" i="0"/>
                      </a:pPr>
                      <a:r>
                        <a:rPr lang="es-ES" sz="1100" i="0" dirty="0" smtClean="0"/>
                        <a:t>Este cuento da una buena lección de ser bueno con los demás. Si el viento hubiera sido</a:t>
                      </a:r>
                      <a:r>
                        <a:rPr lang="es-ES" sz="1100" i="0" baseline="0" dirty="0" smtClean="0"/>
                        <a:t> a</a:t>
                      </a:r>
                      <a:r>
                        <a:rPr lang="es-ES" sz="1100" i="0" dirty="0" smtClean="0"/>
                        <a:t>mable, no hubiera comenzado la pelea. </a:t>
                      </a:r>
                      <a:r>
                        <a:rPr lang="es-ES" sz="1100" i="0" baseline="0" dirty="0" smtClean="0"/>
                        <a:t>  </a:t>
                      </a:r>
                      <a:endParaRPr lang="es-ES" sz="1100" i="0" dirty="0"/>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1</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 sz="1000" i="1" dirty="0" smtClean="0"/>
                        <a:t>El estudiante da una</a:t>
                      </a:r>
                      <a:r>
                        <a:rPr lang="es-ES" sz="1000" i="1" baseline="0" dirty="0" smtClean="0"/>
                        <a:t> respuesta mínima , indicando una vaga  lección de lo que el lector podría aprender del cuento; utiliza poco o ningún apoyo lógico o detalles del texto. </a:t>
                      </a:r>
                      <a:endParaRPr lang="es-ES" sz="1000" i="1" dirty="0" smtClean="0"/>
                    </a:p>
                    <a:p>
                      <a:pPr lvl="0" algn="l">
                        <a:defRPr sz="1800" b="0" i="0"/>
                      </a:pPr>
                      <a:r>
                        <a:rPr lang="es-ES" sz="1100" i="0" dirty="0" smtClean="0"/>
                        <a:t>Yo</a:t>
                      </a:r>
                      <a:r>
                        <a:rPr lang="es-ES" sz="1100" i="0" baseline="0" dirty="0" smtClean="0"/>
                        <a:t> aprendí la lección de abrochar mi abrigo afuera. Podría hacer viento. </a:t>
                      </a:r>
                      <a:r>
                        <a:rPr lang="es-ES" sz="1100" i="0" dirty="0" smtClean="0"/>
                        <a:t> </a:t>
                      </a:r>
                      <a:endParaRPr lang="es-ES" sz="1100" i="0" dirty="0"/>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27">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0</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 sz="1000" i="1" dirty="0" smtClean="0"/>
                        <a:t>El estudiante</a:t>
                      </a:r>
                      <a:r>
                        <a:rPr lang="es-ES" sz="1000" i="1" baseline="0" dirty="0" smtClean="0"/>
                        <a:t> no proporciona ninguna evidencia indicando una lección, ni proporcionando detalles lógicos del texto o ilustración.</a:t>
                      </a:r>
                    </a:p>
                    <a:p>
                      <a:pPr lvl="0" algn="l">
                        <a:defRPr sz="1800" b="0" i="0"/>
                      </a:pPr>
                      <a:r>
                        <a:rPr lang="es-ES" sz="1100" b="0" i="0" baseline="0" dirty="0" smtClean="0"/>
                        <a:t>El viento puede soplar fuerte y el sol puede ser muy caliente. </a:t>
                      </a:r>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67558291"/>
              </p:ext>
            </p:extLst>
          </p:nvPr>
        </p:nvGraphicFramePr>
        <p:xfrm>
          <a:off x="5029200" y="7696200"/>
          <a:ext cx="1981200" cy="685800"/>
        </p:xfrm>
        <a:graphic>
          <a:graphicData uri="http://schemas.openxmlformats.org/drawingml/2006/table">
            <a:tbl>
              <a:tblPr firstRow="1" firstCol="1" bandRow="1"/>
              <a:tblGrid>
                <a:gridCol w="1981200"/>
              </a:tblGrid>
              <a:tr h="173090">
                <a:tc>
                  <a:txBody>
                    <a:bodyPr/>
                    <a:lstStyle/>
                    <a:p>
                      <a:pPr marL="0" marR="0" algn="l">
                        <a:lnSpc>
                          <a:spcPct val="115000"/>
                        </a:lnSpc>
                        <a:spcBef>
                          <a:spcPts val="0"/>
                        </a:spcBef>
                        <a:spcAft>
                          <a:spcPts val="0"/>
                        </a:spcAft>
                      </a:pPr>
                      <a:r>
                        <a:rPr lang="en-US" sz="800" b="1" dirty="0" smtClean="0">
                          <a:solidFill>
                            <a:srgbClr val="000000"/>
                          </a:solidFill>
                          <a:effectLst/>
                          <a:latin typeface="Calibri"/>
                          <a:ea typeface="Times New Roman"/>
                          <a:cs typeface="Times New Roman"/>
                        </a:rPr>
                        <a:t>Hacia RL.1.9          DOK </a:t>
                      </a:r>
                      <a:r>
                        <a:rPr lang="en-US" sz="800" b="1" dirty="0">
                          <a:solidFill>
                            <a:srgbClr val="000000"/>
                          </a:solidFill>
                          <a:effectLst/>
                          <a:latin typeface="Calibri"/>
                          <a:ea typeface="Times New Roman"/>
                          <a:cs typeface="Times New Roman"/>
                        </a:rPr>
                        <a:t>3 - EVS</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512710">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Escribe una oración de conclusión sobre las principales diferencias y semejanzas de las experiencias o aventuras del personaje. </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r>
            </a:tbl>
          </a:graphicData>
        </a:graphic>
      </p:graphicFrame>
      <p:sp>
        <p:nvSpPr>
          <p:cNvPr id="6" name="Slide Number Placeholder 5"/>
          <p:cNvSpPr>
            <a:spLocks noGrp="1"/>
          </p:cNvSpPr>
          <p:nvPr>
            <p:ph type="sldNum" sz="quarter" idx="12"/>
          </p:nvPr>
        </p:nvSpPr>
        <p:spPr/>
        <p:txBody>
          <a:bodyPr/>
          <a:lstStyle/>
          <a:p>
            <a:fld id="{F177B04D-AEB5-43ED-B9BA-B3D1EC9C9067}" type="slidenum">
              <a:rPr lang="en-US" smtClean="0"/>
              <a:pPr/>
              <a:t>18</a:t>
            </a:fld>
            <a:endParaRPr lang="en-US" dirty="0"/>
          </a:p>
        </p:txBody>
      </p:sp>
    </p:spTree>
    <p:extLst>
      <p:ext uri="{BB962C8B-B14F-4D97-AF65-F5344CB8AC3E}">
        <p14:creationId xmlns:p14="http://schemas.microsoft.com/office/powerpoint/2010/main" val="2909044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410480950"/>
              </p:ext>
            </p:extLst>
          </p:nvPr>
        </p:nvGraphicFramePr>
        <p:xfrm>
          <a:off x="381000" y="304800"/>
          <a:ext cx="6421120" cy="7371233"/>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000" b="0" i="1" noProof="0" dirty="0" smtClean="0">
                          <a:effectLst/>
                        </a:rPr>
                        <a:t>Una</a:t>
                      </a:r>
                      <a:r>
                        <a:rPr lang="es-ES_tradnl" sz="1000" b="0" i="1" baseline="0" noProof="0" dirty="0" smtClean="0">
                          <a:effectLst/>
                        </a:rPr>
                        <a:t> nota sobre las respuestas construidas</a:t>
                      </a:r>
                      <a:r>
                        <a:rPr lang="es-ES_tradnl" sz="1000" b="0" i="1" noProof="0" dirty="0" smtClean="0">
                          <a:effectLst/>
                        </a:rPr>
                        <a:t>:  Las</a:t>
                      </a:r>
                      <a:r>
                        <a:rPr lang="es-ES_tradnl" sz="1000" b="0" i="1" baseline="0" noProof="0" dirty="0" smtClean="0">
                          <a:effectLst/>
                        </a:rPr>
                        <a:t> respuestas construidas no están escritas “en piedra.” No hay una manera perfecta en la que el estudiante deba responder. Busque la intención general de </a:t>
                      </a:r>
                      <a:r>
                        <a:rPr lang="es-ES_tradnl" sz="1000" b="0" i="1" baseline="0" noProof="0" dirty="0" smtClean="0">
                          <a:solidFill>
                            <a:schemeClr val="tx1"/>
                          </a:solidFill>
                          <a:effectLst/>
                        </a:rPr>
                        <a:t>la pregunta y  la respuesta del estudiante y siga la rúbrica a continuación tanto como sea posible</a:t>
                      </a:r>
                      <a:r>
                        <a:rPr lang="es-ES_tradnl" sz="1000" b="0" i="1" baseline="0" noProof="0" dirty="0" smtClean="0">
                          <a:effectLst/>
                        </a:rPr>
                        <a:t>.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1000" b="0" i="1" dirty="0" smtClean="0">
                        <a:effectLst/>
                      </a:endParaRPr>
                    </a:p>
                  </a:txBody>
                  <a:tcPr marL="97536" marR="97536" marT="48006" marB="4800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419" sz="1600" b="1" noProof="0" dirty="0" smtClean="0">
                          <a:effectLst/>
                        </a:rPr>
                        <a:t>Pre-evaluación Trimestre 3: Clave de contestación para la</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600" b="1" noProof="0" dirty="0" smtClean="0">
                          <a:effectLst/>
                        </a:rPr>
                        <a:t>                  </a:t>
                      </a:r>
                      <a:r>
                        <a:rPr lang="es-419" sz="1600" b="1" u="sng" noProof="0" dirty="0" smtClean="0">
                          <a:effectLst/>
                        </a:rPr>
                        <a:t>Respuesta Construida de Investigación</a:t>
                      </a:r>
                    </a:p>
                  </a:txBody>
                  <a:tcPr marL="97536" marR="97536" marT="48006" marB="48006"/>
                </a:tc>
                <a:tc hMerge="1">
                  <a:txBody>
                    <a:bodyPr/>
                    <a:lstStyle/>
                    <a:p>
                      <a:endParaRPr lang="en-US"/>
                    </a:p>
                  </a:txBody>
                  <a:tcPr/>
                </a:tc>
              </a:tr>
              <a:tr h="49606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sng" dirty="0" smtClean="0">
                          <a:solidFill>
                            <a:schemeClr val="tx1"/>
                          </a:solidFill>
                        </a:rPr>
                        <a:t>Rúbricas para la Respuesta Construida de investigación - Objetivo 2</a:t>
                      </a:r>
                    </a:p>
                    <a:p>
                      <a:pPr marL="0" marR="0" indent="0" algn="ctr" defTabSz="966612" rtl="0" eaLnBrk="1" fontAlgn="auto" latinLnBrk="0" hangingPunct="1">
                        <a:lnSpc>
                          <a:spcPct val="100000"/>
                        </a:lnSpc>
                        <a:spcBef>
                          <a:spcPts val="0"/>
                        </a:spcBef>
                        <a:spcAft>
                          <a:spcPts val="0"/>
                        </a:spcAft>
                        <a:buClrTx/>
                        <a:buSzTx/>
                        <a:buFontTx/>
                        <a:buNone/>
                        <a:tabLst/>
                        <a:defRPr/>
                      </a:pPr>
                      <a:r>
                        <a:rPr lang="es-ES_tradnl" sz="1100" b="1" dirty="0" smtClean="0">
                          <a:solidFill>
                            <a:schemeClr val="tx1"/>
                          </a:solidFill>
                        </a:rPr>
                        <a:t>Localizar, Seleccionar, Interpretar e</a:t>
                      </a:r>
                      <a:r>
                        <a:rPr lang="es-ES_tradnl" sz="1100" b="1" baseline="0" dirty="0" smtClean="0">
                          <a:solidFill>
                            <a:schemeClr val="tx1"/>
                          </a:solidFill>
                        </a:rPr>
                        <a:t> Integrar información</a:t>
                      </a:r>
                      <a:endParaRPr lang="es-ES_tradnl" sz="1100" b="1" dirty="0" smtClean="0">
                        <a:solidFill>
                          <a:schemeClr val="tx1"/>
                        </a:solidFill>
                      </a:endParaRPr>
                    </a:p>
                  </a:txBody>
                  <a:tcPr marL="97536" marR="97536" marT="48006" marB="48006"/>
                </a:tc>
                <a:tc hMerge="1">
                  <a:txBody>
                    <a:bodyPr/>
                    <a:lstStyle/>
                    <a:p>
                      <a:endParaRPr lang="en-US"/>
                    </a:p>
                  </a:txBody>
                  <a:tcPr/>
                </a:tc>
              </a:tr>
              <a:tr h="608622">
                <a:tc gridSpan="2">
                  <a:txBody>
                    <a:bodyPr/>
                    <a:lstStyle/>
                    <a:p>
                      <a:pPr marL="1201738" lvl="0" indent="-1201738" defTabSz="914400" fontAlgn="base">
                        <a:spcBef>
                          <a:spcPct val="0"/>
                        </a:spcBef>
                        <a:spcAft>
                          <a:spcPct val="0"/>
                        </a:spcAft>
                      </a:pPr>
                      <a:r>
                        <a:rPr lang="es-ES_tradnl" sz="1500" b="1" dirty="0" smtClean="0">
                          <a:solidFill>
                            <a:schemeClr val="tx1"/>
                          </a:solidFill>
                        </a:rPr>
                        <a:t>Pregunta # 15:  </a:t>
                      </a:r>
                      <a:r>
                        <a:rPr lang="es-419" sz="1500" b="1" dirty="0" smtClean="0"/>
                        <a:t>Explica por qué el viento es importante.  Utiliza ejemplos de  ambos textos</a:t>
                      </a:r>
                      <a:r>
                        <a:rPr lang="es-419" sz="1500" b="1" baseline="0" dirty="0" smtClean="0"/>
                        <a:t> (artículos)</a:t>
                      </a:r>
                      <a:r>
                        <a:rPr lang="es-419" sz="1500" b="1" dirty="0" smtClean="0"/>
                        <a:t>. </a:t>
                      </a:r>
                      <a:endParaRPr lang="es-ES_tradnl" sz="1500" i="1" dirty="0" smtClean="0">
                        <a:solidFill>
                          <a:schemeClr val="tx1"/>
                        </a:solidFill>
                      </a:endParaRPr>
                    </a:p>
                  </a:txBody>
                  <a:tcPr marL="97536" marR="97536" marT="48006" marB="48006"/>
                </a:tc>
                <a:tc hMerge="1">
                  <a:txBody>
                    <a:bodyPr/>
                    <a:lstStyle/>
                    <a:p>
                      <a:endParaRPr lang="en-US" dirty="0"/>
                    </a:p>
                  </a:txBody>
                  <a:tcPr/>
                </a:tc>
              </a:tr>
              <a:tr h="32004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s-419" sz="1400" b="1" baseline="0" noProof="0" dirty="0" smtClean="0"/>
                        <a:t>Maestro/ Rúbrica “lenguaje de la respuesta”</a:t>
                      </a:r>
                    </a:p>
                  </a:txBody>
                  <a:tcPr marL="97536" marR="97536" marT="48006" marB="48006">
                    <a:solidFill>
                      <a:schemeClr val="bg1">
                        <a:lumMod val="85000"/>
                      </a:schemeClr>
                    </a:solidFill>
                  </a:tcPr>
                </a:tc>
                <a:tc hMerge="1">
                  <a:txBody>
                    <a:bodyPr/>
                    <a:lstStyle/>
                    <a:p>
                      <a:endParaRPr lang="en-US"/>
                    </a:p>
                  </a:txBody>
                  <a:tcPr/>
                </a:tc>
              </a:tr>
              <a:tr h="1200150">
                <a:tc gridSpan="2">
                  <a:txBody>
                    <a:bodyPr/>
                    <a:lstStyle/>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s-ES_tradnl" sz="1100" b="1" i="0" u="sng" strike="noStrike" kern="1200" cap="none" spc="0" normalizeH="0" baseline="0" noProof="0" dirty="0" smtClean="0">
                          <a:ln>
                            <a:noFill/>
                          </a:ln>
                          <a:solidFill>
                            <a:schemeClr val="tx1"/>
                          </a:solidFill>
                          <a:effectLst/>
                          <a:uLnTx/>
                          <a:uFillTx/>
                          <a:latin typeface="+mn-lt"/>
                          <a:ea typeface="+mn-ea"/>
                          <a:cs typeface="+mn-cs"/>
                        </a:rPr>
                        <a:t>La respuesta</a:t>
                      </a:r>
                      <a:r>
                        <a:rPr kumimoji="0" lang="es-ES_tradnl" sz="1100" b="1" i="0" u="none" strike="noStrike" kern="1200" cap="none" spc="0" normalizeH="0" baseline="0" noProof="0" dirty="0" smtClean="0">
                          <a:ln>
                            <a:noFill/>
                          </a:ln>
                          <a:solidFill>
                            <a:schemeClr val="tx1"/>
                          </a:solidFill>
                          <a:effectLst/>
                          <a:uLnTx/>
                          <a:uFillTx/>
                          <a:latin typeface="+mn-lt"/>
                          <a:ea typeface="+mn-ea"/>
                          <a:cs typeface="+mn-cs"/>
                        </a:rPr>
                        <a:t>: </a:t>
                      </a:r>
                      <a:r>
                        <a:rPr kumimoji="0" lang="es-ES_tradnl" sz="1100" b="0" i="0" u="none" strike="noStrike" kern="1200" cap="none" spc="0" normalizeH="0" baseline="0" noProof="0" dirty="0" smtClean="0">
                          <a:ln>
                            <a:noFill/>
                          </a:ln>
                          <a:solidFill>
                            <a:schemeClr val="tx1"/>
                          </a:solidFill>
                          <a:effectLst/>
                          <a:uLnTx/>
                          <a:uFillTx/>
                          <a:latin typeface="+mn-lt"/>
                          <a:ea typeface="+mn-ea"/>
                          <a:cs typeface="+mn-cs"/>
                        </a:rPr>
                        <a:t>da pruebas suficientes de la capacidad para </a:t>
                      </a:r>
                      <a:r>
                        <a:rPr kumimoji="0" lang="es-ES_tradnl" sz="1100" b="0" i="0" u="sng" strike="noStrike" kern="1200" cap="none" spc="0" normalizeH="0" baseline="0" noProof="0" dirty="0" smtClean="0">
                          <a:ln>
                            <a:noFill/>
                          </a:ln>
                          <a:solidFill>
                            <a:schemeClr val="tx1"/>
                          </a:solidFill>
                          <a:effectLst/>
                          <a:uLnTx/>
                          <a:uFillTx/>
                          <a:latin typeface="+mn-lt"/>
                          <a:ea typeface="+mn-ea"/>
                          <a:cs typeface="+mn-cs"/>
                        </a:rPr>
                        <a:t>localizar y seleccionar</a:t>
                      </a:r>
                      <a:r>
                        <a:rPr kumimoji="0" lang="es-ES_tradnl" sz="1100" b="0" i="0" u="none" strike="noStrike" kern="1200" cap="none" spc="0" normalizeH="0" baseline="0" noProof="0" dirty="0" smtClean="0">
                          <a:ln>
                            <a:noFill/>
                          </a:ln>
                          <a:solidFill>
                            <a:schemeClr val="tx1"/>
                          </a:solidFill>
                          <a:effectLst/>
                          <a:uLnTx/>
                          <a:uFillTx/>
                          <a:latin typeface="+mn-lt"/>
                          <a:ea typeface="+mn-ea"/>
                          <a:cs typeface="+mn-cs"/>
                        </a:rPr>
                        <a:t> información sobre la pregunta. Prueba suficiente de que los estudiantes pueden buscar y seleccionar información sobre la pregunta incluiría hechos /detalles que los estudiantes escriben de </a:t>
                      </a:r>
                      <a:r>
                        <a:rPr kumimoji="0" lang="es-ES_tradnl" sz="1100" b="0" i="0" u="sng" strike="noStrike" kern="1200" cap="none" spc="0" normalizeH="0" baseline="0" noProof="0" dirty="0" smtClean="0">
                          <a:ln>
                            <a:noFill/>
                          </a:ln>
                          <a:solidFill>
                            <a:schemeClr val="tx1"/>
                          </a:solidFill>
                          <a:effectLst/>
                          <a:uLnTx/>
                          <a:uFillTx/>
                          <a:latin typeface="+mn-lt"/>
                          <a:ea typeface="+mn-ea"/>
                          <a:cs typeface="+mn-cs"/>
                        </a:rPr>
                        <a:t>ambos</a:t>
                      </a:r>
                      <a:r>
                        <a:rPr kumimoji="0" lang="es-ES_tradnl" sz="1100" b="0" i="1" u="sng" strike="noStrike" kern="1200" cap="none" spc="0" normalizeH="0" baseline="0" noProof="0" dirty="0" smtClean="0">
                          <a:ln>
                            <a:noFill/>
                          </a:ln>
                          <a:solidFill>
                            <a:schemeClr val="tx1"/>
                          </a:solidFill>
                          <a:effectLst/>
                          <a:uLnTx/>
                          <a:uFillTx/>
                          <a:latin typeface="+mn-lt"/>
                          <a:ea typeface="+mn-ea"/>
                          <a:cs typeface="+mn-cs"/>
                        </a:rPr>
                        <a:t> pasajes,</a:t>
                      </a:r>
                      <a:r>
                        <a:rPr kumimoji="0" lang="es-ES_tradnl" sz="1100" b="0" i="1" u="none" strike="noStrike" kern="1200" cap="none" spc="0" normalizeH="0" baseline="0" noProof="0" dirty="0" smtClean="0">
                          <a:ln>
                            <a:noFill/>
                          </a:ln>
                          <a:solidFill>
                            <a:schemeClr val="tx1"/>
                          </a:solidFill>
                          <a:effectLst/>
                          <a:uLnTx/>
                          <a:uFillTx/>
                          <a:latin typeface="+mn-lt"/>
                          <a:ea typeface="+mn-ea"/>
                          <a:cs typeface="+mn-cs"/>
                        </a:rPr>
                        <a:t> </a:t>
                      </a:r>
                      <a:r>
                        <a:rPr kumimoji="0" lang="es-ES_tradnl" sz="1100" b="0" i="0" u="none" strike="noStrike" kern="1200" cap="none" spc="0" normalizeH="0" baseline="0" noProof="0" dirty="0" smtClean="0">
                          <a:ln>
                            <a:noFill/>
                          </a:ln>
                          <a:solidFill>
                            <a:schemeClr val="tx1"/>
                          </a:solidFill>
                          <a:effectLst/>
                          <a:uLnTx/>
                          <a:uFillTx/>
                          <a:latin typeface="+mn-lt"/>
                          <a:ea typeface="+mn-ea"/>
                          <a:cs typeface="+mn-cs"/>
                        </a:rPr>
                        <a:t>acerca de qué hace que el viento sea importante.  Los estudiantes deben ser alentados a utilizar sus notas. 3-5 ejemplos son suficientes (si provienen de ambos pasajes).</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s-ES_tradnl" sz="1100" b="1" i="0" u="sng" strike="noStrike" kern="1200" cap="none" spc="0" normalizeH="0" baseline="0" noProof="0" dirty="0" smtClean="0">
                          <a:ln>
                            <a:noFill/>
                          </a:ln>
                          <a:solidFill>
                            <a:schemeClr val="tx1"/>
                          </a:solidFill>
                          <a:effectLst/>
                          <a:uLnTx/>
                          <a:uFillTx/>
                          <a:latin typeface="+mn-lt"/>
                          <a:ea typeface="+mn-ea"/>
                          <a:cs typeface="+mn-cs"/>
                        </a:rPr>
                        <a:t>La respuesta</a:t>
                      </a:r>
                      <a:r>
                        <a:rPr kumimoji="0" lang="es-ES_tradnl" sz="1100" b="0" i="0" u="none" strike="noStrike" kern="1200" cap="none" spc="0" normalizeH="0" baseline="0" noProof="0" dirty="0" smtClean="0">
                          <a:ln>
                            <a:noFill/>
                          </a:ln>
                          <a:solidFill>
                            <a:schemeClr val="tx1"/>
                          </a:solidFill>
                          <a:effectLst/>
                          <a:uLnTx/>
                          <a:uFillTx/>
                          <a:latin typeface="+mn-lt"/>
                          <a:ea typeface="+mn-ea"/>
                          <a:cs typeface="+mn-cs"/>
                        </a:rPr>
                        <a:t>: da pruebas suficientes de la capacidad </a:t>
                      </a:r>
                      <a:r>
                        <a:rPr kumimoji="0" lang="es-ES_tradnl" sz="1100" b="0" i="0" u="sng" strike="noStrike" kern="1200" cap="none" spc="0" normalizeH="0" baseline="0" noProof="0" dirty="0" smtClean="0">
                          <a:ln>
                            <a:noFill/>
                          </a:ln>
                          <a:solidFill>
                            <a:schemeClr val="tx1"/>
                          </a:solidFill>
                          <a:effectLst/>
                          <a:uLnTx/>
                          <a:uFillTx/>
                          <a:latin typeface="+mn-lt"/>
                          <a:ea typeface="+mn-ea"/>
                          <a:cs typeface="+mn-cs"/>
                        </a:rPr>
                        <a:t>de interpretar e integrar </a:t>
                      </a:r>
                      <a:r>
                        <a:rPr kumimoji="0" lang="es-ES_tradnl" sz="1100" b="0" i="0" u="none" strike="noStrike" kern="1200" cap="none" spc="0" normalizeH="0" baseline="0" noProof="0" dirty="0" smtClean="0">
                          <a:ln>
                            <a:noFill/>
                          </a:ln>
                          <a:solidFill>
                            <a:schemeClr val="tx1"/>
                          </a:solidFill>
                          <a:effectLst/>
                          <a:uLnTx/>
                          <a:uFillTx/>
                          <a:latin typeface="+mn-lt"/>
                          <a:ea typeface="+mn-ea"/>
                          <a:cs typeface="+mn-cs"/>
                        </a:rPr>
                        <a:t>información sobre la pregunta. Los estudiantes interpretan cuando seleccionan hechos como evidencia relevante para apoyar la pregunta, e integran cuando escriben acerca de su evidencia.  La evidencia relevante puede incluir que el viento es importante por una razón. Las razones deben expresarse (es decir, el viento empuja las aves, el viento hace las montañas, el viento ayuda a que las semillas germinen, el viento sopla las hojas de los árboles, el viento nos refresca en el verano con la brisa del mar, </a:t>
                      </a:r>
                      <a:r>
                        <a:rPr kumimoji="0" lang="es-ES_tradnl" sz="1100" b="0" i="0" u="none" strike="noStrike" kern="1200" cap="none" spc="0" normalizeH="0" baseline="0" noProof="0" dirty="0" err="1" smtClean="0">
                          <a:ln>
                            <a:noFill/>
                          </a:ln>
                          <a:solidFill>
                            <a:schemeClr val="tx1"/>
                          </a:solidFill>
                          <a:effectLst/>
                          <a:uLnTx/>
                          <a:uFillTx/>
                          <a:latin typeface="+mn-lt"/>
                          <a:ea typeface="+mn-ea"/>
                          <a:cs typeface="+mn-cs"/>
                        </a:rPr>
                        <a:t>etc</a:t>
                      </a:r>
                      <a:r>
                        <a:rPr kumimoji="0" lang="es-ES_tradnl" sz="1100" b="0" i="0" u="none" strike="noStrike" kern="1200" cap="none" spc="0" normalizeH="0" baseline="0" noProof="0" dirty="0" smtClean="0">
                          <a:ln>
                            <a:noFill/>
                          </a:ln>
                          <a:solidFill>
                            <a:schemeClr val="tx1"/>
                          </a:solidFill>
                          <a:effectLst/>
                          <a:uLnTx/>
                          <a:uFillTx/>
                          <a:latin typeface="+mn-lt"/>
                          <a:ea typeface="+mn-ea"/>
                          <a:cs typeface="+mn-cs"/>
                        </a:rPr>
                        <a:t> ...).</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s-ES" sz="1200" b="1" dirty="0" smtClean="0"/>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750977">
                <a:tc>
                  <a:txBody>
                    <a:bodyPr/>
                    <a:lstStyle/>
                    <a:p>
                      <a:pPr algn="ctr"/>
                      <a:r>
                        <a:rPr lang="es-ES_tradnl" sz="1900" b="1" smtClean="0">
                          <a:solidFill>
                            <a:schemeClr val="tx1"/>
                          </a:solidFill>
                        </a:rPr>
                        <a:t>2</a:t>
                      </a:r>
                      <a:endParaRPr lang="es-ES_tradnl" sz="1900" b="1" dirty="0">
                        <a:solidFill>
                          <a:schemeClr val="tx1"/>
                        </a:solidFill>
                      </a:endParaRPr>
                    </a:p>
                  </a:txBody>
                  <a:tcPr marL="97536" marR="97536" marT="48006" marB="48006" anchor="ctr"/>
                </a:tc>
                <a:tc>
                  <a:txBody>
                    <a:bodyPr/>
                    <a:lstStyle/>
                    <a:p>
                      <a:r>
                        <a:rPr lang="es-ES_tradnl" sz="1000" b="0" i="1" dirty="0" smtClean="0">
                          <a:solidFill>
                            <a:schemeClr val="tx1"/>
                          </a:solidFill>
                        </a:rPr>
                        <a:t>El estudiante</a:t>
                      </a:r>
                      <a:r>
                        <a:rPr lang="es-ES_tradnl" sz="1000" b="0" i="1" baseline="0" dirty="0" smtClean="0">
                          <a:solidFill>
                            <a:schemeClr val="tx1"/>
                          </a:solidFill>
                        </a:rPr>
                        <a:t> da  3- 5 razones detalladas como evidencia para explicar por qué el viento es importante, utilizando </a:t>
                      </a:r>
                      <a:r>
                        <a:rPr lang="es-ES_tradnl" sz="1000" b="0" i="1" u="sng" baseline="0" dirty="0" smtClean="0">
                          <a:solidFill>
                            <a:schemeClr val="tx1"/>
                          </a:solidFill>
                        </a:rPr>
                        <a:t>ambos pasajes</a:t>
                      </a:r>
                      <a:r>
                        <a:rPr lang="es-ES_tradnl" sz="1000" b="0" i="1" baseline="0" dirty="0" smtClean="0">
                          <a:solidFill>
                            <a:schemeClr val="tx1"/>
                          </a:solidFill>
                        </a:rPr>
                        <a:t>.</a:t>
                      </a:r>
                    </a:p>
                    <a:p>
                      <a:r>
                        <a:rPr lang="es-ES_tradnl" sz="1100" b="0" i="0" baseline="0" dirty="0" smtClean="0">
                          <a:solidFill>
                            <a:schemeClr val="tx1"/>
                          </a:solidFill>
                        </a:rPr>
                        <a:t>El viento es importante por muchas razones. El viento ayuda a las hojas a caer de los árboles. En el verano se puede sentir una brisa marina suave en la playa. Eso te puede ayudar a sentirte fresco. ¿Sabías que el viento puede ayudar a producir energía también? El viento sopla y hace girar </a:t>
                      </a:r>
                      <a:r>
                        <a:rPr lang="es-ES_tradnl" sz="1100" b="0" i="0" baseline="0" noProof="0" dirty="0" smtClean="0">
                          <a:solidFill>
                            <a:schemeClr val="tx1"/>
                          </a:solidFill>
                        </a:rPr>
                        <a:t>las aspas </a:t>
                      </a:r>
                      <a:r>
                        <a:rPr lang="es-ES_tradnl" sz="1100" b="0" i="0" baseline="0" dirty="0" smtClean="0">
                          <a:solidFill>
                            <a:schemeClr val="tx1"/>
                          </a:solidFill>
                        </a:rPr>
                        <a:t>de un molino de viento y esto ayuda a hacer funcionar un motor. El viento puede incluso ayudar a un pájaro a volar cuando lo empuja.</a:t>
                      </a:r>
                      <a:endParaRPr lang="es-ES_tradnl" sz="1100" i="0" baseline="0" dirty="0" smtClean="0">
                        <a:solidFill>
                          <a:schemeClr val="tx1"/>
                        </a:solidFill>
                      </a:endParaRPr>
                    </a:p>
                  </a:txBody>
                  <a:tcPr marL="97536" marR="97536" marT="48006" marB="48006"/>
                </a:tc>
              </a:tr>
              <a:tr h="586740">
                <a:tc>
                  <a:txBody>
                    <a:bodyPr/>
                    <a:lstStyle/>
                    <a:p>
                      <a:pPr algn="ctr"/>
                      <a:r>
                        <a:rPr lang="es-ES_tradnl" sz="1900" b="1" smtClean="0">
                          <a:solidFill>
                            <a:schemeClr val="tx1"/>
                          </a:solidFill>
                        </a:rPr>
                        <a:t>1</a:t>
                      </a:r>
                      <a:endParaRPr lang="es-ES_tradnl" sz="1900" b="1" dirty="0">
                        <a:solidFill>
                          <a:schemeClr val="tx1"/>
                        </a:solidFill>
                      </a:endParaRPr>
                    </a:p>
                  </a:txBody>
                  <a:tcPr marL="97536" marR="97536" marT="48006" marB="48006" anchor="ctr"/>
                </a:tc>
                <a:tc>
                  <a:txBody>
                    <a:bodyPr/>
                    <a:lstStyle/>
                    <a:p>
                      <a:r>
                        <a:rPr lang="es-ES_tradnl" sz="1000" i="1" dirty="0" smtClean="0">
                          <a:solidFill>
                            <a:schemeClr val="tx1"/>
                          </a:solidFill>
                        </a:rPr>
                        <a:t>El</a:t>
                      </a:r>
                      <a:r>
                        <a:rPr lang="es-ES_tradnl" sz="1000" i="1" baseline="0" dirty="0" smtClean="0">
                          <a:solidFill>
                            <a:schemeClr val="tx1"/>
                          </a:solidFill>
                        </a:rPr>
                        <a:t> estudiante da 1-</a:t>
                      </a:r>
                      <a:r>
                        <a:rPr lang="es-ES_tradnl" sz="1000" i="1" dirty="0" smtClean="0">
                          <a:solidFill>
                            <a:schemeClr val="tx1"/>
                          </a:solidFill>
                        </a:rPr>
                        <a:t> 2  razones limitadas como evidencia que explican por qué el viento es importante</a:t>
                      </a:r>
                      <a:r>
                        <a:rPr lang="es-ES_tradnl" sz="1000" i="1" baseline="0" dirty="0" smtClean="0">
                          <a:solidFill>
                            <a:schemeClr val="tx1"/>
                          </a:solidFill>
                        </a:rPr>
                        <a:t> (limitada significa que ofrece pocos detalles).  El estudiante usa ejemplos de ambos pasajes. </a:t>
                      </a:r>
                    </a:p>
                    <a:p>
                      <a:r>
                        <a:rPr lang="es-ES_tradnl" sz="1100" i="0" baseline="0" dirty="0" smtClean="0">
                          <a:solidFill>
                            <a:schemeClr val="tx1"/>
                          </a:solidFill>
                        </a:rPr>
                        <a:t>El viento sopla mucho. El viento hace que la paya esté fresca, y también hace las montañas. </a:t>
                      </a:r>
                    </a:p>
                  </a:txBody>
                  <a:tcPr marL="97536" marR="97536" marT="48006" marB="48006"/>
                </a:tc>
              </a:tr>
              <a:tr h="450965">
                <a:tc>
                  <a:txBody>
                    <a:bodyPr/>
                    <a:lstStyle/>
                    <a:p>
                      <a:pPr algn="ctr"/>
                      <a:r>
                        <a:rPr lang="es-ES_tradnl" sz="1900" b="1" smtClean="0">
                          <a:solidFill>
                            <a:schemeClr val="tx1"/>
                          </a:solidFill>
                        </a:rPr>
                        <a:t>0</a:t>
                      </a:r>
                      <a:endParaRPr lang="es-ES_tradnl" sz="1900" b="1" dirty="0">
                        <a:solidFill>
                          <a:schemeClr val="tx1"/>
                        </a:solidFill>
                      </a:endParaRPr>
                    </a:p>
                  </a:txBody>
                  <a:tcPr marL="97536" marR="97536" marT="48006" marB="48006" anchor="ctr"/>
                </a:tc>
                <a:tc>
                  <a:txBody>
                    <a:bodyPr/>
                    <a:lstStyle/>
                    <a:p>
                      <a:r>
                        <a:rPr lang="es-ES_tradnl" sz="1000" i="1" dirty="0" smtClean="0">
                          <a:solidFill>
                            <a:schemeClr val="tx1"/>
                          </a:solidFill>
                        </a:rPr>
                        <a:t>El</a:t>
                      </a:r>
                      <a:r>
                        <a:rPr lang="es-ES_tradnl" sz="1000" i="1" baseline="0" dirty="0" smtClean="0">
                          <a:solidFill>
                            <a:schemeClr val="tx1"/>
                          </a:solidFill>
                        </a:rPr>
                        <a:t> estudiante</a:t>
                      </a:r>
                      <a:r>
                        <a:rPr lang="es-ES_tradnl" sz="1000" i="1" dirty="0" smtClean="0">
                          <a:solidFill>
                            <a:schemeClr val="tx1"/>
                          </a:solidFill>
                        </a:rPr>
                        <a:t> no da suficiente</a:t>
                      </a:r>
                      <a:r>
                        <a:rPr lang="es-ES_tradnl" sz="1000" i="1" baseline="0" dirty="0" smtClean="0">
                          <a:solidFill>
                            <a:schemeClr val="tx1"/>
                          </a:solidFill>
                        </a:rPr>
                        <a:t> información relevante para responder a la pregunta. </a:t>
                      </a:r>
                    </a:p>
                    <a:p>
                      <a:r>
                        <a:rPr lang="es-ES_tradnl" sz="1100" i="0" baseline="0" dirty="0" smtClean="0">
                          <a:solidFill>
                            <a:schemeClr val="tx1"/>
                          </a:solidFill>
                        </a:rPr>
                        <a:t>El viento hace volar mi cabello. No me gusta. </a:t>
                      </a:r>
                    </a:p>
                  </a:txBody>
                  <a:tcPr marL="97536" marR="97536" marT="48006" marB="48006"/>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21286010"/>
              </p:ext>
            </p:extLst>
          </p:nvPr>
        </p:nvGraphicFramePr>
        <p:xfrm>
          <a:off x="4724400" y="7772401"/>
          <a:ext cx="2133600" cy="637389"/>
        </p:xfrm>
        <a:graphic>
          <a:graphicData uri="http://schemas.openxmlformats.org/drawingml/2006/table">
            <a:tbl>
              <a:tblPr/>
              <a:tblGrid>
                <a:gridCol w="2133600"/>
              </a:tblGrid>
              <a:tr h="112418">
                <a:tc>
                  <a:txBody>
                    <a:bodyPr/>
                    <a:lstStyle/>
                    <a:p>
                      <a:pPr marL="0" marR="0" algn="ctr">
                        <a:lnSpc>
                          <a:spcPct val="115000"/>
                        </a:lnSpc>
                        <a:spcBef>
                          <a:spcPts val="0"/>
                        </a:spcBef>
                        <a:spcAft>
                          <a:spcPts val="0"/>
                        </a:spcAft>
                      </a:pPr>
                      <a:r>
                        <a:rPr lang="es-419" sz="800" b="1" i="1" noProof="0" dirty="0" smtClean="0">
                          <a:solidFill>
                            <a:srgbClr val="000000"/>
                          </a:solidFill>
                          <a:latin typeface="Calibri"/>
                          <a:ea typeface="Times New Roman"/>
                          <a:cs typeface="Times New Roman"/>
                        </a:rPr>
                        <a:t>Hacia RI.1.8 </a:t>
                      </a:r>
                      <a:r>
                        <a:rPr lang="es-419" sz="800" b="1" i="1" baseline="0" noProof="0" dirty="0" smtClean="0">
                          <a:solidFill>
                            <a:srgbClr val="000000"/>
                          </a:solidFill>
                          <a:latin typeface="Calibri"/>
                          <a:ea typeface="Times New Roman"/>
                          <a:cs typeface="Times New Roman"/>
                        </a:rPr>
                        <a:t>              </a:t>
                      </a:r>
                      <a:r>
                        <a:rPr lang="en-US" sz="800" b="1" i="1" dirty="0" smtClean="0">
                          <a:solidFill>
                            <a:srgbClr val="000000"/>
                          </a:solidFill>
                          <a:latin typeface="+mn-lt"/>
                          <a:ea typeface="Times New Roman"/>
                          <a:cs typeface="Times New Roman"/>
                        </a:rPr>
                        <a:t>DOK-3 Cu</a:t>
                      </a:r>
                      <a:endParaRPr lang="es-419" sz="1100" noProof="0" dirty="0">
                        <a:solidFill>
                          <a:srgbClr val="FF33CC"/>
                        </a:solidFill>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497181">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419" sz="900" b="1" noProof="0" dirty="0" smtClean="0">
                          <a:solidFill>
                            <a:srgbClr val="000000"/>
                          </a:solidFill>
                          <a:latin typeface="+mn-lt"/>
                          <a:ea typeface="Times New Roman"/>
                          <a:cs typeface="Times New Roman"/>
                        </a:rPr>
                        <a:t>Identifica las razones que un autor ofrece para apoyar los puntos en un texto informativo.</a:t>
                      </a:r>
                      <a:r>
                        <a:rPr lang="es-419" sz="900" b="1" u="sng" noProof="0" dirty="0" smtClean="0">
                          <a:solidFill>
                            <a:srgbClr val="000000"/>
                          </a:solidFill>
                          <a:latin typeface="+mn-lt"/>
                          <a:ea typeface="Times New Roman"/>
                          <a:cs typeface="Times New Roman"/>
                        </a:rPr>
                        <a:t> </a:t>
                      </a:r>
                      <a:endParaRPr lang="es-419" sz="900" b="1" noProof="0" dirty="0" smtClean="0">
                        <a:latin typeface="+mn-lt"/>
                        <a:ea typeface="Calibri"/>
                        <a:cs typeface="Times New Roman"/>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19</a:t>
            </a:fld>
            <a:endParaRPr lang="en-US" dirty="0"/>
          </a:p>
        </p:txBody>
      </p:sp>
    </p:spTree>
    <p:extLst>
      <p:ext uri="{BB962C8B-B14F-4D97-AF65-F5344CB8AC3E}">
        <p14:creationId xmlns:p14="http://schemas.microsoft.com/office/powerpoint/2010/main" val="1682701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4001" y="565797"/>
            <a:ext cx="3240233" cy="2357903"/>
            <a:chOff x="3938156" y="232897"/>
            <a:chExt cx="3036281" cy="2586503"/>
          </a:xfrm>
        </p:grpSpPr>
        <p:grpSp>
          <p:nvGrpSpPr>
            <p:cNvPr id="31" name="Group 30"/>
            <p:cNvGrpSpPr/>
            <p:nvPr/>
          </p:nvGrpSpPr>
          <p:grpSpPr>
            <a:xfrm>
              <a:off x="3938156" y="678698"/>
              <a:ext cx="3036281" cy="2140702"/>
              <a:chOff x="3513083" y="274258"/>
              <a:chExt cx="3623568" cy="2568003"/>
            </a:xfrm>
          </p:grpSpPr>
          <p:grpSp>
            <p:nvGrpSpPr>
              <p:cNvPr id="33" name="Group 32"/>
              <p:cNvGrpSpPr/>
              <p:nvPr/>
            </p:nvGrpSpPr>
            <p:grpSpPr>
              <a:xfrm>
                <a:off x="3513083" y="274258"/>
                <a:ext cx="3623568" cy="2538281"/>
                <a:chOff x="3754558" y="937499"/>
                <a:chExt cx="3445410" cy="2329487"/>
              </a:xfrm>
            </p:grpSpPr>
            <p:sp>
              <p:nvSpPr>
                <p:cNvPr id="36" name="Parallelogram 35"/>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419" dirty="0"/>
                </a:p>
              </p:txBody>
            </p:sp>
            <p:sp>
              <p:nvSpPr>
                <p:cNvPr id="37" name="Parallelogram 36"/>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419" dirty="0"/>
                </a:p>
              </p:txBody>
            </p:sp>
          </p:grpSp>
          <p:pic>
            <p:nvPicPr>
              <p:cNvPr id="34"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32" name="Rectangle 31"/>
            <p:cNvSpPr/>
            <p:nvPr/>
          </p:nvSpPr>
          <p:spPr>
            <a:xfrm>
              <a:off x="4114800" y="232897"/>
              <a:ext cx="1143000" cy="1012847"/>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s-419" sz="5400" b="1" cap="none" spc="0" dirty="0" smtClean="0">
                  <a:ln w="11430"/>
                  <a:effectLst>
                    <a:outerShdw blurRad="80000" dist="40000" dir="5040000" algn="tl">
                      <a:srgbClr val="000000">
                        <a:alpha val="30000"/>
                      </a:srgbClr>
                    </a:outerShdw>
                  </a:effectLst>
                </a:rPr>
                <a:t>1</a:t>
              </a:r>
              <a:r>
                <a:rPr lang="es-419" sz="5400" b="1" baseline="30000" dirty="0" smtClean="0">
                  <a:ln w="11430"/>
                  <a:effectLst>
                    <a:outerShdw blurRad="80000" dist="40000" dir="5040000" algn="tl">
                      <a:srgbClr val="000000">
                        <a:alpha val="30000"/>
                      </a:srgbClr>
                    </a:outerShdw>
                  </a:effectLst>
                </a:rPr>
                <a:t>ro</a:t>
              </a:r>
              <a:endParaRPr lang="es-419" sz="5400" b="1" cap="none" spc="0" dirty="0" smtClean="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3799353280"/>
              </p:ext>
            </p:extLst>
          </p:nvPr>
        </p:nvGraphicFramePr>
        <p:xfrm>
          <a:off x="1137922" y="6149132"/>
          <a:ext cx="5369518" cy="211953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06401"/>
                <a:gridCol w="2265677"/>
                <a:gridCol w="2123442"/>
                <a:gridCol w="573998"/>
              </a:tblGrid>
              <a:tr h="272034">
                <a:tc gridSpan="4">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_tradnl" sz="1100" b="1" noProof="0" dirty="0" smtClean="0"/>
                        <a:t>Escrito</a:t>
                      </a:r>
                      <a:r>
                        <a:rPr lang="es-ES_tradnl" sz="1100" b="1" baseline="0" noProof="0" dirty="0" smtClean="0"/>
                        <a:t> narrativo </a:t>
                      </a:r>
                      <a:r>
                        <a:rPr lang="es-ES_tradnl" sz="1100" b="1" noProof="0" dirty="0" smtClean="0"/>
                        <a:t>y</a:t>
                      </a:r>
                      <a:r>
                        <a:rPr lang="es-ES_tradnl" sz="1100" b="1" baseline="0" noProof="0" dirty="0" smtClean="0"/>
                        <a:t> Lenguaje </a:t>
                      </a:r>
                      <a:endParaRPr lang="es-ES_tradnl" sz="1100" b="1" noProof="0" dirty="0">
                        <a:solidFill>
                          <a:schemeClr val="tx1"/>
                        </a:solidFill>
                      </a:endParaRPr>
                    </a:p>
                  </a:txBody>
                  <a:tcPr marL="97536" marR="97536" marT="48006" marB="48006">
                    <a:no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419" sz="1100" b="1" noProof="0" dirty="0" smtClean="0"/>
                        <a:t>Objetivos</a:t>
                      </a:r>
                      <a:endParaRPr lang="es-419"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419" sz="1100" b="1" noProof="0" dirty="0" smtClean="0"/>
                        <a:t>Estándares</a:t>
                      </a:r>
                      <a:endParaRPr lang="es-419"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90945">
                <a:tc>
                  <a:txBody>
                    <a:bodyPr/>
                    <a:lstStyle/>
                    <a:p>
                      <a:r>
                        <a:rPr lang="en-US" sz="1100" b="1" dirty="0" smtClean="0"/>
                        <a:t>1a</a:t>
                      </a:r>
                      <a:endParaRPr lang="en-US" sz="1100" b="1" dirty="0"/>
                    </a:p>
                  </a:txBody>
                  <a:tcPr marL="97536" marR="97536" marT="48006" marB="48006">
                    <a:solidFill>
                      <a:srgbClr val="FFFFCC"/>
                    </a:solidFill>
                  </a:tcPr>
                </a:tc>
                <a:tc>
                  <a:txBody>
                    <a:bodyPr/>
                    <a:lstStyle/>
                    <a:p>
                      <a:r>
                        <a:rPr lang="es-419" sz="1100" b="1" noProof="0" dirty="0" smtClean="0"/>
                        <a:t>Escrito narrativo</a:t>
                      </a:r>
                      <a:r>
                        <a:rPr lang="es-419" sz="1100" b="1" baseline="0" noProof="0" dirty="0" smtClean="0"/>
                        <a:t> breve</a:t>
                      </a:r>
                      <a:endParaRPr lang="es-419" sz="1100" b="1" noProof="0" dirty="0"/>
                    </a:p>
                  </a:txBody>
                  <a:tcPr marL="97536" marR="97536" marT="48006" marB="48006">
                    <a:solidFill>
                      <a:srgbClr val="FFFFCC"/>
                    </a:solidFill>
                  </a:tcPr>
                </a:tc>
                <a:tc>
                  <a:txBody>
                    <a:bodyPr/>
                    <a:lstStyle/>
                    <a:p>
                      <a:r>
                        <a:rPr lang="es-419" sz="1100" b="1" noProof="0" dirty="0" smtClean="0"/>
                        <a:t>W.3a,</a:t>
                      </a:r>
                      <a:r>
                        <a:rPr lang="es-419" sz="1100" b="1" baseline="0" noProof="0" dirty="0" smtClean="0"/>
                        <a:t> W.3b,  W.3c, W.3d</a:t>
                      </a:r>
                      <a:endParaRPr lang="es-419" sz="1100" b="1" noProof="0" dirty="0"/>
                    </a:p>
                  </a:txBody>
                  <a:tcPr marL="97536" marR="97536" marT="48006" marB="48006">
                    <a:solidFill>
                      <a:srgbClr val="FFFFCC"/>
                    </a:solidFill>
                  </a:tcPr>
                </a:tc>
                <a:tc>
                  <a:txBody>
                    <a:bodyPr/>
                    <a:lstStyle/>
                    <a:p>
                      <a:pPr algn="ctr"/>
                      <a:r>
                        <a:rPr lang="en-US" sz="1100" b="1" dirty="0" smtClean="0"/>
                        <a:t>3</a:t>
                      </a:r>
                      <a:endParaRPr lang="en-US" sz="1100" b="1" dirty="0"/>
                    </a:p>
                  </a:txBody>
                  <a:tcPr marL="97536" marR="97536" marT="48006" marB="48006" anchor="ctr">
                    <a:solidFill>
                      <a:srgbClr val="FFFFCC"/>
                    </a:solidFill>
                  </a:tcPr>
                </a:tc>
              </a:tr>
              <a:tr h="290945">
                <a:tc>
                  <a:txBody>
                    <a:bodyPr/>
                    <a:lstStyle/>
                    <a:p>
                      <a:r>
                        <a:rPr lang="en-US" sz="1100" b="1" dirty="0" smtClean="0"/>
                        <a:t>1b</a:t>
                      </a:r>
                      <a:endParaRPr lang="en-US" sz="1100" b="1" dirty="0"/>
                    </a:p>
                  </a:txBody>
                  <a:tcPr marL="97536" marR="97536" marT="48006" marB="48006">
                    <a:solidFill>
                      <a:srgbClr val="FFFFCC"/>
                    </a:solidFill>
                  </a:tcPr>
                </a:tc>
                <a:tc>
                  <a:txBody>
                    <a:bodyPr/>
                    <a:lstStyle/>
                    <a:p>
                      <a:r>
                        <a:rPr lang="es-419" sz="1100" b="1" noProof="0" dirty="0" smtClean="0"/>
                        <a:t>Escribir-Revisar</a:t>
                      </a:r>
                      <a:r>
                        <a:rPr lang="es-419" sz="1100" b="1" baseline="0" noProof="0" dirty="0" smtClean="0"/>
                        <a:t> la narrativa</a:t>
                      </a:r>
                      <a:endParaRPr lang="es-419" sz="1100" b="1" noProof="0" dirty="0"/>
                    </a:p>
                  </a:txBody>
                  <a:tcPr marL="97536" marR="97536" marT="48006" marB="48006">
                    <a:solidFill>
                      <a:srgbClr val="FFFFCC"/>
                    </a:solidFill>
                  </a:tcPr>
                </a:tc>
                <a:tc>
                  <a:txBody>
                    <a:bodyPr/>
                    <a:lstStyle/>
                    <a:p>
                      <a:r>
                        <a:rPr lang="es-419" sz="1100" b="1" noProof="0" dirty="0" smtClean="0"/>
                        <a:t>W.3a,</a:t>
                      </a:r>
                      <a:r>
                        <a:rPr lang="es-419" sz="1100" b="1" baseline="0" noProof="0" dirty="0" smtClean="0"/>
                        <a:t> W.3b,  W.3c, W.3d</a:t>
                      </a:r>
                      <a:endParaRPr lang="es-419" sz="1100" b="1" noProof="0"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r h="450965">
                <a:tc>
                  <a:txBody>
                    <a:bodyPr/>
                    <a:lstStyle/>
                    <a:p>
                      <a:r>
                        <a:rPr lang="en-US" sz="1100" b="1" dirty="0" smtClean="0"/>
                        <a:t>2</a:t>
                      </a:r>
                      <a:endParaRPr lang="en-US" sz="1100" b="1" dirty="0"/>
                    </a:p>
                  </a:txBody>
                  <a:tcPr marL="97536" marR="97536" marT="48006" marB="48006">
                    <a:solidFill>
                      <a:srgbClr val="FFFFCC"/>
                    </a:solidFill>
                  </a:tcPr>
                </a:tc>
                <a:tc>
                  <a:txBody>
                    <a:bodyPr/>
                    <a:lstStyle/>
                    <a:p>
                      <a:r>
                        <a:rPr lang="es-419" sz="1100" b="1" noProof="0" dirty="0" smtClean="0"/>
                        <a:t>Composición completa narrativa</a:t>
                      </a:r>
                      <a:endParaRPr lang="es-419" sz="1100" b="1" noProof="0" dirty="0"/>
                    </a:p>
                  </a:txBody>
                  <a:tcPr marL="97536" marR="97536" marT="48006" marB="48006">
                    <a:solidFill>
                      <a:srgbClr val="FFFFCC"/>
                    </a:solidFill>
                  </a:tcPr>
                </a:tc>
                <a:tc>
                  <a:txBody>
                    <a:bodyPr/>
                    <a:lstStyle/>
                    <a:p>
                      <a:r>
                        <a:rPr lang="es-419" sz="1100" b="1" noProof="0" dirty="0" smtClean="0"/>
                        <a:t>W-3a, W-3b, W-3c, W-3d, W-4,      W-5, W-8</a:t>
                      </a:r>
                      <a:endParaRPr lang="es-419" sz="1100" b="1" noProof="0" dirty="0"/>
                    </a:p>
                  </a:txBody>
                  <a:tcPr marL="97536" marR="97536" marT="48006" marB="48006">
                    <a:solidFill>
                      <a:srgbClr val="FFFFCC"/>
                    </a:solidFill>
                  </a:tcPr>
                </a:tc>
                <a:tc>
                  <a:txBody>
                    <a:bodyPr/>
                    <a:lstStyle/>
                    <a:p>
                      <a:pPr algn="ctr"/>
                      <a:r>
                        <a:rPr lang="en-US" sz="1100" b="1" dirty="0" smtClean="0"/>
                        <a:t>4</a:t>
                      </a:r>
                      <a:endParaRPr lang="en-US" sz="1100" b="1" dirty="0"/>
                    </a:p>
                  </a:txBody>
                  <a:tcPr marL="97536" marR="97536" marT="48006" marB="48006" anchor="ctr">
                    <a:solidFill>
                      <a:srgbClr val="FFFFCC"/>
                    </a:solidFill>
                  </a:tcPr>
                </a:tc>
              </a:tr>
              <a:tr h="272034">
                <a:tc>
                  <a:txBody>
                    <a:bodyPr/>
                    <a:lstStyle/>
                    <a:p>
                      <a:r>
                        <a:rPr lang="en-US" sz="1100" b="1" dirty="0" smtClean="0"/>
                        <a:t>8</a:t>
                      </a:r>
                      <a:endParaRPr lang="en-US" sz="1100" b="1" dirty="0"/>
                    </a:p>
                  </a:txBody>
                  <a:tcPr marL="97536" marR="97536" marT="48006" marB="48006">
                    <a:solidFill>
                      <a:srgbClr val="FFFFCC"/>
                    </a:solidFill>
                  </a:tcPr>
                </a:tc>
                <a:tc>
                  <a:txBody>
                    <a:bodyPr/>
                    <a:lstStyle/>
                    <a:p>
                      <a:r>
                        <a:rPr lang="es-419" sz="1100" b="1" noProof="0" dirty="0" smtClean="0"/>
                        <a:t>Uso de lenguaje-vocabulario</a:t>
                      </a:r>
                      <a:endParaRPr lang="es-419" sz="1100" b="1" noProof="0" dirty="0"/>
                    </a:p>
                  </a:txBody>
                  <a:tcPr marL="97536" marR="97536" marT="48006" marB="48006">
                    <a:solidFill>
                      <a:srgbClr val="FFFFCC"/>
                    </a:solidFill>
                  </a:tcPr>
                </a:tc>
                <a:tc>
                  <a:txBody>
                    <a:bodyPr/>
                    <a:lstStyle/>
                    <a:p>
                      <a:r>
                        <a:rPr lang="es-419" sz="1100" b="1" noProof="0" dirty="0" smtClean="0">
                          <a:solidFill>
                            <a:schemeClr val="tx1"/>
                          </a:solidFill>
                        </a:rPr>
                        <a:t>L.1.6</a:t>
                      </a:r>
                      <a:endParaRPr lang="es-419" sz="1100" b="1" noProof="0" dirty="0">
                        <a:solidFill>
                          <a:srgbClr val="FF0000"/>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9</a:t>
                      </a:r>
                      <a:endParaRPr lang="en-US" sz="1100" b="1" dirty="0"/>
                    </a:p>
                  </a:txBody>
                  <a:tcPr marL="97536" marR="97536" marT="48006" marB="48006">
                    <a:solidFill>
                      <a:srgbClr val="FFFFCC"/>
                    </a:solidFill>
                  </a:tcPr>
                </a:tc>
                <a:tc>
                  <a:txBody>
                    <a:bodyPr/>
                    <a:lstStyle/>
                    <a:p>
                      <a:r>
                        <a:rPr lang="es-ES_tradnl" sz="1100" b="1" noProof="0" dirty="0" smtClean="0"/>
                        <a:t>Editar y clarificar</a:t>
                      </a:r>
                      <a:endParaRPr lang="es-ES_tradnl" sz="1100" b="1" noProof="0" dirty="0"/>
                    </a:p>
                  </a:txBody>
                  <a:tcPr marL="97536" marR="97536" marT="48006" marB="48006">
                    <a:solidFill>
                      <a:srgbClr val="FFFFCC"/>
                    </a:solidFill>
                  </a:tcPr>
                </a:tc>
                <a:tc>
                  <a:txBody>
                    <a:bodyPr/>
                    <a:lstStyle/>
                    <a:p>
                      <a:r>
                        <a:rPr lang="en-US" sz="1100" b="1" dirty="0" smtClean="0">
                          <a:solidFill>
                            <a:schemeClr val="tx1"/>
                          </a:solidFill>
                        </a:rPr>
                        <a:t>L.1.1.d</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396800207"/>
              </p:ext>
            </p:extLst>
          </p:nvPr>
        </p:nvGraphicFramePr>
        <p:xfrm>
          <a:off x="1545450" y="2856370"/>
          <a:ext cx="4479961" cy="13572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s-419" sz="1100" b="1" noProof="0" dirty="0" smtClean="0">
                          <a:solidFill>
                            <a:schemeClr val="tx1"/>
                          </a:solidFill>
                        </a:rPr>
                        <a:t>Lectura:</a:t>
                      </a:r>
                      <a:r>
                        <a:rPr lang="es-419" sz="1100" b="1" baseline="0" noProof="0" dirty="0" smtClean="0">
                          <a:solidFill>
                            <a:schemeClr val="tx1"/>
                          </a:solidFill>
                        </a:rPr>
                        <a:t> Texto literario</a:t>
                      </a:r>
                      <a:endParaRPr lang="es-419" sz="1100" b="1" noProof="0"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419" sz="1100" b="1" noProof="0" dirty="0" smtClean="0"/>
                        <a:t>Objetivos</a:t>
                      </a:r>
                      <a:endParaRPr lang="es-419"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72034">
                <a:tc>
                  <a:txBody>
                    <a:bodyPr/>
                    <a:lstStyle/>
                    <a:p>
                      <a:r>
                        <a:rPr lang="en-US" sz="1100" b="1" dirty="0" smtClean="0">
                          <a:solidFill>
                            <a:schemeClr val="tx1"/>
                          </a:solidFill>
                        </a:rPr>
                        <a:t>3</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Significado de palabras</a:t>
                      </a:r>
                      <a:endParaRPr lang="es-419" sz="1100" b="1" noProof="0"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RL.1.4</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0579">
                <a:tc>
                  <a:txBody>
                    <a:bodyPr/>
                    <a:lstStyle/>
                    <a:p>
                      <a:r>
                        <a:rPr lang="en-US" sz="1100" b="1" dirty="0" smtClean="0">
                          <a:solidFill>
                            <a:schemeClr val="tx1"/>
                          </a:solidFill>
                        </a:rPr>
                        <a:t>6</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t>Estructuras/Características del texto</a:t>
                      </a:r>
                      <a:endParaRPr lang="es-419" sz="1100" b="1" noProof="0" dirty="0"/>
                    </a:p>
                  </a:txBody>
                  <a:tcPr marL="97536" marR="97536" marT="48006" marB="48006">
                    <a:solidFill>
                      <a:srgbClr val="FFFFCC"/>
                    </a:solidFill>
                  </a:tcPr>
                </a:tc>
                <a:tc>
                  <a:txBody>
                    <a:bodyPr/>
                    <a:lstStyle/>
                    <a:p>
                      <a:r>
                        <a:rPr lang="en-US" sz="1100" b="1" dirty="0" smtClean="0">
                          <a:solidFill>
                            <a:schemeClr val="tx1"/>
                          </a:solidFill>
                        </a:rPr>
                        <a:t>RL.1.7</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s-419" sz="1100" b="1" noProof="0" dirty="0" smtClean="0"/>
                        <a:t>Análisis</a:t>
                      </a:r>
                      <a:r>
                        <a:rPr lang="es-419" sz="1100" b="1" baseline="0" noProof="0" dirty="0" smtClean="0"/>
                        <a:t> dentro y a través de textos</a:t>
                      </a:r>
                      <a:endParaRPr lang="es-419" sz="1100" b="1" noProof="0" dirty="0"/>
                    </a:p>
                  </a:txBody>
                  <a:tcPr marL="97536" marR="97536" marT="48006" marB="48006">
                    <a:solidFill>
                      <a:srgbClr val="FFFFCC"/>
                    </a:solidFill>
                  </a:tcPr>
                </a:tc>
                <a:tc>
                  <a:txBody>
                    <a:bodyPr/>
                    <a:lstStyle/>
                    <a:p>
                      <a:r>
                        <a:rPr lang="en-US" sz="1100" b="1" dirty="0" smtClean="0">
                          <a:solidFill>
                            <a:schemeClr val="tx1"/>
                          </a:solidFill>
                        </a:rPr>
                        <a:t>RL.1.9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4</a:t>
                      </a:r>
                      <a:endParaRPr lang="en-US" sz="1100" b="1" dirty="0">
                        <a:solidFill>
                          <a:schemeClr val="tx1"/>
                        </a:solidFill>
                      </a:endParaRPr>
                    </a:p>
                  </a:txBody>
                  <a:tcPr marL="97536" marR="97536" marT="48006" marB="48006"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909612432"/>
              </p:ext>
            </p:extLst>
          </p:nvPr>
        </p:nvGraphicFramePr>
        <p:xfrm>
          <a:off x="1544322" y="4280085"/>
          <a:ext cx="4479961"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6878"/>
                <a:gridCol w="2407922"/>
                <a:gridCol w="989702"/>
                <a:gridCol w="645459"/>
              </a:tblGrid>
              <a:tr h="272034">
                <a:tc gridSpan="4">
                  <a:txBody>
                    <a:bodyPr/>
                    <a:lstStyle/>
                    <a:p>
                      <a:pPr algn="ctr"/>
                      <a:r>
                        <a:rPr lang="es-419" sz="1100" b="1" noProof="0" dirty="0" smtClean="0">
                          <a:solidFill>
                            <a:schemeClr val="tx1"/>
                          </a:solidFill>
                        </a:rPr>
                        <a:t>Lectura: Texto informativo</a:t>
                      </a:r>
                      <a:endParaRPr lang="es-419" sz="1100" b="1" noProof="0"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419" sz="1100" b="1" noProof="0" dirty="0" smtClean="0"/>
                        <a:t>Objetivos</a:t>
                      </a:r>
                      <a:endParaRPr lang="es-419"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419" sz="1100" b="1" noProof="0" dirty="0" smtClean="0"/>
                        <a:t>Estándares</a:t>
                      </a:r>
                      <a:endParaRPr lang="es-419"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72034">
                <a:tc>
                  <a:txBody>
                    <a:bodyPr/>
                    <a:lstStyle/>
                    <a:p>
                      <a:r>
                        <a:rPr lang="en-US" sz="1100" b="1" dirty="0" smtClean="0">
                          <a:solidFill>
                            <a:schemeClr val="tx1"/>
                          </a:solidFill>
                        </a:rPr>
                        <a:t>10</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Significado de palabras</a:t>
                      </a:r>
                      <a:endParaRPr lang="es-419" sz="1100" b="1" noProof="0"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RI.1..4</a:t>
                      </a:r>
                      <a:endParaRPr lang="es-419" sz="1100" b="1" noProof="0"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11</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Razonamiento y Evidencia</a:t>
                      </a:r>
                      <a:endParaRPr lang="es-419" sz="1100" b="1" noProof="0"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RI.1.8</a:t>
                      </a:r>
                      <a:endParaRPr lang="es-419" sz="1100" b="1" noProof="0"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3-4</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12</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t>Análisis</a:t>
                      </a:r>
                      <a:r>
                        <a:rPr lang="es-419" sz="1100" b="1" baseline="0" noProof="0" dirty="0" smtClean="0"/>
                        <a:t> dentro y a través de textos</a:t>
                      </a:r>
                      <a:endParaRPr lang="es-419" sz="1100" b="1" noProof="0" dirty="0"/>
                    </a:p>
                  </a:txBody>
                  <a:tcPr marL="97536" marR="97536" marT="48006" marB="48006">
                    <a:solidFill>
                      <a:srgbClr val="FFFFCC"/>
                    </a:solidFill>
                  </a:tcPr>
                </a:tc>
                <a:tc>
                  <a:txBody>
                    <a:bodyPr/>
                    <a:lstStyle/>
                    <a:p>
                      <a:r>
                        <a:rPr lang="es-419" sz="1100" b="1" noProof="0" dirty="0" smtClean="0">
                          <a:solidFill>
                            <a:schemeClr val="tx1"/>
                          </a:solidFill>
                        </a:rPr>
                        <a:t>RI.1.9</a:t>
                      </a:r>
                      <a:endParaRPr lang="es-419" sz="1100" b="1" noProof="0"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2-3-4</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2" name="Rectangle 1"/>
          <p:cNvSpPr/>
          <p:nvPr/>
        </p:nvSpPr>
        <p:spPr>
          <a:xfrm>
            <a:off x="4666387" y="6752537"/>
            <a:ext cx="384728" cy="1816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s-419" dirty="0"/>
          </a:p>
        </p:txBody>
      </p:sp>
      <p:sp>
        <p:nvSpPr>
          <p:cNvPr id="24" name="Rectangle 23"/>
          <p:cNvSpPr/>
          <p:nvPr/>
        </p:nvSpPr>
        <p:spPr>
          <a:xfrm>
            <a:off x="5031450" y="7010399"/>
            <a:ext cx="430306"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s-419" dirty="0"/>
          </a:p>
        </p:txBody>
      </p:sp>
      <p:sp>
        <p:nvSpPr>
          <p:cNvPr id="29" name="Rectangle 28"/>
          <p:cNvSpPr/>
          <p:nvPr/>
        </p:nvSpPr>
        <p:spPr>
          <a:xfrm>
            <a:off x="3847320" y="7304807"/>
            <a:ext cx="1981200"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s-419" dirty="0"/>
          </a:p>
        </p:txBody>
      </p:sp>
      <p:sp>
        <p:nvSpPr>
          <p:cNvPr id="18" name="TextBox 17"/>
          <p:cNvSpPr txBox="1"/>
          <p:nvPr/>
        </p:nvSpPr>
        <p:spPr>
          <a:xfrm>
            <a:off x="3570922" y="1619338"/>
            <a:ext cx="2673001" cy="8362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55" tIns="48328" rIns="96655" bIns="48328" rtlCol="0">
            <a:spAutoFit/>
          </a:bodyPr>
          <a:lstStyle/>
          <a:p>
            <a:r>
              <a:rPr lang="es-419" sz="2500" b="1" dirty="0" smtClean="0">
                <a:solidFill>
                  <a:schemeClr val="accent1">
                    <a:lumMod val="75000"/>
                  </a:schemeClr>
                </a:solidFill>
                <a:latin typeface="Bookman Old Style" pitchFamily="18" charset="0"/>
              </a:rPr>
              <a:t>Trimestre 3 </a:t>
            </a:r>
            <a:r>
              <a:rPr lang="es-419" sz="2300" b="1" dirty="0" smtClean="0">
                <a:latin typeface="Bookman Old Style" pitchFamily="18" charset="0"/>
              </a:rPr>
              <a:t>Pre-evaluación</a:t>
            </a:r>
            <a:endParaRPr lang="es-419" b="1" dirty="0" smtClean="0">
              <a:latin typeface="Bookman Old Style" pitchFamily="18" charset="0"/>
            </a:endParaRPr>
          </a:p>
        </p:txBody>
      </p:sp>
      <p:sp>
        <p:nvSpPr>
          <p:cNvPr id="19" name="TextBox 18"/>
          <p:cNvSpPr txBox="1"/>
          <p:nvPr/>
        </p:nvSpPr>
        <p:spPr>
          <a:xfrm>
            <a:off x="1066800" y="5709455"/>
            <a:ext cx="5382459" cy="374599"/>
          </a:xfrm>
          <a:prstGeom prst="rect">
            <a:avLst/>
          </a:prstGeom>
          <a:noFill/>
        </p:spPr>
        <p:txBody>
          <a:bodyPr wrap="square" lIns="96655" tIns="48328" rIns="96655" bIns="48328" rtlCol="0">
            <a:spAutoFit/>
          </a:bodyPr>
          <a:lstStyle/>
          <a:p>
            <a:pPr algn="ctr"/>
            <a:r>
              <a:rPr lang="es-419" sz="900" b="1" i="1" dirty="0" smtClean="0">
                <a:latin typeface="Calibri" panose="020F0502020204030204" pitchFamily="34" charset="0"/>
              </a:rPr>
              <a:t>Nota:  Puede haber más de un estándar por objetivo.  Los estándares pueden tener diferentes DOK por objetivo. Sólo se listaron los estándares evaluados.</a:t>
            </a:r>
            <a:endParaRPr lang="es-419" sz="900" b="1" i="1" dirty="0">
              <a:latin typeface="Calibri" panose="020F0502020204030204" pitchFamily="34" charset="0"/>
            </a:endParaRPr>
          </a:p>
        </p:txBody>
      </p:sp>
    </p:spTree>
    <p:extLst>
      <p:ext uri="{BB962C8B-B14F-4D97-AF65-F5344CB8AC3E}">
        <p14:creationId xmlns:p14="http://schemas.microsoft.com/office/powerpoint/2010/main" val="3915004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807265012"/>
              </p:ext>
            </p:extLst>
          </p:nvPr>
        </p:nvGraphicFramePr>
        <p:xfrm>
          <a:off x="381000" y="654627"/>
          <a:ext cx="6553200" cy="6869222"/>
        </p:xfrm>
        <a:graphic>
          <a:graphicData uri="http://schemas.openxmlformats.org/drawingml/2006/table">
            <a:tbl>
              <a:tblPr firstRow="1" bandRow="1">
                <a:tableStyleId>{5940675A-B579-460E-94D1-54222C63F5DA}</a:tableStyleId>
              </a:tblPr>
              <a:tblGrid>
                <a:gridCol w="395696"/>
                <a:gridCol w="6157504"/>
              </a:tblGrid>
              <a:tr h="32004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400" b="1" noProof="0" dirty="0" smtClean="0">
                          <a:effectLst/>
                        </a:rPr>
                        <a:t>Pre-evaluación Trimestre 3:Clave  para la </a:t>
                      </a:r>
                      <a:r>
                        <a:rPr lang="es-419" sz="1400" b="1" u="sng" noProof="0" dirty="0" smtClean="0">
                          <a:effectLst/>
                        </a:rPr>
                        <a:t>Respuesta construida de Investigación</a:t>
                      </a:r>
                    </a:p>
                  </a:txBody>
                  <a:tcPr marL="97536" marR="97536" marT="48006" marB="48006"/>
                </a:tc>
                <a:tc hMerge="1">
                  <a:txBody>
                    <a:bodyPr/>
                    <a:lstStyle/>
                    <a:p>
                      <a:endParaRPr lang="en-US"/>
                    </a:p>
                  </a:txBody>
                  <a:tcPr/>
                </a:tc>
              </a:tr>
              <a:tr h="45969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sng" dirty="0" smtClean="0">
                          <a:solidFill>
                            <a:schemeClr val="tx1"/>
                          </a:solidFill>
                        </a:rPr>
                        <a:t>Rúbricas para la Respuesta construida de investigación - Objetivo 3</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100" b="1" kern="1200" baseline="0" noProof="0" dirty="0" smtClean="0">
                          <a:solidFill>
                            <a:schemeClr val="tx1"/>
                          </a:solidFill>
                          <a:latin typeface="+mn-lt"/>
                          <a:ea typeface="+mn-ea"/>
                          <a:cs typeface="+mn-cs"/>
                        </a:rPr>
                        <a:t>evidencia de la habilidad para distinguir información </a:t>
                      </a:r>
                      <a:r>
                        <a:rPr lang="es-419" sz="1100" b="1" u="sng" kern="1200" baseline="0" noProof="0" dirty="0" smtClean="0">
                          <a:solidFill>
                            <a:schemeClr val="tx1"/>
                          </a:solidFill>
                          <a:latin typeface="+mn-lt"/>
                          <a:ea typeface="+mn-ea"/>
                          <a:cs typeface="+mn-cs"/>
                        </a:rPr>
                        <a:t>relevante</a:t>
                      </a:r>
                      <a:r>
                        <a:rPr lang="es-419" sz="1100" b="1" kern="1200" baseline="0" noProof="0" dirty="0" smtClean="0">
                          <a:solidFill>
                            <a:schemeClr val="tx1"/>
                          </a:solidFill>
                          <a:latin typeface="+mn-lt"/>
                          <a:ea typeface="+mn-ea"/>
                          <a:cs typeface="+mn-cs"/>
                        </a:rPr>
                        <a:t> de la información irrelevante, </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100" b="1" kern="1200" baseline="0" noProof="0" dirty="0" smtClean="0">
                          <a:solidFill>
                            <a:schemeClr val="tx1"/>
                          </a:solidFill>
                          <a:latin typeface="+mn-lt"/>
                          <a:ea typeface="+mn-ea"/>
                          <a:cs typeface="+mn-cs"/>
                        </a:rPr>
                        <a:t>como lo es distinguir un hecho de una opinion </a:t>
                      </a:r>
                    </a:p>
                  </a:txBody>
                  <a:tcPr marL="97536" marR="97536" marT="48006" marB="48006">
                    <a:noFill/>
                  </a:tcPr>
                </a:tc>
                <a:tc hMerge="1">
                  <a:txBody>
                    <a:bodyPr/>
                    <a:lstStyle/>
                    <a:p>
                      <a:endParaRPr lang="en-US"/>
                    </a:p>
                  </a:txBody>
                  <a:tcPr/>
                </a:tc>
              </a:tr>
              <a:tr h="383217">
                <a:tc gridSpan="2">
                  <a:txBody>
                    <a:bodyPr/>
                    <a:lstStyle/>
                    <a:p>
                      <a:pPr marL="1143000" marR="0" indent="-1143000" algn="l" defTabSz="966612" rtl="0" eaLnBrk="1" fontAlgn="auto" latinLnBrk="0" hangingPunct="1">
                        <a:lnSpc>
                          <a:spcPct val="100000"/>
                        </a:lnSpc>
                        <a:spcBef>
                          <a:spcPts val="0"/>
                        </a:spcBef>
                        <a:spcAft>
                          <a:spcPts val="0"/>
                        </a:spcAft>
                        <a:buClrTx/>
                        <a:buSzTx/>
                        <a:buFontTx/>
                        <a:buNone/>
                        <a:tabLst/>
                        <a:defRPr/>
                      </a:pPr>
                      <a:r>
                        <a:rPr lang="es-419" sz="1400" b="1" dirty="0" smtClean="0">
                          <a:solidFill>
                            <a:schemeClr val="tx1"/>
                          </a:solidFill>
                        </a:rPr>
                        <a:t>Pregunta # 16: </a:t>
                      </a:r>
                      <a:r>
                        <a:rPr lang="es-419" sz="1400" b="1" noProof="0" dirty="0" smtClean="0"/>
                        <a:t>Menciona hechos de ambos artículos, que aprendiste sobre el viento. </a:t>
                      </a:r>
                      <a:endParaRPr lang="es-419" sz="300" b="1" noProof="0" dirty="0" smtClean="0"/>
                    </a:p>
                  </a:txBody>
                  <a:tcPr marL="97536" marR="97536" marT="48006" marB="48006"/>
                </a:tc>
                <a:tc hMerge="1">
                  <a:txBody>
                    <a:bodyPr/>
                    <a:lstStyle/>
                    <a:p>
                      <a:endParaRPr lang="en-US" dirty="0"/>
                    </a:p>
                  </a:txBody>
                  <a:tcPr/>
                </a:tc>
              </a:tr>
              <a:tr h="320040">
                <a:tc gridSpan="2">
                  <a:txBody>
                    <a:bodyPr/>
                    <a:lstStyle/>
                    <a:p>
                      <a:pPr marL="0" marR="0" lvl="0" indent="0" algn="ctr" defTabSz="914318" eaLnBrk="1" fontAlgn="auto" latinLnBrk="0" hangingPunct="1">
                        <a:lnSpc>
                          <a:spcPct val="100000"/>
                        </a:lnSpc>
                        <a:spcBef>
                          <a:spcPts val="0"/>
                        </a:spcBef>
                        <a:spcAft>
                          <a:spcPts val="0"/>
                        </a:spcAft>
                        <a:buClrTx/>
                        <a:buSzTx/>
                        <a:buFontTx/>
                        <a:buNone/>
                        <a:tabLst/>
                        <a:defRPr sz="1800" b="0" i="0"/>
                      </a:pPr>
                      <a:r>
                        <a:rPr kumimoji="0" lang="es-MX" sz="1400" b="1" i="0" u="none" strike="noStrike" kern="0" cap="none" spc="0" normalizeH="0" baseline="0" noProof="0" dirty="0" smtClean="0">
                          <a:ln>
                            <a:noFill/>
                          </a:ln>
                          <a:solidFill>
                            <a:srgbClr val="000000"/>
                          </a:solidFill>
                          <a:effectLst/>
                          <a:uLnTx/>
                          <a:uFillTx/>
                          <a:latin typeface="+mn-lt"/>
                          <a:sym typeface="Calibri"/>
                        </a:rPr>
                        <a:t>“Lenguaje de la respuesta” -  maestro/rúbrica </a:t>
                      </a:r>
                      <a:endParaRPr kumimoji="0" lang="es-MX" sz="1400" b="1" i="0" u="none" strike="noStrike" kern="0" cap="none" spc="0" normalizeH="0" baseline="0" noProof="0" dirty="0">
                        <a:ln>
                          <a:noFill/>
                        </a:ln>
                        <a:solidFill>
                          <a:srgbClr val="000000"/>
                        </a:solidFill>
                        <a:effectLst/>
                        <a:uLnTx/>
                        <a:uFillTx/>
                        <a:latin typeface="+mn-lt"/>
                        <a:sym typeface="Calibri"/>
                      </a:endParaRPr>
                    </a:p>
                  </a:txBody>
                  <a:tcPr marL="97536" marR="97536" marT="48006" marB="48006">
                    <a:solidFill>
                      <a:schemeClr val="bg1">
                        <a:lumMod val="85000"/>
                      </a:schemeClr>
                    </a:solidFill>
                  </a:tcPr>
                </a:tc>
                <a:tc hMerge="1">
                  <a:txBody>
                    <a:bodyPr/>
                    <a:lstStyle/>
                    <a:p>
                      <a:endParaRPr lang="en-US"/>
                    </a:p>
                  </a:txBody>
                  <a:tcPr/>
                </a:tc>
              </a:tr>
              <a:tr h="901931">
                <a:tc gridSpan="2">
                  <a:txBody>
                    <a:bodyPr/>
                    <a:lstStyle/>
                    <a:p>
                      <a:r>
                        <a:rPr lang="es-MX" sz="1100" b="1" u="none" dirty="0" smtClean="0"/>
                        <a:t>La respuesta</a:t>
                      </a:r>
                      <a:r>
                        <a:rPr lang="es-MX" sz="1100" b="1" u="none" baseline="0" dirty="0" smtClean="0"/>
                        <a:t> </a:t>
                      </a:r>
                      <a:r>
                        <a:rPr lang="es-MX" sz="1100" b="1" u="none" dirty="0" smtClean="0"/>
                        <a:t>: </a:t>
                      </a:r>
                      <a:r>
                        <a:rPr lang="es-MX" sz="1100" b="0" u="none" kern="1200" baseline="0" noProof="0" dirty="0" smtClean="0">
                          <a:solidFill>
                            <a:schemeClr val="tx1"/>
                          </a:solidFill>
                          <a:latin typeface="+mn-lt"/>
                          <a:ea typeface="+mn-ea"/>
                          <a:cs typeface="+mn-cs"/>
                        </a:rPr>
                        <a:t>da pruebas suficientes de la capacidad para distinguir entre la información </a:t>
                      </a:r>
                      <a:r>
                        <a:rPr lang="es-MX" sz="1100" b="0" u="sng" kern="1200" baseline="0" noProof="0" dirty="0" smtClean="0">
                          <a:solidFill>
                            <a:schemeClr val="tx1"/>
                          </a:solidFill>
                          <a:latin typeface="+mn-lt"/>
                          <a:ea typeface="+mn-ea"/>
                          <a:cs typeface="+mn-cs"/>
                        </a:rPr>
                        <a:t>relevante e irrelevante</a:t>
                      </a:r>
                      <a:r>
                        <a:rPr lang="es-MX" sz="1100" b="0" u="none" kern="1200" baseline="0" noProof="0" dirty="0" smtClean="0">
                          <a:solidFill>
                            <a:schemeClr val="tx1"/>
                          </a:solidFill>
                          <a:latin typeface="+mn-lt"/>
                          <a:ea typeface="+mn-ea"/>
                          <a:cs typeface="+mn-cs"/>
                        </a:rPr>
                        <a:t> (tal como hechos y opiniones) sobre la pregunta. Información relevante del texto 1 podría incluir: (1) el aire está a nuestro alrededor, (2) cuando el aire se mueve hace viento, (3) el aire caliente sube y se encuentra con el aire frío, (4) el viento puede ser fuerte o suave, (5) una brisa marina es un viento suave.  Información relevante del texto 2 podría incluir: (1) el viento forma montañas, (2) el viento mueve las semillas de las plantas, (3) el viento empuja las aves y los papalotes, (4) el viento ayuda a hacer energía, y 5) cualquier información mencionada en el artículo 2, sobre cómo el viento mueve los molinos,.  </a:t>
                      </a:r>
                      <a:endParaRPr lang="es-MX" sz="1100" u="none" baseline="0" dirty="0" smtClean="0"/>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s-419" sz="1200" b="1" dirty="0" smtClean="0"/>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750977">
                <a:tc>
                  <a:txBody>
                    <a:bodyPr/>
                    <a:lstStyle/>
                    <a:p>
                      <a:pPr algn="ctr"/>
                      <a:r>
                        <a:rPr lang="es-419" sz="1900" b="1" dirty="0" smtClean="0"/>
                        <a:t>2</a:t>
                      </a:r>
                      <a:endParaRPr lang="es-419" sz="1900" b="1" dirty="0"/>
                    </a:p>
                  </a:txBody>
                  <a:tcPr marL="97536" marR="97536" marT="48006" marB="48006" anchor="ctr"/>
                </a:tc>
                <a:tc>
                  <a:txBody>
                    <a:bodyPr/>
                    <a:lstStyle/>
                    <a:p>
                      <a:r>
                        <a:rPr lang="es-419" sz="1000" i="1" kern="1200" baseline="0" noProof="0" dirty="0" smtClean="0">
                          <a:solidFill>
                            <a:schemeClr val="tx1"/>
                          </a:solidFill>
                          <a:latin typeface="+mn-lt"/>
                          <a:ea typeface="+mn-ea"/>
                          <a:cs typeface="+mn-cs"/>
                        </a:rPr>
                        <a:t>El estudiante presenta suficientes detalles relevantes sobre el viento, aprendidos de ambos pasajes (el estudiante no necesita mencionar cada hecho).</a:t>
                      </a:r>
                    </a:p>
                    <a:p>
                      <a:r>
                        <a:rPr lang="es-419" sz="1100" b="0" i="0" kern="1200" baseline="0" noProof="0" dirty="0" smtClean="0">
                          <a:solidFill>
                            <a:schemeClr val="tx1"/>
                          </a:solidFill>
                          <a:latin typeface="+mn-lt"/>
                          <a:ea typeface="+mn-ea"/>
                          <a:cs typeface="+mn-cs"/>
                        </a:rPr>
                        <a:t>En el primer cuento, aprendí  cómo se forma el viento.  El sol brilla y calienta la tierra.  Esto hace que el aire también se caliente y suba.  El aire caliente sube.  Entonces cuando sube, llega al cielo donde el aire está frío.  ¡Cuándo el aire caliente y frío se unen, se forma el viento! Esto es como el viento de brisa marina.  Primero el aire caliente sube de la playa.  Entonces se encuentra el aire frío del mar y se forma la brisa marina.  En el otro cuento, yo aprendí que el viento sopla piedras y polvo.  Cuando esto pasa, forma las montañas.  Las montañas toman muchos años para convertirse en montañas.  El viento sopla las semillas a un lugar nuevo y luego ellas crecen.  ¡El viento puede hacer muchas cosas!</a:t>
                      </a:r>
                    </a:p>
                  </a:txBody>
                  <a:tcPr marL="97536" marR="97536" marT="50292" marB="50292"/>
                </a:tc>
              </a:tr>
              <a:tr h="553913">
                <a:tc>
                  <a:txBody>
                    <a:bodyPr/>
                    <a:lstStyle/>
                    <a:p>
                      <a:pPr algn="ctr"/>
                      <a:r>
                        <a:rPr lang="es-419" sz="1900" b="1" dirty="0" smtClean="0"/>
                        <a:t>1</a:t>
                      </a:r>
                      <a:endParaRPr lang="es-419" sz="1900" b="1" dirty="0"/>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i="1" dirty="0" smtClean="0"/>
                        <a:t>El estudiante presenta detalles mínimos</a:t>
                      </a:r>
                      <a:r>
                        <a:rPr lang="es-419" sz="1000" i="1" baseline="0" dirty="0" smtClean="0"/>
                        <a:t> o parcialmente </a:t>
                      </a:r>
                      <a:r>
                        <a:rPr lang="es-419" sz="1000" i="1" dirty="0" smtClean="0"/>
                        <a:t>relevantes aprendidos sobre el viento,</a:t>
                      </a:r>
                      <a:r>
                        <a:rPr lang="es-419" sz="1000" i="1" baseline="0" dirty="0" smtClean="0"/>
                        <a:t> de ambos pa</a:t>
                      </a:r>
                      <a:r>
                        <a:rPr lang="es-419" sz="1000" i="1" dirty="0" smtClean="0"/>
                        <a:t>sajes. </a:t>
                      </a:r>
                    </a:p>
                    <a:p>
                      <a:pPr marL="0" marR="0" indent="0" algn="l" defTabSz="966612" rtl="0" eaLnBrk="1" fontAlgn="auto" latinLnBrk="0" hangingPunct="1">
                        <a:lnSpc>
                          <a:spcPct val="100000"/>
                        </a:lnSpc>
                        <a:spcBef>
                          <a:spcPts val="0"/>
                        </a:spcBef>
                        <a:spcAft>
                          <a:spcPts val="0"/>
                        </a:spcAft>
                        <a:buClrTx/>
                        <a:buSzTx/>
                        <a:buFontTx/>
                        <a:buNone/>
                        <a:tabLst/>
                        <a:defRPr/>
                      </a:pPr>
                      <a:r>
                        <a:rPr lang="es-419" sz="1100" i="0" dirty="0" smtClean="0"/>
                        <a:t>El viento es muy bueno. A veces siento el viento y me lastima el oído. El viento ocurre cuando el aire  frío y el aire caliente se unen.  Yo pienso que es por eso que a veces siento el viento frío y a veces lo siento caliente. El viento puede empujar las aves y los papalotes</a:t>
                      </a:r>
                      <a:r>
                        <a:rPr lang="es-419" sz="1100" i="0" baseline="0" dirty="0" smtClean="0"/>
                        <a:t> también.</a:t>
                      </a:r>
                      <a:endParaRPr lang="es-419" sz="1400" i="0" dirty="0" smtClean="0"/>
                    </a:p>
                  </a:txBody>
                  <a:tcPr marL="97536" marR="97536" marT="50292" marB="50292"/>
                </a:tc>
              </a:tr>
              <a:tr h="450965">
                <a:tc>
                  <a:txBody>
                    <a:bodyPr/>
                    <a:lstStyle/>
                    <a:p>
                      <a:pPr algn="ctr"/>
                      <a:r>
                        <a:rPr lang="es-419" sz="1900" b="1" dirty="0" smtClean="0"/>
                        <a:t>0</a:t>
                      </a:r>
                      <a:endParaRPr lang="es-419" sz="1900" b="1" dirty="0"/>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i="1" noProof="0" dirty="0" smtClean="0"/>
                        <a:t>El estudiante no presenta evidencia de que distingue entre la información relevante e irrelevante sobre la pregunta.  </a:t>
                      </a:r>
                    </a:p>
                    <a:p>
                      <a:r>
                        <a:rPr lang="es-419" sz="1100" i="0" baseline="0" noProof="0" dirty="0" smtClean="0"/>
                        <a:t>El viento sopla en mi escuela y me hace sentir mal.</a:t>
                      </a:r>
                      <a:endParaRPr lang="es-419" sz="1100" i="0" noProof="0" dirty="0" smtClean="0"/>
                    </a:p>
                  </a:txBody>
                  <a:tcPr marL="97536" marR="97536" marT="50292" marB="50292"/>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62715031"/>
              </p:ext>
            </p:extLst>
          </p:nvPr>
        </p:nvGraphicFramePr>
        <p:xfrm>
          <a:off x="4495800" y="7696201"/>
          <a:ext cx="2468880" cy="701039"/>
        </p:xfrm>
        <a:graphic>
          <a:graphicData uri="http://schemas.openxmlformats.org/drawingml/2006/table">
            <a:tbl>
              <a:tblPr/>
              <a:tblGrid>
                <a:gridCol w="2468880"/>
              </a:tblGrid>
              <a:tr h="152399">
                <a:tc>
                  <a:txBody>
                    <a:bodyPr/>
                    <a:lstStyle/>
                    <a:p>
                      <a:pPr marL="0" marR="0" indent="0" algn="ctr" defTabSz="966612" rtl="0" eaLnBrk="1" fontAlgn="auto" latinLnBrk="0" hangingPunct="1">
                        <a:lnSpc>
                          <a:spcPct val="115000"/>
                        </a:lnSpc>
                        <a:spcBef>
                          <a:spcPts val="0"/>
                        </a:spcBef>
                        <a:spcAft>
                          <a:spcPts val="0"/>
                        </a:spcAft>
                        <a:buClrTx/>
                        <a:buSzTx/>
                        <a:buFontTx/>
                        <a:buNone/>
                        <a:tabLst/>
                        <a:defRPr/>
                      </a:pPr>
                      <a:r>
                        <a:rPr lang="es-419" sz="900" b="1" i="1" noProof="0" dirty="0" smtClean="0">
                          <a:solidFill>
                            <a:srgbClr val="000000"/>
                          </a:solidFill>
                          <a:latin typeface="+mn-lt"/>
                          <a:ea typeface="Times New Roman"/>
                          <a:cs typeface="Times New Roman"/>
                        </a:rPr>
                        <a:t>Hacia RI.1.9                 </a:t>
                      </a:r>
                      <a:r>
                        <a:rPr lang="en-US" sz="900" b="1" i="1" dirty="0" smtClean="0">
                          <a:solidFill>
                            <a:srgbClr val="000000"/>
                          </a:solidFill>
                          <a:latin typeface="+mn-lt"/>
                          <a:ea typeface="Times New Roman"/>
                          <a:cs typeface="Times New Roman"/>
                        </a:rPr>
                        <a:t>DOK-3 </a:t>
                      </a:r>
                      <a:r>
                        <a:rPr lang="en-US" sz="900" b="1" i="1" dirty="0" err="1" smtClean="0">
                          <a:solidFill>
                            <a:srgbClr val="000000"/>
                          </a:solidFill>
                          <a:latin typeface="+mn-lt"/>
                          <a:ea typeface="Times New Roman"/>
                          <a:cs typeface="Times New Roman"/>
                        </a:rPr>
                        <a:t>ANy</a:t>
                      </a:r>
                      <a:endParaRPr lang="en-US" sz="1400" dirty="0" smtClean="0">
                        <a:latin typeface="+mn-lt"/>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3014">
                <a:tc>
                  <a:txBody>
                    <a:bodyPr/>
                    <a:lstStyle/>
                    <a:p>
                      <a:r>
                        <a:rPr lang="es-419" sz="900" b="1" noProof="0" dirty="0" smtClean="0">
                          <a:latin typeface="+mn-lt"/>
                          <a:ea typeface="Calibri"/>
                          <a:cs typeface="Helvetica"/>
                        </a:rPr>
                        <a:t>Identifica las semejanzas y diferencias básicas entre dos textos sobre el mismo tema (por ejemplo: en las ilustraciones, descripciones o procedimientos).</a:t>
                      </a:r>
                      <a:endParaRPr lang="es-419" sz="900" b="1" baseline="0" noProof="0" dirty="0" smtClean="0">
                        <a:latin typeface="+mn-lt"/>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20</a:t>
            </a:fld>
            <a:endParaRPr lang="en-US" dirty="0"/>
          </a:p>
        </p:txBody>
      </p:sp>
    </p:spTree>
    <p:extLst>
      <p:ext uri="{BB962C8B-B14F-4D97-AF65-F5344CB8AC3E}">
        <p14:creationId xmlns:p14="http://schemas.microsoft.com/office/powerpoint/2010/main" val="698650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81294455"/>
              </p:ext>
            </p:extLst>
          </p:nvPr>
        </p:nvGraphicFramePr>
        <p:xfrm>
          <a:off x="304800" y="381000"/>
          <a:ext cx="6629400" cy="8176260"/>
        </p:xfrm>
        <a:graphic>
          <a:graphicData uri="http://schemas.openxmlformats.org/drawingml/2006/table">
            <a:tbl>
              <a:tblPr firstRow="1" bandRow="1">
                <a:tableStyleId>{5940675A-B579-460E-94D1-54222C63F5DA}</a:tableStyleId>
              </a:tblPr>
              <a:tblGrid>
                <a:gridCol w="533400"/>
                <a:gridCol w="6096000"/>
              </a:tblGrid>
              <a:tr h="68580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Rúbrica de Escrito Breve está evaluando el dominio de la escritura </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en un área específica, mientras que las rúbricas de lectura están evaluando la comprensión.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08788">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prstClr val="black"/>
                          </a:solidFill>
                          <a:effectLst/>
                          <a:uLnTx/>
                          <a:uFillTx/>
                          <a:latin typeface="+mn-lt"/>
                          <a:ea typeface="+mn-ea"/>
                          <a:cs typeface="+mn-cs"/>
                        </a:rPr>
                        <a:t>Pre-evaluación Trimestre 3: Clave para la  </a:t>
                      </a:r>
                      <a:r>
                        <a:rPr kumimoji="0" lang="es-419" sz="1400" b="1" i="0" u="sng" strike="noStrike" kern="1200" cap="none" spc="0" normalizeH="0" baseline="0" noProof="0" dirty="0" smtClean="0">
                          <a:ln>
                            <a:noFill/>
                          </a:ln>
                          <a:solidFill>
                            <a:prstClr val="black"/>
                          </a:solidFill>
                          <a:effectLst/>
                          <a:uLnTx/>
                          <a:uFillTx/>
                          <a:latin typeface="+mn-lt"/>
                          <a:ea typeface="+mn-ea"/>
                          <a:cs typeface="+mn-cs"/>
                        </a:rPr>
                        <a:t>Respuesta construida del escrito breve</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554736">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100" b="1" u="sng" dirty="0" smtClean="0"/>
                        <a:t>Organización:  Conclusión</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100" dirty="0" smtClean="0"/>
                        <a:t>W.1.3.c  Objetivo: 1a</a:t>
                      </a:r>
                      <a:br>
                        <a:rPr lang="es-419" sz="1100" dirty="0" smtClean="0"/>
                      </a:br>
                      <a:r>
                        <a:rPr lang="es-419" sz="1100" dirty="0" smtClean="0"/>
                        <a:t>En tu declaración</a:t>
                      </a:r>
                      <a:r>
                        <a:rPr lang="es-419" sz="1100" baseline="0" dirty="0" smtClean="0"/>
                        <a:t> de conclusión, utiliza </a:t>
                      </a:r>
                      <a:r>
                        <a:rPr lang="es-419" sz="1100" b="1" u="sng" kern="1200" dirty="0" smtClean="0">
                          <a:solidFill>
                            <a:schemeClr val="tx1"/>
                          </a:solidFill>
                          <a:effectLst/>
                          <a:latin typeface="+mn-lt"/>
                          <a:ea typeface="+mn-ea"/>
                          <a:cs typeface="+mn-cs"/>
                        </a:rPr>
                        <a:t>palabras que describen el tiempo (adverbios de tiempo) para señalar el orden de los acontecimientos.</a:t>
                      </a:r>
                      <a:endParaRPr lang="es-419" sz="1100" b="1" dirty="0" smtClean="0"/>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402336">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100" kern="1200" dirty="0" smtClean="0">
                          <a:solidFill>
                            <a:schemeClr val="tx1"/>
                          </a:solidFill>
                          <a:effectLst/>
                          <a:latin typeface="+mn-lt"/>
                          <a:ea typeface="+mn-ea"/>
                          <a:cs typeface="+mn-cs"/>
                        </a:rPr>
                        <a:t>W.1.3 Escribe narraciones en las cuales recuenta dos o más acontecimientos en secuencia adecuada, incluye algunos detalles relacionados con lo que sucedió, </a:t>
                      </a:r>
                      <a:r>
                        <a:rPr lang="es-419" sz="1100" b="1" u="sng" kern="1200" dirty="0" smtClean="0">
                          <a:solidFill>
                            <a:schemeClr val="tx1"/>
                          </a:solidFill>
                          <a:effectLst/>
                          <a:latin typeface="+mn-lt"/>
                          <a:ea typeface="+mn-ea"/>
                          <a:cs typeface="+mn-cs"/>
                        </a:rPr>
                        <a:t>utiliza adverbios de tiempo para señalar el orden de los acontecimientos</a:t>
                      </a:r>
                      <a:r>
                        <a:rPr lang="es-419" sz="1100" kern="1200" dirty="0" smtClean="0">
                          <a:solidFill>
                            <a:schemeClr val="tx1"/>
                          </a:solidFill>
                          <a:effectLst/>
                          <a:latin typeface="+mn-lt"/>
                          <a:ea typeface="+mn-ea"/>
                          <a:cs typeface="+mn-cs"/>
                        </a:rPr>
                        <a:t> y ofrece cierto sentido de conclusión.</a:t>
                      </a:r>
                      <a:endParaRPr lang="es-419" sz="1100" b="0" kern="1200" dirty="0" smtClean="0">
                        <a:solidFill>
                          <a:schemeClr val="tx1"/>
                        </a:solidFill>
                        <a:effectLst/>
                        <a:latin typeface="+mn-lt"/>
                        <a:ea typeface="+mn-ea"/>
                        <a:cs typeface="+mn-cs"/>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078992">
                <a:tc gridSpan="2">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s-419" sz="1100" b="1" dirty="0" smtClean="0">
                          <a:solidFill>
                            <a:schemeClr val="tx1"/>
                          </a:solidFill>
                        </a:rPr>
                        <a:t>Pregunta #17. Lee el cuento a continuación. Escribe un final para el cuento, que resuelva el problema. </a:t>
                      </a:r>
                    </a:p>
                    <a:p>
                      <a:pPr marL="401638" marR="0" indent="-346075" algn="l" defTabSz="1018809" rtl="0" eaLnBrk="1" fontAlgn="auto" latinLnBrk="0" hangingPunct="1">
                        <a:lnSpc>
                          <a:spcPct val="100000"/>
                        </a:lnSpc>
                        <a:spcBef>
                          <a:spcPts val="0"/>
                        </a:spcBef>
                        <a:spcAft>
                          <a:spcPts val="0"/>
                        </a:spcAft>
                        <a:buClrTx/>
                        <a:buSzTx/>
                        <a:buFont typeface="+mj-lt"/>
                        <a:buNone/>
                        <a:tabLst/>
                        <a:defRPr/>
                      </a:pPr>
                      <a:endParaRPr lang="es-419" sz="1100" b="1" dirty="0" smtClean="0">
                        <a:solidFill>
                          <a:schemeClr val="tx1"/>
                        </a:solidFill>
                      </a:endParaRPr>
                    </a:p>
                    <a:p>
                      <a:pPr marL="401638" marR="0" indent="-346075" algn="ctr" defTabSz="1018809" rtl="0" eaLnBrk="1" fontAlgn="auto" latinLnBrk="0" hangingPunct="1">
                        <a:lnSpc>
                          <a:spcPct val="100000"/>
                        </a:lnSpc>
                        <a:spcBef>
                          <a:spcPts val="0"/>
                        </a:spcBef>
                        <a:spcAft>
                          <a:spcPts val="0"/>
                        </a:spcAft>
                        <a:buClrTx/>
                        <a:buSzTx/>
                        <a:buFont typeface="+mj-lt"/>
                        <a:buNone/>
                        <a:tabLst/>
                        <a:defRPr/>
                      </a:pPr>
                      <a:r>
                        <a:rPr lang="es-419" sz="1100" b="1" u="none" dirty="0" smtClean="0">
                          <a:solidFill>
                            <a:schemeClr val="tx1"/>
                          </a:solidFill>
                        </a:rPr>
                        <a:t>La vaca triste</a:t>
                      </a:r>
                    </a:p>
                    <a:p>
                      <a:pPr marL="401638" marR="0" indent="-346075" algn="ctr" defTabSz="1018809" rtl="0" eaLnBrk="1" fontAlgn="auto" latinLnBrk="0" hangingPunct="1">
                        <a:lnSpc>
                          <a:spcPct val="100000"/>
                        </a:lnSpc>
                        <a:spcBef>
                          <a:spcPts val="0"/>
                        </a:spcBef>
                        <a:spcAft>
                          <a:spcPts val="0"/>
                        </a:spcAft>
                        <a:buClrTx/>
                        <a:buSzTx/>
                        <a:buFont typeface="+mj-lt"/>
                        <a:buNone/>
                        <a:tabLst/>
                        <a:defRPr/>
                      </a:pPr>
                      <a:endParaRPr lang="es-419" sz="1100" b="1" u="none" dirty="0" smtClean="0">
                        <a:solidFill>
                          <a:schemeClr val="tx1"/>
                        </a:solidFill>
                      </a:endParaRPr>
                    </a:p>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s-419" sz="1100" b="1" dirty="0" smtClean="0">
                          <a:solidFill>
                            <a:schemeClr val="tx1"/>
                          </a:solidFill>
                        </a:rPr>
                        <a:t>            Un día una vaca fue a beber agua de un bebedero grande. El viento soplaba, pero las aspas del molino no giraban. El motor no bombeaba agua en el bebedero grande. La vaca estaba triste.</a:t>
                      </a:r>
                    </a:p>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s-419" sz="1100" b="1" dirty="0" smtClean="0">
                          <a:solidFill>
                            <a:schemeClr val="tx1"/>
                          </a:solidFill>
                        </a:rPr>
                        <a:t>      </a:t>
                      </a:r>
                    </a:p>
                    <a:p>
                      <a:pPr marL="401638" marR="0" indent="-346075" algn="r" defTabSz="1018809" rtl="0" eaLnBrk="1" fontAlgn="auto" latinLnBrk="0" hangingPunct="1">
                        <a:lnSpc>
                          <a:spcPct val="100000"/>
                        </a:lnSpc>
                        <a:spcBef>
                          <a:spcPts val="0"/>
                        </a:spcBef>
                        <a:spcAft>
                          <a:spcPts val="0"/>
                        </a:spcAft>
                        <a:buClrTx/>
                        <a:buSzTx/>
                        <a:buFont typeface="+mj-lt"/>
                        <a:buNone/>
                        <a:tabLst/>
                        <a:defRPr/>
                      </a:pPr>
                      <a:r>
                        <a:rPr lang="es-419" sz="1000" b="1" i="1" dirty="0" smtClean="0">
                          <a:solidFill>
                            <a:schemeClr val="tx1"/>
                          </a:solidFill>
                        </a:rPr>
                        <a:t>Escribir un texto  breve , W.1.3b Adverbios</a:t>
                      </a:r>
                      <a:r>
                        <a:rPr lang="es-419" sz="1000" b="1" i="1" baseline="0" dirty="0" smtClean="0">
                          <a:solidFill>
                            <a:schemeClr val="tx1"/>
                          </a:solidFill>
                        </a:rPr>
                        <a:t> de tiempo</a:t>
                      </a:r>
                      <a:r>
                        <a:rPr lang="es-419" sz="1000" b="1" i="1" dirty="0" smtClean="0">
                          <a:solidFill>
                            <a:schemeClr val="tx1"/>
                          </a:solidFill>
                        </a:rPr>
                        <a:t>; Objetivo 1a </a:t>
                      </a:r>
                    </a:p>
                  </a:txBody>
                  <a:tcPr marL="96011" marR="96011" marT="48768" marB="48768">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r>
              <a:tr h="0">
                <a:tc gridSpan="2">
                  <a:txBody>
                    <a:bodyPr/>
                    <a:lstStyle/>
                    <a:p>
                      <a:pPr marL="0" marR="0" lvl="0" indent="0" algn="ctr" defTabSz="914318" eaLnBrk="1" fontAlgn="auto" latinLnBrk="0" hangingPunct="1">
                        <a:lnSpc>
                          <a:spcPct val="100000"/>
                        </a:lnSpc>
                        <a:spcBef>
                          <a:spcPts val="0"/>
                        </a:spcBef>
                        <a:spcAft>
                          <a:spcPts val="0"/>
                        </a:spcAft>
                        <a:buClrTx/>
                        <a:buSzTx/>
                        <a:buFontTx/>
                        <a:buNone/>
                        <a:tabLst/>
                        <a:defRPr sz="1800" b="0" i="0"/>
                      </a:pPr>
                      <a:r>
                        <a:rPr kumimoji="0" lang="es-MX" sz="1200" b="1" i="0" u="none" strike="noStrike" kern="0" cap="none" spc="0" normalizeH="0" baseline="0" noProof="0" dirty="0" smtClean="0">
                          <a:ln>
                            <a:noFill/>
                          </a:ln>
                          <a:solidFill>
                            <a:srgbClr val="000000"/>
                          </a:solidFill>
                          <a:effectLst/>
                          <a:uLnTx/>
                          <a:uFillTx/>
                          <a:latin typeface="+mn-lt"/>
                          <a:sym typeface="Calibri"/>
                        </a:rPr>
                        <a:t>“Lenguaje de la respuesta” -  maestro/rúbrica </a:t>
                      </a:r>
                      <a:endParaRPr kumimoji="0" lang="es-MX" sz="1200" b="1" i="0" u="none" strike="noStrike" kern="0" cap="none" spc="0" normalizeH="0" baseline="0" noProof="0" dirty="0">
                        <a:ln>
                          <a:noFill/>
                        </a:ln>
                        <a:solidFill>
                          <a:srgbClr val="000000"/>
                        </a:solidFill>
                        <a:effectLst/>
                        <a:uLnTx/>
                        <a:uFillTx/>
                        <a:latin typeface="+mn-lt"/>
                        <a:sym typeface="Calibri"/>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5561">
                <a:tc gridSpan="2">
                  <a:txBody>
                    <a:bodyPr/>
                    <a:lstStyle/>
                    <a:p>
                      <a:pPr lvl="0" algn="l">
                        <a:defRPr sz="1800" b="0" i="0"/>
                      </a:pPr>
                      <a:r>
                        <a:rPr lang="es-419" sz="1100" u="sng" kern="1200" dirty="0" smtClean="0">
                          <a:solidFill>
                            <a:schemeClr val="tx1"/>
                          </a:solidFill>
                          <a:effectLst/>
                          <a:latin typeface="+mn-lt"/>
                          <a:ea typeface="+mn-ea"/>
                          <a:cs typeface="+mn-cs"/>
                        </a:rPr>
                        <a:t>Instrucciones  para calificar: </a:t>
                      </a:r>
                      <a:r>
                        <a:rPr lang="es-419" sz="1100" u="none" kern="1200" dirty="0" smtClean="0">
                          <a:solidFill>
                            <a:schemeClr val="tx1"/>
                          </a:solidFill>
                          <a:effectLst/>
                          <a:latin typeface="+mn-lt"/>
                          <a:ea typeface="+mn-ea"/>
                          <a:cs typeface="+mn-cs"/>
                        </a:rPr>
                        <a:t>Escribir una visión general de lo que los estudiantes podrían incluir en una respuesta competente usando ejemplos del texto. Sea bien específico y </a:t>
                      </a:r>
                      <a:r>
                        <a:rPr lang="es-419" sz="1100" u="none" kern="1200" baseline="0" dirty="0" smtClean="0">
                          <a:solidFill>
                            <a:schemeClr val="tx1"/>
                          </a:solidFill>
                          <a:effectLst/>
                          <a:latin typeface="+mn-lt"/>
                          <a:ea typeface="+mn-ea"/>
                          <a:cs typeface="+mn-cs"/>
                        </a:rPr>
                        <a:t> “</a:t>
                      </a:r>
                      <a:r>
                        <a:rPr lang="es-419" sz="1100" u="none" kern="1200" dirty="0" smtClean="0">
                          <a:solidFill>
                            <a:schemeClr val="tx1"/>
                          </a:solidFill>
                          <a:effectLst/>
                          <a:latin typeface="+mn-lt"/>
                          <a:ea typeface="+mn-ea"/>
                          <a:cs typeface="+mn-cs"/>
                        </a:rPr>
                        <a:t>extenso”.</a:t>
                      </a:r>
                    </a:p>
                    <a:p>
                      <a:pPr lvl="0" algn="l">
                        <a:defRPr sz="1800" b="0" i="0"/>
                      </a:pPr>
                      <a:r>
                        <a:rPr lang="es-419" sz="1100" u="sng" kern="1200" dirty="0" smtClean="0">
                          <a:solidFill>
                            <a:schemeClr val="tx1"/>
                          </a:solidFill>
                          <a:effectLst/>
                          <a:latin typeface="+mn-lt"/>
                          <a:ea typeface="+mn-ea"/>
                          <a:cs typeface="+mn-cs"/>
                        </a:rPr>
                        <a:t>Lenguaje del maestro y notas de calificación: </a:t>
                      </a:r>
                    </a:p>
                    <a:p>
                      <a:pPr lvl="0" algn="l">
                        <a:defRPr sz="1800" b="0" i="0"/>
                      </a:pPr>
                      <a:r>
                        <a:rPr lang="es-419" sz="1100" b="1" u="none" kern="1200" baseline="0" noProof="0" dirty="0" smtClean="0">
                          <a:solidFill>
                            <a:schemeClr val="tx1"/>
                          </a:solidFill>
                          <a:effectLst/>
                          <a:latin typeface="+mn-lt"/>
                          <a:ea typeface="+mn-ea"/>
                          <a:cs typeface="+mn-cs"/>
                        </a:rPr>
                        <a:t>La respuesta del estudiante  </a:t>
                      </a:r>
                      <a:r>
                        <a:rPr lang="es-419" sz="1100" b="0" noProof="0" dirty="0" smtClean="0">
                          <a:latin typeface="+mn-lt"/>
                        </a:rPr>
                        <a:t>debe proveer una conclusión (1-2 oraciones) que continúe  el escrito de manera lógica y que apoye la información anterior acerca de </a:t>
                      </a:r>
                      <a:r>
                        <a:rPr lang="es-419" sz="1100" b="1" i="1" u="none" noProof="0" dirty="0" smtClean="0">
                          <a:latin typeface="+mn-lt"/>
                        </a:rPr>
                        <a:t>La vaca triste</a:t>
                      </a:r>
                      <a:r>
                        <a:rPr lang="es-419" sz="1100" b="0" i="0" u="none" noProof="0" dirty="0" smtClean="0">
                          <a:latin typeface="+mn-lt"/>
                        </a:rPr>
                        <a:t>.</a:t>
                      </a:r>
                      <a:r>
                        <a:rPr lang="es-419" sz="1100" b="0" i="0" u="none" baseline="0" noProof="0" dirty="0" smtClean="0">
                          <a:latin typeface="+mn-lt"/>
                        </a:rPr>
                        <a:t>  El estudiante debe hacer uso </a:t>
                      </a:r>
                      <a:r>
                        <a:rPr lang="es-419" sz="1100" b="0" i="0" u="none" noProof="0" dirty="0" smtClean="0">
                          <a:latin typeface="+mn-lt"/>
                        </a:rPr>
                        <a:t>de una transición que vaya desde el principio</a:t>
                      </a:r>
                      <a:r>
                        <a:rPr lang="es-419" sz="1100" b="0" i="0" u="none" baseline="0" noProof="0" dirty="0" smtClean="0">
                          <a:latin typeface="+mn-lt"/>
                        </a:rPr>
                        <a:t> hasta el final, utilizando palabras específicas que indican tiempo para indicar la secuencia de los acontecimientos, ya que este es el enfoque de este escrito breve. El estudiante demostrará que reconoce la secuencia de evento  desde el principio hasta el final de un cuento, usando palabras </a:t>
                      </a:r>
                      <a:r>
                        <a:rPr lang="es-419" sz="1100" b="0" i="0" u="none" kern="1200" dirty="0" smtClean="0">
                          <a:solidFill>
                            <a:schemeClr val="tx1"/>
                          </a:solidFill>
                          <a:effectLst/>
                          <a:latin typeface="+mn-lt"/>
                          <a:ea typeface="+mn-ea"/>
                          <a:cs typeface="+mn-cs"/>
                        </a:rPr>
                        <a:t>que describen el tiempo para señalar el orden de los acontecimientos.</a:t>
                      </a:r>
                      <a:r>
                        <a:rPr lang="es-419" sz="1100" b="0" i="0" u="none" kern="1200" baseline="0" dirty="0" smtClean="0">
                          <a:solidFill>
                            <a:schemeClr val="tx1"/>
                          </a:solidFill>
                          <a:effectLst/>
                          <a:latin typeface="+mn-lt"/>
                          <a:ea typeface="+mn-ea"/>
                          <a:cs typeface="+mn-cs"/>
                        </a:rPr>
                        <a:t>  Estas palabras podrían incluir pero no se limitan a: </a:t>
                      </a:r>
                      <a:r>
                        <a:rPr lang="es-419" sz="1100" b="0" baseline="0" dirty="0" smtClean="0">
                          <a:latin typeface="+mn-lt"/>
                        </a:rPr>
                        <a:t>(1) entonces, (2) pero, (3) finalmente, (4) luego,  (5) y así, (6) ahora (etc..).   La conclusión debe tener sentido y apoyar la información previa sobre </a:t>
                      </a:r>
                      <a:r>
                        <a:rPr lang="es-419" sz="1100" b="1" i="1" u="none" baseline="0" dirty="0" smtClean="0">
                          <a:latin typeface="+mn-lt"/>
                        </a:rPr>
                        <a:t>La vaca triste</a:t>
                      </a:r>
                      <a:r>
                        <a:rPr lang="es-419" sz="1100" b="0" baseline="0" dirty="0" smtClean="0">
                          <a:latin typeface="+mn-lt"/>
                        </a:rPr>
                        <a:t>. </a:t>
                      </a:r>
                      <a:endParaRPr lang="es-419" sz="1100" b="0" dirty="0" smtClean="0">
                        <a:solidFill>
                          <a:srgbClr val="FF0000"/>
                        </a:solidFill>
                        <a:uFill>
                          <a:solidFill/>
                        </a:uFill>
                        <a:latin typeface="+mn-lt"/>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4079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200" b="1" dirty="0" smtClean="0"/>
                        <a:t>Ejemplo de respuesta en el “lenguaje” del estudiante para un escrito breve</a:t>
                      </a:r>
                    </a:p>
                  </a:txBody>
                  <a:tcPr marL="96011" marR="96011" marT="48768" marB="48768">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5561">
                <a:tc>
                  <a:txBody>
                    <a:bodyPr/>
                    <a:lstStyle/>
                    <a:p>
                      <a:pPr algn="ctr"/>
                      <a:r>
                        <a:rPr lang="es-419" sz="1400" b="1" i="0" baseline="0" dirty="0" smtClean="0"/>
                        <a:t>2</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mn-lt"/>
                          <a:ea typeface="+mn-ea"/>
                          <a:cs typeface="+mn-cs"/>
                        </a:rPr>
                        <a:t>El escrito breve hace uso de una transición desde el principio a la conclusión, utilizando palabras que señalan un orden de acontecimientos, que continúa de manera lógica a la información anterior.  </a:t>
                      </a:r>
                    </a:p>
                    <a:p>
                      <a:pPr marL="0" marR="0" indent="0" algn="l" defTabSz="966612" rtl="0" eaLnBrk="1" fontAlgn="auto" latinLnBrk="0" hangingPunct="1">
                        <a:lnSpc>
                          <a:spcPct val="100000"/>
                        </a:lnSpc>
                        <a:spcBef>
                          <a:spcPts val="0"/>
                        </a:spcBef>
                        <a:spcAft>
                          <a:spcPts val="0"/>
                        </a:spcAft>
                        <a:buClrTx/>
                        <a:buSzTx/>
                        <a:buFontTx/>
                        <a:buNone/>
                        <a:tabLst/>
                        <a:defRPr/>
                      </a:pPr>
                      <a:r>
                        <a:rPr lang="es-419" sz="1100" b="1" i="0" dirty="0" smtClean="0"/>
                        <a:t>Entonces,</a:t>
                      </a:r>
                      <a:r>
                        <a:rPr lang="es-419" sz="1100" b="1" i="0" baseline="0" dirty="0" smtClean="0"/>
                        <a:t> </a:t>
                      </a:r>
                      <a:r>
                        <a:rPr lang="es-419" sz="1100" b="0" i="0" baseline="0" dirty="0" smtClean="0"/>
                        <a:t>un granjero vino y vio que la vaca estaba triste.  Él miró el bebedero grande de agua.  </a:t>
                      </a:r>
                      <a:r>
                        <a:rPr lang="es-419" sz="1100" b="0" i="0" kern="1200" baseline="0" dirty="0" smtClean="0">
                          <a:solidFill>
                            <a:schemeClr val="tx1"/>
                          </a:solidFill>
                          <a:latin typeface="+mn-lt"/>
                          <a:ea typeface="+mn-ea"/>
                          <a:cs typeface="+mn-cs"/>
                        </a:rPr>
                        <a:t>―¡Oh, no! —está vacío.</a:t>
                      </a:r>
                      <a:r>
                        <a:rPr lang="es-419" sz="1100" b="0" i="0" baseline="0" dirty="0" smtClean="0"/>
                        <a:t>  </a:t>
                      </a:r>
                      <a:r>
                        <a:rPr lang="es-419" sz="1100" b="1" i="0" baseline="0" dirty="0" smtClean="0"/>
                        <a:t>Así </a:t>
                      </a:r>
                      <a:r>
                        <a:rPr lang="es-419" sz="1100" b="0" i="0" baseline="0" dirty="0" smtClean="0"/>
                        <a:t>que el granjero arregló las aspas.  </a:t>
                      </a:r>
                      <a:r>
                        <a:rPr lang="es-419" sz="1100" b="1" i="0" baseline="0" dirty="0" smtClean="0"/>
                        <a:t>Ahora</a:t>
                      </a:r>
                      <a:r>
                        <a:rPr lang="es-419" sz="1100" b="0" i="0" baseline="0" dirty="0" smtClean="0"/>
                        <a:t> la vaca tiene agua y está feliz. </a:t>
                      </a:r>
                      <a:endParaRPr lang="es-419" sz="1100" b="0" i="0" dirty="0" smtClean="0"/>
                    </a:p>
                  </a:txBody>
                  <a:tcPr marL="97536" marR="97536" marT="48006" marB="48006">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i="0" dirty="0" smtClean="0"/>
                        <a:t>1</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mn-lt"/>
                          <a:ea typeface="+mn-ea"/>
                          <a:cs typeface="+mn-cs"/>
                        </a:rPr>
                        <a:t>El escrito breve hace uso de una transición desde el principio a la conclusión, utilizando por lo menos una palabra que señale un orden de acontecimientos, aunque sea vagamente,  o de algún modo continúa de manera lógica la información anterior.  </a:t>
                      </a:r>
                    </a:p>
                    <a:p>
                      <a:pPr marL="0" marR="0" indent="0" algn="l" defTabSz="966612" rtl="0" eaLnBrk="1" fontAlgn="auto" latinLnBrk="0" hangingPunct="1">
                        <a:lnSpc>
                          <a:spcPct val="100000"/>
                        </a:lnSpc>
                        <a:spcBef>
                          <a:spcPts val="0"/>
                        </a:spcBef>
                        <a:spcAft>
                          <a:spcPts val="0"/>
                        </a:spcAft>
                        <a:buClrTx/>
                        <a:buSzTx/>
                        <a:buFontTx/>
                        <a:buNone/>
                        <a:tabLst/>
                        <a:defRPr/>
                      </a:pPr>
                      <a:r>
                        <a:rPr lang="es-419" sz="1100" b="0" i="0" dirty="0" smtClean="0"/>
                        <a:t>Un</a:t>
                      </a:r>
                      <a:r>
                        <a:rPr lang="es-419" sz="1100" b="0" i="0" baseline="0" dirty="0" smtClean="0"/>
                        <a:t> granjero vio el molino de viento roto y el agua, </a:t>
                      </a:r>
                      <a:r>
                        <a:rPr lang="es-419" sz="1100" b="1" i="0" baseline="0" dirty="0" smtClean="0"/>
                        <a:t>así</a:t>
                      </a:r>
                      <a:r>
                        <a:rPr lang="es-419" sz="1100" b="0" i="0" baseline="0" dirty="0" smtClean="0"/>
                        <a:t> que lo arregló.</a:t>
                      </a:r>
                      <a:endParaRPr lang="es-419" sz="1100" b="0" i="0" dirty="0" smtClean="0"/>
                    </a:p>
                  </a:txBody>
                  <a:tcPr marL="97536" marR="97536" marT="48006" marB="48006">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pPr algn="ctr"/>
                      <a:r>
                        <a:rPr lang="es-419" sz="1400" b="1" i="0" dirty="0" smtClean="0"/>
                        <a:t>0</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0" lang="es-419" sz="1000" b="0" i="1" u="none" strike="noStrike" kern="1200" cap="none" spc="0" normalizeH="0" baseline="0" noProof="0" dirty="0" smtClean="0">
                          <a:ln>
                            <a:noFill/>
                          </a:ln>
                          <a:solidFill>
                            <a:prstClr val="black"/>
                          </a:solidFill>
                          <a:effectLst/>
                          <a:uLnTx/>
                          <a:uFillTx/>
                          <a:latin typeface="+mn-lt"/>
                          <a:ea typeface="+mn-ea"/>
                          <a:cs typeface="+mn-cs"/>
                        </a:rPr>
                        <a:t>El escrito breve no muestra una transición desde el principio a la conclusión.</a:t>
                      </a:r>
                    </a:p>
                    <a:p>
                      <a:r>
                        <a:rPr lang="es-419" sz="1100" i="0" dirty="0" smtClean="0"/>
                        <a:t>Arreglaron el motor.</a:t>
                      </a:r>
                    </a:p>
                  </a:txBody>
                  <a:tcPr marL="97536" marR="97536" marT="48006" marB="48006">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21</a:t>
            </a:fld>
            <a:endParaRPr lang="en-US" dirty="0"/>
          </a:p>
        </p:txBody>
      </p:sp>
    </p:spTree>
    <p:extLst>
      <p:ext uri="{BB962C8B-B14F-4D97-AF65-F5344CB8AC3E}">
        <p14:creationId xmlns:p14="http://schemas.microsoft.com/office/powerpoint/2010/main" val="1165170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80078" y="5255152"/>
            <a:ext cx="7135122" cy="4201150"/>
            <a:chOff x="329445" y="4005210"/>
            <a:chExt cx="7581068" cy="4401204"/>
          </a:xfrm>
        </p:grpSpPr>
        <p:grpSp>
          <p:nvGrpSpPr>
            <p:cNvPr id="38" name="Group 37"/>
            <p:cNvGrpSpPr/>
            <p:nvPr/>
          </p:nvGrpSpPr>
          <p:grpSpPr>
            <a:xfrm>
              <a:off x="329445" y="4005210"/>
              <a:ext cx="7581068" cy="4401204"/>
              <a:chOff x="329445" y="3882338"/>
              <a:chExt cx="7581068" cy="4401204"/>
            </a:xfrm>
          </p:grpSpPr>
          <p:sp>
            <p:nvSpPr>
              <p:cNvPr id="6" name="Rectangle 5"/>
              <p:cNvSpPr/>
              <p:nvPr/>
            </p:nvSpPr>
            <p:spPr>
              <a:xfrm>
                <a:off x="329445" y="3882338"/>
                <a:ext cx="7581067" cy="4401204"/>
              </a:xfrm>
              <a:prstGeom prst="rect">
                <a:avLst/>
              </a:prstGeom>
            </p:spPr>
            <p:txBody>
              <a:bodyPr wrap="square">
                <a:spAutoFit/>
              </a:bodyPr>
              <a:lstStyle/>
              <a:p>
                <a:r>
                  <a:rPr lang="es-419" sz="1100" b="1" u="sng" dirty="0" smtClean="0"/>
                  <a:t>Tarea de Rendimiento</a:t>
                </a:r>
                <a:r>
                  <a:rPr lang="es-419" sz="1100" dirty="0" smtClean="0"/>
                  <a:t>:</a:t>
                </a:r>
              </a:p>
              <a:p>
                <a:r>
                  <a:rPr lang="es-419" sz="900" dirty="0" smtClean="0"/>
                  <a:t>Vas a escribir un cuento narrativo. Esto significa que tiene un </a:t>
                </a:r>
                <a:r>
                  <a:rPr lang="es-419" sz="900" b="1" dirty="0" smtClean="0"/>
                  <a:t>principio, un medio y un final</a:t>
                </a:r>
                <a:r>
                  <a:rPr lang="es-419" sz="900" dirty="0" smtClean="0"/>
                  <a:t>. Esto es un cuento imaginario. En tu cuento escribirás sobre un </a:t>
                </a:r>
                <a:r>
                  <a:rPr lang="es-419" sz="900" b="1" dirty="0" smtClean="0"/>
                  <a:t>personaje</a:t>
                </a:r>
                <a:r>
                  <a:rPr lang="es-419" sz="900" dirty="0" smtClean="0"/>
                  <a:t> que va a ir a una </a:t>
                </a:r>
                <a:r>
                  <a:rPr lang="es-419" sz="900" b="1" dirty="0" smtClean="0"/>
                  <a:t>larga caminata </a:t>
                </a:r>
                <a:r>
                  <a:rPr lang="es-419" sz="900" dirty="0" smtClean="0"/>
                  <a:t>para aprender más </a:t>
                </a:r>
                <a:r>
                  <a:rPr lang="es-419" sz="900" b="1" dirty="0" smtClean="0"/>
                  <a:t>sobre el viento</a:t>
                </a:r>
                <a:r>
                  <a:rPr lang="es-419" sz="900" dirty="0" smtClean="0"/>
                  <a:t>. Utilizarás </a:t>
                </a:r>
                <a:r>
                  <a:rPr lang="es-419" sz="900" b="1" dirty="0" smtClean="0"/>
                  <a:t>detalles de los textos que leíste para ayudarte a escribir tu cuento</a:t>
                </a:r>
                <a:r>
                  <a:rPr lang="es-419" sz="900" dirty="0" smtClean="0"/>
                  <a:t>. Luego, hablarás de lo siguiente:</a:t>
                </a:r>
              </a:p>
              <a:p>
                <a:endParaRPr lang="es-419" sz="400" dirty="0" smtClean="0"/>
              </a:p>
              <a:p>
                <a:pPr marL="342900" indent="-342900">
                  <a:buAutoNum type="arabicPeriod"/>
                </a:pPr>
                <a:r>
                  <a:rPr lang="es-419" sz="900" dirty="0" smtClean="0"/>
                  <a:t>¿Dónde es el ambiente? ¿Quién es el personaje?</a:t>
                </a:r>
              </a:p>
              <a:p>
                <a:pPr marL="342900" indent="-342900">
                  <a:buAutoNum type="arabicPeriod"/>
                </a:pPr>
                <a:r>
                  <a:rPr lang="es-419" sz="900" dirty="0" smtClean="0"/>
                  <a:t>¿Qué sucedió a lo largo del camino?</a:t>
                </a:r>
              </a:p>
              <a:p>
                <a:pPr marL="342900" indent="-342900">
                  <a:buAutoNum type="arabicPeriod"/>
                </a:pPr>
                <a:r>
                  <a:rPr lang="es-419" sz="900" dirty="0" smtClean="0"/>
                  <a:t>¿Qué vio, escuchó y sintió el personaje?</a:t>
                </a:r>
              </a:p>
              <a:p>
                <a:pPr marL="342900" indent="-342900">
                  <a:buAutoNum type="arabicPeriod"/>
                </a:pPr>
                <a:r>
                  <a:rPr lang="es-419" sz="900" dirty="0" smtClean="0"/>
                  <a:t>¿Qué aprendió el personaje sobre el viento, en su paseo?</a:t>
                </a:r>
              </a:p>
              <a:p>
                <a:endParaRPr lang="es-419" sz="800" dirty="0" smtClean="0"/>
              </a:p>
              <a:p>
                <a:r>
                  <a:rPr lang="es-419" sz="1100" dirty="0" smtClean="0"/>
                  <a:t> </a:t>
                </a:r>
                <a:r>
                  <a:rPr lang="es-419" sz="1050" b="1" u="sng" dirty="0" smtClean="0"/>
                  <a:t>Muestra de un escrito ejemplar del estudiante:</a:t>
                </a:r>
                <a:endParaRPr lang="es-419" sz="1050" b="1" dirty="0" smtClean="0"/>
              </a:p>
              <a:p>
                <a:endParaRPr lang="es-419" sz="1000" dirty="0" smtClean="0"/>
              </a:p>
              <a:p>
                <a:r>
                  <a:rPr lang="es-419" sz="1000" dirty="0" err="1" smtClean="0"/>
                  <a:t>JoJo</a:t>
                </a:r>
                <a:r>
                  <a:rPr lang="es-419" sz="1000" dirty="0" smtClean="0"/>
                  <a:t> era un conejo sentado en una cueva con su mamá.  Él quería ir afuera pero su mamá </a:t>
                </a:r>
                <a:r>
                  <a:rPr lang="es-419" sz="1000" dirty="0"/>
                  <a:t>dijo ―Está muy ventoso</a:t>
                </a:r>
                <a:r>
                  <a:rPr lang="es-419" sz="1000" dirty="0" smtClean="0"/>
                  <a:t>.  ―Por favor, por favor, ―él dijo. Me gusta el viento.  Está bien dijo la mamá.  Podemos salir  a una caminata ventosa y puedes aprender sobre el viento.</a:t>
                </a:r>
              </a:p>
              <a:p>
                <a:endParaRPr lang="es-419" sz="1000" dirty="0" smtClean="0">
                  <a:ea typeface="Calibri"/>
                  <a:cs typeface="Times New Roman"/>
                </a:endParaRPr>
              </a:p>
              <a:p>
                <a:endParaRPr lang="es-419" sz="1000" dirty="0" smtClean="0">
                  <a:ea typeface="Calibri"/>
                  <a:cs typeface="Times New Roman"/>
                </a:endParaRPr>
              </a:p>
              <a:p>
                <a:endParaRPr lang="es-419" sz="1000" b="1" dirty="0" smtClean="0">
                  <a:effectLst>
                    <a:outerShdw blurRad="38100" dist="38100" dir="2700000" algn="tl">
                      <a:srgbClr val="000000">
                        <a:alpha val="43137"/>
                      </a:srgbClr>
                    </a:outerShdw>
                  </a:effectLst>
                  <a:ea typeface="Calibri"/>
                  <a:cs typeface="Times New Roman"/>
                </a:endParaRPr>
              </a:p>
              <a:p>
                <a:r>
                  <a:rPr lang="es-419" sz="1000" b="1" dirty="0" smtClean="0">
                    <a:effectLst>
                      <a:outerShdw blurRad="38100" dist="38100" dir="2700000" algn="tl">
                        <a:srgbClr val="000000">
                          <a:alpha val="43137"/>
                        </a:srgbClr>
                      </a:outerShdw>
                    </a:effectLst>
                    <a:ea typeface="Calibri"/>
                    <a:cs typeface="Times New Roman"/>
                  </a:rPr>
                  <a:t>Así que</a:t>
                </a:r>
                <a:r>
                  <a:rPr lang="es-419" sz="1000" dirty="0" smtClean="0">
                    <a:ea typeface="Calibri"/>
                    <a:cs typeface="Times New Roman"/>
                  </a:rPr>
                  <a:t>, la mamá y </a:t>
                </a:r>
                <a:r>
                  <a:rPr lang="es-419" sz="1000" dirty="0" err="1" smtClean="0">
                    <a:ea typeface="Calibri"/>
                    <a:cs typeface="Times New Roman"/>
                  </a:rPr>
                  <a:t>JoJo</a:t>
                </a:r>
                <a:r>
                  <a:rPr lang="es-419" sz="1000" dirty="0" smtClean="0">
                    <a:ea typeface="Calibri"/>
                    <a:cs typeface="Times New Roman"/>
                  </a:rPr>
                  <a:t> salieron a caminar en el viento.  </a:t>
                </a:r>
                <a:r>
                  <a:rPr lang="es-419" sz="1000" dirty="0" err="1" smtClean="0">
                    <a:ea typeface="Calibri"/>
                    <a:cs typeface="Times New Roman"/>
                  </a:rPr>
                  <a:t>JoJo</a:t>
                </a:r>
                <a:r>
                  <a:rPr lang="es-419" sz="1000" dirty="0" smtClean="0">
                    <a:ea typeface="Calibri"/>
                    <a:cs typeface="Times New Roman"/>
                  </a:rPr>
                  <a:t> dijo </a:t>
                </a:r>
                <a:r>
                  <a:rPr lang="es-419" sz="1000" dirty="0" smtClean="0"/>
                  <a:t>―¿Sientes eso? ¿Qué es? ―Ese es el viento en tu cara, </a:t>
                </a:r>
                <a:r>
                  <a:rPr lang="es-419" sz="1000" dirty="0"/>
                  <a:t>― </a:t>
                </a:r>
                <a:r>
                  <a:rPr lang="es-419" sz="1000" dirty="0" smtClean="0"/>
                  <a:t>dijo mamá. Está soplando aire.  ¿Ves cómo las hojas vuelan de los árboles? ―Voy a salir volando, él dijo.  ¡</a:t>
                </a:r>
                <a:r>
                  <a:rPr lang="es-419" sz="1000" b="1" dirty="0" smtClean="0">
                    <a:effectLst>
                      <a:outerShdw blurRad="38100" dist="38100" dir="2700000" algn="tl">
                        <a:srgbClr val="000000">
                          <a:alpha val="43137"/>
                        </a:srgbClr>
                      </a:outerShdw>
                    </a:effectLst>
                    <a:cs typeface="Times New Roman"/>
                  </a:rPr>
                  <a:t>Luego </a:t>
                </a:r>
                <a:r>
                  <a:rPr lang="es-419" sz="1000" dirty="0" smtClean="0">
                    <a:cs typeface="Times New Roman"/>
                  </a:rPr>
                  <a:t>el viento paró las</a:t>
                </a:r>
                <a:r>
                  <a:rPr lang="es-419" sz="1000" b="1" dirty="0" smtClean="0">
                    <a:effectLst>
                      <a:outerShdw blurRad="38100" dist="38100" dir="2700000" algn="tl">
                        <a:srgbClr val="000000">
                          <a:alpha val="43137"/>
                        </a:srgbClr>
                      </a:outerShdw>
                    </a:effectLst>
                    <a:cs typeface="Times New Roman"/>
                  </a:rPr>
                  <a:t> </a:t>
                </a:r>
                <a:r>
                  <a:rPr lang="es-419" sz="1000" dirty="0" smtClean="0">
                    <a:cs typeface="Times New Roman"/>
                  </a:rPr>
                  <a:t> orejas de </a:t>
                </a:r>
                <a:r>
                  <a:rPr lang="es-419" sz="1000" dirty="0" err="1" smtClean="0">
                    <a:cs typeface="Times New Roman"/>
                  </a:rPr>
                  <a:t>JoJo</a:t>
                </a:r>
                <a:r>
                  <a:rPr lang="es-419" sz="1000" dirty="0">
                    <a:cs typeface="Times New Roman"/>
                  </a:rPr>
                  <a:t>!</a:t>
                </a:r>
                <a:r>
                  <a:rPr lang="es-419" sz="1000" dirty="0" smtClean="0">
                    <a:ea typeface="Calibri"/>
                    <a:cs typeface="Times New Roman"/>
                  </a:rPr>
                  <a:t> </a:t>
                </a:r>
                <a:r>
                  <a:rPr lang="es-419" sz="1000" b="1" dirty="0" smtClean="0">
                    <a:effectLst>
                      <a:outerShdw blurRad="38100" dist="38100" dir="2700000" algn="tl">
                        <a:srgbClr val="000000">
                          <a:alpha val="43137"/>
                        </a:srgbClr>
                      </a:outerShdw>
                    </a:effectLst>
                    <a:ea typeface="Calibri"/>
                    <a:cs typeface="Times New Roman"/>
                  </a:rPr>
                  <a:t>Entonces</a:t>
                </a:r>
                <a:r>
                  <a:rPr lang="es-419" sz="1000" dirty="0" smtClean="0">
                    <a:ea typeface="Calibri"/>
                    <a:cs typeface="Times New Roman"/>
                  </a:rPr>
                  <a:t>, </a:t>
                </a:r>
                <a:r>
                  <a:rPr lang="es-419" sz="1000" dirty="0" err="1" smtClean="0">
                    <a:ea typeface="Calibri"/>
                    <a:cs typeface="Times New Roman"/>
                  </a:rPr>
                  <a:t>JoJo</a:t>
                </a:r>
                <a:r>
                  <a:rPr lang="es-419" sz="1000" dirty="0" smtClean="0">
                    <a:ea typeface="Calibri"/>
                    <a:cs typeface="Times New Roman"/>
                  </a:rPr>
                  <a:t> vio algo extraño. Mamá dijo que ¡era un molino!  El viento lo hace girar y girar.  Esto hace que un motor haga  </a:t>
                </a:r>
                <a:r>
                  <a:rPr lang="es-419" sz="1000" dirty="0" err="1" smtClean="0">
                    <a:ea typeface="Calibri"/>
                    <a:cs typeface="Times New Roman"/>
                  </a:rPr>
                  <a:t>vroooom</a:t>
                </a:r>
                <a:r>
                  <a:rPr lang="es-419" sz="1000" dirty="0" smtClean="0">
                    <a:ea typeface="Calibri"/>
                    <a:cs typeface="Times New Roman"/>
                  </a:rPr>
                  <a:t>! Esto hizo un fuerte sonido y asustó a </a:t>
                </a:r>
                <a:r>
                  <a:rPr lang="es-419" sz="1000" dirty="0" err="1" smtClean="0">
                    <a:ea typeface="Calibri"/>
                    <a:cs typeface="Times New Roman"/>
                  </a:rPr>
                  <a:t>JoJo</a:t>
                </a:r>
                <a:r>
                  <a:rPr lang="es-419" sz="1000" dirty="0" smtClean="0">
                    <a:ea typeface="Calibri"/>
                    <a:cs typeface="Times New Roman"/>
                  </a:rPr>
                  <a:t>. ¿Qué es eso que veo en el viento? dijo </a:t>
                </a:r>
                <a:r>
                  <a:rPr lang="es-419" sz="1000" dirty="0" err="1" smtClean="0">
                    <a:ea typeface="Calibri"/>
                    <a:cs typeface="Times New Roman"/>
                  </a:rPr>
                  <a:t>JoJo</a:t>
                </a:r>
                <a:r>
                  <a:rPr lang="es-419" sz="1000" dirty="0" smtClean="0">
                    <a:ea typeface="Calibri"/>
                    <a:cs typeface="Times New Roman"/>
                  </a:rPr>
                  <a:t>.  ¡Esas son semillas de girasol!  El viento las ayudas, soplándolas hasta dónde ellas puedan crecer!</a:t>
                </a:r>
              </a:p>
              <a:p>
                <a:endParaRPr lang="es-419" sz="1000" dirty="0" smtClean="0">
                  <a:ea typeface="Calibri"/>
                  <a:cs typeface="Times New Roman"/>
                </a:endParaRPr>
              </a:p>
              <a:p>
                <a:endParaRPr lang="es-419" sz="1000" dirty="0" smtClean="0"/>
              </a:p>
              <a:p>
                <a:r>
                  <a:rPr lang="es-ES" sz="1000" b="1" dirty="0">
                    <a:effectLst>
                      <a:outerShdw blurRad="38100" dist="38100" dir="2700000" algn="tl">
                        <a:srgbClr val="000000">
                          <a:alpha val="43137"/>
                        </a:srgbClr>
                      </a:outerShdw>
                    </a:effectLst>
                  </a:rPr>
                  <a:t>Finalmente</a:t>
                </a:r>
                <a:r>
                  <a:rPr lang="es-ES" sz="1000" dirty="0"/>
                  <a:t>, llegó el momento de volver a casa. Hacía viento, pero fue divertido. Pero </a:t>
                </a:r>
                <a:r>
                  <a:rPr lang="es-ES" sz="1000" dirty="0" err="1"/>
                  <a:t>JoJo</a:t>
                </a:r>
                <a:r>
                  <a:rPr lang="es-ES" sz="1000" dirty="0"/>
                  <a:t> extrañaba a su lindo y cálido agujero en la tierra. </a:t>
                </a:r>
                <a:r>
                  <a:rPr lang="es-ES" sz="1000" dirty="0" err="1"/>
                  <a:t>JoJo</a:t>
                </a:r>
                <a:r>
                  <a:rPr lang="es-ES" sz="1000" dirty="0"/>
                  <a:t> aprendió que el viento está soplando </a:t>
                </a:r>
                <a:r>
                  <a:rPr lang="es-ES" sz="1000" dirty="0" smtClean="0"/>
                  <a:t>aire </a:t>
                </a:r>
                <a:r>
                  <a:rPr lang="es-ES" sz="1000" dirty="0"/>
                  <a:t>y </a:t>
                </a:r>
                <a:r>
                  <a:rPr lang="es-ES" sz="1000" dirty="0" smtClean="0"/>
                  <a:t> que puede </a:t>
                </a:r>
                <a:r>
                  <a:rPr lang="es-ES" sz="1000" dirty="0"/>
                  <a:t>hacer que las cosas </a:t>
                </a:r>
                <a:r>
                  <a:rPr lang="es-ES" sz="1000" dirty="0" smtClean="0"/>
                  <a:t>funcionen </a:t>
                </a:r>
                <a:r>
                  <a:rPr lang="es-ES" sz="1000" dirty="0"/>
                  <a:t>como los molinos de viento. Puede soplar </a:t>
                </a:r>
                <a:r>
                  <a:rPr lang="es-ES" sz="1000" dirty="0" smtClean="0"/>
                  <a:t>semillas </a:t>
                </a:r>
                <a:r>
                  <a:rPr lang="es-ES" sz="1000" dirty="0"/>
                  <a:t>para hacer flores. </a:t>
                </a:r>
                <a:r>
                  <a:rPr lang="es-ES" sz="1000" b="1" dirty="0">
                    <a:effectLst>
                      <a:outerShdw blurRad="38100" dist="38100" dir="2700000" algn="tl">
                        <a:srgbClr val="000000">
                          <a:alpha val="43137"/>
                        </a:srgbClr>
                      </a:outerShdw>
                    </a:effectLst>
                  </a:rPr>
                  <a:t>Después</a:t>
                </a:r>
                <a:r>
                  <a:rPr lang="es-ES" sz="1000" b="1" dirty="0"/>
                  <a:t> </a:t>
                </a:r>
                <a:r>
                  <a:rPr lang="es-ES" sz="1000" dirty="0"/>
                  <a:t> </a:t>
                </a:r>
                <a:r>
                  <a:rPr lang="es-ES" sz="1000" dirty="0" smtClean="0"/>
                  <a:t>que </a:t>
                </a:r>
                <a:r>
                  <a:rPr lang="es-ES" sz="1000" dirty="0" err="1"/>
                  <a:t>JoJo</a:t>
                </a:r>
                <a:r>
                  <a:rPr lang="es-ES" sz="1000" dirty="0"/>
                  <a:t> y </a:t>
                </a:r>
                <a:r>
                  <a:rPr lang="es-ES" sz="1000" dirty="0" smtClean="0"/>
                  <a:t>su mamá </a:t>
                </a:r>
                <a:r>
                  <a:rPr lang="es-ES" sz="1000" dirty="0"/>
                  <a:t>llegaron a </a:t>
                </a:r>
                <a:r>
                  <a:rPr lang="es-ES" sz="1000" dirty="0" smtClean="0"/>
                  <a:t>casa, tomaron </a:t>
                </a:r>
                <a:r>
                  <a:rPr lang="es-ES" sz="1000" dirty="0"/>
                  <a:t>una larga siesta.</a:t>
                </a:r>
                <a:endParaRPr lang="es-419" sz="1000" dirty="0">
                  <a:ea typeface="Calibri"/>
                  <a:cs typeface="Times New Roman"/>
                </a:endParaRPr>
              </a:p>
            </p:txBody>
          </p:sp>
          <p:sp>
            <p:nvSpPr>
              <p:cNvPr id="7" name="TextBox 6"/>
              <p:cNvSpPr txBox="1"/>
              <p:nvPr/>
            </p:nvSpPr>
            <p:spPr>
              <a:xfrm>
                <a:off x="3671163" y="7259685"/>
                <a:ext cx="4239350" cy="274068"/>
              </a:xfrm>
              <a:prstGeom prst="rect">
                <a:avLst/>
              </a:prstGeom>
              <a:noFill/>
            </p:spPr>
            <p:txBody>
              <a:bodyPr wrap="square" rtlCol="0">
                <a:spAutoFit/>
              </a:bodyPr>
              <a:lstStyle/>
              <a:p>
                <a:r>
                  <a:rPr lang="es-419" sz="1100" b="1" dirty="0" smtClean="0">
                    <a:solidFill>
                      <a:srgbClr val="FF0000"/>
                    </a:solidFill>
                  </a:rPr>
                  <a:t>Elabora con detalles y diálogos concretos y sensoriales.</a:t>
                </a:r>
                <a:endParaRPr lang="es-419" sz="1100" b="1" dirty="0">
                  <a:solidFill>
                    <a:srgbClr val="FF0000"/>
                  </a:solidFill>
                </a:endParaRPr>
              </a:p>
            </p:txBody>
          </p:sp>
          <p:sp>
            <p:nvSpPr>
              <p:cNvPr id="10" name="TextBox 9"/>
              <p:cNvSpPr txBox="1"/>
              <p:nvPr/>
            </p:nvSpPr>
            <p:spPr>
              <a:xfrm>
                <a:off x="379762" y="5443177"/>
                <a:ext cx="3187725" cy="274068"/>
              </a:xfrm>
              <a:prstGeom prst="rect">
                <a:avLst/>
              </a:prstGeom>
              <a:noFill/>
            </p:spPr>
            <p:txBody>
              <a:bodyPr wrap="square" rtlCol="0">
                <a:spAutoFit/>
              </a:bodyPr>
              <a:lstStyle/>
              <a:p>
                <a:r>
                  <a:rPr lang="es-419" sz="1100" b="1" dirty="0" smtClean="0">
                    <a:solidFill>
                      <a:srgbClr val="FF0000"/>
                    </a:solidFill>
                  </a:rPr>
                  <a:t>Atrae al lector y establece el argumento</a:t>
                </a:r>
                <a:endParaRPr lang="es-419" sz="1100" b="1" dirty="0">
                  <a:solidFill>
                    <a:srgbClr val="FF0000"/>
                  </a:solidFill>
                </a:endParaRPr>
              </a:p>
            </p:txBody>
          </p:sp>
          <p:sp>
            <p:nvSpPr>
              <p:cNvPr id="11" name="TextBox 10"/>
              <p:cNvSpPr txBox="1"/>
              <p:nvPr/>
            </p:nvSpPr>
            <p:spPr>
              <a:xfrm>
                <a:off x="4651869" y="6004293"/>
                <a:ext cx="2876096" cy="274068"/>
              </a:xfrm>
              <a:prstGeom prst="rect">
                <a:avLst/>
              </a:prstGeom>
              <a:noFill/>
            </p:spPr>
            <p:txBody>
              <a:bodyPr wrap="square" rtlCol="0">
                <a:spAutoFit/>
              </a:bodyPr>
              <a:lstStyle/>
              <a:p>
                <a:r>
                  <a:rPr lang="es-419" sz="1100" b="1" dirty="0" smtClean="0">
                    <a:solidFill>
                      <a:srgbClr val="FF0000"/>
                    </a:solidFill>
                  </a:rPr>
                  <a:t>Utiliza vocabulario temático de los textos</a:t>
                </a:r>
                <a:endParaRPr lang="es-419" sz="1100" b="1" dirty="0">
                  <a:solidFill>
                    <a:srgbClr val="FF0000"/>
                  </a:solidFill>
                </a:endParaRPr>
              </a:p>
            </p:txBody>
          </p:sp>
          <p:sp>
            <p:nvSpPr>
              <p:cNvPr id="9" name="TextBox 8"/>
              <p:cNvSpPr txBox="1"/>
              <p:nvPr/>
            </p:nvSpPr>
            <p:spPr>
              <a:xfrm>
                <a:off x="379762" y="5976524"/>
                <a:ext cx="4138606" cy="451405"/>
              </a:xfrm>
              <a:prstGeom prst="rect">
                <a:avLst/>
              </a:prstGeom>
              <a:noFill/>
            </p:spPr>
            <p:txBody>
              <a:bodyPr wrap="square" rtlCol="0">
                <a:spAutoFit/>
              </a:bodyPr>
              <a:lstStyle/>
              <a:p>
                <a:r>
                  <a:rPr lang="es-419" sz="1100" b="1" dirty="0" smtClean="0">
                    <a:solidFill>
                      <a:srgbClr val="FF0000"/>
                    </a:solidFill>
                  </a:rPr>
                  <a:t>Las palabras de transición mueven el cuento en el orden de los acontecimientos.</a:t>
                </a:r>
                <a:endParaRPr lang="es-419" sz="1100" b="1" dirty="0">
                  <a:solidFill>
                    <a:srgbClr val="FF0000"/>
                  </a:solidFill>
                </a:endParaRPr>
              </a:p>
            </p:txBody>
          </p:sp>
        </p:grpSp>
        <p:sp>
          <p:nvSpPr>
            <p:cNvPr id="39" name="TextBox 38"/>
            <p:cNvSpPr txBox="1"/>
            <p:nvPr/>
          </p:nvSpPr>
          <p:spPr>
            <a:xfrm>
              <a:off x="379762" y="7391789"/>
              <a:ext cx="2409664" cy="274068"/>
            </a:xfrm>
            <a:prstGeom prst="rect">
              <a:avLst/>
            </a:prstGeom>
            <a:noFill/>
          </p:spPr>
          <p:txBody>
            <a:bodyPr wrap="square" rtlCol="0">
              <a:spAutoFit/>
            </a:bodyPr>
            <a:lstStyle/>
            <a:p>
              <a:r>
                <a:rPr lang="es-419" sz="1100" b="1" dirty="0" smtClean="0">
                  <a:solidFill>
                    <a:srgbClr val="FF0000"/>
                  </a:solidFill>
                </a:rPr>
                <a:t>Tiene una conclusión clara y lógica.</a:t>
              </a:r>
              <a:endParaRPr lang="es-419" sz="1100" b="1" dirty="0">
                <a:solidFill>
                  <a:srgbClr val="FF0000"/>
                </a:solidFill>
              </a:endParaRPr>
            </a:p>
          </p:txBody>
        </p:sp>
      </p:grpSp>
      <p:graphicFrame>
        <p:nvGraphicFramePr>
          <p:cNvPr id="5" name="Table 4"/>
          <p:cNvGraphicFramePr>
            <a:graphicFrameLocks noGrp="1"/>
          </p:cNvGraphicFramePr>
          <p:nvPr>
            <p:extLst>
              <p:ext uri="{D42A27DB-BD31-4B8C-83A1-F6EECF244321}">
                <p14:modId xmlns:p14="http://schemas.microsoft.com/office/powerpoint/2010/main" val="3422576161"/>
              </p:ext>
            </p:extLst>
          </p:nvPr>
        </p:nvGraphicFramePr>
        <p:xfrm>
          <a:off x="152400" y="156664"/>
          <a:ext cx="7019818" cy="4960434"/>
        </p:xfrm>
        <a:graphic>
          <a:graphicData uri="http://schemas.openxmlformats.org/drawingml/2006/table">
            <a:tbl>
              <a:tblPr firstRow="1" bandRow="1">
                <a:tableStyleId>{5940675A-B579-460E-94D1-54222C63F5DA}</a:tableStyleId>
              </a:tblPr>
              <a:tblGrid>
                <a:gridCol w="762000"/>
                <a:gridCol w="1219200"/>
                <a:gridCol w="1143000"/>
                <a:gridCol w="1283053"/>
                <a:gridCol w="1337916"/>
                <a:gridCol w="1274649"/>
              </a:tblGrid>
              <a:tr h="466280">
                <a:tc gridSpan="6">
                  <a:txBody>
                    <a:bodyPr/>
                    <a:lstStyle/>
                    <a:p>
                      <a:pPr marL="0" marR="0" algn="l">
                        <a:lnSpc>
                          <a:spcPct val="100000"/>
                        </a:lnSpc>
                        <a:spcBef>
                          <a:spcPts val="0"/>
                        </a:spcBef>
                        <a:spcAft>
                          <a:spcPts val="0"/>
                        </a:spcAft>
                      </a:pPr>
                      <a:r>
                        <a:rPr lang="es-419" sz="900" b="1" noProof="0" dirty="0" smtClean="0"/>
                        <a:t>W.1.3</a:t>
                      </a:r>
                      <a:r>
                        <a:rPr lang="es-419" sz="900" noProof="0" dirty="0" smtClean="0"/>
                        <a:t/>
                      </a:r>
                      <a:br>
                        <a:rPr lang="es-419" sz="900" noProof="0" dirty="0" smtClean="0"/>
                      </a:br>
                      <a:r>
                        <a:rPr lang="es-419" sz="900" kern="1200" noProof="0" dirty="0" smtClean="0">
                          <a:solidFill>
                            <a:schemeClr val="tx1"/>
                          </a:solidFill>
                          <a:latin typeface="+mn-lt"/>
                          <a:ea typeface="+mn-ea"/>
                          <a:cs typeface="+mn-cs"/>
                        </a:rPr>
                        <a:t>Escribe narraciones en las cuales </a:t>
                      </a:r>
                      <a:r>
                        <a:rPr lang="es-419" sz="900" b="1" kern="1200" noProof="0" dirty="0" smtClean="0">
                          <a:solidFill>
                            <a:schemeClr val="tx1"/>
                          </a:solidFill>
                          <a:latin typeface="+mn-lt"/>
                          <a:ea typeface="+mn-ea"/>
                          <a:cs typeface="+mn-cs"/>
                        </a:rPr>
                        <a:t>recuenta dos o más acontecimientos en secuencia adecuada</a:t>
                      </a:r>
                      <a:r>
                        <a:rPr lang="es-419" sz="900" kern="1200" noProof="0" dirty="0" smtClean="0">
                          <a:solidFill>
                            <a:schemeClr val="tx1"/>
                          </a:solidFill>
                          <a:latin typeface="+mn-lt"/>
                          <a:ea typeface="+mn-ea"/>
                          <a:cs typeface="+mn-cs"/>
                        </a:rPr>
                        <a:t>, incluye algunos </a:t>
                      </a:r>
                      <a:r>
                        <a:rPr lang="es-419" sz="900" b="1" kern="1200" noProof="0" dirty="0" smtClean="0">
                          <a:solidFill>
                            <a:schemeClr val="tx1"/>
                          </a:solidFill>
                          <a:latin typeface="+mn-lt"/>
                          <a:ea typeface="+mn-ea"/>
                          <a:cs typeface="+mn-cs"/>
                        </a:rPr>
                        <a:t>detalles</a:t>
                      </a:r>
                      <a:r>
                        <a:rPr lang="es-419" sz="900" kern="1200" noProof="0" dirty="0" smtClean="0">
                          <a:solidFill>
                            <a:schemeClr val="tx1"/>
                          </a:solidFill>
                          <a:latin typeface="+mn-lt"/>
                          <a:ea typeface="+mn-ea"/>
                          <a:cs typeface="+mn-cs"/>
                        </a:rPr>
                        <a:t> relacionados con </a:t>
                      </a:r>
                      <a:r>
                        <a:rPr lang="es-419" sz="900" b="1" kern="1200" noProof="0" dirty="0" smtClean="0">
                          <a:solidFill>
                            <a:schemeClr val="tx1"/>
                          </a:solidFill>
                          <a:latin typeface="+mn-lt"/>
                          <a:ea typeface="+mn-ea"/>
                          <a:cs typeface="+mn-cs"/>
                        </a:rPr>
                        <a:t>lo que sucedió</a:t>
                      </a:r>
                      <a:r>
                        <a:rPr lang="es-419" sz="900" kern="1200" noProof="0" dirty="0" smtClean="0">
                          <a:solidFill>
                            <a:schemeClr val="tx1"/>
                          </a:solidFill>
                          <a:latin typeface="+mn-lt"/>
                          <a:ea typeface="+mn-ea"/>
                          <a:cs typeface="+mn-cs"/>
                        </a:rPr>
                        <a:t>, usa </a:t>
                      </a:r>
                      <a:r>
                        <a:rPr lang="es-419" sz="900" b="1" kern="1200" noProof="0" dirty="0" smtClean="0">
                          <a:solidFill>
                            <a:schemeClr val="tx1"/>
                          </a:solidFill>
                          <a:latin typeface="+mn-lt"/>
                          <a:ea typeface="+mn-ea"/>
                          <a:cs typeface="+mn-cs"/>
                        </a:rPr>
                        <a:t>palabras que describen el tiempo para señalar el orden de los acontecimientos </a:t>
                      </a:r>
                      <a:r>
                        <a:rPr lang="es-419" sz="900" kern="1200" noProof="0" dirty="0" smtClean="0">
                          <a:solidFill>
                            <a:schemeClr val="tx1"/>
                          </a:solidFill>
                          <a:latin typeface="+mn-lt"/>
                          <a:ea typeface="+mn-ea"/>
                          <a:cs typeface="+mn-cs"/>
                        </a:rPr>
                        <a:t>y ofrece cierto sentido </a:t>
                      </a:r>
                      <a:r>
                        <a:rPr lang="es-419" sz="900" b="1" kern="1200" noProof="0" dirty="0" smtClean="0">
                          <a:solidFill>
                            <a:schemeClr val="tx1"/>
                          </a:solidFill>
                          <a:latin typeface="+mn-lt"/>
                          <a:ea typeface="+mn-ea"/>
                          <a:cs typeface="+mn-cs"/>
                        </a:rPr>
                        <a:t>de conclusión. </a:t>
                      </a: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552">
                <a:tc gridSpan="6">
                  <a:txBody>
                    <a:bodyPr/>
                    <a:lstStyle/>
                    <a:p>
                      <a:pPr marL="0" marR="0" algn="ctr">
                        <a:lnSpc>
                          <a:spcPct val="100000"/>
                        </a:lnSpc>
                        <a:spcBef>
                          <a:spcPts val="0"/>
                        </a:spcBef>
                        <a:spcAft>
                          <a:spcPts val="0"/>
                        </a:spcAft>
                      </a:pPr>
                      <a:r>
                        <a:rPr lang="es-419" sz="1200" kern="1200" noProof="0" dirty="0" smtClean="0">
                          <a:effectLst/>
                        </a:rPr>
                        <a:t>Ejemplo de un puntaje de “4” en la Tarea de Rendimiento: Composición Narrativa Completa</a:t>
                      </a:r>
                      <a:endParaRPr lang="es-419" sz="900" noProof="0" dirty="0">
                        <a:effectLst/>
                        <a:latin typeface="Calibri"/>
                        <a:ea typeface="Calibri"/>
                        <a:cs typeface="Times New Roman"/>
                      </a:endParaRP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621">
                <a:tc rowSpan="2">
                  <a:txBody>
                    <a:bodyPr/>
                    <a:lstStyle/>
                    <a:p>
                      <a:pPr marL="0" marR="0" algn="ctr">
                        <a:lnSpc>
                          <a:spcPct val="115000"/>
                        </a:lnSpc>
                        <a:spcBef>
                          <a:spcPts val="0"/>
                        </a:spcBef>
                        <a:spcAft>
                          <a:spcPts val="0"/>
                        </a:spcAft>
                      </a:pPr>
                      <a:r>
                        <a:rPr lang="es-419" sz="1100" b="1" noProof="0" dirty="0" smtClean="0">
                          <a:solidFill>
                            <a:srgbClr val="000000"/>
                          </a:solidFill>
                          <a:latin typeface="+mn-lt"/>
                          <a:ea typeface="Times New Roman"/>
                          <a:cs typeface="Times New Roman"/>
                        </a:rPr>
                        <a:t>Puntaje</a:t>
                      </a:r>
                      <a:endParaRPr lang="es-419" sz="1100" noProof="0" dirty="0">
                        <a:latin typeface="+mn-lt"/>
                        <a:ea typeface="Calibri"/>
                        <a:cs typeface="Times New Roman"/>
                      </a:endParaRPr>
                    </a:p>
                  </a:txBody>
                  <a:tcPr marL="85873" marR="26590" marT="0" marB="0" anchor="ctr"/>
                </a:tc>
                <a:tc gridSpan="2">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419"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419"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3">
                        <a:lumMod val="40000"/>
                        <a:lumOff val="6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es-419" sz="12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6">
                        <a:lumMod val="40000"/>
                        <a:lumOff val="60000"/>
                      </a:schemeClr>
                    </a:solidFill>
                  </a:tcPr>
                </a:tc>
              </a:tr>
              <a:tr h="411621">
                <a:tc vMerge="1">
                  <a:txBody>
                    <a:bodyPr/>
                    <a:lstStyle/>
                    <a:p>
                      <a:endParaRPr lang="en-US"/>
                    </a:p>
                  </a:txBody>
                  <a:tcPr/>
                </a:tc>
                <a:tc>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 </a:t>
                      </a: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1">
                        <a:lumMod val="20000"/>
                        <a:lumOff val="80000"/>
                      </a:schemeClr>
                    </a:solidFill>
                  </a:tcPr>
                </a:tc>
                <a:tc>
                  <a:txBody>
                    <a:bodyPr/>
                    <a:lstStyle/>
                    <a:p>
                      <a:pPr algn="ctr"/>
                      <a:r>
                        <a:rPr lang="es-419" sz="1100" b="1" noProof="0" dirty="0" smtClean="0">
                          <a:effectLst>
                            <a:outerShdw blurRad="38100" dist="38100" dir="2700000" algn="tl">
                              <a:srgbClr val="000000">
                                <a:alpha val="43137"/>
                              </a:srgbClr>
                            </a:outerShdw>
                          </a:effectLst>
                          <a:latin typeface="+mn-lt"/>
                        </a:rPr>
                        <a:t>Organización</a:t>
                      </a:r>
                      <a:endParaRPr lang="es-419" sz="1100" b="1" noProof="0" dirty="0">
                        <a:effectLst>
                          <a:outerShdw blurRad="38100" dist="38100" dir="2700000" algn="tl">
                            <a:srgbClr val="000000">
                              <a:alpha val="43137"/>
                            </a:srgbClr>
                          </a:outerShdw>
                        </a:effectLst>
                        <a:latin typeface="+mn-lt"/>
                      </a:endParaRPr>
                    </a:p>
                  </a:txBody>
                  <a:tcPr marL="85873" marR="26590" marT="0" marB="0" anchor="ctr">
                    <a:solidFill>
                      <a:schemeClr val="accent1">
                        <a:lumMod val="20000"/>
                        <a:lumOff val="80000"/>
                      </a:schemeClr>
                    </a:solidFill>
                  </a:tcPr>
                </a:tc>
                <a:tc>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419"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3">
                        <a:lumMod val="20000"/>
                        <a:lumOff val="80000"/>
                      </a:schemeClr>
                    </a:solidFill>
                  </a:tcPr>
                </a:tc>
                <a:tc vMerge="1">
                  <a:txBody>
                    <a:bodyPr/>
                    <a:lstStyle/>
                    <a:p>
                      <a:endParaRPr lang="en-US"/>
                    </a:p>
                  </a:txBody>
                  <a:tcPr>
                    <a:solidFill>
                      <a:schemeClr val="accent6">
                        <a:lumMod val="20000"/>
                        <a:lumOff val="80000"/>
                      </a:schemeClr>
                    </a:solidFill>
                  </a:tcPr>
                </a:tc>
              </a:tr>
              <a:tr h="411621">
                <a:tc>
                  <a:txBody>
                    <a:bodyPr/>
                    <a:lstStyle/>
                    <a:p>
                      <a:pPr marL="0" marR="0" algn="ctr">
                        <a:lnSpc>
                          <a:spcPct val="115000"/>
                        </a:lnSpc>
                        <a:spcBef>
                          <a:spcPts val="0"/>
                        </a:spcBef>
                        <a:spcAft>
                          <a:spcPts val="0"/>
                        </a:spcAft>
                      </a:pPr>
                      <a:r>
                        <a:rPr lang="es-419"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419"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endParaRPr lang="es-419" sz="800" noProof="0" dirty="0">
                        <a:effectLst>
                          <a:outerShdw blurRad="38100" dist="38100" dir="2700000" algn="tl">
                            <a:srgbClr val="000000">
                              <a:alpha val="43137"/>
                            </a:srgbClr>
                          </a:outerShdw>
                        </a:effectLst>
                        <a:latin typeface="+mn-lt"/>
                        <a:ea typeface="Calibri"/>
                        <a:cs typeface="Times New Roman"/>
                      </a:endParaRPr>
                    </a:p>
                  </a:txBody>
                  <a:tcPr marL="87093" marR="26968" marT="0" marB="0" anchor="ctr"/>
                </a:tc>
                <a:tc>
                  <a:txBody>
                    <a:bodyPr/>
                    <a:lstStyle/>
                    <a:p>
                      <a:pPr algn="l"/>
                      <a:r>
                        <a:rPr lang="es-419" sz="900" baseline="0" noProof="0" dirty="0" smtClean="0">
                          <a:latin typeface="+mn-lt"/>
                        </a:rPr>
                        <a:t>El comienzo establece un contexto interesante para el argumento/ acontecimientos del cuento (ej. Hace una pregunta; comienza con acción o sentimientos);</a:t>
                      </a:r>
                    </a:p>
                    <a:p>
                      <a:pPr algn="l"/>
                      <a:r>
                        <a:rPr lang="es-419" sz="900" baseline="0" noProof="0" dirty="0" smtClean="0">
                          <a:latin typeface="+mn-lt"/>
                        </a:rPr>
                        <a:t>Presenta y mantiene efectivamente el enfoque (controla la idea) del argumento del cuento.  </a:t>
                      </a:r>
                      <a:endParaRPr lang="es-419" sz="900" noProof="0" dirty="0">
                        <a:effectLst/>
                        <a:latin typeface="+mn-lt"/>
                        <a:ea typeface="Calibri"/>
                        <a:cs typeface="Times New Roman"/>
                      </a:endParaRPr>
                    </a:p>
                  </a:txBody>
                  <a:tcPr marL="26128" marR="0" marT="0" marB="0"/>
                </a:tc>
                <a:tc>
                  <a:txBody>
                    <a:bodyPr/>
                    <a:lstStyle/>
                    <a:p>
                      <a:pPr algn="l"/>
                      <a:r>
                        <a:rPr lang="es-419" sz="900" baseline="0" noProof="0" dirty="0" smtClean="0">
                          <a:latin typeface="+mn-lt"/>
                        </a:rPr>
                        <a:t>Tiene un comienzo, un medio y un final con un sentido de cierre (ej. Se aprendió una lección – la próxima vez…; nunca más lo volvió a hacer);</a:t>
                      </a:r>
                    </a:p>
                    <a:p>
                      <a:pPr algn="l"/>
                      <a:r>
                        <a:rPr lang="es-419" sz="900" baseline="0" noProof="0" dirty="0" smtClean="0">
                          <a:latin typeface="+mn-lt"/>
                        </a:rPr>
                        <a:t>Utiliza apropiadamente una variedad de transiciones;</a:t>
                      </a:r>
                    </a:p>
                    <a:p>
                      <a:pPr algn="l"/>
                      <a:r>
                        <a:rPr lang="es-419" sz="900" baseline="0" noProof="0" dirty="0" smtClean="0">
                          <a:latin typeface="+mn-lt"/>
                        </a:rPr>
                        <a:t>La cronología es lógica</a:t>
                      </a:r>
                      <a:endParaRPr lang="es-419" sz="900" noProof="0" dirty="0">
                        <a:solidFill>
                          <a:srgbClr val="000000"/>
                        </a:solidFill>
                        <a:latin typeface="+mn-lt"/>
                        <a:ea typeface="Calibri"/>
                        <a:cs typeface="Franklin Gothic Book"/>
                      </a:endParaRPr>
                    </a:p>
                  </a:txBody>
                  <a:tcPr marL="26128" marR="0" marT="0" marB="0"/>
                </a:tc>
                <a:tc>
                  <a:txBody>
                    <a:bodyPr/>
                    <a:lstStyle/>
                    <a:p>
                      <a:pPr algn="l"/>
                      <a:r>
                        <a:rPr lang="x-none" sz="900" baseline="0" noProof="0" dirty="0" smtClean="0">
                          <a:latin typeface="+mn-lt"/>
                        </a:rPr>
                        <a:t>Detalles relevantes y  concretos crean imágenes o ideas vívidas;</a:t>
                      </a:r>
                    </a:p>
                    <a:p>
                      <a:pPr algn="l"/>
                      <a:r>
                        <a:rPr lang="x-none" sz="900" baseline="0" noProof="0" dirty="0" smtClean="0">
                          <a:latin typeface="+mn-lt"/>
                        </a:rPr>
                        <a:t>Uso efectivo de  diálogos, detalles sensoriales y concretos, y de verbos intensos para progresar en la </a:t>
                      </a:r>
                      <a:r>
                        <a:rPr lang="es-419" sz="900" baseline="0" noProof="0" smtClean="0">
                          <a:latin typeface="+mn-lt"/>
                        </a:rPr>
                        <a:t>acción; o para mostrar cómo la  motivación , el desarrollo o crecimiento de los personajes cambia en el texto.</a:t>
                      </a:r>
                      <a:endParaRPr lang="es-419" sz="900" baseline="0" noProof="0" dirty="0" smtClean="0">
                        <a:latin typeface="+mn-lt"/>
                      </a:endParaRPr>
                    </a:p>
                  </a:txBody>
                  <a:tcPr marL="26128" marR="0" marT="0" marB="0">
                    <a:noFill/>
                  </a:tcPr>
                </a:tc>
                <a:tc>
                  <a:txBody>
                    <a:bodyPr/>
                    <a:lstStyle/>
                    <a:p>
                      <a:pPr algn="l"/>
                      <a:r>
                        <a:rPr lang="es-419" sz="900" baseline="0" noProof="0" dirty="0" smtClean="0">
                          <a:latin typeface="+mn-lt"/>
                        </a:rPr>
                        <a:t>Mantiene la voz consistente del narrador;</a:t>
                      </a:r>
                    </a:p>
                    <a:p>
                      <a:pPr algn="l"/>
                      <a:r>
                        <a:rPr lang="es-419" sz="900" baseline="0" noProof="0" dirty="0" smtClean="0">
                          <a:latin typeface="+mn-lt"/>
                        </a:rPr>
                        <a:t>Utiliza lenguaje preciso y variedad de oraciones (simples, compuestas, con frases);</a:t>
                      </a:r>
                    </a:p>
                    <a:p>
                      <a:pPr algn="l"/>
                      <a:r>
                        <a:rPr lang="es-419" sz="900" baseline="0" noProof="0" dirty="0" smtClean="0">
                          <a:latin typeface="+mn-lt"/>
                        </a:rPr>
                        <a:t>Podría utilizar lenguaje figurativo (ej. imágenes)</a:t>
                      </a:r>
                      <a:endParaRPr lang="es-419" sz="900" noProof="0" dirty="0">
                        <a:solidFill>
                          <a:srgbClr val="000000"/>
                        </a:solidFill>
                        <a:latin typeface="+mn-lt"/>
                        <a:ea typeface="Calibri"/>
                        <a:cs typeface="Franklin Gothic Book"/>
                      </a:endParaRPr>
                    </a:p>
                  </a:txBody>
                  <a:tcPr marL="26128" marR="0" marT="0" marB="0"/>
                </a:tc>
                <a:tc>
                  <a:txBody>
                    <a:bodyPr/>
                    <a:lstStyle/>
                    <a:p>
                      <a:pPr algn="l"/>
                      <a:r>
                        <a:rPr lang="es-419" sz="900" baseline="0" noProof="0" dirty="0" smtClean="0">
                          <a:latin typeface="+mn-lt"/>
                        </a:rPr>
                        <a:t>Edita con el apoyo de compañeros, adultos y recursos;</a:t>
                      </a:r>
                    </a:p>
                    <a:p>
                      <a:pPr algn="l"/>
                      <a:r>
                        <a:rPr lang="es-419" sz="900" baseline="0" noProof="0" dirty="0" smtClean="0">
                          <a:latin typeface="+mn-lt"/>
                        </a:rPr>
                        <a:t>Tiene pocos o ningún error en gramática, en el uso de palabras o en la mecánica, de acuerdo al grado (ej.  Utiliza ortografía tradicional para escribir palabras con patrones comunes)</a:t>
                      </a:r>
                      <a:endParaRPr lang="es-419" sz="900" noProof="0" dirty="0">
                        <a:solidFill>
                          <a:srgbClr val="000000"/>
                        </a:solidFill>
                        <a:latin typeface="+mn-lt"/>
                        <a:ea typeface="Calibri"/>
                        <a:cs typeface="Franklin Gothic Book"/>
                      </a:endParaRPr>
                    </a:p>
                  </a:txBody>
                  <a:tcPr marL="26128" marR="0" marT="0" marB="0"/>
                </a:tc>
              </a:tr>
              <a:tr h="1310823">
                <a:tc>
                  <a:txBody>
                    <a:bodyPr/>
                    <a:lstStyle/>
                    <a:p>
                      <a:pPr marL="0" marR="0" algn="ctr">
                        <a:lnSpc>
                          <a:spcPct val="100000"/>
                        </a:lnSpc>
                        <a:spcBef>
                          <a:spcPts val="0"/>
                        </a:spcBef>
                        <a:spcAft>
                          <a:spcPts val="0"/>
                        </a:spcAft>
                      </a:pPr>
                      <a:r>
                        <a:rPr lang="es-419" sz="900" b="1" kern="1200" noProof="0" dirty="0" smtClean="0">
                          <a:effectLst>
                            <a:outerShdw blurRad="38100" dist="38100" dir="2700000" algn="tl">
                              <a:srgbClr val="000000">
                                <a:alpha val="43137"/>
                              </a:srgbClr>
                            </a:outerShdw>
                          </a:effectLst>
                        </a:rPr>
                        <a:t>Explicación del estudiante</a:t>
                      </a:r>
                      <a:endParaRPr lang="es-419" sz="900" b="1" noProof="0" dirty="0">
                        <a:effectLst>
                          <a:outerShdw blurRad="38100" dist="38100" dir="2700000" algn="tl">
                            <a:srgbClr val="000000">
                              <a:alpha val="43137"/>
                            </a:srgbClr>
                          </a:outerShdw>
                        </a:effectLst>
                        <a:latin typeface="Calibri"/>
                        <a:ea typeface="Calibri"/>
                        <a:cs typeface="Times New Roman"/>
                      </a:endParaRPr>
                    </a:p>
                  </a:txBody>
                  <a:tcPr marR="72474" marT="36752" marB="36752" anchor="ctr"/>
                </a:tc>
                <a:tc>
                  <a:txBody>
                    <a:bodyPr/>
                    <a:lstStyle/>
                    <a:p>
                      <a:pPr marL="0" marR="0">
                        <a:lnSpc>
                          <a:spcPct val="100000"/>
                        </a:lnSpc>
                        <a:spcBef>
                          <a:spcPts val="0"/>
                        </a:spcBef>
                        <a:spcAft>
                          <a:spcPts val="0"/>
                        </a:spcAft>
                      </a:pPr>
                      <a:r>
                        <a:rPr lang="es-419" sz="1000" noProof="0" dirty="0" smtClean="0">
                          <a:effectLst/>
                        </a:rPr>
                        <a:t>El estudiante establece el argumento del cuento y atrae</a:t>
                      </a:r>
                      <a:r>
                        <a:rPr lang="es-419" sz="1000" baseline="0" noProof="0" dirty="0" smtClean="0">
                          <a:effectLst/>
                        </a:rPr>
                        <a:t> al lector cuando el conejo hace preguntas y expresa sus sentimientos sobre su deseo de ir afuera. </a:t>
                      </a:r>
                      <a:endParaRPr lang="es-419" sz="900" noProof="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s-419" sz="1000" noProof="0" dirty="0" smtClean="0">
                          <a:effectLst/>
                        </a:rPr>
                        <a:t> El estudiante</a:t>
                      </a:r>
                      <a:r>
                        <a:rPr lang="es-419" sz="1000" baseline="0" noProof="0" dirty="0" smtClean="0">
                          <a:effectLst/>
                        </a:rPr>
                        <a:t> presenta un comienzo, un medio y un final en orden secuencial, que progresa con palabras de transición. </a:t>
                      </a:r>
                      <a:endParaRPr lang="es-419" sz="900" noProof="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s-419" sz="1000" noProof="0" dirty="0" smtClean="0">
                          <a:effectLst/>
                        </a:rPr>
                        <a:t>El estudiante elabora en el tema del viento,</a:t>
                      </a:r>
                      <a:r>
                        <a:rPr lang="es-419" sz="1000" baseline="0" noProof="0" dirty="0" smtClean="0">
                          <a:effectLst/>
                        </a:rPr>
                        <a:t> utilizando detalles concretos y algunas palabras sensoriales, al igual que diálogos, para desarrollar la acción del cuento.</a:t>
                      </a:r>
                      <a:endParaRPr lang="es-419" sz="900" noProof="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s-419" sz="1000" noProof="0" dirty="0" smtClean="0">
                          <a:effectLst/>
                          <a:latin typeface="+mn-lt"/>
                          <a:ea typeface="+mn-ea"/>
                          <a:cs typeface="+mn-cs"/>
                        </a:rPr>
                        <a:t>La</a:t>
                      </a:r>
                      <a:r>
                        <a:rPr lang="es-419" sz="1000" baseline="0" noProof="0" dirty="0" smtClean="0">
                          <a:effectLst/>
                          <a:latin typeface="+mn-lt"/>
                          <a:ea typeface="+mn-ea"/>
                          <a:cs typeface="+mn-cs"/>
                        </a:rPr>
                        <a:t> voz del estudiante muestra conocimiento de la información.  El estudiante sabe/ utiliza un </a:t>
                      </a:r>
                      <a:r>
                        <a:rPr lang="es-419" sz="1000" b="1" baseline="0" noProof="0" dirty="0" smtClean="0">
                          <a:effectLst/>
                          <a:latin typeface="+mn-lt"/>
                          <a:ea typeface="+mn-ea"/>
                          <a:cs typeface="+mn-cs"/>
                        </a:rPr>
                        <a:t>vocabulario preciso</a:t>
                      </a:r>
                      <a:r>
                        <a:rPr lang="es-419" sz="1000" baseline="0" noProof="0" dirty="0" smtClean="0">
                          <a:effectLst/>
                          <a:latin typeface="+mn-lt"/>
                          <a:ea typeface="+mn-ea"/>
                          <a:cs typeface="+mn-cs"/>
                        </a:rPr>
                        <a:t> (molinos de viento, aspas, motor, sopla, etc…) y una </a:t>
                      </a:r>
                      <a:r>
                        <a:rPr lang="es-419" sz="1000" b="1" baseline="0" noProof="0" dirty="0" smtClean="0">
                          <a:effectLst/>
                          <a:latin typeface="+mn-lt"/>
                          <a:ea typeface="+mn-ea"/>
                          <a:cs typeface="+mn-cs"/>
                        </a:rPr>
                        <a:t>variedad de estructura de oraciones.</a:t>
                      </a:r>
                      <a:endParaRPr lang="es-419" sz="900" b="1" noProof="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s-419" sz="900" b="0" noProof="0" dirty="0" smtClean="0">
                          <a:effectLst/>
                          <a:latin typeface="Calibri"/>
                          <a:ea typeface="Calibri"/>
                          <a:cs typeface="Times New Roman"/>
                        </a:rPr>
                        <a:t>El estudiante tiene pocos o ningún error en gramática, en el uso de palabras o en la mecánica, de acuerdo al grado.</a:t>
                      </a:r>
                      <a:r>
                        <a:rPr lang="es-419" sz="900" b="0" baseline="0" noProof="0" dirty="0" smtClean="0">
                          <a:effectLst/>
                          <a:latin typeface="Calibri"/>
                          <a:ea typeface="Calibri"/>
                          <a:cs typeface="Times New Roman"/>
                        </a:rPr>
                        <a:t>  </a:t>
                      </a:r>
                      <a:r>
                        <a:rPr lang="es-419" sz="900" b="1" baseline="0" noProof="0" dirty="0" smtClean="0">
                          <a:effectLst/>
                          <a:latin typeface="Calibri"/>
                          <a:ea typeface="Calibri"/>
                          <a:cs typeface="Times New Roman"/>
                        </a:rPr>
                        <a:t>El estudiante está empezando a utilizar </a:t>
                      </a:r>
                      <a:r>
                        <a:rPr lang="es-419" sz="900" b="1" u="sng" baseline="0" noProof="0" dirty="0" smtClean="0">
                          <a:effectLst/>
                          <a:latin typeface="Calibri"/>
                          <a:ea typeface="Calibri"/>
                          <a:cs typeface="Times New Roman"/>
                        </a:rPr>
                        <a:t>algunas</a:t>
                      </a:r>
                      <a:r>
                        <a:rPr lang="es-419" sz="900" b="1" baseline="0" noProof="0" dirty="0" smtClean="0">
                          <a:effectLst/>
                          <a:latin typeface="Calibri"/>
                          <a:ea typeface="Calibri"/>
                          <a:cs typeface="Times New Roman"/>
                        </a:rPr>
                        <a:t> citas para diálogos, pero no son calificadas en primer grado.</a:t>
                      </a:r>
                      <a:endParaRPr lang="es-419" sz="900" b="1" noProof="0" dirty="0">
                        <a:effectLst/>
                        <a:latin typeface="Calibri"/>
                        <a:ea typeface="Calibri"/>
                        <a:cs typeface="Times New Roman"/>
                      </a:endParaRPr>
                    </a:p>
                  </a:txBody>
                  <a:tcPr marR="72474" marT="36752" marB="36752"/>
                </a:tc>
              </a:tr>
            </a:tbl>
          </a:graphicData>
        </a:graphic>
      </p:graphicFrame>
      <p:sp>
        <p:nvSpPr>
          <p:cNvPr id="21" name="TextBox 20"/>
          <p:cNvSpPr txBox="1"/>
          <p:nvPr/>
        </p:nvSpPr>
        <p:spPr>
          <a:xfrm>
            <a:off x="3846351" y="6171308"/>
            <a:ext cx="2707950" cy="769441"/>
          </a:xfrm>
          <a:prstGeom prst="rect">
            <a:avLst/>
          </a:prstGeom>
          <a:noFill/>
        </p:spPr>
        <p:txBody>
          <a:bodyPr wrap="square" rtlCol="0">
            <a:spAutoFit/>
          </a:bodyPr>
          <a:lstStyle/>
          <a:p>
            <a:r>
              <a:rPr lang="es-419" sz="1100" b="1" dirty="0" smtClean="0">
                <a:solidFill>
                  <a:srgbClr val="FF0000"/>
                </a:solidFill>
              </a:rPr>
              <a:t>Las convenciones de gramática y mecánica se utilizan apropiadamente en todo momento.  Los diálogos están en las etapas iniciales.</a:t>
            </a:r>
            <a:endParaRPr lang="es-419" sz="1100" b="1" dirty="0">
              <a:solidFill>
                <a:srgbClr val="FF0000"/>
              </a:solidFill>
            </a:endParaRPr>
          </a:p>
        </p:txBody>
      </p:sp>
      <p:sp>
        <p:nvSpPr>
          <p:cNvPr id="3" name="Slide Number Placeholder 2"/>
          <p:cNvSpPr>
            <a:spLocks noGrp="1"/>
          </p:cNvSpPr>
          <p:nvPr>
            <p:ph type="sldNum" sz="quarter" idx="12"/>
          </p:nvPr>
        </p:nvSpPr>
        <p:spPr/>
        <p:txBody>
          <a:bodyPr/>
          <a:lstStyle/>
          <a:p>
            <a:fld id="{F177B04D-AEB5-43ED-B9BA-B3D1EC9C9067}" type="slidenum">
              <a:rPr lang="en-US" smtClean="0"/>
              <a:pPr/>
              <a:t>22</a:t>
            </a:fld>
            <a:endParaRPr lang="en-US" dirty="0"/>
          </a:p>
        </p:txBody>
      </p:sp>
    </p:spTree>
    <p:extLst>
      <p:ext uri="{BB962C8B-B14F-4D97-AF65-F5344CB8AC3E}">
        <p14:creationId xmlns:p14="http://schemas.microsoft.com/office/powerpoint/2010/main" val="4251302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614" y="8102420"/>
            <a:ext cx="6906912" cy="1050010"/>
          </a:xfrm>
          <a:prstGeom prst="rect">
            <a:avLst/>
          </a:prstGeom>
          <a:noFill/>
          <a:ln>
            <a:noFill/>
          </a:ln>
        </p:spPr>
        <p:txBody>
          <a:bodyPr wrap="square" lIns="85958" tIns="42979" rIns="85958" bIns="42979">
            <a:spAutoFit/>
          </a:bodyPr>
          <a:lstStyle/>
          <a:p>
            <a:r>
              <a:rPr lang="x-none" sz="894" dirty="0">
                <a:solidFill>
                  <a:prstClr val="black"/>
                </a:solidFill>
              </a:rPr>
              <a:t>Esta tarea de rendimiento se basa en la escritura. Como una opción, si desea dar seguimiento al crecimiento ELP como un segundo objetivo, los maestros pueden optar por evaluar ELP estándar 4 porque se </a:t>
            </a:r>
            <a:r>
              <a:rPr lang="x-none" sz="894" dirty="0" smtClean="0">
                <a:solidFill>
                  <a:prstClr val="black"/>
                </a:solidFill>
              </a:rPr>
              <a:t>al</a:t>
            </a:r>
            <a:r>
              <a:rPr lang="en-US" sz="894" dirty="0" smtClean="0">
                <a:solidFill>
                  <a:prstClr val="black"/>
                </a:solidFill>
              </a:rPr>
              <a:t>í</a:t>
            </a:r>
            <a:r>
              <a:rPr lang="x-none" sz="894" dirty="0" smtClean="0">
                <a:solidFill>
                  <a:prstClr val="black"/>
                </a:solidFill>
              </a:rPr>
              <a:t>nea </a:t>
            </a:r>
            <a:r>
              <a:rPr lang="x-none" sz="894" dirty="0">
                <a:solidFill>
                  <a:prstClr val="black"/>
                </a:solidFill>
              </a:rPr>
              <a:t>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a:t>
            </a:r>
            <a:r>
              <a:rPr lang="en-US" sz="894" dirty="0" err="1">
                <a:solidFill>
                  <a:prstClr val="black"/>
                </a:solidFill>
              </a:rPr>
              <a:t>es</a:t>
            </a:r>
            <a:r>
              <a:rPr lang="en-US" sz="894" dirty="0">
                <a:solidFill>
                  <a:prstClr val="black"/>
                </a:solidFill>
              </a:rPr>
              <a:t> lo </a:t>
            </a:r>
            <a:r>
              <a:rPr lang="en-US" sz="894" dirty="0" err="1">
                <a:solidFill>
                  <a:prstClr val="black"/>
                </a:solidFill>
              </a:rPr>
              <a:t>que</a:t>
            </a:r>
            <a:r>
              <a:rPr lang="en-US" sz="894" dirty="0">
                <a:solidFill>
                  <a:prstClr val="black"/>
                </a:solidFill>
              </a:rPr>
              <a:t> </a:t>
            </a:r>
            <a:r>
              <a:rPr lang="x-none" sz="894" dirty="0">
                <a:solidFill>
                  <a:prstClr val="black"/>
                </a:solidFill>
              </a:rPr>
              <a:t>está evaluando la tarea de rendimiento </a:t>
            </a:r>
            <a:r>
              <a:rPr lang="en-US" sz="894" dirty="0" smtClean="0">
                <a:solidFill>
                  <a:prstClr val="black"/>
                </a:solidFill>
              </a:rPr>
              <a:t>de un </a:t>
            </a:r>
            <a:r>
              <a:rPr lang="x-none" sz="894" dirty="0" smtClean="0">
                <a:solidFill>
                  <a:prstClr val="black"/>
                </a:solidFill>
              </a:rPr>
              <a:t>escrito </a:t>
            </a:r>
            <a:r>
              <a:rPr lang="x-none" sz="894" dirty="0">
                <a:solidFill>
                  <a:prstClr val="black"/>
                </a:solidFill>
              </a:rPr>
              <a:t>de </a:t>
            </a:r>
            <a:r>
              <a:rPr lang="x-none" sz="894" dirty="0" smtClean="0">
                <a:solidFill>
                  <a:prstClr val="black"/>
                </a:solidFill>
              </a:rPr>
              <a:t>opinión</a:t>
            </a:r>
            <a:r>
              <a:rPr lang="en-US" sz="894" dirty="0" smtClean="0">
                <a:solidFill>
                  <a:prstClr val="black"/>
                </a:solidFill>
              </a:rPr>
              <a:t>, </a:t>
            </a:r>
            <a:r>
              <a:rPr lang="x-none" sz="894" dirty="0" smtClean="0">
                <a:solidFill>
                  <a:prstClr val="black"/>
                </a:solidFill>
              </a:rPr>
              <a:t>y </a:t>
            </a:r>
            <a:r>
              <a:rPr lang="x-none" sz="894" dirty="0">
                <a:solidFill>
                  <a:prstClr val="black"/>
                </a:solidFill>
              </a:rPr>
              <a:t>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5" name="Table 4"/>
          <p:cNvGraphicFramePr>
            <a:graphicFrameLocks noGrp="1"/>
          </p:cNvGraphicFramePr>
          <p:nvPr>
            <p:extLst/>
          </p:nvPr>
        </p:nvGraphicFramePr>
        <p:xfrm>
          <a:off x="222676" y="457789"/>
          <a:ext cx="6869850" cy="5658000"/>
        </p:xfrm>
        <a:graphic>
          <a:graphicData uri="http://schemas.openxmlformats.org/drawingml/2006/table">
            <a:tbl>
              <a:tblPr/>
              <a:tblGrid>
                <a:gridCol w="1928854"/>
                <a:gridCol w="664586"/>
                <a:gridCol w="420744"/>
                <a:gridCol w="420744"/>
                <a:gridCol w="360637"/>
                <a:gridCol w="3074285"/>
              </a:tblGrid>
              <a:tr h="611751">
                <a:tc rowSpan="2">
                  <a:txBody>
                    <a:bodyPr/>
                    <a:lstStyle/>
                    <a:p>
                      <a:pPr marL="0" marR="0">
                        <a:lnSpc>
                          <a:spcPct val="115000"/>
                        </a:lnSpc>
                        <a:spcBef>
                          <a:spcPts val="0"/>
                        </a:spcBef>
                        <a:spcAft>
                          <a:spcPts val="0"/>
                        </a:spcAft>
                      </a:pPr>
                      <a:r>
                        <a:rPr lang="x-none" sz="800" b="1" kern="1200" noProof="0" dirty="0" smtClean="0">
                          <a:solidFill>
                            <a:schemeClr val="bg1">
                              <a:lumMod val="50000"/>
                            </a:schemeClr>
                          </a:solidFill>
                          <a:effectLst/>
                          <a:latin typeface="+mn-lt"/>
                          <a:ea typeface="Calibri"/>
                          <a:cs typeface="Times New Roman"/>
                        </a:rPr>
                        <a:t>Modalidades receptivas*:</a:t>
                      </a:r>
                      <a:r>
                        <a:rPr lang="x-none" sz="800" kern="1200" noProof="0" dirty="0" smtClean="0">
                          <a:solidFill>
                            <a:schemeClr val="bg1">
                              <a:lumMod val="50000"/>
                            </a:schemeClr>
                          </a:solidFill>
                          <a:effectLst/>
                          <a:latin typeface="+mn-lt"/>
                          <a:ea typeface="Calibri"/>
                          <a:cs typeface="Times New Roman"/>
                        </a:rPr>
                        <a:t> </a:t>
                      </a:r>
                      <a:br>
                        <a:rPr lang="x-none" sz="800" kern="1200" noProof="0" dirty="0" smtClean="0">
                          <a:solidFill>
                            <a:schemeClr val="bg1">
                              <a:lumMod val="50000"/>
                            </a:schemeClr>
                          </a:solidFill>
                          <a:effectLst/>
                          <a:latin typeface="+mn-lt"/>
                          <a:ea typeface="Calibri"/>
                          <a:cs typeface="Times New Roman"/>
                        </a:rPr>
                      </a:br>
                      <a:r>
                        <a:rPr lang="x-none" sz="800" kern="1200" noProof="0" dirty="0" smtClean="0">
                          <a:solidFill>
                            <a:schemeClr val="bg1">
                              <a:lumMod val="50000"/>
                            </a:schemeClr>
                          </a:solidFill>
                          <a:effectLst/>
                          <a:latin typeface="+mn-lt"/>
                          <a:ea typeface="Calibri"/>
                          <a:cs typeface="Times New Roman"/>
                        </a:rPr>
                        <a:t>M</a:t>
                      </a:r>
                      <a:r>
                        <a:rPr lang="x-none" sz="800" kern="1200" baseline="0" noProof="0" dirty="0" smtClean="0">
                          <a:solidFill>
                            <a:schemeClr val="bg1">
                              <a:lumMod val="50000"/>
                            </a:schemeClr>
                          </a:solidFill>
                          <a:effectLst/>
                          <a:latin typeface="+mn-lt"/>
                          <a:ea typeface="Calibri"/>
                          <a:cs typeface="Times New Roman"/>
                        </a:rPr>
                        <a:t>aneras </a:t>
                      </a:r>
                      <a:r>
                        <a:rPr lang="x-none" sz="8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800" kern="1200" baseline="0" noProof="0" dirty="0" smtClean="0">
                          <a:solidFill>
                            <a:schemeClr val="bg1">
                              <a:lumMod val="50000"/>
                            </a:schemeClr>
                          </a:solidFill>
                          <a:effectLst/>
                          <a:latin typeface="+mn-lt"/>
                          <a:ea typeface="Calibri"/>
                          <a:cs typeface="Times New Roman"/>
                        </a:rPr>
                        <a:t>lo</a:t>
                      </a:r>
                      <a:r>
                        <a:rPr lang="x-none" sz="800" kern="1200" noProof="0" dirty="0" smtClean="0">
                          <a:solidFill>
                            <a:schemeClr val="bg1">
                              <a:lumMod val="50000"/>
                            </a:schemeClr>
                          </a:solidFill>
                          <a:effectLst/>
                          <a:latin typeface="+mn-lt"/>
                          <a:ea typeface="Calibri"/>
                          <a:cs typeface="Times New Roman"/>
                        </a:rPr>
                        <a:t>s</a:t>
                      </a:r>
                      <a:r>
                        <a:rPr lang="x-none" sz="800" kern="1200" baseline="0" noProof="0" dirty="0" smtClean="0">
                          <a:solidFill>
                            <a:schemeClr val="bg1">
                              <a:lumMod val="50000"/>
                            </a:schemeClr>
                          </a:solidFill>
                          <a:effectLst/>
                          <a:latin typeface="+mn-lt"/>
                          <a:ea typeface="Calibri"/>
                          <a:cs typeface="Times New Roman"/>
                        </a:rPr>
                        <a:t> estudiantes de su </a:t>
                      </a:r>
                      <a:r>
                        <a:rPr lang="x-none" sz="800" kern="1200" noProof="0" dirty="0" smtClean="0">
                          <a:solidFill>
                            <a:schemeClr val="bg1">
                              <a:lumMod val="50000"/>
                            </a:schemeClr>
                          </a:solidFill>
                          <a:effectLst/>
                          <a:latin typeface="+mn-lt"/>
                          <a:ea typeface="Calibri"/>
                          <a:cs typeface="Times New Roman"/>
                        </a:rPr>
                        <a:t>comprensión del significado de </a:t>
                      </a:r>
                      <a:r>
                        <a:rPr lang="en-US" sz="800" kern="1200" noProof="0" dirty="0" smtClean="0">
                          <a:solidFill>
                            <a:schemeClr val="bg1">
                              <a:lumMod val="50000"/>
                            </a:schemeClr>
                          </a:solidFill>
                          <a:effectLst/>
                          <a:latin typeface="+mn-lt"/>
                          <a:ea typeface="Calibri"/>
                          <a:cs typeface="Times New Roman"/>
                        </a:rPr>
                        <a:t>la </a:t>
                      </a:r>
                      <a:r>
                        <a:rPr lang="x-none" sz="800" kern="1200" noProof="0" dirty="0" smtClean="0">
                          <a:solidFill>
                            <a:schemeClr val="bg1">
                              <a:lumMod val="50000"/>
                            </a:schemeClr>
                          </a:solidFill>
                          <a:effectLst/>
                          <a:latin typeface="+mn-lt"/>
                          <a:ea typeface="Calibri"/>
                          <a:cs typeface="Times New Roman"/>
                        </a:rPr>
                        <a:t> comunicaci</a:t>
                      </a:r>
                      <a:r>
                        <a:rPr lang="en-US" sz="800" kern="1200" noProof="0" dirty="0" err="1" smtClean="0">
                          <a:solidFill>
                            <a:schemeClr val="bg1">
                              <a:lumMod val="50000"/>
                            </a:schemeClr>
                          </a:solidFill>
                          <a:effectLst/>
                          <a:latin typeface="+mn-lt"/>
                          <a:ea typeface="Calibri"/>
                          <a:cs typeface="Times New Roman"/>
                        </a:rPr>
                        <a:t>ón</a:t>
                      </a:r>
                      <a:r>
                        <a:rPr lang="en-US" sz="800" kern="1200" baseline="0" noProof="0" dirty="0" smtClean="0">
                          <a:solidFill>
                            <a:schemeClr val="bg1">
                              <a:lumMod val="50000"/>
                            </a:schemeClr>
                          </a:solidFill>
                          <a:effectLst/>
                          <a:latin typeface="+mn-lt"/>
                          <a:ea typeface="Calibri"/>
                          <a:cs typeface="Times New Roman"/>
                        </a:rPr>
                        <a:t> de </a:t>
                      </a:r>
                      <a:r>
                        <a:rPr lang="x-none" sz="800" kern="1200" noProof="0" dirty="0" smtClean="0">
                          <a:solidFill>
                            <a:schemeClr val="bg1">
                              <a:lumMod val="50000"/>
                            </a:schemeClr>
                          </a:solidFill>
                          <a:effectLst/>
                          <a:latin typeface="+mn-lt"/>
                          <a:ea typeface="Calibri"/>
                          <a:cs typeface="Times New Roman"/>
                        </a:rPr>
                        <a:t>los demás.</a:t>
                      </a:r>
                      <a:endParaRPr lang="x-none" sz="800" noProof="0" dirty="0">
                        <a:solidFill>
                          <a:schemeClr val="bg1">
                            <a:lumMod val="50000"/>
                          </a:schemeClr>
                        </a:solidFill>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Leer</a:t>
                      </a:r>
                      <a:endParaRPr lang="x-none" sz="800" kern="1200" noProof="0" dirty="0">
                        <a:solidFill>
                          <a:srgbClr val="7F7F7F"/>
                        </a:solidFill>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300" b="1" kern="1200" noProof="0" dirty="0" smtClean="0">
                          <a:effectLst/>
                          <a:latin typeface="+mn-lt"/>
                          <a:ea typeface="Times New Roman"/>
                          <a:cs typeface="Times New Roman"/>
                        </a:rPr>
                        <a:t>9 - crear</a:t>
                      </a:r>
                      <a:r>
                        <a:rPr lang="x-none" sz="1300" b="0" kern="1200" noProof="0" dirty="0" smtClean="0">
                          <a:effectLst/>
                          <a:latin typeface="+mn-lt"/>
                          <a:ea typeface="Times New Roman"/>
                          <a:cs typeface="Times New Roman"/>
                        </a:rPr>
                        <a:t> un discurso y un texto  </a:t>
                      </a:r>
                      <a:r>
                        <a:rPr lang="x-none" sz="1300" b="1" kern="1200" noProof="0" dirty="0" smtClean="0">
                          <a:effectLst/>
                          <a:latin typeface="+mn-lt"/>
                          <a:ea typeface="Times New Roman"/>
                          <a:cs typeface="Times New Roman"/>
                        </a:rPr>
                        <a:t>claro y coherente apropiado para su grado</a:t>
                      </a:r>
                      <a:endParaRPr lang="x-none" sz="15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300" b="1" kern="1200" noProof="0" dirty="0" smtClean="0">
                          <a:solidFill>
                            <a:schemeClr val="tx1"/>
                          </a:solidFill>
                          <a:effectLst/>
                          <a:latin typeface="+mn-lt"/>
                          <a:ea typeface="Times New Roman"/>
                          <a:cs typeface="Times New Roman"/>
                        </a:rPr>
                        <a:t> 10 - </a:t>
                      </a:r>
                      <a:r>
                        <a:rPr lang="x-none" sz="1300" b="1" kern="1200" noProof="0" dirty="0" smtClean="0">
                          <a:solidFill>
                            <a:schemeClr val="tx1"/>
                          </a:solidFill>
                          <a:effectLst/>
                          <a:latin typeface="+mn-lt"/>
                          <a:ea typeface="+mn-ea"/>
                          <a:cs typeface="+mn-cs"/>
                        </a:rPr>
                        <a:t>hacer uso</a:t>
                      </a:r>
                      <a:r>
                        <a:rPr lang="x-none" sz="1300" kern="1200" noProof="0" dirty="0" smtClean="0">
                          <a:solidFill>
                            <a:schemeClr val="tx1"/>
                          </a:solidFill>
                          <a:effectLst/>
                          <a:latin typeface="+mn-lt"/>
                          <a:ea typeface="+mn-ea"/>
                          <a:cs typeface="+mn-cs"/>
                        </a:rPr>
                        <a:t> preciso del inglés</a:t>
                      </a:r>
                      <a:r>
                        <a:rPr lang="x-none" sz="1300" kern="1200" baseline="0" noProof="0" dirty="0" smtClean="0">
                          <a:solidFill>
                            <a:schemeClr val="tx1"/>
                          </a:solidFill>
                          <a:effectLst/>
                          <a:latin typeface="+mn-lt"/>
                          <a:ea typeface="+mn-ea"/>
                          <a:cs typeface="+mn-cs"/>
                        </a:rPr>
                        <a:t> est</a:t>
                      </a:r>
                      <a:r>
                        <a:rPr lang="x-none" sz="1300" kern="1200" noProof="0" dirty="0" smtClean="0">
                          <a:solidFill>
                            <a:schemeClr val="tx1"/>
                          </a:solidFill>
                          <a:effectLst/>
                          <a:latin typeface="+mn-lt"/>
                          <a:ea typeface="+mn-ea"/>
                          <a:cs typeface="+mn-cs"/>
                        </a:rPr>
                        <a:t>ándar </a:t>
                      </a:r>
                      <a:r>
                        <a:rPr lang="en-US" sz="1300" kern="1200" noProof="0" dirty="0" smtClean="0">
                          <a:solidFill>
                            <a:schemeClr val="tx1"/>
                          </a:solidFill>
                          <a:effectLst/>
                          <a:latin typeface="+mn-lt"/>
                          <a:ea typeface="+mn-ea"/>
                          <a:cs typeface="+mn-cs"/>
                        </a:rPr>
                        <a:t>del </a:t>
                      </a:r>
                      <a:r>
                        <a:rPr lang="x-none" sz="1300" kern="1200" noProof="0" dirty="0" smtClean="0">
                          <a:solidFill>
                            <a:schemeClr val="tx1"/>
                          </a:solidFill>
                          <a:effectLst/>
                          <a:latin typeface="+mn-lt"/>
                          <a:ea typeface="+mn-ea"/>
                          <a:cs typeface="+mn-cs"/>
                        </a:rPr>
                        <a:t>nivel de grado para </a:t>
                      </a:r>
                    </a:p>
                    <a:p>
                      <a:pPr algn="ctr"/>
                      <a:r>
                        <a:rPr lang="x-none" sz="1300" kern="1200" noProof="0" dirty="0" smtClean="0">
                          <a:solidFill>
                            <a:schemeClr val="tx1"/>
                          </a:solidFill>
                          <a:effectLst/>
                          <a:latin typeface="+mn-lt"/>
                          <a:ea typeface="+mn-ea"/>
                          <a:cs typeface="+mn-cs"/>
                        </a:rPr>
                        <a:t>                comunicarse apropiadamente de forma oral y escrita</a:t>
                      </a:r>
                      <a:endParaRPr lang="x-none" sz="15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1</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800" b="1" kern="1200" noProof="0" dirty="0" smtClean="0">
                          <a:solidFill>
                            <a:srgbClr val="7F7F7F"/>
                          </a:solidFill>
                          <a:effectLst/>
                          <a:latin typeface="+mn-lt"/>
                          <a:ea typeface="Calibri"/>
                          <a:cs typeface="GillSansMT"/>
                        </a:rPr>
                        <a:t>elaborar/construir significados  </a:t>
                      </a:r>
                      <a:r>
                        <a:rPr lang="es-419" sz="800" b="0" kern="1200" noProof="0" dirty="0" smtClean="0">
                          <a:solidFill>
                            <a:srgbClr val="7F7F7F"/>
                          </a:solidFill>
                          <a:effectLst/>
                          <a:latin typeface="+mn-lt"/>
                          <a:ea typeface="Calibri"/>
                          <a:cs typeface="GillSansMT"/>
                        </a:rPr>
                        <a:t>a partir de presentaciones orales y de textos literarios e informativos, por medio</a:t>
                      </a:r>
                      <a:r>
                        <a:rPr lang="es-419" sz="800" b="0" kern="1200" baseline="0" noProof="0" dirty="0" smtClean="0">
                          <a:solidFill>
                            <a:srgbClr val="7F7F7F"/>
                          </a:solidFill>
                          <a:effectLst/>
                          <a:latin typeface="+mn-lt"/>
                          <a:ea typeface="Calibri"/>
                          <a:cs typeface="GillSansMT"/>
                        </a:rPr>
                        <a:t> de las siguientes destrezas  apropiadas para el nivel de grado: escuchar, leer y observar </a:t>
                      </a:r>
                      <a:endParaRPr lang="es-419"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41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Calibri"/>
                          <a:cs typeface="Times New Roman"/>
                        </a:rPr>
                        <a:t>8</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determinar el significado </a:t>
                      </a:r>
                      <a:r>
                        <a:rPr lang="x-none" sz="800" b="0" kern="1200" noProof="0" dirty="0" smtClean="0">
                          <a:solidFill>
                            <a:srgbClr val="7F7F7F"/>
                          </a:solidFill>
                          <a:effectLst/>
                          <a:latin typeface="+mn-lt"/>
                          <a:ea typeface="Calibri"/>
                          <a:cs typeface="GillSansMT"/>
                        </a:rPr>
                        <a:t>de palabras y frases en presentaciones orales y en textos literarios e informativos</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76825">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000" b="1" kern="1200" noProof="0" dirty="0" smtClean="0">
                          <a:effectLst/>
                          <a:latin typeface="+mn-lt"/>
                          <a:ea typeface="Calibri"/>
                          <a:cs typeface="Times New Roman"/>
                        </a:rPr>
                        <a:t>Modalidades productivas*:</a:t>
                      </a:r>
                      <a:r>
                        <a:rPr lang="x-none" sz="2000" kern="1200" noProof="0" dirty="0" smtClean="0">
                          <a:effectLst/>
                          <a:latin typeface="+mn-lt"/>
                          <a:ea typeface="Calibri"/>
                          <a:cs typeface="Times New Roman"/>
                        </a:rPr>
                        <a:t> </a:t>
                      </a:r>
                    </a:p>
                    <a:p>
                      <a:pPr marL="0" marR="0">
                        <a:lnSpc>
                          <a:spcPct val="115000"/>
                        </a:lnSpc>
                        <a:spcBef>
                          <a:spcPts val="0"/>
                        </a:spcBef>
                        <a:spcAft>
                          <a:spcPts val="0"/>
                        </a:spcAft>
                      </a:pPr>
                      <a:r>
                        <a:rPr lang="x-none" sz="12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20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200" kern="1200" noProof="0" dirty="0" smtClean="0">
                          <a:effectLst/>
                          <a:latin typeface="+mn-lt"/>
                          <a:ea typeface="Calibri"/>
                          <a:cs typeface="Times New Roman"/>
                        </a:rPr>
                        <a:t>Hablar  </a:t>
                      </a:r>
                      <a:br>
                        <a:rPr lang="x-none" sz="1200" kern="1200" noProof="0" dirty="0" smtClean="0">
                          <a:effectLst/>
                          <a:latin typeface="+mn-lt"/>
                          <a:ea typeface="Calibri"/>
                          <a:cs typeface="Times New Roman"/>
                        </a:rPr>
                      </a:br>
                      <a:r>
                        <a:rPr lang="x-none" sz="1200" kern="1200" noProof="0" dirty="0" smtClean="0">
                          <a:effectLst/>
                          <a:latin typeface="+mn-lt"/>
                          <a:ea typeface="Calibri"/>
                          <a:cs typeface="Times New Roman"/>
                        </a:rPr>
                        <a:t>y</a:t>
                      </a:r>
                    </a:p>
                    <a:p>
                      <a:pPr marL="0" marR="0" algn="ctr">
                        <a:lnSpc>
                          <a:spcPct val="115000"/>
                        </a:lnSpc>
                        <a:spcBef>
                          <a:spcPts val="0"/>
                        </a:spcBef>
                        <a:spcAft>
                          <a:spcPts val="0"/>
                        </a:spcAft>
                      </a:pPr>
                      <a:r>
                        <a:rPr lang="x-none" sz="1200" kern="1200" noProof="0" dirty="0" smtClean="0">
                          <a:effectLst/>
                          <a:latin typeface="+mn-lt"/>
                          <a:ea typeface="Calibri"/>
                          <a:cs typeface="Times New Roman"/>
                        </a:rPr>
                        <a:t>Escribir</a:t>
                      </a:r>
                      <a:endParaRPr lang="x-none" sz="1200" kern="1200" noProof="0" dirty="0">
                        <a:effectLst/>
                        <a:latin typeface="+mn-lt"/>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GillSansMT"/>
                        </a:rPr>
                        <a:t>3</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hablar y escribir sobre textos y temas literarios e informativos complejos, apropiados para el grado</a:t>
                      </a:r>
                      <a:endParaRPr lang="x-none" sz="1300" kern="1200" noProof="0" dirty="0">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990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b="1" kern="1200" noProof="0" dirty="0" smtClean="0">
                          <a:effectLst/>
                          <a:latin typeface="Calibri"/>
                          <a:ea typeface="Times New Roman"/>
                          <a:cs typeface="Times New Roman"/>
                        </a:rPr>
                        <a:t>4</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700" b="1" kern="1200" noProof="0" dirty="0" smtClean="0">
                          <a:effectLst/>
                          <a:latin typeface="+mn-lt"/>
                          <a:ea typeface="Calibri"/>
                          <a:cs typeface="GillSansMT"/>
                        </a:rPr>
                        <a:t>construir declaraciones orales y escritas apropiadas para su grado, y apoyarlas con razonamiento y evidencia</a:t>
                      </a:r>
                      <a:endParaRPr lang="x-none" sz="150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823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Times New Roman"/>
                        </a:rPr>
                        <a:t>7</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adaptar las opciones del lenguaje a un propósito, una tarea y una audiencia</a:t>
                      </a:r>
                      <a:r>
                        <a:rPr lang="en-US" sz="1300" kern="1200" noProof="0" dirty="0" smtClean="0">
                          <a:effectLst/>
                          <a:latin typeface="+mn-lt"/>
                          <a:ea typeface="Calibri"/>
                          <a:cs typeface="GillSansMT"/>
                        </a:rPr>
                        <a:t>, </a:t>
                      </a:r>
                      <a:r>
                        <a:rPr lang="x-none" sz="1300" kern="1200" noProof="0" dirty="0" smtClean="0">
                          <a:effectLst/>
                          <a:latin typeface="+mn-lt"/>
                          <a:ea typeface="Calibri"/>
                          <a:cs typeface="GillSansMT"/>
                        </a:rPr>
                        <a:t>cuando habla y escribe</a:t>
                      </a:r>
                      <a:endParaRPr lang="x-none" sz="1300" kern="1200" noProof="0" dirty="0">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33541">
                <a:tc rowSpan="3">
                  <a:txBody>
                    <a:bodyPr/>
                    <a:lstStyle/>
                    <a:p>
                      <a:pPr marL="0" marR="0">
                        <a:lnSpc>
                          <a:spcPct val="115000"/>
                        </a:lnSpc>
                        <a:spcBef>
                          <a:spcPts val="0"/>
                        </a:spcBef>
                        <a:spcAft>
                          <a:spcPts val="0"/>
                        </a:spcAft>
                      </a:pPr>
                      <a:r>
                        <a:rPr lang="x-none" sz="8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8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800" kern="1200" baseline="0" noProof="0" dirty="0" smtClean="0">
                          <a:solidFill>
                            <a:schemeClr val="bg1">
                              <a:lumMod val="50000"/>
                            </a:schemeClr>
                          </a:solidFill>
                          <a:effectLst/>
                          <a:latin typeface="+mn-lt"/>
                          <a:ea typeface="Calibri"/>
                          <a:cs typeface="Times New Roman"/>
                        </a:rPr>
                        <a:t> “</a:t>
                      </a:r>
                      <a:r>
                        <a:rPr lang="x-none" sz="8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400" noProof="0" dirty="0">
                        <a:solidFill>
                          <a:schemeClr val="bg1">
                            <a:lumMod val="50000"/>
                          </a:schemeClr>
                        </a:solidFill>
                        <a:effectLst/>
                        <a:latin typeface="+mn-lt"/>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8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noProof="0" dirty="0" smtClean="0">
                          <a:solidFill>
                            <a:schemeClr val="bg1">
                              <a:lumMod val="50000"/>
                            </a:schemeClr>
                          </a:solidFill>
                          <a:effectLst/>
                          <a:latin typeface="+mn-lt"/>
                          <a:ea typeface="Calibri"/>
                          <a:cs typeface="Times New Roman"/>
                        </a:rPr>
                        <a:t>Escuchar,</a:t>
                      </a:r>
                      <a:r>
                        <a:rPr lang="x-none" sz="8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Escribir</a:t>
                      </a:r>
                      <a:endParaRPr lang="x-none" sz="1100" noProof="0" dirty="0">
                        <a:solidFill>
                          <a:schemeClr val="bg1">
                            <a:lumMod val="50000"/>
                          </a:schemeClr>
                        </a:solidFill>
                        <a:effectLst/>
                        <a:latin typeface="+mn-lt"/>
                        <a:ea typeface="Calibri"/>
                        <a:cs typeface="Times New Roman"/>
                      </a:endParaRPr>
                    </a:p>
                  </a:txBody>
                  <a:tcPr marL="31819" marR="31819" marT="114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GillSansMT"/>
                        </a:rPr>
                        <a:t>2</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participar en intercambios orales y escritos </a:t>
                      </a:r>
                      <a:r>
                        <a:rPr lang="x-none" sz="8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800" b="0" kern="1200" noProof="0" dirty="0">
                        <a:solidFill>
                          <a:srgbClr val="7F7F7F"/>
                        </a:solidFill>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5</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realizar una investigación, y evaluar y comunicar </a:t>
                      </a:r>
                      <a:r>
                        <a:rPr lang="x-none" sz="800" b="0" kern="1200" noProof="0" dirty="0" smtClean="0">
                          <a:solidFill>
                            <a:srgbClr val="7F7F7F"/>
                          </a:solidFill>
                          <a:effectLst/>
                          <a:latin typeface="+mn-lt"/>
                          <a:ea typeface="Calibri"/>
                          <a:cs typeface="GillSansMT"/>
                        </a:rPr>
                        <a:t>los resultados para responder preguntas o resolver problemas</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6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6</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analizar y criticar </a:t>
                      </a:r>
                      <a:r>
                        <a:rPr lang="x-none" sz="800" b="0" kern="1200" noProof="0" dirty="0" smtClean="0">
                          <a:solidFill>
                            <a:srgbClr val="7F7F7F"/>
                          </a:solidFill>
                          <a:effectLst/>
                          <a:latin typeface="+mn-lt"/>
                          <a:ea typeface="Calibri"/>
                          <a:cs typeface="GillSansMT"/>
                        </a:rPr>
                        <a:t>los argumentos de los demás de forma oral y escrita</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203700" y="6136352"/>
          <a:ext cx="6869849" cy="2006121"/>
        </p:xfrm>
        <a:graphic>
          <a:graphicData uri="http://schemas.openxmlformats.org/drawingml/2006/table">
            <a:tbl>
              <a:tblPr firstRow="1" firstCol="1" bandRow="1"/>
              <a:tblGrid>
                <a:gridCol w="780764"/>
                <a:gridCol w="865138"/>
                <a:gridCol w="858732"/>
                <a:gridCol w="787171"/>
                <a:gridCol w="1001853"/>
                <a:gridCol w="1073414"/>
                <a:gridCol w="1502777"/>
              </a:tblGrid>
              <a:tr h="593822">
                <a:tc>
                  <a:txBody>
                    <a:bodyPr/>
                    <a:lstStyle/>
                    <a:p>
                      <a:pPr marL="0" marR="0" algn="ctr">
                        <a:lnSpc>
                          <a:spcPct val="115000"/>
                        </a:lnSpc>
                        <a:spcBef>
                          <a:spcPts val="0"/>
                        </a:spcBef>
                        <a:spcAft>
                          <a:spcPts val="0"/>
                        </a:spcAft>
                      </a:pPr>
                      <a:r>
                        <a:rPr lang="x-none" sz="1400" b="1" noProof="0" dirty="0" smtClean="0">
                          <a:solidFill>
                            <a:srgbClr val="000000"/>
                          </a:solidFill>
                          <a:effectLst/>
                          <a:latin typeface="+mn-lt"/>
                          <a:ea typeface="Times New Roman"/>
                          <a:cs typeface="Times New Roman"/>
                        </a:rPr>
                        <a:t>Estándar</a:t>
                      </a:r>
                      <a:endParaRPr lang="x-none" sz="1400" noProof="0" dirty="0">
                        <a:effectLst/>
                        <a:latin typeface="+mn-lt"/>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700" b="1" dirty="0" smtClean="0">
                          <a:effectLst/>
                          <a:latin typeface="Calibri"/>
                          <a:ea typeface="Times New Roman"/>
                          <a:cs typeface="Times New Roman"/>
                        </a:rPr>
                        <a:t>Un </a:t>
                      </a:r>
                      <a:r>
                        <a:rPr lang="x-none" sz="1700" b="1" i="1" dirty="0" smtClean="0">
                          <a:effectLst/>
                          <a:latin typeface="Calibri"/>
                          <a:ea typeface="Times New Roman"/>
                          <a:cs typeface="Times New Roman"/>
                        </a:rPr>
                        <a:t>ELL </a:t>
                      </a:r>
                      <a:r>
                        <a:rPr lang="x-none" sz="1700" b="1" dirty="0" smtClean="0">
                          <a:effectLst/>
                          <a:latin typeface="Calibri"/>
                          <a:ea typeface="Times New Roman"/>
                          <a:cs typeface="Times New Roman"/>
                        </a:rPr>
                        <a:t>puede…</a:t>
                      </a:r>
                      <a:endParaRPr lang="x-none" sz="17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700" b="1" noProof="0" dirty="0" smtClean="0">
                          <a:solidFill>
                            <a:srgbClr val="000000"/>
                          </a:solidFill>
                          <a:effectLst/>
                          <a:latin typeface="+mn-lt"/>
                          <a:ea typeface="Times New Roman"/>
                          <a:cs typeface="Times New Roman"/>
                        </a:rPr>
                        <a:t>Al final de un nivel de dominio del idioma inglés, un estudiante </a:t>
                      </a:r>
                      <a:r>
                        <a:rPr lang="x-none" sz="1700" b="1" i="1" noProof="0" dirty="0" smtClean="0">
                          <a:solidFill>
                            <a:srgbClr val="000000"/>
                          </a:solidFill>
                          <a:effectLst/>
                          <a:latin typeface="+mn-lt"/>
                          <a:ea typeface="Times New Roman"/>
                          <a:cs typeface="Times New Roman"/>
                        </a:rPr>
                        <a:t>ELL</a:t>
                      </a:r>
                      <a:r>
                        <a:rPr lang="x-none" sz="1700" b="1" baseline="0" noProof="0" dirty="0" smtClean="0">
                          <a:solidFill>
                            <a:srgbClr val="000000"/>
                          </a:solidFill>
                          <a:effectLst/>
                          <a:latin typeface="+mn-lt"/>
                          <a:ea typeface="Times New Roman"/>
                          <a:cs typeface="Times New Roman"/>
                        </a:rPr>
                        <a:t> en </a:t>
                      </a:r>
                      <a:r>
                        <a:rPr lang="en-US" sz="1700" b="1" baseline="0" noProof="0" dirty="0" smtClean="0">
                          <a:solidFill>
                            <a:srgbClr val="000000"/>
                          </a:solidFill>
                          <a:effectLst/>
                          <a:latin typeface="+mn-lt"/>
                          <a:ea typeface="Times New Roman"/>
                          <a:cs typeface="Times New Roman"/>
                        </a:rPr>
                        <a:t>1</a:t>
                      </a:r>
                      <a:r>
                        <a:rPr lang="x-none" sz="1700" b="1" baseline="30000" noProof="0" dirty="0" smtClean="0">
                          <a:solidFill>
                            <a:srgbClr val="000000"/>
                          </a:solidFill>
                          <a:effectLst/>
                          <a:latin typeface="+mn-lt"/>
                          <a:ea typeface="Times New Roman"/>
                          <a:cs typeface="Times New Roman"/>
                        </a:rPr>
                        <a:t>er  </a:t>
                      </a:r>
                      <a:r>
                        <a:rPr lang="x-none" sz="1700" b="1" baseline="0" noProof="0" dirty="0" smtClean="0">
                          <a:solidFill>
                            <a:srgbClr val="000000"/>
                          </a:solidFill>
                          <a:effectLst/>
                          <a:latin typeface="+mn-lt"/>
                          <a:ea typeface="Times New Roman"/>
                          <a:cs typeface="Times New Roman"/>
                        </a:rPr>
                        <a:t>grado </a:t>
                      </a:r>
                      <a:r>
                        <a:rPr lang="x-none" sz="1700" b="1" noProof="0" dirty="0" smtClean="0">
                          <a:solidFill>
                            <a:srgbClr val="000000"/>
                          </a:solidFill>
                          <a:effectLst/>
                          <a:latin typeface="+mn-lt"/>
                          <a:ea typeface="Times New Roman"/>
                          <a:cs typeface="Times New Roman"/>
                        </a:rPr>
                        <a:t>puede . . . </a:t>
                      </a:r>
                      <a:endParaRPr lang="x-none" sz="1700" noProof="0" dirty="0">
                        <a:effectLst/>
                        <a:latin typeface="+mn-lt"/>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923">
                <a:tc rowSpan="2">
                  <a:txBody>
                    <a:bodyPr/>
                    <a:lstStyle/>
                    <a:p>
                      <a:pPr marL="0" marR="0" algn="ctr">
                        <a:lnSpc>
                          <a:spcPct val="115000"/>
                        </a:lnSpc>
                        <a:spcBef>
                          <a:spcPts val="0"/>
                        </a:spcBef>
                        <a:spcAft>
                          <a:spcPts val="0"/>
                        </a:spcAft>
                      </a:pPr>
                      <a:r>
                        <a:rPr lang="x-none" sz="2900" b="1" dirty="0" smtClean="0">
                          <a:solidFill>
                            <a:srgbClr val="000000"/>
                          </a:solidFill>
                          <a:effectLst/>
                          <a:latin typeface="Calibri"/>
                          <a:ea typeface="Times New Roman"/>
                          <a:cs typeface="Times New Roman"/>
                        </a:rPr>
                        <a:t>4</a:t>
                      </a:r>
                      <a:endParaRPr lang="x-none" sz="13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Productivo</a:t>
                      </a:r>
                      <a:endParaRPr lang="x-none" sz="13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(S &amp; W)</a:t>
                      </a:r>
                      <a:endParaRPr lang="x-none" sz="13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800" b="1" dirty="0" smtClean="0">
                          <a:effectLst/>
                          <a:latin typeface="Calibri"/>
                          <a:ea typeface="Times New Roman"/>
                          <a:cs typeface="Times New Roman"/>
                        </a:rPr>
                        <a:t>…</a:t>
                      </a:r>
                      <a:r>
                        <a:rPr lang="x-none" sz="800" b="1" noProof="0" dirty="0" smtClean="0">
                          <a:effectLst/>
                          <a:latin typeface="+mn-lt"/>
                          <a:ea typeface="Times New Roman"/>
                          <a:cs typeface="Times New Roman"/>
                        </a:rPr>
                        <a:t>…construir declaraciones orales y escritas apropiadas para su grado, y apoyarlas con</a:t>
                      </a:r>
                      <a:r>
                        <a:rPr lang="x-none" sz="800" b="1" baseline="0" noProof="0" dirty="0" smtClean="0">
                          <a:effectLst/>
                          <a:latin typeface="+mn-lt"/>
                          <a:ea typeface="Times New Roman"/>
                          <a:cs typeface="Times New Roman"/>
                        </a:rPr>
                        <a:t>  razonamiento y evidencia. </a:t>
                      </a:r>
                      <a:endParaRPr lang="x-none" sz="800" b="1" noProof="0" dirty="0" smtClean="0">
                        <a:effectLst/>
                        <a:latin typeface="+mn-lt"/>
                        <a:ea typeface="Times New Roman"/>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1</a:t>
                      </a:r>
                      <a:endParaRPr lang="x-none" sz="20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2</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3</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4</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5</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9189">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 </a:t>
                      </a:r>
                      <a:r>
                        <a:rPr lang="es-419" sz="800" noProof="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una preferencia</a:t>
                      </a:r>
                      <a:r>
                        <a:rPr lang="es-419" sz="800" b="0" i="0" u="none" strike="noStrike" baseline="0" noProof="0" dirty="0" smtClean="0">
                          <a:solidFill>
                            <a:srgbClr val="000000"/>
                          </a:solidFill>
                          <a:effectLst/>
                          <a:latin typeface="+mn-lt"/>
                        </a:rPr>
                        <a:t> u </a:t>
                      </a:r>
                      <a:r>
                        <a:rPr lang="es-419" sz="800" b="0" i="0" u="none" strike="noStrike" noProof="0" dirty="0" smtClean="0">
                          <a:solidFill>
                            <a:srgbClr val="000000"/>
                          </a:solidFill>
                          <a:effectLst/>
                          <a:latin typeface="+mn-lt"/>
                        </a:rPr>
                        <a:t>opinión sobre  un tema conocido.</a:t>
                      </a:r>
                      <a:endParaRPr lang="es-419" sz="800" noProof="0" dirty="0" smtClean="0">
                        <a:effectLst/>
                        <a:latin typeface="+mn-lt"/>
                        <a:ea typeface="Calibri"/>
                        <a:cs typeface="Times New Roman"/>
                      </a:endParaRPr>
                    </a:p>
                    <a:p>
                      <a:pPr marL="0" marR="0">
                        <a:lnSpc>
                          <a:spcPct val="115000"/>
                        </a:lnSpc>
                        <a:spcBef>
                          <a:spcPts val="0"/>
                        </a:spcBef>
                        <a:spcAft>
                          <a:spcPts val="0"/>
                        </a:spcAft>
                      </a:pP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una opinión sobre un tema conocido, </a:t>
                      </a:r>
                      <a:endParaRPr lang="es-419" sz="800" noProof="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una opinión sobre un tema o cuento conocido,  y dar una razón para la</a:t>
                      </a:r>
                      <a:r>
                        <a:rPr lang="es-419" sz="800" b="0" i="0" u="none" strike="noStrike" baseline="0" dirty="0" smtClean="0">
                          <a:solidFill>
                            <a:srgbClr val="000000"/>
                          </a:solidFill>
                          <a:effectLst/>
                          <a:latin typeface="+mn-lt"/>
                        </a:rPr>
                        <a:t> opinión.</a:t>
                      </a: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opiniones</a:t>
                      </a:r>
                      <a:r>
                        <a:rPr lang="es-419" sz="800" b="0" i="0" u="none" strike="noStrike" baseline="0" noProof="0" dirty="0" smtClean="0">
                          <a:solidFill>
                            <a:srgbClr val="000000"/>
                          </a:solidFill>
                          <a:effectLst/>
                          <a:latin typeface="+mn-lt"/>
                        </a:rPr>
                        <a:t> sobre una variedad de textos y temas, y dar una razón para la opinión.</a:t>
                      </a:r>
                      <a:r>
                        <a:rPr lang="es-419" sz="800" b="0" dirty="0" smtClean="0">
                          <a:effectLst/>
                          <a:latin typeface="+mn-lt"/>
                        </a:rPr>
                        <a:t/>
                      </a:r>
                      <a:br>
                        <a:rPr lang="es-419" sz="800" b="0" dirty="0" smtClean="0">
                          <a:effectLst/>
                          <a:latin typeface="+mn-lt"/>
                        </a:rPr>
                      </a:b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opiniones sobre una variedad de textos y</a:t>
                      </a:r>
                      <a:r>
                        <a:rPr lang="es-419" sz="800" b="0" i="0" u="none" strike="noStrike" baseline="0" dirty="0" smtClean="0">
                          <a:solidFill>
                            <a:srgbClr val="000000"/>
                          </a:solidFill>
                          <a:effectLst/>
                          <a:latin typeface="+mn-lt"/>
                        </a:rPr>
                        <a:t> temas, </a:t>
                      </a:r>
                      <a:r>
                        <a:rPr lang="es-419" sz="800" b="0" i="0" u="none" strike="noStrike" baseline="0" noProof="0" dirty="0" smtClean="0">
                          <a:solidFill>
                            <a:srgbClr val="000000"/>
                          </a:solidFill>
                          <a:effectLst/>
                          <a:latin typeface="+mn-lt"/>
                        </a:rPr>
                        <a:t>introduciendo el tema y dando una razón para la opinión y proporcionando una declaración de conclusión.</a:t>
                      </a: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56927" y="138954"/>
            <a:ext cx="6941410" cy="363796"/>
          </a:xfrm>
          <a:prstGeom prst="rect">
            <a:avLst/>
          </a:prstGeom>
        </p:spPr>
        <p:txBody>
          <a:bodyPr wrap="square" lIns="85958" tIns="42979" rIns="85958" bIns="42979">
            <a:spAutoFit/>
          </a:bodyPr>
          <a:lstStyle/>
          <a:p>
            <a:pPr algn="ctr"/>
            <a:r>
              <a:rPr lang="es-ES" sz="1800" b="1" i="1" dirty="0" smtClean="0">
                <a:solidFill>
                  <a:prstClr val="black"/>
                </a:solidFill>
              </a:rPr>
              <a:t>Grupo de estándares </a:t>
            </a:r>
            <a:r>
              <a:rPr lang="es-ES" sz="1800" b="1" i="1" dirty="0">
                <a:solidFill>
                  <a:prstClr val="black"/>
                </a:solidFill>
              </a:rPr>
              <a:t>ELP de </a:t>
            </a:r>
            <a:r>
              <a:rPr lang="es-ES" sz="1800" b="1" i="1" dirty="0" smtClean="0">
                <a:solidFill>
                  <a:prstClr val="black"/>
                </a:solidFill>
              </a:rPr>
              <a:t>1</a:t>
            </a:r>
            <a:r>
              <a:rPr lang="es-ES" sz="1800" b="1" i="1" baseline="30000" dirty="0" smtClean="0">
                <a:solidFill>
                  <a:prstClr val="black"/>
                </a:solidFill>
              </a:rPr>
              <a:t>er</a:t>
            </a:r>
            <a:r>
              <a:rPr lang="es-ES" sz="1800" b="1" i="1" dirty="0" smtClean="0">
                <a:solidFill>
                  <a:prstClr val="black"/>
                </a:solidFill>
              </a:rPr>
              <a:t> grado </a:t>
            </a:r>
            <a:r>
              <a:rPr lang="es-ES" sz="1800" b="1" i="1" dirty="0">
                <a:solidFill>
                  <a:prstClr val="black"/>
                </a:solidFill>
              </a:rPr>
              <a:t>organizados por Modalidad</a:t>
            </a:r>
          </a:p>
        </p:txBody>
      </p:sp>
      <p:sp>
        <p:nvSpPr>
          <p:cNvPr id="6" name="TextBox 5"/>
          <p:cNvSpPr txBox="1"/>
          <p:nvPr/>
        </p:nvSpPr>
        <p:spPr>
          <a:xfrm>
            <a:off x="2057400" y="8952285"/>
            <a:ext cx="3547119" cy="213776"/>
          </a:xfrm>
          <a:prstGeom prst="rect">
            <a:avLst/>
          </a:prstGeom>
          <a:noFill/>
        </p:spPr>
        <p:txBody>
          <a:bodyPr wrap="square" rtlCol="0">
            <a:spAutoFit/>
          </a:bodyPr>
          <a:lstStyle/>
          <a:p>
            <a:r>
              <a:rPr lang="en-US" sz="789" b="1" i="1" dirty="0">
                <a:solidFill>
                  <a:prstClr val="black"/>
                </a:solidFill>
              </a:rPr>
              <a:t>Oregon ELP Standards Aligned with Performance Task, 2014; Arcema Tovar</a:t>
            </a:r>
          </a:p>
        </p:txBody>
      </p:sp>
      <p:sp>
        <p:nvSpPr>
          <p:cNvPr id="11" name="Rectangle 10"/>
          <p:cNvSpPr/>
          <p:nvPr/>
        </p:nvSpPr>
        <p:spPr>
          <a:xfrm>
            <a:off x="3164840" y="9336288"/>
            <a:ext cx="3657600" cy="230832"/>
          </a:xfrm>
          <a:prstGeom prst="rect">
            <a:avLst/>
          </a:prstGeom>
        </p:spPr>
        <p:txBody>
          <a:bodyPr>
            <a:spAutoFit/>
          </a:bodyPr>
          <a:lstStyle/>
          <a:p>
            <a:r>
              <a:rPr lang="en-US" sz="900" dirty="0" smtClean="0">
                <a:solidFill>
                  <a:prstClr val="black"/>
                </a:solidFill>
              </a:rPr>
              <a:t>Rev. Control:  07/01/2015 HSD – OSP and Susan Richmond</a:t>
            </a:r>
            <a:endParaRPr lang="en-US" sz="900" dirty="0">
              <a:solidFill>
                <a:prstClr val="black"/>
              </a:solidFill>
            </a:endParaRPr>
          </a:p>
        </p:txBody>
      </p:sp>
      <p:sp>
        <p:nvSpPr>
          <p:cNvPr id="12" name="Slide Number Placeholder 2"/>
          <p:cNvSpPr>
            <a:spLocks noGrp="1"/>
          </p:cNvSpPr>
          <p:nvPr>
            <p:ph type="sldNum" sz="quarter" idx="12"/>
          </p:nvPr>
        </p:nvSpPr>
        <p:spPr>
          <a:xfrm>
            <a:off x="6400800" y="9070704"/>
            <a:ext cx="792480" cy="381000"/>
          </a:xfrm>
        </p:spPr>
        <p:txBody>
          <a:bodyPr/>
          <a:lstStyle/>
          <a:p>
            <a:fld id="{F177B04D-AEB5-43ED-B9BA-B3D1EC9C9067}" type="slidenum">
              <a:rPr lang="en-US" smtClean="0"/>
              <a:pPr/>
              <a:t>23</a:t>
            </a:fld>
            <a:endParaRPr lang="en-US" dirty="0"/>
          </a:p>
        </p:txBody>
      </p:sp>
    </p:spTree>
    <p:extLst>
      <p:ext uri="{BB962C8B-B14F-4D97-AF65-F5344CB8AC3E}">
        <p14:creationId xmlns:p14="http://schemas.microsoft.com/office/powerpoint/2010/main" val="2756162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1807982"/>
              </p:ext>
            </p:extLst>
          </p:nvPr>
        </p:nvGraphicFramePr>
        <p:xfrm>
          <a:off x="246459" y="86656"/>
          <a:ext cx="6894854" cy="8915983"/>
        </p:xfrm>
        <a:graphic>
          <a:graphicData uri="http://schemas.openxmlformats.org/drawingml/2006/table">
            <a:tbl>
              <a:tblPr/>
              <a:tblGrid>
                <a:gridCol w="362889"/>
                <a:gridCol w="455205"/>
                <a:gridCol w="2634531"/>
                <a:gridCol w="859691"/>
                <a:gridCol w="859691"/>
                <a:gridCol w="779961"/>
                <a:gridCol w="526907"/>
                <a:gridCol w="415979"/>
              </a:tblGrid>
              <a:tr h="229163">
                <a:tc gridSpan="8">
                  <a:txBody>
                    <a:bodyPr/>
                    <a:lstStyle/>
                    <a:p>
                      <a:pPr algn="l" fontAlgn="ctr"/>
                      <a:r>
                        <a:rPr lang="es-419" sz="1300" b="1" i="0" u="none" strike="noStrike" noProof="0" dirty="0" smtClean="0">
                          <a:solidFill>
                            <a:srgbClr val="000000"/>
                          </a:solidFill>
                          <a:latin typeface="Calibri"/>
                        </a:rPr>
                        <a:t>Pre-evaluación:</a:t>
                      </a:r>
                      <a:r>
                        <a:rPr lang="es-419" sz="1300" b="1" i="0" u="none" strike="noStrike" baseline="0" noProof="0" dirty="0" smtClean="0">
                          <a:solidFill>
                            <a:srgbClr val="000000"/>
                          </a:solidFill>
                          <a:latin typeface="Calibri"/>
                        </a:rPr>
                        <a:t> Escritura Narrativa</a:t>
                      </a:r>
                      <a:endParaRPr lang="es-419" sz="13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4927">
                <a:tc gridSpan="3">
                  <a:txBody>
                    <a:bodyPr/>
                    <a:lstStyle/>
                    <a:p>
                      <a:pPr algn="l" fontAlgn="t"/>
                      <a:r>
                        <a:rPr lang="es-419" sz="1100" b="1" i="0" u="none" strike="noStrike" noProof="0" dirty="0" smtClean="0">
                          <a:solidFill>
                            <a:srgbClr val="000000"/>
                          </a:solidFill>
                          <a:latin typeface="Calibri"/>
                        </a:rPr>
                        <a:t>Puntaje</a:t>
                      </a:r>
                      <a:r>
                        <a:rPr lang="es-419" sz="1100" b="1" i="0" u="none" strike="noStrike" baseline="0" noProof="0" dirty="0" smtClean="0">
                          <a:solidFill>
                            <a:srgbClr val="000000"/>
                          </a:solidFill>
                          <a:latin typeface="Calibri"/>
                        </a:rPr>
                        <a:t> del estudiante y de la clase</a:t>
                      </a:r>
                      <a:r>
                        <a:rPr lang="es-419" sz="1100" b="1" i="0" u="none" strike="noStrike" noProof="0" dirty="0" smtClean="0">
                          <a:solidFill>
                            <a:srgbClr val="000000"/>
                          </a:solidFill>
                          <a:latin typeface="Calibri"/>
                        </a:rPr>
                        <a:t>:</a:t>
                      </a:r>
                      <a:endParaRPr lang="es-419" sz="11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Año escolar:</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2014-15</a:t>
                      </a: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419" sz="1000" b="1" i="0" u="none" strike="noStrike" noProof="0" dirty="0" smtClean="0">
                          <a:solidFill>
                            <a:srgbClr val="000000"/>
                          </a:solidFill>
                          <a:latin typeface="Calibri"/>
                        </a:rPr>
                        <a:t>Grado:</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0857">
                <a:tc gridSpan="2">
                  <a:txBody>
                    <a:bodyPr/>
                    <a:lstStyle/>
                    <a:p>
                      <a:pPr algn="ctr" fontAlgn="ctr"/>
                      <a:endParaRPr lang="es-419"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Nombre del maestro:</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3231">
                <a:tc gridSpan="2">
                  <a:txBody>
                    <a:bodyPr/>
                    <a:lstStyle/>
                    <a:p>
                      <a:pPr algn="ctr" fontAlgn="ctr"/>
                      <a:endParaRPr lang="es-419"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Escuela:</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0831">
                <a:tc gridSpan="2">
                  <a:txBody>
                    <a:bodyPr/>
                    <a:lstStyle/>
                    <a:p>
                      <a:pPr algn="ctr" fontAlgn="ctr"/>
                      <a:endParaRPr lang="es-419"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10">
                <a:tc rowSpan="2" gridSpan="3">
                  <a:txBody>
                    <a:bodyPr/>
                    <a:lstStyle/>
                    <a:p>
                      <a:pPr algn="ctr" fontAlgn="ctr"/>
                      <a:r>
                        <a:rPr lang="es-419" sz="1000" b="1" i="0" u="none" strike="noStrike" noProof="0" dirty="0" smtClean="0">
                          <a:solidFill>
                            <a:srgbClr val="FFFFFF"/>
                          </a:solidFill>
                          <a:latin typeface="Calibri"/>
                        </a:rPr>
                        <a:t>Nombre del estudiante:</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1000" b="1" i="0" u="none" strike="noStrike" noProof="0" dirty="0" smtClean="0">
                          <a:solidFill>
                            <a:srgbClr val="FFFFFF"/>
                          </a:solidFill>
                          <a:latin typeface="Calibri"/>
                        </a:rPr>
                        <a:t>Enfoque y Organización</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1" i="0" u="none" strike="noStrike" noProof="0" dirty="0" smtClean="0">
                          <a:solidFill>
                            <a:srgbClr val="FFFFFF"/>
                          </a:solidFill>
                          <a:latin typeface="Calibri"/>
                        </a:rPr>
                        <a:t>Elaboración  y Evidencia</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1" i="0" u="none" strike="noStrike" noProof="0" dirty="0" smtClean="0">
                          <a:solidFill>
                            <a:srgbClr val="FFFFFF"/>
                          </a:solidFill>
                          <a:latin typeface="Calibri"/>
                        </a:rPr>
                        <a:t>Convenciones</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Total del</a:t>
                      </a:r>
                      <a:r>
                        <a:rPr lang="es-419" sz="900" b="1" i="0" u="none" strike="noStrike" baseline="0" noProof="0" dirty="0" smtClean="0">
                          <a:solidFill>
                            <a:srgbClr val="FFFFFF"/>
                          </a:solidFill>
                          <a:latin typeface="Calibri"/>
                        </a:rPr>
                        <a:t> estudiante</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800" b="1" i="0" u="none" strike="noStrike" noProof="0" dirty="0" smtClean="0">
                          <a:solidFill>
                            <a:srgbClr val="FFFFFF"/>
                          </a:solidFill>
                          <a:latin typeface="Calibri"/>
                        </a:rPr>
                        <a:t>Puntaje</a:t>
                      </a:r>
                      <a:r>
                        <a:rPr lang="es-419" sz="800" b="1" i="0" u="none" strike="noStrike" baseline="0" noProof="0" dirty="0" smtClean="0">
                          <a:solidFill>
                            <a:srgbClr val="FFFFFF"/>
                          </a:solidFill>
                          <a:latin typeface="Calibri"/>
                        </a:rPr>
                        <a:t> </a:t>
                      </a:r>
                      <a:r>
                        <a:rPr lang="es-419" sz="1000" b="1" i="0" u="none" strike="noStrike" noProof="0" dirty="0" smtClean="0">
                          <a:solidFill>
                            <a:srgbClr val="FFFFFF"/>
                          </a:solidFill>
                          <a:latin typeface="Calibri"/>
                        </a:rPr>
                        <a:t>ELP</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083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1000" b="0" i="0" u="none" strike="noStrike" noProof="0" dirty="0" smtClean="0">
                          <a:solidFill>
                            <a:srgbClr val="FFFFFF"/>
                          </a:solidFill>
                          <a:latin typeface="+mn-lt"/>
                        </a:rPr>
                        <a:t>puntaje</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0" i="0" u="none" strike="noStrike" noProof="0" dirty="0" smtClean="0">
                          <a:solidFill>
                            <a:srgbClr val="FFFFFF"/>
                          </a:solidFill>
                          <a:latin typeface="+mn-lt"/>
                        </a:rPr>
                        <a:t>puntaje</a:t>
                      </a:r>
                      <a:endParaRPr lang="es-419"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0" i="0" u="none" strike="noStrike" noProof="0" dirty="0" smtClean="0">
                          <a:solidFill>
                            <a:srgbClr val="FFFFFF"/>
                          </a:solidFill>
                          <a:latin typeface="+mn-lt"/>
                        </a:rPr>
                        <a:t>puntaje</a:t>
                      </a:r>
                      <a:endParaRPr lang="es-419"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0957">
                <a:tc>
                  <a:txBody>
                    <a:bodyPr/>
                    <a:lstStyle/>
                    <a:p>
                      <a:pPr algn="ctr" fontAlgn="ctr"/>
                      <a:r>
                        <a:rPr lang="es-419" sz="1000" b="0" i="0" u="none" strike="noStrike" noProof="0" dirty="0" smtClean="0">
                          <a:solidFill>
                            <a:srgbClr val="000000"/>
                          </a:solidFill>
                          <a:latin typeface="Calibri"/>
                        </a:rPr>
                        <a:t>1.</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2.</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3.</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4.</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5</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6</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7</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8</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9</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10</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11</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12</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13</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14</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15</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16</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17</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18</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19</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20</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21</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22</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23</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24</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25</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26</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27</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28</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29</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30</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31</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32</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33</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34</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s-419" sz="1000" b="0" i="0" u="none" strike="noStrike" noProof="0" dirty="0" smtClean="0">
                          <a:solidFill>
                            <a:srgbClr val="000000"/>
                          </a:solidFill>
                          <a:latin typeface="Calibri"/>
                        </a:rPr>
                        <a:t> 35</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07250" y="676152"/>
            <a:ext cx="145150" cy="13213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05894" y="834440"/>
            <a:ext cx="154773" cy="133445"/>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06825" y="980552"/>
            <a:ext cx="150231" cy="12705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07006" y="1127368"/>
            <a:ext cx="150231" cy="129171"/>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575865" y="681024"/>
            <a:ext cx="643333" cy="14147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a:t>
            </a:r>
            <a:r>
              <a:rPr lang="en-US" sz="800" dirty="0" err="1" smtClean="0"/>
              <a:t>Emergiendo</a:t>
            </a:r>
            <a:endParaRPr lang="en-US" sz="800" dirty="0"/>
          </a:p>
        </p:txBody>
      </p:sp>
      <p:sp>
        <p:nvSpPr>
          <p:cNvPr id="10" name="TextBox 6"/>
          <p:cNvSpPr txBox="1"/>
          <p:nvPr/>
        </p:nvSpPr>
        <p:spPr>
          <a:xfrm>
            <a:off x="560667" y="815740"/>
            <a:ext cx="826301" cy="16244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a:t>
            </a:r>
            <a:r>
              <a:rPr lang="en-US" sz="800" dirty="0" err="1" smtClean="0"/>
              <a:t>En</a:t>
            </a:r>
            <a:r>
              <a:rPr lang="en-US" sz="800" dirty="0" smtClean="0"/>
              <a:t> </a:t>
            </a:r>
            <a:r>
              <a:rPr lang="en-US" sz="800" dirty="0" err="1" smtClean="0"/>
              <a:t>desarrollo</a:t>
            </a:r>
            <a:endParaRPr lang="en-US" sz="800" dirty="0"/>
          </a:p>
        </p:txBody>
      </p:sp>
      <p:sp>
        <p:nvSpPr>
          <p:cNvPr id="11" name="TextBox 7"/>
          <p:cNvSpPr txBox="1"/>
          <p:nvPr/>
        </p:nvSpPr>
        <p:spPr>
          <a:xfrm>
            <a:off x="578208" y="980552"/>
            <a:ext cx="640991" cy="13293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a:t>
            </a:r>
            <a:r>
              <a:rPr lang="en-US" sz="800" dirty="0" err="1" smtClean="0"/>
              <a:t>Competente</a:t>
            </a:r>
            <a:endParaRPr lang="en-US" sz="800" dirty="0"/>
          </a:p>
        </p:txBody>
      </p:sp>
      <p:sp>
        <p:nvSpPr>
          <p:cNvPr id="12" name="TextBox 8"/>
          <p:cNvSpPr txBox="1"/>
          <p:nvPr/>
        </p:nvSpPr>
        <p:spPr>
          <a:xfrm>
            <a:off x="583066" y="1136004"/>
            <a:ext cx="544652" cy="12157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a:t>
            </a:r>
            <a:r>
              <a:rPr lang="en-US" sz="800" dirty="0" err="1" smtClean="0"/>
              <a:t>Ejemplar</a:t>
            </a:r>
            <a:endParaRPr lang="en-US" sz="800" dirty="0"/>
          </a:p>
        </p:txBody>
      </p:sp>
      <p:sp>
        <p:nvSpPr>
          <p:cNvPr id="13" name="TextBox 9"/>
          <p:cNvSpPr txBox="1"/>
          <p:nvPr/>
        </p:nvSpPr>
        <p:spPr>
          <a:xfrm>
            <a:off x="282319" y="538795"/>
            <a:ext cx="838199" cy="133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smtClean="0"/>
              <a:t>Clave del </a:t>
            </a:r>
            <a:r>
              <a:rPr lang="en-US" sz="800" b="1" u="sng" dirty="0" err="1" smtClean="0"/>
              <a:t>puntaje</a:t>
            </a:r>
            <a:r>
              <a:rPr lang="en-US" sz="800" b="1" u="sng" dirty="0" smtClean="0"/>
              <a:t>:</a:t>
            </a:r>
            <a:endParaRPr lang="en-US" sz="800" b="1" u="sng" dirty="0"/>
          </a:p>
        </p:txBody>
      </p:sp>
      <p:sp>
        <p:nvSpPr>
          <p:cNvPr id="14" name="TextBox 10"/>
          <p:cNvSpPr txBox="1"/>
          <p:nvPr/>
        </p:nvSpPr>
        <p:spPr>
          <a:xfrm>
            <a:off x="1411761" y="681024"/>
            <a:ext cx="307936" cy="131261"/>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0 - 4</a:t>
            </a:r>
          </a:p>
        </p:txBody>
      </p:sp>
      <p:sp>
        <p:nvSpPr>
          <p:cNvPr id="15" name="TextBox 11"/>
          <p:cNvSpPr txBox="1"/>
          <p:nvPr/>
        </p:nvSpPr>
        <p:spPr>
          <a:xfrm>
            <a:off x="1410191" y="830117"/>
            <a:ext cx="311076" cy="13369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406580" y="975749"/>
            <a:ext cx="308034" cy="136657"/>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402349" y="1107605"/>
            <a:ext cx="323084" cy="140750"/>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schemeClr val="bg1"/>
                </a:solidFill>
              </a:rPr>
              <a:t>11 - 12</a:t>
            </a:r>
          </a:p>
        </p:txBody>
      </p:sp>
      <p:sp>
        <p:nvSpPr>
          <p:cNvPr id="18" name="TextBox 14"/>
          <p:cNvSpPr txBox="1"/>
          <p:nvPr/>
        </p:nvSpPr>
        <p:spPr>
          <a:xfrm>
            <a:off x="1199983" y="538649"/>
            <a:ext cx="901852" cy="1212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smtClean="0"/>
              <a:t> # total </a:t>
            </a:r>
            <a:r>
              <a:rPr lang="en-US" sz="800" b="1" u="sng" dirty="0" err="1" smtClean="0"/>
              <a:t>correcto</a:t>
            </a:r>
            <a:r>
              <a:rPr lang="en-US" sz="800" b="1" u="sng" dirty="0" smtClean="0"/>
              <a:t>:</a:t>
            </a:r>
            <a:endParaRPr lang="en-US" sz="800" b="1" u="sng" dirty="0"/>
          </a:p>
        </p:txBody>
      </p:sp>
      <p:sp>
        <p:nvSpPr>
          <p:cNvPr id="20" name="Slide Number Placeholder 2"/>
          <p:cNvSpPr>
            <a:spLocks noGrp="1"/>
          </p:cNvSpPr>
          <p:nvPr>
            <p:ph type="sldNum" sz="quarter" idx="12"/>
          </p:nvPr>
        </p:nvSpPr>
        <p:spPr>
          <a:xfrm>
            <a:off x="6400800" y="9070704"/>
            <a:ext cx="792480" cy="381000"/>
          </a:xfrm>
        </p:spPr>
        <p:txBody>
          <a:bodyPr/>
          <a:lstStyle/>
          <a:p>
            <a:fld id="{F177B04D-AEB5-43ED-B9BA-B3D1EC9C9067}" type="slidenum">
              <a:rPr lang="en-US" smtClean="0"/>
              <a:pPr/>
              <a:t>24</a:t>
            </a:fld>
            <a:endParaRPr lang="en-US" dirty="0"/>
          </a:p>
        </p:txBody>
      </p:sp>
    </p:spTree>
    <p:extLst>
      <p:ext uri="{BB962C8B-B14F-4D97-AF65-F5344CB8AC3E}">
        <p14:creationId xmlns:p14="http://schemas.microsoft.com/office/powerpoint/2010/main" val="4030804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7013227"/>
              </p:ext>
            </p:extLst>
          </p:nvPr>
        </p:nvGraphicFramePr>
        <p:xfrm>
          <a:off x="116535" y="436597"/>
          <a:ext cx="7071360" cy="9056482"/>
        </p:xfrm>
        <a:graphic>
          <a:graphicData uri="http://schemas.openxmlformats.org/drawingml/2006/table">
            <a:tbl>
              <a:tblPr/>
              <a:tblGrid>
                <a:gridCol w="637968"/>
                <a:gridCol w="1306393"/>
                <a:gridCol w="1378971"/>
                <a:gridCol w="1378971"/>
                <a:gridCol w="1088662"/>
                <a:gridCol w="1280395"/>
              </a:tblGrid>
              <a:tr h="371446">
                <a:tc rowSpan="2">
                  <a:txBody>
                    <a:bodyPr/>
                    <a:lstStyle/>
                    <a:p>
                      <a:pPr marL="0" marR="0" algn="ctr">
                        <a:lnSpc>
                          <a:spcPct val="115000"/>
                        </a:lnSpc>
                        <a:spcBef>
                          <a:spcPts val="0"/>
                        </a:spcBef>
                        <a:spcAft>
                          <a:spcPts val="0"/>
                        </a:spcAft>
                      </a:pPr>
                      <a:r>
                        <a:rPr lang="es-419" sz="1100" b="1" noProof="0" dirty="0" smtClean="0">
                          <a:solidFill>
                            <a:srgbClr val="000000"/>
                          </a:solidFill>
                          <a:latin typeface="+mn-lt"/>
                          <a:ea typeface="Times New Roman"/>
                          <a:cs typeface="Times New Roman"/>
                        </a:rPr>
                        <a:t>Puntaje</a:t>
                      </a:r>
                      <a:endParaRPr lang="es-419" sz="1100" noProof="0" dirty="0">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419"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419"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-L.K.1a, L.K.2a, &amp; L.K.2d </a:t>
                      </a: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-L.1.1a, L.1.2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-L.2.2</a:t>
                      </a:r>
                    </a:p>
                    <a:p>
                      <a:pPr marL="0" marR="0" algn="ctr">
                        <a:lnSpc>
                          <a:spcPct val="115000"/>
                        </a:lnSpc>
                        <a:spcBef>
                          <a:spcPts val="0"/>
                        </a:spcBef>
                        <a:spcAft>
                          <a:spcPts val="0"/>
                        </a:spcAft>
                      </a:pPr>
                      <a:endParaRPr lang="es-419" sz="12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68956">
                <a:tc vMerge="1">
                  <a:txBody>
                    <a:bodyPr/>
                    <a:lstStyle/>
                    <a:p>
                      <a:endParaRPr lang="en-US"/>
                    </a:p>
                  </a:txBody>
                  <a:tcPr/>
                </a:tc>
                <a:tc>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p>
                    <a:p>
                      <a:pPr marL="0" marR="0" lvl="0" indent="0" algn="ctr" defTabSz="966612"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966612"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966612"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-W.K.3</a:t>
                      </a:r>
                    </a:p>
                    <a:p>
                      <a:pPr marL="0" marR="0" lvl="0" indent="0" algn="ctr" defTabSz="966612"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-W.1.3.1-2</a:t>
                      </a:r>
                    </a:p>
                    <a:p>
                      <a:pPr marL="0" marR="0" lvl="0" indent="0" algn="ctr" defTabSz="966612"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-W.2.3.1-2</a:t>
                      </a:r>
                      <a:r>
                        <a:rPr kumimoji="0" lang="es-419" sz="6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Times New Roman"/>
                          <a:cs typeface="Times New Roman"/>
                        </a:rPr>
                        <a:t> </a:t>
                      </a:r>
                      <a:endParaRPr kumimoji="0" lang="es-419" sz="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endParaRPr>
                    </a:p>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a:t>
                      </a: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s-419" sz="1100" b="1" noProof="0" dirty="0" smtClean="0">
                          <a:effectLst>
                            <a:outerShdw blurRad="38100" dist="38100" dir="2700000" algn="tl">
                              <a:srgbClr val="000000">
                                <a:alpha val="43137"/>
                              </a:srgbClr>
                            </a:outerShdw>
                          </a:effectLst>
                          <a:latin typeface="+mn-lt"/>
                        </a:rPr>
                        <a:t>Organización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-W.K.3.2</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-W.1.3.2-3</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-W.2.3.3-4</a:t>
                      </a:r>
                    </a:p>
                    <a:p>
                      <a:pPr algn="ctr"/>
                      <a:endParaRPr lang="es-419" sz="1100" b="1" noProof="0" dirty="0">
                        <a:effectLst>
                          <a:outerShdw blurRad="38100" dist="38100" dir="2700000" algn="tl">
                            <a:srgbClr val="000000">
                              <a:alpha val="43137"/>
                            </a:srgbClr>
                          </a:outerShdw>
                        </a:effectLst>
                        <a:latin typeface="+mn-lt"/>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419"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propósitos/producción y distribución del escrito: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-W.K.3.3</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-W.1.1.4 &amp;W.1.5.2</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-W.2.1.4</a:t>
                      </a:r>
                    </a:p>
                    <a:p>
                      <a:pPr marL="0" marR="0" algn="ctr">
                        <a:lnSpc>
                          <a:spcPct val="115000"/>
                        </a:lnSpc>
                        <a:spcBef>
                          <a:spcPts val="0"/>
                        </a:spcBef>
                        <a:spcAft>
                          <a:spcPts val="0"/>
                        </a:spcAft>
                      </a:pP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algn="ctr">
                        <a:lnSpc>
                          <a:spcPct val="115000"/>
                        </a:lnSpc>
                        <a:spcBef>
                          <a:spcPts val="0"/>
                        </a:spcBef>
                        <a:spcAft>
                          <a:spcPts val="0"/>
                        </a:spcAft>
                      </a:pPr>
                      <a:endPar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-L.K.1b-f &amp; L.K.6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-L.1.1b-j &amp; L.1.6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-L.2.1 &amp; L.2.6</a:t>
                      </a:r>
                    </a:p>
                    <a:p>
                      <a:pPr marL="0" marR="0" algn="ctr">
                        <a:lnSpc>
                          <a:spcPct val="115000"/>
                        </a:lnSpc>
                        <a:spcBef>
                          <a:spcPts val="0"/>
                        </a:spcBef>
                        <a:spcAft>
                          <a:spcPts val="0"/>
                        </a:spcAft>
                      </a:pP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253221">
                <a:tc>
                  <a:txBody>
                    <a:bodyPr/>
                    <a:lstStyle/>
                    <a:p>
                      <a:pPr marL="0" marR="0" algn="ctr">
                        <a:lnSpc>
                          <a:spcPct val="115000"/>
                        </a:lnSpc>
                        <a:spcBef>
                          <a:spcPts val="0"/>
                        </a:spcBef>
                        <a:spcAft>
                          <a:spcPts val="0"/>
                        </a:spcAft>
                      </a:pPr>
                      <a:r>
                        <a:rPr lang="es-419"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419"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endParaRPr lang="es-419" sz="800" noProof="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El comienzo establece un contexto interesante para el argumento/ acontecimientos del cuento (ej. Hace una pregunta; comienza con acción o sentimientos);</a:t>
                      </a:r>
                    </a:p>
                    <a:p>
                      <a:pPr algn="l"/>
                      <a:r>
                        <a:rPr lang="es-419" sz="900" baseline="0" noProof="0" dirty="0" smtClean="0">
                          <a:latin typeface="+mn-lt"/>
                        </a:rPr>
                        <a:t>Presenta y mantiene efectivamente el enfoque (controla la idea) del argumento del cuento.  </a:t>
                      </a:r>
                      <a:endParaRPr lang="es-419" sz="900" noProof="0" dirty="0">
                        <a:effectLst/>
                        <a:latin typeface="+mn-lt"/>
                        <a:ea typeface="Calibri"/>
                        <a:cs typeface="Times New Roman"/>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Tiene un comienzo, un medio y un final con un sentido de cierre (ej. Se aprendió una lección – la próxima vez…; nunca más lo volvió a hacer);</a:t>
                      </a:r>
                    </a:p>
                    <a:p>
                      <a:pPr algn="l"/>
                      <a:r>
                        <a:rPr lang="es-419" sz="900" baseline="0" noProof="0" dirty="0" smtClean="0">
                          <a:latin typeface="+mn-lt"/>
                        </a:rPr>
                        <a:t>Utiliza apropiadamente una variedad de transiciones;</a:t>
                      </a:r>
                    </a:p>
                    <a:p>
                      <a:pPr algn="l"/>
                      <a:r>
                        <a:rPr lang="es-419" sz="900" baseline="0" noProof="0" dirty="0" smtClean="0">
                          <a:latin typeface="+mn-lt"/>
                        </a:rPr>
                        <a:t>La cronología es lógica</a:t>
                      </a:r>
                      <a:endParaRPr lang="es-419" sz="900" noProof="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Detalles relevantes y  concretos crean imágenes o ideas vívidas;</a:t>
                      </a:r>
                    </a:p>
                    <a:p>
                      <a:pPr algn="l"/>
                      <a:r>
                        <a:rPr lang="x-none" sz="900" baseline="0" noProof="0" dirty="0" smtClean="0">
                          <a:latin typeface="+mn-lt"/>
                        </a:rPr>
                        <a:t>Uso efectivo de  diálogos, detalles sensoriales y concretos, y de verbos intensos para progresar en la </a:t>
                      </a:r>
                      <a:r>
                        <a:rPr lang="es-419" sz="900" baseline="0" noProof="0" dirty="0" smtClean="0">
                          <a:latin typeface="+mn-lt"/>
                        </a:rPr>
                        <a:t>acción; o para mostrar cómo la  motivación , el desarrollo o crecimiento de los personajes cambia en el texto.</a:t>
                      </a: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a:r>
                        <a:rPr lang="es-419" sz="900" baseline="0" noProof="0" dirty="0" smtClean="0">
                          <a:latin typeface="+mn-lt"/>
                        </a:rPr>
                        <a:t>Mantiene la voz consistente del narrador;</a:t>
                      </a:r>
                    </a:p>
                    <a:p>
                      <a:pPr algn="l"/>
                      <a:r>
                        <a:rPr lang="es-419" sz="900" baseline="0" noProof="0" dirty="0" smtClean="0">
                          <a:latin typeface="+mn-lt"/>
                        </a:rPr>
                        <a:t>Utiliza lenguaje preciso y variedad de oraciones (simples, compuestas, con frases);</a:t>
                      </a:r>
                    </a:p>
                    <a:p>
                      <a:pPr algn="l"/>
                      <a:r>
                        <a:rPr lang="es-419" sz="900" baseline="0" noProof="0" dirty="0" smtClean="0">
                          <a:latin typeface="+mn-lt"/>
                        </a:rPr>
                        <a:t>Podría utilizar lenguaje figurativo (ej. imágenes)</a:t>
                      </a:r>
                      <a:endParaRPr lang="es-419" sz="900" noProof="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Edita con el apoyo de compañeros, adultos y recursos;</a:t>
                      </a:r>
                    </a:p>
                    <a:p>
                      <a:pPr algn="l"/>
                      <a:r>
                        <a:rPr lang="es-ES_tradnl" sz="900" baseline="0" noProof="0" dirty="0" smtClean="0">
                          <a:latin typeface="+mn-lt"/>
                        </a:rPr>
                        <a:t>Tiene pocos o ningún error en gramática, en el uso de palabras o en la mecánica, de acuerdo al grado</a:t>
                      </a:r>
                      <a:endParaRPr lang="es-ES_tradnl" sz="900" b="0" i="0" u="none" strike="noStrike" noProof="0" dirty="0" smtClean="0">
                        <a:solidFill>
                          <a:srgbClr val="000000"/>
                        </a:solidFill>
                        <a:latin typeface="+mn-lt"/>
                      </a:endParaRPr>
                    </a:p>
                    <a:p>
                      <a:pPr algn="l"/>
                      <a:r>
                        <a:rPr lang="es-419" sz="900" baseline="0" noProof="0" dirty="0" smtClean="0">
                          <a:latin typeface="+mn-lt"/>
                        </a:rPr>
                        <a:t>(ej.  Utiliza ortografía tradicional para escribir palabras con patrones comunes)</a:t>
                      </a:r>
                      <a:endParaRPr lang="es-419" sz="900" noProof="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37507">
                <a:tc>
                  <a:txBody>
                    <a:bodyPr/>
                    <a:lstStyle/>
                    <a:p>
                      <a:pPr marL="0" marR="0" algn="ctr">
                        <a:lnSpc>
                          <a:spcPct val="115000"/>
                        </a:lnSpc>
                        <a:spcBef>
                          <a:spcPts val="0"/>
                        </a:spcBef>
                        <a:spcAft>
                          <a:spcPts val="0"/>
                        </a:spcAft>
                      </a:pPr>
                      <a:r>
                        <a:rPr lang="es-419"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s-419"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endParaRPr lang="es-419" sz="800" noProof="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0" i="0" baseline="0" noProof="0" dirty="0" smtClean="0">
                          <a:latin typeface="+mn-lt"/>
                        </a:rPr>
                        <a:t>Utiliza una combinación de dibujos, dictados y escritos (K);</a:t>
                      </a:r>
                    </a:p>
                    <a:p>
                      <a:pPr algn="l"/>
                      <a:r>
                        <a:rPr lang="es-419" sz="900" b="0" i="0" baseline="0" noProof="0" dirty="0" smtClean="0">
                          <a:latin typeface="+mn-lt"/>
                        </a:rPr>
                        <a:t>Elementos claves apoyan el evento o la serie de acontecimientos (gr K-2);</a:t>
                      </a:r>
                    </a:p>
                    <a:p>
                      <a:pPr algn="l"/>
                      <a:r>
                        <a:rPr lang="es-419" sz="900" b="0" i="0" baseline="0" noProof="0" dirty="0" smtClean="0">
                          <a:latin typeface="+mn-lt"/>
                        </a:rPr>
                        <a:t>Tiene un título (gr 1-2) y un enfoque claro (gr K-2).</a:t>
                      </a:r>
                      <a:endParaRPr lang="es-419" sz="900" b="0" i="0" noProof="0" dirty="0">
                        <a:effectLst/>
                        <a:latin typeface="+mn-lt"/>
                        <a:ea typeface="Calibri"/>
                        <a:cs typeface="Times New Roman"/>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0" i="0" baseline="0" noProof="0" dirty="0" smtClean="0">
                          <a:latin typeface="+mn-lt"/>
                        </a:rPr>
                        <a:t>Establece un claro orden de acontecimientos;</a:t>
                      </a:r>
                    </a:p>
                    <a:p>
                      <a:pPr algn="l"/>
                      <a:r>
                        <a:rPr lang="es-419" sz="900" b="0" i="0" baseline="0" noProof="0" dirty="0" smtClean="0">
                          <a:latin typeface="+mn-lt"/>
                        </a:rPr>
                        <a:t>Proporciona una reacción (K);</a:t>
                      </a:r>
                    </a:p>
                    <a:p>
                      <a:pPr algn="l"/>
                      <a:r>
                        <a:rPr lang="es-419" sz="900" b="0" i="0" baseline="0" noProof="0" dirty="0" smtClean="0">
                          <a:latin typeface="+mn-lt"/>
                        </a:rPr>
                        <a:t>Tiene un comienzo, un medio y final o solución al problema</a:t>
                      </a:r>
                    </a:p>
                    <a:p>
                      <a:pPr algn="l"/>
                      <a:r>
                        <a:rPr lang="es-419" sz="900" b="0" i="0" baseline="0" noProof="0" dirty="0" smtClean="0">
                          <a:latin typeface="+mn-lt"/>
                        </a:rPr>
                        <a:t>(gr 1-2);</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i="0" baseline="0" noProof="0" dirty="0" smtClean="0">
                          <a:latin typeface="+mn-lt"/>
                        </a:rPr>
                        <a:t>Utiliza transiciones básicas para mostrar el orden del evento o la cronología (gr 1-2) (ej. antes, después, entonces, luego, más tarde)</a:t>
                      </a:r>
                      <a:endParaRPr lang="es-419" sz="900" b="0" i="0" noProof="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0" i="0" baseline="0" noProof="0" dirty="0" smtClean="0">
                          <a:latin typeface="+mn-lt"/>
                        </a:rPr>
                        <a:t>Los detalles incluyen nombres, verbos y adjetivos;</a:t>
                      </a:r>
                    </a:p>
                    <a:p>
                      <a:pPr algn="l"/>
                      <a:r>
                        <a:rPr lang="es-419" sz="900" b="0" i="0" baseline="0" noProof="0" dirty="0" smtClean="0">
                          <a:latin typeface="+mn-lt"/>
                        </a:rPr>
                        <a:t>Podría utilizar diálogos y  </a:t>
                      </a:r>
                      <a:r>
                        <a:rPr lang="es-419" sz="900" baseline="0" noProof="0" dirty="0" smtClean="0">
                          <a:latin typeface="+mn-lt"/>
                        </a:rPr>
                        <a:t>detalles sensoriales y concretos para causar el efecto deseado </a:t>
                      </a:r>
                      <a:r>
                        <a:rPr lang="es-419" sz="900" b="0" i="0" baseline="0" noProof="0" dirty="0" smtClean="0">
                          <a:latin typeface="+mn-lt"/>
                        </a:rPr>
                        <a:t>(gr 1-2)</a:t>
                      </a:r>
                    </a:p>
                    <a:p>
                      <a:pPr algn="l"/>
                      <a:r>
                        <a:rPr lang="es-419" sz="900" b="0" i="0" baseline="0" noProof="0" dirty="0" smtClean="0">
                          <a:latin typeface="+mn-lt"/>
                        </a:rPr>
                        <a:t>Elabora oralmente o por escrito, en las acciones, reacciones, motivaciones, pensamientos o sentimientos</a:t>
                      </a:r>
                    </a:p>
                    <a:p>
                      <a:pPr algn="l"/>
                      <a:endParaRPr lang="es-419" sz="900" b="0" i="0" noProof="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0" i="0" baseline="0" noProof="0" dirty="0" smtClean="0">
                          <a:latin typeface="+mn-lt"/>
                        </a:rPr>
                        <a:t>Uso apropiado de palabras (singular/plural) y frases preposicionales; Produce una variedad de oraciones completas – de forma oral (K) o por escrito;</a:t>
                      </a:r>
                    </a:p>
                    <a:p>
                      <a:pPr algn="l"/>
                      <a:r>
                        <a:rPr lang="es-419" sz="900" b="0" i="0" baseline="0" noProof="0" dirty="0" smtClean="0">
                          <a:latin typeface="+mn-lt"/>
                        </a:rPr>
                        <a:t>Utiliza los comentarios de adultos o compañeros para revisar</a:t>
                      </a:r>
                      <a:endParaRPr lang="es-419" sz="900" b="0" i="0" noProof="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Edita con el apoyo de compañeros, adultos y recursos </a:t>
                      </a:r>
                      <a:r>
                        <a:rPr lang="es-419" sz="900" b="0" i="0" baseline="0" noProof="0" dirty="0" smtClean="0">
                          <a:latin typeface="+mn-lt"/>
                        </a:rPr>
                        <a:t>(gr 2);</a:t>
                      </a:r>
                    </a:p>
                    <a:p>
                      <a:pPr algn="l"/>
                      <a:r>
                        <a:rPr lang="es-ES_tradnl" sz="900" b="0" i="0" baseline="0" noProof="0" dirty="0" smtClean="0">
                          <a:latin typeface="+mn-lt"/>
                        </a:rPr>
                        <a:t>Errores menores no interfieren con la comprensión del lector </a:t>
                      </a:r>
                      <a:endParaRPr lang="es-419" sz="900" b="0" i="0" noProof="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387938">
                <a:tc>
                  <a:txBody>
                    <a:bodyPr/>
                    <a:lstStyle/>
                    <a:p>
                      <a:pPr marL="0" marR="0" algn="ctr">
                        <a:lnSpc>
                          <a:spcPct val="115000"/>
                        </a:lnSpc>
                        <a:spcBef>
                          <a:spcPts val="0"/>
                        </a:spcBef>
                        <a:spcAft>
                          <a:spcPts val="0"/>
                        </a:spcAft>
                      </a:pPr>
                      <a:r>
                        <a:rPr lang="es-419"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s-419"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En</a:t>
                      </a:r>
                      <a:r>
                        <a:rPr lang="es-419" sz="8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 desarrollo</a:t>
                      </a:r>
                      <a:endParaRPr lang="es-419" sz="800" noProof="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El comienzo tiene un poco de contexto para el argumento/ acontecimientos del cuento (cuándo, por qué, etc.);</a:t>
                      </a:r>
                    </a:p>
                    <a:p>
                      <a:pPr algn="l"/>
                      <a:r>
                        <a:rPr lang="es-419" sz="900" baseline="0" noProof="0" dirty="0" smtClean="0">
                          <a:latin typeface="+mn-lt"/>
                        </a:rPr>
                        <a:t>Incluye elementos claves (personajes, problema o evento principal) e intenta establecer un enfoque central </a:t>
                      </a:r>
                      <a:endParaRPr lang="es-419" sz="900" b="0" baseline="0" noProof="0" dirty="0" smtClean="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0" i="0" baseline="0" noProof="0" dirty="0" smtClean="0">
                          <a:latin typeface="+mn-lt"/>
                        </a:rPr>
                        <a:t>Tiene un comienzo, un medio y final</a:t>
                      </a:r>
                      <a:r>
                        <a:rPr lang="es-419" sz="900" baseline="0" noProof="0" dirty="0" smtClean="0">
                          <a:latin typeface="+mn-lt"/>
                        </a:rPr>
                        <a:t>, pero algunas partes necesitan ser trabajadas o necesitan mayor claridad (ej. Puede divagar o haber interrupciones en el cuento; la secuencia o conexión de acontecimientos no está clara);</a:t>
                      </a:r>
                    </a:p>
                    <a:p>
                      <a:pPr algn="l"/>
                      <a:r>
                        <a:rPr lang="es-419" sz="900" baseline="0" noProof="0" dirty="0" smtClean="0">
                          <a:latin typeface="+mn-lt"/>
                        </a:rPr>
                        <a:t>Carece de transiciones o causan confusión</a:t>
                      </a:r>
                      <a:endParaRPr lang="es-419" sz="900" baseline="0" noProof="0" dirty="0" smtClean="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Algunas estrategias de elaboración son evidentes en los dibujos o los escritos, o son añadidos con el apoyo o preguntas de compañeros o adultos;</a:t>
                      </a:r>
                    </a:p>
                    <a:p>
                      <a:pPr algn="l"/>
                      <a:r>
                        <a:rPr lang="es-419" sz="900" baseline="0" noProof="0" dirty="0" smtClean="0">
                          <a:latin typeface="+mn-lt"/>
                        </a:rPr>
                        <a:t>Utiliza algunos detalles o diálogos para elaborar en imágenes o ideas (acciones, pensamientos, sentimientos)</a:t>
                      </a:r>
                      <a:endParaRPr lang="es-419" sz="900" baseline="0" noProof="0" dirty="0" smtClean="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El vocabulario que usa tiene errores menores;</a:t>
                      </a:r>
                    </a:p>
                    <a:p>
                      <a:pPr algn="l"/>
                      <a:r>
                        <a:rPr lang="es-ES_tradnl" sz="900" baseline="0" noProof="0" dirty="0" smtClean="0">
                          <a:latin typeface="+mn-lt"/>
                        </a:rPr>
                        <a:t>Dicta, escribe y amplía oraciones completas simples;</a:t>
                      </a:r>
                    </a:p>
                    <a:p>
                      <a:pPr algn="l"/>
                      <a:r>
                        <a:rPr lang="es-ES_tradnl" sz="900" b="0" i="0" baseline="0" noProof="0" dirty="0" smtClean="0">
                          <a:latin typeface="+mn-lt"/>
                        </a:rPr>
                        <a:t>Utiliza los comentarios de adultos o compañeros para revisar</a:t>
                      </a:r>
                      <a:endParaRPr lang="es-ES_tradnl" sz="900" b="0" i="0" u="none" strike="noStrike" noProof="0" dirty="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Edita con el apoyo de compañeros, adultos y recursos </a:t>
                      </a:r>
                      <a:r>
                        <a:rPr lang="es-419" sz="900" b="0" i="0" baseline="0" noProof="0" dirty="0" smtClean="0">
                          <a:latin typeface="+mn-lt"/>
                        </a:rPr>
                        <a:t>(gr 2);</a:t>
                      </a:r>
                    </a:p>
                    <a:p>
                      <a:pPr algn="l"/>
                      <a:r>
                        <a:rPr lang="es-ES_tradnl" sz="900" baseline="0" noProof="0" dirty="0" smtClean="0">
                          <a:latin typeface="+mn-lt"/>
                        </a:rPr>
                        <a:t>Utiliza una mecánica básica y palabras apropiadas para el grado, con algunos errores</a:t>
                      </a:r>
                      <a:endParaRPr lang="es-ES_tradnl" sz="900" b="0" i="0" u="none" strike="noStrike" noProof="0" dirty="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85620">
                <a:tc>
                  <a:txBody>
                    <a:bodyPr/>
                    <a:lstStyle/>
                    <a:p>
                      <a:pPr marL="0" marR="0" algn="ctr">
                        <a:lnSpc>
                          <a:spcPct val="115000"/>
                        </a:lnSpc>
                        <a:spcBef>
                          <a:spcPts val="0"/>
                        </a:spcBef>
                        <a:spcAft>
                          <a:spcPts val="0"/>
                        </a:spcAft>
                      </a:pPr>
                      <a:r>
                        <a:rPr lang="es-419"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s-419"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endParaRPr lang="es-419" sz="800" noProof="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El comienzo podría tener un contexto confuso o ningún contexto para el argumento/ acontecimiento del cuento; </a:t>
                      </a:r>
                    </a:p>
                    <a:p>
                      <a:pPr algn="l"/>
                      <a:r>
                        <a:rPr lang="es-419" sz="900" baseline="0" noProof="0" dirty="0" smtClean="0">
                          <a:latin typeface="+mn-lt"/>
                        </a:rPr>
                        <a:t>Carece de elementos claves para el argumento/ acontecimientos del cuento (personaje(s), problema, evento principal) </a:t>
                      </a:r>
                      <a:endParaRPr lang="es-419" sz="900" noProof="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Intenta un comienzo, un medio y final, pero una o más partes no están presentes o son genéricas (ej. Había una vez…; Fin)</a:t>
                      </a:r>
                      <a:endParaRPr lang="es-419" sz="900" noProof="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Los intentos para añadir detalles a dibujos o escritos son irregulares, genéricos (ej. bueno, lindo, bonito) o podrían parecer irrelevantes al argumento del cuento;</a:t>
                      </a:r>
                    </a:p>
                    <a:p>
                      <a:pPr algn="l"/>
                      <a:r>
                        <a:rPr lang="es-419" sz="900" baseline="0" noProof="0" dirty="0" smtClean="0">
                          <a:latin typeface="+mn-lt"/>
                        </a:rPr>
                        <a:t>O</a:t>
                      </a:r>
                    </a:p>
                    <a:p>
                      <a:pPr algn="l"/>
                      <a:r>
                        <a:rPr lang="es-419" sz="900" baseline="0" noProof="0" dirty="0" smtClean="0">
                          <a:latin typeface="+mn-lt"/>
                        </a:rPr>
                        <a:t>Podría identificar elementos literarios (personajes, ambiente, acción)sin añadir ninguna otra descripción o detalle</a:t>
                      </a:r>
                      <a:endParaRPr lang="es-419" sz="900" noProof="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Generalmente utiliza vocabulario básico, incorrecto o por debajo del nivel de grado cuando dicta (K) o escribe;</a:t>
                      </a:r>
                    </a:p>
                    <a:p>
                      <a:pPr algn="l"/>
                      <a:r>
                        <a:rPr lang="es-ES" sz="900" baseline="0" noProof="0" dirty="0" smtClean="0">
                          <a:latin typeface="+mn-lt"/>
                        </a:rPr>
                        <a:t>Utiliza los comentarios de adultos o compañeros para revisar</a:t>
                      </a: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Edita con el apoyo </a:t>
                      </a:r>
                      <a:r>
                        <a:rPr lang="es-419" sz="900" baseline="0" noProof="0" smtClean="0">
                          <a:latin typeface="+mn-lt"/>
                        </a:rPr>
                        <a:t>de compañeros y </a:t>
                      </a:r>
                      <a:r>
                        <a:rPr lang="es-419" sz="900" baseline="0" noProof="0" dirty="0" smtClean="0">
                          <a:latin typeface="+mn-lt"/>
                        </a:rPr>
                        <a:t>adultos </a:t>
                      </a:r>
                      <a:r>
                        <a:rPr lang="es-419" sz="900" b="0" i="0" baseline="0" noProof="0" dirty="0" smtClean="0">
                          <a:latin typeface="+mn-lt"/>
                        </a:rPr>
                        <a:t>(gr 2);</a:t>
                      </a:r>
                    </a:p>
                    <a:p>
                      <a:pPr marL="0" marR="0" indent="0" algn="l" defTabSz="966612" rtl="0" eaLnBrk="1" fontAlgn="auto" latinLnBrk="0" hangingPunct="1">
                        <a:lnSpc>
                          <a:spcPct val="100000"/>
                        </a:lnSpc>
                        <a:spcBef>
                          <a:spcPts val="0"/>
                        </a:spcBef>
                        <a:spcAft>
                          <a:spcPts val="0"/>
                        </a:spcAft>
                        <a:buClrTx/>
                        <a:buSzTx/>
                        <a:buFontTx/>
                        <a:buNone/>
                        <a:tabLst/>
                        <a:defRPr/>
                      </a:pPr>
                      <a:r>
                        <a:rPr lang="es-ES_tradnl" sz="900" baseline="0" noProof="0" dirty="0" smtClean="0">
                          <a:latin typeface="+mn-lt"/>
                        </a:rPr>
                        <a:t>No utiliza una mecánica básica apropiada para el grado o tiene errores</a:t>
                      </a:r>
                      <a:endParaRPr lang="es-ES_tradnl" sz="900" b="0" i="0" u="none" strike="noStrike" noProof="0" dirty="0" smtClean="0">
                        <a:solidFill>
                          <a:srgbClr val="000000"/>
                        </a:solidFill>
                        <a:latin typeface="+mn-lt"/>
                      </a:endParaRPr>
                    </a:p>
                    <a:p>
                      <a:pPr algn="l"/>
                      <a:r>
                        <a:rPr lang="es-ES_tradnl" sz="900" baseline="0" noProof="0" dirty="0" smtClean="0">
                          <a:latin typeface="+mn-lt"/>
                        </a:rPr>
                        <a:t> frecuentes</a:t>
                      </a:r>
                      <a:endParaRPr lang="es-ES_tradnl" sz="900" b="0" i="0" u="none" strike="noStrike" noProof="0" dirty="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37678">
                <a:tc>
                  <a:txBody>
                    <a:bodyPr/>
                    <a:lstStyle/>
                    <a:p>
                      <a:pPr marL="0" marR="0" algn="ctr">
                        <a:lnSpc>
                          <a:spcPct val="115000"/>
                        </a:lnSpc>
                        <a:spcBef>
                          <a:spcPts val="0"/>
                        </a:spcBef>
                        <a:spcAft>
                          <a:spcPts val="0"/>
                        </a:spcAft>
                      </a:pPr>
                      <a:r>
                        <a:rPr lang="es-419"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es-419" sz="1900" noProof="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1000" b="0" i="0" u="none" strike="noStrike" noProof="0" dirty="0" smtClean="0">
                          <a:solidFill>
                            <a:srgbClr val="000000"/>
                          </a:solidFill>
                          <a:latin typeface="+mn-lt"/>
                        </a:rPr>
                        <a:t>Una respuesta no recibe crédito si no proporciona evidencia de la habilidad para</a:t>
                      </a:r>
                      <a:r>
                        <a:rPr lang="es-ES_tradnl" sz="1000" b="0" i="0" u="none" strike="noStrike" baseline="0" noProof="0" dirty="0" smtClean="0">
                          <a:solidFill>
                            <a:srgbClr val="000000"/>
                          </a:solidFill>
                          <a:latin typeface="+mn-lt"/>
                        </a:rPr>
                        <a:t> </a:t>
                      </a:r>
                      <a:r>
                        <a:rPr lang="es-ES_tradnl" sz="1000" b="0" i="0" u="none" strike="noStrike" noProof="0" dirty="0" smtClean="0">
                          <a:solidFill>
                            <a:srgbClr val="000000"/>
                          </a:solidFill>
                          <a:latin typeface="+mn-lt"/>
                        </a:rPr>
                        <a:t> [</a:t>
                      </a:r>
                      <a:r>
                        <a:rPr lang="es-ES_tradnl" sz="1000" b="0" i="1" u="none" strike="noStrike" noProof="0" dirty="0" smtClean="0">
                          <a:solidFill>
                            <a:srgbClr val="000000"/>
                          </a:solidFill>
                          <a:latin typeface="+mn-lt"/>
                        </a:rPr>
                        <a:t>completar con el lenguaje clave del objetivo deseado</a:t>
                      </a:r>
                      <a:r>
                        <a:rPr lang="es-ES_tradnl" sz="1000" b="0" i="0" u="none" strike="noStrike" noProof="0" dirty="0" smtClean="0">
                          <a:solidFill>
                            <a:srgbClr val="000000"/>
                          </a:solidFill>
                          <a:latin typeface="+mn-lt"/>
                        </a:rPr>
                        <a:t>].</a:t>
                      </a:r>
                      <a:endParaRPr lang="es-ES_tradnl" sz="1000" b="0" i="0" u="none" strike="noStrike" noProof="0" dirty="0">
                        <a:solidFill>
                          <a:srgbClr val="000000"/>
                        </a:solidFill>
                        <a:latin typeface="+mn-lt"/>
                      </a:endParaRPr>
                    </a:p>
                  </a:txBody>
                  <a:tcPr marL="87093" marR="9897" marT="934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73883" y="152400"/>
            <a:ext cx="6822279" cy="330489"/>
          </a:xfrm>
          <a:prstGeom prst="rect">
            <a:avLst/>
          </a:prstGeom>
        </p:spPr>
        <p:txBody>
          <a:bodyPr wrap="square" lIns="91927" tIns="45964" rIns="91927" bIns="45964">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n-US" sz="1500" b="1" dirty="0" err="1">
                <a:effectLst>
                  <a:outerShdw blurRad="38100" dist="38100" dir="2700000" algn="tl">
                    <a:srgbClr val="000000">
                      <a:alpha val="43137"/>
                    </a:srgbClr>
                  </a:outerShdw>
                </a:effectLst>
              </a:rPr>
              <a:t>Grados</a:t>
            </a:r>
            <a:r>
              <a:rPr lang="en-US" sz="1500" b="1" dirty="0">
                <a:effectLst>
                  <a:outerShdw blurRad="38100" dist="38100" dir="2700000" algn="tl">
                    <a:srgbClr val="000000">
                      <a:alpha val="43137"/>
                    </a:srgbClr>
                  </a:outerShdw>
                </a:effectLst>
              </a:rPr>
              <a:t> K - 2: </a:t>
            </a:r>
            <a:r>
              <a:rPr lang="en-US" sz="1500" b="1" dirty="0" err="1">
                <a:effectLst>
                  <a:outerShdw blurRad="38100" dist="38100" dir="2700000" algn="tl">
                    <a:srgbClr val="000000">
                      <a:alpha val="43137"/>
                    </a:srgbClr>
                  </a:outerShdw>
                </a:effectLst>
              </a:rPr>
              <a:t>Rúbrica</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genérica</a:t>
            </a:r>
            <a:r>
              <a:rPr lang="en-US" sz="1500" b="1" dirty="0">
                <a:effectLst>
                  <a:outerShdw blurRad="38100" dist="38100" dir="2700000" algn="tl">
                    <a:srgbClr val="000000">
                      <a:alpha val="43137"/>
                    </a:srgbClr>
                  </a:outerShdw>
                </a:effectLst>
              </a:rPr>
              <a:t> de 4 </a:t>
            </a:r>
            <a:r>
              <a:rPr lang="en-US" sz="1500" b="1" dirty="0" err="1">
                <a:effectLst>
                  <a:outerShdw blurRad="38100" dist="38100" dir="2700000" algn="tl">
                    <a:srgbClr val="000000">
                      <a:alpha val="43137"/>
                    </a:srgbClr>
                  </a:outerShdw>
                </a:effectLst>
              </a:rPr>
              <a:t>puntos</a:t>
            </a:r>
            <a:r>
              <a:rPr lang="en-US" sz="1500" b="1" dirty="0">
                <a:effectLst>
                  <a:outerShdw blurRad="38100" dist="38100" dir="2700000" algn="tl">
                    <a:srgbClr val="000000">
                      <a:alpha val="43137"/>
                    </a:srgbClr>
                  </a:outerShdw>
                </a:effectLst>
              </a:rPr>
              <a:t> para un </a:t>
            </a:r>
            <a:r>
              <a:rPr lang="en-US" sz="1500" b="1" dirty="0" err="1">
                <a:effectLst>
                  <a:outerShdw blurRad="38100" dist="38100" dir="2700000" algn="tl">
                    <a:srgbClr val="000000">
                      <a:alpha val="43137"/>
                    </a:srgbClr>
                  </a:outerShdw>
                </a:effectLst>
              </a:rPr>
              <a:t>Escrito</a:t>
            </a:r>
            <a:r>
              <a:rPr lang="en-US" sz="1500" b="1" dirty="0">
                <a:effectLst>
                  <a:outerShdw blurRad="38100" dist="38100" dir="2700000" algn="tl">
                    <a:srgbClr val="000000">
                      <a:alpha val="43137"/>
                    </a:srgbClr>
                  </a:outerShdw>
                </a:effectLst>
              </a:rPr>
              <a:t> </a:t>
            </a:r>
            <a:r>
              <a:rPr lang="en-US" sz="1500" b="1" dirty="0" err="1" smtClean="0">
                <a:effectLst>
                  <a:outerShdw blurRad="38100" dist="38100" dir="2700000" algn="tl">
                    <a:srgbClr val="000000">
                      <a:alpha val="43137"/>
                    </a:srgbClr>
                  </a:outerShdw>
                </a:effectLst>
              </a:rPr>
              <a:t>Narrativo</a:t>
            </a:r>
            <a:r>
              <a:rPr lang="en-US" sz="1500" b="1" dirty="0" smtClean="0">
                <a:effectLst>
                  <a:outerShdw blurRad="38100" dist="38100" dir="2700000" algn="tl">
                    <a:srgbClr val="000000">
                      <a:alpha val="43137"/>
                    </a:srgbClr>
                  </a:outerShdw>
                </a:effectLst>
              </a:rPr>
              <a:t> </a:t>
            </a:r>
            <a:endParaRPr lang="en-US" sz="1500" dirty="0">
              <a:effectLst>
                <a:outerShdw blurRad="38100" dist="38100" dir="2700000" algn="tl">
                  <a:srgbClr val="000000">
                    <a:alpha val="43137"/>
                  </a:srgbClr>
                </a:outerShdw>
              </a:effectLst>
            </a:endParaRPr>
          </a:p>
        </p:txBody>
      </p:sp>
      <p:sp>
        <p:nvSpPr>
          <p:cNvPr id="5" name="Rectangle 4"/>
          <p:cNvSpPr/>
          <p:nvPr/>
        </p:nvSpPr>
        <p:spPr>
          <a:xfrm>
            <a:off x="347767" y="8728364"/>
            <a:ext cx="6967433" cy="227005"/>
          </a:xfrm>
          <a:prstGeom prst="rect">
            <a:avLst/>
          </a:prstGeom>
        </p:spPr>
        <p:txBody>
          <a:bodyPr wrap="square" lIns="87651" tIns="43825" rIns="87651" bIns="43825">
            <a:spAutoFit/>
          </a:bodyPr>
          <a:lstStyle/>
          <a:p>
            <a:r>
              <a:rPr lang="en-US" sz="900" b="1" dirty="0"/>
              <a:t>Working Drafts of ELA rubrics for assessing CCSS writing standards --- © (2010) Karin Hess, National Center for Assessment [khess@nciea.org</a:t>
            </a:r>
            <a:endParaRPr lang="en-US" sz="900"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25</a:t>
            </a:fld>
            <a:endParaRPr lang="en-US" dirty="0"/>
          </a:p>
        </p:txBody>
      </p:sp>
    </p:spTree>
    <p:extLst>
      <p:ext uri="{BB962C8B-B14F-4D97-AF65-F5344CB8AC3E}">
        <p14:creationId xmlns:p14="http://schemas.microsoft.com/office/powerpoint/2010/main" val="849639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 y="228600"/>
            <a:ext cx="6629400" cy="67710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2" tIns="45716" rIns="91432" bIns="45716">
            <a:spAutoFit/>
          </a:bodyPr>
          <a:lstStyle/>
          <a:p>
            <a:pPr algn="ctr"/>
            <a:r>
              <a:rPr lang="es-419" b="1" dirty="0" smtClean="0">
                <a:solidFill>
                  <a:prstClr val="black"/>
                </a:solidFill>
                <a:effectLst>
                  <a:outerShdw blurRad="38100" dist="38100" dir="2700000" algn="tl">
                    <a:srgbClr val="000000">
                      <a:alpha val="43137"/>
                    </a:srgbClr>
                  </a:outerShdw>
                </a:effectLst>
              </a:rPr>
              <a:t>Grado 1: Pre-Evaluación Trimestre 3</a:t>
            </a:r>
          </a:p>
          <a:p>
            <a:pPr algn="ctr"/>
            <a:r>
              <a:rPr lang="es-419" b="1" dirty="0" smtClean="0">
                <a:solidFill>
                  <a:prstClr val="black"/>
                </a:solidFill>
                <a:effectLst>
                  <a:outerShdw blurRad="38100" dist="38100" dir="2700000" algn="tl">
                    <a:srgbClr val="000000">
                      <a:alpha val="43137"/>
                    </a:srgbClr>
                  </a:outerShdw>
                </a:effectLst>
              </a:rPr>
              <a:t>Clave para las respuestas y el puntaje de selección </a:t>
            </a:r>
            <a:r>
              <a:rPr lang="es-419" b="1" dirty="0">
                <a:solidFill>
                  <a:prstClr val="black"/>
                </a:solidFill>
                <a:effectLst>
                  <a:outerShdw blurRad="38100" dist="38100" dir="2700000" algn="tl">
                    <a:srgbClr val="000000">
                      <a:alpha val="43137"/>
                    </a:srgbClr>
                  </a:outerShdw>
                </a:effectLst>
              </a:rPr>
              <a:t>m</a:t>
            </a:r>
            <a:r>
              <a:rPr lang="es-419" b="1" dirty="0" smtClean="0">
                <a:solidFill>
                  <a:prstClr val="black"/>
                </a:solidFill>
                <a:effectLst>
                  <a:outerShdw blurRad="38100" dist="38100" dir="2700000" algn="tl">
                    <a:srgbClr val="000000">
                      <a:alpha val="43137"/>
                    </a:srgbClr>
                  </a:outerShdw>
                </a:effectLst>
              </a:rPr>
              <a:t>últiple</a:t>
            </a:r>
            <a:endParaRPr lang="es-419" b="1" dirty="0">
              <a:solidFill>
                <a:prstClr val="black"/>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559701032"/>
              </p:ext>
            </p:extLst>
          </p:nvPr>
        </p:nvGraphicFramePr>
        <p:xfrm>
          <a:off x="304800" y="867920"/>
          <a:ext cx="6629401" cy="7933751"/>
        </p:xfrm>
        <a:graphic>
          <a:graphicData uri="http://schemas.openxmlformats.org/drawingml/2006/table">
            <a:tbl>
              <a:tblPr firstRow="1" bandRow="1">
                <a:effectLst>
                  <a:innerShdw blurRad="114300">
                    <a:prstClr val="black"/>
                  </a:innerShdw>
                </a:effectLst>
                <a:tableStyleId>{5C22544A-7EE6-4342-B048-85BDC9FD1C3A}</a:tableStyleId>
              </a:tblPr>
              <a:tblGrid>
                <a:gridCol w="5512869"/>
                <a:gridCol w="558266"/>
                <a:gridCol w="558266"/>
              </a:tblGrid>
              <a:tr h="351280">
                <a:tc>
                  <a:txBody>
                    <a:bodyPr/>
                    <a:lstStyle/>
                    <a:p>
                      <a:pPr marL="801688" marR="0" lvl="0" indent="-801688"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a:t>
                      </a:r>
                      <a:r>
                        <a:rPr lang="es-419" sz="1200" b="1" u="none" dirty="0" smtClean="0">
                          <a:solidFill>
                            <a:schemeClr val="tx1"/>
                          </a:solidFill>
                          <a:effectLst>
                            <a:outerShdw blurRad="38100" dist="38100" dir="2700000" algn="tl">
                              <a:srgbClr val="000000">
                                <a:alpha val="43137"/>
                              </a:srgbClr>
                            </a:outerShdw>
                          </a:effectLst>
                        </a:rPr>
                        <a:t>  </a:t>
                      </a:r>
                      <a:r>
                        <a:rPr lang="es-419" sz="1200" b="0" dirty="0" smtClean="0">
                          <a:solidFill>
                            <a:schemeClr val="tx1"/>
                          </a:solidFill>
                          <a:latin typeface="+mn-lt"/>
                          <a:cs typeface="Helvetica" panose="020B0604020202020204" pitchFamily="34" charset="0"/>
                          <a:sym typeface="Helvetica"/>
                        </a:rPr>
                        <a:t>¿Por qué el niño se sentaría bajo la sombra del árbol?</a:t>
                      </a:r>
                    </a:p>
                    <a:p>
                      <a:pPr marL="801688" marR="0" lvl="0" indent="-61913" algn="l" defTabSz="966612" rtl="0" eaLnBrk="1" fontAlgn="auto" latinLnBrk="0" hangingPunct="1">
                        <a:lnSpc>
                          <a:spcPct val="100000"/>
                        </a:lnSpc>
                        <a:spcBef>
                          <a:spcPts val="0"/>
                        </a:spcBef>
                        <a:spcAft>
                          <a:spcPts val="0"/>
                        </a:spcAft>
                        <a:buClrTx/>
                        <a:buSzTx/>
                        <a:buFontTx/>
                        <a:buNone/>
                        <a:tabLst/>
                        <a:defRPr/>
                      </a:pPr>
                      <a:r>
                        <a:rPr lang="es-419" sz="1100" b="0" i="1" baseline="0" dirty="0" smtClean="0">
                          <a:solidFill>
                            <a:schemeClr val="tx1"/>
                          </a:solidFill>
                          <a:latin typeface="+mn-lt"/>
                          <a:cs typeface="Helvetica" panose="020B0604020202020204" pitchFamily="34" charset="0"/>
                          <a:sym typeface="Helvetica"/>
                        </a:rPr>
                        <a:t>Hacia RL. 1.4 DOK 2 - Ch</a:t>
                      </a:r>
                      <a:endParaRPr lang="es-419" sz="1100" b="0" i="1" dirty="0" smtClean="0">
                        <a:solidFill>
                          <a:schemeClr val="tx1"/>
                        </a:solidFill>
                        <a:latin typeface="+mn-lt"/>
                        <a:cs typeface="Helvetica" panose="020B0604020202020204" pitchFamily="34" charset="0"/>
                        <a:sym typeface="Helvetica"/>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7432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2</a:t>
                      </a:r>
                      <a:r>
                        <a:rPr lang="es-419" sz="1200" b="1" u="none" dirty="0" smtClean="0">
                          <a:solidFill>
                            <a:schemeClr val="tx1"/>
                          </a:solidFill>
                          <a:effectLst>
                            <a:outerShdw blurRad="38100" dist="38100" dir="2700000" algn="tl">
                              <a:srgbClr val="000000">
                                <a:alpha val="43137"/>
                              </a:srgbClr>
                            </a:outerShdw>
                          </a:effectLst>
                        </a:rPr>
                        <a:t>  </a:t>
                      </a:r>
                      <a:r>
                        <a:rPr lang="es-419" sz="1200" b="0" dirty="0" smtClean="0">
                          <a:solidFill>
                            <a:schemeClr val="tx1"/>
                          </a:solidFill>
                          <a:latin typeface="+mn-lt"/>
                          <a:cs typeface="Helvetica" panose="020B0604020202020204" pitchFamily="34" charset="0"/>
                          <a:sym typeface="Helvetica"/>
                        </a:rPr>
                        <a:t> ¿Qué significa la oración?</a:t>
                      </a:r>
                      <a:r>
                        <a:rPr lang="es-419" sz="1200" b="0" baseline="0" dirty="0" smtClean="0">
                          <a:solidFill>
                            <a:schemeClr val="tx1"/>
                          </a:solidFill>
                          <a:latin typeface="+mn-lt"/>
                          <a:cs typeface="Helvetica" panose="020B0604020202020204" pitchFamily="34" charset="0"/>
                          <a:sym typeface="Helvetica"/>
                        </a:rPr>
                        <a:t>  </a:t>
                      </a:r>
                      <a:r>
                        <a:rPr lang="es-419" sz="1100" b="0" i="1" baseline="0" dirty="0" smtClean="0">
                          <a:solidFill>
                            <a:schemeClr val="tx1"/>
                          </a:solidFill>
                          <a:latin typeface="+mn-lt"/>
                          <a:cs typeface="Helvetica" panose="020B0604020202020204" pitchFamily="34" charset="0"/>
                          <a:sym typeface="Helvetica"/>
                        </a:rPr>
                        <a:t>Hacia RL. 1.4 DOK 2 - </a:t>
                      </a:r>
                      <a:r>
                        <a:rPr lang="es-419" sz="1100" b="0" i="1" baseline="0" dirty="0" err="1" smtClean="0">
                          <a:solidFill>
                            <a:schemeClr val="tx1"/>
                          </a:solidFill>
                          <a:latin typeface="+mn-lt"/>
                          <a:cs typeface="Helvetica" panose="020B0604020202020204" pitchFamily="34" charset="0"/>
                          <a:sym typeface="Helvetica"/>
                        </a:rPr>
                        <a:t>APm</a:t>
                      </a:r>
                      <a:endParaRPr lang="es-419" sz="1100" b="0" i="1" dirty="0" smtClean="0">
                        <a:solidFill>
                          <a:schemeClr val="tx1"/>
                        </a:solidFill>
                        <a:latin typeface="+mn-lt"/>
                        <a:cs typeface="Helvetica" panose="020B0604020202020204" pitchFamily="34" charset="0"/>
                        <a:sym typeface="Helvetica"/>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7051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3</a:t>
                      </a:r>
                      <a:r>
                        <a:rPr lang="es-419" sz="1200" b="0" i="0" u="none" dirty="0" smtClean="0">
                          <a:solidFill>
                            <a:schemeClr val="tx1"/>
                          </a:solidFill>
                          <a:effectLst>
                            <a:outerShdw blurRad="38100" dist="38100" dir="2700000" algn="tl">
                              <a:srgbClr val="000000">
                                <a:alpha val="43137"/>
                              </a:srgbClr>
                            </a:outerShdw>
                          </a:effectLst>
                        </a:rPr>
                        <a:t>  </a:t>
                      </a:r>
                      <a:r>
                        <a:rPr lang="es-419" sz="1200" b="0" dirty="0" smtClean="0">
                          <a:solidFill>
                            <a:schemeClr val="tx1"/>
                          </a:solidFill>
                          <a:latin typeface="+mn-lt"/>
                        </a:rPr>
                        <a:t>¿En qué se parecen el sol y el viento? </a:t>
                      </a:r>
                      <a:r>
                        <a:rPr lang="es-419" sz="1100" b="0" i="1" baseline="0" dirty="0" smtClean="0">
                          <a:solidFill>
                            <a:schemeClr val="tx1"/>
                          </a:solidFill>
                          <a:latin typeface="+mn-lt"/>
                        </a:rPr>
                        <a:t>Hacia </a:t>
                      </a:r>
                      <a:r>
                        <a:rPr lang="es-419" sz="1100" b="0" i="1" baseline="0" dirty="0" smtClean="0">
                          <a:solidFill>
                            <a:schemeClr val="tx1"/>
                          </a:solidFill>
                          <a:latin typeface="+mn-lt"/>
                          <a:cs typeface="Helvetica" panose="020B0604020202020204" pitchFamily="34" charset="0"/>
                          <a:sym typeface="Helvetica"/>
                        </a:rPr>
                        <a:t>RL. 1.7  </a:t>
                      </a:r>
                      <a:r>
                        <a:rPr lang="es-419" sz="1100" b="0" i="1" dirty="0" smtClean="0">
                          <a:solidFill>
                            <a:schemeClr val="tx1"/>
                          </a:solidFill>
                          <a:latin typeface="+mn-lt"/>
                        </a:rPr>
                        <a:t>DOK 1 - Cd</a:t>
                      </a: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89560">
                <a:tc>
                  <a:txBody>
                    <a:bodyPr/>
                    <a:lstStyle/>
                    <a:p>
                      <a:pPr marL="914400" marR="0" lvl="0" indent="-91440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4</a:t>
                      </a:r>
                      <a:r>
                        <a:rPr lang="es-419" sz="1200" b="1" u="none" dirty="0" smtClean="0">
                          <a:solidFill>
                            <a:schemeClr val="tx1"/>
                          </a:solidFill>
                          <a:effectLst>
                            <a:outerShdw blurRad="38100" dist="38100" dir="2700000" algn="tl">
                              <a:srgbClr val="000000">
                                <a:alpha val="43137"/>
                              </a:srgbClr>
                            </a:outerShdw>
                          </a:effectLst>
                        </a:rPr>
                        <a:t>  </a:t>
                      </a:r>
                      <a:r>
                        <a:rPr lang="es-419" sz="1200" b="0" u="none" baseline="0" dirty="0" smtClean="0">
                          <a:solidFill>
                            <a:schemeClr val="tx1"/>
                          </a:solidFill>
                          <a:effectLst/>
                        </a:rPr>
                        <a:t> </a:t>
                      </a:r>
                      <a:r>
                        <a:rPr lang="es-419" sz="1200" b="0" u="none" dirty="0" smtClean="0">
                          <a:solidFill>
                            <a:schemeClr val="tx1"/>
                          </a:solidFill>
                          <a:effectLst/>
                        </a:rPr>
                        <a:t>¿Qué dos cosas</a:t>
                      </a:r>
                      <a:r>
                        <a:rPr lang="es-419" sz="1200" b="0" u="none" baseline="0" dirty="0" smtClean="0">
                          <a:solidFill>
                            <a:schemeClr val="tx1"/>
                          </a:solidFill>
                          <a:effectLst/>
                        </a:rPr>
                        <a:t> hizo </a:t>
                      </a:r>
                      <a:r>
                        <a:rPr lang="es-419" sz="1200" b="0" u="none" dirty="0" smtClean="0">
                          <a:solidFill>
                            <a:schemeClr val="tx1"/>
                          </a:solidFill>
                          <a:effectLst/>
                        </a:rPr>
                        <a:t>el niño? </a:t>
                      </a:r>
                      <a:r>
                        <a:rPr kumimoji="0" lang="es-419" sz="1100" b="0" i="0" u="none" strike="noStrike" kern="1200" cap="none" spc="0" normalizeH="0" baseline="0" noProof="0" dirty="0" smtClean="0">
                          <a:ln>
                            <a:noFill/>
                          </a:ln>
                          <a:solidFill>
                            <a:schemeClr val="tx1"/>
                          </a:solidFill>
                          <a:effectLst/>
                          <a:uLnTx/>
                          <a:uFillTx/>
                          <a:latin typeface="+mn-lt"/>
                          <a:ea typeface="+mn-ea"/>
                          <a:cs typeface="+mn-cs"/>
                        </a:rPr>
                        <a:t>(debe tener las dos correctas) </a:t>
                      </a:r>
                    </a:p>
                    <a:p>
                      <a:pPr marL="914400" marR="0" lvl="0" indent="-109538" algn="l" defTabSz="966612" rtl="0" eaLnBrk="1" fontAlgn="auto" latinLnBrk="0" hangingPunct="1">
                        <a:lnSpc>
                          <a:spcPct val="100000"/>
                        </a:lnSpc>
                        <a:spcBef>
                          <a:spcPts val="0"/>
                        </a:spcBef>
                        <a:spcAft>
                          <a:spcPts val="0"/>
                        </a:spcAft>
                        <a:buClrTx/>
                        <a:buSzTx/>
                        <a:buFontTx/>
                        <a:buNone/>
                        <a:tabLst/>
                        <a:defRPr/>
                      </a:pPr>
                      <a:r>
                        <a:rPr lang="es-419" sz="1100" b="0" i="1" u="none" baseline="0" dirty="0" smtClean="0">
                          <a:solidFill>
                            <a:schemeClr val="tx1"/>
                          </a:solidFill>
                          <a:effectLst/>
                        </a:rPr>
                        <a:t>Hacia </a:t>
                      </a:r>
                      <a:r>
                        <a:rPr lang="es-419" sz="1100" b="0" i="1" baseline="0" dirty="0" smtClean="0">
                          <a:solidFill>
                            <a:schemeClr val="tx1"/>
                          </a:solidFill>
                          <a:latin typeface="+mn-lt"/>
                          <a:cs typeface="Helvetica" panose="020B0604020202020204" pitchFamily="34" charset="0"/>
                          <a:sym typeface="Helvetica"/>
                        </a:rPr>
                        <a:t>RL. 1.7 </a:t>
                      </a:r>
                      <a:r>
                        <a:rPr lang="es-419" sz="1100" b="0" i="1" u="none" baseline="0" dirty="0" smtClean="0">
                          <a:solidFill>
                            <a:schemeClr val="tx1"/>
                          </a:solidFill>
                          <a:effectLst/>
                        </a:rPr>
                        <a:t> </a:t>
                      </a:r>
                      <a:r>
                        <a:rPr kumimoji="0" lang="es-419" sz="1100" b="0" i="1" u="none" strike="noStrike" kern="1200" cap="none" spc="0" normalizeH="0" baseline="0" noProof="0" dirty="0" smtClean="0">
                          <a:ln>
                            <a:noFill/>
                          </a:ln>
                          <a:solidFill>
                            <a:schemeClr val="tx1"/>
                          </a:solidFill>
                          <a:effectLst/>
                          <a:uLnTx/>
                          <a:uFillTx/>
                          <a:latin typeface="+mn-lt"/>
                          <a:ea typeface="+mn-ea"/>
                          <a:cs typeface="+mn-cs"/>
                        </a:rPr>
                        <a:t>DOK-1 Cf </a:t>
                      </a: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 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22680">
                <a:tc>
                  <a:txBody>
                    <a:bodyPr/>
                    <a:lstStyle/>
                    <a:p>
                      <a:pPr marL="739775" marR="0" lvl="0" indent="-739775" algn="l" defTabSz="966612" rtl="0" eaLnBrk="1" fontAlgn="auto" latinLnBrk="0" hangingPunct="1">
                        <a:lnSpc>
                          <a:spcPct val="115000"/>
                        </a:lnSpc>
                        <a:spcBef>
                          <a:spcPts val="0"/>
                        </a:spcBef>
                        <a:spcAft>
                          <a:spcPts val="0"/>
                        </a:spcAft>
                        <a:buClrTx/>
                        <a:buSzTx/>
                        <a:buFontTx/>
                        <a:buNone/>
                        <a:tabLst/>
                        <a:defRPr sz="1800" b="0" i="0"/>
                      </a:pPr>
                      <a:r>
                        <a:rPr lang="es-419" sz="1200" b="1" u="sng" dirty="0" smtClean="0">
                          <a:solidFill>
                            <a:schemeClr val="tx1"/>
                          </a:solidFill>
                          <a:effectLst>
                            <a:outerShdw blurRad="38100" dist="38100" dir="2700000" algn="tl">
                              <a:srgbClr val="000000">
                                <a:alpha val="43137"/>
                              </a:srgbClr>
                            </a:outerShdw>
                          </a:effectLst>
                        </a:rPr>
                        <a:t>Pregunta 5</a:t>
                      </a:r>
                      <a:r>
                        <a:rPr lang="es-419" sz="1200" b="1" u="none" dirty="0" smtClean="0">
                          <a:solidFill>
                            <a:schemeClr val="tx1"/>
                          </a:solidFill>
                          <a:effectLst>
                            <a:outerShdw blurRad="38100" dist="38100" dir="2700000" algn="tl">
                              <a:srgbClr val="000000">
                                <a:alpha val="43137"/>
                              </a:srgbClr>
                            </a:outerShdw>
                          </a:effectLst>
                        </a:rPr>
                        <a:t>  </a:t>
                      </a:r>
                      <a:r>
                        <a:rPr lang="es-419" sz="1200" b="0" u="none" dirty="0" smtClean="0">
                          <a:solidFill>
                            <a:schemeClr val="tx1"/>
                          </a:solidFill>
                          <a:effectLst/>
                        </a:rPr>
                        <a:t>¿Qué es lo que el viento y el sol se dicen el uno al otro? </a:t>
                      </a:r>
                    </a:p>
                    <a:p>
                      <a:pPr marL="739775" marR="0" lvl="0" indent="0" algn="l" defTabSz="966612" rtl="0" eaLnBrk="1" fontAlgn="auto" latinLnBrk="0" hangingPunct="1">
                        <a:lnSpc>
                          <a:spcPct val="115000"/>
                        </a:lnSpc>
                        <a:spcBef>
                          <a:spcPts val="0"/>
                        </a:spcBef>
                        <a:spcAft>
                          <a:spcPts val="0"/>
                        </a:spcAft>
                        <a:buClrTx/>
                        <a:buSzTx/>
                        <a:buFontTx/>
                        <a:buNone/>
                        <a:tabLst/>
                        <a:defRPr sz="1800" b="0" i="0"/>
                      </a:pPr>
                      <a:r>
                        <a:rPr lang="es-419" sz="1100" b="0" i="1" u="none" baseline="0" dirty="0" smtClean="0">
                          <a:solidFill>
                            <a:schemeClr val="tx1"/>
                          </a:solidFill>
                          <a:effectLst/>
                        </a:rPr>
                        <a:t>Hacia RL.1.9 </a:t>
                      </a:r>
                      <a:r>
                        <a:rPr kumimoji="0" lang="es-419" sz="1100" b="0" i="1" u="none" strike="noStrike" kern="1200" cap="none" spc="0" normalizeH="0" baseline="0" noProof="0" dirty="0" smtClean="0">
                          <a:ln>
                            <a:noFill/>
                          </a:ln>
                          <a:solidFill>
                            <a:prstClr val="black"/>
                          </a:solidFill>
                          <a:effectLst/>
                          <a:uLnTx/>
                          <a:uFillTx/>
                          <a:latin typeface="+mn-lt"/>
                          <a:ea typeface="+mn-ea"/>
                          <a:cs typeface="+mn-cs"/>
                        </a:rPr>
                        <a:t>DOK 2-Cl</a:t>
                      </a: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39253">
                <a:tc>
                  <a:txBody>
                    <a:bodyPr/>
                    <a:lstStyle/>
                    <a:p>
                      <a:pPr marL="801688" marR="0" lvl="0" indent="-801688"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6</a:t>
                      </a:r>
                      <a:r>
                        <a:rPr lang="es-419" sz="1200" b="1" u="none" dirty="0" smtClean="0">
                          <a:solidFill>
                            <a:schemeClr val="tx1"/>
                          </a:solidFill>
                          <a:effectLst>
                            <a:outerShdw blurRad="38100" dist="38100" dir="2700000" algn="tl">
                              <a:srgbClr val="000000">
                                <a:alpha val="43137"/>
                              </a:srgbClr>
                            </a:outerShdw>
                          </a:effectLst>
                        </a:rPr>
                        <a:t>  </a:t>
                      </a:r>
                      <a:r>
                        <a:rPr lang="es-419" sz="1200" b="0" dirty="0" smtClean="0">
                          <a:latin typeface="+mn-lt"/>
                          <a:cs typeface="Helvetica" panose="020B0604020202020204" pitchFamily="34" charset="0"/>
                          <a:sym typeface="Helvetica"/>
                        </a:rPr>
                        <a:t>¿Qué detalles explican porqué el sol pudo quitarle el abrigo al niño?</a:t>
                      </a:r>
                    </a:p>
                    <a:p>
                      <a:pPr marL="801688" marR="0" lvl="0" indent="-55563" algn="l" defTabSz="966612" rtl="0" eaLnBrk="1" fontAlgn="auto" latinLnBrk="0" hangingPunct="1">
                        <a:lnSpc>
                          <a:spcPct val="100000"/>
                        </a:lnSpc>
                        <a:spcBef>
                          <a:spcPts val="0"/>
                        </a:spcBef>
                        <a:spcAft>
                          <a:spcPts val="0"/>
                        </a:spcAft>
                        <a:buClrTx/>
                        <a:buSzTx/>
                        <a:buFontTx/>
                        <a:buNone/>
                        <a:tabLst/>
                        <a:defRPr/>
                      </a:pPr>
                      <a:r>
                        <a:rPr lang="es-419" sz="1200" b="0" dirty="0" smtClean="0">
                          <a:latin typeface="+mn-lt"/>
                          <a:cs typeface="Helvetica" panose="020B0604020202020204" pitchFamily="34" charset="0"/>
                          <a:sym typeface="Helvetica"/>
                        </a:rPr>
                        <a:t> </a:t>
                      </a:r>
                      <a:r>
                        <a:rPr lang="es-419" sz="1100" b="0" i="1" baseline="0" dirty="0" smtClean="0">
                          <a:latin typeface="+mn-lt"/>
                          <a:cs typeface="Helvetica" panose="020B0604020202020204" pitchFamily="34" charset="0"/>
                          <a:sym typeface="Helvetica"/>
                        </a:rPr>
                        <a:t>Hacia </a:t>
                      </a:r>
                      <a:r>
                        <a:rPr kumimoji="0" lang="es-419" sz="1100" b="0" i="1" u="none" strike="noStrike" kern="1200" cap="none" spc="0" normalizeH="0" baseline="0" noProof="0" dirty="0" smtClean="0">
                          <a:ln>
                            <a:noFill/>
                          </a:ln>
                          <a:solidFill>
                            <a:prstClr val="black"/>
                          </a:solidFill>
                          <a:effectLst/>
                          <a:uLnTx/>
                          <a:uFillTx/>
                          <a:latin typeface="+mn-lt"/>
                          <a:ea typeface="+mn-ea"/>
                          <a:cs typeface="+mn-cs"/>
                        </a:rPr>
                        <a:t>RL.1.9 DOK 3 - Cu</a:t>
                      </a: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4593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7</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Respuesta construida Texto literario</a:t>
                      </a:r>
                    </a:p>
                  </a:txBody>
                  <a:tcPr anchor="ctr">
                    <a:solidFill>
                      <a:schemeClr val="bg1">
                        <a:lumMod val="85000"/>
                      </a:schemeClr>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2</a:t>
                      </a: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8</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Respuesta construida Texto literario</a:t>
                      </a:r>
                    </a:p>
                  </a:txBody>
                  <a:tcPr anchor="ctr">
                    <a:solidFill>
                      <a:schemeClr val="bg2"/>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3</a:t>
                      </a: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0021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latin typeface="+mn-lt"/>
                        </a:rPr>
                        <a:t>Pregunta 9</a:t>
                      </a:r>
                      <a:r>
                        <a:rPr lang="es-419" sz="1200" b="0" u="none" dirty="0" smtClean="0">
                          <a:solidFill>
                            <a:schemeClr val="tx1"/>
                          </a:solidFill>
                          <a:effectLst>
                            <a:outerShdw blurRad="38100" dist="38100" dir="2700000" algn="tl">
                              <a:srgbClr val="000000">
                                <a:alpha val="43137"/>
                              </a:srgbClr>
                            </a:outerShdw>
                          </a:effectLst>
                          <a:latin typeface="+mn-lt"/>
                        </a:rPr>
                        <a:t>   </a:t>
                      </a:r>
                      <a:r>
                        <a:rPr lang="es-419" sz="1200" dirty="0" smtClean="0">
                          <a:latin typeface="+mn-lt"/>
                          <a:ea typeface="Calibri" pitchFamily="34" charset="0"/>
                          <a:cs typeface="Times New Roman" pitchFamily="18" charset="0"/>
                        </a:rPr>
                        <a:t>¿Qué palabra significa casi lo mismo que </a:t>
                      </a:r>
                      <a:r>
                        <a:rPr lang="es-419" sz="1200" b="1" dirty="0" smtClean="0">
                          <a:latin typeface="+mn-lt"/>
                          <a:ea typeface="Calibri" pitchFamily="34" charset="0"/>
                          <a:cs typeface="Times New Roman" pitchFamily="18" charset="0"/>
                        </a:rPr>
                        <a:t>empuja</a:t>
                      </a:r>
                      <a:r>
                        <a:rPr lang="es-419" sz="1200" dirty="0" smtClean="0">
                          <a:latin typeface="+mn-lt"/>
                          <a:ea typeface="Calibri" pitchFamily="34" charset="0"/>
                          <a:cs typeface="Times New Roman" pitchFamily="18" charset="0"/>
                        </a:rPr>
                        <a:t>? </a:t>
                      </a:r>
                      <a:r>
                        <a:rPr lang="es-419" sz="1100" b="0" i="1" baseline="0" dirty="0" smtClean="0">
                          <a:latin typeface="+mn-lt"/>
                          <a:cs typeface="Helvetica" pitchFamily="34" charset="0"/>
                        </a:rPr>
                        <a:t>Hacia </a:t>
                      </a:r>
                      <a:r>
                        <a:rPr lang="es-419" sz="1100" b="0" i="1" baseline="0" dirty="0" smtClean="0">
                          <a:solidFill>
                            <a:srgbClr val="000000"/>
                          </a:solidFill>
                          <a:latin typeface="+mn-lt"/>
                          <a:ea typeface="Times New Roman"/>
                          <a:cs typeface="Times New Roman"/>
                        </a:rPr>
                        <a:t>RI.1.4 DOK 2 </a:t>
                      </a:r>
                      <a:r>
                        <a:rPr lang="es-419" sz="1100" b="0" i="1" baseline="0" dirty="0" err="1" smtClean="0">
                          <a:solidFill>
                            <a:srgbClr val="000000"/>
                          </a:solidFill>
                          <a:latin typeface="+mn-lt"/>
                          <a:ea typeface="Times New Roman"/>
                          <a:cs typeface="Times New Roman"/>
                        </a:rPr>
                        <a:t>APg</a:t>
                      </a:r>
                      <a:endParaRPr lang="es-419" sz="1200" b="0" i="1" dirty="0" smtClean="0">
                        <a:latin typeface="+mn-lt"/>
                        <a:ea typeface="Calibri"/>
                        <a:cs typeface="Times New Roman"/>
                      </a:endParaRPr>
                    </a:p>
                  </a:txBody>
                  <a:tcP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276413">
                <a:tc>
                  <a:txBody>
                    <a:bodyPr/>
                    <a:lstStyle/>
                    <a:p>
                      <a:r>
                        <a:rPr lang="es-419" sz="1200" b="1" u="sng" dirty="0" smtClean="0">
                          <a:solidFill>
                            <a:schemeClr val="tx1"/>
                          </a:solidFill>
                          <a:effectLst>
                            <a:outerShdw blurRad="38100" dist="38100" dir="2700000" algn="tl">
                              <a:srgbClr val="000000">
                                <a:alpha val="43137"/>
                              </a:srgbClr>
                            </a:outerShdw>
                          </a:effectLst>
                          <a:latin typeface="+mn-lt"/>
                        </a:rPr>
                        <a:t>Pregunta 10</a:t>
                      </a:r>
                      <a:r>
                        <a:rPr lang="es-419" sz="1200" b="0" u="none" dirty="0" smtClean="0">
                          <a:solidFill>
                            <a:schemeClr val="tx1"/>
                          </a:solidFill>
                          <a:effectLst>
                            <a:outerShdw blurRad="38100" dist="38100" dir="2700000" algn="tl">
                              <a:srgbClr val="000000">
                                <a:alpha val="43137"/>
                              </a:srgbClr>
                            </a:outerShdw>
                          </a:effectLst>
                          <a:latin typeface="+mn-lt"/>
                        </a:rPr>
                        <a:t>  </a:t>
                      </a:r>
                      <a:r>
                        <a:rPr lang="es-419" sz="1200" b="0" u="none" dirty="0" smtClean="0">
                          <a:solidFill>
                            <a:schemeClr val="tx1"/>
                          </a:solidFill>
                          <a:effectLst/>
                          <a:latin typeface="+mn-lt"/>
                        </a:rPr>
                        <a:t>¿Qué frase en la oración te dice qué es una </a:t>
                      </a:r>
                      <a:r>
                        <a:rPr lang="es-419" sz="1200" b="1" u="none" dirty="0" smtClean="0">
                          <a:solidFill>
                            <a:schemeClr val="tx1"/>
                          </a:solidFill>
                          <a:effectLst/>
                          <a:latin typeface="+mn-lt"/>
                        </a:rPr>
                        <a:t>brisa</a:t>
                      </a:r>
                      <a:r>
                        <a:rPr lang="es-419" sz="1200" b="0" u="none" dirty="0" smtClean="0">
                          <a:solidFill>
                            <a:schemeClr val="tx1"/>
                          </a:solidFill>
                          <a:effectLst/>
                          <a:latin typeface="+mn-lt"/>
                        </a:rPr>
                        <a:t>? </a:t>
                      </a:r>
                      <a:r>
                        <a:rPr lang="es-419" sz="1100" b="0" i="1" kern="1200" baseline="0" dirty="0" smtClean="0">
                          <a:solidFill>
                            <a:schemeClr val="dk1"/>
                          </a:solidFill>
                          <a:latin typeface="+mn-lt"/>
                          <a:ea typeface="+mn-ea"/>
                          <a:cs typeface="Helvetica" pitchFamily="34" charset="0"/>
                        </a:rPr>
                        <a:t>Hacia RI.1.4 DOK 2 </a:t>
                      </a:r>
                      <a:r>
                        <a:rPr lang="es-419" sz="1100" b="0" i="1" kern="1200" baseline="0" dirty="0" err="1" smtClean="0">
                          <a:solidFill>
                            <a:schemeClr val="dk1"/>
                          </a:solidFill>
                          <a:latin typeface="+mn-lt"/>
                          <a:ea typeface="+mn-ea"/>
                          <a:cs typeface="Helvetica" pitchFamily="34" charset="0"/>
                        </a:rPr>
                        <a:t>APm</a:t>
                      </a:r>
                      <a:endParaRPr lang="es-419" sz="1100" b="0" i="1" kern="1200" baseline="0" dirty="0" smtClean="0">
                        <a:solidFill>
                          <a:schemeClr val="dk1"/>
                        </a:solidFill>
                        <a:latin typeface="+mn-lt"/>
                        <a:ea typeface="+mn-ea"/>
                        <a:cs typeface="Helvetica" pitchFamily="34" charset="0"/>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284226">
                <a:tc>
                  <a:txBody>
                    <a:bodyPr/>
                    <a:lstStyle/>
                    <a:p>
                      <a:pPr marL="804863" indent="-804863"/>
                      <a:r>
                        <a:rPr lang="es-419" sz="1200" b="1" u="sng" dirty="0" smtClean="0">
                          <a:solidFill>
                            <a:schemeClr val="tx1"/>
                          </a:solidFill>
                          <a:effectLst>
                            <a:outerShdw blurRad="38100" dist="38100" dir="2700000" algn="tl">
                              <a:srgbClr val="000000">
                                <a:alpha val="43137"/>
                              </a:srgbClr>
                            </a:outerShdw>
                          </a:effectLst>
                          <a:latin typeface="+mn-lt"/>
                        </a:rPr>
                        <a:t>Pregunta 11</a:t>
                      </a:r>
                      <a:r>
                        <a:rPr lang="es-419" sz="1200" b="0" u="none" dirty="0" smtClean="0">
                          <a:solidFill>
                            <a:schemeClr val="tx1"/>
                          </a:solidFill>
                          <a:effectLst/>
                          <a:latin typeface="+mn-lt"/>
                        </a:rPr>
                        <a:t>  ¿Qué oración nos da mayor información sobre el viento? </a:t>
                      </a:r>
                    </a:p>
                    <a:p>
                      <a:pPr marL="804863" indent="55563"/>
                      <a:r>
                        <a:rPr lang="es-419" sz="1100" b="0" i="1" u="none" dirty="0" smtClean="0">
                          <a:solidFill>
                            <a:schemeClr val="tx1"/>
                          </a:solidFill>
                          <a:effectLst/>
                          <a:latin typeface="+mn-lt"/>
                        </a:rPr>
                        <a:t>Hacia </a:t>
                      </a:r>
                      <a:r>
                        <a:rPr lang="es-419" sz="1100" b="0" i="1" dirty="0" smtClean="0">
                          <a:latin typeface="+mn-lt"/>
                          <a:ea typeface="Calibri"/>
                          <a:cs typeface="Times New Roman"/>
                        </a:rPr>
                        <a:t>RI.1.8  DOK</a:t>
                      </a:r>
                      <a:r>
                        <a:rPr lang="es-419" sz="1100" b="0" i="1" baseline="0" dirty="0" smtClean="0">
                          <a:latin typeface="+mn-lt"/>
                          <a:ea typeface="Calibri"/>
                          <a:cs typeface="Times New Roman"/>
                        </a:rPr>
                        <a:t> 2</a:t>
                      </a:r>
                      <a:r>
                        <a:rPr lang="es-419" sz="1100" b="0" i="1" dirty="0" smtClean="0">
                          <a:latin typeface="+mn-lt"/>
                          <a:ea typeface="Calibri"/>
                          <a:cs typeface="Times New Roman"/>
                        </a:rPr>
                        <a:t> – Ci</a:t>
                      </a: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250889">
                <a:tc>
                  <a:txBody>
                    <a:bodyPr/>
                    <a:lstStyle/>
                    <a:p>
                      <a:pPr marL="857250" indent="-857250"/>
                      <a:r>
                        <a:rPr lang="es-419" sz="1200" b="1" u="sng" dirty="0" smtClean="0">
                          <a:solidFill>
                            <a:schemeClr val="tx1"/>
                          </a:solidFill>
                          <a:effectLst>
                            <a:outerShdw blurRad="38100" dist="38100" dir="2700000" algn="tl">
                              <a:srgbClr val="000000">
                                <a:alpha val="43137"/>
                              </a:srgbClr>
                            </a:outerShdw>
                          </a:effectLst>
                          <a:latin typeface="+mn-lt"/>
                        </a:rPr>
                        <a:t>Pregunta 12</a:t>
                      </a:r>
                      <a:r>
                        <a:rPr lang="es-419" sz="1200" b="0" u="none" dirty="0" smtClean="0">
                          <a:solidFill>
                            <a:schemeClr val="tx1"/>
                          </a:solidFill>
                          <a:effectLst>
                            <a:outerShdw blurRad="38100" dist="38100" dir="2700000" algn="tl">
                              <a:srgbClr val="000000">
                                <a:alpha val="43137"/>
                              </a:srgbClr>
                            </a:outerShdw>
                          </a:effectLst>
                          <a:latin typeface="+mn-lt"/>
                        </a:rPr>
                        <a:t>  </a:t>
                      </a:r>
                      <a:r>
                        <a:rPr lang="es-419" sz="1200" b="0" u="none" dirty="0" smtClean="0">
                          <a:solidFill>
                            <a:schemeClr val="tx1"/>
                          </a:solidFill>
                          <a:effectLst/>
                          <a:latin typeface="+mn-lt"/>
                        </a:rPr>
                        <a:t>¿Por qué el autor le habla a los lectores sobre el aire caliente y frío? Selecciona la </a:t>
                      </a:r>
                      <a:r>
                        <a:rPr lang="es-419" sz="1200" b="0" u="sng" dirty="0" smtClean="0">
                          <a:solidFill>
                            <a:schemeClr val="tx1"/>
                          </a:solidFill>
                          <a:effectLst/>
                          <a:latin typeface="+mn-lt"/>
                        </a:rPr>
                        <a:t>mejor</a:t>
                      </a:r>
                      <a:r>
                        <a:rPr lang="es-419" sz="1200" b="0" u="none" dirty="0" smtClean="0">
                          <a:solidFill>
                            <a:schemeClr val="tx1"/>
                          </a:solidFill>
                          <a:effectLst/>
                          <a:latin typeface="+mn-lt"/>
                        </a:rPr>
                        <a:t> razón.   </a:t>
                      </a:r>
                      <a:r>
                        <a:rPr lang="es-419" sz="1100" b="0" i="1" baseline="0" dirty="0" smtClean="0">
                          <a:effectLst/>
                          <a:latin typeface="+mn-lt"/>
                          <a:cs typeface="Helvetica" pitchFamily="34" charset="0"/>
                        </a:rPr>
                        <a:t>Hacia </a:t>
                      </a:r>
                      <a:r>
                        <a:rPr lang="es-419" sz="1100" b="0" i="1" dirty="0" smtClean="0">
                          <a:solidFill>
                            <a:srgbClr val="000000"/>
                          </a:solidFill>
                          <a:effectLst/>
                          <a:latin typeface="+mn-lt"/>
                          <a:ea typeface="Times New Roman"/>
                          <a:cs typeface="Times New Roman"/>
                        </a:rPr>
                        <a:t>RI.1.8  DOK 2 - CI</a:t>
                      </a:r>
                      <a:endParaRPr lang="es-419" sz="1100" b="0" i="1" dirty="0" smtClean="0">
                        <a:effectLst/>
                        <a:latin typeface="+mn-lt"/>
                        <a:ea typeface="Calibri"/>
                        <a:cs typeface="Times New Roman"/>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27089">
                <a:tc>
                  <a:txBody>
                    <a:bodyPr/>
                    <a:lstStyle/>
                    <a:p>
                      <a:pPr marL="857250" indent="-857250">
                        <a:buNone/>
                      </a:pPr>
                      <a:r>
                        <a:rPr lang="es-419" sz="1200" b="1" u="sng" dirty="0" smtClean="0">
                          <a:solidFill>
                            <a:schemeClr val="tx1"/>
                          </a:solidFill>
                          <a:effectLst>
                            <a:outerShdw blurRad="38100" dist="38100" dir="2700000" algn="tl">
                              <a:srgbClr val="000000">
                                <a:alpha val="43137"/>
                              </a:srgbClr>
                            </a:outerShdw>
                          </a:effectLst>
                          <a:latin typeface="+mn-lt"/>
                        </a:rPr>
                        <a:t>Pregunta</a:t>
                      </a:r>
                      <a:r>
                        <a:rPr lang="es-419" sz="1200" b="1" u="sng" baseline="0" dirty="0" smtClean="0">
                          <a:solidFill>
                            <a:schemeClr val="tx1"/>
                          </a:solidFill>
                          <a:effectLst>
                            <a:outerShdw blurRad="38100" dist="38100" dir="2700000" algn="tl">
                              <a:srgbClr val="000000">
                                <a:alpha val="43137"/>
                              </a:srgbClr>
                            </a:outerShdw>
                          </a:effectLst>
                          <a:latin typeface="+mn-lt"/>
                        </a:rPr>
                        <a:t> 13</a:t>
                      </a:r>
                      <a:r>
                        <a:rPr lang="es-419" sz="1200" b="1" u="none" baseline="0" dirty="0" smtClean="0">
                          <a:solidFill>
                            <a:schemeClr val="tx1"/>
                          </a:solidFill>
                          <a:effectLst>
                            <a:outerShdw blurRad="38100" dist="38100" dir="2700000" algn="tl">
                              <a:srgbClr val="000000">
                                <a:alpha val="43137"/>
                              </a:srgbClr>
                            </a:outerShdw>
                          </a:effectLst>
                          <a:latin typeface="+mn-lt"/>
                        </a:rPr>
                        <a:t>  </a:t>
                      </a:r>
                      <a:r>
                        <a:rPr lang="es-419" sz="1200" b="0" u="none" baseline="0" dirty="0" smtClean="0">
                          <a:solidFill>
                            <a:schemeClr val="tx1"/>
                          </a:solidFill>
                          <a:effectLst/>
                          <a:latin typeface="+mn-lt"/>
                        </a:rPr>
                        <a:t>Revisa ambos textos sobre el viento.  ¿Qué párrafo leerías para aprender sobre vientos fuertes y suaves? </a:t>
                      </a:r>
                      <a:r>
                        <a:rPr lang="es-419" sz="1100" b="0" i="1" baseline="0" dirty="0" smtClean="0">
                          <a:latin typeface="+mn-lt"/>
                          <a:cs typeface="Helvetica" pitchFamily="34" charset="0"/>
                        </a:rPr>
                        <a:t>Hacia </a:t>
                      </a:r>
                      <a:r>
                        <a:rPr kumimoji="0" lang="es-419" sz="1100" b="0" i="1" u="none" strike="noStrike" kern="1200" cap="none" spc="0" normalizeH="0" baseline="0" noProof="0" dirty="0" smtClean="0">
                          <a:ln>
                            <a:noFill/>
                          </a:ln>
                          <a:solidFill>
                            <a:srgbClr val="000000"/>
                          </a:solidFill>
                          <a:effectLst/>
                          <a:uLnTx/>
                          <a:uFillTx/>
                          <a:latin typeface="+mn-lt"/>
                          <a:ea typeface="Times New Roman"/>
                          <a:cs typeface="Times New Roman"/>
                        </a:rPr>
                        <a:t>RI.1.9  DOK 2 - CL</a:t>
                      </a:r>
                      <a:endParaRPr lang="es-419" sz="1100" b="0" i="1" dirty="0" smtClean="0">
                        <a:latin typeface="+mn-lt"/>
                        <a:cs typeface="Helvetica" pitchFamily="34" charset="0"/>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20801">
                <a:tc>
                  <a:txBody>
                    <a:bodyPr/>
                    <a:lstStyle/>
                    <a:p>
                      <a:pPr marL="0" indent="0">
                        <a:buNone/>
                      </a:pPr>
                      <a:r>
                        <a:rPr lang="es-419" sz="1200" b="1" u="sng" dirty="0" smtClean="0">
                          <a:solidFill>
                            <a:schemeClr val="tx1"/>
                          </a:solidFill>
                          <a:effectLst>
                            <a:outerShdw blurRad="38100" dist="38100" dir="2700000" algn="tl">
                              <a:srgbClr val="000000">
                                <a:alpha val="43137"/>
                              </a:srgbClr>
                            </a:outerShdw>
                          </a:effectLst>
                          <a:latin typeface="+mn-lt"/>
                        </a:rPr>
                        <a:t>Pregunta</a:t>
                      </a:r>
                      <a:r>
                        <a:rPr lang="es-419" sz="1200" b="1" u="sng" baseline="0" dirty="0" smtClean="0">
                          <a:solidFill>
                            <a:schemeClr val="tx1"/>
                          </a:solidFill>
                          <a:effectLst>
                            <a:outerShdw blurRad="38100" dist="38100" dir="2700000" algn="tl">
                              <a:srgbClr val="000000">
                                <a:alpha val="43137"/>
                              </a:srgbClr>
                            </a:outerShdw>
                          </a:effectLst>
                          <a:latin typeface="+mn-lt"/>
                        </a:rPr>
                        <a:t> 14</a:t>
                      </a:r>
                      <a:r>
                        <a:rPr lang="es-419" sz="1200" b="1" u="none" baseline="0" dirty="0" smtClean="0">
                          <a:solidFill>
                            <a:schemeClr val="tx1"/>
                          </a:solidFill>
                          <a:effectLst>
                            <a:outerShdw blurRad="38100" dist="38100" dir="2700000" algn="tl">
                              <a:srgbClr val="000000">
                                <a:alpha val="43137"/>
                              </a:srgbClr>
                            </a:outerShdw>
                          </a:effectLst>
                          <a:latin typeface="+mn-lt"/>
                        </a:rPr>
                        <a:t>  </a:t>
                      </a:r>
                      <a:r>
                        <a:rPr lang="es-419" sz="1200" b="0" u="none" baseline="0" dirty="0" smtClean="0">
                          <a:solidFill>
                            <a:schemeClr val="tx1"/>
                          </a:solidFill>
                          <a:effectLst/>
                          <a:latin typeface="+mn-lt"/>
                        </a:rPr>
                        <a:t>¿Qué párrafo te puede decir cómo se forman las montañas?  </a:t>
                      </a:r>
                    </a:p>
                    <a:p>
                      <a:pPr marL="0" indent="855663">
                        <a:buNone/>
                      </a:pPr>
                      <a:r>
                        <a:rPr lang="es-419" sz="1100" b="0" i="1" baseline="0" dirty="0" smtClean="0">
                          <a:latin typeface="+mn-lt"/>
                          <a:cs typeface="Helvetica" pitchFamily="34" charset="0"/>
                        </a:rPr>
                        <a:t>Hacia </a:t>
                      </a:r>
                      <a:r>
                        <a:rPr kumimoji="0" lang="es-419" sz="1100" b="0" i="1" u="none" strike="noStrike" kern="1200" cap="none" spc="0" normalizeH="0" baseline="0" noProof="0" dirty="0" smtClean="0">
                          <a:ln>
                            <a:noFill/>
                          </a:ln>
                          <a:solidFill>
                            <a:prstClr val="black"/>
                          </a:solidFill>
                          <a:effectLst/>
                          <a:uLnTx/>
                          <a:uFillTx/>
                          <a:latin typeface="+mn-lt"/>
                          <a:ea typeface="Calibri"/>
                          <a:cs typeface="Times New Roman"/>
                        </a:rPr>
                        <a:t>RI.1.9  DOK 1 - </a:t>
                      </a:r>
                      <a:r>
                        <a:rPr kumimoji="0" lang="es-419" sz="1100" b="0" i="1" u="none" strike="noStrike" kern="1200" cap="none" spc="0" normalizeH="0" baseline="0" noProof="0" dirty="0" err="1" smtClean="0">
                          <a:ln>
                            <a:noFill/>
                          </a:ln>
                          <a:solidFill>
                            <a:prstClr val="black"/>
                          </a:solidFill>
                          <a:effectLst/>
                          <a:uLnTx/>
                          <a:uFillTx/>
                          <a:latin typeface="+mn-lt"/>
                          <a:ea typeface="Calibri"/>
                          <a:cs typeface="Times New Roman"/>
                        </a:rPr>
                        <a:t>ANo</a:t>
                      </a:r>
                      <a:endParaRPr lang="es-419" sz="1100" b="0" i="1" dirty="0" smtClean="0">
                        <a:latin typeface="+mn-lt"/>
                        <a:cs typeface="Helvetica" pitchFamily="34" charset="0"/>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436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15</a:t>
                      </a:r>
                      <a:r>
                        <a:rPr lang="es-419" sz="1200" b="1" u="none" dirty="0" smtClean="0">
                          <a:solidFill>
                            <a:schemeClr val="tx1"/>
                          </a:solidFill>
                          <a:effectLst>
                            <a:outerShdw blurRad="38100" dist="38100" dir="2700000" algn="tl">
                              <a:srgbClr val="000000">
                                <a:alpha val="43137"/>
                              </a:srgbClr>
                            </a:outerShdw>
                          </a:effectLst>
                        </a:rPr>
                        <a:t>                                </a:t>
                      </a:r>
                      <a:r>
                        <a:rPr lang="es-419" sz="1200" b="1" u="none" dirty="0" smtClean="0">
                          <a:solidFill>
                            <a:schemeClr val="tx1"/>
                          </a:solidFill>
                          <a:effectLst/>
                        </a:rPr>
                        <a:t>  </a:t>
                      </a:r>
                      <a:r>
                        <a:rPr lang="es-419" sz="1200" b="1" u="sng" dirty="0" smtClean="0">
                          <a:solidFill>
                            <a:schemeClr val="tx1"/>
                          </a:solidFill>
                          <a:effectLst>
                            <a:outerShdw blurRad="38100" dist="38100" dir="2700000" algn="tl">
                              <a:srgbClr val="000000">
                                <a:alpha val="43137"/>
                              </a:srgbClr>
                            </a:outerShdw>
                          </a:effectLst>
                        </a:rPr>
                        <a:t>Respuesta construida Texto informativo </a:t>
                      </a:r>
                      <a:endParaRPr lang="es-419" sz="1200" b="0" i="1" u="none" dirty="0" smtClean="0">
                        <a:solidFill>
                          <a:schemeClr val="tx1"/>
                        </a:solidFill>
                        <a:effectLst/>
                      </a:endParaRPr>
                    </a:p>
                  </a:txBody>
                  <a:tcPr anchor="ctr">
                    <a:solidFill>
                      <a:schemeClr val="bg1">
                        <a:lumMod val="85000"/>
                      </a:schemeClr>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2</a:t>
                      </a: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16</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Respuesta construida Texto informativo </a:t>
                      </a:r>
                    </a:p>
                  </a:txBody>
                  <a:tcPr anchor="ctr">
                    <a:solidFill>
                      <a:schemeClr val="bg2"/>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2</a:t>
                      </a: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Escribe y revisa</a:t>
                      </a:r>
                    </a:p>
                  </a:txBody>
                  <a:tcPr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17</a:t>
                      </a:r>
                      <a:r>
                        <a:rPr lang="es-419" sz="1200" b="1" u="none" dirty="0" smtClean="0">
                          <a:solidFill>
                            <a:schemeClr val="tx1"/>
                          </a:solidFill>
                          <a:effectLst>
                            <a:outerShdw blurRad="38100" dist="38100" dir="2700000" algn="tl">
                              <a:srgbClr val="000000">
                                <a:alpha val="43137"/>
                              </a:srgbClr>
                            </a:outerShdw>
                          </a:effectLst>
                        </a:rPr>
                        <a:t>                                                          Escrito breve</a:t>
                      </a:r>
                      <a:endParaRPr lang="es-419" sz="1200" b="1"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W.1.3c</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2</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3048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18</a:t>
                      </a:r>
                      <a:r>
                        <a:rPr lang="es-419" sz="1200" b="1" u="none" dirty="0" smtClean="0">
                          <a:solidFill>
                            <a:schemeClr val="tx1"/>
                          </a:solidFill>
                          <a:effectLst>
                            <a:outerShdw blurRad="38100" dist="38100" dir="2700000" algn="tl">
                              <a:srgbClr val="000000">
                                <a:alpha val="43137"/>
                              </a:srgbClr>
                            </a:outerShdw>
                          </a:effectLst>
                        </a:rPr>
                        <a:t>   </a:t>
                      </a:r>
                      <a:r>
                        <a:rPr lang="es-419" sz="1200" b="0" dirty="0" smtClean="0">
                          <a:latin typeface="+mn-lt"/>
                          <a:ea typeface="Times New Roman"/>
                          <a:cs typeface="Helvetica" panose="020B0604020202020204" pitchFamily="34" charset="0"/>
                        </a:rPr>
                        <a:t>¿Qué oración podría añadirse al final del párrafo? </a:t>
                      </a:r>
                      <a:r>
                        <a:rPr lang="es-419" sz="1200" b="0" i="1" dirty="0" smtClean="0">
                          <a:latin typeface="+mn-lt"/>
                          <a:ea typeface="Times New Roman"/>
                          <a:cs typeface="Helvetica" panose="020B0604020202020204" pitchFamily="34" charset="0"/>
                        </a:rPr>
                        <a:t>W.1.3d</a:t>
                      </a: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21160">
                <a:tc>
                  <a:txBody>
                    <a:bodyPr/>
                    <a:lstStyle/>
                    <a:p>
                      <a:pPr marL="857250" marR="0" indent="-85725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19</a:t>
                      </a:r>
                      <a:r>
                        <a:rPr lang="es-419" sz="1200" b="0" u="none" dirty="0" smtClean="0">
                          <a:solidFill>
                            <a:schemeClr val="tx1"/>
                          </a:solidFill>
                          <a:effectLst/>
                        </a:rPr>
                        <a:t>  </a:t>
                      </a:r>
                      <a:r>
                        <a:rPr lang="es-419" sz="1200" b="0" dirty="0" smtClean="0">
                          <a:latin typeface="+mn-lt"/>
                        </a:rPr>
                        <a:t>¿Qué palabra ayuda al lector a comprender mejor el significado de la palabra </a:t>
                      </a:r>
                      <a:r>
                        <a:rPr lang="es-419" sz="1200" b="1" u="sng" dirty="0" smtClean="0">
                          <a:latin typeface="+mn-lt"/>
                        </a:rPr>
                        <a:t>formen</a:t>
                      </a:r>
                      <a:r>
                        <a:rPr lang="es-419" sz="1200" b="0" dirty="0" smtClean="0">
                          <a:latin typeface="+mn-lt"/>
                        </a:rPr>
                        <a:t> , en la siguiente oración? </a:t>
                      </a:r>
                      <a:r>
                        <a:rPr lang="es-419" sz="1200" b="0" i="1" u="none" dirty="0" smtClean="0">
                          <a:solidFill>
                            <a:schemeClr val="tx1"/>
                          </a:solidFill>
                          <a:effectLst/>
                        </a:rPr>
                        <a:t>L.1.6</a:t>
                      </a:r>
                      <a:endParaRPr lang="es-419" sz="1200" b="0" i="1"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51640">
                <a:tc>
                  <a:txBody>
                    <a:bodyPr/>
                    <a:lstStyle/>
                    <a:p>
                      <a:pPr marL="860425" marR="0" indent="-860425"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20</a:t>
                      </a:r>
                      <a:r>
                        <a:rPr lang="es-419" sz="1200" b="0" u="none" dirty="0" smtClean="0">
                          <a:solidFill>
                            <a:schemeClr val="tx1"/>
                          </a:solidFill>
                          <a:effectLst/>
                        </a:rPr>
                        <a:t>  </a:t>
                      </a:r>
                      <a:r>
                        <a:rPr lang="es-419" sz="1200" b="0" dirty="0" smtClean="0">
                          <a:latin typeface="+mn-lt"/>
                        </a:rPr>
                        <a:t>¿Qué palabra debe ir en el espacio en blanco para completar la oración?</a:t>
                      </a:r>
                      <a:r>
                        <a:rPr lang="es-419" sz="1200" b="0" baseline="0" dirty="0" smtClean="0">
                          <a:latin typeface="+mn-lt"/>
                        </a:rPr>
                        <a:t> </a:t>
                      </a:r>
                      <a:r>
                        <a:rPr lang="es-419" sz="1200" b="0" i="1" u="none" dirty="0" smtClean="0">
                          <a:solidFill>
                            <a:schemeClr val="tx1"/>
                          </a:solidFill>
                          <a:effectLst/>
                        </a:rPr>
                        <a:t>L.1.1d</a:t>
                      </a:r>
                      <a:endParaRPr lang="es-419" sz="1200" b="0" i="1" u="none" dirty="0" smtClean="0">
                        <a:latin typeface="+mn-lt"/>
                        <a:cs typeface="Helvetica" pitchFamily="34" charset="0"/>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bl>
          </a:graphicData>
        </a:graphic>
      </p:graphicFrame>
      <p:sp>
        <p:nvSpPr>
          <p:cNvPr id="6" name="Slide Number Placeholder 5"/>
          <p:cNvSpPr>
            <a:spLocks noGrp="1"/>
          </p:cNvSpPr>
          <p:nvPr>
            <p:ph type="sldNum" sz="quarter" idx="12"/>
          </p:nvPr>
        </p:nvSpPr>
        <p:spPr/>
        <p:txBody>
          <a:bodyPr/>
          <a:lstStyle/>
          <a:p>
            <a:fld id="{F177B04D-AEB5-43ED-B9BA-B3D1EC9C9067}" type="slidenum">
              <a:rPr lang="en-US" smtClean="0"/>
              <a:pPr/>
              <a:t>26</a:t>
            </a:fld>
            <a:endParaRPr lang="en-US" dirty="0"/>
          </a:p>
        </p:txBody>
      </p:sp>
    </p:spTree>
    <p:extLst>
      <p:ext uri="{BB962C8B-B14F-4D97-AF65-F5344CB8AC3E}">
        <p14:creationId xmlns:p14="http://schemas.microsoft.com/office/powerpoint/2010/main" val="1308619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grpSp>
        <p:nvGrpSpPr>
          <p:cNvPr id="14" name="Group 13"/>
          <p:cNvGrpSpPr/>
          <p:nvPr/>
        </p:nvGrpSpPr>
        <p:grpSpPr>
          <a:xfrm>
            <a:off x="841341" y="1579837"/>
            <a:ext cx="3273459" cy="2898245"/>
            <a:chOff x="3891437" y="-219478"/>
            <a:chExt cx="3083000" cy="2851342"/>
          </a:xfrm>
        </p:grpSpPr>
        <p:grpSp>
          <p:nvGrpSpPr>
            <p:cNvPr id="15" name="Group 14"/>
            <p:cNvGrpSpPr/>
            <p:nvPr/>
          </p:nvGrpSpPr>
          <p:grpSpPr>
            <a:xfrm>
              <a:off x="3938156" y="491164"/>
              <a:ext cx="3036281" cy="2140700"/>
              <a:chOff x="3513083" y="49290"/>
              <a:chExt cx="3623568" cy="2568001"/>
            </a:xfrm>
          </p:grpSpPr>
          <p:grpSp>
            <p:nvGrpSpPr>
              <p:cNvPr id="20" name="Group 19"/>
              <p:cNvGrpSpPr/>
              <p:nvPr/>
            </p:nvGrpSpPr>
            <p:grpSpPr>
              <a:xfrm>
                <a:off x="3513083" y="49290"/>
                <a:ext cx="3623568" cy="2538281"/>
                <a:chOff x="3754558" y="731036"/>
                <a:chExt cx="3445410" cy="2329487"/>
              </a:xfrm>
            </p:grpSpPr>
            <p:sp>
              <p:nvSpPr>
                <p:cNvPr id="29" name="Parallelogram 28"/>
                <p:cNvSpPr/>
                <p:nvPr/>
              </p:nvSpPr>
              <p:spPr>
                <a:xfrm rot="527859" flipH="1">
                  <a:off x="3754558" y="853322"/>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419" dirty="0"/>
                </a:p>
              </p:txBody>
            </p:sp>
            <p:sp>
              <p:nvSpPr>
                <p:cNvPr id="30" name="Parallelogram 29"/>
                <p:cNvSpPr/>
                <p:nvPr/>
              </p:nvSpPr>
              <p:spPr>
                <a:xfrm>
                  <a:off x="4260432" y="731036"/>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419" dirty="0"/>
                </a:p>
              </p:txBody>
            </p:sp>
          </p:grpSp>
          <p:pic>
            <p:nvPicPr>
              <p:cNvPr id="21"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603832"/>
                <a:ext cx="1142999" cy="10134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 name="Picture 6" descr="reading"/>
              <p:cNvPicPr>
                <a:picLocks noChangeAspect="1" noChangeArrowheads="1"/>
              </p:cNvPicPr>
              <p:nvPr/>
            </p:nvPicPr>
            <p:blipFill>
              <a:blip r:embed="rId5" cstate="print"/>
              <a:srcRect/>
              <a:stretch>
                <a:fillRect/>
              </a:stretch>
            </p:blipFill>
            <p:spPr bwMode="auto">
              <a:xfrm>
                <a:off x="4501916" y="310200"/>
                <a:ext cx="1820973" cy="1596665"/>
              </a:xfrm>
              <a:prstGeom prst="rect">
                <a:avLst/>
              </a:prstGeom>
              <a:noFill/>
            </p:spPr>
          </p:pic>
        </p:grpSp>
        <p:sp>
          <p:nvSpPr>
            <p:cNvPr id="18" name="Rectangle 17"/>
            <p:cNvSpPr/>
            <p:nvPr/>
          </p:nvSpPr>
          <p:spPr>
            <a:xfrm>
              <a:off x="3891437" y="-219478"/>
              <a:ext cx="924560" cy="929959"/>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s-419" sz="5400" b="1" cap="none" spc="0" dirty="0" smtClean="0">
                  <a:ln w="11430"/>
                  <a:effectLst>
                    <a:outerShdw blurRad="80000" dist="40000" dir="5040000" algn="tl">
                      <a:srgbClr val="000000">
                        <a:alpha val="30000"/>
                      </a:srgbClr>
                    </a:outerShdw>
                  </a:effectLst>
                </a:rPr>
                <a:t>1</a:t>
              </a:r>
              <a:r>
                <a:rPr lang="es-419" sz="5400" b="1" baseline="30000" dirty="0" smtClean="0">
                  <a:ln w="11430"/>
                  <a:effectLst>
                    <a:outerShdw blurRad="80000" dist="40000" dir="5040000" algn="tl">
                      <a:srgbClr val="000000">
                        <a:alpha val="30000"/>
                      </a:srgbClr>
                    </a:outerShdw>
                  </a:effectLst>
                </a:rPr>
                <a:t>er</a:t>
              </a:r>
              <a:endParaRPr lang="es-419" sz="5400" b="1" cap="none" spc="0" dirty="0" smtClean="0">
                <a:ln w="11430"/>
                <a:effectLst>
                  <a:outerShdw blurRad="80000" dist="40000" dir="5040000" algn="tl">
                    <a:srgbClr val="000000">
                      <a:alpha val="30000"/>
                    </a:srgbClr>
                  </a:outerShdw>
                </a:effectLst>
              </a:endParaRPr>
            </a:p>
          </p:txBody>
        </p:sp>
      </p:grpSp>
      <p:grpSp>
        <p:nvGrpSpPr>
          <p:cNvPr id="3" name="Group 2"/>
          <p:cNvGrpSpPr/>
          <p:nvPr/>
        </p:nvGrpSpPr>
        <p:grpSpPr>
          <a:xfrm>
            <a:off x="767688" y="1651909"/>
            <a:ext cx="5611586" cy="6315575"/>
            <a:chOff x="767688" y="1651909"/>
            <a:chExt cx="5611586" cy="6315575"/>
          </a:xfrm>
        </p:grpSpPr>
        <p:grpSp>
          <p:nvGrpSpPr>
            <p:cNvPr id="16" name="Group 15"/>
            <p:cNvGrpSpPr/>
            <p:nvPr/>
          </p:nvGrpSpPr>
          <p:grpSpPr>
            <a:xfrm>
              <a:off x="767688" y="1651909"/>
              <a:ext cx="5486400" cy="5635695"/>
              <a:chOff x="767688" y="284575"/>
              <a:chExt cx="5486400" cy="5635695"/>
            </a:xfrm>
          </p:grpSpPr>
          <p:sp>
            <p:nvSpPr>
              <p:cNvPr id="17" name="TextBox 16"/>
              <p:cNvSpPr txBox="1"/>
              <p:nvPr/>
            </p:nvSpPr>
            <p:spPr>
              <a:xfrm>
                <a:off x="767688" y="3360452"/>
                <a:ext cx="5486400" cy="2559818"/>
              </a:xfrm>
              <a:prstGeom prst="rect">
                <a:avLst/>
              </a:prstGeom>
              <a:noFill/>
              <a:ln>
                <a:noFill/>
              </a:ln>
            </p:spPr>
            <p:txBody>
              <a:bodyPr wrap="square" lIns="96661" tIns="48331" rIns="96661" bIns="48331" rtlCol="0">
                <a:spAutoFit/>
              </a:bodyPr>
              <a:lstStyle/>
              <a:p>
                <a:r>
                  <a:rPr lang="es-419" sz="3200" b="1" dirty="0" smtClean="0">
                    <a:effectLst>
                      <a:outerShdw blurRad="38100" dist="38100" dir="2700000" algn="tl">
                        <a:srgbClr val="000000">
                          <a:alpha val="43137"/>
                        </a:srgbClr>
                      </a:outerShdw>
                    </a:effectLst>
                  </a:rPr>
                  <a:t>Copia del estudiante</a:t>
                </a:r>
              </a:p>
              <a:p>
                <a:r>
                  <a:rPr lang="es-419" sz="3200" b="1" dirty="0" smtClean="0">
                    <a:effectLst>
                      <a:outerShdw blurRad="38100" dist="38100" dir="2700000" algn="tl">
                        <a:srgbClr val="000000">
                          <a:alpha val="43137"/>
                        </a:srgbClr>
                      </a:outerShdw>
                    </a:effectLst>
                  </a:rPr>
                  <a:t>Pre-evaluación  Trimestre 3</a:t>
                </a:r>
              </a:p>
              <a:p>
                <a:endParaRPr lang="es-419" sz="3200" b="1" dirty="0" smtClean="0">
                  <a:effectLst>
                    <a:outerShdw blurRad="38100" dist="38100" dir="2700000" algn="tl">
                      <a:srgbClr val="000000">
                        <a:alpha val="43137"/>
                      </a:srgbClr>
                    </a:outerShdw>
                  </a:effectLst>
                </a:endParaRPr>
              </a:p>
              <a:p>
                <a:r>
                  <a:rPr lang="es-419" sz="3200" b="1" dirty="0" smtClean="0">
                    <a:effectLst>
                      <a:outerShdw blurRad="38100" dist="38100" dir="2700000" algn="tl">
                        <a:srgbClr val="000000">
                          <a:alpha val="43137"/>
                        </a:srgbClr>
                      </a:outerShdw>
                    </a:effectLst>
                  </a:rPr>
                  <a:t>Nombre__________________</a:t>
                </a:r>
              </a:p>
              <a:p>
                <a:pPr algn="ctr"/>
                <a:endParaRPr lang="es-419" sz="3200" b="1" dirty="0" smtClean="0">
                  <a:effectLst>
                    <a:outerShdw blurRad="38100" dist="38100" dir="2700000" algn="tl">
                      <a:srgbClr val="000000">
                        <a:alpha val="43137"/>
                      </a:srgbClr>
                    </a:outerShdw>
                  </a:effectLst>
                </a:endParaRPr>
              </a:p>
            </p:txBody>
          </p:sp>
          <p:sp>
            <p:nvSpPr>
              <p:cNvPr id="19" name="Rectangle 18"/>
              <p:cNvSpPr/>
              <p:nvPr/>
            </p:nvSpPr>
            <p:spPr>
              <a:xfrm>
                <a:off x="1910286" y="284575"/>
                <a:ext cx="1748492" cy="830997"/>
              </a:xfrm>
              <a:prstGeom prst="rect">
                <a:avLst/>
              </a:prstGeom>
            </p:spPr>
            <p:txBody>
              <a:bodyPr wrap="none">
                <a:spAutoFit/>
              </a:bodyPr>
              <a:lstStyle/>
              <a:p>
                <a:r>
                  <a:rPr lang="es-419" sz="4800" b="1" dirty="0" smtClean="0">
                    <a:effectLst>
                      <a:outerShdw blurRad="38100" dist="38100" dir="2700000" algn="tl">
                        <a:srgbClr val="000000">
                          <a:alpha val="43137"/>
                        </a:srgbClr>
                      </a:outerShdw>
                    </a:effectLst>
                  </a:rPr>
                  <a:t>Grado</a:t>
                </a:r>
                <a:endParaRPr lang="es-419" sz="4800" b="1" dirty="0">
                  <a:effectLst>
                    <a:outerShdw blurRad="38100" dist="38100" dir="2700000" algn="tl">
                      <a:srgbClr val="000000">
                        <a:alpha val="43137"/>
                      </a:srgbClr>
                    </a:outerShdw>
                  </a:effectLst>
                </a:endParaRPr>
              </a:p>
            </p:txBody>
          </p:sp>
        </p:grpSp>
        <p:sp>
          <p:nvSpPr>
            <p:cNvPr id="2" name="TextBox 1"/>
            <p:cNvSpPr txBox="1"/>
            <p:nvPr/>
          </p:nvSpPr>
          <p:spPr>
            <a:xfrm>
              <a:off x="789024" y="6705600"/>
              <a:ext cx="5590250" cy="1261884"/>
            </a:xfrm>
            <a:prstGeom prst="rect">
              <a:avLst/>
            </a:prstGeom>
            <a:noFill/>
          </p:spPr>
          <p:txBody>
            <a:bodyPr wrap="square" rtlCol="0">
              <a:spAutoFit/>
            </a:bodyPr>
            <a:lstStyle/>
            <a:p>
              <a:endParaRPr lang="es-419" dirty="0" smtClean="0"/>
            </a:p>
            <a:p>
              <a:r>
                <a:rPr lang="es-419" dirty="0" smtClean="0"/>
                <a:t>Instrucciones:</a:t>
              </a:r>
            </a:p>
            <a:p>
              <a:r>
                <a:rPr lang="es-419" dirty="0" smtClean="0"/>
                <a:t>Lee cada cuento.</a:t>
              </a:r>
            </a:p>
            <a:p>
              <a:r>
                <a:rPr lang="es-419" dirty="0" smtClean="0"/>
                <a:t>Luego, contesta las preguntas acerca del cuento.</a:t>
              </a:r>
              <a:endParaRPr lang="es-419" dirty="0"/>
            </a:p>
          </p:txBody>
        </p:sp>
      </p:grpSp>
    </p:spTree>
    <p:extLst>
      <p:ext uri="{BB962C8B-B14F-4D97-AF65-F5344CB8AC3E}">
        <p14:creationId xmlns:p14="http://schemas.microsoft.com/office/powerpoint/2010/main" val="805502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90945"/>
            <a:ext cx="7010400" cy="7228013"/>
          </a:xfrm>
          <a:prstGeom prst="rect">
            <a:avLst/>
          </a:prstGeom>
          <a:noFill/>
        </p:spPr>
        <p:txBody>
          <a:bodyPr wrap="square" lIns="86749" tIns="43375" rIns="86749" bIns="43375" rtlCol="0">
            <a:spAutoFit/>
          </a:bodyPr>
          <a:lstStyle/>
          <a:p>
            <a:r>
              <a:rPr lang="es-419" sz="1700" u="sng" dirty="0" smtClean="0"/>
              <a:t>Instrucciones para el estudiante</a:t>
            </a:r>
            <a:r>
              <a:rPr lang="es-419" sz="1700" dirty="0" smtClean="0"/>
              <a:t>:  </a:t>
            </a:r>
          </a:p>
          <a:p>
            <a:endParaRPr lang="es-419" sz="1800" u="sng" dirty="0" smtClean="0"/>
          </a:p>
          <a:p>
            <a:r>
              <a:rPr lang="es-419" sz="1500" b="1" u="sng" dirty="0" smtClean="0"/>
              <a:t>Parte 1</a:t>
            </a:r>
            <a:r>
              <a:rPr lang="es-419" sz="1500" b="1" dirty="0" smtClean="0"/>
              <a:t> </a:t>
            </a:r>
          </a:p>
          <a:p>
            <a:endParaRPr lang="es-419" sz="1500" b="1" dirty="0" smtClean="0"/>
          </a:p>
          <a:p>
            <a:r>
              <a:rPr lang="es-419" sz="1500" b="1" u="sng" dirty="0" smtClean="0"/>
              <a:t>Tu tarea</a:t>
            </a:r>
            <a:r>
              <a:rPr lang="es-419" sz="1500" b="1" dirty="0" smtClean="0"/>
              <a:t>:</a:t>
            </a:r>
          </a:p>
          <a:p>
            <a:r>
              <a:rPr lang="es-419" sz="1500" dirty="0" smtClean="0"/>
              <a:t>Vas a leer tres textos.</a:t>
            </a:r>
          </a:p>
          <a:p>
            <a:pPr marL="325309" indent="-325309">
              <a:buAutoNum type="arabicPeriod"/>
            </a:pPr>
            <a:r>
              <a:rPr lang="es-419" sz="1500" dirty="0" smtClean="0"/>
              <a:t>Leer todos los textos.</a:t>
            </a:r>
          </a:p>
          <a:p>
            <a:pPr marL="325309" indent="-325309">
              <a:buAutoNum type="arabicPeriod"/>
            </a:pPr>
            <a:endParaRPr lang="es-419" sz="900" dirty="0" smtClean="0"/>
          </a:p>
          <a:p>
            <a:pPr marL="325309" indent="-325309">
              <a:buAutoNum type="arabicPeriod" startAt="2"/>
            </a:pPr>
            <a:r>
              <a:rPr lang="es-419" sz="1500" dirty="0" smtClean="0"/>
              <a:t>Tomar notas sobre los textos.</a:t>
            </a:r>
          </a:p>
          <a:p>
            <a:pPr marL="325309" indent="-325309">
              <a:buAutoNum type="arabicPeriod" startAt="2"/>
            </a:pPr>
            <a:endParaRPr lang="es-419" sz="900" dirty="0" smtClean="0"/>
          </a:p>
          <a:p>
            <a:pPr marL="325309" indent="-325309">
              <a:buAutoNum type="arabicPeriod" startAt="2"/>
            </a:pPr>
            <a:r>
              <a:rPr lang="es-419" sz="1500" dirty="0" smtClean="0"/>
              <a:t>Contestar las preguntas.</a:t>
            </a:r>
          </a:p>
          <a:p>
            <a:endParaRPr lang="es-419" sz="900" b="1" u="sng" dirty="0" smtClean="0"/>
          </a:p>
          <a:p>
            <a:r>
              <a:rPr lang="es-419" sz="1500" b="1" u="sng" dirty="0" smtClean="0"/>
              <a:t>Parte 2</a:t>
            </a:r>
            <a:r>
              <a:rPr lang="es-419" sz="1500" b="1" dirty="0" smtClean="0"/>
              <a:t> </a:t>
            </a:r>
          </a:p>
          <a:p>
            <a:r>
              <a:rPr lang="es-419" sz="1500" b="1" u="sng" dirty="0" smtClean="0"/>
              <a:t>Tu tarea</a:t>
            </a:r>
            <a:r>
              <a:rPr lang="es-419" sz="1500" b="1" dirty="0" smtClean="0"/>
              <a:t>:</a:t>
            </a:r>
          </a:p>
          <a:p>
            <a:r>
              <a:rPr lang="es-419" sz="1500" dirty="0" smtClean="0"/>
              <a:t>Vas a escribir un </a:t>
            </a:r>
            <a:r>
              <a:rPr lang="es-419" sz="1500" b="1" dirty="0" smtClean="0"/>
              <a:t>cuento narrativo</a:t>
            </a:r>
            <a:r>
              <a:rPr lang="es-419" sz="1500" dirty="0" smtClean="0"/>
              <a:t>. Esto significa que tiene un principio, un medio y un final. Este es un cuento imaginario. En tu cuento escribirás sobre un personaje que va a ir a una larga caminata para aprender más sobre el viento. Utilizarás detalles de los textos que leíste para ayudarte a escribir tu cuento. Luego, hablarás de lo siguiente:</a:t>
            </a:r>
          </a:p>
          <a:p>
            <a:endParaRPr lang="es-419" sz="1500" dirty="0" smtClean="0"/>
          </a:p>
          <a:p>
            <a:r>
              <a:rPr lang="es-419" sz="1500" dirty="0" smtClean="0"/>
              <a:t>1.  ¿Dónde es el escenario? ¿Quién es el personaje?</a:t>
            </a:r>
          </a:p>
          <a:p>
            <a:r>
              <a:rPr lang="es-419" sz="1500" dirty="0" smtClean="0"/>
              <a:t>2.  ¿Qué sucedió a lo largo del camino?</a:t>
            </a:r>
          </a:p>
          <a:p>
            <a:r>
              <a:rPr lang="es-419" sz="1500" dirty="0" smtClean="0"/>
              <a:t>3.  ¿Qué vio, escuchó y sintió el personaje?</a:t>
            </a:r>
          </a:p>
          <a:p>
            <a:r>
              <a:rPr lang="es-419" sz="1500" dirty="0" smtClean="0"/>
              <a:t>4.  ¿Qué aprendió el personaje sobre el viento, en su paseo?</a:t>
            </a:r>
          </a:p>
          <a:p>
            <a:pPr marL="342900" indent="-342900">
              <a:buAutoNum type="arabicPeriod"/>
            </a:pPr>
            <a:endParaRPr lang="es-419" sz="1500" dirty="0" smtClean="0"/>
          </a:p>
          <a:p>
            <a:endParaRPr lang="es-419" sz="900" dirty="0" smtClean="0"/>
          </a:p>
          <a:p>
            <a:pPr marL="325309" indent="-325309">
              <a:buAutoNum type="arabicPeriod"/>
            </a:pPr>
            <a:r>
              <a:rPr lang="es-419" sz="1500" u="sng" dirty="0" smtClean="0"/>
              <a:t>Planifica </a:t>
            </a:r>
            <a:r>
              <a:rPr lang="es-419" sz="1500" dirty="0" smtClean="0"/>
              <a:t>tu escrito. Puedes utilizar tus notas y respuestas.</a:t>
            </a:r>
          </a:p>
          <a:p>
            <a:pPr marL="325309" indent="-325309">
              <a:buAutoNum type="arabicPeriod"/>
            </a:pPr>
            <a:endParaRPr lang="es-419" sz="900" dirty="0" smtClean="0"/>
          </a:p>
          <a:p>
            <a:pPr marL="325309" indent="-325309">
              <a:buAutoNum type="arabicPeriod"/>
            </a:pPr>
            <a:r>
              <a:rPr lang="es-419" sz="1500" dirty="0" smtClean="0"/>
              <a:t>Escribe, revisa y edita tu primer borrador.</a:t>
            </a:r>
          </a:p>
          <a:p>
            <a:pPr marL="325309" indent="-325309">
              <a:buAutoNum type="arabicPeriod"/>
            </a:pPr>
            <a:endParaRPr lang="es-419" sz="900" dirty="0" smtClean="0"/>
          </a:p>
          <a:p>
            <a:pPr marL="325309" indent="-325309">
              <a:buAutoNum type="arabicPeriod"/>
            </a:pPr>
            <a:r>
              <a:rPr lang="es-419" sz="1500" dirty="0" smtClean="0"/>
              <a:t>Escribe tu versió final sobre el personaje que sale en una larga caminata para aprender más sobre el viento.</a:t>
            </a:r>
          </a:p>
          <a:p>
            <a:pPr algn="ctr"/>
            <a:r>
              <a:rPr lang="es-419" sz="1500" b="1" u="sng" dirty="0" smtClean="0"/>
              <a:t>¿Cómo serás calificado?</a:t>
            </a:r>
          </a:p>
          <a:p>
            <a:r>
              <a:rPr lang="es-419" sz="1500" b="1" dirty="0" smtClean="0"/>
              <a:t>	</a:t>
            </a:r>
            <a:endParaRPr lang="es-419" sz="1100" b="1" dirty="0"/>
          </a:p>
        </p:txBody>
      </p:sp>
      <p:graphicFrame>
        <p:nvGraphicFramePr>
          <p:cNvPr id="6" name="Table 5"/>
          <p:cNvGraphicFramePr>
            <a:graphicFrameLocks noGrp="1"/>
          </p:cNvGraphicFramePr>
          <p:nvPr>
            <p:extLst>
              <p:ext uri="{D42A27DB-BD31-4B8C-83A1-F6EECF244321}">
                <p14:modId xmlns:p14="http://schemas.microsoft.com/office/powerpoint/2010/main" val="2848252674"/>
              </p:ext>
            </p:extLst>
          </p:nvPr>
        </p:nvGraphicFramePr>
        <p:xfrm>
          <a:off x="1219200" y="7520305"/>
          <a:ext cx="4724400" cy="1569720"/>
        </p:xfrm>
        <a:graphic>
          <a:graphicData uri="http://schemas.openxmlformats.org/drawingml/2006/table">
            <a:tbl>
              <a:tblPr firstRow="1" bandRow="1">
                <a:tableStyleId>{5940675A-B579-460E-94D1-54222C63F5DA}</a:tableStyleId>
              </a:tblPr>
              <a:tblGrid>
                <a:gridCol w="1676400"/>
                <a:gridCol w="3048000"/>
              </a:tblGrid>
              <a:tr h="294640">
                <a:tc>
                  <a:txBody>
                    <a:bodyPr/>
                    <a:lstStyle/>
                    <a:p>
                      <a:pPr algn="r"/>
                      <a:r>
                        <a:rPr lang="es-419" sz="900" b="0" noProof="0" dirty="0" smtClean="0"/>
                        <a:t>Propósito</a:t>
                      </a:r>
                      <a:endParaRPr lang="es-419" sz="900" b="0"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900" b="1" i="0" u="none" strike="noStrike" kern="1200" cap="none" spc="0" normalizeH="0" baseline="0" noProof="0" dirty="0" smtClean="0">
                          <a:ln>
                            <a:noFill/>
                          </a:ln>
                          <a:solidFill>
                            <a:prstClr val="black"/>
                          </a:solidFill>
                          <a:effectLst/>
                          <a:uLnTx/>
                          <a:uFillTx/>
                          <a:latin typeface="+mn-lt"/>
                          <a:ea typeface="+mn-ea"/>
                          <a:cs typeface="+mn-cs"/>
                        </a:rPr>
                        <a:t>¿Dijiste qué pasó? ¿Escribiste sobre un personaje y el escenario?</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0">
                <a:tc>
                  <a:txBody>
                    <a:bodyPr/>
                    <a:lstStyle/>
                    <a:p>
                      <a:pPr algn="r"/>
                      <a:r>
                        <a:rPr lang="es-419" sz="900" b="0" noProof="0" dirty="0" smtClean="0"/>
                        <a:t>Organización</a:t>
                      </a:r>
                      <a:endParaRPr lang="es-419" sz="900" b="0" noProof="0" dirty="0"/>
                    </a:p>
                  </a:txBody>
                  <a:tcPr anchor="ctr">
                    <a:lnT w="12700" cap="flat" cmpd="sng" algn="ctr">
                      <a:noFill/>
                      <a:prstDash val="solid"/>
                      <a:round/>
                      <a:headEnd type="none" w="med" len="med"/>
                      <a:tailEnd type="none" w="med" len="med"/>
                    </a:lnT>
                    <a:solidFill>
                      <a:schemeClr val="bg2"/>
                    </a:solidFill>
                  </a:tcPr>
                </a:tc>
                <a:tc>
                  <a:txBody>
                    <a:bodyPr/>
                    <a:lstStyle/>
                    <a:p>
                      <a:r>
                        <a:rPr lang="es-419" sz="900" b="1" noProof="0" dirty="0" smtClean="0"/>
                        <a:t>¿Dijiste qué</a:t>
                      </a:r>
                      <a:r>
                        <a:rPr lang="es-419" sz="900" b="1" baseline="0" noProof="0" dirty="0" smtClean="0"/>
                        <a:t> pasó desde el comienzo hasta el final?</a:t>
                      </a:r>
                      <a:endParaRPr lang="es-419" sz="9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243840">
                <a:tc>
                  <a:txBody>
                    <a:bodyPr/>
                    <a:lstStyle/>
                    <a:p>
                      <a:pPr algn="r"/>
                      <a:r>
                        <a:rPr lang="es-419" sz="900" b="0"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s-419" sz="900" b="1" noProof="0" dirty="0" smtClean="0"/>
                        <a:t>¿Utilizaste detalles</a:t>
                      </a:r>
                      <a:r>
                        <a:rPr lang="es-419" sz="900" b="1" baseline="0" noProof="0" dirty="0" smtClean="0"/>
                        <a:t> de todos los textos?</a:t>
                      </a:r>
                      <a:endParaRPr lang="es-419" sz="900" b="1" noProof="0"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0">
                <a:tc>
                  <a:txBody>
                    <a:bodyPr/>
                    <a:lstStyle/>
                    <a:p>
                      <a:pPr algn="r"/>
                      <a:r>
                        <a:rPr lang="es-419" sz="900" b="0" noProof="0" dirty="0" smtClean="0"/>
                        <a:t>Elaboración</a:t>
                      </a:r>
                      <a:r>
                        <a:rPr lang="es-419" sz="900" b="0" baseline="0" noProof="0" dirty="0" smtClean="0"/>
                        <a:t> de lenguaje y vocabulario</a:t>
                      </a:r>
                      <a:endParaRPr lang="es-419" sz="900" b="0"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s-419" sz="900" b="1" noProof="0" dirty="0" smtClean="0"/>
                        <a:t>¿Utilizaste palabras</a:t>
                      </a:r>
                      <a:r>
                        <a:rPr lang="es-419" sz="900" b="1" baseline="0" noProof="0" dirty="0" smtClean="0"/>
                        <a:t> que describen, para mostrar lo que el personaje vio, escuchó y sintió? </a:t>
                      </a:r>
                      <a:endParaRPr lang="es-419" sz="9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147320">
                <a:tc>
                  <a:txBody>
                    <a:bodyPr/>
                    <a:lstStyle/>
                    <a:p>
                      <a:pPr algn="r"/>
                      <a:r>
                        <a:rPr lang="es-419" sz="900" b="0" noProof="0" dirty="0" smtClean="0"/>
                        <a:t>Convenciones</a:t>
                      </a:r>
                      <a:endParaRPr lang="es-419" sz="900" b="0" noProof="0" dirty="0"/>
                    </a:p>
                  </a:txBody>
                  <a:tcPr anchor="ctr">
                    <a:solidFill>
                      <a:schemeClr val="accent6">
                        <a:lumMod val="20000"/>
                        <a:lumOff val="80000"/>
                      </a:schemeClr>
                    </a:solidFill>
                  </a:tcPr>
                </a:tc>
                <a:tc>
                  <a:txBody>
                    <a:bodyPr/>
                    <a:lstStyle/>
                    <a:p>
                      <a:r>
                        <a:rPr lang="es-419" sz="900" b="1" noProof="0" dirty="0" smtClean="0"/>
                        <a:t>¿Seguiste las reglas del uso de letras</a:t>
                      </a:r>
                      <a:r>
                        <a:rPr lang="es-419" sz="900" b="1" baseline="0" noProof="0" dirty="0" smtClean="0"/>
                        <a:t> mayúsculas, puntuación y ortografía? </a:t>
                      </a:r>
                      <a:endParaRPr lang="es-419" sz="900" b="1" noProof="0" dirty="0" smtClean="0"/>
                    </a:p>
                  </a:txBody>
                  <a:tcPr anchor="ctr">
                    <a:solidFill>
                      <a:schemeClr val="accent6">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28</a:t>
            </a:fld>
            <a:endParaRPr lang="en-US" dirty="0"/>
          </a:p>
        </p:txBody>
      </p:sp>
    </p:spTree>
    <p:extLst>
      <p:ext uri="{BB962C8B-B14F-4D97-AF65-F5344CB8AC3E}">
        <p14:creationId xmlns:p14="http://schemas.microsoft.com/office/powerpoint/2010/main" val="3543655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esop's Fables Online Coloring Pages | Page 1"/>
          <p:cNvPicPr>
            <a:picLocks noChangeAspect="1" noChangeArrowheads="1"/>
          </p:cNvPicPr>
          <p:nvPr/>
        </p:nvPicPr>
        <p:blipFill rotWithShape="1">
          <a:blip r:embed="rId2">
            <a:extLst>
              <a:ext uri="{28A0092B-C50C-407E-A947-70E740481C1C}">
                <a14:useLocalDpi xmlns:a14="http://schemas.microsoft.com/office/drawing/2010/main" val="0"/>
              </a:ext>
            </a:extLst>
          </a:blip>
          <a:srcRect r="14035" b="3413"/>
          <a:stretch/>
        </p:blipFill>
        <p:spPr bwMode="auto">
          <a:xfrm>
            <a:off x="2209800" y="6026668"/>
            <a:ext cx="2514600" cy="2823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89547" y="866526"/>
            <a:ext cx="6172200" cy="5047536"/>
          </a:xfrm>
          <a:prstGeom prst="rect">
            <a:avLst/>
          </a:prstGeom>
        </p:spPr>
        <p:txBody>
          <a:bodyPr wrap="square">
            <a:spAutoFit/>
          </a:bodyPr>
          <a:lstStyle/>
          <a:p>
            <a:pPr algn="ctr"/>
            <a:r>
              <a:rPr lang="es-ES_tradnl" sz="1600" b="1" dirty="0" smtClean="0"/>
              <a:t>El viento y el sol</a:t>
            </a:r>
          </a:p>
          <a:p>
            <a:pPr algn="ctr"/>
            <a:r>
              <a:rPr lang="es-ES_tradnl" sz="1200" dirty="0" smtClean="0"/>
              <a:t>una fábula de Esopo</a:t>
            </a:r>
          </a:p>
          <a:p>
            <a:pPr algn="ctr"/>
            <a:endParaRPr lang="es-ES_tradnl" sz="1400" dirty="0" smtClean="0"/>
          </a:p>
          <a:p>
            <a:r>
              <a:rPr lang="es-ES_tradnl" sz="1400" dirty="0" smtClean="0"/>
              <a:t>Un día el viento le dijo al sol— ¡Soy más fuerte que tú! El sol dijo— ¡No, yo soy el más fuerte! El viento y el sol discutían y discutían por la mayoría del día.</a:t>
            </a:r>
          </a:p>
          <a:p>
            <a:r>
              <a:rPr lang="es-ES_tradnl" sz="1400" dirty="0" smtClean="0"/>
              <a:t> </a:t>
            </a:r>
          </a:p>
          <a:p>
            <a:r>
              <a:rPr lang="es-ES_tradnl" sz="1400" dirty="0" smtClean="0"/>
              <a:t>El siguiente día empezaron a discutir otra vez. Luego, el viento y el sol vieron a un niño caminando.  El niño tenía puesto un abrigo largo y pesado.   </a:t>
            </a:r>
          </a:p>
          <a:p>
            <a:r>
              <a:rPr lang="es-ES_tradnl" sz="1400" dirty="0" smtClean="0"/>
              <a:t> </a:t>
            </a:r>
          </a:p>
          <a:p>
            <a:r>
              <a:rPr lang="es-ES_tradnl" sz="1400" dirty="0" smtClean="0"/>
              <a:t>Primero, el viento dijo</a:t>
            </a:r>
            <a:r>
              <a:rPr lang="es-ES_tradnl" sz="1400" dirty="0"/>
              <a:t>—</a:t>
            </a:r>
            <a:r>
              <a:rPr lang="es-ES_tradnl" sz="1400" dirty="0" smtClean="0"/>
              <a:t> ¡Yo puedo quitarle el abrigo al niño! Pero de pronto, el sol dijo— ¡Yo </a:t>
            </a:r>
            <a:r>
              <a:rPr lang="es-ES_tradnl" sz="1400" dirty="0"/>
              <a:t>puedo quitarle el abrigo al </a:t>
            </a:r>
            <a:r>
              <a:rPr lang="es-ES_tradnl" sz="1400" dirty="0" smtClean="0"/>
              <a:t>niño! Y nuevamente ellos discutían y discutían sobre quién era el más fuerte.</a:t>
            </a:r>
          </a:p>
          <a:p>
            <a:r>
              <a:rPr lang="es-ES_tradnl" sz="1400" dirty="0" smtClean="0"/>
              <a:t> </a:t>
            </a:r>
          </a:p>
          <a:p>
            <a:r>
              <a:rPr lang="es-ES_tradnl" sz="1400" dirty="0" smtClean="0"/>
              <a:t>¿Ganará el sol? ¿Ganará el viento? ¿Quién puede quitarle el abrigo al niño?</a:t>
            </a:r>
          </a:p>
          <a:p>
            <a:endParaRPr lang="es-ES_tradnl" sz="1400" dirty="0"/>
          </a:p>
          <a:p>
            <a:r>
              <a:rPr lang="es-ES_tradnl" sz="1400" dirty="0" smtClean="0"/>
              <a:t> Luego, el viento sopló aire fuerte, tan fuerte que el niño apenas podía caminar.</a:t>
            </a:r>
          </a:p>
          <a:p>
            <a:r>
              <a:rPr lang="es-ES_tradnl" sz="1400" dirty="0" smtClean="0"/>
              <a:t>Mientras más fuerte soplaba el viento,  más fuerte el niño apretaba su abrigo. El viento sopló hasta que se cansó, pero no pudo hacer que el niño se quitara el abrigo.</a:t>
            </a:r>
          </a:p>
          <a:p>
            <a:r>
              <a:rPr lang="es-ES_tradnl" sz="1400" dirty="0" smtClean="0"/>
              <a:t> </a:t>
            </a:r>
          </a:p>
          <a:p>
            <a:r>
              <a:rPr lang="es-ES_tradnl" sz="1400" dirty="0" smtClean="0"/>
              <a:t>Ahora, era el turno del sol. Él envió su luz sobre el niño. El sol no tuvo que hacer mucho. El sol brilló sobre la cabeza y la espalda del niño hasta que el niño se acaloró tanto, que se quitó el abrigo y se sentó  bajo la </a:t>
            </a:r>
            <a:r>
              <a:rPr lang="es-ES_tradnl" sz="1400" b="1" dirty="0" smtClean="0"/>
              <a:t>sombra</a:t>
            </a:r>
            <a:r>
              <a:rPr lang="es-ES_tradnl" sz="1400" dirty="0" smtClean="0"/>
              <a:t> de un árbol.</a:t>
            </a:r>
            <a:endParaRPr lang="es-ES_tradnl" sz="1400" dirty="0"/>
          </a:p>
        </p:txBody>
      </p:sp>
      <p:sp>
        <p:nvSpPr>
          <p:cNvPr id="3" name="Rectangle 2"/>
          <p:cNvSpPr/>
          <p:nvPr/>
        </p:nvSpPr>
        <p:spPr>
          <a:xfrm>
            <a:off x="5105400" y="115679"/>
            <a:ext cx="2057400" cy="876778"/>
          </a:xfrm>
          <a:prstGeom prst="rect">
            <a:avLst/>
          </a:prstGeom>
        </p:spPr>
        <p:txBody>
          <a:bodyPr wrap="square">
            <a:spAutoFit/>
          </a:bodyPr>
          <a:lstStyle/>
          <a:p>
            <a:pPr lvl="0">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Equivalencia de grado: 1.7  </a:t>
            </a:r>
            <a:endParaRPr lang="es-PR"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Escala </a:t>
            </a:r>
            <a:r>
              <a:rPr lang="es-PR" sz="800" i="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Lexile</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620   </a:t>
            </a:r>
            <a:endParaRPr lang="es-PR"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del largo de la oración: 11.47 </a:t>
            </a:r>
            <a:endParaRPr lang="es-PR"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 la frecuencia de palabras: 3.93 </a:t>
            </a:r>
            <a:endParaRPr lang="es-PR"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Número de palabras</a:t>
            </a:r>
            <a:r>
              <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:218</a:t>
            </a:r>
          </a:p>
          <a:p>
            <a:pPr lvl="0">
              <a:lnSpc>
                <a:spcPct val="107000"/>
              </a:lnSpc>
            </a:pPr>
            <a:r>
              <a:rPr lang="es-PE" sz="800" b="1"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Basado en la versión original en inglés  </a:t>
            </a:r>
            <a:endParaRPr lang="es-PE" sz="110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pPr/>
              <a:t>29</a:t>
            </a:fld>
            <a:endParaRPr lang="en-US" dirty="0"/>
          </a:p>
        </p:txBody>
      </p:sp>
    </p:spTree>
    <p:extLst>
      <p:ext uri="{BB962C8B-B14F-4D97-AF65-F5344CB8AC3E}">
        <p14:creationId xmlns:p14="http://schemas.microsoft.com/office/powerpoint/2010/main" val="4020391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348" y="331419"/>
            <a:ext cx="2696431" cy="1250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nvPr>
        </p:nvGraphicFramePr>
        <p:xfrm>
          <a:off x="1012926" y="755805"/>
          <a:ext cx="5048923" cy="5990508"/>
        </p:xfrm>
        <a:graphic>
          <a:graphicData uri="http://schemas.openxmlformats.org/drawingml/2006/table">
            <a:tbl>
              <a:tblPr firstRow="1" bandRow="1">
                <a:tableStyleId>{5940675A-B579-460E-94D1-54222C63F5DA}</a:tableStyleId>
              </a:tblPr>
              <a:tblGrid>
                <a:gridCol w="2564532"/>
                <a:gridCol w="2484391"/>
              </a:tblGrid>
              <a:tr h="1275666">
                <a:tc gridSpan="2">
                  <a:txBody>
                    <a:bodyPr/>
                    <a:lstStyle/>
                    <a:p>
                      <a:pPr algn="ctr"/>
                      <a:endParaRPr kumimoji="0" lang="es-419" sz="14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4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4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4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100" noProof="0" dirty="0"/>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Renae</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Iversen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100" b="0" noProof="0" dirty="0">
                        <a:solidFill>
                          <a:srgbClr val="FF0000"/>
                        </a:solidFill>
                        <a:latin typeface="Lucida Handwriting" panose="03010101010101010101" pitchFamily="66" charset="0"/>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14849" y="-13938"/>
            <a:ext cx="320567" cy="3111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4546" tIns="47272" rIns="94546" bIns="47272" numCol="1" anchor="t" anchorCtr="0" compatLnSpc="1">
            <a:prstTxWarp prst="textNoShape">
              <a:avLst/>
            </a:prstTxWarp>
          </a:bodyPr>
          <a:lstStyle/>
          <a:p>
            <a:endParaRPr lang="en-US" sz="1763">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35478279"/>
              </p:ext>
            </p:extLst>
          </p:nvPr>
        </p:nvGraphicFramePr>
        <p:xfrm>
          <a:off x="391174" y="7884073"/>
          <a:ext cx="6766037" cy="647816"/>
        </p:xfrm>
        <a:graphic>
          <a:graphicData uri="http://schemas.openxmlformats.org/drawingml/2006/table">
            <a:tbl>
              <a:tblPr firstRow="1" bandRow="1">
                <a:tableStyleId>{2D5ABB26-0587-4C30-8999-92F81FD0307C}</a:tableStyleId>
              </a:tblPr>
              <a:tblGrid>
                <a:gridCol w="6766037"/>
              </a:tblGrid>
              <a:tr h="529481">
                <a:tc>
                  <a:txBody>
                    <a:bodyPr/>
                    <a:lstStyle/>
                    <a:p>
                      <a:pPr algn="ctr"/>
                      <a:endParaRPr lang="en-US" sz="1400" b="1" i="1" dirty="0" smtClean="0"/>
                    </a:p>
                    <a:p>
                      <a:pPr algn="ctr"/>
                      <a:r>
                        <a:rPr lang="en-US" sz="1100" b="1" i="1" dirty="0" smtClean="0"/>
                        <a:t>Gracias a </a:t>
                      </a:r>
                      <a:r>
                        <a:rPr lang="en-US" sz="1100" b="1" i="1" dirty="0" err="1" smtClean="0"/>
                        <a:t>todos</a:t>
                      </a:r>
                      <a:r>
                        <a:rPr lang="en-US" sz="1100" b="1" i="1" dirty="0" smtClean="0"/>
                        <a:t> los que </a:t>
                      </a:r>
                      <a:r>
                        <a:rPr lang="en-US" sz="1100" b="1" i="1" dirty="0" err="1" smtClean="0"/>
                        <a:t>participaron</a:t>
                      </a:r>
                      <a:r>
                        <a:rPr lang="en-US" sz="1100" b="1" i="1" dirty="0" smtClean="0"/>
                        <a:t> </a:t>
                      </a:r>
                      <a:r>
                        <a:rPr lang="en-US" sz="1100" b="1" i="1" dirty="0" err="1" smtClean="0"/>
                        <a:t>en</a:t>
                      </a:r>
                      <a:r>
                        <a:rPr lang="en-US" sz="1100" b="1" i="1" dirty="0" smtClean="0"/>
                        <a:t> la </a:t>
                      </a:r>
                      <a:r>
                        <a:rPr lang="en-US" sz="1100" b="1" i="1" dirty="0" err="1" smtClean="0"/>
                        <a:t>traducción</a:t>
                      </a:r>
                      <a:r>
                        <a:rPr lang="en-US" sz="1100" b="1" i="1" dirty="0" smtClean="0"/>
                        <a:t> de </a:t>
                      </a:r>
                      <a:r>
                        <a:rPr lang="en-US" sz="1100" b="1" i="1" dirty="0" err="1" smtClean="0"/>
                        <a:t>esta</a:t>
                      </a:r>
                      <a:r>
                        <a:rPr lang="en-US" sz="1100" b="1" i="1" dirty="0" smtClean="0"/>
                        <a:t> </a:t>
                      </a:r>
                      <a:r>
                        <a:rPr lang="en-US" sz="1100" b="1" i="1" dirty="0" err="1" smtClean="0"/>
                        <a:t>evaluación</a:t>
                      </a:r>
                      <a:r>
                        <a:rPr lang="en-US" sz="11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dirty="0" err="1" smtClean="0"/>
                        <a:t>bajo</a:t>
                      </a:r>
                      <a:r>
                        <a:rPr lang="en-US" sz="1100" b="1" i="1" dirty="0" smtClean="0"/>
                        <a:t> la </a:t>
                      </a:r>
                      <a:r>
                        <a:rPr lang="en-US" sz="1100" b="1" i="1" dirty="0" err="1" smtClean="0"/>
                        <a:t>coordinación</a:t>
                      </a:r>
                      <a:r>
                        <a:rPr lang="en-US" sz="1100" b="1" i="1" baseline="0" dirty="0" smtClean="0"/>
                        <a:t> de </a:t>
                      </a:r>
                      <a:r>
                        <a:rPr kumimoji="0" lang="en-US" sz="11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a:t>
                      </a:r>
                      <a:endParaRPr kumimoji="0" lang="es-419" sz="11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99176" marR="99176" marT="49588" marB="49588"/>
                </a:tc>
              </a:tr>
            </a:tbl>
          </a:graphicData>
        </a:graphic>
      </p:graphicFrame>
      <p:sp>
        <p:nvSpPr>
          <p:cNvPr id="2" name="Rectangle 1"/>
          <p:cNvSpPr/>
          <p:nvPr/>
        </p:nvSpPr>
        <p:spPr>
          <a:xfrm>
            <a:off x="411480" y="7117295"/>
            <a:ext cx="6553200" cy="600164"/>
          </a:xfrm>
          <a:prstGeom prst="rect">
            <a:avLst/>
          </a:prstGeom>
        </p:spPr>
        <p:txBody>
          <a:bodyPr wrap="square">
            <a:spAutoFit/>
          </a:bodyPr>
          <a:lstStyle/>
          <a:p>
            <a:pPr algn="ctr" defTabSz="914400">
              <a:defRPr/>
            </a:pPr>
            <a:r>
              <a:rPr lang="es-PR" sz="1100" dirty="0" smtClean="0">
                <a:solidFill>
                  <a:prstClr val="black"/>
                </a:solidFill>
              </a:rPr>
              <a:t>actividades Las para la tarea de rendimiento en las clases de K − 6 fueron escritas por :                                                                                                                                                                                                                                                                                                                                                                                                                                                                                                                                                                                                                                                                                                                                                                                                                                                                                                                                                                                                                                                                                                                                                                                                                                                                                                                                                                                                                                                                                                                                                                                                                                                                                                                                                                                                                                                                                                                                                                                                                                                                                                                                                                                                                                                                                                                                                                                                                                                                                                                                                                                                                                                                                                                                                                                                                                                                                                                                                                                                                                                                                                                                              </a:t>
            </a:r>
            <a:r>
              <a:rPr lang="es-PR" sz="1100" dirty="0" err="1" smtClean="0">
                <a:solidFill>
                  <a:prstClr val="black"/>
                </a:solidFill>
              </a:rPr>
              <a:t>Jamie</a:t>
            </a:r>
            <a:r>
              <a:rPr lang="es-PR" sz="1100" dirty="0" smtClean="0">
                <a:solidFill>
                  <a:prstClr val="black"/>
                </a:solidFill>
              </a:rPr>
              <a:t> </a:t>
            </a:r>
            <a:r>
              <a:rPr lang="es-PR" sz="1100" dirty="0" err="1" smtClean="0">
                <a:solidFill>
                  <a:prstClr val="black"/>
                </a:solidFill>
              </a:rPr>
              <a:t>Lentz</a:t>
            </a:r>
            <a:r>
              <a:rPr lang="es-PR" sz="1100" dirty="0" smtClean="0">
                <a:solidFill>
                  <a:prstClr val="black"/>
                </a:solidFill>
              </a:rPr>
              <a:t>, Gina </a:t>
            </a:r>
            <a:r>
              <a:rPr lang="es-PR" sz="1100" dirty="0" err="1" smtClean="0">
                <a:solidFill>
                  <a:prstClr val="black"/>
                </a:solidFill>
              </a:rPr>
              <a:t>McLain</a:t>
            </a:r>
            <a:r>
              <a:rPr lang="es-PR" sz="1100" dirty="0" smtClean="0">
                <a:solidFill>
                  <a:prstClr val="black"/>
                </a:solidFill>
              </a:rPr>
              <a:t>, </a:t>
            </a:r>
            <a:r>
              <a:rPr lang="es-PR" sz="1100" dirty="0" err="1" smtClean="0">
                <a:solidFill>
                  <a:prstClr val="black"/>
                </a:solidFill>
              </a:rPr>
              <a:t>Hayley</a:t>
            </a:r>
            <a:r>
              <a:rPr lang="es-PR" sz="1100" dirty="0" smtClean="0">
                <a:solidFill>
                  <a:prstClr val="black"/>
                </a:solidFill>
              </a:rPr>
              <a:t> </a:t>
            </a:r>
            <a:r>
              <a:rPr lang="es-PR" sz="1100" dirty="0" err="1" smtClean="0">
                <a:solidFill>
                  <a:prstClr val="black"/>
                </a:solidFill>
              </a:rPr>
              <a:t>Heider</a:t>
            </a:r>
            <a:r>
              <a:rPr lang="es-PR" sz="1100" dirty="0" smtClean="0">
                <a:solidFill>
                  <a:prstClr val="black"/>
                </a:solidFill>
              </a:rPr>
              <a:t>, Anna </a:t>
            </a:r>
            <a:r>
              <a:rPr lang="es-PR" sz="1100" dirty="0" err="1" smtClean="0">
                <a:solidFill>
                  <a:prstClr val="black"/>
                </a:solidFill>
              </a:rPr>
              <a:t>Wooley</a:t>
            </a:r>
            <a:r>
              <a:rPr lang="es-PR" sz="1100" dirty="0" smtClean="0">
                <a:solidFill>
                  <a:prstClr val="black"/>
                </a:solidFill>
              </a:rPr>
              <a:t>, </a:t>
            </a:r>
            <a:r>
              <a:rPr lang="es-PR" sz="1100" dirty="0" err="1" smtClean="0">
                <a:solidFill>
                  <a:prstClr val="black"/>
                </a:solidFill>
              </a:rPr>
              <a:t>Gretchen</a:t>
            </a:r>
            <a:r>
              <a:rPr lang="es-PR" sz="1100" dirty="0" smtClean="0">
                <a:solidFill>
                  <a:prstClr val="black"/>
                </a:solidFill>
              </a:rPr>
              <a:t> </a:t>
            </a:r>
            <a:r>
              <a:rPr lang="es-PR" sz="1100" dirty="0" err="1" smtClean="0">
                <a:solidFill>
                  <a:prstClr val="black"/>
                </a:solidFill>
              </a:rPr>
              <a:t>Erlandsen</a:t>
            </a:r>
            <a:r>
              <a:rPr lang="es-PR" sz="1100" dirty="0" smtClean="0">
                <a:solidFill>
                  <a:prstClr val="black"/>
                </a:solidFill>
              </a:rPr>
              <a:t>, Deborah </a:t>
            </a:r>
            <a:r>
              <a:rPr lang="es-PR" sz="1100" dirty="0" err="1" smtClean="0">
                <a:solidFill>
                  <a:prstClr val="black"/>
                </a:solidFill>
              </a:rPr>
              <a:t>Deplanche</a:t>
            </a:r>
            <a:r>
              <a:rPr lang="es-PR" sz="1100" dirty="0" smtClean="0">
                <a:solidFill>
                  <a:prstClr val="black"/>
                </a:solidFill>
              </a:rPr>
              <a:t>, Connie Briceno, </a:t>
            </a:r>
            <a:r>
              <a:rPr lang="es-PR" sz="1100" dirty="0" err="1" smtClean="0">
                <a:solidFill>
                  <a:prstClr val="black"/>
                </a:solidFill>
              </a:rPr>
              <a:t>Judy</a:t>
            </a:r>
            <a:r>
              <a:rPr lang="es-PR" sz="1100" dirty="0" smtClean="0">
                <a:solidFill>
                  <a:prstClr val="black"/>
                </a:solidFill>
              </a:rPr>
              <a:t> </a:t>
            </a:r>
            <a:r>
              <a:rPr lang="es-PR" sz="1100" dirty="0" err="1" smtClean="0">
                <a:solidFill>
                  <a:prstClr val="black"/>
                </a:solidFill>
              </a:rPr>
              <a:t>Ramer</a:t>
            </a:r>
            <a:r>
              <a:rPr lang="es-PR" sz="1100" dirty="0" smtClean="0">
                <a:solidFill>
                  <a:prstClr val="black"/>
                </a:solidFill>
              </a:rPr>
              <a:t>, </a:t>
            </a:r>
            <a:r>
              <a:rPr lang="es-PR" sz="1100" dirty="0" err="1" smtClean="0">
                <a:solidFill>
                  <a:prstClr val="black"/>
                </a:solidFill>
              </a:rPr>
              <a:t>Carrie</a:t>
            </a:r>
            <a:r>
              <a:rPr lang="es-PR" sz="1100" dirty="0" smtClean="0">
                <a:solidFill>
                  <a:prstClr val="black"/>
                </a:solidFill>
              </a:rPr>
              <a:t> Ellis, Sandra </a:t>
            </a:r>
            <a:r>
              <a:rPr lang="es-PR" sz="1100" dirty="0" err="1" smtClean="0">
                <a:solidFill>
                  <a:prstClr val="black"/>
                </a:solidFill>
              </a:rPr>
              <a:t>Maines</a:t>
            </a:r>
            <a:r>
              <a:rPr lang="es-PR" sz="1100" dirty="0" smtClean="0">
                <a:solidFill>
                  <a:prstClr val="black"/>
                </a:solidFill>
              </a:rPr>
              <a:t>, </a:t>
            </a:r>
            <a:r>
              <a:rPr lang="es-PR" sz="1100" dirty="0" err="1" smtClean="0">
                <a:solidFill>
                  <a:prstClr val="black"/>
                </a:solidFill>
              </a:rPr>
              <a:t>Renae</a:t>
            </a:r>
            <a:r>
              <a:rPr lang="es-PR" sz="1100" dirty="0" smtClean="0">
                <a:solidFill>
                  <a:prstClr val="black"/>
                </a:solidFill>
              </a:rPr>
              <a:t> </a:t>
            </a:r>
            <a:r>
              <a:rPr lang="es-PR" sz="1100" dirty="0" err="1" smtClean="0">
                <a:solidFill>
                  <a:prstClr val="black"/>
                </a:solidFill>
              </a:rPr>
              <a:t>Iversen</a:t>
            </a:r>
            <a:r>
              <a:rPr lang="es-PR" sz="1100" dirty="0" smtClean="0">
                <a:solidFill>
                  <a:prstClr val="black"/>
                </a:solidFill>
              </a:rPr>
              <a:t>, </a:t>
            </a:r>
            <a:r>
              <a:rPr lang="es-PR" sz="1100" dirty="0" err="1" smtClean="0">
                <a:solidFill>
                  <a:prstClr val="black"/>
                </a:solidFill>
              </a:rPr>
              <a:t>Anne</a:t>
            </a:r>
            <a:r>
              <a:rPr lang="es-PR" sz="1100" dirty="0" smtClean="0">
                <a:solidFill>
                  <a:prstClr val="black"/>
                </a:solidFill>
              </a:rPr>
              <a:t> </a:t>
            </a:r>
            <a:r>
              <a:rPr lang="es-PR" sz="1100" dirty="0" err="1" smtClean="0">
                <a:solidFill>
                  <a:prstClr val="black"/>
                </a:solidFill>
              </a:rPr>
              <a:t>Berg</a:t>
            </a:r>
            <a:r>
              <a:rPr lang="es-PR" sz="1100" dirty="0" smtClean="0">
                <a:solidFill>
                  <a:prstClr val="black"/>
                </a:solidFill>
              </a:rPr>
              <a:t>, </a:t>
            </a:r>
            <a:r>
              <a:rPr lang="es-PR" sz="1100" dirty="0" err="1" smtClean="0">
                <a:solidFill>
                  <a:prstClr val="black"/>
                </a:solidFill>
              </a:rPr>
              <a:t>Aliceson</a:t>
            </a:r>
            <a:r>
              <a:rPr lang="es-PR" sz="1100" dirty="0" smtClean="0">
                <a:solidFill>
                  <a:prstClr val="black"/>
                </a:solidFill>
              </a:rPr>
              <a:t> </a:t>
            </a:r>
            <a:r>
              <a:rPr lang="es-PR" sz="1100" dirty="0" err="1" smtClean="0">
                <a:solidFill>
                  <a:prstClr val="black"/>
                </a:solidFill>
              </a:rPr>
              <a:t>Brandt</a:t>
            </a:r>
            <a:r>
              <a:rPr lang="es-PR" sz="1100" dirty="0" smtClean="0">
                <a:solidFill>
                  <a:prstClr val="black"/>
                </a:solidFill>
              </a:rPr>
              <a:t> and </a:t>
            </a:r>
            <a:r>
              <a:rPr lang="es-PR" sz="1100" dirty="0" err="1" smtClean="0">
                <a:solidFill>
                  <a:prstClr val="black"/>
                </a:solidFill>
              </a:rPr>
              <a:t>Ko</a:t>
            </a:r>
            <a:r>
              <a:rPr lang="es-PR" sz="1100" dirty="0" smtClean="0">
                <a:solidFill>
                  <a:prstClr val="black"/>
                </a:solidFill>
              </a:rPr>
              <a:t> Kagawa</a:t>
            </a:r>
            <a:r>
              <a:rPr lang="en-US" sz="1100" dirty="0" smtClean="0">
                <a:solidFill>
                  <a:prstClr val="black"/>
                </a:solidFill>
              </a:rPr>
              <a:t>.</a:t>
            </a:r>
            <a:endParaRPr lang="en-US" sz="1100" dirty="0">
              <a:solidFill>
                <a:prstClr val="black"/>
              </a:solidFill>
            </a:endParaRPr>
          </a:p>
        </p:txBody>
      </p:sp>
      <p:sp>
        <p:nvSpPr>
          <p:cNvPr id="10" name="Slide Number Placeholder 4"/>
          <p:cNvSpPr>
            <a:spLocks noGrp="1"/>
          </p:cNvSpPr>
          <p:nvPr>
            <p:ph type="sldNum" sz="quarter" idx="12"/>
          </p:nvPr>
        </p:nvSpPr>
        <p:spPr>
          <a:xfrm>
            <a:off x="6400800" y="9070704"/>
            <a:ext cx="792480" cy="381000"/>
          </a:xfrm>
        </p:spPr>
        <p:txBody>
          <a:bodyPr/>
          <a:lstStyle/>
          <a:p>
            <a:fld id="{F177B04D-AEB5-43ED-B9BA-B3D1EC9C9067}" type="slidenum">
              <a:rPr lang="en-US" smtClean="0"/>
              <a:pPr/>
              <a:t>3</a:t>
            </a:fld>
            <a:endParaRPr lang="en-US" dirty="0"/>
          </a:p>
        </p:txBody>
      </p:sp>
    </p:spTree>
    <p:extLst>
      <p:ext uri="{BB962C8B-B14F-4D97-AF65-F5344CB8AC3E}">
        <p14:creationId xmlns:p14="http://schemas.microsoft.com/office/powerpoint/2010/main" val="2249912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538389"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lang="es-419" dirty="0"/>
          </a:p>
        </p:txBody>
      </p:sp>
      <p:sp>
        <p:nvSpPr>
          <p:cNvPr id="77" name="Shape 77"/>
          <p:cNvSpPr/>
          <p:nvPr/>
        </p:nvSpPr>
        <p:spPr>
          <a:xfrm>
            <a:off x="1005015" y="1044220"/>
            <a:ext cx="5699408" cy="1821155"/>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a:defRPr sz="1800"/>
            </a:pPr>
            <a:r>
              <a:rPr lang="es-419" sz="1600" b="1" dirty="0" smtClean="0">
                <a:latin typeface="Helvetica" panose="020B0604020202020204" pitchFamily="34" charset="0"/>
                <a:cs typeface="Helvetica" panose="020B0604020202020204" pitchFamily="34" charset="0"/>
                <a:sym typeface="Helvetica"/>
              </a:rPr>
              <a:t>¿Por qué el niño se sentaría bajo la sombra del árbol?</a:t>
            </a:r>
          </a:p>
          <a:p>
            <a:pPr lvl="0">
              <a:defRPr sz="1800"/>
            </a:pPr>
            <a:r>
              <a:rPr lang="es-419" sz="1600" b="1" dirty="0" smtClean="0">
                <a:latin typeface="Helvetica" panose="020B0604020202020204" pitchFamily="34" charset="0"/>
                <a:cs typeface="Helvetica" panose="020B0604020202020204" pitchFamily="34" charset="0"/>
                <a:sym typeface="Helvetica"/>
              </a:rPr>
              <a:t>      </a:t>
            </a:r>
            <a:endParaRPr lang="es-419"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s-419" sz="1600" dirty="0">
                <a:latin typeface="Helvetica" panose="020B0604020202020204" pitchFamily="34" charset="0"/>
                <a:cs typeface="Helvetica" panose="020B0604020202020204" pitchFamily="34" charset="0"/>
                <a:sym typeface="Helvetica"/>
              </a:rPr>
              <a:t>p</a:t>
            </a:r>
            <a:r>
              <a:rPr lang="es-419" sz="1600" dirty="0" smtClean="0">
                <a:latin typeface="Helvetica" panose="020B0604020202020204" pitchFamily="34" charset="0"/>
                <a:cs typeface="Helvetica" panose="020B0604020202020204" pitchFamily="34" charset="0"/>
                <a:sym typeface="Helvetica"/>
              </a:rPr>
              <a:t>ara mantenerse fresco</a:t>
            </a:r>
          </a:p>
          <a:p>
            <a:pPr marL="574655" lvl="0" indent="-342900">
              <a:buSzPct val="1000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s-419" sz="1600" dirty="0">
                <a:latin typeface="Helvetica" panose="020B0604020202020204" pitchFamily="34" charset="0"/>
                <a:cs typeface="Helvetica" panose="020B0604020202020204" pitchFamily="34" charset="0"/>
                <a:sym typeface="Helvetica"/>
              </a:rPr>
              <a:t>l</a:t>
            </a:r>
            <a:r>
              <a:rPr lang="es-419" sz="1600" dirty="0" smtClean="0">
                <a:latin typeface="Helvetica" panose="020B0604020202020204" pitchFamily="34" charset="0"/>
                <a:cs typeface="Helvetica" panose="020B0604020202020204" pitchFamily="34" charset="0"/>
                <a:sym typeface="Helvetica"/>
              </a:rPr>
              <a:t>e gustaban los árboles</a:t>
            </a:r>
          </a:p>
          <a:p>
            <a:pPr marL="574655" lvl="0" indent="-342900">
              <a:buSzPct val="1000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s-419" sz="1600" dirty="0">
                <a:latin typeface="Helvetica" panose="020B0604020202020204" pitchFamily="34" charset="0"/>
                <a:cs typeface="Helvetica" panose="020B0604020202020204" pitchFamily="34" charset="0"/>
                <a:sym typeface="Helvetica"/>
              </a:rPr>
              <a:t>e</a:t>
            </a:r>
            <a:r>
              <a:rPr lang="es-419" sz="1600" dirty="0" smtClean="0">
                <a:latin typeface="Helvetica" panose="020B0604020202020204" pitchFamily="34" charset="0"/>
                <a:cs typeface="Helvetica" panose="020B0604020202020204" pitchFamily="34" charset="0"/>
                <a:sym typeface="Helvetica"/>
              </a:rPr>
              <a:t>staba cansado </a:t>
            </a:r>
            <a:endParaRPr lang="es-419" sz="1600" dirty="0">
              <a:latin typeface="Helvetica" panose="020B0604020202020204" pitchFamily="34" charset="0"/>
              <a:cs typeface="Helvetica" panose="020B0604020202020204" pitchFamily="34" charset="0"/>
              <a:sym typeface="Helvetica"/>
            </a:endParaRPr>
          </a:p>
        </p:txBody>
      </p:sp>
      <p:sp>
        <p:nvSpPr>
          <p:cNvPr id="17" name="Shape 87"/>
          <p:cNvSpPr/>
          <p:nvPr/>
        </p:nvSpPr>
        <p:spPr>
          <a:xfrm>
            <a:off x="737519" y="4990296"/>
            <a:ext cx="5968081" cy="4283367"/>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120650" lvl="0">
              <a:defRPr sz="1800"/>
            </a:pPr>
            <a:r>
              <a:rPr lang="es-419" sz="1600" b="1" dirty="0" smtClean="0"/>
              <a:t>2.  </a:t>
            </a:r>
            <a:r>
              <a:rPr lang="es-419" sz="1600" b="1" dirty="0" smtClean="0">
                <a:latin typeface="Helvetica" pitchFamily="34" charset="0"/>
              </a:rPr>
              <a:t>Lee la oración.</a:t>
            </a:r>
          </a:p>
          <a:p>
            <a:pPr marL="342900" lvl="0" indent="-342900">
              <a:buAutoNum type="arabicPeriod" startAt="2"/>
              <a:defRPr sz="1800"/>
            </a:pPr>
            <a:endParaRPr lang="es-419" sz="1600" dirty="0" smtClean="0"/>
          </a:p>
          <a:p>
            <a:pPr lvl="0">
              <a:defRPr sz="1800"/>
            </a:pPr>
            <a:r>
              <a:rPr lang="es-419" sz="1600" dirty="0" smtClean="0">
                <a:latin typeface="Helvetica" pitchFamily="34" charset="0"/>
              </a:rPr>
              <a:t>       El sol envió su luz sobre el niño.</a:t>
            </a:r>
          </a:p>
          <a:p>
            <a:pPr lvl="0">
              <a:defRPr sz="1800"/>
            </a:pPr>
            <a:endParaRPr lang="es-419" sz="1600" b="1" dirty="0" smtClean="0">
              <a:latin typeface="Helvetica" panose="020B0604020202020204" pitchFamily="34" charset="0"/>
              <a:cs typeface="Helvetica" panose="020B0604020202020204" pitchFamily="34" charset="0"/>
              <a:sym typeface="Helvetica"/>
            </a:endParaRPr>
          </a:p>
          <a:p>
            <a:pPr lvl="0">
              <a:defRPr sz="1800"/>
            </a:pPr>
            <a:r>
              <a:rPr lang="es-419" sz="1600" b="1" dirty="0" smtClean="0">
                <a:latin typeface="Helvetica" panose="020B0604020202020204" pitchFamily="34" charset="0"/>
                <a:cs typeface="Helvetica" panose="020B0604020202020204" pitchFamily="34" charset="0"/>
                <a:sym typeface="Helvetica"/>
              </a:rPr>
              <a:t>    ¿Qué significa la oración?</a:t>
            </a:r>
          </a:p>
          <a:p>
            <a:pPr lvl="0">
              <a:defRPr sz="1800"/>
            </a:pPr>
            <a:endParaRPr lang="es-419" sz="1600" b="1" dirty="0" smtClean="0">
              <a:latin typeface="Helvetica" panose="020B0604020202020204" pitchFamily="34" charset="0"/>
              <a:cs typeface="Helvetica" panose="020B0604020202020204" pitchFamily="34" charset="0"/>
              <a:sym typeface="Helvetica"/>
            </a:endParaRPr>
          </a:p>
          <a:p>
            <a:pPr marL="685800" lvl="0" indent="-336550">
              <a:buAutoNum type="alphaUcPeriod"/>
              <a:defRPr sz="1800"/>
            </a:pPr>
            <a:r>
              <a:rPr lang="es-419" sz="1600" dirty="0" smtClean="0">
                <a:latin typeface="Helvetica" panose="020B0604020202020204" pitchFamily="34" charset="0"/>
                <a:cs typeface="Helvetica" panose="020B0604020202020204" pitchFamily="34" charset="0"/>
                <a:sym typeface="Helvetica"/>
              </a:rPr>
              <a:t>La luz brilla sobre el niño.</a:t>
            </a:r>
          </a:p>
          <a:p>
            <a:pPr marL="685800" lvl="0" indent="-336550">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685800" lvl="0" indent="-336550">
              <a:buFont typeface="+mj-lt"/>
              <a:buAutoNum type="alphaUcPeriod" startAt="2"/>
              <a:defRPr sz="1800"/>
            </a:pPr>
            <a:r>
              <a:rPr lang="es-419" sz="1600" dirty="0" smtClean="0">
                <a:latin typeface="Helvetica" panose="020B0604020202020204" pitchFamily="34" charset="0"/>
                <a:cs typeface="Helvetica" panose="020B0604020202020204" pitchFamily="34" charset="0"/>
                <a:sym typeface="Helvetica"/>
              </a:rPr>
              <a:t>El sol se sentó en el niño.</a:t>
            </a:r>
          </a:p>
          <a:p>
            <a:pPr marL="685800" lvl="0" indent="-336550">
              <a:buFont typeface="+mj-lt"/>
              <a:buAutoNum type="alphaUcPeriod" startAt="2"/>
              <a:defRPr sz="1800"/>
            </a:pPr>
            <a:endParaRPr lang="es-419" sz="1600" dirty="0" smtClean="0">
              <a:latin typeface="Helvetica" panose="020B0604020202020204" pitchFamily="34" charset="0"/>
              <a:cs typeface="Helvetica" panose="020B0604020202020204" pitchFamily="34" charset="0"/>
              <a:sym typeface="Helvetica"/>
            </a:endParaRPr>
          </a:p>
          <a:p>
            <a:pPr marL="685800" lvl="0" indent="-336550">
              <a:buFont typeface="+mj-lt"/>
              <a:buAutoNum type="alphaUcPeriod" startAt="2"/>
              <a:defRPr sz="1800"/>
            </a:pPr>
            <a:r>
              <a:rPr lang="es-419" sz="1600" dirty="0" smtClean="0">
                <a:latin typeface="Helvetica" panose="020B0604020202020204" pitchFamily="34" charset="0"/>
                <a:cs typeface="Helvetica" panose="020B0604020202020204" pitchFamily="34" charset="0"/>
                <a:sym typeface="Helvetica"/>
              </a:rPr>
              <a:t>El sol tenía luz.</a:t>
            </a:r>
          </a:p>
          <a:p>
            <a:pPr marL="685800" lvl="0" indent="-336550">
              <a:buFont typeface="+mj-lt"/>
              <a:buAutoNum type="alphaUcPeriod" startAt="2"/>
              <a:defRPr sz="1800"/>
            </a:pPr>
            <a:endParaRPr lang="es-419" sz="1600" dirty="0" smtClean="0">
              <a:latin typeface="Helvetica" panose="020B0604020202020204" pitchFamily="34" charset="0"/>
              <a:cs typeface="Helvetica" panose="020B0604020202020204" pitchFamily="34" charset="0"/>
              <a:sym typeface="Helvetica"/>
            </a:endParaRPr>
          </a:p>
          <a:p>
            <a:pPr marL="342900" lvl="0" indent="-342900">
              <a:buFont typeface="+mj-lt"/>
              <a:buAutoNum type="alphaUcPeriod" startAt="2"/>
              <a:defRPr sz="1800"/>
            </a:pPr>
            <a:endParaRPr lang="es-419" sz="1600" dirty="0" smtClean="0">
              <a:latin typeface="Helvetica" panose="020B0604020202020204" pitchFamily="34" charset="0"/>
              <a:cs typeface="Helvetica" panose="020B0604020202020204" pitchFamily="34" charset="0"/>
              <a:sym typeface="Helvetica"/>
            </a:endParaRPr>
          </a:p>
          <a:p>
            <a:pPr marL="342900" lvl="0" indent="-342900">
              <a:buFont typeface="+mj-lt"/>
              <a:buAutoNum type="alphaUcPeriod" startAt="2"/>
              <a:defRPr sz="1800"/>
            </a:pPr>
            <a:endParaRPr lang="es-419" sz="1600" dirty="0" smtClean="0">
              <a:latin typeface="Helvetica" panose="020B0604020202020204" pitchFamily="34" charset="0"/>
              <a:cs typeface="Helvetica" panose="020B0604020202020204" pitchFamily="34" charset="0"/>
              <a:sym typeface="Helvetica"/>
            </a:endParaRPr>
          </a:p>
          <a:p>
            <a:pPr marL="342900" lvl="0" indent="-342900">
              <a:defRPr sz="1800"/>
            </a:pPr>
            <a:endParaRPr lang="es-419" sz="1600" dirty="0" smtClean="0">
              <a:latin typeface="Helvetica" panose="020B0604020202020204" pitchFamily="34" charset="0"/>
              <a:cs typeface="Helvetica" panose="020B0604020202020204" pitchFamily="34" charset="0"/>
              <a:sym typeface="Helvetica"/>
            </a:endParaRPr>
          </a:p>
          <a:p>
            <a:pPr marL="342900" lvl="0" indent="-342900">
              <a:defRPr sz="1800"/>
            </a:pPr>
            <a:endParaRPr lang="es-419" sz="1600" dirty="0" smtClean="0">
              <a:latin typeface="Helvetica" panose="020B0604020202020204" pitchFamily="34" charset="0"/>
              <a:cs typeface="Helvetica" panose="020B0604020202020204" pitchFamily="34" charset="0"/>
              <a:sym typeface="Helvetica"/>
            </a:endParaRPr>
          </a:p>
          <a:p>
            <a:pPr marL="342900" lvl="0" indent="-52388">
              <a:buFont typeface="+mj-lt"/>
              <a:buAutoNum type="alphaUcPeriod"/>
              <a:defRPr sz="1800"/>
            </a:pPr>
            <a:endParaRPr lang="es-419" sz="1600" dirty="0">
              <a:latin typeface="Helvetica" panose="020B0604020202020204" pitchFamily="34" charset="0"/>
              <a:cs typeface="Helvetica" panose="020B0604020202020204" pitchFamily="34" charset="0"/>
              <a:sym typeface="Helvetica"/>
            </a:endParaRPr>
          </a:p>
        </p:txBody>
      </p:sp>
      <p:grpSp>
        <p:nvGrpSpPr>
          <p:cNvPr id="3" name="Group 2"/>
          <p:cNvGrpSpPr/>
          <p:nvPr/>
        </p:nvGrpSpPr>
        <p:grpSpPr>
          <a:xfrm>
            <a:off x="786311" y="6518013"/>
            <a:ext cx="229309" cy="1206680"/>
            <a:chOff x="688101" y="6515098"/>
            <a:chExt cx="229309" cy="1206680"/>
          </a:xfrm>
        </p:grpSpPr>
        <p:sp>
          <p:nvSpPr>
            <p:cNvPr id="19" name="Shape 90"/>
            <p:cNvSpPr/>
            <p:nvPr/>
          </p:nvSpPr>
          <p:spPr>
            <a:xfrm>
              <a:off x="688101" y="749317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lang="es-419" dirty="0"/>
            </a:p>
          </p:txBody>
        </p:sp>
        <p:sp>
          <p:nvSpPr>
            <p:cNvPr id="20" name="Shape 91"/>
            <p:cNvSpPr/>
            <p:nvPr/>
          </p:nvSpPr>
          <p:spPr>
            <a:xfrm>
              <a:off x="688807" y="651509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21" name="Shape 92"/>
            <p:cNvSpPr/>
            <p:nvPr/>
          </p:nvSpPr>
          <p:spPr>
            <a:xfrm>
              <a:off x="688101" y="696895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grpSp>
      <p:graphicFrame>
        <p:nvGraphicFramePr>
          <p:cNvPr id="2" name="Table 1"/>
          <p:cNvGraphicFramePr>
            <a:graphicFrameLocks noGrp="1"/>
          </p:cNvGraphicFramePr>
          <p:nvPr>
            <p:extLst>
              <p:ext uri="{D42A27DB-BD31-4B8C-83A1-F6EECF244321}">
                <p14:modId xmlns:p14="http://schemas.microsoft.com/office/powerpoint/2010/main" val="2650412959"/>
              </p:ext>
            </p:extLst>
          </p:nvPr>
        </p:nvGraphicFramePr>
        <p:xfrm>
          <a:off x="4667182" y="3657600"/>
          <a:ext cx="2038418" cy="560832"/>
        </p:xfrm>
        <a:graphic>
          <a:graphicData uri="http://schemas.openxmlformats.org/drawingml/2006/table">
            <a:tbl>
              <a:tblPr firstRow="1" firstCol="1" bandRow="1"/>
              <a:tblGrid>
                <a:gridCol w="2038418"/>
              </a:tblGrid>
              <a:tr h="96740">
                <a:tc>
                  <a:txBody>
                    <a:bodyPr/>
                    <a:lstStyle/>
                    <a:p>
                      <a:pPr marL="0" marR="0" algn="ctr">
                        <a:lnSpc>
                          <a:spcPct val="115000"/>
                        </a:lnSpc>
                        <a:spcBef>
                          <a:spcPts val="0"/>
                        </a:spcBef>
                        <a:spcAft>
                          <a:spcPts val="0"/>
                        </a:spcAft>
                      </a:pPr>
                      <a:r>
                        <a:rPr lang="en-US" sz="800" b="1" dirty="0" smtClean="0">
                          <a:solidFill>
                            <a:srgbClr val="000000"/>
                          </a:solidFill>
                          <a:latin typeface="Calibri"/>
                          <a:ea typeface="Times New Roman"/>
                          <a:cs typeface="Times New Roman"/>
                        </a:rPr>
                        <a:t>Hacia RL.1.4                      DOK </a:t>
                      </a:r>
                      <a:r>
                        <a:rPr lang="en-US" sz="800" b="1" dirty="0">
                          <a:solidFill>
                            <a:srgbClr val="000000"/>
                          </a:solidFill>
                          <a:latin typeface="Calibri"/>
                          <a:ea typeface="Times New Roman"/>
                          <a:cs typeface="Times New Roman"/>
                        </a:rPr>
                        <a:t>2 – </a:t>
                      </a:r>
                      <a:r>
                        <a:rPr lang="en-US" sz="800" b="1" dirty="0" err="1" smtClean="0">
                          <a:solidFill>
                            <a:srgbClr val="000000"/>
                          </a:solidFill>
                          <a:latin typeface="Calibri"/>
                          <a:ea typeface="Times New Roman"/>
                          <a:cs typeface="Times New Roman"/>
                        </a:rPr>
                        <a:t>Ch</a:t>
                      </a:r>
                      <a:endParaRPr lang="en-US" sz="800" dirty="0">
                        <a:latin typeface="Calibri"/>
                        <a:ea typeface="Calibri"/>
                        <a:cs typeface="Times New Roman"/>
                      </a:endParaRPr>
                    </a:p>
                  </a:txBody>
                  <a:tcPr marL="22935" marR="2293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tx2">
                        <a:lumMod val="20000"/>
                        <a:lumOff val="80000"/>
                      </a:schemeClr>
                    </a:solidFill>
                  </a:tcPr>
                </a:tc>
              </a:tr>
              <a:tr h="335279">
                <a:tc>
                  <a:txBody>
                    <a:bodyPr/>
                    <a:lstStyle/>
                    <a:p>
                      <a:pPr marL="0" marR="0" algn="l">
                        <a:lnSpc>
                          <a:spcPct val="115000"/>
                        </a:lnSpc>
                        <a:spcBef>
                          <a:spcPts val="0"/>
                        </a:spcBef>
                        <a:spcAft>
                          <a:spcPts val="0"/>
                        </a:spcAft>
                      </a:pPr>
                      <a:r>
                        <a:rPr lang="es-419" sz="800" b="1" dirty="0" smtClean="0">
                          <a:solidFill>
                            <a:srgbClr val="000000"/>
                          </a:solidFill>
                          <a:latin typeface="+mn-lt"/>
                          <a:ea typeface="Times New Roman"/>
                          <a:cs typeface="Times New Roman"/>
                        </a:rPr>
                        <a:t>L.1.5c  Identifica las conexiones en la vida real entre las palabras y sus usos (ejemplo: notan lugares en el hogar que son acogedores).</a:t>
                      </a:r>
                      <a:endParaRPr lang="en-US" sz="800" b="1" u="sng" dirty="0" smtClean="0">
                        <a:solidFill>
                          <a:srgbClr val="000000"/>
                        </a:solidFill>
                        <a:latin typeface="Calibri"/>
                        <a:ea typeface="Times New Roman"/>
                        <a:cs typeface="Times New Roman"/>
                      </a:endParaRPr>
                    </a:p>
                  </a:txBody>
                  <a:tcPr marL="22935" marR="2293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59853748"/>
              </p:ext>
            </p:extLst>
          </p:nvPr>
        </p:nvGraphicFramePr>
        <p:xfrm>
          <a:off x="4800600" y="8305800"/>
          <a:ext cx="1905000" cy="701040"/>
        </p:xfrm>
        <a:graphic>
          <a:graphicData uri="http://schemas.openxmlformats.org/drawingml/2006/table">
            <a:tbl>
              <a:tblPr/>
              <a:tblGrid>
                <a:gridCol w="1905000"/>
              </a:tblGrid>
              <a:tr h="70503">
                <a:tc>
                  <a:txBody>
                    <a:bodyPr/>
                    <a:lstStyle/>
                    <a:p>
                      <a:pPr marL="0" marR="0" algn="ctr">
                        <a:lnSpc>
                          <a:spcPct val="115000"/>
                        </a:lnSpc>
                        <a:spcBef>
                          <a:spcPts val="0"/>
                        </a:spcBef>
                        <a:spcAft>
                          <a:spcPts val="0"/>
                        </a:spcAft>
                      </a:pPr>
                      <a:r>
                        <a:rPr lang="es-419" sz="800" b="1" noProof="0" dirty="0" smtClean="0">
                          <a:solidFill>
                            <a:srgbClr val="000000"/>
                          </a:solidFill>
                          <a:latin typeface="Calibri"/>
                          <a:ea typeface="Times New Roman"/>
                          <a:cs typeface="Times New Roman"/>
                        </a:rPr>
                        <a:t>Hacia RL.1.4             DOK 2 – </a:t>
                      </a:r>
                      <a:r>
                        <a:rPr lang="es-419" sz="800" b="1" noProof="0" dirty="0" err="1" smtClean="0">
                          <a:solidFill>
                            <a:srgbClr val="000000"/>
                          </a:solidFill>
                          <a:latin typeface="Calibri"/>
                          <a:ea typeface="Times New Roman"/>
                          <a:cs typeface="Times New Roman"/>
                        </a:rPr>
                        <a:t>APm</a:t>
                      </a:r>
                      <a:endParaRPr lang="es-419" sz="800" noProof="0" dirty="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3">
                        <a:lumMod val="40000"/>
                        <a:lumOff val="60000"/>
                      </a:schemeClr>
                    </a:solidFill>
                  </a:tcPr>
                </a:tc>
              </a:tr>
              <a:tr h="324041">
                <a:tc>
                  <a:txBody>
                    <a:bodyPr/>
                    <a:lstStyle/>
                    <a:p>
                      <a:pPr marL="0" marR="0" algn="l">
                        <a:lnSpc>
                          <a:spcPct val="115000"/>
                        </a:lnSpc>
                        <a:spcBef>
                          <a:spcPts val="0"/>
                        </a:spcBef>
                        <a:spcAft>
                          <a:spcPts val="0"/>
                        </a:spcAft>
                      </a:pPr>
                      <a:r>
                        <a:rPr lang="es-419" sz="800" b="1" noProof="0" dirty="0" smtClean="0">
                          <a:solidFill>
                            <a:srgbClr val="000000"/>
                          </a:solidFill>
                          <a:latin typeface="+mn-lt"/>
                          <a:ea typeface="Times New Roman"/>
                          <a:cs typeface="Times New Roman"/>
                        </a:rPr>
                        <a:t>Utiliza el contexto de cuentos o poemas para identificar palabras o frases que sugieren sentimientos o apelan a los sentidos.</a:t>
                      </a:r>
                      <a:endParaRPr lang="es-419" sz="800" b="1" u="sng" noProof="0" dirty="0" smtClean="0">
                        <a:solidFill>
                          <a:srgbClr val="000000"/>
                        </a:solidFill>
                        <a:latin typeface="Calibri"/>
                        <a:ea typeface="Times New Roman"/>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r>
            </a:tbl>
          </a:graphicData>
        </a:graphic>
      </p:graphicFrame>
      <p:grpSp>
        <p:nvGrpSpPr>
          <p:cNvPr id="16" name="Group 15"/>
          <p:cNvGrpSpPr/>
          <p:nvPr/>
        </p:nvGrpSpPr>
        <p:grpSpPr>
          <a:xfrm>
            <a:off x="966237" y="1600200"/>
            <a:ext cx="229309" cy="1206680"/>
            <a:chOff x="688101" y="6515098"/>
            <a:chExt cx="229309" cy="1206680"/>
          </a:xfrm>
        </p:grpSpPr>
        <p:sp>
          <p:nvSpPr>
            <p:cNvPr id="18" name="Shape 90"/>
            <p:cNvSpPr/>
            <p:nvPr/>
          </p:nvSpPr>
          <p:spPr>
            <a:xfrm>
              <a:off x="688101" y="749317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lang="es-419" dirty="0"/>
            </a:p>
          </p:txBody>
        </p:sp>
        <p:sp>
          <p:nvSpPr>
            <p:cNvPr id="22" name="Shape 91"/>
            <p:cNvSpPr/>
            <p:nvPr/>
          </p:nvSpPr>
          <p:spPr>
            <a:xfrm>
              <a:off x="688807" y="651509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23" name="Shape 92"/>
            <p:cNvSpPr/>
            <p:nvPr/>
          </p:nvSpPr>
          <p:spPr>
            <a:xfrm>
              <a:off x="688101" y="696895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grpSp>
      <p:sp>
        <p:nvSpPr>
          <p:cNvPr id="7" name="Slide Number Placeholder 6"/>
          <p:cNvSpPr>
            <a:spLocks noGrp="1"/>
          </p:cNvSpPr>
          <p:nvPr>
            <p:ph type="sldNum" sz="quarter" idx="12"/>
          </p:nvPr>
        </p:nvSpPr>
        <p:spPr/>
        <p:txBody>
          <a:bodyPr/>
          <a:lstStyle/>
          <a:p>
            <a:fld id="{F177B04D-AEB5-43ED-B9BA-B3D1EC9C9067}" type="slidenum">
              <a:rPr lang="en-US" smtClean="0"/>
              <a:pPr/>
              <a:t>30</a:t>
            </a:fld>
            <a:endParaRPr lang="en-US" dirty="0"/>
          </a:p>
        </p:txBody>
      </p:sp>
    </p:spTree>
    <p:extLst>
      <p:ext uri="{BB962C8B-B14F-4D97-AF65-F5344CB8AC3E}">
        <p14:creationId xmlns:p14="http://schemas.microsoft.com/office/powerpoint/2010/main" val="224228653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825499" y="997263"/>
            <a:ext cx="6184901" cy="2344375"/>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startAt="3"/>
              <a:defRPr sz="1800"/>
            </a:pPr>
            <a:r>
              <a:rPr lang="es-419" sz="1700" b="1" dirty="0" smtClean="0">
                <a:latin typeface="Helvetica" panose="020B0604020202020204" pitchFamily="34" charset="0"/>
                <a:cs typeface="Helvetica" panose="020B0604020202020204" pitchFamily="34" charset="0"/>
                <a:sym typeface="Helvetica"/>
              </a:rPr>
              <a:t>¿En qué se parecen el sol y el viento? </a:t>
            </a:r>
          </a:p>
          <a:p>
            <a:pPr marL="342900" lvl="0" indent="-342900">
              <a:buFont typeface="+mj-lt"/>
              <a:buAutoNum type="alphaUcPeriod"/>
              <a:defRPr sz="1800"/>
            </a:pPr>
            <a:endParaRPr lang="es-419" sz="1700" b="1"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Ambos hicieron que el niño se quitara su abrigo.</a:t>
            </a:r>
          </a:p>
          <a:p>
            <a:pPr marL="685800" lvl="0" indent="-3429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Ambos podían soplar viento sobre el niño.</a:t>
            </a:r>
          </a:p>
          <a:p>
            <a:pPr marL="685800" lvl="0" indent="-3429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Cada uno creía que era el más fuerte.</a:t>
            </a:r>
          </a:p>
          <a:p>
            <a:pPr marL="685800" lvl="0" indent="-34290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s-419" sz="1600" dirty="0">
              <a:latin typeface="Helvetica" panose="020B0604020202020204" pitchFamily="34" charset="0"/>
              <a:cs typeface="Helvetica" panose="020B0604020202020204" pitchFamily="34" charset="0"/>
              <a:sym typeface="Helvetica"/>
            </a:endParaRPr>
          </a:p>
        </p:txBody>
      </p:sp>
      <p:sp>
        <p:nvSpPr>
          <p:cNvPr id="103" name="Shape 103"/>
          <p:cNvSpPr/>
          <p:nvPr/>
        </p:nvSpPr>
        <p:spPr>
          <a:xfrm>
            <a:off x="421780" y="47244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lang="es-419" dirty="0"/>
          </a:p>
        </p:txBody>
      </p:sp>
      <p:sp>
        <p:nvSpPr>
          <p:cNvPr id="110" name="Shape 110"/>
          <p:cNvSpPr/>
          <p:nvPr/>
        </p:nvSpPr>
        <p:spPr>
          <a:xfrm>
            <a:off x="686991" y="5357418"/>
            <a:ext cx="6475809" cy="2082765"/>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517525" lvl="0" indent="-396875">
              <a:defRPr sz="1800"/>
            </a:pPr>
            <a:r>
              <a:rPr lang="es-419" sz="1700" b="1" dirty="0" smtClean="0">
                <a:latin typeface="Helvetica" panose="020B0604020202020204" pitchFamily="34" charset="0"/>
                <a:cs typeface="Helvetica" panose="020B0604020202020204" pitchFamily="34" charset="0"/>
                <a:sym typeface="Helvetica"/>
              </a:rPr>
              <a:t>4.   ¿Qué dos cosas hizo el niño? Escoge dos respuestas.</a:t>
            </a:r>
            <a:endParaRPr lang="es-419" sz="1000" b="1" dirty="0" smtClean="0">
              <a:latin typeface="Helvetica" panose="020B0604020202020204" pitchFamily="34" charset="0"/>
              <a:cs typeface="Helvetica" panose="020B0604020202020204" pitchFamily="34" charset="0"/>
              <a:sym typeface="Helvetica"/>
            </a:endParaRPr>
          </a:p>
          <a:p>
            <a:pPr marL="806450" lvl="0" indent="-34925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806450" lvl="0" indent="-34925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  El niño apretó su abrigo con fuerza cuando el viento sopló. </a:t>
            </a:r>
          </a:p>
          <a:p>
            <a:pPr marL="806450" lvl="0" indent="-34925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806450" lvl="0" indent="-34925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 El niño se quitó el abrigo cuando el sol envió su luz sobre él.</a:t>
            </a:r>
          </a:p>
          <a:p>
            <a:pPr marL="806450" lvl="0" indent="-349250">
              <a:buFont typeface="+mj-lt"/>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806450" lvl="0" indent="-349250">
              <a:buFont typeface="+mj-lt"/>
              <a:buAutoNum type="alphaUcPeriod"/>
              <a:defRPr sz="1800"/>
            </a:pPr>
            <a:r>
              <a:rPr lang="es-419" sz="1600" dirty="0" smtClean="0">
                <a:latin typeface="Helvetica" panose="020B0604020202020204" pitchFamily="34" charset="0"/>
                <a:cs typeface="Helvetica" panose="020B0604020202020204" pitchFamily="34" charset="0"/>
                <a:sym typeface="Helvetica"/>
              </a:rPr>
              <a:t> El niño no se quitó el abrigo.</a:t>
            </a:r>
          </a:p>
          <a:p>
            <a:pPr marL="342900" lvl="0" indent="-117475">
              <a:buFont typeface="+mj-lt"/>
              <a:buAutoNum type="alphaUcPeriod"/>
              <a:defRPr sz="1800"/>
            </a:pPr>
            <a:endParaRPr lang="es-419" sz="1600" dirty="0">
              <a:latin typeface="Helvetica" panose="020B0604020202020204" pitchFamily="34" charset="0"/>
              <a:cs typeface="Helvetica" panose="020B0604020202020204" pitchFamily="34" charset="0"/>
              <a:sym typeface="Helvetica"/>
            </a:endParaRPr>
          </a:p>
        </p:txBody>
      </p:sp>
      <p:sp>
        <p:nvSpPr>
          <p:cNvPr id="111" name="Shape 111"/>
          <p:cNvSpPr/>
          <p:nvPr/>
        </p:nvSpPr>
        <p:spPr>
          <a:xfrm>
            <a:off x="838200" y="259080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112" name="Shape 112"/>
          <p:cNvSpPr/>
          <p:nvPr/>
        </p:nvSpPr>
        <p:spPr>
          <a:xfrm>
            <a:off x="838200" y="205740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114" name="Shape 114"/>
          <p:cNvSpPr/>
          <p:nvPr/>
        </p:nvSpPr>
        <p:spPr>
          <a:xfrm>
            <a:off x="857150" y="158186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grpSp>
        <p:nvGrpSpPr>
          <p:cNvPr id="2" name="Group 1"/>
          <p:cNvGrpSpPr/>
          <p:nvPr/>
        </p:nvGrpSpPr>
        <p:grpSpPr>
          <a:xfrm>
            <a:off x="825499" y="5943600"/>
            <a:ext cx="237669" cy="1201833"/>
            <a:chOff x="664934" y="5943600"/>
            <a:chExt cx="237669" cy="1201833"/>
          </a:xfrm>
        </p:grpSpPr>
        <p:sp>
          <p:nvSpPr>
            <p:cNvPr id="22" name="Shape 111"/>
            <p:cNvSpPr/>
            <p:nvPr/>
          </p:nvSpPr>
          <p:spPr>
            <a:xfrm>
              <a:off x="674000" y="691683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23" name="Shape 112"/>
            <p:cNvSpPr/>
            <p:nvPr/>
          </p:nvSpPr>
          <p:spPr>
            <a:xfrm>
              <a:off x="664934" y="641407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sp>
          <p:nvSpPr>
            <p:cNvPr id="25" name="Shape 114"/>
            <p:cNvSpPr/>
            <p:nvPr/>
          </p:nvSpPr>
          <p:spPr>
            <a:xfrm>
              <a:off x="664935" y="594360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lang="es-419" dirty="0"/>
            </a:p>
          </p:txBody>
        </p:sp>
      </p:grpSp>
      <p:graphicFrame>
        <p:nvGraphicFramePr>
          <p:cNvPr id="4" name="Table 3"/>
          <p:cNvGraphicFramePr>
            <a:graphicFrameLocks noGrp="1"/>
          </p:cNvGraphicFramePr>
          <p:nvPr>
            <p:extLst>
              <p:ext uri="{D42A27DB-BD31-4B8C-83A1-F6EECF244321}">
                <p14:modId xmlns:p14="http://schemas.microsoft.com/office/powerpoint/2010/main" val="1792827384"/>
              </p:ext>
            </p:extLst>
          </p:nvPr>
        </p:nvGraphicFramePr>
        <p:xfrm>
          <a:off x="5253968" y="3834080"/>
          <a:ext cx="1451632" cy="701040"/>
        </p:xfrm>
        <a:graphic>
          <a:graphicData uri="http://schemas.openxmlformats.org/drawingml/2006/table">
            <a:tbl>
              <a:tblPr/>
              <a:tblGrid>
                <a:gridCol w="1451632"/>
              </a:tblGrid>
              <a:tr h="122237">
                <a:tc>
                  <a:txBody>
                    <a:bodyPr/>
                    <a:lstStyle/>
                    <a:p>
                      <a:pPr marL="0" marR="0" algn="ctr">
                        <a:lnSpc>
                          <a:spcPct val="115000"/>
                        </a:lnSpc>
                        <a:spcBef>
                          <a:spcPts val="0"/>
                        </a:spcBef>
                        <a:spcAft>
                          <a:spcPts val="0"/>
                        </a:spcAft>
                      </a:pPr>
                      <a:r>
                        <a:rPr lang="en-US" sz="800" b="1" dirty="0" smtClean="0">
                          <a:solidFill>
                            <a:srgbClr val="000000"/>
                          </a:solidFill>
                          <a:latin typeface="Calibri"/>
                          <a:ea typeface="Times New Roman"/>
                          <a:cs typeface="Times New Roman"/>
                        </a:rPr>
                        <a:t>Hacia RL.1.7          DOK </a:t>
                      </a:r>
                      <a:r>
                        <a:rPr lang="en-US" sz="800" b="1" dirty="0">
                          <a:solidFill>
                            <a:srgbClr val="000000"/>
                          </a:solidFill>
                          <a:latin typeface="Calibri"/>
                          <a:ea typeface="Times New Roman"/>
                          <a:cs typeface="Times New Roman"/>
                        </a:rPr>
                        <a:t>1</a:t>
                      </a:r>
                      <a:r>
                        <a:rPr lang="en-US" sz="800" b="1" dirty="0" smtClean="0">
                          <a:solidFill>
                            <a:srgbClr val="000000"/>
                          </a:solidFill>
                          <a:latin typeface="Calibri"/>
                          <a:ea typeface="Times New Roman"/>
                          <a:cs typeface="Times New Roman"/>
                        </a:rPr>
                        <a:t> </a:t>
                      </a:r>
                      <a:r>
                        <a:rPr lang="en-US" sz="800" b="1" dirty="0">
                          <a:solidFill>
                            <a:srgbClr val="000000"/>
                          </a:solidFill>
                          <a:latin typeface="Calibri"/>
                          <a:ea typeface="Times New Roman"/>
                          <a:cs typeface="Times New Roman"/>
                        </a:rPr>
                        <a:t>- </a:t>
                      </a:r>
                      <a:r>
                        <a:rPr lang="en-US" sz="800" b="1" dirty="0" smtClean="0">
                          <a:solidFill>
                            <a:srgbClr val="000000"/>
                          </a:solidFill>
                          <a:latin typeface="Calibri"/>
                          <a:ea typeface="Times New Roman"/>
                          <a:cs typeface="Times New Roman"/>
                        </a:rPr>
                        <a:t>Cd</a:t>
                      </a:r>
                      <a:endParaRPr lang="en-US" sz="8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20000"/>
                        <a:lumOff val="80000"/>
                      </a:schemeClr>
                    </a:solidFill>
                  </a:tcPr>
                </a:tc>
              </a:tr>
              <a:tr h="518378">
                <a:tc>
                  <a:txBody>
                    <a:bodyPr/>
                    <a:lstStyle/>
                    <a:p>
                      <a:pPr marL="0" marR="0" algn="l">
                        <a:lnSpc>
                          <a:spcPct val="115000"/>
                        </a:lnSpc>
                        <a:spcBef>
                          <a:spcPts val="0"/>
                        </a:spcBef>
                        <a:spcAft>
                          <a:spcPts val="0"/>
                        </a:spcAft>
                      </a:pPr>
                      <a:r>
                        <a:rPr lang="es-419" sz="800" b="1" dirty="0" smtClean="0">
                          <a:solidFill>
                            <a:srgbClr val="000000"/>
                          </a:solidFill>
                          <a:latin typeface="+mn-lt"/>
                          <a:ea typeface="Times New Roman"/>
                          <a:cs typeface="Times New Roman"/>
                        </a:rPr>
                        <a:t>Identifica detalles del texto– palabras–  que ayudan a describir a un personaje, el</a:t>
                      </a:r>
                      <a:r>
                        <a:rPr lang="es-419" sz="800" b="1" baseline="0" dirty="0" smtClean="0">
                          <a:solidFill>
                            <a:srgbClr val="000000"/>
                          </a:solidFill>
                          <a:latin typeface="+mn-lt"/>
                          <a:ea typeface="Times New Roman"/>
                          <a:cs typeface="Times New Roman"/>
                        </a:rPr>
                        <a:t> escenario</a:t>
                      </a:r>
                      <a:r>
                        <a:rPr lang="es-419" sz="800" b="1" dirty="0" smtClean="0">
                          <a:solidFill>
                            <a:srgbClr val="000000"/>
                          </a:solidFill>
                          <a:latin typeface="+mn-lt"/>
                          <a:ea typeface="Times New Roman"/>
                          <a:cs typeface="Times New Roman"/>
                        </a:rPr>
                        <a:t> o un evento</a:t>
                      </a:r>
                      <a:endParaRPr lang="en-US" sz="800" b="1" dirty="0" smtClean="0">
                        <a:solidFill>
                          <a:srgbClr val="000000"/>
                        </a:solidFill>
                        <a:latin typeface="Calibri"/>
                        <a:ea typeface="Times New Roman"/>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7565254"/>
              </p:ext>
            </p:extLst>
          </p:nvPr>
        </p:nvGraphicFramePr>
        <p:xfrm>
          <a:off x="4954192" y="8153400"/>
          <a:ext cx="1676400" cy="701040"/>
        </p:xfrm>
        <a:graphic>
          <a:graphicData uri="http://schemas.openxmlformats.org/drawingml/2006/table">
            <a:tbl>
              <a:tblPr/>
              <a:tblGrid>
                <a:gridCol w="1676400"/>
              </a:tblGrid>
              <a:tr h="46037">
                <a:tc>
                  <a:txBody>
                    <a:bodyPr/>
                    <a:lstStyle/>
                    <a:p>
                      <a:pPr marL="0" marR="0" algn="ctr">
                        <a:lnSpc>
                          <a:spcPct val="115000"/>
                        </a:lnSpc>
                        <a:spcBef>
                          <a:spcPts val="0"/>
                        </a:spcBef>
                        <a:spcAft>
                          <a:spcPts val="0"/>
                        </a:spcAft>
                      </a:pPr>
                      <a:r>
                        <a:rPr lang="en-US" sz="800" b="1" dirty="0" smtClean="0">
                          <a:solidFill>
                            <a:srgbClr val="000000"/>
                          </a:solidFill>
                          <a:latin typeface="Calibri"/>
                          <a:ea typeface="Times New Roman"/>
                          <a:cs typeface="Times New Roman"/>
                        </a:rPr>
                        <a:t>Hacia RL.1.7         DOK </a:t>
                      </a:r>
                      <a:r>
                        <a:rPr lang="en-US" sz="800" b="1" baseline="0" dirty="0" smtClean="0">
                          <a:solidFill>
                            <a:srgbClr val="000000"/>
                          </a:solidFill>
                          <a:latin typeface="Calibri"/>
                          <a:ea typeface="Times New Roman"/>
                          <a:cs typeface="Times New Roman"/>
                        </a:rPr>
                        <a:t> 1</a:t>
                      </a:r>
                      <a:r>
                        <a:rPr lang="en-US" sz="800" b="1" dirty="0" smtClean="0">
                          <a:solidFill>
                            <a:srgbClr val="000000"/>
                          </a:solidFill>
                          <a:latin typeface="Calibri"/>
                          <a:ea typeface="Times New Roman"/>
                          <a:cs typeface="Times New Roman"/>
                        </a:rPr>
                        <a:t>- </a:t>
                      </a:r>
                      <a:r>
                        <a:rPr lang="en-US" sz="800" b="1" dirty="0" err="1" smtClean="0">
                          <a:solidFill>
                            <a:srgbClr val="000000"/>
                          </a:solidFill>
                          <a:latin typeface="Calibri"/>
                          <a:ea typeface="Times New Roman"/>
                          <a:cs typeface="Times New Roman"/>
                        </a:rPr>
                        <a:t>Cf</a:t>
                      </a:r>
                      <a:endParaRPr lang="en-US" sz="8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20000"/>
                        <a:lumOff val="80000"/>
                      </a:schemeClr>
                    </a:solidFill>
                  </a:tcPr>
                </a:tc>
              </a:tr>
              <a:tr h="417876">
                <a:tc>
                  <a:txBody>
                    <a:bodyPr/>
                    <a:lstStyle/>
                    <a:p>
                      <a:pPr marL="0" marR="0" algn="l">
                        <a:lnSpc>
                          <a:spcPct val="115000"/>
                        </a:lnSpc>
                        <a:spcBef>
                          <a:spcPts val="0"/>
                        </a:spcBef>
                        <a:spcAft>
                          <a:spcPts val="0"/>
                        </a:spcAft>
                      </a:pPr>
                      <a:r>
                        <a:rPr lang="es-419" sz="800" b="1" dirty="0" smtClean="0">
                          <a:solidFill>
                            <a:srgbClr val="000000"/>
                          </a:solidFill>
                          <a:latin typeface="+mn-lt"/>
                          <a:ea typeface="Times New Roman"/>
                          <a:cs typeface="Times New Roman"/>
                        </a:rPr>
                        <a:t>Contesta preguntas sobre elementos  literarios con las interrogantes quién, qué, cuándo, dónde, y cómo (personajes, ambiente y eventos).</a:t>
                      </a:r>
                      <a:endParaRPr lang="en-US" sz="800" b="1" dirty="0" smtClean="0">
                        <a:solidFill>
                          <a:srgbClr val="000000"/>
                        </a:solidFill>
                        <a:latin typeface="Calibri"/>
                        <a:ea typeface="Times New Roman"/>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r>
            </a:tbl>
          </a:graphicData>
        </a:graphic>
      </p:graphicFrame>
      <p:sp>
        <p:nvSpPr>
          <p:cNvPr id="6" name="Slide Number Placeholder 5"/>
          <p:cNvSpPr>
            <a:spLocks noGrp="1"/>
          </p:cNvSpPr>
          <p:nvPr>
            <p:ph type="sldNum" sz="quarter" idx="12"/>
          </p:nvPr>
        </p:nvSpPr>
        <p:spPr/>
        <p:txBody>
          <a:bodyPr/>
          <a:lstStyle/>
          <a:p>
            <a:fld id="{F177B04D-AEB5-43ED-B9BA-B3D1EC9C9067}" type="slidenum">
              <a:rPr lang="en-US" smtClean="0"/>
              <a:pPr/>
              <a:t>31</a:t>
            </a:fld>
            <a:endParaRPr lang="en-US" dirty="0"/>
          </a:p>
        </p:txBody>
      </p:sp>
    </p:spTree>
    <p:extLst>
      <p:ext uri="{BB962C8B-B14F-4D97-AF65-F5344CB8AC3E}">
        <p14:creationId xmlns:p14="http://schemas.microsoft.com/office/powerpoint/2010/main" val="107670582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385991" y="45720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20" name="Shape 120"/>
          <p:cNvSpPr/>
          <p:nvPr/>
        </p:nvSpPr>
        <p:spPr>
          <a:xfrm>
            <a:off x="589397" y="5257655"/>
            <a:ext cx="6400802" cy="3544703"/>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457200" lvl="0" indent="-288925">
              <a:buAutoNum type="arabicPeriod" startAt="6"/>
              <a:defRPr sz="1800"/>
            </a:pPr>
            <a:r>
              <a:rPr lang="es-419" sz="1800" b="1" dirty="0" smtClean="0">
                <a:latin typeface="Helvetica" panose="020B0604020202020204" pitchFamily="34" charset="0"/>
                <a:cs typeface="Helvetica" panose="020B0604020202020204" pitchFamily="34" charset="0"/>
                <a:sym typeface="Helvetica"/>
              </a:rPr>
              <a:t>¿Qué detalles explican porqué el sol pudo quitarle el abrigo al niño?</a:t>
            </a:r>
            <a:endParaRPr lang="es-419" sz="1800" dirty="0" smtClean="0">
              <a:latin typeface="Helvetica" panose="020B0604020202020204" pitchFamily="34" charset="0"/>
              <a:cs typeface="Helvetica" panose="020B0604020202020204" pitchFamily="34" charset="0"/>
              <a:sym typeface="Helvetica"/>
            </a:endParaRPr>
          </a:p>
          <a:p>
            <a:pPr marL="1035050" lvl="0" indent="-349250">
              <a:buSzPct val="100000"/>
              <a:buFont typeface="+mj-lt"/>
              <a:buAutoNum type="alphaUcPeriod"/>
              <a:defRPr sz="1800"/>
            </a:pPr>
            <a:endParaRPr lang="es-419" sz="1800" dirty="0" smtClean="0">
              <a:latin typeface="Helvetica" panose="020B0604020202020204" pitchFamily="34" charset="0"/>
              <a:cs typeface="Helvetica" panose="020B0604020202020204" pitchFamily="34" charset="0"/>
              <a:sym typeface="Helvetica"/>
            </a:endParaRPr>
          </a:p>
          <a:p>
            <a:pPr marL="1035050" lvl="0" indent="-349250">
              <a:buSzPct val="100000"/>
              <a:buFont typeface="+mj-lt"/>
              <a:buAutoNum type="alphaUcPeriod"/>
              <a:defRPr sz="1800"/>
            </a:pPr>
            <a:r>
              <a:rPr lang="es-419" sz="1800" dirty="0" smtClean="0">
                <a:latin typeface="Helvetica" panose="020B0604020202020204" pitchFamily="34" charset="0"/>
                <a:cs typeface="Helvetica" panose="020B0604020202020204" pitchFamily="34" charset="0"/>
                <a:sym typeface="Helvetica"/>
              </a:rPr>
              <a:t> “Yo </a:t>
            </a:r>
            <a:r>
              <a:rPr lang="es-419" sz="1800" dirty="0">
                <a:latin typeface="Helvetica" panose="020B0604020202020204" pitchFamily="34" charset="0"/>
                <a:cs typeface="Helvetica" panose="020B0604020202020204" pitchFamily="34" charset="0"/>
                <a:sym typeface="Helvetica"/>
              </a:rPr>
              <a:t>puedo quitarle el abrigo al </a:t>
            </a:r>
            <a:r>
              <a:rPr lang="es-419" sz="1800" dirty="0" smtClean="0">
                <a:latin typeface="Helvetica" panose="020B0604020202020204" pitchFamily="34" charset="0"/>
                <a:cs typeface="Helvetica" panose="020B0604020202020204" pitchFamily="34" charset="0"/>
                <a:sym typeface="Helvetica"/>
              </a:rPr>
              <a:t>niño.”</a:t>
            </a:r>
          </a:p>
          <a:p>
            <a:pPr marL="1035050" lvl="0" indent="-349250">
              <a:buSzPct val="100000"/>
              <a:buFont typeface="+mj-lt"/>
              <a:buAutoNum type="alphaUcPeriod"/>
              <a:defRPr sz="1800"/>
            </a:pPr>
            <a:endParaRPr lang="es-419" sz="1800" dirty="0" smtClean="0">
              <a:latin typeface="Helvetica" panose="020B0604020202020204" pitchFamily="34" charset="0"/>
              <a:cs typeface="Helvetica" panose="020B0604020202020204" pitchFamily="34" charset="0"/>
              <a:sym typeface="Helvetica"/>
            </a:endParaRPr>
          </a:p>
          <a:p>
            <a:pPr marL="1084263" lvl="0" indent="-398463">
              <a:buSzPct val="100000"/>
              <a:buFont typeface="+mj-lt"/>
              <a:buAutoNum type="alphaUcPeriod"/>
              <a:defRPr sz="1800"/>
            </a:pPr>
            <a:r>
              <a:rPr lang="es-419" sz="1800" dirty="0" smtClean="0">
                <a:latin typeface="Helvetica" panose="020B0604020202020204" pitchFamily="34" charset="0"/>
                <a:cs typeface="Helvetica" panose="020B0604020202020204" pitchFamily="34" charset="0"/>
                <a:sym typeface="Helvetica"/>
              </a:rPr>
              <a:t>“Él </a:t>
            </a:r>
            <a:r>
              <a:rPr lang="es-419" sz="1800" dirty="0">
                <a:latin typeface="Helvetica" panose="020B0604020202020204" pitchFamily="34" charset="0"/>
                <a:cs typeface="Helvetica" panose="020B0604020202020204" pitchFamily="34" charset="0"/>
                <a:sym typeface="Helvetica"/>
              </a:rPr>
              <a:t>envió su luz sobre el </a:t>
            </a:r>
            <a:r>
              <a:rPr lang="es-419" sz="1800" dirty="0" smtClean="0">
                <a:latin typeface="Helvetica" panose="020B0604020202020204" pitchFamily="34" charset="0"/>
                <a:cs typeface="Helvetica" panose="020B0604020202020204" pitchFamily="34" charset="0"/>
                <a:sym typeface="Helvetica"/>
              </a:rPr>
              <a:t>niño.”</a:t>
            </a:r>
          </a:p>
          <a:p>
            <a:pPr marL="1084263" lvl="0" indent="-398463">
              <a:buSzPct val="100000"/>
              <a:buFont typeface="+mj-lt"/>
              <a:buAutoNum type="alphaUcPeriod"/>
              <a:defRPr sz="1800"/>
            </a:pPr>
            <a:endParaRPr lang="es-419" sz="1800" dirty="0" smtClean="0">
              <a:latin typeface="Helvetica" panose="020B0604020202020204" pitchFamily="34" charset="0"/>
              <a:cs typeface="Helvetica" panose="020B0604020202020204" pitchFamily="34" charset="0"/>
              <a:sym typeface="Helvetica"/>
            </a:endParaRPr>
          </a:p>
          <a:p>
            <a:pPr marL="1035050" lvl="0" indent="-349250">
              <a:buSzPct val="100000"/>
              <a:buFont typeface="+mj-lt"/>
              <a:buAutoNum type="alphaUcPeriod"/>
              <a:defRPr sz="1800"/>
            </a:pPr>
            <a:r>
              <a:rPr lang="es-419" sz="1800" dirty="0" smtClean="0">
                <a:latin typeface="Helvetica" panose="020B0604020202020204" pitchFamily="34" charset="0"/>
                <a:cs typeface="Helvetica" panose="020B0604020202020204" pitchFamily="34" charset="0"/>
                <a:sym typeface="Helvetica"/>
              </a:rPr>
              <a:t> </a:t>
            </a:r>
            <a:r>
              <a:rPr lang="es-419" sz="1800" dirty="0">
                <a:latin typeface="Helvetica" panose="020B0604020202020204" pitchFamily="34" charset="0"/>
                <a:cs typeface="Helvetica" panose="020B0604020202020204" pitchFamily="34" charset="0"/>
                <a:sym typeface="Helvetica"/>
              </a:rPr>
              <a:t>“</a:t>
            </a:r>
            <a:r>
              <a:rPr lang="es-ES_tradnl" sz="1800" dirty="0">
                <a:latin typeface="Helvetica" panose="020B0604020202020204" pitchFamily="34" charset="0"/>
                <a:cs typeface="Helvetica" panose="020B0604020202020204" pitchFamily="34" charset="0"/>
                <a:sym typeface="Helvetica"/>
              </a:rPr>
              <a:t>Y</a:t>
            </a:r>
            <a:r>
              <a:rPr lang="es-ES_tradnl" sz="1800" dirty="0">
                <a:latin typeface="Helvetica" panose="020B0604020202020204" pitchFamily="34" charset="0"/>
                <a:cs typeface="Helvetica" panose="020B0604020202020204" pitchFamily="34" charset="0"/>
              </a:rPr>
              <a:t>o soy el más fuerte.”</a:t>
            </a:r>
            <a:endParaRPr lang="es-419" sz="18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453985" lvl="0">
              <a:buSzPct val="100000"/>
              <a:defRPr sz="1800"/>
            </a:pPr>
            <a:endParaRPr lang="es-419"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742716" lvl="0" indent="-288731">
              <a:buSzPct val="100000"/>
              <a:defRPr sz="1800"/>
            </a:pPr>
            <a:endParaRPr lang="es-419" sz="1600" dirty="0">
              <a:latin typeface="Helvetica" panose="020B0604020202020204" pitchFamily="34" charset="0"/>
              <a:cs typeface="Helvetica" panose="020B0604020202020204" pitchFamily="34" charset="0"/>
              <a:sym typeface="Helvetica"/>
            </a:endParaRPr>
          </a:p>
        </p:txBody>
      </p:sp>
      <p:grpSp>
        <p:nvGrpSpPr>
          <p:cNvPr id="5" name="Group 4"/>
          <p:cNvGrpSpPr/>
          <p:nvPr/>
        </p:nvGrpSpPr>
        <p:grpSpPr>
          <a:xfrm>
            <a:off x="920336" y="6158828"/>
            <a:ext cx="264609" cy="1342765"/>
            <a:chOff x="687901" y="5687310"/>
            <a:chExt cx="264609" cy="1342765"/>
          </a:xfrm>
        </p:grpSpPr>
        <p:sp>
          <p:nvSpPr>
            <p:cNvPr id="121" name="Shape 121"/>
            <p:cNvSpPr/>
            <p:nvPr/>
          </p:nvSpPr>
          <p:spPr>
            <a:xfrm>
              <a:off x="687901" y="5687310"/>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3" name="Shape 123"/>
            <p:cNvSpPr/>
            <p:nvPr/>
          </p:nvSpPr>
          <p:spPr>
            <a:xfrm>
              <a:off x="687901" y="6801474"/>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4" name="Shape 124"/>
            <p:cNvSpPr/>
            <p:nvPr/>
          </p:nvSpPr>
          <p:spPr>
            <a:xfrm>
              <a:off x="687901" y="6258738"/>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grpSp>
      <p:sp>
        <p:nvSpPr>
          <p:cNvPr id="126" name="Shape 126"/>
          <p:cNvSpPr/>
          <p:nvPr/>
        </p:nvSpPr>
        <p:spPr>
          <a:xfrm>
            <a:off x="762000" y="838200"/>
            <a:ext cx="6324601" cy="2436708"/>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349250" lvl="0" indent="-349250">
              <a:defRPr sz="1800"/>
            </a:pPr>
            <a:r>
              <a:rPr lang="es-419" b="1" dirty="0" smtClean="0">
                <a:latin typeface="Helvetica" panose="020B0604020202020204" pitchFamily="34" charset="0"/>
                <a:cs typeface="Helvetica" panose="020B0604020202020204" pitchFamily="34" charset="0"/>
                <a:sym typeface="Helvetica"/>
              </a:rPr>
              <a:t>5. ¿Qué es lo que el viento y el sol se dicen el uno al otro?</a:t>
            </a:r>
          </a:p>
          <a:p>
            <a:pPr marL="349250" lvl="0" indent="-349250">
              <a:defRPr sz="1800"/>
            </a:pPr>
            <a:endParaRPr lang="es-419" sz="2000" dirty="0" smtClean="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s-419" sz="1600" dirty="0" smtClean="0">
                <a:latin typeface="Helvetica" panose="020B0604020202020204" pitchFamily="34" charset="0"/>
                <a:cs typeface="Helvetica" panose="020B0604020202020204" pitchFamily="34" charset="0"/>
                <a:sym typeface="Helvetica"/>
              </a:rPr>
              <a:t>“— </a:t>
            </a:r>
            <a:r>
              <a:rPr lang="es-419" sz="1600" dirty="0" smtClean="0">
                <a:latin typeface="Helvetica" panose="020B0604020202020204" pitchFamily="34" charset="0"/>
                <a:cs typeface="Helvetica" panose="020B0604020202020204" pitchFamily="34" charset="0"/>
              </a:rPr>
              <a:t>Yo puedo quitarle el abrigo al niño</a:t>
            </a:r>
            <a:r>
              <a:rPr lang="es-419" sz="1600" dirty="0" smtClean="0">
                <a:latin typeface="Helvetica" panose="020B0604020202020204" pitchFamily="34" charset="0"/>
                <a:cs typeface="Helvetica" panose="020B0604020202020204" pitchFamily="34" charset="0"/>
                <a:sym typeface="Helvetica"/>
              </a:rPr>
              <a:t>”.</a:t>
            </a:r>
          </a:p>
          <a:p>
            <a:pPr marL="864943" lvl="0" indent="-288731">
              <a:buSzPct val="100000"/>
              <a:buFont typeface="Helvetica"/>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s-419" sz="1600" dirty="0" smtClean="0">
                <a:latin typeface="Helvetica" panose="020B0604020202020204" pitchFamily="34" charset="0"/>
                <a:cs typeface="Helvetica" panose="020B0604020202020204" pitchFamily="34" charset="0"/>
                <a:sym typeface="Helvetica"/>
              </a:rPr>
              <a:t>“— Yo puedo hacer que el niño camine”.</a:t>
            </a:r>
          </a:p>
          <a:p>
            <a:pPr marL="864943" lvl="0" indent="-288731">
              <a:buSzPct val="100000"/>
              <a:buFont typeface="Helvetica"/>
              <a:buAutoNum type="alphaUcPeriod"/>
              <a:defRPr sz="1800"/>
            </a:pPr>
            <a:endParaRPr lang="es-419" sz="1600" dirty="0" smtClean="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s-419" sz="1600" dirty="0" smtClean="0">
                <a:latin typeface="Helvetica" panose="020B0604020202020204" pitchFamily="34" charset="0"/>
                <a:cs typeface="Helvetica" panose="020B0604020202020204" pitchFamily="34" charset="0"/>
                <a:sym typeface="Helvetica"/>
              </a:rPr>
              <a:t> “— Yo puedo hacer que al niño le dé calor”.</a:t>
            </a:r>
          </a:p>
          <a:p>
            <a:pPr marL="576212">
              <a:buSzPct val="100000"/>
              <a:defRPr sz="1800"/>
            </a:pPr>
            <a:endParaRPr lang="es-419" sz="1600" dirty="0" smtClean="0">
              <a:latin typeface="Helvetica" panose="020B0604020202020204" pitchFamily="34" charset="0"/>
              <a:cs typeface="Helvetica" panose="020B0604020202020204" pitchFamily="34" charset="0"/>
              <a:sym typeface="Helvetica"/>
            </a:endParaRPr>
          </a:p>
        </p:txBody>
      </p:sp>
      <p:grpSp>
        <p:nvGrpSpPr>
          <p:cNvPr id="4" name="Group 3"/>
          <p:cNvGrpSpPr/>
          <p:nvPr/>
        </p:nvGrpSpPr>
        <p:grpSpPr>
          <a:xfrm>
            <a:off x="933082" y="1766765"/>
            <a:ext cx="235887" cy="1142856"/>
            <a:chOff x="834970" y="1475837"/>
            <a:chExt cx="235887" cy="1142856"/>
          </a:xfrm>
        </p:grpSpPr>
        <p:sp>
          <p:nvSpPr>
            <p:cNvPr id="127" name="Shape 127"/>
            <p:cNvSpPr/>
            <p:nvPr/>
          </p:nvSpPr>
          <p:spPr>
            <a:xfrm>
              <a:off x="842254" y="239009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8" name="Shape 128"/>
            <p:cNvSpPr/>
            <p:nvPr/>
          </p:nvSpPr>
          <p:spPr>
            <a:xfrm>
              <a:off x="834970" y="196090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30" name="Shape 130"/>
            <p:cNvSpPr/>
            <p:nvPr/>
          </p:nvSpPr>
          <p:spPr>
            <a:xfrm>
              <a:off x="842254" y="147583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635027814"/>
              </p:ext>
            </p:extLst>
          </p:nvPr>
        </p:nvGraphicFramePr>
        <p:xfrm>
          <a:off x="5030770" y="3582212"/>
          <a:ext cx="1981200" cy="862720"/>
        </p:xfrm>
        <a:graphic>
          <a:graphicData uri="http://schemas.openxmlformats.org/drawingml/2006/table">
            <a:tbl>
              <a:tblPr firstRow="1" firstCol="1" bandRow="1"/>
              <a:tblGrid>
                <a:gridCol w="1981200"/>
              </a:tblGrid>
              <a:tr h="131200">
                <a:tc>
                  <a:txBody>
                    <a:bodyPr/>
                    <a:lstStyle/>
                    <a:p>
                      <a:pPr marL="0" marR="0" algn="ctr">
                        <a:lnSpc>
                          <a:spcPct val="100000"/>
                        </a:lnSpc>
                        <a:spcBef>
                          <a:spcPts val="0"/>
                        </a:spcBef>
                        <a:spcAft>
                          <a:spcPts val="0"/>
                        </a:spcAft>
                      </a:pPr>
                      <a:r>
                        <a:rPr lang="es-419" sz="800" b="1" noProof="0" dirty="0" smtClean="0">
                          <a:solidFill>
                            <a:srgbClr val="000000"/>
                          </a:solidFill>
                          <a:effectLst/>
                          <a:latin typeface="Calibri"/>
                          <a:ea typeface="Times New Roman"/>
                          <a:cs typeface="Times New Roman"/>
                        </a:rPr>
                        <a:t>Hacia RL.1. 9  DOK 2 - Cl</a:t>
                      </a:r>
                      <a:endParaRPr lang="es-419" sz="800" b="1" noProof="0" dirty="0">
                        <a:effectLst/>
                        <a:latin typeface="Calibri"/>
                        <a:ea typeface="Calibri"/>
                        <a:cs typeface="Times New Roman"/>
                      </a:endParaRPr>
                    </a:p>
                  </a:txBody>
                  <a:tcPr marL="32087" marR="320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20000"/>
                        <a:lumOff val="80000"/>
                      </a:schemeClr>
                    </a:solidFill>
                  </a:tcPr>
                </a:tc>
              </a:tr>
              <a:tr h="369000">
                <a:tc>
                  <a:txBody>
                    <a:bodyPr/>
                    <a:lstStyle/>
                    <a:p>
                      <a:pPr marL="0" marR="0" algn="l">
                        <a:lnSpc>
                          <a:spcPct val="100000"/>
                        </a:lnSpc>
                        <a:spcBef>
                          <a:spcPts val="0"/>
                        </a:spcBef>
                        <a:spcAft>
                          <a:spcPts val="0"/>
                        </a:spcAft>
                      </a:pPr>
                      <a:r>
                        <a:rPr lang="es-419" sz="800" b="1" noProof="0" dirty="0" smtClean="0">
                          <a:solidFill>
                            <a:srgbClr val="000000"/>
                          </a:solidFill>
                          <a:effectLst/>
                          <a:latin typeface="+mn-lt"/>
                          <a:ea typeface="Times New Roman"/>
                          <a:cs typeface="Times New Roman"/>
                        </a:rPr>
                        <a:t>Localiza información acerca de las aventuras o experiencias de los personajes en dos cuentos.</a:t>
                      </a:r>
                    </a:p>
                    <a:p>
                      <a:pPr marL="0" marR="0" algn="l">
                        <a:lnSpc>
                          <a:spcPct val="100000"/>
                        </a:lnSpc>
                        <a:spcBef>
                          <a:spcPts val="0"/>
                        </a:spcBef>
                        <a:spcAft>
                          <a:spcPts val="0"/>
                        </a:spcAft>
                      </a:pPr>
                      <a:r>
                        <a:rPr lang="es-419" sz="800" b="1" noProof="0" dirty="0" smtClean="0">
                          <a:solidFill>
                            <a:srgbClr val="000000"/>
                          </a:solidFill>
                          <a:effectLst/>
                          <a:latin typeface="+mn-lt"/>
                          <a:ea typeface="Calibri"/>
                          <a:cs typeface="Times New Roman"/>
                        </a:rPr>
                        <a:t>Nota: Se utiliza un solo cuento,</a:t>
                      </a:r>
                      <a:r>
                        <a:rPr lang="es-419" sz="800" b="1" baseline="0" noProof="0" dirty="0" smtClean="0">
                          <a:solidFill>
                            <a:srgbClr val="000000"/>
                          </a:solidFill>
                          <a:effectLst/>
                          <a:latin typeface="+mn-lt"/>
                          <a:ea typeface="Calibri"/>
                          <a:cs typeface="Times New Roman"/>
                        </a:rPr>
                        <a:t> pero el estudiante localiza información sobre 2 personajes.</a:t>
                      </a:r>
                      <a:endParaRPr lang="es-419" sz="800" b="1" noProof="0" dirty="0">
                        <a:effectLst/>
                        <a:latin typeface="Calibri"/>
                        <a:ea typeface="Calibri"/>
                        <a:cs typeface="Times New Roman"/>
                      </a:endParaRPr>
                    </a:p>
                  </a:txBody>
                  <a:tcPr marL="32087" marR="320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6528812"/>
              </p:ext>
            </p:extLst>
          </p:nvPr>
        </p:nvGraphicFramePr>
        <p:xfrm>
          <a:off x="4800602" y="8294177"/>
          <a:ext cx="1905000" cy="500200"/>
        </p:xfrm>
        <a:graphic>
          <a:graphicData uri="http://schemas.openxmlformats.org/drawingml/2006/table">
            <a:tbl>
              <a:tblPr firstRow="1" firstCol="1" bandRow="1"/>
              <a:tblGrid>
                <a:gridCol w="1905000"/>
              </a:tblGrid>
              <a:tr h="13120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Hacia RL.1.9  DOK3 - Cu</a:t>
                      </a:r>
                      <a:endParaRPr lang="en-US" sz="800" b="1" dirty="0">
                        <a:effectLst/>
                        <a:latin typeface="Calibri"/>
                        <a:ea typeface="Calibri"/>
                        <a:cs typeface="Times New Roman"/>
                      </a:endParaRPr>
                    </a:p>
                  </a:txBody>
                  <a:tcPr marL="32087" marR="320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20000"/>
                        <a:lumOff val="80000"/>
                      </a:schemeClr>
                    </a:solidFill>
                  </a:tcPr>
                </a:tc>
              </a:tr>
              <a:tr h="369000">
                <a:tc>
                  <a:txBody>
                    <a:bodyPr/>
                    <a:lstStyle/>
                    <a:p>
                      <a:pPr marL="0" marR="0" algn="l">
                        <a:lnSpc>
                          <a:spcPct val="100000"/>
                        </a:lnSpc>
                        <a:spcBef>
                          <a:spcPts val="0"/>
                        </a:spcBef>
                        <a:spcAft>
                          <a:spcPts val="0"/>
                        </a:spcAft>
                      </a:pPr>
                      <a:r>
                        <a:rPr lang="es-419" sz="800" b="1" u="none" dirty="0" smtClean="0">
                          <a:solidFill>
                            <a:srgbClr val="000000"/>
                          </a:solidFill>
                          <a:effectLst/>
                          <a:latin typeface="+mn-lt"/>
                          <a:ea typeface="Times New Roman"/>
                          <a:cs typeface="Times New Roman"/>
                        </a:rPr>
                        <a:t>Distingue qué detalles en un texto  muestra semejanzas y diferencias en las experiencias o aventuras de los personajes</a:t>
                      </a:r>
                      <a:r>
                        <a:rPr lang="es-419" sz="800" b="1" u="sng" dirty="0" smtClean="0">
                          <a:solidFill>
                            <a:srgbClr val="000000"/>
                          </a:solidFill>
                          <a:effectLst/>
                          <a:latin typeface="+mn-lt"/>
                          <a:ea typeface="Times New Roman"/>
                          <a:cs typeface="Times New Roman"/>
                        </a:rPr>
                        <a:t>.</a:t>
                      </a:r>
                      <a:endParaRPr lang="en-US" sz="800" b="1" dirty="0">
                        <a:effectLst/>
                        <a:latin typeface="Calibri"/>
                        <a:ea typeface="Calibri"/>
                        <a:cs typeface="Times New Roman"/>
                      </a:endParaRPr>
                    </a:p>
                  </a:txBody>
                  <a:tcPr marL="32087" marR="320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7" name="Slide Number Placeholder 6"/>
          <p:cNvSpPr>
            <a:spLocks noGrp="1"/>
          </p:cNvSpPr>
          <p:nvPr>
            <p:ph type="sldNum" sz="quarter" idx="12"/>
          </p:nvPr>
        </p:nvSpPr>
        <p:spPr/>
        <p:txBody>
          <a:bodyPr/>
          <a:lstStyle/>
          <a:p>
            <a:fld id="{F177B04D-AEB5-43ED-B9BA-B3D1EC9C9067}" type="slidenum">
              <a:rPr lang="en-US" smtClean="0"/>
              <a:pPr/>
              <a:t>32</a:t>
            </a:fld>
            <a:endParaRPr lang="en-US" dirty="0"/>
          </a:p>
        </p:txBody>
      </p:sp>
    </p:spTree>
    <p:extLst>
      <p:ext uri="{BB962C8B-B14F-4D97-AF65-F5344CB8AC3E}">
        <p14:creationId xmlns:p14="http://schemas.microsoft.com/office/powerpoint/2010/main" val="179580515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6441605"/>
              </p:ext>
            </p:extLst>
          </p:nvPr>
        </p:nvGraphicFramePr>
        <p:xfrm>
          <a:off x="5029200" y="3858768"/>
          <a:ext cx="1997075" cy="560832"/>
        </p:xfrm>
        <a:graphic>
          <a:graphicData uri="http://schemas.openxmlformats.org/drawingml/2006/table">
            <a:tbl>
              <a:tblPr firstRow="1" firstCol="1" bandRow="1"/>
              <a:tblGrid>
                <a:gridCol w="1997075"/>
              </a:tblGrid>
              <a:tr h="128768">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Hacia RL.1.7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401383">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Calibri"/>
                        </a:rPr>
                        <a:t>Obtiene e interpreta información utilizando las ilustraciones y detalles para describir personajes, el escenario o eventos.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22920302"/>
              </p:ext>
            </p:extLst>
          </p:nvPr>
        </p:nvGraphicFramePr>
        <p:xfrm>
          <a:off x="228600" y="152400"/>
          <a:ext cx="6781800" cy="3331464"/>
        </p:xfrm>
        <a:graphic>
          <a:graphicData uri="http://schemas.openxmlformats.org/drawingml/2006/table">
            <a:tbl>
              <a:tblPr firstRow="1" bandRow="1">
                <a:tableStyleId>{5940675A-B579-460E-94D1-54222C63F5DA}</a:tableStyleId>
              </a:tblPr>
              <a:tblGrid>
                <a:gridCol w="6781800"/>
              </a:tblGrid>
              <a:tr h="795805">
                <a:tc>
                  <a:txBody>
                    <a:bodyPr/>
                    <a:lstStyle/>
                    <a:p>
                      <a:pPr marL="349250" lvl="0" indent="-293688" defTabSz="914400" fontAlgn="base">
                        <a:spcBef>
                          <a:spcPct val="0"/>
                        </a:spcBef>
                        <a:spcAft>
                          <a:spcPct val="0"/>
                        </a:spcAft>
                        <a:buNone/>
                      </a:pPr>
                      <a:r>
                        <a:rPr lang="es-MX" sz="1900" b="1" noProof="0" dirty="0" smtClean="0"/>
                        <a:t>7. </a:t>
                      </a:r>
                      <a:r>
                        <a:rPr lang="es-MX" sz="1900" b="1" baseline="0" noProof="0" dirty="0" smtClean="0"/>
                        <a:t>¿Qué detalles en la ilustración y en el texto ayudan a los lectores a saber más sobre el escenario en </a:t>
                      </a:r>
                      <a:r>
                        <a:rPr lang="es-MX" sz="1900" b="1" noProof="0" dirty="0" smtClean="0"/>
                        <a:t> </a:t>
                      </a:r>
                      <a:r>
                        <a:rPr lang="es-MX" sz="1900" b="1" i="1" u="none" noProof="0" dirty="0" smtClean="0"/>
                        <a:t>El</a:t>
                      </a:r>
                      <a:r>
                        <a:rPr lang="es-MX" sz="1900" b="1" i="1" u="none" baseline="0" noProof="0" dirty="0" smtClean="0"/>
                        <a:t> viento y el sol</a:t>
                      </a:r>
                      <a:r>
                        <a:rPr lang="es-MX" sz="1900" b="1" noProof="0" dirty="0" smtClean="0"/>
                        <a:t>?</a:t>
                      </a:r>
                    </a:p>
                    <a:p>
                      <a:pPr marL="117475" lvl="0" indent="0" algn="r" defTabSz="914400" fontAlgn="base">
                        <a:spcBef>
                          <a:spcPct val="0"/>
                        </a:spcBef>
                        <a:spcAft>
                          <a:spcPct val="0"/>
                        </a:spcAft>
                        <a:buNone/>
                      </a:pPr>
                      <a:r>
                        <a:rPr lang="es-MX" sz="1100" i="1" noProof="0" dirty="0" smtClean="0"/>
                        <a:t> Hacia RL.1.7</a:t>
                      </a: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342">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446">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350">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254">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958">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78228502"/>
              </p:ext>
            </p:extLst>
          </p:nvPr>
        </p:nvGraphicFramePr>
        <p:xfrm>
          <a:off x="304800" y="4593336"/>
          <a:ext cx="6781800" cy="3331464"/>
        </p:xfrm>
        <a:graphic>
          <a:graphicData uri="http://schemas.openxmlformats.org/drawingml/2006/table">
            <a:tbl>
              <a:tblPr firstRow="1" bandRow="1">
                <a:tableStyleId>{5940675A-B579-460E-94D1-54222C63F5DA}</a:tableStyleId>
              </a:tblPr>
              <a:tblGrid>
                <a:gridCol w="6781800"/>
              </a:tblGrid>
              <a:tr h="795805">
                <a:tc>
                  <a:txBody>
                    <a:bodyPr/>
                    <a:lstStyle/>
                    <a:p>
                      <a:pPr marL="349250" lvl="0" indent="-293688" defTabSz="914400" fontAlgn="base">
                        <a:spcBef>
                          <a:spcPct val="0"/>
                        </a:spcBef>
                        <a:spcAft>
                          <a:spcPct val="0"/>
                        </a:spcAft>
                        <a:buNone/>
                      </a:pPr>
                      <a:r>
                        <a:rPr lang="en-US" sz="1900" b="1" dirty="0" smtClean="0"/>
                        <a:t>8. </a:t>
                      </a:r>
                      <a:r>
                        <a:rPr lang="es-ES" sz="1900" b="1" dirty="0" smtClean="0"/>
                        <a:t>¿Qué lección los lectores pueden aprender de </a:t>
                      </a:r>
                      <a:r>
                        <a:rPr lang="es-ES" sz="1900" b="1" i="1" u="none" dirty="0" smtClean="0"/>
                        <a:t>El viento y el sol</a:t>
                      </a:r>
                      <a:r>
                        <a:rPr lang="es-ES" sz="1900" b="1" dirty="0" smtClean="0"/>
                        <a:t>? Explica por qué piensas así</a:t>
                      </a:r>
                      <a:r>
                        <a:rPr lang="en-US" sz="1900" b="1" dirty="0" smtClean="0"/>
                        <a:t>.</a:t>
                      </a:r>
                    </a:p>
                    <a:p>
                      <a:pPr marL="454025" lvl="0" indent="-398463" algn="r" defTabSz="914400" fontAlgn="base">
                        <a:spcBef>
                          <a:spcPct val="0"/>
                        </a:spcBef>
                        <a:spcAft>
                          <a:spcPct val="0"/>
                        </a:spcAft>
                        <a:buNone/>
                      </a:pPr>
                      <a:r>
                        <a:rPr lang="en-US" sz="1100" i="1" dirty="0" smtClean="0"/>
                        <a:t>Hacia RL.1.9</a:t>
                      </a: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342">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446">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350">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254">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958">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49338414"/>
              </p:ext>
            </p:extLst>
          </p:nvPr>
        </p:nvGraphicFramePr>
        <p:xfrm>
          <a:off x="5334000" y="8101278"/>
          <a:ext cx="1752600" cy="733922"/>
        </p:xfrm>
        <a:graphic>
          <a:graphicData uri="http://schemas.openxmlformats.org/drawingml/2006/table">
            <a:tbl>
              <a:tblPr firstRow="1" firstCol="1" bandRow="1"/>
              <a:tblGrid>
                <a:gridCol w="1752600"/>
              </a:tblGrid>
              <a:tr h="173090">
                <a:tc>
                  <a:txBody>
                    <a:bodyPr/>
                    <a:lstStyle/>
                    <a:p>
                      <a:pPr marL="0" marR="0" algn="l">
                        <a:lnSpc>
                          <a:spcPct val="115000"/>
                        </a:lnSpc>
                        <a:spcBef>
                          <a:spcPts val="0"/>
                        </a:spcBef>
                        <a:spcAft>
                          <a:spcPts val="0"/>
                        </a:spcAft>
                      </a:pPr>
                      <a:r>
                        <a:rPr lang="en-US" sz="800" b="1" dirty="0" smtClean="0">
                          <a:solidFill>
                            <a:srgbClr val="000000"/>
                          </a:solidFill>
                          <a:effectLst/>
                          <a:latin typeface="Calibri"/>
                          <a:ea typeface="Times New Roman"/>
                          <a:cs typeface="Times New Roman"/>
                        </a:rPr>
                        <a:t>Hacia RL.1.9          DOK </a:t>
                      </a:r>
                      <a:r>
                        <a:rPr lang="en-US" sz="800" b="1" dirty="0">
                          <a:solidFill>
                            <a:srgbClr val="000000"/>
                          </a:solidFill>
                          <a:effectLst/>
                          <a:latin typeface="Calibri"/>
                          <a:ea typeface="Times New Roman"/>
                          <a:cs typeface="Times New Roman"/>
                        </a:rPr>
                        <a:t>3 - EVS</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400241">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Escribe una oración de conclusión sobre las principales diferencias y semejanzas de las experiencias o aventuras del personaje. </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r>
            </a:tbl>
          </a:graphicData>
        </a:graphic>
      </p:graphicFrame>
      <p:sp>
        <p:nvSpPr>
          <p:cNvPr id="8" name="Shape 119"/>
          <p:cNvSpPr/>
          <p:nvPr/>
        </p:nvSpPr>
        <p:spPr>
          <a:xfrm>
            <a:off x="385991" y="45720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pPr/>
              <a:t>33</a:t>
            </a:fld>
            <a:endParaRPr lang="en-US" dirty="0"/>
          </a:p>
        </p:txBody>
      </p:sp>
    </p:spTree>
    <p:extLst>
      <p:ext uri="{BB962C8B-B14F-4D97-AF65-F5344CB8AC3E}">
        <p14:creationId xmlns:p14="http://schemas.microsoft.com/office/powerpoint/2010/main" val="105964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85800" y="218209"/>
            <a:ext cx="5715000" cy="7571303"/>
          </a:xfrm>
          <a:prstGeom prst="rect">
            <a:avLst/>
          </a:prstGeom>
          <a:noFill/>
        </p:spPr>
        <p:txBody>
          <a:bodyPr wrap="square" rtlCol="0">
            <a:spAutoFit/>
          </a:bodyPr>
          <a:lstStyle/>
          <a:p>
            <a:pPr algn="ctr"/>
            <a:r>
              <a:rPr lang="es-419" sz="2000" b="1" dirty="0" smtClean="0"/>
              <a:t>Viento</a:t>
            </a:r>
          </a:p>
          <a:p>
            <a:pPr algn="ctr"/>
            <a:r>
              <a:rPr lang="es-419" sz="1400" dirty="0" smtClean="0"/>
              <a:t>P</a:t>
            </a:r>
            <a:r>
              <a:rPr lang="en-US" sz="1400" dirty="0" smtClean="0"/>
              <a:t>o</a:t>
            </a:r>
            <a:r>
              <a:rPr lang="es-419" sz="1400" dirty="0" smtClean="0"/>
              <a:t>r: Elizabeth Yeo</a:t>
            </a:r>
          </a:p>
          <a:p>
            <a:pPr algn="ctr"/>
            <a:r>
              <a:rPr lang="es-419" sz="1200" b="1" dirty="0" smtClean="0"/>
              <a:t>Artículo 1</a:t>
            </a:r>
            <a:endParaRPr lang="es-419" sz="1050" dirty="0" smtClean="0"/>
          </a:p>
          <a:p>
            <a:r>
              <a:rPr lang="es-419" sz="1400" b="1" dirty="0" smtClean="0"/>
              <a:t> </a:t>
            </a:r>
            <a:endParaRPr lang="es-419" sz="1400" dirty="0" smtClean="0"/>
          </a:p>
          <a:p>
            <a:r>
              <a:rPr lang="es-419" sz="1400" b="1" u="sng" dirty="0" smtClean="0"/>
              <a:t>1</a:t>
            </a:r>
          </a:p>
          <a:p>
            <a:r>
              <a:rPr lang="es-419" sz="1400" b="1" u="sng" dirty="0" smtClean="0"/>
              <a:t>El aire está todo a tu alrededor</a:t>
            </a:r>
            <a:endParaRPr lang="es-419" sz="1400" u="sng" dirty="0" smtClean="0"/>
          </a:p>
          <a:p>
            <a:r>
              <a:rPr lang="es-419" sz="1400" dirty="0" smtClean="0"/>
              <a:t>¿Sabías que el aire está todo a tu alrededor?  Cuando el aire se mueve, forma el viento. Tú puedes sentir el viento en tu cara.  Puedes ver el viento soplar y quitar las hojas a un árbol. </a:t>
            </a:r>
          </a:p>
          <a:p>
            <a:r>
              <a:rPr lang="es-419" sz="1400" dirty="0" smtClean="0"/>
              <a:t> </a:t>
            </a:r>
          </a:p>
          <a:p>
            <a:endParaRPr lang="es-419" sz="1400" dirty="0" smtClean="0"/>
          </a:p>
          <a:p>
            <a:endParaRPr lang="es-419" sz="1400" dirty="0" smtClean="0"/>
          </a:p>
          <a:p>
            <a:r>
              <a:rPr lang="es-419" sz="1400" b="1" u="sng" dirty="0" smtClean="0"/>
              <a:t>2</a:t>
            </a:r>
          </a:p>
          <a:p>
            <a:r>
              <a:rPr lang="es-419" sz="1400" b="1" u="sng" dirty="0" smtClean="0"/>
              <a:t>¿Cómo se forma el viento?</a:t>
            </a:r>
            <a:endParaRPr lang="es-419" sz="1400" dirty="0" smtClean="0"/>
          </a:p>
          <a:p>
            <a:r>
              <a:rPr lang="es-419" sz="1400" dirty="0" smtClean="0"/>
              <a:t>¿Sabes lo que hace al viento o te has preguntado cómo se forma el viento?</a:t>
            </a:r>
          </a:p>
          <a:p>
            <a:r>
              <a:rPr lang="es-419" sz="1400" dirty="0" smtClean="0"/>
              <a:t>Primero, el sol calienta la tierra, entonces, el aire caliente de la tierra sube al cielo y a las nubes. </a:t>
            </a:r>
            <a:br>
              <a:rPr lang="es-419" sz="1400" dirty="0" smtClean="0"/>
            </a:br>
            <a:r>
              <a:rPr lang="es-419" sz="1400" dirty="0" smtClean="0"/>
              <a:t>El aire frio está en el cielo. Cuando el aire frio se encuentra con el aire caliente, se forma el  viento.</a:t>
            </a:r>
          </a:p>
          <a:p>
            <a:endParaRPr lang="es-419" sz="1400" dirty="0" smtClean="0"/>
          </a:p>
          <a:p>
            <a:endParaRPr lang="es-419" sz="1400" dirty="0" smtClean="0"/>
          </a:p>
          <a:p>
            <a:endParaRPr lang="es-419" sz="1400" dirty="0" smtClean="0"/>
          </a:p>
          <a:p>
            <a:endParaRPr lang="es-419" sz="1400" dirty="0" smtClean="0"/>
          </a:p>
          <a:p>
            <a:endParaRPr lang="es-419" sz="1400" dirty="0" smtClean="0"/>
          </a:p>
          <a:p>
            <a:r>
              <a:rPr lang="es-419" sz="1400" dirty="0" smtClean="0"/>
              <a:t> </a:t>
            </a:r>
          </a:p>
          <a:p>
            <a:r>
              <a:rPr lang="es-419" sz="1400" b="1" u="sng" dirty="0" smtClean="0"/>
              <a:t>3</a:t>
            </a:r>
          </a:p>
          <a:p>
            <a:r>
              <a:rPr lang="es-419" sz="1400" b="1" u="sng" dirty="0" smtClean="0"/>
              <a:t>¿Cómo se forma la brisa marina?</a:t>
            </a:r>
            <a:endParaRPr lang="es-419" sz="1400" dirty="0" smtClean="0"/>
          </a:p>
          <a:p>
            <a:r>
              <a:rPr lang="es-419" sz="1400" dirty="0" smtClean="0"/>
              <a:t>¿Te gustan los vientos fuertes o los vientos suaves? </a:t>
            </a:r>
            <a:br>
              <a:rPr lang="es-419" sz="1400" dirty="0" smtClean="0"/>
            </a:br>
            <a:r>
              <a:rPr lang="es-419" sz="1400" dirty="0" smtClean="0"/>
              <a:t>Algunos vientos soplan muy fuerte, pero otros vientos soplan suavemente. </a:t>
            </a:r>
          </a:p>
          <a:p>
            <a:r>
              <a:rPr lang="es-419" sz="1400" dirty="0" smtClean="0"/>
              <a:t> </a:t>
            </a:r>
          </a:p>
          <a:p>
            <a:r>
              <a:rPr lang="es-419" sz="1400" dirty="0" smtClean="0"/>
              <a:t>El viento suave se llama brisa. Si tu sientes un suave viento en la playa en el verano, es una </a:t>
            </a:r>
            <a:r>
              <a:rPr lang="es-419" sz="1400" b="1" u="sng" dirty="0" smtClean="0"/>
              <a:t>brisa marina</a:t>
            </a:r>
            <a:r>
              <a:rPr lang="es-419" sz="1400" dirty="0" smtClean="0"/>
              <a:t>. El aire cálido en la playa sube al cielo. El aire sobre el mar está frío. Cuando el aire frío del mar se encuentra con el aire caliente de la playa, se forma la </a:t>
            </a:r>
            <a:r>
              <a:rPr lang="es-419" sz="1400" b="1" u="sng" dirty="0" smtClean="0"/>
              <a:t>brisa marina</a:t>
            </a:r>
            <a:r>
              <a:rPr lang="es-419" sz="1400" dirty="0" smtClean="0"/>
              <a:t>.</a:t>
            </a:r>
            <a:endParaRPr lang="es-419" sz="1400" dirty="0"/>
          </a:p>
        </p:txBody>
      </p:sp>
      <p:pic>
        <p:nvPicPr>
          <p:cNvPr id="19460" name="Picture 4" descr="http://www.freevector.com/site_media/preview_images/FreeVector-Autumn-Leaves-Blowing.jpg"/>
          <p:cNvPicPr>
            <a:picLocks noChangeAspect="1" noChangeArrowheads="1"/>
          </p:cNvPicPr>
          <p:nvPr/>
        </p:nvPicPr>
        <p:blipFill>
          <a:blip r:embed="rId2" cstate="print">
            <a:clrChange>
              <a:clrFrom>
                <a:srgbClr val="FAFCFB"/>
              </a:clrFrom>
              <a:clrTo>
                <a:srgbClr val="FAFCFB">
                  <a:alpha val="0"/>
                </a:srgbClr>
              </a:clrTo>
            </a:clrChange>
          </a:blip>
          <a:srcRect/>
          <a:stretch>
            <a:fillRect/>
          </a:stretch>
        </p:blipFill>
        <p:spPr bwMode="auto">
          <a:xfrm>
            <a:off x="4223084" y="1531505"/>
            <a:ext cx="2057400" cy="1467593"/>
          </a:xfrm>
          <a:prstGeom prst="rect">
            <a:avLst/>
          </a:prstGeom>
          <a:noFill/>
        </p:spPr>
      </p:pic>
      <p:sp>
        <p:nvSpPr>
          <p:cNvPr id="7" name="Rectangle 7"/>
          <p:cNvSpPr>
            <a:spLocks noChangeArrowheads="1"/>
          </p:cNvSpPr>
          <p:nvPr/>
        </p:nvSpPr>
        <p:spPr bwMode="auto">
          <a:xfrm>
            <a:off x="228600" y="144032"/>
            <a:ext cx="3449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419"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419" altLang="en-US"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n-US" sz="1800" b="0" i="0" u="none" strike="noStrike" cap="none" normalizeH="0" baseline="0" dirty="0" smtClean="0">
              <a:ln>
                <a:noFill/>
              </a:ln>
              <a:solidFill>
                <a:schemeClr val="tx1"/>
              </a:solidFill>
              <a:effectLst/>
            </a:endParaRPr>
          </a:p>
        </p:txBody>
      </p:sp>
      <p:sp>
        <p:nvSpPr>
          <p:cNvPr id="19458" name="AutoShape 2" descr="data:image/jpeg;base64,/9j/4AAQSkZJRgABAQAAAQABAAD/2wCEAAkGBxQTEhIUEhQSFBQXFBQWGBgYDxQXEBcZFRQWHBcUGBgYHCggGBslGxQUITEhJSorLi4uFx8zODMsNygtLisBCgoKDg0OGhAQGy8kICQvNDQwNDQsNCwvLjQsMiwsLyw0NDAsLDQsLCwsLywsLCwsLyw0LCwsLCwsLCwsLCw0LP/AABEIAMIBBAMBEQACEQEDEQH/xAAcAAEAAgMBAQEAAAAAAAAAAAAABAUBAgMGBwj/xABEEAACAgECBAQEAwQGBgsAAAABAgARAwQhBRIxQRNRYXEGIoGRMkKhFFKxwQgjM2JykgdTo7KzwhUkNENjc3SC0fDx/8QAGgEBAAMBAQEAAAAAAAAAAAAAAAIDBAEFBv/EADcRAAIBAwEECAYBBAIDAQAAAAABAgMEESESMUFRBRNhcYGxwfAiMpGh0eEUFSPC8UJygqKyJP/aAAwDAQACEQMRAD8A+2wcEAQBAEAQBAEAQBAEAQBAEAQBAEAQBAEAQBAEAQBAEAQBAEAQBAEAQBAEAQBAEAQBAEAQBAEAQBAEAQBAEAQBAEAQBAEAQBAEAQBAEAQBAEAQBAEAQBAEAQBAEAQBAEAQBAEAQBAEAQBAEAQBAEAQBAEAQBAEAQBAEAQBAEAQBAEAQBAEAQBAM1B0zywBywDhqtSmNebI6IvmzAD23kZTjFZk8EoU5TeIrLGl1C5EV13VhamqsHofY9YjJSWVuE4OEnGW9HWSICAIAgCAIAgCAIAgCAIAgCAIAgCAIAgCAIAgCAIAgGYBmpw6LnMncELiXFEwqC9mzQAFkmr+naZbq8p28dqf2NFC2nWeIkLV8T5tMMtbEjYNTD5iAVb94Gu3aUSv8WyuEvDxx9S2Npmu6OfHwydeBcWGZN68Ra5gPW+V67A8p27EEb1cutLuNzDbimtcFVxbujLZbycfiXgQ1YxgvyFCxvl5tmAsVY8hv6SVxQVZLXGC20unbtvGcnbgeYHmxpviwcuAMervjUc5vyXZf8QcdhNEIqEVFcDJUm5zcnxefqWtSWSBidOGIAgCAIAgCAIAgCAIAgCAIAgCAIAgCAIAgCAIBhjQJ328hZ+g7wDGDUK6hkIZTe4PcGiPQgggjsROMkjYtItncGhaQbJYPBfEz58mqKY75SVAXtYFcxv3P0M+duqkateVOW/Kwuemj+71PfslSp0VJlr8L6XL4GRNStqWtVNc234unQWBX1M9G3oJUXSnH4eXvtMd5Vh1qnSeuNX77CsxcSbDm5xjoAsGxjY8rKLUX35lxmz5H96eXa3/AFFSUZxwnw3Y9r8mmtZqtGLUtVx35PRazj6posur5TyphyZeU7NeNW+X3JWp9DSqKpFSXE8etSdKTi+B1+F9GcGk0+NjbjGGyH97K/z5X9zkZz9ZbtFWC1XILqxfWr396nVJZxxGy8ZOknkjgwROkTEAQBAEAQBAEAQBAEAQBAEAQBAEHRAEAQBAMiAZM42dRS8T0LozZ9LXi7F8ZNYtQAKpuyZKAAyegDWAKjk7gkcO4kmfGuTGTRsEEU6spIfG6/ldWBBHYgyqTwTislJxbjeRMjIoUAEb0SxsA31rvPAvekq1KpKEUlg9a3s6c6am2zvpuJfIMuYgfMQgC9NtyOp8xLLe82qSr18LXTT78XzKp2/x9XS8SRruJjGoauYN0oj3+1XNNxeRoxU8ZT5FdG2dSTjuweT+IOK82QMEPJyAdKYtZO5G3pPMryp3clKPDf78j1rWg6cHFvXJ2+Jc6ZuE5kw8zBuRCm5ygNnTnWhuaVjv3G89mhWpQitUkub3HkXVGrtvaWX2cT1+fiSIdzuewBLV5kdhI1r+hQxtyK4W857kVvC+FPjy+KGRlN9zZVvp16H6TJaWdSnW66Mk0/umari6hUpdW00/VHpFae6meW0biTTImDOnCNg12N2ZUdXKgFuUghb6AkdDsdvSQjUjJtJ5wTlSnFKUljJIkyAgCAIAgCAIAgCAIAgCAIBmAIAgCAIBmcBT4OOpkzDGgNfNbHa6HQD+Z8p5dPpKnVr9VBc9e7l+zfOynTpdZL6EzPqFWgTRJAHnvLq1zTpNKbw28LxKIU5S1SPIaTiIx6vLkJXHjyrWUb8pzY6Vcy7bFkHKw78mPyN4KXSanPq5LDWdeGhvl0fJLag89h3zcXx5HAKJkXmoOG7E9Rt/PtMdxdU5VerqQT139/vmXwtZwhtKTT5Ejienxsn4lXwwTYqgALIPpLri3pVYKMXjZ5eRXQqVIS3ZyVfCR4iOCw8OgR3IYnYgduhvznm0otU5xqvEV9n2e9TZcPYknFa+hR63KwOVW2CjIE68rOAeQE0dia9rkoUYxxsPL0z3cePItmpSp5pfMzhxFSMXhqCi5cbHmDA5KyAgMCOjAfwk428nNVKm9Yxy09GScFVUlnsPcaFRqMWHKxpjiXm7i6BNHuLvebbuxheOMm8HjxqOlmO8ttHi5BXMSPWtvb0m60o9RTVNSbS5merLbecFP8Y6bUOuNtOXAQOXC5eQ/lo9RdU33krpTaUo8N+pqsJUYtqolrjGVksvhfVq2IYwzM6KvOzWSzEbtZNkXY39JKwu6daOzBttb88e0z3tGcZ7TWE93Z2FrrdP4mPIn7yMv+YEfzm+UdqLjzMdOWxNS5Mqfhj4f/ZFyDn5y5Xfk5QAoNCrPmZRa23UprOcmq9vP5LTxjHbku5qMQgCAIAgCAIAgCAIAgCAIBmAIAgCAAIBpnujy1fa+nsZFnTxOv0uZ9Vjy6ZaHP8AOCQGx5AbyLkHYFWHTZgbF2CfIq2ezcKrTW/2/qezb3NJ28oVXr7xgu+IthOQB35Wq+tWO1k7DvMt/bWtatF1ZYklzxle/EoodaoNxWUea+KmwvhDYq5jqdOhoUSM2ox42O/pkJHa6vyllKNtXk3Dfr3/AOi/ra9vhy13b/e8PpcC5RhXKLqgOW9wOhYbcxIuvWYa1mp1G1L7GyNapsbbiVObXKjMrKTyllIuga26+Uop2jjPV/Q1JOUU1xLDTPjw4cbAgF/mNnzHQd6BuL+g6kEoozPanUafAnfsCZUHiDq3OKNdqG/lvcssaLpU8S3lTqyhL4Sh4zo/CAVjzAO3hm/m8NjzDGx78hLAeles0VJt1NmKwsfous9pqTb3svvh7VeDotP4jBsnhLYHQtXzUK2XmvtNFa6p0k2vBcTD1FSc8S38WtxP4dx0O4RwFZvw7/Ka6jfv0+8Wd712U1hnLizcFtR1RI4txbwzyBbsb2dqPUD6d5C/6S6iXVqOcrUrt7bbW02SuD8PxKFyYuccw7t2PYj3H6TZY21CKVWllZXP7FVzXqyzCeNC5Uz1UYGZIkjggCAIAgCAIAgCAIAgCAIAgCAIAgCAZEA0YyDJIouNafIp8fTANlUU+LmCrnQX8lnZcgslWO25U7GxU3wJpcTzvE9XjzKcyDKHKXyMlHmrYEE2pHda7VtPlrmpb1K7c209zT3ZXbnd70PdtduMVHTHPsIOJrTSh0IOXW4l3/8ABTJmuj258A+vtN1jQVJTl7wVX88zjFPQvsvBMOTKXYHmNHZiBYoA7d+kx9JXX8emqiWufyRVxUhDZRnXaZPwsAw2O4vcdLvr9ZG1u3cUusawdpSlvWhS/EKJ4YJG6mlAodfy9OlD9JfGWWbLfa2tOJJ4bqEGNeUsF7AkkijuPvKqleNN4kyFSEnJ5Kn40yDLjwYcZYZ8uoxriZTTKAebM9H8SjGGsGxZXvU2WdSNTaljMUtfT7mSq5U2tl4Zf8T4b4iAYzysoAUXS0CNtvSV1KcZtTfD6F1Gv1b+LVMg8K0baRjky/MxHIoDfLRok31scvSu/wBkq0beKnjOS2rNXPwR3by4yNjz+HkahStacw5zTbDbeupuV3CpV4RuZrRJ5XF66Lz1MiU6LdNfXgTtLxYD5SvkMaILdq/Ko79t9gBuSBvNXRN/O5ck4YisYxw7PaMlzSUMPOWy40ysfmer7KDar6X3Pr9vX3kYiSZMiaqwPQ32+3WcTT3HWsGZ04IB5n4l0mtbNibTOQgANc4VQwO/OOrqRW2/eYrmFdzTpvT3v5npWdS1jTkqq1+unZyf0PRaYsVHiBQ1bhWJW/QkA19JsjnGu88+ezn4dx0nSIgCAIAgCAIAgCAIAgCAZnGCl+KeKtpsPOihm5gNweUCjbGu21duomW5qunDaRts7dV6mzJ4NOC63JmxLkyKqc26gXddmN+fUDyrzlVOcpx2pLBKvThTqOEXnBRfFumdf6zECxZgCAtkbHcDv0nkXfR8Z1etfHgb7GrF/BLgVGTVrnTS07DNptSr5QUYOGVHVkYNRHMuUkHp07S2rdK2SjJZyvf+iPUKtOTg9E/f+yz4zxbwlxst2xvy+UDce+4lM1CrFZWVv1RbRobbcZcDQcUxvVOLNbE/Nv295S47KwloTVGUeBz1FMKYAjyMzuo09CyKa1RD1zcmIlSqhR3IAA9ztfvK9hVaqciaxnMjXgei5si6hxzOMfJjfxCVCMeYlVHy2dvm6kACWXLrKHVUHhZ1WMa9+/HYU1oU3NTXI9XpswWy2wrr7SnpWlOpbrHBrPbnTzMc4OTSRC4rxPE2NxZ3U7jE7ldj8wUDmYjsALM0WDjGjG3m9pt+C+vL3oThRqUvjfD79h5vScRfT+IQrLkyBKbJhp1QHcnExBVmG4DdNrXtPSp//nk4Yyu/x9TTOH8ympReyj2vwtgw+EMmIs7OAHyOQc5I/K5Gy0SflUBRewFz0rdU1D+2kl2HjV6c4TcZ7z0CTYjMyF8QBvAfkJBFE0aNA7/pMXSin/FnsPDXlx+xfabPXLaIHwnhyBWLWENFQe57sPTpMPQNOtGm3P5Xu/Jf0jODkkt63l/PfPOEAQBAEAQBAEAQBAEAQBAEAQBAMzjByeQZNHB5RItiRckzyLYlPxXhiZQ35HK8oyKB4gG9ddjVkgGwLmOvSjUSUuD9/U00puDbieY+E9acuJ9LqgG1OlIxZA2/OoH9XnF70y0b63fnO3UMPbjufvB22qNaZ1RL/wCiFXIXBJuzRrqes8ytmSxwPSVduOCt+JeILgVWfIuNSSLJAs9gB1PfpO29DrZNYydVWnBZm8HnNPwLNxI8+sOTFpR/ZYgeXI5/12Sxtt0Hr23Lbevp2nw0UnLi+C7F7/WGdOVy9qekeC9X7/drj+B8eMWur4iAPyjW8q/oshPpCSi5OEX4HI2cc4UpfUm6Xhemx8rO+qyZL+Xn1edxfYkFuXv3EqV461GSaS7kkXxs3GonHOnNlxotJ4ivQJYctfu7ne/pMFCh1sZY3rGORfVq9XJZ3FXxjSlci4yEJPL8ws0Wb8JO3psfObqFN0/7baz5FlOopxc1k9hxTU/s/IuFUQVvWMAbdB/GaOkbypa7MaSxz0+x5NCkq+XUbfiXPCXyMgbJQJ3AC1Q7X6z1bGdadJTq73wx71MNwoRm4w4E3JjDKVPQij7HqJslBTi4y3MoTcXlGwkyJG4lz+E/hbPXy1V39dpRc9Z1Uuq+bGntltDY6xdZu4lf8O+OoZc4fc8ylmB9x1sdj95h6M/kxUo10+abee9Gq+6ltOk124OnHeMeByUoYsTsTWw//ZZ0hf8A8VRwstkbO069vLxgm8P1RyIr8pSxYBIuvPbtNVtW66mqmzjJnrU+rm45zgkS8qEAQBAEAQBAEAQBAEAQDM4wccwNGphv6dSpbzhS+ZrC1xjtLIvXUq24giuMfMGctVDt7n+U8no+c7eP8evPannm3hY4t+OhsVCcouolhHbIJ6kkVxIWpagTPPu6vU0nU5GimsvB5TifB1zavDqcLvizYhWQhQUy4mv+pfcdxYO9e9Vmhf8AWW8tiOc7k+a5cy2VDElPOCHxb4o065xpue8vVq/CpNBUPcuxYUos+0y0qNzWtuskuOnavwubL6denGpssj6XhGnz6nx3ByZERQnMbxJRPzKp6Ndb+gre5dSqVqdHq9yz4strW8dtVJHpFxytQOORIx45dGJW5DPwzHkKlgfluqNda8vb9TNCpprDRFV5wzgs8bKKFgeQsD9JoUoxeG0jK03qed+HGXPnfmRgBztVbC2+UN67n/KZjtrVO4c+G/xZ6F3J0qKSfJHtwt9d57qSe88NvG4i8Z4mcCqQobmNbtXQe0z3147WCko5y+eC21tlXk1nGCXwzVNlxq7KF5twLvbtZ9es1WlaVakqkljPAouKap1HBPOCVNJSIBo+VRsWUH1YAzjaR1Rb3I0yY0yL8wV167gMu3eQnThVjiSTX1JRlOnLKbTOwlhAQDXJkCgsegBJ9gN5GUlFOT3I7FOTSRW8K42mdmUBlIsi+hUEC9uh3G0wWfSVO5k4RTTXka7iynQipN5/JaT0TGIAgCAIBiAIAgCAcs6uf7NkU+bYy/6BlgFbqeEZmN/t2qT0TFouT/aadj+sizqPI/EGlz6R1yHJ4wLA+I2JUbnvo/JS2dtwFvfaeDd2SjXVaHF58f2e7Y1Y1KTp1HuX2/R6bjGtOPEDykMwqv3SRvZ9Jbf3Do0sre9O4y2tFVKmM6L7kdNSmXCWbsPnAYhhXXob7XKI1qdei5SWea37veSyVOVKrsrwPEfH/wATpoNNeAk5cvMmM7kqeXfIxYGyLWgdz9DMllYRq3XW05rZXDv4Y5C6qzhDE1qzzH+hf4dORsmvzWx5mTGW3JY75Mtncnflv1ee5fVNFTRktYa7bPqLadMYLBQPOlF7zxqmIx2mempSm8ZGjyBwSBVHpIUZqoso7Vi4PBK5aBPkCfXaaMYWSjOXgq346wpceFsuVyRjRWAXzLZGP4EA6tR6gAEkAxsq/XyaaxjXPviSuaXVJNPOSB8QaTJWM5suIORbcocYx5co3LV59T12ldZKFy+O0tOxbtexmixm9jGDPDuH5bTw8udTkO2RMhCkA7tysCjVR/EprykaFW4jVjGEcRb3Y0fPXAulSnB7WjX1R6rHwbUGg3ENTX93Bo1c+58Ej7AT6ZY5Hz7LPScHxICOU5C34myu2XI25NFnJIAJNKKAvYCSnTjUWJpNdojOUHmLwTwoAAAAAFAAbD0lkUksIg228sTpwQDynxP8Kvqc65FdAvKqMCDzUCSWBANn5um3TrPPubN1pqWT1LLpCNCk4NPO9HqkUAAAUAKA7ADoJ6GMHltt6szAPOpxXOdS2IKOWzQZSKUfnsf/AHeeHG9uneOio6dq3Ln77j1Ha0Fbqo3r2c+R6Ge4eWRNBw5MRcoK5mv2FD5R6XZ+sy29pToOTgt79ruL61xOqoqT3e8ktjL6ktmDlyTKEcdPqObau30nhdD9Nu+m6coYaWcp6frs3ltSns6nefQFQgCAYgCAIAgC4BsZFnUVXxHw79o0uow/6zDkQeYLIQpHqDR+kgyXArdJx7T59MuQsCHx8xQghr5fmSj+YEEe4nm1bq3eac2uTTNlKlVypR8GUOo4ZqExsyinAAIWntWsMBY6jbt5+U+e6O2K7m6eXjTHY8nrfyqMpJPd9N248BpPibQ6nU+HrBjdMalsTtZwsxADKyVRb93qDv3qb69jd0KW1bZTe9Lf2YfLn+DJXuaNSpsvVLd78j6jw3hq6XBiw4UpFBoVf4jzG/qxkL6tcxjCUVtSe/CytyIUow1W5HXPqMd8jkWRv5C62Jk5VqelOpva15dxbCnPG3E46zU4dNXNsT2UW1eZ36S5UqdLcsHYKrX3FTxzjLIrctv4pGPEi8vPkZ9lCHzO5JPQAk9JnhK4nXcI7u1aJc/fcWNUqUFKW9efIlaLhuRMbrzK2SwGVSC3ICa3qzuekhcUZdXKFJ65y0t+PfA7OtCU1NrC4N8zsnw82YAZAVUf3qcewo+Z2MjY2FxtKU9F36+T9CM7yNP5NX9vQ9HwrhaYF5cfNXXd2O/nR2H0qfR0qSgsI8yvXlVe1LyI3xD8QJpfDU2WZlJ26Yww5296sAf/ABOVrhUse9OJO1tJV8tbl58C/QirHSbEYGccupRTTMqk9AWAJ+8jKrCDxKST7yUac5LMU34G6OCAQQQehBsGTjJSWVuItNPDNp04IBGz8QxowRnAY9Bv+p6D6zNVvKFKapzlhv34eJbChUnFyitESZpKhAEAQCvTDl8Ym6xkna7B28u288WFvefzZTb/ALT4ZznTl37zXKdLqUsfETlUDoAPpPTo2tGhnqoKOeSwZXJvebS84IAgGLgC4AuALgC4BlTAMsJBokjzOt+GwMhbAEUMxdgbC87G2YD1JsjzJPeeB0l0VO4q9ZBpZWv5+h6NtdRp03CWTzvxDreI4QyZU0fgZOZBkRsxzgFehBAUN13G23TtJULKjYUvgj8bWG8v1JW1Lr62nyrXHYeN03wTgfLizBTibG6OFRVCPTBhYr0raZa3S1WktiOuc+D3G24sqMpJpY7j6FpeMFFCsvN5HmogeXTeZLTpGVOGxJZwJ2inLKeCB+2FtVbL/VkgjtQAqye+9GTlVoTqKq+e7y98i7YcKGynqdviDjGj5Q+d8Jxrl8IMMoIGRtuUlT26sD0CknpJVq9xUrSoxp7otrGr3aS7t3lvMNKoqUdpSxnQxw/Q6dtXjyk/hxFMQUquFGc/NkXlAPiMu3NfTbvJ9H385p0a2mdz3Pu/Hadr0JP+7q8c9S44Vw1RlLq5YDoKIbfzPcdZPo+lQnWlOlPOOxrf28feTlxcTdNRksZL9VnvpYPNbOyLLUiDZC4lw3DmfEMqK5BZhf7oFEHzHMybdJydGFTG0s4J07ipSzsPGSxY9hLzOUnGeBnPkV+cLsFI5ewJNg313nkX/RjuqqntY0xu7/yehaX3UQccZ4lyooADoNp6ySSwjz286szc6BcA89xD4eL5SysoVtzdlge9Dv8AefO3fQkq1dzhJKL378r33np0b9QpqMlqi50WA41Cl2eu7Vftt297nt29F0YKDk5d/vzyYKtRTltYwbaxn8N/C5Tk5Tyhvwlq2B3EtntbL2d5yns7S293EovhbVaw8w1WNuUm1chFYealdiR619+2W1lXeesXkbr2FssOjLXlq/uejubDzhcAXAFwBcAXANbgC4AuALgC4AuAdFa5wGGEiySZ8x+LuJ+EFXVuVLveNXchSyg7jeiAG9twO4nyUYX9SrJT2kt75eHD6d571F28XHZaX29+J4HR/ELJxAYcurrSgF3tlRkIVuXEuRQG2cpsDdexm2tZr+N1tGn/AHOGMvitcbt2dXx8DPXq7Nd09r4eP4yR+NcdzDXodDl1eq0yhGONcmfMhY/jS8nNuaFsLqz3mm2talezcLiKUsvGiXjpj9mR1+rrbVN6e9D2/CtVrtRy8nDc+MEG2z5FwoD2/EOYr13Cn2nnf0CWdai+hr/qK4RJmp/0aaNvE1PEeXnZfmGJ8i4VJoBr/FkftdAG91uezbwdrS2HPKXPy/WpkkncVPhjq+R14DpNZhDto8ia/ThivLqAMOu2UEhM9U/X/vAJKlCjPMoRxnikdrxrUmozeezO4vdD8R6bEf8ArCZ9E/Q/tOMrh69s4vCdz+9fpIW3R1G2bdJb+3JVO4lPSR6HHlXKobDkR162rhlPkbWY+mLG6uYwVvLGHl8NeDz2e9cEYTit5tqOI4sdKzg5K2RfmzN7ItsfeqHeezRhKMIqby0tXuy+fiVNmNIr/NkyLTsAAgYEoguku6LkkkkbXQshQTaRKLgvxcM2ZsT4/DsnkNknb8r+R29u0w0b5TnsSWM7j07no10qanF55/oueIcVx4Sofmsi9lvb1k7q/o2zSqZ17DLQtKlZNw4ErBm51DAEAixfWj0M005qcVJcSicdiTi+B0uTIi4AuALgC4AuALgC4AuALgC4AuAawBAEAQBAEAXAOi5POAfC/wCktl/rNAvkmdv8zYx/yQCo/o6i+J5v/R5P+NgnJHUfooiV4JGvJObJ3JG4jw9c2Nsb3ytV1V7MDtftITpKcdlllKtKlNTjvRjhXDEwYxjx3ygk7m2JPUmdp0lCOyjtavKrPblvJwWWJFGSBqOAaVzzZNNpnPm2nxsfuVk0cJGnwY8Y5cSJjXyVFUfYCdOG1wCB/wBD4uc5ACHLc1hz+Imya6TF/T6HWdak9rOd73mr+ZV2Orb0xjcbcQ4XjzEFwbGwIYjby8p26saNy06i3dpGhdVKKagTRNiWDOIAgCAIAgCAIAgCAIAgCAYgCAIAgCAIAgCAfBP6R3/atH/5Df8AEMAhf0d8oHE8l/m0mUf7XCf+WAfo8MJzB3JmowMmrsFBJIAHcmhIyaist4R1ZbwjiddjAvnUjpYN/wAJX19LGdpY+vkT6qpnGGbpqARa7jzqWxaksohJOLwzBYmSImsAQDTJlVfxMo92A/jITqQh8zS73glGEpblkzjyq34SD7EH+E7GpCfytMOMo71g2kiJwy5MgPyopHmctH7cpmepOspfBBNf9sejLYxptay17v2dMb3+7fcBrqWwltLXGex5/BCSwbyZEQBAEAQBAEAQBAEAzAEA2QQDDvXaUSqNFiimR31JmeVxJFipo4PrTKJXc0WKjE4PxFpRK+qIsVvE4txR5S+kapNW0D53/pO+Fc3E8mB0yY08NGU8/NZtgRXKD6yyj0tsp9YmyM7PPysp/gf4H1PD9Zj1HjYWVQ6sq89lXQit18yD9IrdMwcGoRaZyFi1L4msH0xuOZb2I9uWeW+l7jOjNis6WNwPHcnnD6Yr8x/CpmjccyHb+IsTj6WrtbySsqa1Ccbyjv8AYVIrpa4xvDs6Te44Z+JFjzNzEj++wG3TYGriHSVfjJvv/WCcbaK0il9CM2udr/tG8wz5D/vGpytc1Kj+OX3b8mWKjCO7C8F6HXFqe5VXatgypyj0sJf3uQjdQbw4p9uERlT5PH1/JJxa5j1Qg+mVq/lX2l7vJZ+HP1a9Sp0Irc/siRh1xUVy2PUs5/W5ZC+qRWGvOXmVyopvOfJeRsOK5vy1yjyQg/YyX9Qun8rwu78j+LR47+8203GNQxrw6Hm1D7VL6d/d9j+3ocnaW6XzfQtDqOcU6hgeoKgj7GbnXdSOzNZRj6tReYvBnE64/wAGOr68mMX9ZOnKFL5IYzyRyUXU+aX1Z01HEggBZGo/4BX3YS2rfKlFSknjwXm0Rhb7baTX3/BzXXrksY8gU/4f6wewNg/YzlO+hXlilNfTXw5iVvKnrOOfIh6zVHEQn7TbsejnTK+9AAA8uxP90nrJ1qsofDGWW+2Ka+uPJllKkqnxbGEuW016+aI+LVZC1PkOM0f7TxEGx7fIgJ9iZhpzqxn/AH6mzlcZY/xivuy6VOns5hHPdh+svQm5M4WgH1DXXzogyJ/BqmuUoxScak+9fF6MzqDlvjFdjey/NHVHawQ+oI9cCAH7oCIhOTaalNr/AKpf4pnHGOGmo5/7P8ssAfSvtPQTyZWZnTggCAZgCAZEAyT6SLimdyzQoPKRdKLO7bNThXykHbwfAl1kjU6VfKRdpTfA710jU6JPKRdlS5HevmcX4cL25QPVST9+YfwlUuj4NrGMd37XkTVy8a+f6Njw3H5frJf06hyOfyahHbhHzWGUL5eEeb/Nzfylb6MpZLFdvG7Xv/Xqb5eFoBYUGvN+UfejIVeiqDWkU+949GcjdTzq/X1KPW6VCQXxOFDbVnXwyffk8r7zz3QlB4jQ/wDbT/5N9Oo8YU9e7XzO+n4OXUFflTsGB5vurC/rUmui51dflXbv+zWfsQleKDw9X75omNwpfwrjr+8xV19yvOGI+s1f0yl8uw+/Kfrko/lyfxSl4ar0wbJwJa+cYmPmMJC/Yuf4yyPRVKK0xnu/ZF3ss/Dn6/pEXWcIy7DGuCv/AHAfX09pguOiq0niOzjnqmX0rulvm5EvBwpgoB8Pm7/i5foO00Ueho0l8zb7W2vT1KJXacuODVOGups04325wv2Ax/znV0fUhLOFJd+Pts+pJ3MJLG7wz/l6FXqseXI9J4mIb7HTtX1YNZ+lTLtOc9lU5Lvi/NP0NUHCEcyaf/l6YJWi0ROxzOPPlx5Rf1yX+kspWsajwpyXhLzkn9iqrXx/wX1XpgkazA60Ac7qf3UW/qwZTcur204aJykuxLzzFldKpGer2U+1v8Mm4tAhWmDm+xyZL/3jU20bSEY8fFv8szzuJbWmPovwdMmix8u2NWroGPMN+tcxoSyrbUpLWCljdnXzIRrzz82M++BCXAQebJ4iKKCqhcjv+XF0+0yRpuL2qicUtyi35Q3GhzTWzDDfFvHnIxj0Sl+ZMRAPU+Nkxt9UIBkqdnQlLrIRaz2yi/poJV5qOzOWfBP7nTU6IDc4my++QMfam/lJXFCO90tvxT8/2Qp1W9NrZ8MeRC4e+cttiyovr4IX2oqpqebb07+UswexHk4p+kPsaK6oqOsk34/llnmzZfy4/cnla/YBxPWnUrxXwxz9PLaRkjCl/wApea9Gd9NlYgcysp72ABfoAxoS6jUnKPxxafh6NldSMU/heV77EdpcViAIBmAIAgCAIAgCAIAgCAIBhlBFHceRG0BPG40w6dEvkVVvc8qgX6mus4oqO5EpTlL5nk6zpExAEAQBAEA4ZtDjZldkRmXoxUFh7GQcIt5a1LI1Zxi4ptJkiTKzFQBAEAQBAEAQBAEAQBAEA2gCAIAgCAIAgCAIAgCAIAgCAIAgCAIAgCAIAgCAIAgCAIAgCAIAgCAKgGYOCAIAgCAIAgCAIAgCAIAgCAIAgCAIAgCAIAgCAIAgCAIAgCAIAgCAIAgCAIAgCAIAgCAIAgCAIAgCAIAgCAIAgCAIAgCAIAgCAIAgCAIAgCAIB//Z"/>
          <p:cNvSpPr>
            <a:spLocks noChangeAspect="1" noChangeArrowheads="1"/>
          </p:cNvSpPr>
          <p:nvPr/>
        </p:nvSpPr>
        <p:spPr bwMode="auto">
          <a:xfrm>
            <a:off x="1" y="-472786"/>
            <a:ext cx="301625" cy="287915"/>
          </a:xfrm>
          <a:prstGeom prst="rect">
            <a:avLst/>
          </a:prstGeom>
          <a:noFill/>
        </p:spPr>
        <p:txBody>
          <a:bodyPr vert="horz" wrap="square" lIns="91440" tIns="45720" rIns="91440" bIns="45720" numCol="1" anchor="t" anchorCtr="0" compatLnSpc="1">
            <a:prstTxWarp prst="textNoShape">
              <a:avLst/>
            </a:prstTxWarp>
          </a:bodyPr>
          <a:lstStyle/>
          <a:p>
            <a:endParaRPr lang="es-419" dirty="0"/>
          </a:p>
        </p:txBody>
      </p:sp>
      <p:sp>
        <p:nvSpPr>
          <p:cNvPr id="19468" name="AutoShape 12" descr="data:image/jpeg;base64,/9j/4AAQSkZJRgABAQAAAQABAAD/2wCEAAkGBxITEhUSExISFhUWFRUZGRQYFhYVFhsYGRUYGSAbFxcaHCsgGiAxHxgYITEhJSkrLy4wGyMzODMsNygtLisBCgoKDg0OGxAQGiwkICU0LDAsMTQsLCw0LDI3LCwvLDEsLCwsLCw0LDUwLDQtLCwsLCwsMiw0LCwsLCwsNCwsLP/AABEIANMA7wMBEQACEQEDEQH/xAAbAAEAAgMBAQAAAAAAAAAAAAAABAUCAwYBB//EAEQQAAIBAgMFBQMKBAUCBwAAAAECAAMRBBIhBQYxQVETImFxgRQykQcjQlJygpKhsdEkM1OyFWJjwfBzwhY0Q0ST0/H/xAAaAQEAAwEBAQAAAAAAAAAAAAAAAQIEAwUG/8QAPxEAAgECAwIMBAQEBQUAAAAAAAECAxEEITESQQUiQlFhcYGRobHR8BMjMsEGFVLhFHKi8RYkgrLCMzRTYpL/2gAMAwEAAhEDEQA/APteLxSU0LubKP8Alh1MpUqRpx2pPI6U6cqklGKuzlcTvLWc/NgIviAzet9BPLqY+cnxFZHs0uDKcFeo7vuXqa6W1MUNe0v4EKR+kosXW5/BFng8NpbxZd7J24KhyVAFfkfot4eB8JuoYtVHsyyZ5+JwLprag7rxRczYYBAEAQBAEAQBAEAQBAEAQBAEAQBAEAQBAEAQBAEAQBAOM3sxJeuKf0aYH4mF7/Cw+M8bH1HKoobl5nv8GUlCk6m9+X9zDAYW8y6DFYjYRbjAC0cbU8Z42Vytx+EtCdz08Lids6XZOJNSkrHjqD5g2v8Alee9QqbdNSZ5uJpqnVcUTJ1OAgCAIAgCAIAgCAIAgCAIAgCAIAgCAIAgCAIAgCAIBw28FHLin6NlYfC36gzxMZFqu3z29D6Lg+SeGSW6/r9yfsxxM0jz8fFsugwtNMakdk8Yq9pOJmWp6WAi7llu9Sy0QfrEt8TYfkBPcwitSRGMadaVveRZTQZRAEAQBAEAQBAEAQBAEAQBAEAQBAEAQBAEAQBAEAQCs25soV1FjZ1vlPLyPhM2Jw6qx6Voa8HinQlno9Tl1Z6RyupU9D/seB9J5E4Sg7SVj2GqdeN4O5NG0dOM52RieATZIwWBesbsCtPrwJ8F/ebaGElN3krIidanQVoZvyOlUACw4DlPXPK1PYAgCAIAgCAIAgCAIAgCAIAgCAIAgCAIAgCAIAgCAIAgGLoCLEAjoReQ0nqSm07op8JtDCeznFqgWmodmPZ2dchIbMoFwQQZRbCW1Y1zoV/jfAbu3bfk76Z6GdXa5XFU6TBeyr0yaVQX1qLqVJ4arYjyMttWdiFh1KhKa+qLzXRz9+T7C3ljIIAgCAIAgCAIAgCAIAgCAIAgCAIAgCAIAgCAIAgCAIAgCAc1gUFHG18MwHZYpTXQHhn0WqvrdXt/mMospNc56NRurhoVV9UOK+rWL813Ffhdns9Cts4tathWVsPUPEKDmov6WKH7JlUstnm0+xonWUKscUlxZ5SXTpJduqOk3f2oMTQSrbK2qunNKinKynyYH8peMrq552KofAquGq3PnW59xYyxnEAQBAEAQCNmL8CVXqLXbyuNB48+XiB57KPr1fxmAe9geVSoPwn+5TAMqdQg5Wsb8GGl/Ajr+sA2vUAtcgX0FzaAZQBAEAQBAEAQBAEAQBAEAQBAEAQCg3xoMKS4mmL1MK4rADiUGlRfVC3raUqaXW438HzXxHSlpNbPbufY7EfeCstM4faVM3RQFqkfSw9W3e8crFX8ryJZWkdMLFzU8JPV5rokt3asu4yY+y40N/6GNIB6LiQND99RbzUdZOkusj/uMNblU/GP7PwZ0sueaIAgCAIBrxAJRgvvZTblrbSAYUHUqMvC1gOFraWtytwtygg2QBAMKtMMNb6G4INiD4H/AJxgXMUoKOVyeJOpPmTANWGqomZSwXvGyHSw0HdHMG19OsEm32xOeYDqUdV9WIsIBvBvqIB7AEAQBAEAQBAEAQBAEAQBAPCL6HhAOa3aogJiNnVBdaJKqDrmw9UEp52BZPuznBax92PSxkm5QxUNZZvoktfXtI2zcJ2+FrbOqse1w5CLU+llHeo1R42A9VMhK8dl7vaOlap8GvDFQXFnnbwlH3uaLrdnabV6ALjLWQmnWT6tVNG9D7w8CJeMrox4ygqNW0c4vOL509PR9JayxlEAQBAMKtUKLk2/foBzPhAI6C7Z8uUWt/mboWHLwvrry4SSrZvggQBAEAXgC8A1U+69h7rXNujDXTzFz6eMFkyTIJEAQBAEAQBAEAQBAEAQBAEA5zeH5jEYfGD3b9hW+xUIyMfKpb0YyksmmejhPnUZ0N/1R61qu1eR5vEfZ69HHcE0o1+nZu3dc/ZcjXoxiWTTGE+fSlh9/wBUetartXikebQ/hcYmI4UcTlpVei1RpTc+fuE/Zh8V35yaX+Yw7pcqF3HpXKXZqu06WXPNEAQDTiKpFlXib6ngAOJPXlpBDdjWlEA3Ny31jx9Og8BLWKXNsAQBAEAQBAEA1P76ebf2mQyYkqQXEAQBAEAQBAEAQBAEAQBAEAibVwC16NSg/u1EZT4XHEeI4+kiSUlZnWhWlRqRqR1TuVew6nteCNLEC7gPQrjnnXuMb+OjA+IlY8aNpdpqxK/hsTt0tMpR6nmvQj7Ipe1YSrgsTrUpXoVDzNhdKo81ysD1kRzjss6V5fw+IjiKOkuMvuux3XUTd1doPUpGnW/n0GNKr4svBx4Mtm9T0loO6z1OGNoxhU2qf0Szj6djyLqWMYgEfG6AP9U3P2bEE+gN/SSiJLIyljkeQBAEAQBAEAQDWdaiDoGP5Af935SGWhqS5U6CAIAgCAIAgCAIAgCAIAgCAIBzo/h9odKeMT0Fekv/AHU/7Jz0l1nof9bCdNN/0v0fmY7Y/hsXSxY0p1cuHrdASfmnPkxKE9HHSTLiu5OH+fh5Ud8eNH/ku7PsPNun2XE08aNKb5aOI6AE/N1T9ljlJ6N4RLJ3Jw3+Yoyw/KXGj/yXas+tHSy55ogAwCEvcsh4cFPUfVPiPz+MsmcpRsbZJQQBAEAQBAMKr2GgubgAcNSbC55CCVmzbQo2uSbseJ4C3QDkJQ7JWN0EiAIAgCAIAgCAIAgCAIAgCAIBTb24FquHY0x89SK1qX/UpnMB6i6/elZptZGzA1Y06yU/plxZdT9NTYwpY7B/6eIpeozD9QfzEZTj1lU6mExHTF++8ibCq+1YRqGJF6iZ6FderKLFh9oEMD4yI8ZWfadcTH+HrqpR0dpR6v20Zluni3yPhaxvWwxCMTxdLXp1PVePiDEHlZ7iMdTjtKtT+mefU967H4WL6XMIgGLqCLEAg8jqIBoOFI9xiPA94fuPjbwk3KOCZhTcm9xYg2PMX8DzEujk1Z2M4IEAQBAMKqXFr21BB6EG4gJ2NmHqsSVa1wAQRoCDflyOko1Y7xlckSCwgCAIAgCAIAgCAIAgCAIAgCAIBzm7nzFfEYM6KG7ej07OqxzKPs1M3owlI5No9HF/NpQr7/pl1rTvXkzzH/w2Np1+FLFZaNXoKov2TnzF0/DDylfnFL5+GlT5UOMurlL7943mBw9Wnj1BsnzdcDnQY+9YcSjWbyLRLLjDB/OhLDPV5x/mW7tWXXY6NTfUcJc849gCAaMTXy91dWPAdPFvD9eElK5WUrI1U0sLfmeJPMmXM7dzK8kgXgC8AXgC8AYQXLNy0UfdJufiSPSUkd6asiVKnQQBAEAQBAEAQBAEAQBAEAQBAEA53e0dkaOOH/t3tUtrehUsr6Djbuv92c55WlzHoYD5m1h3yll/Ms136dpZ7a2cuJoVKJNg66MPotxVh4ggH0lpR2lYzYes6FVVFu9tEXd/G+1YW1ZRnGejXpnhnXuuCOh4+TCIu6zOuKpfw9e9N5ZSi+jVe+cj7qVmp9pgahJfD2yMeL0G/lt5ixQ+K+MiGXF5jpjoqeziIaT16Jb1911l9VqBQWJsB/zQcz4S555DfEO3DuD0L/sPz9IKOfMYoAOHPieJPmTxk3ObVzPNFyLDNFxYZouLDNFxYZouLDNFxY9wVewWm1weAPENbnfkba2PjxteQdovImwWEAQBAEAQBAEAQBAEAQBAEAQBANWJoLURqbi6upVh1BFiPgYauWhNwkpR1WZTbnV27E4eob1MK5oseZVdUf1QqfjKQ0tzGzhCC+Iqsfpmtpfddjuaqx9mx6vwpYyyN0GIRe6fvICvmokfTLrLx+fhWuVTz/0vXuefae72U2pGnjqYJbD37QDi+Hb3x5iwcfZPWTPLjIjAyVTaw0tJ6dEt3fp2lzVAq0wUYENlZW4g6hh6GXMEotNxepEbMpysACQSCDcEAgdBY6j4yryOeyM0rcWGaLiwzRcWGaLiwzRcWGaLiwzRcWMaje79un/eslMJFtLlxAEAQBAEAQBAEAQBAEAQBAEAQBAOc2h/D46lW4U8SBQqeFQXakx8+8nqJR5Svzno0vnYWVPfDjLq5X2feWW8OzPaMO9IHKxAZH+rUU5kb0YCTOO0rGbC1/gVVPVb1zp5Ndxju/tH2nDrUZbMQVqIfo1FOV1I8wfSIS2lcnFUfgVnFPLVPnWqZW7t1PZnq4Fz3aQ7SgxPHDseFz9Q3U+GWRDLimjGL40I4lb8pfzc/as+8kVsZnbNawAIUc7Ei5PnYacrfCJO55x528qB28AdvAHbwB28AdvAHbwDPDPmqIvjc+gJ/W0tHUF3OgEAQBAEAQBAEAQBAEAQBAEAQBAEArd4tm+0YepSBsxF0b6tRTmRvRgJWcbqxpwlf4NaM3pv6U8n4Hu720vaMPTrWsWXvL9Vx3WU+TAiIyurkYuh8CtKnzadK3PuK2n/AA2PK8KWM7w6DEIuo+8gv5oesjSXWaX8/C35VP8A2vTufgzZvdhGyLiqS5quGJcL9emRapT8brqB1Aiaeq3FcDUjtOjP6Z5dT5L7H4XGBwVKsgejWJQhSNMxAZQwBN+jDjrJ2Mk9z0MdSnKnJwks0bxsQ/1T+EfvGwihrGySSwWst1NiMl7GwNj3hyIPrDp2zA/wSp/WT/4j/wDZI2AY0tkOwDCujAgEEUzYg6gg9pJdNp2YMv8ABqn10/CR/vI2Aef4PV+sn5/tGwB/hFX6yfE/tGwCThtmvTDMHVqmVglwQgJ4XAJJ1Aub8OFpZKwPlm9VPerOtzT7LMM3sZAFr/5rVuF+EkHZ1cZthcxarscBL5rnEjLZQ5vrp3SD5GAZ06+2mtZ9kHNe3/mdbcba8oBstt3rsn4Yn94Att3rsn4Yn94BjVfbai7NskDqRibam3WAXuwvbMje2ezZ83d7DtMuWw459b3vALEm2pgGKVVJIBBIsSAeR4QDOAIAgCAIAgCAIAgHObM/h8dWw/BMQDiKfTOLLVUeuV/vGUWUrHo1vnYaNXfDivq1i/NdiJ282zTXw7KhtVUipSb6tVDmU/EWPgTJkrrI4YOuqNVOX0vKXU8mbth7SGIoU6wFsy6rzVhoynxDAj0iMtpXKYmg6FWVN7vFbn3HEbk7RSlj8Rhl7tKpUqdmvINTY6Dwy3+Anv4zB7OBpTSzilfqefmcp1pVajlN3forH0aeEVOB3Y27faeKpE92q7ZftUu7+aj8hPdxuEtgqU1rFK/U8/MqpXbR1+3cV2WGrVOaUnI8wpt+dp5OGp/ErQhzteZa9jnPk+2i1bAtRVgKtEFFYi4AK3QkcwOFv8s3cNUHTruceVn27/XtK03dZmOI2ptXsi/s+R9CiLZz3keoFfQ6i1OkbWBJJzKNZ5cbXz9+7+HYS72y9+/uusnYlsfcFXIBqm47JNKZxS0xa/SiWe55i9rd0o9PvJ/ewbfvrPcRjsaKWDIpntHFI1wFuBrTzrlAJBs1QjUAZeJ0VoeuRZq1yVu2MTY9uWsoRVUqBc5FLMW1J7xYW4CQvpV+jyRD1y6fN/Yu5IOc2nu9271btTKsxupFyM1GkuVhf/TVvUeZLVP3qn9h78GvuajupxANNVNepUNlILrUxFOsyuB4IU8RbykPT3z3LX99liPsHY1WljA9s9EUbJVulhcUwFXvFmWy6CygXY3N5K0z96FX78TOjutVHZd+lemVvUs+diHpsap1/mMEZTe/v8SLqXv317w9e/32GI3PYCmoemVXISrBrBwKN6q6+/ek3H+oTfjdvJ3e+kywG6DIgDVAzLchyWN6nzdqtuT9wk8TrxMLd75iH78TTT3Pq9xTUp5F7QBbEsEqK6sGci9S4a92PLXMe9IaurdFvMs5Z36b+RuqbqOVAVqSdxVyqGyowRUFWnw765e7cc+MtfjX6fT0OdsrdHr6ltsDY5w4IzA5kp3tcXdQQzm/M934SFlFL3oizzk371ZbwBAEAQBAEAQBAKDfGiwpLiUF6mFcVgBxKAWqL6oW9QJSppdbjfwfJOo6MtJrZ7eS++xd4esrqrqQVZQykcCCLgj0lzFOLhJxlqjn8F/DY56PClis1Wn0FZR84vqLP+KUWUrc5vqfPwyqcqHFfVyX2adxT4fYZbCPVoIBUp4lq9A5sxqBLL3mvrnVT0FyDPUx+IqqSSlnspNWt0tW6O8z4R0lV2aq4ryfR09nlkdjsvaCV6KVqZujqGHhfkfEG4PlPNTurnOvRlRqOnLVFFursikaTMaa29pepSbNmYhSFWpmvxOW5tYG/DWenjcRUU1Ha5KTWnS1boucrZlnvUgOErAjN3dEzZczXGVCbjQtZeN9dJnwTarxads9dbLe+xZkPQz2TspKS02CKtQUUptlvqFAsDr3rW0JufHWVr4idRtN3V2+8k27TqVR2YpZbtUCszIzhVysxNlYdAL3trM+8PQ5eptvHpmQU1JBX5w4euVUHNcuA12JNgFUEAG5Y2IkZ2XZ5epO/wB8/oW+x9sVWdqeIUKxqZKeSnVCHuO5HaP7xARiWyqOAF7iWt9yP2L6QBAOZ2psTEvXLpUy0zVDkLVak38uimY/NsGI7NrKdDn1ItC1G730mgbu4sPSJxLsqObgVnp2pq9Psybo3aN2aEMDbMXbXXQun3/cPo9/2Og2Lh3p4ejTfLmSmiHKSVuqgaEgG2nSS3d3ISsTZBIgCAIAgCAIAgCAIAgCAIAgHjAEWOoPKAnY57dAml2uCbjhnsnU0H71M+mqfdnOGXF5j0Mfaps4hctZ/wAyyfr2knezZhr0DkuKtMipTI0OdeV/EXX706xUdqLlomjhha3wpPmkmn2+jzN27GT2ShkAC9kgsL6EKLjXXjfjO2Km51pSbvdvo8DhOm6cth7inRWw1ethlAyYpatXD30UVsvzlPwBNnH3ukz0rRqLa0vf1PQq/wCYw6q8qFlLpXJf2fYXW71MLhqKgBctNAVBzAEKARfnrfWaMVJzrTk3e7fR4HnOOzkad5KBdaIyBlGIos92y2UNfN42NjYy+FmoOTvZ7Lt3aBR2sibtTFGlRq1VRqjU6buKa+85VSQq+Jtb1mRhK7sctW3wrKmY0qRHZVnzhyUHZozKGKZlXOVKi7fQbibAz79+ZCzt798x7it8KicKaPYVu8pIR8iuVamTqQWTKQAbE8fdzQ3ZX97/AEJSu7e93qZbQ3ixCtky0VdHUXJYCoM9iKZK90BbZzrYG9o/f7+hW/2+3r73X2w9qCvTVrgPlDMnCwLMoPEixKNYgkG2hI1lmEWUgkQBAEAQBAEAQBAEAQBAEAQBAEAQBAEA5zeD5jE4fGD3SfZ632Kh7jHyqW9HMpLJpno4X51GdDf9UetartXkdHLnnFNgT2OIeiSctS9SnpoDoGUG3radZceO1vWvVuNNRbdNTW7J+pnvNsxq9EimQK1NhUot0qJqL+B1U+DGZ5xustScHXVKpxvpeUup+7rpI27e0lqKrKoVKwLBfpLVGlSmQeYIPSd9r4lNT3rJ/b0LYug6cnF5teK3MusVh1qIyNwYWMrCTjJSW4yRk4u6NGzKzMmVwA6d1he/DgfUay1SKTy0ZeokndaM07wYsU6JJRHDlaeV2yUz2jBO+9jZdeh6W1nO+ZzKWrvgwbIKVC5JCscTZAVtmNVuy+bU37jWbPpot5F/v9/Qe/L1N2y95zUq0kKKBWL+82WohFMVFQ0wpuctySxUaczYS1t3vVoqnfP3ojpAgBJsLm1zbU24XMgsZQBAEAQBAEAQBAEAQBAEAQBAEAQBAEAQCJtfZ64ihUoP7tRGUnmLjQjxBsfSQ1dWOtCtKjUjUjqnch7q7Qath17T+bTLUqo/1KZysfW2b1lYNtZ6nbG0Y06z2Ppecep5r0Im9RrML4fKamHHbW5tYg9n95Qw+E7O8aUmtXp072XwXw9q1XSWXV09hdbPxiVqSVUN0qKGU+BF9fGc001dGWrTlSm4S1WRzZSnQx4XOuSu+cJY92v2bXs3BcwANjxIM6R4kW/1ZL7/AGNzcq+GvbOCs3zxurZdHkdZKHmkDADNUq1LAAlVDA3zZbgk6246ek6zdoxj7R1nlFRJzKCLEAjoZyORh2Sm/dXW19BrbhAMuzF72F+ttfjAMrwBAEAQBAEAQBAEAQBAEAQBAEAQBAEAQBAEA5wH2baBvpTxaX8BXpLr+Kn/AGTn9Mus9G3x8J/7U3/S/R+ZabGBKdq2XNVOa68Mv0Rfn3bRRnOcE5Pq6jPilGM9iN7Ryz59/iVWwSMNiK2DOiG9eh0yM3fQfZc38mERey2u00Yn59KFda/TLrWj7V4ozxGyvasK5JVatUiolRdcrKb0mB52st+F9ZSDnUpLafSujmHxlhsQkk7Ryae/dI2YHbbVcJ2oVRXv2TU2NgtcNkKnX62vG5EVKklTvHXTtIlhIwxOxJ8TW63xte/d4lvhMOtNFRRYATQ5Sk7yd2YZy2pNnG/KXvL7PT7BTTY1UZXTMy1QrCwZCNBrfj8DrMmKrbCsYMZX2I7K3958q2FvBXwtVKiVHIUi6FjlYc1I4cOfLjPNp1pQd0zyaVedOSaZYbY34xmINIlwhpEkGndbseZF9dNLcOPWXniZytusdKmMqTtusRdkb2YzDEmlWazPnZWs4Zud82ovzsQTKwr1IaMpTxNSGjPt26e3RjcOK4QJdiuXNmII66C37WnrUanxI7R7lCt8WG1YuZ1OwgCAIAgCAIAgCAIAgCAIAgCAIAgCAIByvykVjTwnarTZmpVabqy27hU+8w4lT7ptyac6mh6nBEVPEbDlZNNdfQuneuo37ibbXE4YELlyd2w4Aa2AubmwFvS/OccLPiuDVtnLs3eA4WwjoV7t32s/Ui/KHjFw9Ohisrl6VYWKi6lWGV0c/RDLcA/WCztU5y3BNN1pzo3VpLxWjXU/C5K3E22uJwylVy5LLYcANbAXN9LW9Jxws+K4NW2cuzd4FeFsI6Fe7d9rP1OW3x22MFjiBSOSt2NRi9xT7SmwtUQqbk27rA24A684xCdnsq7yfaj0+DcL/E4e7lnHaWWtmtHfvXdkfRcFilqotRb5WFxfQzRTmqkVJaM+crUpUpuEtUVu8+7yY2mtN2KqGBJULnIH0QzA5dbHTpK1aSqKzMtaiqq2WfKvlI3ewmB7NaJrF3uxVmVlCjTTu5rk+PIzPPDU1kkXpYDDyi04+Lv5kGpuFtBVBOGY3W/cZGIJHBhmBHjxnB4KW4wy4Ki77M+rL7k3ZXyaY6qAzinRF+Dk57dQqg/AkcJEcFUeuRmjwdUdrtI7f5Pd1MTgnrdrVHZk2WmpurG4+cI+ibC1uPXgJqw1CVNu7yNmEw06Td3l7zO4ms3CAIAgCAIAgCAIAgCAIAgCAIBi9QAXJAHUm0iUlFXbsVlOMVeTsVtfeHDJxqqfs3b9BMU+EsLDWfdn5Hn1OF8HT1qJ9WfkQqm+GHHAVD6AfqZllw3h1om+z9zFP8RYVaKT7F6mht9KfKk58yBOT4dpboPwOL/EtHdB+BHrb5KwKnDhlIIILixB0IIy8JzfDy/8fj+xz/xRsu8aX9X7FPu5tdcGj06VK6M5ZVL3y35Xtr5+E4w4acW2oa9OngbMf+MnitiXwuMlaWfllzdWZYYzeztUam+HRkYEMpYkEH0lnw7J8hd5gh+KasJKUIJNaZ/sVO7O1GwVM0qahlLswzXuATwuOPnOceGpxbaiszbwl+MpYtwnGklK1pZ5X6Ojr6s9TPeLawxlE0atGnbirC+ZW6qb/wD7D4bqPWK8TPgvxhisLVVSMF0rPNd5P2fvY9OmlPs0OVQL3I4SYcNzgtnZTS7CcZ+KNvETlSheLbte97dOpOpb6j6VE+Ye/wCRE7x4eXKh4/sc4fiZcqn3P9jiflL2vRxiqEpOKlMkZyRqp4iw462Phr1nrwqqtTVRLU+owOLjWgpJWUuc6Hdr5Q0GGpLiUrGqqBWYBTmI0zG7A3IAJneMssy1SUVJ2Ow2Vt7D4hA9Oov2WIVx5reHUitWc3Vgsm0iyBl7nRO57AEAQBAEAQBAEAQBAEAQBAPCIBCrbJpObsHJ/wCrV/IZplng6U3eV/8A6l6mKpwfQqO8rv8A1S9TRU3dwzcUJ86lQ/q05S4Mw0tY37ZepwlwPg5/VFv/AFS9TX/4Xwv9M/jf95T8pwn6fF+pX8jwP6PGXqP/AAvhf6Z/G/7x+U4T9Pi/Uj8iwX6PF+pE2ru/hqdGpUWkCURmAaqyKSBfVibAeJkPgnC/p8X6j8iwX6PF+pzyNQcItOgpqOaejVKq2V/Z++RxA+eaw55LX4kSuCMI+Tz72Q+AsCuS+9+poqIlE2qUTVZquIsisVIVKj00WnzYkpr7xu3EAgSsuCcKl9L730v7FvyDBfp5t76OnpJeFpUXrUqQpU3DgE1ErnKblwRTzEFioUEgA8eUn8nwt7bL72UfAWCtfZfezzHLSp1KtM4Orann+dzOafcpmty1PzeXhpmJHKFwRhXyfF++b2iXwDgVyX3v3z+HOY4OglVMyYemLGmpvVcjM+JejcZbi1kz6E3uBf6Ufk+F/S+981yPyLBfpfezDZIpVHoLUw6p2tuFV2YZqFOsAFIBNs5Ba1hlGgvpL4Gwt7WfePyHBWvsvvZ1R3Tw3R/xSn5NhuZ95X/D+D5n3mDbn4Y8c/4h+0mPBNGP0uS7S0eA8PD6ZSXVIh1vk+wjcDWX7LL/ALqZtp0dhW2m+u3oehSw3w1bbk+u3pczo7h4VeDVr9cyk/2zPiMBGvlOcrc2XoZcVwXHEq1SpK3NxUv9pKpbqUl92riF8nUfos4R4HpQ+mc12r0M0OAaMPpqTXU0vsT8Pswpa2IxB8GZG/VLzXTwrhpUm+tp+aN1LBSp6VpvrafnEsJrNwgCAIAgCAIAgCAIAgCAIAgCAIAgCAIAgCAIAgCAIAgCAIAgCAIAgCAIAgCAIAgCAf/Z"/>
          <p:cNvSpPr>
            <a:spLocks noChangeAspect="1" noChangeArrowheads="1"/>
          </p:cNvSpPr>
          <p:nvPr/>
        </p:nvSpPr>
        <p:spPr bwMode="auto">
          <a:xfrm>
            <a:off x="1" y="-472786"/>
            <a:ext cx="301625" cy="287915"/>
          </a:xfrm>
          <a:prstGeom prst="rect">
            <a:avLst/>
          </a:prstGeom>
          <a:noFill/>
        </p:spPr>
        <p:txBody>
          <a:bodyPr vert="horz" wrap="square" lIns="91440" tIns="45720" rIns="91440" bIns="45720" numCol="1" anchor="t" anchorCtr="0" compatLnSpc="1">
            <a:prstTxWarp prst="textNoShape">
              <a:avLst/>
            </a:prstTxWarp>
          </a:bodyPr>
          <a:lstStyle/>
          <a:p>
            <a:endParaRPr lang="es-419" dirty="0"/>
          </a:p>
        </p:txBody>
      </p:sp>
      <p:grpSp>
        <p:nvGrpSpPr>
          <p:cNvPr id="3" name="Group 2"/>
          <p:cNvGrpSpPr/>
          <p:nvPr/>
        </p:nvGrpSpPr>
        <p:grpSpPr>
          <a:xfrm>
            <a:off x="3200400" y="3962400"/>
            <a:ext cx="3014192" cy="1474066"/>
            <a:chOff x="2896082" y="3027740"/>
            <a:chExt cx="3014192" cy="1544260"/>
          </a:xfrm>
        </p:grpSpPr>
        <p:pic>
          <p:nvPicPr>
            <p:cNvPr id="19470" name="Picture 14" descr="https://encrypted-tbn3.gstatic.com/images?q=tbn:ANd9GcQFcKhROwAhs4PWAoKfW8Ap5uagSosxfbnRLlqWt93dHaYahjqK8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5200" y="3048000"/>
              <a:ext cx="2405074" cy="1524000"/>
            </a:xfrm>
            <a:prstGeom prst="rect">
              <a:avLst/>
            </a:prstGeom>
            <a:noFill/>
          </p:spPr>
        </p:pic>
        <p:sp>
          <p:nvSpPr>
            <p:cNvPr id="2" name="TextBox 1"/>
            <p:cNvSpPr txBox="1"/>
            <p:nvPr/>
          </p:nvSpPr>
          <p:spPr>
            <a:xfrm>
              <a:off x="2896082" y="3027740"/>
              <a:ext cx="1905000" cy="822203"/>
            </a:xfrm>
            <a:prstGeom prst="rect">
              <a:avLst/>
            </a:prstGeom>
            <a:solidFill>
              <a:schemeClr val="bg1"/>
            </a:solidFill>
          </p:spPr>
          <p:txBody>
            <a:bodyPr wrap="square" rtlCol="0">
              <a:spAutoFit/>
            </a:bodyPr>
            <a:lstStyle/>
            <a:p>
              <a:pPr marL="228600" indent="-228600">
                <a:buFont typeface="+mj-lt"/>
                <a:buAutoNum type="arabicPeriod"/>
              </a:pPr>
              <a:r>
                <a:rPr lang="es-419" sz="900" dirty="0" smtClean="0"/>
                <a:t>El sol calienta la tierra.</a:t>
              </a:r>
            </a:p>
            <a:p>
              <a:pPr marL="228600" indent="-228600">
                <a:buFont typeface="+mj-lt"/>
                <a:buAutoNum type="arabicPeriod"/>
              </a:pPr>
              <a:r>
                <a:rPr lang="es-419" sz="900" dirty="0" smtClean="0"/>
                <a:t>La tierra calienta el aire.</a:t>
              </a:r>
            </a:p>
            <a:p>
              <a:pPr marL="228600" indent="-228600">
                <a:buFont typeface="+mj-lt"/>
                <a:buAutoNum type="arabicPeriod"/>
              </a:pPr>
              <a:r>
                <a:rPr lang="es-419" sz="900" dirty="0" smtClean="0"/>
                <a:t>El aire caliente sube.</a:t>
              </a:r>
            </a:p>
            <a:p>
              <a:pPr marL="228600" indent="-228600">
                <a:buFont typeface="+mj-lt"/>
                <a:buAutoNum type="arabicPeriod"/>
              </a:pPr>
              <a:r>
                <a:rPr lang="es-419" sz="900" dirty="0" smtClean="0"/>
                <a:t>El aire frio baja para encontrarse con el aire caliente.</a:t>
              </a:r>
              <a:endParaRPr lang="es-419" sz="900" dirty="0"/>
            </a:p>
          </p:txBody>
        </p:sp>
      </p:grpSp>
      <p:sp>
        <p:nvSpPr>
          <p:cNvPr id="15" name="TextBox 14"/>
          <p:cNvSpPr txBox="1"/>
          <p:nvPr/>
        </p:nvSpPr>
        <p:spPr>
          <a:xfrm>
            <a:off x="5105400" y="197929"/>
            <a:ext cx="2124398" cy="882549"/>
          </a:xfrm>
          <a:prstGeom prst="rect">
            <a:avLst/>
          </a:prstGeom>
          <a:noFill/>
        </p:spPr>
        <p:txBody>
          <a:bodyPr wrap="square" rtlCol="0">
            <a:spAutoFit/>
          </a:bodyPr>
          <a:lstStyle/>
          <a:p>
            <a:pPr lvl="0">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Equivalencia de grado: 1.2  </a:t>
            </a:r>
            <a:endParaRPr lang="es-P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Escala </a:t>
            </a:r>
            <a:r>
              <a:rPr lang="es-PR" sz="800" i="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Lexile</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670  </a:t>
            </a:r>
            <a:endParaRPr lang="es-P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del largo de la oración: </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11.13</a:t>
            </a:r>
            <a:endParaRPr lang="es-P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 la frecuencia de palabras: </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3.24</a:t>
            </a:r>
            <a:endParaRPr lang="es-P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Número </a:t>
            </a: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 palabras</a:t>
            </a:r>
            <a:r>
              <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167</a:t>
            </a:r>
            <a:endParaRPr lang="en-US" sz="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PE" sz="8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Basado en la versión original en </a:t>
            </a:r>
            <a:r>
              <a:rPr lang="es-PE" sz="800" b="1"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inglés</a:t>
            </a:r>
            <a:endParaRPr lang="es-419" sz="900" b="1" dirty="0"/>
          </a:p>
        </p:txBody>
      </p:sp>
      <p:grpSp>
        <p:nvGrpSpPr>
          <p:cNvPr id="9" name="Group 8"/>
          <p:cNvGrpSpPr/>
          <p:nvPr/>
        </p:nvGrpSpPr>
        <p:grpSpPr>
          <a:xfrm>
            <a:off x="1524000" y="7014469"/>
            <a:ext cx="3890560" cy="2057395"/>
            <a:chOff x="738590" y="7010405"/>
            <a:chExt cx="3890560" cy="2057395"/>
          </a:xfrm>
        </p:grpSpPr>
        <p:grpSp>
          <p:nvGrpSpPr>
            <p:cNvPr id="21" name="Group 20"/>
            <p:cNvGrpSpPr/>
            <p:nvPr/>
          </p:nvGrpSpPr>
          <p:grpSpPr>
            <a:xfrm>
              <a:off x="762000" y="7010405"/>
              <a:ext cx="3867150" cy="2057395"/>
              <a:chOff x="609600" y="5649688"/>
              <a:chExt cx="3867150" cy="2155366"/>
            </a:xfrm>
          </p:grpSpPr>
          <p:pic>
            <p:nvPicPr>
              <p:cNvPr id="19462" name="Picture 6" descr="https://encrypted-tbn3.gstatic.com/images?q=tbn:ANd9GcSwS9qk-St3EGDUlE3kuJd2uBbzfDCuatyGa_2oKOwPz-vJCAK0"/>
              <p:cNvPicPr>
                <a:picLocks noChangeAspect="1" noChangeArrowheads="1"/>
              </p:cNvPicPr>
              <p:nvPr/>
            </p:nvPicPr>
            <p:blipFill>
              <a:blip r:embed="rId4" cstate="print"/>
              <a:srcRect/>
              <a:stretch>
                <a:fillRect/>
              </a:stretch>
            </p:blipFill>
            <p:spPr bwMode="auto">
              <a:xfrm>
                <a:off x="609600" y="6271530"/>
                <a:ext cx="3391382" cy="15335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466" name="Picture 10" descr="Wind"/>
              <p:cNvPicPr>
                <a:picLocks noChangeAspect="1" noChangeArrowheads="1" noCrop="1"/>
              </p:cNvPicPr>
              <p:nvPr/>
            </p:nvPicPr>
            <p:blipFill>
              <a:blip r:embed="rId5" cstate="print"/>
              <a:srcRect/>
              <a:stretch>
                <a:fillRect/>
              </a:stretch>
            </p:blipFill>
            <p:spPr bwMode="auto">
              <a:xfrm>
                <a:off x="3352800" y="5649688"/>
                <a:ext cx="1123950" cy="1905000"/>
              </a:xfrm>
              <a:prstGeom prst="rect">
                <a:avLst/>
              </a:prstGeom>
              <a:noFill/>
            </p:spPr>
          </p:pic>
        </p:grpSp>
        <p:sp>
          <p:nvSpPr>
            <p:cNvPr id="5" name="TextBox 4"/>
            <p:cNvSpPr txBox="1"/>
            <p:nvPr/>
          </p:nvSpPr>
          <p:spPr>
            <a:xfrm>
              <a:off x="3601123" y="7832108"/>
              <a:ext cx="575669" cy="307777"/>
            </a:xfrm>
            <a:prstGeom prst="rect">
              <a:avLst/>
            </a:prstGeom>
            <a:solidFill>
              <a:schemeClr val="accent1">
                <a:lumMod val="20000"/>
                <a:lumOff val="80000"/>
              </a:schemeClr>
            </a:solidFill>
          </p:spPr>
          <p:txBody>
            <a:bodyPr wrap="square" rtlCol="0">
              <a:spAutoFit/>
            </a:bodyPr>
            <a:lstStyle/>
            <a:p>
              <a:pPr algn="ctr"/>
              <a:r>
                <a:rPr lang="es-419" sz="700" dirty="0" smtClean="0"/>
                <a:t>aire frio desciende</a:t>
              </a:r>
              <a:endParaRPr lang="es-419" sz="700" dirty="0"/>
            </a:p>
          </p:txBody>
        </p:sp>
        <p:sp>
          <p:nvSpPr>
            <p:cNvPr id="18" name="TextBox 17"/>
            <p:cNvSpPr txBox="1"/>
            <p:nvPr/>
          </p:nvSpPr>
          <p:spPr>
            <a:xfrm>
              <a:off x="990600" y="7803910"/>
              <a:ext cx="666750" cy="307777"/>
            </a:xfrm>
            <a:prstGeom prst="rect">
              <a:avLst/>
            </a:prstGeom>
            <a:solidFill>
              <a:schemeClr val="accent1">
                <a:lumMod val="20000"/>
                <a:lumOff val="80000"/>
              </a:schemeClr>
            </a:solidFill>
          </p:spPr>
          <p:txBody>
            <a:bodyPr wrap="square" rtlCol="0">
              <a:spAutoFit/>
            </a:bodyPr>
            <a:lstStyle/>
            <a:p>
              <a:pPr algn="ctr"/>
              <a:r>
                <a:rPr lang="es-419" sz="700" dirty="0" smtClean="0"/>
                <a:t>aire caliente  sube</a:t>
              </a:r>
              <a:endParaRPr lang="es-419" sz="700" dirty="0"/>
            </a:p>
          </p:txBody>
        </p:sp>
        <p:sp>
          <p:nvSpPr>
            <p:cNvPr id="19" name="TextBox 18"/>
            <p:cNvSpPr txBox="1"/>
            <p:nvPr/>
          </p:nvSpPr>
          <p:spPr>
            <a:xfrm>
              <a:off x="738590" y="8302072"/>
              <a:ext cx="417034" cy="200055"/>
            </a:xfrm>
            <a:prstGeom prst="rect">
              <a:avLst/>
            </a:prstGeom>
            <a:solidFill>
              <a:schemeClr val="accent1">
                <a:lumMod val="20000"/>
                <a:lumOff val="80000"/>
              </a:schemeClr>
            </a:solidFill>
          </p:spPr>
          <p:txBody>
            <a:bodyPr wrap="square" rtlCol="0">
              <a:spAutoFit/>
            </a:bodyPr>
            <a:lstStyle/>
            <a:p>
              <a:r>
                <a:rPr lang="es-419" sz="700" dirty="0" smtClean="0"/>
                <a:t>tierra</a:t>
              </a:r>
              <a:endParaRPr lang="es-419" sz="700" dirty="0"/>
            </a:p>
          </p:txBody>
        </p:sp>
        <p:sp>
          <p:nvSpPr>
            <p:cNvPr id="20" name="TextBox 19"/>
            <p:cNvSpPr txBox="1"/>
            <p:nvPr/>
          </p:nvSpPr>
          <p:spPr>
            <a:xfrm>
              <a:off x="2295440" y="8311614"/>
              <a:ext cx="666750" cy="200055"/>
            </a:xfrm>
            <a:prstGeom prst="rect">
              <a:avLst/>
            </a:prstGeom>
            <a:solidFill>
              <a:schemeClr val="accent1">
                <a:lumMod val="20000"/>
                <a:lumOff val="80000"/>
              </a:schemeClr>
            </a:solidFill>
          </p:spPr>
          <p:txBody>
            <a:bodyPr wrap="square" rtlCol="0">
              <a:spAutoFit/>
            </a:bodyPr>
            <a:lstStyle/>
            <a:p>
              <a:pPr algn="ctr"/>
              <a:r>
                <a:rPr lang="es-419" sz="700" dirty="0" smtClean="0"/>
                <a:t>brisa marina</a:t>
              </a:r>
              <a:endParaRPr lang="es-419" sz="700" dirty="0"/>
            </a:p>
          </p:txBody>
        </p:sp>
        <p:sp>
          <p:nvSpPr>
            <p:cNvPr id="22" name="TextBox 21"/>
            <p:cNvSpPr txBox="1"/>
            <p:nvPr/>
          </p:nvSpPr>
          <p:spPr>
            <a:xfrm>
              <a:off x="3537155" y="8648224"/>
              <a:ext cx="514350" cy="200055"/>
            </a:xfrm>
            <a:prstGeom prst="rect">
              <a:avLst/>
            </a:prstGeom>
            <a:solidFill>
              <a:srgbClr val="0070C0"/>
            </a:solidFill>
          </p:spPr>
          <p:txBody>
            <a:bodyPr wrap="square" rtlCol="0">
              <a:spAutoFit/>
            </a:bodyPr>
            <a:lstStyle/>
            <a:p>
              <a:pPr algn="ctr"/>
              <a:r>
                <a:rPr lang="es-419" sz="700" b="1" dirty="0" smtClean="0"/>
                <a:t>océano</a:t>
              </a:r>
              <a:endParaRPr lang="es-419" sz="700" b="1" dirty="0"/>
            </a:p>
          </p:txBody>
        </p:sp>
      </p:grpSp>
      <p:sp>
        <p:nvSpPr>
          <p:cNvPr id="8" name="Slide Number Placeholder 7"/>
          <p:cNvSpPr>
            <a:spLocks noGrp="1"/>
          </p:cNvSpPr>
          <p:nvPr>
            <p:ph type="sldNum" sz="quarter" idx="12"/>
          </p:nvPr>
        </p:nvSpPr>
        <p:spPr/>
        <p:txBody>
          <a:bodyPr/>
          <a:lstStyle/>
          <a:p>
            <a:fld id="{F177B04D-AEB5-43ED-B9BA-B3D1EC9C9067}" type="slidenum">
              <a:rPr lang="en-US" smtClean="0"/>
              <a:pPr/>
              <a:t>34</a:t>
            </a:fld>
            <a:endParaRPr lang="en-US" dirty="0"/>
          </a:p>
        </p:txBody>
      </p:sp>
    </p:spTree>
    <p:extLst>
      <p:ext uri="{BB962C8B-B14F-4D97-AF65-F5344CB8AC3E}">
        <p14:creationId xmlns:p14="http://schemas.microsoft.com/office/powerpoint/2010/main" val="3699488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533400" y="490210"/>
            <a:ext cx="5715000" cy="8653790"/>
            <a:chOff x="685800" y="518433"/>
            <a:chExt cx="5486400" cy="9065878"/>
          </a:xfrm>
        </p:grpSpPr>
        <p:grpSp>
          <p:nvGrpSpPr>
            <p:cNvPr id="43" name="Group 42"/>
            <p:cNvGrpSpPr/>
            <p:nvPr/>
          </p:nvGrpSpPr>
          <p:grpSpPr>
            <a:xfrm>
              <a:off x="685800" y="518433"/>
              <a:ext cx="5486400" cy="7802871"/>
              <a:chOff x="685800" y="-276369"/>
              <a:chExt cx="5486400" cy="7802871"/>
            </a:xfrm>
          </p:grpSpPr>
          <p:grpSp>
            <p:nvGrpSpPr>
              <p:cNvPr id="41" name="Group 40"/>
              <p:cNvGrpSpPr/>
              <p:nvPr/>
            </p:nvGrpSpPr>
            <p:grpSpPr>
              <a:xfrm>
                <a:off x="685800" y="-276369"/>
                <a:ext cx="5486400" cy="7802871"/>
                <a:chOff x="719674" y="-636235"/>
                <a:chExt cx="5486400" cy="7802871"/>
              </a:xfrm>
            </p:grpSpPr>
            <p:sp>
              <p:nvSpPr>
                <p:cNvPr id="18490" name="Rectangle 58"/>
                <p:cNvSpPr>
                  <a:spLocks noChangeArrowheads="1"/>
                </p:cNvSpPr>
                <p:nvPr/>
              </p:nvSpPr>
              <p:spPr bwMode="auto">
                <a:xfrm>
                  <a:off x="1524000" y="-636235"/>
                  <a:ext cx="4682074" cy="7802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s-419" sz="1800" b="1" dirty="0" smtClean="0">
                      <a:latin typeface="+mj-lt"/>
                    </a:rPr>
                    <a:t>¿Qué puede hacer el viento? </a:t>
                  </a:r>
                </a:p>
                <a:p>
                  <a:pPr lvl="0" algn="ctr" defTabSz="914400" fontAlgn="base">
                    <a:spcBef>
                      <a:spcPct val="0"/>
                    </a:spcBef>
                    <a:spcAft>
                      <a:spcPct val="0"/>
                    </a:spcAft>
                  </a:pPr>
                  <a:r>
                    <a:rPr lang="es-419" sz="1400" dirty="0" smtClean="0">
                      <a:latin typeface="+mj-lt"/>
                      <a:ea typeface="Times New Roman" pitchFamily="18" charset="0"/>
                      <a:cs typeface="Times New Roman" pitchFamily="18" charset="0"/>
                    </a:rPr>
                    <a:t>Por: Elizabeth Yeo </a:t>
                  </a:r>
                </a:p>
                <a:p>
                  <a:pPr lvl="0" algn="ctr" defTabSz="914400" fontAlgn="base">
                    <a:spcBef>
                      <a:spcPct val="0"/>
                    </a:spcBef>
                    <a:spcAft>
                      <a:spcPct val="0"/>
                    </a:spcAft>
                  </a:pPr>
                  <a:r>
                    <a:rPr lang="es-419" sz="1400" b="1" dirty="0">
                      <a:latin typeface="Calibri" pitchFamily="34" charset="0"/>
                      <a:ea typeface="Times New Roman" pitchFamily="18" charset="0"/>
                      <a:cs typeface="Times New Roman" pitchFamily="18" charset="0"/>
                    </a:rPr>
                    <a:t>T</a:t>
                  </a:r>
                  <a:r>
                    <a:rPr lang="es-419" sz="1400" b="1" dirty="0" smtClean="0">
                      <a:latin typeface="Calibri" pitchFamily="34" charset="0"/>
                      <a:ea typeface="Times New Roman" pitchFamily="18" charset="0"/>
                      <a:cs typeface="Times New Roman" pitchFamily="18" charset="0"/>
                    </a:rPr>
                    <a:t>exto #2</a:t>
                  </a:r>
                </a:p>
                <a:p>
                  <a:pPr marL="0" marR="0" lvl="0" indent="0" algn="l" defTabSz="914400" rtl="0" eaLnBrk="1" fontAlgn="base" latinLnBrk="0" hangingPunct="1">
                    <a:lnSpc>
                      <a:spcPct val="100000"/>
                    </a:lnSpc>
                    <a:spcBef>
                      <a:spcPct val="0"/>
                    </a:spcBef>
                    <a:spcAft>
                      <a:spcPct val="0"/>
                    </a:spcAft>
                    <a:buClrTx/>
                    <a:buSzTx/>
                    <a:buFontTx/>
                    <a:buNone/>
                    <a:tabLst/>
                  </a:pPr>
                  <a:endParaRPr lang="es-419" sz="1200" dirty="0" smtClean="0">
                    <a:latin typeface="Calibri" pitchFamily="34" charset="0"/>
                    <a:ea typeface="Times New Roman" pitchFamily="18" charset="0"/>
                    <a:cs typeface="Times New Roman" pitchFamily="18" charset="0"/>
                  </a:endParaRPr>
                </a:p>
                <a:p>
                  <a:pPr lvl="0" defTabSz="914400" fontAlgn="base">
                    <a:spcBef>
                      <a:spcPct val="0"/>
                    </a:spcBef>
                    <a:spcAft>
                      <a:spcPct val="0"/>
                    </a:spcAft>
                  </a:pPr>
                  <a:r>
                    <a:rPr lang="es-419" sz="1200" dirty="0" smtClean="0">
                      <a:latin typeface="Calibri" pitchFamily="34" charset="0"/>
                      <a:ea typeface="Times New Roman" pitchFamily="18" charset="0"/>
                      <a:cs typeface="Times New Roman" pitchFamily="18" charset="0"/>
                    </a:rPr>
                    <a:t>¿Sabías que el viento es muy importante? ¿Qué puede hacer el viento?</a:t>
                  </a:r>
                </a:p>
                <a:p>
                  <a:pPr marL="0" marR="0" lvl="0" indent="0" algn="l" defTabSz="914400" rtl="0" eaLnBrk="1" fontAlgn="base" latinLnBrk="0" hangingPunct="1">
                    <a:lnSpc>
                      <a:spcPct val="100000"/>
                    </a:lnSpc>
                    <a:spcBef>
                      <a:spcPct val="0"/>
                    </a:spcBef>
                    <a:spcAft>
                      <a:spcPct val="0"/>
                    </a:spcAft>
                    <a:buClrTx/>
                    <a:buSzTx/>
                    <a:buFontTx/>
                    <a:buNone/>
                    <a:tabLst/>
                  </a:pPr>
                  <a:endParaRPr lang="es-419"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419" sz="1200" b="1" u="sng" dirty="0" smtClean="0">
                      <a:latin typeface="Calibri" pitchFamily="34" charset="0"/>
                      <a:ea typeface="Times New Roman" pitchFamily="18" charset="0"/>
                      <a:cs typeface="Times New Roman" pitchFamily="18" charset="0"/>
                    </a:rPr>
                    <a:t>1</a:t>
                  </a:r>
                </a:p>
                <a:p>
                  <a:pPr lvl="0" defTabSz="914400" fontAlgn="base">
                    <a:spcBef>
                      <a:spcPct val="0"/>
                    </a:spcBef>
                    <a:spcAft>
                      <a:spcPct val="0"/>
                    </a:spcAft>
                  </a:pPr>
                  <a:r>
                    <a:rPr lang="es-419" sz="1200" b="1" u="sng" dirty="0" smtClean="0">
                      <a:latin typeface="Calibri" pitchFamily="34" charset="0"/>
                      <a:ea typeface="Times New Roman" pitchFamily="18" charset="0"/>
                      <a:cs typeface="Times New Roman" pitchFamily="18" charset="0"/>
                    </a:rPr>
                    <a:t>El viento forma montañas</a:t>
                  </a:r>
                </a:p>
                <a:p>
                  <a:pPr lvl="0" defTabSz="914400" fontAlgn="base">
                    <a:spcBef>
                      <a:spcPct val="0"/>
                    </a:spcBef>
                    <a:spcAft>
                      <a:spcPct val="0"/>
                    </a:spcAft>
                  </a:pPr>
                  <a:r>
                    <a:rPr lang="es-419" sz="1200" dirty="0" smtClean="0"/>
                    <a:t>Cuando el viento sopla y sopla, levanta piedras y tierra y los mueve a otro lugar. Esto forma las montañas. </a:t>
                  </a:r>
                  <a:br>
                    <a:rPr lang="es-419" sz="1200" dirty="0" smtClean="0"/>
                  </a:br>
                  <a:r>
                    <a:rPr lang="es-419" sz="1200" dirty="0" smtClean="0"/>
                    <a:t>Se necesitan muchos años para que se formen las montañas.</a:t>
                  </a:r>
                </a:p>
                <a:p>
                  <a:pPr lvl="0" defTabSz="914400" fontAlgn="base">
                    <a:spcBef>
                      <a:spcPct val="0"/>
                    </a:spcBef>
                    <a:spcAft>
                      <a:spcPct val="0"/>
                    </a:spcAft>
                  </a:pPr>
                  <a:endParaRPr lang="es-419"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419"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419"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419"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419"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419" sz="1200" b="1" u="sng" dirty="0" smtClean="0">
                      <a:latin typeface="Calibri" pitchFamily="34" charset="0"/>
                      <a:ea typeface="Times New Roman" pitchFamily="18" charset="0"/>
                      <a:cs typeface="Times New Roman" pitchFamily="18" charset="0"/>
                    </a:rPr>
                    <a:t>2</a:t>
                  </a:r>
                </a:p>
                <a:p>
                  <a:pPr lvl="0" defTabSz="914400" fontAlgn="base">
                    <a:spcBef>
                      <a:spcPct val="0"/>
                    </a:spcBef>
                    <a:spcAft>
                      <a:spcPct val="0"/>
                    </a:spcAft>
                  </a:pPr>
                  <a:r>
                    <a:rPr lang="es-419" sz="1200" b="1" u="sng" dirty="0" smtClean="0">
                      <a:latin typeface="Calibri" pitchFamily="34" charset="0"/>
                      <a:ea typeface="Times New Roman" pitchFamily="18" charset="0"/>
                      <a:cs typeface="Times New Roman" pitchFamily="18" charset="0"/>
                    </a:rPr>
                    <a:t>El viento ayuda a las plantas</a:t>
                  </a:r>
                </a:p>
                <a:p>
                  <a:pPr lvl="0" defTabSz="914400" fontAlgn="base">
                    <a:spcBef>
                      <a:spcPct val="0"/>
                    </a:spcBef>
                    <a:spcAft>
                      <a:spcPct val="0"/>
                    </a:spcAft>
                  </a:pPr>
                  <a:r>
                    <a:rPr lang="es-419" sz="1200" dirty="0" smtClean="0">
                      <a:latin typeface="Calibri" pitchFamily="34" charset="0"/>
                      <a:ea typeface="Times New Roman" pitchFamily="18" charset="0"/>
                      <a:cs typeface="Times New Roman" pitchFamily="18" charset="0"/>
                    </a:rPr>
                    <a:t>El viento ayuda a las plantas.   Puede formar nuevas plantas, soplando sus semillas a lugares nuevos.</a:t>
                  </a:r>
                </a:p>
                <a:p>
                  <a:pPr lvl="0" defTabSz="914400" fontAlgn="base">
                    <a:spcBef>
                      <a:spcPct val="0"/>
                    </a:spcBef>
                    <a:spcAft>
                      <a:spcPct val="0"/>
                    </a:spcAft>
                  </a:pPr>
                  <a:endParaRPr lang="es-419"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419" sz="1200" b="1" u="sng"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419" sz="1200" b="1" u="sng" dirty="0" smtClean="0">
                      <a:latin typeface="Calibri" pitchFamily="34" charset="0"/>
                      <a:ea typeface="Times New Roman" pitchFamily="18" charset="0"/>
                      <a:cs typeface="Times New Roman" pitchFamily="18" charset="0"/>
                    </a:rPr>
                    <a:t>3</a:t>
                  </a:r>
                </a:p>
                <a:p>
                  <a:pPr lvl="0" defTabSz="914400" fontAlgn="base">
                    <a:spcBef>
                      <a:spcPct val="0"/>
                    </a:spcBef>
                    <a:spcAft>
                      <a:spcPct val="0"/>
                    </a:spcAft>
                  </a:pPr>
                  <a:r>
                    <a:rPr lang="es-419" sz="1200" b="1" u="sng" dirty="0" smtClean="0">
                      <a:latin typeface="Calibri" pitchFamily="34" charset="0"/>
                      <a:ea typeface="Times New Roman" pitchFamily="18" charset="0"/>
                      <a:cs typeface="Times New Roman" pitchFamily="18" charset="0"/>
                    </a:rPr>
                    <a:t>El viento empuja a las aves</a:t>
                  </a:r>
                </a:p>
                <a:p>
                  <a:pPr lvl="0" defTabSz="914400" fontAlgn="base">
                    <a:spcBef>
                      <a:spcPct val="0"/>
                    </a:spcBef>
                    <a:spcAft>
                      <a:spcPct val="0"/>
                    </a:spcAft>
                  </a:pPr>
                  <a:r>
                    <a:rPr lang="es-419" sz="1200" dirty="0" smtClean="0"/>
                    <a:t>Las aves saben a dónde volar porque el viento las empuja en una dirección determinada. El viento también puede ayudar a empujar a los aviones y a los papalotes.</a:t>
                  </a:r>
                </a:p>
                <a:p>
                  <a:pPr marL="0" marR="0" lvl="0" indent="0" algn="l" defTabSz="914400" rtl="0" eaLnBrk="1" fontAlgn="base" latinLnBrk="0" hangingPunct="1">
                    <a:lnSpc>
                      <a:spcPct val="100000"/>
                    </a:lnSpc>
                    <a:spcBef>
                      <a:spcPct val="0"/>
                    </a:spcBef>
                    <a:spcAft>
                      <a:spcPct val="0"/>
                    </a:spcAft>
                    <a:buClrTx/>
                    <a:buSzTx/>
                    <a:buFontTx/>
                    <a:buNone/>
                    <a:tabLst/>
                  </a:pPr>
                  <a:endParaRPr lang="es-419"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419"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419" sz="1200" dirty="0" smtClean="0">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419" sz="1200" dirty="0" smtClean="0">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419" sz="1200" dirty="0" smtClean="0">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419" sz="1200" b="1" u="sng" dirty="0" smtClean="0">
                      <a:latin typeface="Calibri" pitchFamily="34" charset="0"/>
                      <a:ea typeface="Times New Roman" pitchFamily="18" charset="0"/>
                      <a:cs typeface="Times New Roman" pitchFamily="18" charset="0"/>
                    </a:rPr>
                    <a:t>4</a:t>
                  </a:r>
                </a:p>
                <a:p>
                  <a:pPr lvl="0" defTabSz="914400" eaLnBrk="0" fontAlgn="base" hangingPunct="0">
                    <a:spcBef>
                      <a:spcPct val="0"/>
                    </a:spcBef>
                    <a:spcAft>
                      <a:spcPct val="0"/>
                    </a:spcAft>
                  </a:pPr>
                  <a:r>
                    <a:rPr lang="es-419" sz="1200" b="1" u="sng" dirty="0" smtClean="0">
                      <a:latin typeface="Calibri" pitchFamily="34" charset="0"/>
                      <a:ea typeface="Times New Roman" pitchFamily="18" charset="0"/>
                      <a:cs typeface="Times New Roman" pitchFamily="18" charset="0"/>
                    </a:rPr>
                    <a:t>El viento hace energía</a:t>
                  </a:r>
                </a:p>
                <a:p>
                  <a:pPr defTabSz="914400" eaLnBrk="0" fontAlgn="base" hangingPunct="0">
                    <a:spcBef>
                      <a:spcPct val="0"/>
                    </a:spcBef>
                    <a:spcAft>
                      <a:spcPct val="0"/>
                    </a:spcAft>
                  </a:pPr>
                  <a:r>
                    <a:rPr lang="es-419" sz="1200" dirty="0" smtClean="0"/>
                    <a:t>Los molinos de viento necesitan el viento para ayudar a hacer energía. Primero el viento sopla. El viento mueve las aspas del molino de viento. Luego, las aspas dan vueltas y vueltas. Cuando esto sucede, se enciende un motor. El motor ayuda a crear energía.</a:t>
                  </a:r>
                </a:p>
                <a:p>
                  <a:pPr marL="0" marR="0" lvl="0" indent="0" algn="l" defTabSz="914400" rtl="0" eaLnBrk="0" fontAlgn="base" latinLnBrk="0" hangingPunct="0">
                    <a:lnSpc>
                      <a:spcPct val="100000"/>
                    </a:lnSpc>
                    <a:spcBef>
                      <a:spcPct val="0"/>
                    </a:spcBef>
                    <a:spcAft>
                      <a:spcPct val="0"/>
                    </a:spcAft>
                    <a:buClrTx/>
                    <a:buSzTx/>
                    <a:buFontTx/>
                    <a:buNone/>
                    <a:tabLst/>
                  </a:pPr>
                  <a:endParaRPr lang="es-419" sz="1200" dirty="0" smtClean="0">
                    <a:latin typeface="Calibri" pitchFamily="34" charset="0"/>
                    <a:ea typeface="Times New Roman" pitchFamily="18" charset="0"/>
                    <a:cs typeface="Times New Roman" pitchFamily="18" charset="0"/>
                  </a:endParaRPr>
                </a:p>
              </p:txBody>
            </p:sp>
            <p:pic>
              <p:nvPicPr>
                <p:cNvPr id="18492" name="Picture 60" descr="https://encrypted-tbn0.gstatic.com/images?q=tbn:ANd9GcThe2PN4_ISxl0m3PWme1GoBM2S0nhnnPOJyUaSWtrVIP-nImgE"/>
                <p:cNvPicPr>
                  <a:picLocks noChangeAspect="1" noChangeArrowheads="1"/>
                </p:cNvPicPr>
                <p:nvPr/>
              </p:nvPicPr>
              <p:blipFill>
                <a:blip r:embed="rId2" cstate="print">
                  <a:clrChange>
                    <a:clrFrom>
                      <a:srgbClr val="FCFEFB"/>
                    </a:clrFrom>
                    <a:clrTo>
                      <a:srgbClr val="FCFEFB">
                        <a:alpha val="0"/>
                      </a:srgbClr>
                    </a:clrTo>
                  </a:clrChange>
                  <a:grayscl/>
                </a:blip>
                <a:srcRect/>
                <a:stretch>
                  <a:fillRect/>
                </a:stretch>
              </p:blipFill>
              <p:spPr bwMode="auto">
                <a:xfrm>
                  <a:off x="3996274" y="1718965"/>
                  <a:ext cx="1432438" cy="1009460"/>
                </a:xfrm>
                <a:prstGeom prst="rect">
                  <a:avLst/>
                </a:prstGeom>
                <a:noFill/>
              </p:spPr>
            </p:pic>
            <p:pic>
              <p:nvPicPr>
                <p:cNvPr id="18494" name="Picture 62" descr="https://encrypted-tbn2.gstatic.com/images?q=tbn:ANd9GcS9Cw6N_jMepPBMAW-i4_RhSw9_B_Jn2gIJRmV4R3LA4UITbKD7c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9674" y="2085420"/>
                  <a:ext cx="1166813" cy="1295400"/>
                </a:xfrm>
                <a:prstGeom prst="rect">
                  <a:avLst/>
                </a:prstGeom>
                <a:noFill/>
              </p:spPr>
            </p:pic>
          </p:grpSp>
          <p:pic>
            <p:nvPicPr>
              <p:cNvPr id="18496" name="Picture 64" descr="https://encrypted-tbn3.gstatic.com/images?q=tbn:ANd9GcSjmTWepM3PDked4L9Y2f0FC0cU7tXi03-8XG_td9h7-_zkli7oxA"/>
              <p:cNvPicPr>
                <a:picLocks noChangeAspect="1" noChangeArrowheads="1"/>
              </p:cNvPicPr>
              <p:nvPr/>
            </p:nvPicPr>
            <p:blipFill>
              <a:blip r:embed="rId4" cstate="print">
                <a:clrChange>
                  <a:clrFrom>
                    <a:srgbClr val="FFFFFF"/>
                  </a:clrFrom>
                  <a:clrTo>
                    <a:srgbClr val="FFFFFF">
                      <a:alpha val="0"/>
                    </a:srgbClr>
                  </a:clrTo>
                </a:clrChange>
              </a:blip>
              <a:srcRect l="6048" t="20873" r="1218" b="21724"/>
              <a:stretch>
                <a:fillRect/>
              </a:stretch>
            </p:blipFill>
            <p:spPr bwMode="auto">
              <a:xfrm>
                <a:off x="3124200" y="4877908"/>
                <a:ext cx="2514600" cy="1202635"/>
              </a:xfrm>
              <a:prstGeom prst="rect">
                <a:avLst/>
              </a:prstGeom>
              <a:noFill/>
            </p:spPr>
          </p:pic>
        </p:grpSp>
        <p:pic>
          <p:nvPicPr>
            <p:cNvPr id="18500" name="Picture 68" descr="http://us.cdn4.123rf.com/168nwm/oljica/oljica1105/oljica110500009/9458222-silhouette-of-windmill.jpg"/>
            <p:cNvPicPr>
              <a:picLocks noChangeAspect="1" noChangeArrowheads="1"/>
            </p:cNvPicPr>
            <p:nvPr/>
          </p:nvPicPr>
          <p:blipFill>
            <a:blip r:embed="rId5" cstate="print">
              <a:clrChange>
                <a:clrFrom>
                  <a:srgbClr val="F9F9F9"/>
                </a:clrFrom>
                <a:clrTo>
                  <a:srgbClr val="F9F9F9">
                    <a:alpha val="0"/>
                  </a:srgbClr>
                </a:clrTo>
              </a:clrChange>
            </a:blip>
            <a:srcRect/>
            <a:stretch>
              <a:fillRect/>
            </a:stretch>
          </p:blipFill>
          <p:spPr bwMode="auto">
            <a:xfrm>
              <a:off x="2731002" y="8117651"/>
              <a:ext cx="1539832" cy="1466660"/>
            </a:xfrm>
            <a:prstGeom prst="rect">
              <a:avLst/>
            </a:prstGeom>
            <a:noFill/>
          </p:spPr>
        </p:pic>
      </p:grpSp>
      <p:sp>
        <p:nvSpPr>
          <p:cNvPr id="11" name="TextBox 10"/>
          <p:cNvSpPr txBox="1"/>
          <p:nvPr/>
        </p:nvSpPr>
        <p:spPr>
          <a:xfrm>
            <a:off x="5715000" y="76200"/>
            <a:ext cx="1524000" cy="1271887"/>
          </a:xfrm>
          <a:prstGeom prst="rect">
            <a:avLst/>
          </a:prstGeom>
          <a:noFill/>
        </p:spPr>
        <p:txBody>
          <a:bodyPr wrap="square" rtlCol="0">
            <a:spAutoFit/>
          </a:bodyPr>
          <a:lstStyle/>
          <a:p>
            <a:pPr lvl="0" algn="r">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Equivalencia:1.7  </a:t>
            </a:r>
            <a:endParaRPr lang="es-P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Escala </a:t>
            </a:r>
            <a:r>
              <a:rPr lang="es-PR" sz="8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Lexile</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:580 </a:t>
            </a:r>
            <a:endParaRPr lang="es-P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del largo de la oración: </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8.33</a:t>
            </a:r>
            <a:endParaRPr lang="es-P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 la frecuencia de palabras: </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3.43</a:t>
            </a:r>
            <a:endParaRPr lang="es-P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Numero de palabras</a:t>
            </a:r>
            <a:r>
              <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:125</a:t>
            </a:r>
            <a:endParaRPr lang="en-US" sz="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E" sz="8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Basado en la versión original en inglés</a:t>
            </a:r>
            <a:endParaRPr lang="es-419" sz="900" b="1" dirty="0">
              <a:solidFill>
                <a:prstClr val="black"/>
              </a:solidFill>
            </a:endParaRPr>
          </a:p>
        </p:txBody>
      </p:sp>
      <p:sp>
        <p:nvSpPr>
          <p:cNvPr id="3" name="Slide Number Placeholder 2"/>
          <p:cNvSpPr>
            <a:spLocks noGrp="1"/>
          </p:cNvSpPr>
          <p:nvPr>
            <p:ph type="sldNum" sz="quarter" idx="12"/>
          </p:nvPr>
        </p:nvSpPr>
        <p:spPr/>
        <p:txBody>
          <a:bodyPr/>
          <a:lstStyle/>
          <a:p>
            <a:fld id="{F177B04D-AEB5-43ED-B9BA-B3D1EC9C9067}" type="slidenum">
              <a:rPr lang="en-US" smtClean="0"/>
              <a:pPr/>
              <a:t>35</a:t>
            </a:fld>
            <a:endParaRPr lang="en-US" dirty="0"/>
          </a:p>
        </p:txBody>
      </p:sp>
    </p:spTree>
    <p:extLst>
      <p:ext uri="{BB962C8B-B14F-4D97-AF65-F5344CB8AC3E}">
        <p14:creationId xmlns:p14="http://schemas.microsoft.com/office/powerpoint/2010/main" val="357872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5922" y="587718"/>
            <a:ext cx="6208278" cy="2806040"/>
          </a:xfrm>
          <a:prstGeom prst="rect">
            <a:avLst/>
          </a:prstGeom>
        </p:spPr>
        <p:txBody>
          <a:bodyPr wrap="square" lIns="96661" tIns="48331" rIns="96661" bIns="48331">
            <a:spAutoFit/>
          </a:bodyPr>
          <a:lstStyle/>
          <a:p>
            <a:r>
              <a:rPr lang="es-419" sz="1600" b="1" dirty="0" smtClean="0">
                <a:latin typeface="Helvetica" pitchFamily="34" charset="0"/>
                <a:ea typeface="Calibri" pitchFamily="34" charset="0"/>
                <a:cs typeface="Times New Roman" pitchFamily="18" charset="0"/>
              </a:rPr>
              <a:t>9.  Lee la oración:</a:t>
            </a:r>
          </a:p>
          <a:p>
            <a:pPr marL="342900" indent="-342900">
              <a:buAutoNum type="arabicPeriod" startAt="2"/>
            </a:pPr>
            <a:endParaRPr lang="es-419" sz="1600" dirty="0" smtClean="0">
              <a:latin typeface="Helvetica" pitchFamily="34" charset="0"/>
              <a:ea typeface="Calibri" pitchFamily="34" charset="0"/>
              <a:cs typeface="Times New Roman" pitchFamily="18" charset="0"/>
            </a:endParaRPr>
          </a:p>
          <a:p>
            <a:pPr marL="342900" indent="-342900"/>
            <a:r>
              <a:rPr lang="es-419" sz="1600" dirty="0" smtClean="0">
                <a:latin typeface="Helvetica" pitchFamily="34" charset="0"/>
                <a:ea typeface="Calibri" pitchFamily="34" charset="0"/>
                <a:cs typeface="Times New Roman" pitchFamily="18" charset="0"/>
              </a:rPr>
              <a:t>      El viento </a:t>
            </a:r>
            <a:r>
              <a:rPr lang="es-419" sz="1600" b="1" u="sng" dirty="0" smtClean="0">
                <a:latin typeface="Helvetica" pitchFamily="34" charset="0"/>
                <a:ea typeface="Calibri" pitchFamily="34" charset="0"/>
                <a:cs typeface="Times New Roman" pitchFamily="18" charset="0"/>
              </a:rPr>
              <a:t>empuja</a:t>
            </a:r>
            <a:r>
              <a:rPr lang="es-419" sz="1600" dirty="0" smtClean="0">
                <a:latin typeface="Helvetica" pitchFamily="34" charset="0"/>
                <a:ea typeface="Calibri" pitchFamily="34" charset="0"/>
                <a:cs typeface="Times New Roman" pitchFamily="18" charset="0"/>
              </a:rPr>
              <a:t> las aves en la dirección correcta.  </a:t>
            </a:r>
          </a:p>
          <a:p>
            <a:pPr marL="342900" indent="-342900"/>
            <a:endParaRPr lang="es-419" sz="1600" dirty="0" smtClean="0">
              <a:latin typeface="Helvetica" pitchFamily="34" charset="0"/>
              <a:ea typeface="Calibri" pitchFamily="34" charset="0"/>
              <a:cs typeface="Times New Roman" pitchFamily="18" charset="0"/>
            </a:endParaRPr>
          </a:p>
          <a:p>
            <a:pPr marL="342900" indent="-342900"/>
            <a:r>
              <a:rPr lang="es-419" sz="1600" dirty="0" smtClean="0">
                <a:latin typeface="Helvetica" panose="020B0604020202020204" pitchFamily="34" charset="0"/>
                <a:ea typeface="Calibri" pitchFamily="34" charset="0"/>
                <a:cs typeface="Helvetica" panose="020B0604020202020204" pitchFamily="34" charset="0"/>
              </a:rPr>
              <a:t>    ¿Qué palabra significa casi lo mismo que </a:t>
            </a:r>
            <a:r>
              <a:rPr lang="es-419" sz="1600" b="1" u="sng" dirty="0" smtClean="0">
                <a:latin typeface="Helvetica" panose="020B0604020202020204" pitchFamily="34" charset="0"/>
                <a:ea typeface="Calibri" pitchFamily="34" charset="0"/>
                <a:cs typeface="Helvetica" panose="020B0604020202020204" pitchFamily="34" charset="0"/>
              </a:rPr>
              <a:t>empuja</a:t>
            </a:r>
            <a:r>
              <a:rPr lang="es-419" sz="1600" dirty="0" smtClean="0">
                <a:latin typeface="Helvetica" panose="020B0604020202020204" pitchFamily="34" charset="0"/>
                <a:ea typeface="Calibri" pitchFamily="34" charset="0"/>
                <a:cs typeface="Helvetica" panose="020B0604020202020204" pitchFamily="34" charset="0"/>
              </a:rPr>
              <a:t>?</a:t>
            </a:r>
          </a:p>
          <a:p>
            <a:pPr marL="342900" indent="-342900"/>
            <a:r>
              <a:rPr lang="es-419" sz="1600" dirty="0" smtClean="0">
                <a:latin typeface="Helvetica" pitchFamily="34" charset="0"/>
                <a:cs typeface="Times New Roman" pitchFamily="18" charset="0"/>
              </a:rPr>
              <a:t> </a:t>
            </a:r>
            <a:endParaRPr lang="es-419" sz="1600" b="1" dirty="0" smtClean="0">
              <a:latin typeface="Helvetica" pitchFamily="34" charset="0"/>
              <a:cs typeface="Helvetica" pitchFamily="34" charset="0"/>
            </a:endParaRPr>
          </a:p>
          <a:p>
            <a:pPr marL="568325">
              <a:buFont typeface="+mj-lt"/>
              <a:buAutoNum type="alphaUcPeriod"/>
              <a:tabLst>
                <a:tab pos="627063" algn="l"/>
              </a:tabLst>
            </a:pPr>
            <a:r>
              <a:rPr lang="es-419" sz="1600" dirty="0" smtClean="0">
                <a:latin typeface="Helvetica" pitchFamily="34" charset="0"/>
                <a:cs typeface="Helvetica" pitchFamily="34" charset="0"/>
              </a:rPr>
              <a:t> </a:t>
            </a:r>
            <a:r>
              <a:rPr lang="es-419" sz="1600" b="1" dirty="0" smtClean="0">
                <a:latin typeface="Helvetica" pitchFamily="34" charset="0"/>
                <a:cs typeface="Helvetica" pitchFamily="34" charset="0"/>
              </a:rPr>
              <a:t>  </a:t>
            </a:r>
            <a:r>
              <a:rPr lang="es-419" sz="1600" dirty="0" smtClean="0">
                <a:latin typeface="Helvetica" pitchFamily="34" charset="0"/>
                <a:cs typeface="Helvetica" pitchFamily="34" charset="0"/>
              </a:rPr>
              <a:t>mueve </a:t>
            </a:r>
          </a:p>
          <a:p>
            <a:pPr marL="568325">
              <a:buFont typeface="+mj-lt"/>
              <a:buAutoNum type="alphaUcPeriod"/>
              <a:tabLst>
                <a:tab pos="627063" algn="l"/>
              </a:tabLst>
            </a:pPr>
            <a:endParaRPr lang="es-419" sz="1600" dirty="0" smtClean="0">
              <a:latin typeface="Helvetica" pitchFamily="34" charset="0"/>
              <a:cs typeface="Helvetica" pitchFamily="34" charset="0"/>
            </a:endParaRPr>
          </a:p>
          <a:p>
            <a:pPr marL="568325">
              <a:buFont typeface="+mj-lt"/>
              <a:buAutoNum type="alphaUcPeriod"/>
              <a:tabLst>
                <a:tab pos="627063" algn="l"/>
              </a:tabLst>
            </a:pPr>
            <a:r>
              <a:rPr lang="es-419" sz="1600" dirty="0" smtClean="0">
                <a:latin typeface="Helvetica" pitchFamily="34" charset="0"/>
                <a:cs typeface="Helvetica" pitchFamily="34" charset="0"/>
              </a:rPr>
              <a:t>   detiene</a:t>
            </a:r>
          </a:p>
          <a:p>
            <a:pPr marL="568325">
              <a:buFont typeface="+mj-lt"/>
              <a:buAutoNum type="alphaUcPeriod"/>
              <a:tabLst>
                <a:tab pos="627063" algn="l"/>
              </a:tabLst>
            </a:pPr>
            <a:endParaRPr lang="es-419" sz="1600" dirty="0" smtClean="0">
              <a:latin typeface="Helvetica" pitchFamily="34" charset="0"/>
              <a:cs typeface="Helvetica" pitchFamily="34" charset="0"/>
            </a:endParaRPr>
          </a:p>
          <a:p>
            <a:pPr marL="568325">
              <a:buFont typeface="+mj-lt"/>
              <a:buAutoNum type="alphaUcPeriod"/>
              <a:tabLst>
                <a:tab pos="627063" algn="l"/>
              </a:tabLst>
            </a:pPr>
            <a:r>
              <a:rPr lang="es-419" sz="1600" dirty="0" smtClean="0">
                <a:latin typeface="Helvetica" pitchFamily="34" charset="0"/>
                <a:cs typeface="Helvetica" pitchFamily="34" charset="0"/>
              </a:rPr>
              <a:t>   empieza</a:t>
            </a:r>
          </a:p>
        </p:txBody>
      </p:sp>
      <p:cxnSp>
        <p:nvCxnSpPr>
          <p:cNvPr id="11" name="Straight Connector 10"/>
          <p:cNvCxnSpPr/>
          <p:nvPr/>
        </p:nvCxnSpPr>
        <p:spPr>
          <a:xfrm>
            <a:off x="421122" y="4495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084989" y="212265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0" name="Oval 19"/>
          <p:cNvSpPr/>
          <p:nvPr/>
        </p:nvSpPr>
        <p:spPr>
          <a:xfrm>
            <a:off x="1084989" y="260743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1" name="Oval 20"/>
          <p:cNvSpPr/>
          <p:nvPr/>
        </p:nvSpPr>
        <p:spPr>
          <a:xfrm>
            <a:off x="1084989" y="310901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graphicFrame>
        <p:nvGraphicFramePr>
          <p:cNvPr id="23" name="Table 22"/>
          <p:cNvGraphicFramePr>
            <a:graphicFrameLocks noGrp="1"/>
          </p:cNvGraphicFramePr>
          <p:nvPr>
            <p:extLst>
              <p:ext uri="{D42A27DB-BD31-4B8C-83A1-F6EECF244321}">
                <p14:modId xmlns:p14="http://schemas.microsoft.com/office/powerpoint/2010/main" val="2388690941"/>
              </p:ext>
            </p:extLst>
          </p:nvPr>
        </p:nvGraphicFramePr>
        <p:xfrm>
          <a:off x="4645650" y="3309736"/>
          <a:ext cx="2095081" cy="998982"/>
        </p:xfrm>
        <a:graphic>
          <a:graphicData uri="http://schemas.openxmlformats.org/drawingml/2006/table">
            <a:tbl>
              <a:tblPr/>
              <a:tblGrid>
                <a:gridCol w="2095081"/>
              </a:tblGrid>
              <a:tr h="157734">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Hacia RI.1.4  </a:t>
                      </a:r>
                      <a:r>
                        <a:rPr lang="en-US" sz="800" b="1" dirty="0" smtClean="0">
                          <a:solidFill>
                            <a:srgbClr val="000000"/>
                          </a:solidFill>
                          <a:latin typeface="Calibri"/>
                          <a:ea typeface="Times New Roman"/>
                          <a:cs typeface="Times New Roman"/>
                        </a:rPr>
                        <a:t>DOK </a:t>
                      </a:r>
                      <a:r>
                        <a:rPr lang="en-US" sz="800" b="1" dirty="0">
                          <a:solidFill>
                            <a:srgbClr val="000000"/>
                          </a:solidFill>
                          <a:latin typeface="Calibri"/>
                          <a:ea typeface="Times New Roman"/>
                          <a:cs typeface="Times New Roman"/>
                        </a:rPr>
                        <a:t>2 – </a:t>
                      </a:r>
                      <a:r>
                        <a:rPr lang="en-US" sz="800" b="1" dirty="0" err="1">
                          <a:solidFill>
                            <a:srgbClr val="000000"/>
                          </a:solidFill>
                          <a:latin typeface="Calibri"/>
                          <a:ea typeface="Times New Roman"/>
                          <a:cs typeface="Times New Roman"/>
                        </a:rPr>
                        <a:t>APg</a:t>
                      </a:r>
                      <a:endParaRPr lang="en-US" sz="800" dirty="0">
                        <a:latin typeface="Calibri"/>
                        <a:ea typeface="Calibri"/>
                        <a:cs typeface="Times New Roman"/>
                      </a:endParaRPr>
                    </a:p>
                  </a:txBody>
                  <a:tcPr marL="22935" marR="229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803009">
                <a:tc>
                  <a:txBody>
                    <a:bodyPr/>
                    <a:lstStyle/>
                    <a:p>
                      <a:pPr marL="0" marR="0" algn="l">
                        <a:lnSpc>
                          <a:spcPct val="115000"/>
                        </a:lnSpc>
                        <a:spcBef>
                          <a:spcPts val="0"/>
                        </a:spcBef>
                        <a:spcAft>
                          <a:spcPts val="0"/>
                        </a:spcAft>
                      </a:pPr>
                      <a:r>
                        <a:rPr lang="es-419" sz="800" b="1" noProof="0" dirty="0" smtClean="0"/>
                        <a:t>Usa la estructura del lenguaje (prefijos/sufijos) y la relación de las palabras para determinar el significado de palabras.  </a:t>
                      </a:r>
                      <a:r>
                        <a:rPr lang="es-419" sz="800" b="1" u="sng" noProof="0" dirty="0" smtClean="0"/>
                        <a:t>L.1.4b</a:t>
                      </a:r>
                    </a:p>
                    <a:p>
                      <a:pPr marL="0" marR="0" algn="l">
                        <a:lnSpc>
                          <a:spcPct val="115000"/>
                        </a:lnSpc>
                        <a:spcBef>
                          <a:spcPts val="0"/>
                        </a:spcBef>
                        <a:spcAft>
                          <a:spcPts val="0"/>
                        </a:spcAft>
                      </a:pPr>
                      <a:r>
                        <a:rPr lang="es-419" sz="800" b="1" noProof="0" dirty="0" smtClean="0"/>
                        <a:t>Utiliza la raíz de las palabras de uso frecuente (por ejemplo: miradas, miró) para ayudarse a determinar el significado. </a:t>
                      </a:r>
                      <a:r>
                        <a:rPr lang="es-419" sz="800" b="1" u="sng" noProof="0" dirty="0" smtClean="0"/>
                        <a:t>L.1.4c</a:t>
                      </a:r>
                    </a:p>
                  </a:txBody>
                  <a:tcPr marL="22935" marR="229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4" name="Rectangle 23"/>
          <p:cNvSpPr/>
          <p:nvPr/>
        </p:nvSpPr>
        <p:spPr>
          <a:xfrm>
            <a:off x="685802" y="4991185"/>
            <a:ext cx="5791198" cy="2806040"/>
          </a:xfrm>
          <a:prstGeom prst="rect">
            <a:avLst/>
          </a:prstGeom>
        </p:spPr>
        <p:txBody>
          <a:bodyPr wrap="square" lIns="96661" tIns="48331" rIns="96661" bIns="48331">
            <a:spAutoFit/>
          </a:bodyPr>
          <a:lstStyle/>
          <a:p>
            <a:r>
              <a:rPr lang="es-419" sz="1600" b="1" dirty="0" smtClean="0">
                <a:latin typeface="Helvetica" pitchFamily="34" charset="0"/>
                <a:cs typeface="Helvetica" pitchFamily="34" charset="0"/>
              </a:rPr>
              <a:t>10. </a:t>
            </a:r>
            <a:r>
              <a:rPr lang="es-419" sz="1600" b="1" dirty="0" smtClean="0">
                <a:latin typeface="Helvetica" pitchFamily="34" charset="0"/>
                <a:ea typeface="Calibri" pitchFamily="34" charset="0"/>
                <a:cs typeface="Times New Roman" pitchFamily="18" charset="0"/>
              </a:rPr>
              <a:t>Lee la oración</a:t>
            </a:r>
            <a:r>
              <a:rPr lang="es-419" sz="1600" b="1" dirty="0" smtClean="0">
                <a:latin typeface="Helvetica" pitchFamily="34" charset="0"/>
                <a:cs typeface="Helvetica" pitchFamily="34" charset="0"/>
              </a:rPr>
              <a:t>:</a:t>
            </a:r>
          </a:p>
          <a:p>
            <a:pPr marL="342900" indent="-342900">
              <a:buFont typeface="+mj-lt"/>
              <a:buAutoNum type="arabicPeriod" startAt="3"/>
            </a:pPr>
            <a:endParaRPr lang="es-419" sz="1600" dirty="0" smtClean="0">
              <a:latin typeface="Helvetica" pitchFamily="34" charset="0"/>
              <a:cs typeface="Helvetica" pitchFamily="34" charset="0"/>
            </a:endParaRPr>
          </a:p>
          <a:p>
            <a:r>
              <a:rPr lang="es-419" sz="1600" b="1" dirty="0" smtClean="0">
                <a:latin typeface="Helvetica" pitchFamily="34" charset="0"/>
                <a:cs typeface="Helvetica" pitchFamily="34" charset="0"/>
              </a:rPr>
              <a:t>     El viento que sopla suave se llama </a:t>
            </a:r>
            <a:r>
              <a:rPr lang="es-419" sz="1600" b="1" u="sng" dirty="0" smtClean="0">
                <a:latin typeface="Helvetica" pitchFamily="34" charset="0"/>
                <a:cs typeface="Helvetica" pitchFamily="34" charset="0"/>
              </a:rPr>
              <a:t>brisa</a:t>
            </a:r>
            <a:r>
              <a:rPr lang="es-419" sz="1600" b="1" dirty="0" smtClean="0">
                <a:latin typeface="Helvetica" pitchFamily="34" charset="0"/>
                <a:cs typeface="Helvetica" pitchFamily="34" charset="0"/>
              </a:rPr>
              <a:t>. </a:t>
            </a:r>
          </a:p>
          <a:p>
            <a:r>
              <a:rPr lang="es-419" sz="1600" b="1" dirty="0" smtClean="0">
                <a:latin typeface="Helvetica" pitchFamily="34" charset="0"/>
                <a:cs typeface="Helvetica" pitchFamily="34" charset="0"/>
              </a:rPr>
              <a:t>     </a:t>
            </a:r>
          </a:p>
          <a:p>
            <a:pPr marL="287338"/>
            <a:r>
              <a:rPr lang="es-419" sz="1600" dirty="0" smtClean="0">
                <a:latin typeface="Helvetica" pitchFamily="34" charset="0"/>
                <a:cs typeface="Helvetica" pitchFamily="34" charset="0"/>
              </a:rPr>
              <a:t>¿Qué frase en la oración te dice qué es una </a:t>
            </a:r>
            <a:r>
              <a:rPr lang="es-419" sz="1600" b="1" u="sng" dirty="0" smtClean="0">
                <a:latin typeface="Helvetica" pitchFamily="34" charset="0"/>
                <a:cs typeface="Helvetica" pitchFamily="34" charset="0"/>
              </a:rPr>
              <a:t>brisa</a:t>
            </a:r>
            <a:r>
              <a:rPr lang="es-419" sz="1600" dirty="0" smtClean="0">
                <a:latin typeface="Helvetica" pitchFamily="34" charset="0"/>
                <a:cs typeface="Helvetica" pitchFamily="34" charset="0"/>
              </a:rPr>
              <a:t>?</a:t>
            </a:r>
          </a:p>
          <a:p>
            <a:pPr marL="801688" indent="-342900"/>
            <a:endParaRPr lang="es-419" sz="1600" dirty="0" smtClean="0">
              <a:latin typeface="Helvetica" pitchFamily="34" charset="0"/>
              <a:cs typeface="Helvetica" pitchFamily="34" charset="0"/>
            </a:endParaRPr>
          </a:p>
          <a:p>
            <a:pPr marL="966788" indent="-339725">
              <a:buFont typeface="+mj-lt"/>
              <a:buAutoNum type="alphaUcPeriod"/>
            </a:pPr>
            <a:r>
              <a:rPr lang="es-419" sz="1600" dirty="0" smtClean="0">
                <a:latin typeface="Helvetica" pitchFamily="34" charset="0"/>
                <a:cs typeface="Helvetica" pitchFamily="34" charset="0"/>
              </a:rPr>
              <a:t>viento que sopla</a:t>
            </a:r>
          </a:p>
          <a:p>
            <a:pPr marL="966788" indent="-339725">
              <a:buFont typeface="+mj-lt"/>
              <a:buAutoNum type="alphaUcPeriod"/>
            </a:pPr>
            <a:endParaRPr lang="es-419" sz="1600" dirty="0" smtClean="0">
              <a:latin typeface="Helvetica" pitchFamily="34" charset="0"/>
              <a:cs typeface="Helvetica" pitchFamily="34" charset="0"/>
            </a:endParaRPr>
          </a:p>
          <a:p>
            <a:pPr marL="966788" indent="-339725">
              <a:buFont typeface="+mj-lt"/>
              <a:buAutoNum type="alphaUcPeriod" startAt="2"/>
            </a:pPr>
            <a:r>
              <a:rPr lang="es-419" sz="1600" dirty="0" smtClean="0">
                <a:latin typeface="Helvetica" pitchFamily="34" charset="0"/>
                <a:cs typeface="Helvetica" pitchFamily="34" charset="0"/>
              </a:rPr>
              <a:t>viento fuerte</a:t>
            </a:r>
          </a:p>
          <a:p>
            <a:pPr marL="966788" indent="-339725">
              <a:buFont typeface="+mj-lt"/>
              <a:buAutoNum type="alphaUcPeriod" startAt="3"/>
            </a:pPr>
            <a:endParaRPr lang="es-419" sz="1600" dirty="0" smtClean="0">
              <a:latin typeface="Helvetica" pitchFamily="34" charset="0"/>
              <a:cs typeface="Helvetica" pitchFamily="34" charset="0"/>
            </a:endParaRPr>
          </a:p>
          <a:p>
            <a:pPr marL="966788" indent="-339725">
              <a:buFont typeface="+mj-lt"/>
              <a:buAutoNum type="alphaUcPeriod" startAt="3"/>
            </a:pPr>
            <a:r>
              <a:rPr lang="es-419" sz="1600" dirty="0" smtClean="0">
                <a:latin typeface="Helvetica" pitchFamily="34" charset="0"/>
                <a:cs typeface="Helvetica" pitchFamily="34" charset="0"/>
              </a:rPr>
              <a:t>viento suave</a:t>
            </a:r>
            <a:endParaRPr lang="es-419" sz="1600" dirty="0">
              <a:latin typeface="Helvetica" pitchFamily="34" charset="0"/>
              <a:cs typeface="Helvetica" pitchFamily="34" charset="0"/>
            </a:endParaRPr>
          </a:p>
        </p:txBody>
      </p:sp>
      <p:grpSp>
        <p:nvGrpSpPr>
          <p:cNvPr id="2" name="Group 1"/>
          <p:cNvGrpSpPr/>
          <p:nvPr/>
        </p:nvGrpSpPr>
        <p:grpSpPr>
          <a:xfrm>
            <a:off x="1079265" y="6553200"/>
            <a:ext cx="240047" cy="1184621"/>
            <a:chOff x="970689" y="6572292"/>
            <a:chExt cx="240047" cy="1184621"/>
          </a:xfrm>
        </p:grpSpPr>
        <p:sp>
          <p:nvSpPr>
            <p:cNvPr id="25" name="Oval 24"/>
            <p:cNvSpPr/>
            <p:nvPr/>
          </p:nvSpPr>
          <p:spPr>
            <a:xfrm>
              <a:off x="982136" y="657229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6" name="Oval 25"/>
            <p:cNvSpPr/>
            <p:nvPr/>
          </p:nvSpPr>
          <p:spPr>
            <a:xfrm>
              <a:off x="970689" y="703997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7" name="Oval 26"/>
            <p:cNvSpPr/>
            <p:nvPr/>
          </p:nvSpPr>
          <p:spPr>
            <a:xfrm>
              <a:off x="982136" y="752831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grpSp>
      <p:graphicFrame>
        <p:nvGraphicFramePr>
          <p:cNvPr id="29" name="Table 28"/>
          <p:cNvGraphicFramePr>
            <a:graphicFrameLocks noGrp="1"/>
          </p:cNvGraphicFramePr>
          <p:nvPr>
            <p:extLst>
              <p:ext uri="{D42A27DB-BD31-4B8C-83A1-F6EECF244321}">
                <p14:modId xmlns:p14="http://schemas.microsoft.com/office/powerpoint/2010/main" val="593976418"/>
              </p:ext>
            </p:extLst>
          </p:nvPr>
        </p:nvGraphicFramePr>
        <p:xfrm>
          <a:off x="4572001" y="8115300"/>
          <a:ext cx="2168730" cy="800100"/>
        </p:xfrm>
        <a:graphic>
          <a:graphicData uri="http://schemas.openxmlformats.org/drawingml/2006/table">
            <a:tbl>
              <a:tblPr/>
              <a:tblGrid>
                <a:gridCol w="2168730"/>
              </a:tblGrid>
              <a:tr h="157734">
                <a:tc>
                  <a:txBody>
                    <a:bodyPr/>
                    <a:lstStyle/>
                    <a:p>
                      <a:pPr marL="0" marR="0" algn="l">
                        <a:lnSpc>
                          <a:spcPct val="115000"/>
                        </a:lnSpc>
                        <a:spcBef>
                          <a:spcPts val="0"/>
                        </a:spcBef>
                        <a:spcAft>
                          <a:spcPts val="0"/>
                        </a:spcAft>
                      </a:pPr>
                      <a:r>
                        <a:rPr lang="en-US" sz="900" b="1" i="1" dirty="0" smtClean="0">
                          <a:solidFill>
                            <a:srgbClr val="000000"/>
                          </a:solidFill>
                          <a:latin typeface="Calibri"/>
                          <a:ea typeface="Times New Roman"/>
                          <a:cs typeface="Times New Roman"/>
                        </a:rPr>
                        <a:t>Hacia RI.1.4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2 </a:t>
                      </a:r>
                      <a:r>
                        <a:rPr lang="en-US" sz="900" b="1" dirty="0" smtClean="0">
                          <a:solidFill>
                            <a:srgbClr val="000000"/>
                          </a:solidFill>
                          <a:latin typeface="Calibri"/>
                          <a:ea typeface="Times New Roman"/>
                          <a:cs typeface="Times New Roman"/>
                        </a:rPr>
                        <a:t>– </a:t>
                      </a:r>
                      <a:r>
                        <a:rPr lang="en-US" sz="900" b="1" dirty="0" err="1" smtClean="0">
                          <a:solidFill>
                            <a:srgbClr val="000000"/>
                          </a:solidFill>
                          <a:latin typeface="Calibri"/>
                          <a:ea typeface="Times New Roman"/>
                          <a:cs typeface="Times New Roman"/>
                        </a:rPr>
                        <a:t>APm</a:t>
                      </a:r>
                      <a:endParaRPr lang="en-US" sz="900" dirty="0">
                        <a:solidFill>
                          <a:srgbClr val="FF33CC"/>
                        </a:solidFill>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642366">
                <a:tc>
                  <a:txBody>
                    <a:bodyPr/>
                    <a:lstStyle/>
                    <a:p>
                      <a:pPr marL="0" marR="0" algn="l">
                        <a:lnSpc>
                          <a:spcPct val="115000"/>
                        </a:lnSpc>
                        <a:spcBef>
                          <a:spcPts val="0"/>
                        </a:spcBef>
                        <a:spcAft>
                          <a:spcPts val="0"/>
                        </a:spcAft>
                      </a:pPr>
                      <a:r>
                        <a:rPr lang="es-419" sz="900" b="1" dirty="0" smtClean="0">
                          <a:solidFill>
                            <a:srgbClr val="000000"/>
                          </a:solidFill>
                          <a:latin typeface="+mn-lt"/>
                          <a:ea typeface="Times New Roman"/>
                          <a:cs typeface="Times New Roman"/>
                        </a:rPr>
                        <a:t>Utiliza el contexto para ayudarse a hacer o contestar preguntas sobre el significado de palabras o frases desconocidas.  </a:t>
                      </a:r>
                      <a:r>
                        <a:rPr lang="es-419" sz="900" b="1" u="sng" dirty="0" smtClean="0">
                          <a:solidFill>
                            <a:srgbClr val="000000"/>
                          </a:solidFill>
                          <a:latin typeface="+mn-lt"/>
                          <a:ea typeface="Times New Roman"/>
                          <a:cs typeface="Times New Roman"/>
                        </a:rPr>
                        <a:t>L.1.4a</a:t>
                      </a:r>
                      <a:endParaRPr lang="en-US" sz="900" u="sng" dirty="0">
                        <a:latin typeface="+mn-lt"/>
                        <a:ea typeface="Calibri"/>
                        <a:cs typeface="Times New Roman"/>
                      </a:endParaRPr>
                    </a:p>
                  </a:txBody>
                  <a:tcPr marL="114300" marR="1143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F177B04D-AEB5-43ED-B9BA-B3D1EC9C9067}" type="slidenum">
              <a:rPr lang="en-US" smtClean="0"/>
              <a:pPr/>
              <a:t>36</a:t>
            </a:fld>
            <a:endParaRPr lang="en-US" dirty="0"/>
          </a:p>
        </p:txBody>
      </p:sp>
    </p:spTree>
    <p:extLst>
      <p:ext uri="{BB962C8B-B14F-4D97-AF65-F5344CB8AC3E}">
        <p14:creationId xmlns:p14="http://schemas.microsoft.com/office/powerpoint/2010/main" val="1030643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09792" y="4362565"/>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5538" y="703625"/>
            <a:ext cx="6166262" cy="2067376"/>
          </a:xfrm>
          <a:prstGeom prst="rect">
            <a:avLst/>
          </a:prstGeom>
        </p:spPr>
        <p:txBody>
          <a:bodyPr wrap="square" lIns="96661" tIns="48331" rIns="96661" bIns="48331">
            <a:spAutoFit/>
          </a:bodyPr>
          <a:lstStyle/>
          <a:p>
            <a:r>
              <a:rPr lang="en-US" sz="1600" b="1" dirty="0" smtClean="0">
                <a:latin typeface="Helvetica" pitchFamily="34" charset="0"/>
                <a:cs typeface="Helvetica" pitchFamily="34" charset="0"/>
              </a:rPr>
              <a:t>11.   </a:t>
            </a:r>
            <a:r>
              <a:rPr lang="es-MX" sz="1600" b="1" dirty="0" smtClean="0">
                <a:latin typeface="Helvetica" pitchFamily="34" charset="0"/>
                <a:cs typeface="Helvetica" pitchFamily="34" charset="0"/>
              </a:rPr>
              <a:t>¿</a:t>
            </a:r>
            <a:r>
              <a:rPr lang="es-ES_tradnl" sz="1600" b="1" dirty="0" smtClean="0">
                <a:latin typeface="Helvetica" pitchFamily="34" charset="0"/>
                <a:cs typeface="Helvetica" pitchFamily="34" charset="0"/>
              </a:rPr>
              <a:t>Qué oración nos da mayor información sobre el viento? </a:t>
            </a:r>
          </a:p>
          <a:p>
            <a:pPr marL="866775" indent="-342900">
              <a:buFont typeface="+mj-lt"/>
              <a:buAutoNum type="alphaUcPeriod"/>
            </a:pPr>
            <a:endParaRPr lang="es-ES_tradnl" sz="1600" dirty="0" smtClean="0">
              <a:latin typeface="Helvetica" pitchFamily="34" charset="0"/>
              <a:cs typeface="Helvetica" pitchFamily="34" charset="0"/>
            </a:endParaRPr>
          </a:p>
          <a:p>
            <a:pPr marL="690563" indent="-290513">
              <a:buFont typeface="+mj-lt"/>
              <a:buAutoNum type="alphaUcPeriod"/>
            </a:pPr>
            <a:r>
              <a:rPr lang="es-ES_tradnl" sz="1600" dirty="0" smtClean="0">
                <a:latin typeface="Helvetica" pitchFamily="34" charset="0"/>
                <a:cs typeface="Helvetica" pitchFamily="34" charset="0"/>
              </a:rPr>
              <a:t>Algunos vientos soplan fuerte.</a:t>
            </a:r>
          </a:p>
          <a:p>
            <a:pPr marL="690563" indent="-290513">
              <a:buFont typeface="+mj-lt"/>
              <a:buAutoNum type="alphaUcPeriod"/>
            </a:pPr>
            <a:endParaRPr lang="es-ES_tradnl" sz="1600" dirty="0" smtClean="0">
              <a:latin typeface="Helvetica" pitchFamily="34" charset="0"/>
              <a:cs typeface="Helvetica" pitchFamily="34" charset="0"/>
            </a:endParaRPr>
          </a:p>
          <a:p>
            <a:pPr marL="690563" indent="-290513">
              <a:buFont typeface="+mj-lt"/>
              <a:buAutoNum type="alphaUcPeriod"/>
            </a:pPr>
            <a:r>
              <a:rPr lang="es-ES_tradnl" sz="1600" dirty="0" smtClean="0">
                <a:latin typeface="Helvetica" pitchFamily="34" charset="0"/>
                <a:cs typeface="Helvetica" pitchFamily="34" charset="0"/>
              </a:rPr>
              <a:t>Algunos vientos son suaves.</a:t>
            </a:r>
          </a:p>
          <a:p>
            <a:pPr marL="690563" indent="-290513">
              <a:buFont typeface="+mj-lt"/>
              <a:buAutoNum type="alphaUcPeriod"/>
            </a:pPr>
            <a:endParaRPr lang="es-ES_tradnl" sz="1600" dirty="0" smtClean="0">
              <a:latin typeface="Helvetica" pitchFamily="34" charset="0"/>
              <a:cs typeface="Helvetica" pitchFamily="34" charset="0"/>
            </a:endParaRPr>
          </a:p>
          <a:p>
            <a:pPr marL="690563" indent="-290513">
              <a:buFont typeface="+mj-lt"/>
              <a:buAutoNum type="alphaUcPeriod"/>
            </a:pPr>
            <a:r>
              <a:rPr lang="es-ES_tradnl" sz="1600" dirty="0" smtClean="0">
                <a:latin typeface="Helvetica" pitchFamily="34" charset="0"/>
                <a:cs typeface="Helvetica" pitchFamily="34" charset="0"/>
              </a:rPr>
              <a:t>El viento puede hacer muchas cosas.</a:t>
            </a:r>
          </a:p>
          <a:p>
            <a:pPr marL="690563" indent="-290513"/>
            <a:endParaRPr lang="es-ES_tradnl" sz="1600" dirty="0" smtClean="0">
              <a:latin typeface="Helvetica" pitchFamily="34" charset="0"/>
              <a:cs typeface="Helvetica" pitchFamily="34" charset="0"/>
            </a:endParaRPr>
          </a:p>
        </p:txBody>
      </p:sp>
      <p:sp>
        <p:nvSpPr>
          <p:cNvPr id="13" name="Oval 12"/>
          <p:cNvSpPr/>
          <p:nvPr/>
        </p:nvSpPr>
        <p:spPr>
          <a:xfrm>
            <a:off x="822195" y="125037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22195" y="170989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31244" y="221672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374799566"/>
              </p:ext>
            </p:extLst>
          </p:nvPr>
        </p:nvGraphicFramePr>
        <p:xfrm>
          <a:off x="4777734" y="3657600"/>
          <a:ext cx="1828800" cy="630936"/>
        </p:xfrm>
        <a:graphic>
          <a:graphicData uri="http://schemas.openxmlformats.org/drawingml/2006/table">
            <a:tbl>
              <a:tblPr/>
              <a:tblGrid>
                <a:gridCol w="1828800"/>
              </a:tblGrid>
              <a:tr h="150564">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Hacia  RI.1.8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2 - Ci</a:t>
                      </a:r>
                      <a:endParaRPr lang="en-US" sz="900" dirty="0">
                        <a:latin typeface="Calibri"/>
                        <a:ea typeface="Calibri"/>
                        <a:cs typeface="Times New Roman"/>
                      </a:endParaRPr>
                    </a:p>
                  </a:txBody>
                  <a:tcPr marL="14655" marR="1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6900">
                <a:tc>
                  <a:txBody>
                    <a:bodyPr/>
                    <a:lstStyle/>
                    <a:p>
                      <a:pPr marL="0" marR="0" algn="l">
                        <a:lnSpc>
                          <a:spcPct val="115000"/>
                        </a:lnSpc>
                        <a:spcBef>
                          <a:spcPts val="0"/>
                        </a:spcBef>
                        <a:spcAft>
                          <a:spcPts val="0"/>
                        </a:spcAft>
                      </a:pPr>
                      <a:r>
                        <a:rPr lang="es-419" sz="900" b="0" dirty="0" smtClean="0">
                          <a:solidFill>
                            <a:srgbClr val="000000"/>
                          </a:solidFill>
                          <a:latin typeface="+mn-lt"/>
                          <a:ea typeface="Times New Roman"/>
                          <a:cs typeface="Times New Roman"/>
                        </a:rPr>
                        <a:t>Usa un esquema de una oración de resumen para explicar las razones de un punto específico. </a:t>
                      </a:r>
                      <a:endParaRPr lang="en-US" sz="900" b="0" dirty="0">
                        <a:latin typeface="+mn-lt"/>
                        <a:ea typeface="Calibri"/>
                        <a:cs typeface="Times New Roman"/>
                      </a:endParaRPr>
                    </a:p>
                  </a:txBody>
                  <a:tcPr marL="14655" marR="1465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3" name="Rectangle 22"/>
          <p:cNvSpPr/>
          <p:nvPr/>
        </p:nvSpPr>
        <p:spPr>
          <a:xfrm>
            <a:off x="606594" y="5159613"/>
            <a:ext cx="6480006" cy="2313597"/>
          </a:xfrm>
          <a:prstGeom prst="rect">
            <a:avLst/>
          </a:prstGeom>
        </p:spPr>
        <p:txBody>
          <a:bodyPr wrap="square" lIns="96661" tIns="48331" rIns="96661" bIns="48331">
            <a:spAutoFit/>
          </a:bodyPr>
          <a:lstStyle/>
          <a:p>
            <a:pPr marL="461963" indent="-401638"/>
            <a:r>
              <a:rPr lang="en-US" sz="1600" b="1" dirty="0" smtClean="0">
                <a:latin typeface="Helvetica" pitchFamily="34" charset="0"/>
                <a:cs typeface="Helvetica" pitchFamily="34" charset="0"/>
              </a:rPr>
              <a:t>12.  </a:t>
            </a:r>
            <a:r>
              <a:rPr lang="es-ES_tradnl" sz="1600" b="1" dirty="0" smtClean="0">
                <a:latin typeface="Helvetica" pitchFamily="34" charset="0"/>
                <a:cs typeface="Helvetica" pitchFamily="34" charset="0"/>
              </a:rPr>
              <a:t>¿Por qué el autor le habla a los lectores sobre el aire caliente y frío? Selecciona la </a:t>
            </a:r>
            <a:r>
              <a:rPr lang="es-ES_tradnl" sz="1600" b="1" u="sng" dirty="0" smtClean="0">
                <a:latin typeface="Helvetica" pitchFamily="34" charset="0"/>
                <a:cs typeface="Helvetica" pitchFamily="34" charset="0"/>
              </a:rPr>
              <a:t>mejor</a:t>
            </a:r>
            <a:r>
              <a:rPr lang="es-ES_tradnl" sz="1600" b="1" dirty="0" smtClean="0">
                <a:latin typeface="Helvetica" pitchFamily="34" charset="0"/>
                <a:cs typeface="Helvetica" pitchFamily="34" charset="0"/>
              </a:rPr>
              <a:t> razón.</a:t>
            </a:r>
          </a:p>
          <a:p>
            <a:pPr marL="342900" indent="-342900">
              <a:buAutoNum type="arabicPeriod" startAt="5"/>
            </a:pPr>
            <a:endParaRPr lang="es-ES_tradnl" sz="1600" b="1" dirty="0" smtClean="0">
              <a:latin typeface="Helvetica" pitchFamily="34" charset="0"/>
              <a:cs typeface="Helvetica" pitchFamily="34" charset="0"/>
            </a:endParaRPr>
          </a:p>
          <a:p>
            <a:pPr marL="690563" indent="-347663">
              <a:buFont typeface="+mj-lt"/>
              <a:buAutoNum type="alphaUcPeriod"/>
            </a:pPr>
            <a:r>
              <a:rPr lang="es-ES_tradnl" sz="1600" dirty="0" smtClean="0">
                <a:latin typeface="Helvetica" pitchFamily="34" charset="0"/>
                <a:cs typeface="Helvetica" pitchFamily="34" charset="0"/>
              </a:rPr>
              <a:t>Para ayudar al lector a saber cómo se siente el aire caliente.</a:t>
            </a:r>
          </a:p>
          <a:p>
            <a:pPr marL="685800" indent="-342900"/>
            <a:endParaRPr lang="es-ES_tradnl" sz="1600" dirty="0" smtClean="0">
              <a:latin typeface="Helvetica" pitchFamily="34" charset="0"/>
              <a:cs typeface="Helvetica" pitchFamily="34" charset="0"/>
            </a:endParaRPr>
          </a:p>
          <a:p>
            <a:pPr marL="685800" indent="-342900">
              <a:buFont typeface="+mj-lt"/>
              <a:buAutoNum type="alphaUcPeriod" startAt="2"/>
            </a:pPr>
            <a:r>
              <a:rPr lang="es-ES_tradnl" sz="1600" dirty="0" smtClean="0">
                <a:latin typeface="Helvetica" pitchFamily="34" charset="0"/>
                <a:cs typeface="Helvetica" pitchFamily="34" charset="0"/>
              </a:rPr>
              <a:t>Para ayudar al lector a entender cómo se forma el viento.</a:t>
            </a:r>
          </a:p>
          <a:p>
            <a:pPr marL="685800" indent="-342900">
              <a:buFont typeface="+mj-lt"/>
              <a:buAutoNum type="alphaUcPeriod" startAt="2"/>
            </a:pPr>
            <a:endParaRPr lang="es-ES_tradnl" sz="1600" dirty="0" smtClean="0">
              <a:latin typeface="Helvetica" pitchFamily="34" charset="0"/>
              <a:cs typeface="Helvetica" pitchFamily="34" charset="0"/>
            </a:endParaRPr>
          </a:p>
          <a:p>
            <a:pPr marL="685800" indent="-342900">
              <a:buFont typeface="+mj-lt"/>
              <a:buAutoNum type="alphaUcPeriod" startAt="3"/>
            </a:pPr>
            <a:r>
              <a:rPr lang="es-ES_tradnl" sz="1600" dirty="0" smtClean="0">
                <a:latin typeface="Helvetica" pitchFamily="34" charset="0"/>
                <a:cs typeface="Helvetica" pitchFamily="34" charset="0"/>
              </a:rPr>
              <a:t>Para ayudar al lector a entender acerca del aire frío.</a:t>
            </a:r>
          </a:p>
          <a:p>
            <a:pPr marL="342900"/>
            <a:endParaRPr lang="es-ES_tradnl" sz="1600" dirty="0" smtClean="0">
              <a:latin typeface="Helvetica" pitchFamily="34" charset="0"/>
              <a:cs typeface="Helvetica" pitchFamily="34" charset="0"/>
            </a:endParaRPr>
          </a:p>
        </p:txBody>
      </p:sp>
      <p:sp>
        <p:nvSpPr>
          <p:cNvPr id="24" name="Oval 23"/>
          <p:cNvSpPr/>
          <p:nvPr/>
        </p:nvSpPr>
        <p:spPr>
          <a:xfrm>
            <a:off x="761999" y="596317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61999" y="691586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761999" y="643952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3406288032"/>
              </p:ext>
            </p:extLst>
          </p:nvPr>
        </p:nvGraphicFramePr>
        <p:xfrm>
          <a:off x="4869844" y="8305800"/>
          <a:ext cx="1752600" cy="566097"/>
        </p:xfrm>
        <a:graphic>
          <a:graphicData uri="http://schemas.openxmlformats.org/drawingml/2006/table">
            <a:tbl>
              <a:tblPr/>
              <a:tblGrid>
                <a:gridCol w="1752600"/>
              </a:tblGrid>
              <a:tr h="145473">
                <a:tc>
                  <a:txBody>
                    <a:bodyPr/>
                    <a:lstStyle/>
                    <a:p>
                      <a:pPr marL="0" marR="0" algn="l">
                        <a:lnSpc>
                          <a:spcPct val="115000"/>
                        </a:lnSpc>
                        <a:spcBef>
                          <a:spcPts val="0"/>
                        </a:spcBef>
                        <a:spcAft>
                          <a:spcPts val="0"/>
                        </a:spcAft>
                      </a:pPr>
                      <a:r>
                        <a:rPr lang="en-US" sz="800" b="1" i="1" dirty="0" smtClean="0">
                          <a:solidFill>
                            <a:srgbClr val="000000"/>
                          </a:solidFill>
                          <a:latin typeface="+mn-lt"/>
                          <a:ea typeface="Times New Roman"/>
                          <a:cs typeface="Times New Roman"/>
                        </a:rPr>
                        <a:t>Hacia RI.1.8                       </a:t>
                      </a:r>
                      <a:r>
                        <a:rPr lang="en-US" sz="800" b="1" dirty="0" smtClean="0">
                          <a:solidFill>
                            <a:srgbClr val="000000"/>
                          </a:solidFill>
                          <a:latin typeface="Calibri"/>
                          <a:ea typeface="Times New Roman"/>
                          <a:cs typeface="Times New Roman"/>
                        </a:rPr>
                        <a:t>DOK </a:t>
                      </a:r>
                      <a:r>
                        <a:rPr lang="en-US" sz="800" b="1" dirty="0">
                          <a:solidFill>
                            <a:srgbClr val="000000"/>
                          </a:solidFill>
                          <a:latin typeface="Calibri"/>
                          <a:ea typeface="Times New Roman"/>
                          <a:cs typeface="Times New Roman"/>
                        </a:rPr>
                        <a:t>2 - Cl</a:t>
                      </a:r>
                      <a:endParaRPr lang="en-US" sz="800" dirty="0">
                        <a:latin typeface="Calibri"/>
                        <a:ea typeface="Calibri"/>
                        <a:cs typeface="Times New Roman"/>
                      </a:endParaRPr>
                    </a:p>
                  </a:txBody>
                  <a:tcPr marL="14655" marR="1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01505">
                <a:tc>
                  <a:txBody>
                    <a:bodyPr/>
                    <a:lstStyle/>
                    <a:p>
                      <a:pPr marL="0" marR="0" algn="l">
                        <a:lnSpc>
                          <a:spcPct val="115000"/>
                        </a:lnSpc>
                        <a:spcBef>
                          <a:spcPts val="0"/>
                        </a:spcBef>
                        <a:spcAft>
                          <a:spcPts val="0"/>
                        </a:spcAft>
                      </a:pPr>
                      <a:r>
                        <a:rPr lang="es-419" sz="800" b="1" dirty="0" smtClean="0">
                          <a:solidFill>
                            <a:srgbClr val="000000"/>
                          </a:solidFill>
                          <a:latin typeface="+mn-lt"/>
                          <a:ea typeface="Times New Roman"/>
                          <a:cs typeface="Times New Roman"/>
                        </a:rPr>
                        <a:t>Parea razones provistas por el maestro con puntos específicos en un texto (¿Qué razones explican ____?)</a:t>
                      </a:r>
                      <a:endParaRPr lang="en-US" sz="800" dirty="0">
                        <a:latin typeface="Calibri"/>
                        <a:ea typeface="Calibri"/>
                        <a:cs typeface="Times New Roman"/>
                      </a:endParaRPr>
                    </a:p>
                  </a:txBody>
                  <a:tcPr marL="14655" marR="1465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37</a:t>
            </a:fld>
            <a:endParaRPr lang="en-US" dirty="0"/>
          </a:p>
        </p:txBody>
      </p:sp>
    </p:spTree>
    <p:extLst>
      <p:ext uri="{BB962C8B-B14F-4D97-AF65-F5344CB8AC3E}">
        <p14:creationId xmlns:p14="http://schemas.microsoft.com/office/powerpoint/2010/main" val="1597393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78451" y="48006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5172" y="306905"/>
            <a:ext cx="6546168" cy="2313597"/>
          </a:xfrm>
          <a:prstGeom prst="rect">
            <a:avLst/>
          </a:prstGeom>
        </p:spPr>
        <p:txBody>
          <a:bodyPr wrap="square" lIns="96661" tIns="48331" rIns="96661" bIns="48331">
            <a:spAutoFit/>
          </a:bodyPr>
          <a:lstStyle/>
          <a:p>
            <a:pPr marL="401638" indent="-401638">
              <a:buAutoNum type="arabicPeriod" startAt="13"/>
            </a:pPr>
            <a:r>
              <a:rPr lang="es-419" sz="1600" b="1" dirty="0" smtClean="0">
                <a:latin typeface="Helvetica" pitchFamily="34" charset="0"/>
                <a:cs typeface="Helvetica" pitchFamily="34" charset="0"/>
              </a:rPr>
              <a:t>Revisa ambos artículos sobre el viento.  ¿Qué párrafo leerías para aprender sobre vientos fuertes y suaves?</a:t>
            </a:r>
          </a:p>
          <a:p>
            <a:pPr marL="401638" indent="-401638">
              <a:buAutoNum type="arabicPeriod" startAt="13"/>
            </a:pPr>
            <a:endParaRPr lang="es-419" sz="1600" dirty="0" smtClean="0">
              <a:latin typeface="Helvetica" pitchFamily="34" charset="0"/>
              <a:cs typeface="Helvetica" pitchFamily="34" charset="0"/>
            </a:endParaRPr>
          </a:p>
          <a:p>
            <a:pPr marL="914400" indent="-339725">
              <a:buFont typeface="+mj-lt"/>
              <a:buAutoNum type="alphaUcPeriod"/>
            </a:pPr>
            <a:r>
              <a:rPr lang="es-419" sz="1600" i="1" dirty="0">
                <a:latin typeface="Helvetica" pitchFamily="34" charset="0"/>
                <a:cs typeface="Helvetica" pitchFamily="34" charset="0"/>
              </a:rPr>
              <a:t>El aire </a:t>
            </a:r>
            <a:r>
              <a:rPr lang="es-419" sz="1600" i="1" dirty="0" smtClean="0">
                <a:latin typeface="Helvetica" pitchFamily="34" charset="0"/>
                <a:cs typeface="Helvetica" pitchFamily="34" charset="0"/>
              </a:rPr>
              <a:t>está todo a </a:t>
            </a:r>
            <a:r>
              <a:rPr lang="es-419" sz="1600" i="1" dirty="0">
                <a:latin typeface="Helvetica" pitchFamily="34" charset="0"/>
                <a:cs typeface="Helvetica" pitchFamily="34" charset="0"/>
              </a:rPr>
              <a:t>tu </a:t>
            </a:r>
            <a:r>
              <a:rPr lang="es-419" sz="1600" i="1" dirty="0" smtClean="0">
                <a:latin typeface="Helvetica" pitchFamily="34" charset="0"/>
                <a:cs typeface="Helvetica" pitchFamily="34" charset="0"/>
              </a:rPr>
              <a:t>alrededor</a:t>
            </a:r>
          </a:p>
          <a:p>
            <a:pPr marL="914400" indent="-339725">
              <a:buFont typeface="+mj-lt"/>
              <a:buAutoNum type="alphaUcPeriod"/>
            </a:pPr>
            <a:endParaRPr lang="en-US" sz="1600" i="1" dirty="0">
              <a:latin typeface="Helvetica" pitchFamily="34" charset="0"/>
              <a:cs typeface="Helvetica" pitchFamily="34" charset="0"/>
            </a:endParaRPr>
          </a:p>
          <a:p>
            <a:pPr marL="914400" indent="-339725">
              <a:buFont typeface="+mj-lt"/>
              <a:buAutoNum type="alphaUcPeriod"/>
            </a:pPr>
            <a:r>
              <a:rPr lang="es-419" sz="1600" i="1" dirty="0">
                <a:latin typeface="Helvetica" pitchFamily="34" charset="0"/>
                <a:cs typeface="Helvetica" pitchFamily="34" charset="0"/>
              </a:rPr>
              <a:t>El viento hace </a:t>
            </a:r>
            <a:r>
              <a:rPr lang="es-419" sz="1600" i="1" dirty="0" smtClean="0">
                <a:latin typeface="Helvetica" pitchFamily="34" charset="0"/>
                <a:cs typeface="Helvetica" pitchFamily="34" charset="0"/>
              </a:rPr>
              <a:t>energía</a:t>
            </a:r>
            <a:endParaRPr lang="es-419" sz="1600" i="1" dirty="0">
              <a:latin typeface="Helvetica" pitchFamily="34" charset="0"/>
              <a:cs typeface="Helvetica" pitchFamily="34" charset="0"/>
            </a:endParaRPr>
          </a:p>
          <a:p>
            <a:pPr marL="914400" indent="-339725">
              <a:buFont typeface="+mj-lt"/>
              <a:buAutoNum type="alphaUcPeriod"/>
            </a:pPr>
            <a:endParaRPr lang="es-419" sz="1600" dirty="0" smtClean="0">
              <a:latin typeface="Helvetica" pitchFamily="34" charset="0"/>
              <a:cs typeface="Helvetica" pitchFamily="34" charset="0"/>
            </a:endParaRPr>
          </a:p>
          <a:p>
            <a:pPr marL="914400" indent="-339725">
              <a:buFont typeface="+mj-lt"/>
              <a:buAutoNum type="alphaUcPeriod"/>
            </a:pPr>
            <a:r>
              <a:rPr lang="es-419" sz="1600" i="1" dirty="0">
                <a:latin typeface="Helvetica" pitchFamily="34" charset="0"/>
                <a:cs typeface="Helvetica" pitchFamily="34" charset="0"/>
              </a:rPr>
              <a:t>¿Cómo se forma la brisa marina?</a:t>
            </a:r>
          </a:p>
          <a:p>
            <a:pPr marL="914400" indent="-339725"/>
            <a:endParaRPr lang="es-419" sz="1600" dirty="0">
              <a:solidFill>
                <a:srgbClr val="C00000"/>
              </a:solidFill>
              <a:latin typeface="Helvetica" pitchFamily="34" charset="0"/>
              <a:cs typeface="Helvetica" pitchFamily="34" charset="0"/>
            </a:endParaRPr>
          </a:p>
        </p:txBody>
      </p:sp>
      <p:sp>
        <p:nvSpPr>
          <p:cNvPr id="20" name="Oval 19"/>
          <p:cNvSpPr/>
          <p:nvPr/>
        </p:nvSpPr>
        <p:spPr>
          <a:xfrm>
            <a:off x="658764" y="111026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58764" y="158933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63118" y="207883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33383951"/>
              </p:ext>
            </p:extLst>
          </p:nvPr>
        </p:nvGraphicFramePr>
        <p:xfrm>
          <a:off x="5181600" y="3877786"/>
          <a:ext cx="1514189" cy="757727"/>
        </p:xfrm>
        <a:graphic>
          <a:graphicData uri="http://schemas.openxmlformats.org/drawingml/2006/table">
            <a:tbl>
              <a:tblPr/>
              <a:tblGrid>
                <a:gridCol w="1514189"/>
              </a:tblGrid>
              <a:tr h="196895">
                <a:tc>
                  <a:txBody>
                    <a:bodyPr/>
                    <a:lstStyle/>
                    <a:p>
                      <a:pPr marL="0" marR="0" algn="l">
                        <a:lnSpc>
                          <a:spcPct val="115000"/>
                        </a:lnSpc>
                        <a:spcBef>
                          <a:spcPts val="0"/>
                        </a:spcBef>
                        <a:spcAft>
                          <a:spcPts val="0"/>
                        </a:spcAft>
                      </a:pPr>
                      <a:r>
                        <a:rPr lang="en-US" sz="800" b="1" i="1" dirty="0" smtClean="0">
                          <a:solidFill>
                            <a:srgbClr val="000000"/>
                          </a:solidFill>
                          <a:latin typeface="+mn-lt"/>
                          <a:ea typeface="Times New Roman"/>
                          <a:cs typeface="Times New Roman"/>
                        </a:rPr>
                        <a:t>Hacia RI.1.9</a:t>
                      </a:r>
                      <a:r>
                        <a:rPr lang="en-US" sz="800" b="1" i="1" baseline="0" dirty="0" smtClean="0">
                          <a:solidFill>
                            <a:srgbClr val="000000"/>
                          </a:solidFill>
                          <a:latin typeface="+mn-lt"/>
                          <a:ea typeface="Times New Roman"/>
                          <a:cs typeface="Times New Roman"/>
                        </a:rPr>
                        <a:t>                   D</a:t>
                      </a:r>
                      <a:r>
                        <a:rPr lang="en-US" sz="800" b="1" dirty="0" smtClean="0">
                          <a:solidFill>
                            <a:srgbClr val="000000"/>
                          </a:solidFill>
                          <a:latin typeface="Calibri"/>
                          <a:ea typeface="Times New Roman"/>
                          <a:cs typeface="Times New Roman"/>
                        </a:rPr>
                        <a:t>OK </a:t>
                      </a:r>
                      <a:r>
                        <a:rPr lang="en-US" sz="800" b="1" dirty="0">
                          <a:solidFill>
                            <a:srgbClr val="000000"/>
                          </a:solidFill>
                          <a:latin typeface="Calibri"/>
                          <a:ea typeface="Times New Roman"/>
                          <a:cs typeface="Times New Roman"/>
                        </a:rPr>
                        <a:t>2 - Cl</a:t>
                      </a:r>
                      <a:endParaRPr lang="en-US" sz="800" dirty="0">
                        <a:latin typeface="Calibri"/>
                        <a:ea typeface="Calibri"/>
                        <a:cs typeface="Times New Roman"/>
                      </a:endParaRPr>
                    </a:p>
                  </a:txBody>
                  <a:tcPr marL="11378" marR="113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35340">
                <a:tc>
                  <a:txBody>
                    <a:bodyPr/>
                    <a:lstStyle/>
                    <a:p>
                      <a:pPr marL="0" marR="0" algn="l">
                        <a:lnSpc>
                          <a:spcPct val="115000"/>
                        </a:lnSpc>
                        <a:spcBef>
                          <a:spcPts val="0"/>
                        </a:spcBef>
                        <a:spcAft>
                          <a:spcPts val="0"/>
                        </a:spcAft>
                      </a:pPr>
                      <a:r>
                        <a:rPr lang="es-419" sz="800" b="1" dirty="0" smtClean="0">
                          <a:solidFill>
                            <a:srgbClr val="000000"/>
                          </a:solidFill>
                          <a:latin typeface="+mn-lt"/>
                          <a:ea typeface="Times New Roman"/>
                          <a:cs typeface="Times New Roman"/>
                        </a:rPr>
                        <a:t>Practica localizando información de dos textos sobre el mismo tema  (Ejemplo: ¿Qué texto usa una ilustración para mostrar___?).</a:t>
                      </a:r>
                      <a:endParaRPr lang="en-US" sz="800" dirty="0">
                        <a:latin typeface="Calibri"/>
                        <a:ea typeface="Calibri"/>
                        <a:cs typeface="Times New Roman"/>
                      </a:endParaRPr>
                    </a:p>
                  </a:txBody>
                  <a:tcPr marL="11378" marR="1137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396326154"/>
              </p:ext>
            </p:extLst>
          </p:nvPr>
        </p:nvGraphicFramePr>
        <p:xfrm>
          <a:off x="4648200" y="8305800"/>
          <a:ext cx="1981200" cy="858774"/>
        </p:xfrm>
        <a:graphic>
          <a:graphicData uri="http://schemas.openxmlformats.org/drawingml/2006/table">
            <a:tbl>
              <a:tblPr/>
              <a:tblGrid>
                <a:gridCol w="1981200"/>
              </a:tblGrid>
              <a:tr h="157734">
                <a:tc>
                  <a:txBody>
                    <a:bodyPr/>
                    <a:lstStyle/>
                    <a:p>
                      <a:pPr marL="0" marR="0" algn="l">
                        <a:lnSpc>
                          <a:spcPct val="115000"/>
                        </a:lnSpc>
                        <a:spcBef>
                          <a:spcPts val="0"/>
                        </a:spcBef>
                        <a:spcAft>
                          <a:spcPts val="0"/>
                        </a:spcAft>
                      </a:pPr>
                      <a:r>
                        <a:rPr lang="en-US" sz="800" b="1" i="1" dirty="0" smtClean="0">
                          <a:solidFill>
                            <a:srgbClr val="000000"/>
                          </a:solidFill>
                          <a:latin typeface="+mn-lt"/>
                          <a:ea typeface="Times New Roman"/>
                          <a:cs typeface="Times New Roman"/>
                        </a:rPr>
                        <a:t>Hacia RI.1.9</a:t>
                      </a:r>
                      <a:r>
                        <a:rPr lang="en-US" sz="800" b="1" i="1" baseline="0" dirty="0" smtClean="0">
                          <a:solidFill>
                            <a:srgbClr val="000000"/>
                          </a:solidFill>
                          <a:latin typeface="+mn-lt"/>
                          <a:ea typeface="Times New Roman"/>
                          <a:cs typeface="Times New Roman"/>
                        </a:rPr>
                        <a:t>              </a:t>
                      </a:r>
                      <a:r>
                        <a:rPr lang="en-US" sz="800" b="1" dirty="0" smtClean="0">
                          <a:solidFill>
                            <a:srgbClr val="000000"/>
                          </a:solidFill>
                          <a:latin typeface="Calibri"/>
                          <a:ea typeface="Times New Roman"/>
                          <a:cs typeface="Times New Roman"/>
                        </a:rPr>
                        <a:t>DOK </a:t>
                      </a:r>
                      <a:r>
                        <a:rPr lang="en-US" sz="800" b="1" dirty="0">
                          <a:solidFill>
                            <a:srgbClr val="000000"/>
                          </a:solidFill>
                          <a:latin typeface="Calibri"/>
                          <a:ea typeface="Times New Roman"/>
                          <a:cs typeface="Times New Roman"/>
                        </a:rPr>
                        <a:t>1 - </a:t>
                      </a:r>
                      <a:r>
                        <a:rPr lang="en-US" sz="800" b="1" dirty="0" err="1">
                          <a:solidFill>
                            <a:srgbClr val="000000"/>
                          </a:solidFill>
                          <a:latin typeface="Calibri"/>
                          <a:ea typeface="Times New Roman"/>
                          <a:cs typeface="Times New Roman"/>
                        </a:rPr>
                        <a:t>ANo</a:t>
                      </a:r>
                      <a:endParaRPr lang="en-US" sz="800" dirty="0">
                        <a:latin typeface="Calibri"/>
                        <a:ea typeface="Calibri"/>
                        <a:cs typeface="Times New Roman"/>
                      </a:endParaRPr>
                    </a:p>
                  </a:txBody>
                  <a:tcPr marL="11378" marR="113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63535">
                <a:tc>
                  <a:txBody>
                    <a:bodyPr/>
                    <a:lstStyle/>
                    <a:p>
                      <a:pPr marL="0" marR="0" algn="l">
                        <a:lnSpc>
                          <a:spcPct val="115000"/>
                        </a:lnSpc>
                        <a:spcBef>
                          <a:spcPts val="0"/>
                        </a:spcBef>
                        <a:spcAft>
                          <a:spcPts val="0"/>
                        </a:spcAft>
                      </a:pPr>
                      <a:r>
                        <a:rPr lang="es-419" sz="800" b="1" dirty="0" smtClean="0">
                          <a:solidFill>
                            <a:srgbClr val="000000"/>
                          </a:solidFill>
                          <a:latin typeface="+mn-lt"/>
                          <a:ea typeface="Times New Roman"/>
                          <a:cs typeface="Times New Roman"/>
                        </a:rPr>
                        <a:t>Identifica características específicas de un texto (títulos, leyendas, etc…) contenidas en las ilustraciones, descripciones o procedimientos con el fin de contestar preguntas sobre un texto. </a:t>
                      </a:r>
                      <a:endParaRPr lang="en-US" sz="800" dirty="0">
                        <a:latin typeface="Calibri"/>
                        <a:ea typeface="Calibri"/>
                        <a:cs typeface="Times New Roman"/>
                      </a:endParaRPr>
                    </a:p>
                  </a:txBody>
                  <a:tcPr marL="11378" marR="1137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8" name="Rectangle 27"/>
          <p:cNvSpPr/>
          <p:nvPr/>
        </p:nvSpPr>
        <p:spPr>
          <a:xfrm>
            <a:off x="443184" y="5477118"/>
            <a:ext cx="6464612" cy="1821155"/>
          </a:xfrm>
          <a:prstGeom prst="rect">
            <a:avLst/>
          </a:prstGeom>
        </p:spPr>
        <p:txBody>
          <a:bodyPr wrap="square" lIns="96661" tIns="48331" rIns="96661" bIns="48331">
            <a:spAutoFit/>
          </a:bodyPr>
          <a:lstStyle/>
          <a:p>
            <a:pPr marL="449263" indent="-449263"/>
            <a:r>
              <a:rPr lang="en-US" sz="1600" b="1" dirty="0" smtClean="0">
                <a:latin typeface="Helvetica" pitchFamily="34" charset="0"/>
                <a:cs typeface="Helvetica" pitchFamily="34" charset="0"/>
              </a:rPr>
              <a:t>14. ¿</a:t>
            </a:r>
            <a:r>
              <a:rPr lang="es-ES" sz="1600" b="1" dirty="0" smtClean="0">
                <a:latin typeface="Helvetica" pitchFamily="34" charset="0"/>
                <a:cs typeface="Helvetica" pitchFamily="34" charset="0"/>
              </a:rPr>
              <a:t>Qué párrafo te puede decir cómo se forman las montañas?</a:t>
            </a:r>
          </a:p>
          <a:p>
            <a:pPr marL="449263" indent="-449263"/>
            <a:endParaRPr lang="en-US" sz="1600" dirty="0">
              <a:latin typeface="Helvetica" pitchFamily="34" charset="0"/>
              <a:cs typeface="Helvetica" pitchFamily="34" charset="0"/>
            </a:endParaRPr>
          </a:p>
          <a:p>
            <a:pPr marL="792163" indent="-342900">
              <a:buFont typeface="+mj-lt"/>
              <a:buAutoNum type="alphaUcPeriod"/>
            </a:pPr>
            <a:r>
              <a:rPr lang="es-MX" sz="1600" i="1" dirty="0" smtClean="0">
                <a:latin typeface="Helvetica" pitchFamily="34" charset="0"/>
                <a:cs typeface="Helvetica" pitchFamily="34" charset="0"/>
              </a:rPr>
              <a:t>¿Cómo </a:t>
            </a:r>
            <a:r>
              <a:rPr lang="es-MX" sz="1600" i="1" dirty="0">
                <a:latin typeface="Helvetica" pitchFamily="34" charset="0"/>
                <a:cs typeface="Helvetica" pitchFamily="34" charset="0"/>
              </a:rPr>
              <a:t>se forma el </a:t>
            </a:r>
            <a:r>
              <a:rPr lang="es-MX" sz="1600" i="1" dirty="0" smtClean="0">
                <a:latin typeface="Helvetica" pitchFamily="34" charset="0"/>
                <a:cs typeface="Helvetica" pitchFamily="34" charset="0"/>
              </a:rPr>
              <a:t>viento?</a:t>
            </a:r>
            <a:endParaRPr lang="es-MX" sz="1600" i="1" dirty="0">
              <a:latin typeface="Helvetica" pitchFamily="34" charset="0"/>
              <a:cs typeface="Helvetica" pitchFamily="34" charset="0"/>
            </a:endParaRP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s-MX" sz="1600" i="1" dirty="0" smtClean="0">
                <a:latin typeface="Helvetica" pitchFamily="34" charset="0"/>
                <a:cs typeface="Helvetica" pitchFamily="34" charset="0"/>
              </a:rPr>
              <a:t>El viento hace montañas</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s-MX" sz="1600" i="1" dirty="0">
                <a:latin typeface="Helvetica" pitchFamily="34" charset="0"/>
                <a:cs typeface="Helvetica" pitchFamily="34" charset="0"/>
              </a:rPr>
              <a:t>El viento hace energía</a:t>
            </a:r>
          </a:p>
        </p:txBody>
      </p:sp>
      <p:grpSp>
        <p:nvGrpSpPr>
          <p:cNvPr id="2" name="Group 1"/>
          <p:cNvGrpSpPr/>
          <p:nvPr/>
        </p:nvGrpSpPr>
        <p:grpSpPr>
          <a:xfrm>
            <a:off x="613553" y="6069086"/>
            <a:ext cx="243845" cy="1134627"/>
            <a:chOff x="892979" y="6019800"/>
            <a:chExt cx="243845" cy="1134627"/>
          </a:xfrm>
        </p:grpSpPr>
        <p:sp>
          <p:nvSpPr>
            <p:cNvPr id="29" name="Oval 28"/>
            <p:cNvSpPr/>
            <p:nvPr/>
          </p:nvSpPr>
          <p:spPr>
            <a:xfrm>
              <a:off x="908224" y="651021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92979" y="692582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908224" y="60198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2"/>
          </p:nvPr>
        </p:nvSpPr>
        <p:spPr/>
        <p:txBody>
          <a:bodyPr/>
          <a:lstStyle/>
          <a:p>
            <a:fld id="{F177B04D-AEB5-43ED-B9BA-B3D1EC9C9067}" type="slidenum">
              <a:rPr lang="en-US" smtClean="0"/>
              <a:pPr/>
              <a:t>38</a:t>
            </a:fld>
            <a:endParaRPr lang="en-US" dirty="0"/>
          </a:p>
        </p:txBody>
      </p:sp>
    </p:spTree>
    <p:extLst>
      <p:ext uri="{BB962C8B-B14F-4D97-AF65-F5344CB8AC3E}">
        <p14:creationId xmlns:p14="http://schemas.microsoft.com/office/powerpoint/2010/main" val="335755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304800" y="4495800"/>
            <a:ext cx="6629400"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480403375"/>
              </p:ext>
            </p:extLst>
          </p:nvPr>
        </p:nvGraphicFramePr>
        <p:xfrm>
          <a:off x="4800600" y="3818191"/>
          <a:ext cx="2209800" cy="609600"/>
        </p:xfrm>
        <a:graphic>
          <a:graphicData uri="http://schemas.openxmlformats.org/drawingml/2006/table">
            <a:tbl>
              <a:tblPr/>
              <a:tblGrid>
                <a:gridCol w="2209800"/>
              </a:tblGrid>
              <a:tr h="0">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Hacia RI.1.8             DOK </a:t>
                      </a:r>
                      <a:r>
                        <a:rPr lang="en-US" sz="800" b="1" dirty="0">
                          <a:solidFill>
                            <a:srgbClr val="000000"/>
                          </a:solidFill>
                          <a:latin typeface="Calibri"/>
                          <a:ea typeface="Times New Roman"/>
                          <a:cs typeface="Times New Roman"/>
                        </a:rPr>
                        <a:t>3 - Cu</a:t>
                      </a:r>
                      <a:endParaRPr lang="en-US" sz="8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69392">
                <a:tc>
                  <a:txBody>
                    <a:bodyPr/>
                    <a:lstStyle/>
                    <a:p>
                      <a:pPr marL="0" marR="0" algn="l">
                        <a:lnSpc>
                          <a:spcPct val="115000"/>
                        </a:lnSpc>
                        <a:spcBef>
                          <a:spcPts val="0"/>
                        </a:spcBef>
                        <a:spcAft>
                          <a:spcPts val="0"/>
                        </a:spcAft>
                      </a:pPr>
                      <a:r>
                        <a:rPr lang="es-419" sz="800" b="1" dirty="0" smtClean="0">
                          <a:solidFill>
                            <a:srgbClr val="000000"/>
                          </a:solidFill>
                          <a:latin typeface="+mn-lt"/>
                          <a:ea typeface="Times New Roman"/>
                          <a:cs typeface="Times New Roman"/>
                        </a:rPr>
                        <a:t>Identifica las razones que un autor da para apoyar puntos en un texto nuevo (esto conducirá a la idea principal y detalles claves en grados superiores).</a:t>
                      </a:r>
                      <a:endParaRPr lang="en-US" sz="800" b="1" dirty="0" smtClean="0">
                        <a:solidFill>
                          <a:srgbClr val="000000"/>
                        </a:solidFill>
                        <a:latin typeface="Calibri"/>
                        <a:ea typeface="Times New Roman"/>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44616937"/>
              </p:ext>
            </p:extLst>
          </p:nvPr>
        </p:nvGraphicFramePr>
        <p:xfrm>
          <a:off x="304800" y="8534400"/>
          <a:ext cx="2301875" cy="841248"/>
        </p:xfrm>
        <a:graphic>
          <a:graphicData uri="http://schemas.openxmlformats.org/drawingml/2006/table">
            <a:tbl>
              <a:tblPr/>
              <a:tblGrid>
                <a:gridCol w="2301875"/>
              </a:tblGrid>
              <a:tr h="0">
                <a:tc>
                  <a:txBody>
                    <a:bodyPr/>
                    <a:lstStyle/>
                    <a:p>
                      <a:pPr marL="0" marR="0" algn="ctr">
                        <a:lnSpc>
                          <a:spcPct val="115000"/>
                        </a:lnSpc>
                        <a:spcBef>
                          <a:spcPts val="0"/>
                        </a:spcBef>
                        <a:spcAft>
                          <a:spcPts val="0"/>
                        </a:spcAft>
                      </a:pPr>
                      <a:r>
                        <a:rPr lang="en-US" sz="800" b="1" dirty="0" smtClean="0">
                          <a:solidFill>
                            <a:srgbClr val="000000"/>
                          </a:solidFill>
                          <a:latin typeface="Calibri"/>
                          <a:ea typeface="Times New Roman"/>
                          <a:cs typeface="Times New Roman"/>
                        </a:rPr>
                        <a:t>Hacia RI.1.9                  DOK </a:t>
                      </a:r>
                      <a:r>
                        <a:rPr lang="en-US" sz="800" b="1" dirty="0">
                          <a:solidFill>
                            <a:srgbClr val="000000"/>
                          </a:solidFill>
                          <a:latin typeface="Calibri"/>
                          <a:ea typeface="Times New Roman"/>
                          <a:cs typeface="Times New Roman"/>
                        </a:rPr>
                        <a:t>3 - </a:t>
                      </a:r>
                      <a:r>
                        <a:rPr lang="en-US" sz="800" b="1" dirty="0" err="1">
                          <a:solidFill>
                            <a:srgbClr val="000000"/>
                          </a:solidFill>
                          <a:latin typeface="Calibri"/>
                          <a:ea typeface="Times New Roman"/>
                          <a:cs typeface="Times New Roman"/>
                        </a:rPr>
                        <a:t>ANy</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563563">
                <a:tc>
                  <a:txBody>
                    <a:bodyPr/>
                    <a:lstStyle/>
                    <a:p>
                      <a:pPr marL="0" marR="0" algn="l">
                        <a:lnSpc>
                          <a:spcPct val="115000"/>
                        </a:lnSpc>
                        <a:spcBef>
                          <a:spcPts val="0"/>
                        </a:spcBef>
                        <a:spcAft>
                          <a:spcPts val="0"/>
                        </a:spcAft>
                      </a:pPr>
                      <a:r>
                        <a:rPr lang="es-419" sz="800" b="1" dirty="0" smtClean="0">
                          <a:solidFill>
                            <a:srgbClr val="000000"/>
                          </a:solidFill>
                          <a:latin typeface="+mn-lt"/>
                          <a:ea typeface="Times New Roman"/>
                          <a:cs typeface="Times New Roman"/>
                        </a:rPr>
                        <a:t>Analiza la información similar en dos textos nuevos sobre el mismo tema y las diferencias entre los dos textos (las tareas podrían incluir, usar organizadores gráficos, contestar una pregunta, escribir un discurso o durante las discusiones).</a:t>
                      </a:r>
                      <a:endParaRPr lang="en-US" sz="800" b="1" dirty="0" smtClean="0">
                        <a:solidFill>
                          <a:srgbClr val="000000"/>
                        </a:solidFill>
                        <a:latin typeface="Calibri"/>
                        <a:ea typeface="Times New Roman"/>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41174083"/>
              </p:ext>
            </p:extLst>
          </p:nvPr>
        </p:nvGraphicFramePr>
        <p:xfrm>
          <a:off x="228600" y="307848"/>
          <a:ext cx="6781800" cy="3282973"/>
        </p:xfrm>
        <a:graphic>
          <a:graphicData uri="http://schemas.openxmlformats.org/drawingml/2006/table">
            <a:tbl>
              <a:tblPr firstRow="1" bandRow="1">
                <a:tableStyleId>{5940675A-B579-460E-94D1-54222C63F5DA}</a:tableStyleId>
              </a:tblPr>
              <a:tblGrid>
                <a:gridCol w="6781800"/>
              </a:tblGrid>
              <a:tr h="795805">
                <a:tc>
                  <a:txBody>
                    <a:bodyPr/>
                    <a:lstStyle/>
                    <a:p>
                      <a:pPr marL="509588" marR="0" lvl="0" indent="-392113" algn="l" defTabSz="914400" rtl="0" eaLnBrk="1" fontAlgn="base" latinLnBrk="0" hangingPunct="1">
                        <a:lnSpc>
                          <a:spcPct val="100000"/>
                        </a:lnSpc>
                        <a:spcBef>
                          <a:spcPct val="0"/>
                        </a:spcBef>
                        <a:spcAft>
                          <a:spcPct val="0"/>
                        </a:spcAft>
                        <a:buClrTx/>
                        <a:buSzTx/>
                        <a:buFontTx/>
                        <a:buNone/>
                        <a:tabLst/>
                        <a:defRPr/>
                      </a:pPr>
                      <a:r>
                        <a:rPr kumimoji="0" lang="es-419" sz="1900" b="1" i="0" u="none" strike="noStrike" kern="1200" cap="none" spc="0" normalizeH="0" baseline="0" noProof="0" dirty="0" smtClean="0">
                          <a:ln>
                            <a:noFill/>
                          </a:ln>
                          <a:solidFill>
                            <a:prstClr val="black"/>
                          </a:solidFill>
                          <a:effectLst/>
                          <a:uLnTx/>
                          <a:uFillTx/>
                          <a:latin typeface="+mn-lt"/>
                          <a:ea typeface="+mn-ea"/>
                          <a:cs typeface="+mn-cs"/>
                        </a:rPr>
                        <a:t>15.  Explica </a:t>
                      </a:r>
                      <a:r>
                        <a:rPr kumimoji="0" lang="es-419" sz="1800" b="1" i="0" u="none" strike="noStrike" kern="1200" cap="none" spc="0" normalizeH="0" baseline="0" noProof="0" dirty="0" smtClean="0">
                          <a:ln>
                            <a:noFill/>
                          </a:ln>
                          <a:solidFill>
                            <a:prstClr val="black"/>
                          </a:solidFill>
                          <a:effectLst/>
                          <a:uLnTx/>
                          <a:uFillTx/>
                          <a:latin typeface="+mn-lt"/>
                          <a:ea typeface="+mn-ea"/>
                          <a:cs typeface="+mn-cs"/>
                        </a:rPr>
                        <a:t>por qué el viento es importante.  Utiliza ejemplos de  ambos artículos</a:t>
                      </a:r>
                      <a:r>
                        <a:rPr kumimoji="0" lang="es-419" sz="19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100" b="0" i="1" u="none" strike="noStrike" kern="1200" cap="none" spc="0" normalizeH="0" baseline="0" noProof="0" dirty="0" smtClean="0">
                          <a:ln>
                            <a:noFill/>
                          </a:ln>
                          <a:solidFill>
                            <a:prstClr val="black"/>
                          </a:solidFill>
                          <a:effectLst/>
                          <a:uLnTx/>
                          <a:uFillTx/>
                          <a:latin typeface="+mn-lt"/>
                          <a:ea typeface="+mn-ea"/>
                          <a:cs typeface="+mn-cs"/>
                        </a:rPr>
                        <a:t>RI.1.8, Objetivo de investigación  2</a:t>
                      </a: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0934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446">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350">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25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958">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82801898"/>
              </p:ext>
            </p:extLst>
          </p:nvPr>
        </p:nvGraphicFramePr>
        <p:xfrm>
          <a:off x="228600" y="4953000"/>
          <a:ext cx="6781800" cy="3325368"/>
        </p:xfrm>
        <a:graphic>
          <a:graphicData uri="http://schemas.openxmlformats.org/drawingml/2006/table">
            <a:tbl>
              <a:tblPr firstRow="1" bandRow="1">
                <a:tableStyleId>{5940675A-B579-460E-94D1-54222C63F5DA}</a:tableStyleId>
              </a:tblPr>
              <a:tblGrid>
                <a:gridCol w="6781800"/>
              </a:tblGrid>
              <a:tr h="838200">
                <a:tc>
                  <a:txBody>
                    <a:bodyPr/>
                    <a:lstStyle/>
                    <a:p>
                      <a:pPr marL="515938" lvl="0" indent="-398463" algn="just" defTabSz="914400" fontAlgn="base">
                        <a:spcBef>
                          <a:spcPct val="0"/>
                        </a:spcBef>
                        <a:spcAft>
                          <a:spcPct val="0"/>
                        </a:spcAft>
                        <a:buNone/>
                      </a:pPr>
                      <a:r>
                        <a:rPr lang="es-419" sz="1900" b="1" noProof="0" dirty="0" smtClean="0"/>
                        <a:t>16. Escribe datos</a:t>
                      </a:r>
                      <a:r>
                        <a:rPr lang="es-419" sz="1900" b="1" baseline="0" noProof="0" dirty="0" smtClean="0"/>
                        <a:t> hechos de ambos textos, que aprendiste sobre el viento.</a:t>
                      </a:r>
                      <a:r>
                        <a:rPr lang="es-419" sz="1900" b="1" i="1" baseline="0" dirty="0" smtClean="0"/>
                        <a:t>                                                </a:t>
                      </a:r>
                      <a:r>
                        <a:rPr lang="es-419" sz="1100" i="1" dirty="0" smtClean="0"/>
                        <a:t>RI.1.9, Objetivo de investigación 3</a:t>
                      </a: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1765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758">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66">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470">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37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37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37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F177B04D-AEB5-43ED-B9BA-B3D1EC9C9067}" type="slidenum">
              <a:rPr lang="en-US" smtClean="0"/>
              <a:pPr/>
              <a:t>39</a:t>
            </a:fld>
            <a:endParaRPr lang="en-US" dirty="0"/>
          </a:p>
        </p:txBody>
      </p:sp>
    </p:spTree>
    <p:extLst>
      <p:ext uri="{BB962C8B-B14F-4D97-AF65-F5344CB8AC3E}">
        <p14:creationId xmlns:p14="http://schemas.microsoft.com/office/powerpoint/2010/main" val="1529793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45473"/>
            <a:ext cx="6583679" cy="9100060"/>
          </a:xfrm>
          <a:prstGeom prst="rect">
            <a:avLst/>
          </a:prstGeom>
          <a:noFill/>
        </p:spPr>
        <p:txBody>
          <a:bodyPr wrap="square" lIns="96654" tIns="48326" rIns="96654" bIns="48326" rtlCol="0">
            <a:spAutoFit/>
          </a:bodyPr>
          <a:lstStyle/>
          <a:p>
            <a:pPr algn="ctr"/>
            <a:r>
              <a:rPr lang="es-419" sz="1800" b="1" dirty="0" smtClean="0"/>
              <a:t>Opcional: Tarea de rendimiento</a:t>
            </a:r>
          </a:p>
          <a:p>
            <a:r>
              <a:rPr lang="es-419" sz="1400" b="1" u="sng" dirty="0" smtClean="0"/>
              <a:t>Trasfondo</a:t>
            </a:r>
          </a:p>
          <a:p>
            <a:endParaRPr lang="es-419" sz="1100" dirty="0" smtClean="0"/>
          </a:p>
          <a:p>
            <a:r>
              <a:rPr lang="es-419" sz="1100" dirty="0" smtClean="0"/>
              <a:t>Esta es una pre-evaluación para medir la tarea de escribir un </a:t>
            </a:r>
            <a:r>
              <a:rPr lang="es-419" sz="1100" b="1" dirty="0" smtClean="0"/>
              <a:t>texto narrativo. </a:t>
            </a:r>
            <a:r>
              <a:rPr lang="es-419" sz="1100" dirty="0" smtClean="0"/>
              <a:t>Las composiciones completas son siempre parte de una tarea de rendimiento. Una tarea de rendimiento completa tendría: </a:t>
            </a:r>
          </a:p>
          <a:p>
            <a:endParaRPr lang="es-419" sz="1100" dirty="0" smtClean="0"/>
          </a:p>
          <a:p>
            <a:r>
              <a:rPr lang="es-419" sz="1100" b="1" i="1" dirty="0" smtClean="0"/>
              <a:t>Parte 1</a:t>
            </a:r>
          </a:p>
          <a:p>
            <a:pPr marL="172382" indent="-172382">
              <a:buFont typeface="Arial" panose="020B0604020202020204" pitchFamily="34" charset="0"/>
              <a:buChar char="•"/>
            </a:pPr>
            <a:r>
              <a:rPr lang="es-419" sz="1100" dirty="0" smtClean="0"/>
              <a:t>Actividad para toda la clase (30 minutos) </a:t>
            </a:r>
          </a:p>
          <a:p>
            <a:endParaRPr lang="es-419" sz="1100" b="1" i="1" dirty="0" smtClean="0"/>
          </a:p>
          <a:p>
            <a:r>
              <a:rPr lang="es-419" sz="1100" b="1" i="1" dirty="0" smtClean="0"/>
              <a:t>La actividad debe incluir :</a:t>
            </a:r>
          </a:p>
          <a:p>
            <a:pPr marL="228600" indent="-228600">
              <a:buAutoNum type="arabicPeriod"/>
            </a:pPr>
            <a:r>
              <a:rPr lang="es-419" sz="1100" i="1" dirty="0" smtClean="0"/>
              <a:t>Lenguaje y vocabulario nuevo que los estudiantes puedan encontrar en los pasajes (enseñado mediante una fuente que no pre enseñe el contenido de los pasajes como tal).</a:t>
            </a:r>
            <a:r>
              <a:rPr lang="es-419" sz="1100" dirty="0" smtClean="0"/>
              <a:t> Esta actividad podría incluir</a:t>
            </a:r>
            <a:r>
              <a:rPr lang="es-419" sz="1100" dirty="0"/>
              <a:t> </a:t>
            </a:r>
            <a:r>
              <a:rPr lang="es-419" sz="1100" dirty="0" smtClean="0"/>
              <a:t>una búsqueda en la Internet o leer en voz alta acerca de los ciclos de la vida que no estén enseñando de antemano de manera directa ninguna parte de la evaluación. </a:t>
            </a:r>
            <a:endParaRPr lang="es-419" sz="1100" i="1" dirty="0" smtClean="0">
              <a:solidFill>
                <a:srgbClr val="7030A0"/>
              </a:solidFill>
            </a:endParaRPr>
          </a:p>
          <a:p>
            <a:endParaRPr lang="es-419" sz="1100" dirty="0" smtClean="0"/>
          </a:p>
          <a:p>
            <a:r>
              <a:rPr lang="es-419" sz="1100" dirty="0" smtClean="0"/>
              <a:t>(35 minutos – trabajo independiente)</a:t>
            </a:r>
          </a:p>
          <a:p>
            <a:pPr marL="172382" indent="-172382">
              <a:buFont typeface="Arial" panose="020B0604020202020204" pitchFamily="34" charset="0"/>
              <a:buChar char="•"/>
            </a:pPr>
            <a:r>
              <a:rPr lang="es-419" sz="1100" dirty="0" smtClean="0"/>
              <a:t>Pasajes o cualquier otra fuente de lectura </a:t>
            </a:r>
          </a:p>
          <a:p>
            <a:pPr marL="172382" indent="-172382">
              <a:buFont typeface="Arial" panose="020B0604020202020204" pitchFamily="34" charset="0"/>
              <a:buChar char="•"/>
            </a:pPr>
            <a:r>
              <a:rPr lang="es-419" sz="1100" dirty="0" smtClean="0"/>
              <a:t>3 preguntas de investigación </a:t>
            </a:r>
          </a:p>
          <a:p>
            <a:pPr marL="172382" indent="-172382">
              <a:buFont typeface="Arial" panose="020B0604020202020204" pitchFamily="34" charset="0"/>
              <a:buChar char="•"/>
            </a:pPr>
            <a:r>
              <a:rPr lang="es-419" sz="1100" dirty="0" smtClean="0"/>
              <a:t>Podrían haber otras preguntas de respuestas construidas.</a:t>
            </a:r>
          </a:p>
          <a:p>
            <a:r>
              <a:rPr lang="es-419" sz="1100" b="1" i="1" dirty="0" smtClean="0"/>
              <a:t>Parte 2</a:t>
            </a:r>
          </a:p>
          <a:p>
            <a:pPr marL="172382" indent="-172382">
              <a:buFont typeface="Arial" panose="020B0604020202020204" pitchFamily="34" charset="0"/>
              <a:buChar char="•"/>
            </a:pPr>
            <a:r>
              <a:rPr lang="es-419" sz="1100" dirty="0" smtClean="0"/>
              <a:t>Una composición completa (70 minutos)</a:t>
            </a:r>
          </a:p>
          <a:p>
            <a:endParaRPr lang="es-419" sz="1100" dirty="0" smtClean="0"/>
          </a:p>
          <a:p>
            <a:r>
              <a:rPr lang="es-419" sz="1100" dirty="0" smtClean="0"/>
              <a:t>Los estudiantes deben tener acceso a recursos para revisar la ortografía, pero no para revisar la gramática. Los estudiantes pueden hacer referencia a sus pasajes, notas, las 3 preguntas de investigación y cualquier otra pregunta de respuesta construida, tantas veces como lo deseen. Las hojas para tomar notas en esta pre-evaluación se crearon para el texto informativo. Si usted elige utilizarlas, por favor pida a sus estudiantes que tomen notas durante la lectura de los textos informativos.</a:t>
            </a:r>
          </a:p>
          <a:p>
            <a:endParaRPr lang="es-419" sz="1100" dirty="0" smtClean="0"/>
          </a:p>
          <a:p>
            <a:r>
              <a:rPr lang="es-419" sz="1400" b="1" u="sng" dirty="0" smtClean="0"/>
              <a:t>Instrucciones</a:t>
            </a:r>
          </a:p>
          <a:p>
            <a:r>
              <a:rPr lang="es-419" sz="1100" b="1" dirty="0" smtClean="0"/>
              <a:t>30 minutos</a:t>
            </a:r>
          </a:p>
          <a:p>
            <a:pPr marL="229842" indent="-229842">
              <a:buAutoNum type="arabicPeriod"/>
            </a:pPr>
            <a:r>
              <a:rPr lang="es-419" sz="1100" dirty="0" smtClean="0"/>
              <a:t>Tal vez desee tener una actividad de 30 minutos para toda la clase. El propósito de una actividad </a:t>
            </a:r>
            <a:r>
              <a:rPr lang="es-419" sz="1100" b="1" dirty="0" smtClean="0"/>
              <a:t>PT</a:t>
            </a:r>
            <a:r>
              <a:rPr lang="es-419" sz="1100" dirty="0" smtClean="0"/>
              <a:t> (</a:t>
            </a:r>
            <a:r>
              <a:rPr lang="es-419" sz="1100" i="1" dirty="0" smtClean="0"/>
              <a:t>Performance </a:t>
            </a:r>
            <a:r>
              <a:rPr lang="es-419" sz="1100" i="1" dirty="0" err="1" smtClean="0"/>
              <a:t>Task</a:t>
            </a:r>
            <a:r>
              <a:rPr lang="es-419" sz="1100" i="1" dirty="0" smtClean="0"/>
              <a:t> </a:t>
            </a:r>
            <a:r>
              <a:rPr lang="es-419" sz="1100" dirty="0" smtClean="0"/>
              <a:t>- </a:t>
            </a:r>
            <a:r>
              <a:rPr lang="es-419" sz="1100" b="1" dirty="0" smtClean="0"/>
              <a:t>Tarea de Rendimiento</a:t>
            </a:r>
            <a:r>
              <a:rPr lang="es-419" sz="1100" dirty="0" smtClean="0"/>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419" sz="1100" b="1" dirty="0" smtClean="0"/>
              <a:t>NO</a:t>
            </a:r>
            <a:r>
              <a:rPr lang="es-419" sz="1100" dirty="0" smtClean="0"/>
              <a:t> pre enseña ningún contenido a ser evaluado!</a:t>
            </a:r>
          </a:p>
          <a:p>
            <a:r>
              <a:rPr lang="es-419" sz="1100" b="1" dirty="0" smtClean="0"/>
              <a:t>35 minutos</a:t>
            </a:r>
          </a:p>
          <a:p>
            <a:pPr marL="229842" indent="-229842">
              <a:buAutoNum type="arabicPeriod" startAt="2"/>
            </a:pPr>
            <a:r>
              <a:rPr lang="es-419" sz="1100" dirty="0" smtClean="0"/>
              <a:t>Los estudiantes leen los pasajes independientemente.  Si tiene estudiantes que no pueden leer los pasajes, usted puede leerlos para ellos, pero por favor tome nota de los acomodos.  Recuerde a los estudiantes tomar notas mientras leen.  Durante la evaluación real de SBAC, a los estudiantes se les permite conservar sus notas como una referencia.  </a:t>
            </a:r>
          </a:p>
          <a:p>
            <a:pPr marL="233034" indent="-233034">
              <a:buFont typeface="+mj-lt"/>
              <a:buAutoNum type="arabicPeriod" startAt="3"/>
            </a:pPr>
            <a:r>
              <a:rPr lang="es-419" sz="1100" dirty="0" smtClean="0"/>
              <a:t>Los estudiantes contestan las 3 preguntas de investigación o cualquier otra pregunta de respuesta construida.  Los estudiantes deben hacer referencia a sus contestaciones cuando estén escribiendo la pieza  narrativa.</a:t>
            </a:r>
            <a:r>
              <a:rPr lang="es-419" sz="1100" b="1" dirty="0" smtClean="0"/>
              <a:t>  </a:t>
            </a:r>
          </a:p>
          <a:p>
            <a:r>
              <a:rPr lang="es-419" sz="1100" b="1" dirty="0" smtClean="0"/>
              <a:t>15 minutos de receso</a:t>
            </a:r>
          </a:p>
          <a:p>
            <a:r>
              <a:rPr lang="es-419" sz="1100" b="1" dirty="0" smtClean="0"/>
              <a:t>70 minutos</a:t>
            </a:r>
          </a:p>
          <a:p>
            <a:pPr marL="228600" indent="-228600">
              <a:buAutoNum type="arabicPeriod" startAt="4"/>
            </a:pPr>
            <a:r>
              <a:rPr lang="es-419" sz="1100" dirty="0" smtClean="0"/>
              <a:t>Los estudiantes escriben una composición completa </a:t>
            </a:r>
            <a:r>
              <a:rPr lang="es-419" sz="1100" b="1" dirty="0" smtClean="0"/>
              <a:t>(pieza narrativa).</a:t>
            </a:r>
          </a:p>
          <a:p>
            <a:endParaRPr lang="es-419" sz="1100" dirty="0" smtClean="0"/>
          </a:p>
          <a:p>
            <a:r>
              <a:rPr lang="es-419" sz="1400" b="1" u="sng" dirty="0" smtClean="0"/>
              <a:t>Calificación</a:t>
            </a:r>
            <a:endParaRPr lang="es-419" sz="1100" b="1" u="sng" dirty="0" smtClean="0"/>
          </a:p>
          <a:p>
            <a:r>
              <a:rPr lang="es-419" sz="1100" dirty="0" smtClean="0"/>
              <a:t>Se provee una rúbrica narrativa.  Los estudiantes reciben 3 puntajes:</a:t>
            </a:r>
          </a:p>
          <a:p>
            <a:pPr marL="229842" indent="-229842">
              <a:buAutoNum type="arabicPeriod"/>
            </a:pPr>
            <a:r>
              <a:rPr lang="es-419" sz="1100" dirty="0" smtClean="0"/>
              <a:t>Organización y propósito</a:t>
            </a:r>
          </a:p>
          <a:p>
            <a:pPr marL="229842" indent="-229842">
              <a:buAutoNum type="arabicPeriod"/>
            </a:pPr>
            <a:r>
              <a:rPr lang="es-419" sz="1100" dirty="0" smtClean="0"/>
              <a:t>Evidencia y elaboración</a:t>
            </a:r>
          </a:p>
          <a:p>
            <a:pPr marL="229842" indent="-229842">
              <a:buAutoNum type="arabicPeriod"/>
            </a:pPr>
            <a:r>
              <a:rPr lang="es-419" sz="1100" dirty="0" smtClean="0"/>
              <a:t>Convenciones</a:t>
            </a:r>
            <a:endParaRPr lang="es-419" sz="1100" dirty="0"/>
          </a:p>
        </p:txBody>
      </p:sp>
      <p:sp>
        <p:nvSpPr>
          <p:cNvPr id="5" name="Slide Number Placeholder 4"/>
          <p:cNvSpPr>
            <a:spLocks noGrp="1"/>
          </p:cNvSpPr>
          <p:nvPr>
            <p:ph type="sldNum" sz="quarter" idx="12"/>
          </p:nvPr>
        </p:nvSpPr>
        <p:spPr>
          <a:xfrm>
            <a:off x="6324600" y="9055033"/>
            <a:ext cx="792480" cy="381000"/>
          </a:xfrm>
        </p:spPr>
        <p:txBody>
          <a:bodyPr/>
          <a:lstStyle/>
          <a:p>
            <a:fld id="{F177B04D-AEB5-43ED-B9BA-B3D1EC9C9067}" type="slidenum">
              <a:rPr lang="en-US" smtClean="0"/>
              <a:pPr/>
              <a:t>4</a:t>
            </a:fld>
            <a:endParaRPr lang="en-US" dirty="0"/>
          </a:p>
        </p:txBody>
      </p:sp>
    </p:spTree>
    <p:extLst>
      <p:ext uri="{BB962C8B-B14F-4D97-AF65-F5344CB8AC3E}">
        <p14:creationId xmlns:p14="http://schemas.microsoft.com/office/powerpoint/2010/main" val="1278431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20311654"/>
              </p:ext>
            </p:extLst>
          </p:nvPr>
        </p:nvGraphicFramePr>
        <p:xfrm>
          <a:off x="228601" y="72736"/>
          <a:ext cx="6629400" cy="5422392"/>
        </p:xfrm>
        <a:graphic>
          <a:graphicData uri="http://schemas.openxmlformats.org/drawingml/2006/table">
            <a:tbl>
              <a:tblPr firstRow="1" bandRow="1">
                <a:tableStyleId>{5940675A-B579-460E-94D1-54222C63F5DA}</a:tableStyleId>
              </a:tblPr>
              <a:tblGrid>
                <a:gridCol w="6629400"/>
              </a:tblGrid>
              <a:tr h="1908464">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n-US" sz="1900" b="1" dirty="0" smtClean="0">
                          <a:solidFill>
                            <a:schemeClr val="tx1"/>
                          </a:solidFill>
                        </a:rPr>
                        <a:t>17. </a:t>
                      </a:r>
                      <a:r>
                        <a:rPr lang="es-ES" sz="2000" b="1" noProof="0" dirty="0" smtClean="0">
                          <a:solidFill>
                            <a:schemeClr val="tx1"/>
                          </a:solidFill>
                        </a:rPr>
                        <a:t>Lee el cuento a</a:t>
                      </a:r>
                      <a:r>
                        <a:rPr lang="es-ES" sz="2000" b="1" baseline="0" noProof="0" dirty="0" smtClean="0">
                          <a:solidFill>
                            <a:schemeClr val="tx1"/>
                          </a:solidFill>
                        </a:rPr>
                        <a:t> continuación</a:t>
                      </a:r>
                      <a:r>
                        <a:rPr lang="es-ES" sz="2000" b="1" noProof="0" dirty="0" smtClean="0">
                          <a:solidFill>
                            <a:schemeClr val="tx1"/>
                          </a:solidFill>
                        </a:rPr>
                        <a:t>. Escribe</a:t>
                      </a:r>
                      <a:r>
                        <a:rPr lang="es-ES" sz="2000" b="1" baseline="0" noProof="0" dirty="0" smtClean="0">
                          <a:solidFill>
                            <a:schemeClr val="tx1"/>
                          </a:solidFill>
                        </a:rPr>
                        <a:t> un final para el cuento, que resuelva el problema. </a:t>
                      </a:r>
                      <a:endParaRPr lang="es-ES" sz="2000" b="1" noProof="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ES" sz="2000" b="1" i="0" u="sng" kern="1200" noProof="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ES" sz="2400" b="1" i="0" u="none" kern="1200" noProof="0" dirty="0" smtClean="0">
                          <a:solidFill>
                            <a:schemeClr val="tx1"/>
                          </a:solidFill>
                          <a:effectLst/>
                          <a:latin typeface="+mn-lt"/>
                          <a:ea typeface="Times New Roman"/>
                          <a:cs typeface="Times New Roman"/>
                        </a:rPr>
                        <a:t>La vaca triste</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ES" sz="1000" b="1" i="0" kern="1200" noProof="0" dirty="0" smtClean="0">
                          <a:solidFill>
                            <a:schemeClr val="tx1"/>
                          </a:solidFill>
                          <a:effectLst/>
                          <a:latin typeface="+mn-lt"/>
                          <a:ea typeface="Times New Roman"/>
                          <a:cs typeface="Times New Roman"/>
                        </a:rPr>
                        <a:t>       </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s-ES" sz="2000" b="0" i="0" kern="1200" noProof="0" dirty="0" smtClean="0">
                          <a:solidFill>
                            <a:schemeClr val="tx1"/>
                          </a:solidFill>
                          <a:effectLst/>
                          <a:latin typeface="+mn-lt"/>
                          <a:ea typeface="Times New Roman"/>
                          <a:cs typeface="Times New Roman"/>
                        </a:rPr>
                        <a:t>     Un día una vaca fue a beber agua de un bebedero grande. El viento soplaba, pero las aspas del molino no giraban. El motor no bombeaba agua en el bebedero grande. La vaca estaba triste.</a:t>
                      </a:r>
                      <a:endParaRPr lang="es-ES" sz="2000" b="0" i="0" kern="1200" baseline="0" noProof="0" dirty="0" smtClean="0">
                        <a:solidFill>
                          <a:schemeClr val="tx1"/>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2000" b="0" i="0" kern="1200" baseline="0" noProof="0" dirty="0" smtClean="0">
                          <a:solidFill>
                            <a:schemeClr val="tx1"/>
                          </a:solidFill>
                          <a:effectLst/>
                          <a:latin typeface="+mn-lt"/>
                          <a:ea typeface="Times New Roman"/>
                          <a:cs typeface="Times New Roman"/>
                        </a:rPr>
                        <a:t>      </a:t>
                      </a:r>
                      <a:endParaRPr lang="es-ES" sz="2000" b="1" baseline="0" noProof="0" dirty="0" smtClean="0">
                        <a:solidFill>
                          <a:schemeClr val="tx1"/>
                        </a:solidFill>
                      </a:endParaRPr>
                    </a:p>
                    <a:p>
                      <a:pPr marL="0" marR="0" indent="0" algn="r" defTabSz="1018809" rtl="0" eaLnBrk="1" fontAlgn="auto" latinLnBrk="0" hangingPunct="1">
                        <a:lnSpc>
                          <a:spcPct val="100000"/>
                        </a:lnSpc>
                        <a:spcBef>
                          <a:spcPts val="0"/>
                        </a:spcBef>
                        <a:spcAft>
                          <a:spcPts val="0"/>
                        </a:spcAft>
                        <a:buClrTx/>
                        <a:buSzTx/>
                        <a:buFont typeface="+mj-lt"/>
                        <a:buNone/>
                        <a:tabLst/>
                        <a:defRPr/>
                      </a:pPr>
                      <a:r>
                        <a:rPr lang="es-ES" sz="1100" b="1" i="1" noProof="0" dirty="0" smtClean="0">
                          <a:solidFill>
                            <a:schemeClr val="tx1"/>
                          </a:solidFill>
                          <a:latin typeface="+mn-lt"/>
                          <a:cs typeface="Helvetica" pitchFamily="34" charset="0"/>
                        </a:rPr>
                        <a:t>Escribir un texto  breve </a:t>
                      </a:r>
                      <a:r>
                        <a:rPr lang="es-ES" sz="1100" b="1" i="1" baseline="0" noProof="0" dirty="0" smtClean="0">
                          <a:solidFill>
                            <a:schemeClr val="tx1"/>
                          </a:solidFill>
                          <a:latin typeface="+mn-lt"/>
                          <a:cs typeface="Helvetica" pitchFamily="34" charset="0"/>
                        </a:rPr>
                        <a:t>, W.1.3b Palabras  que describen el tiempo (adverbios de tiempo); Objetivo 1a </a:t>
                      </a: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smtClean="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1"/>
          <p:cNvGrpSpPr/>
          <p:nvPr/>
        </p:nvGrpSpPr>
        <p:grpSpPr>
          <a:xfrm>
            <a:off x="2209800" y="5562600"/>
            <a:ext cx="2883568" cy="3649593"/>
            <a:chOff x="1231232" y="3124200"/>
            <a:chExt cx="2883568" cy="3649593"/>
          </a:xfrm>
        </p:grpSpPr>
        <p:pic>
          <p:nvPicPr>
            <p:cNvPr id="2050" name="Picture 2" descr="Kansas Cow Windmill Wednesday | Flickr - Photo Sharin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21404" t="10527" r="3157" b="5132"/>
            <a:stretch/>
          </p:blipFill>
          <p:spPr bwMode="auto">
            <a:xfrm>
              <a:off x="1231232" y="3124200"/>
              <a:ext cx="2883568" cy="36455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ansas Cow Windmill Wednesday | Flickr - Photo Sharin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21404" t="74152" r="48472" b="5132"/>
            <a:stretch/>
          </p:blipFill>
          <p:spPr bwMode="auto">
            <a:xfrm>
              <a:off x="1231232" y="5490411"/>
              <a:ext cx="1399673" cy="128338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p:cNvSpPr>
            <a:spLocks noGrp="1"/>
          </p:cNvSpPr>
          <p:nvPr>
            <p:ph type="sldNum" sz="quarter" idx="12"/>
          </p:nvPr>
        </p:nvSpPr>
        <p:spPr/>
        <p:txBody>
          <a:bodyPr/>
          <a:lstStyle/>
          <a:p>
            <a:fld id="{F177B04D-AEB5-43ED-B9BA-B3D1EC9C9067}" type="slidenum">
              <a:rPr lang="en-US" smtClean="0"/>
              <a:pPr/>
              <a:t>40</a:t>
            </a:fld>
            <a:endParaRPr lang="en-US" dirty="0"/>
          </a:p>
        </p:txBody>
      </p:sp>
    </p:spTree>
    <p:extLst>
      <p:ext uri="{BB962C8B-B14F-4D97-AF65-F5344CB8AC3E}">
        <p14:creationId xmlns:p14="http://schemas.microsoft.com/office/powerpoint/2010/main" val="2177234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685800"/>
            <a:ext cx="6477000" cy="5349795"/>
          </a:xfrm>
          <a:prstGeom prst="rect">
            <a:avLst/>
          </a:prstGeom>
          <a:noFill/>
        </p:spPr>
        <p:txBody>
          <a:bodyPr wrap="square" lIns="96643" tIns="48322" rIns="96643" bIns="48322">
            <a:spAutoFit/>
          </a:bodyPr>
          <a:lstStyle/>
          <a:p>
            <a:pPr marL="379527" indent="-379527"/>
            <a:r>
              <a:rPr lang="es-ES" sz="1600" b="1" dirty="0" smtClean="0">
                <a:latin typeface="Helvetica" panose="020B0604020202020204" pitchFamily="34" charset="0"/>
                <a:ea typeface="Times New Roman"/>
                <a:cs typeface="Helvetica" panose="020B0604020202020204" pitchFamily="34" charset="0"/>
              </a:rPr>
              <a:t> </a:t>
            </a:r>
            <a:r>
              <a:rPr lang="es-ES" sz="1800" b="1" dirty="0" smtClean="0">
                <a:ea typeface="Times New Roman"/>
                <a:cs typeface="Helvetica" panose="020B0604020202020204" pitchFamily="34" charset="0"/>
              </a:rPr>
              <a:t>18. Lee el párrafo que un estudiante escribió sobre el viento.</a:t>
            </a:r>
          </a:p>
          <a:p>
            <a:pPr marL="379527" indent="-379527"/>
            <a:endParaRPr lang="es-ES" sz="1800" i="1" dirty="0" smtClean="0">
              <a:ea typeface="Times New Roman"/>
              <a:cs typeface="Helvetica" panose="020B0604020202020204" pitchFamily="34" charset="0"/>
            </a:endParaRPr>
          </a:p>
          <a:p>
            <a:pPr marL="379527" indent="-379527" algn="r"/>
            <a:r>
              <a:rPr lang="es-ES" sz="1100" b="1" i="1" dirty="0" smtClean="0">
                <a:cs typeface="Helvetica" panose="020B0604020202020204" pitchFamily="34" charset="0"/>
              </a:rPr>
              <a:t>Revisar un texto W.1.3d elaboración del </a:t>
            </a:r>
            <a:r>
              <a:rPr lang="es-ES" sz="1100" b="1" i="1" dirty="0">
                <a:cs typeface="Helvetica" panose="020B0604020202020204" pitchFamily="34" charset="0"/>
              </a:rPr>
              <a:t>O</a:t>
            </a:r>
            <a:r>
              <a:rPr lang="es-ES" sz="1100" b="1" i="1" dirty="0" smtClean="0">
                <a:cs typeface="Helvetica" panose="020B0604020202020204" pitchFamily="34" charset="0"/>
              </a:rPr>
              <a:t>bjetivo1b</a:t>
            </a:r>
          </a:p>
          <a:p>
            <a:pPr marL="379527" indent="-379527" algn="r"/>
            <a:endParaRPr lang="es-ES" sz="1800" b="1" dirty="0" smtClean="0">
              <a:cs typeface="Helvetica" panose="020B0604020202020204" pitchFamily="34" charset="0"/>
            </a:endParaRPr>
          </a:p>
          <a:p>
            <a:pPr marL="287338" indent="-287338"/>
            <a:r>
              <a:rPr lang="es-ES" sz="1800" dirty="0" smtClean="0">
                <a:cs typeface="Helvetica" panose="020B0604020202020204" pitchFamily="34" charset="0"/>
              </a:rPr>
              <a:t>     </a:t>
            </a:r>
          </a:p>
          <a:p>
            <a:pPr marL="344488" indent="-344488"/>
            <a:r>
              <a:rPr lang="es-ES" sz="1800" dirty="0" smtClean="0">
                <a:cs typeface="Helvetica" panose="020B0604020202020204" pitchFamily="34" charset="0"/>
              </a:rPr>
              <a:t> 	El viento sopla y sopla. El viento sopla tierra para hacer una montaña. El viento sopla semillas para ayudar a crecer nuevas plantas. El viento sopla molinos de viento para producir energía.</a:t>
            </a:r>
          </a:p>
          <a:p>
            <a:pPr>
              <a:lnSpc>
                <a:spcPct val="115000"/>
              </a:lnSpc>
            </a:pPr>
            <a:endParaRPr lang="es-ES" sz="1800" b="1" dirty="0" smtClean="0">
              <a:ea typeface="Times New Roman"/>
              <a:cs typeface="Helvetica" panose="020B0604020202020204" pitchFamily="34" charset="0"/>
            </a:endParaRPr>
          </a:p>
          <a:p>
            <a:pPr marL="231775">
              <a:lnSpc>
                <a:spcPct val="115000"/>
              </a:lnSpc>
            </a:pPr>
            <a:r>
              <a:rPr lang="es-ES" sz="1800" b="1" dirty="0" smtClean="0">
                <a:ea typeface="Times New Roman"/>
                <a:cs typeface="Helvetica" panose="020B0604020202020204" pitchFamily="34" charset="0"/>
              </a:rPr>
              <a:t>¿Qué oración podría añadirse al final del párrafo?</a:t>
            </a:r>
          </a:p>
          <a:p>
            <a:pPr marL="231775">
              <a:lnSpc>
                <a:spcPct val="115000"/>
              </a:lnSpc>
            </a:pPr>
            <a:endParaRPr lang="es-ES" sz="1800" b="1" dirty="0" smtClean="0">
              <a:ea typeface="Times New Roman"/>
              <a:cs typeface="Helvetica" panose="020B0604020202020204" pitchFamily="34" charset="0"/>
            </a:endParaRPr>
          </a:p>
          <a:p>
            <a:pPr marL="594895" indent="-322297">
              <a:lnSpc>
                <a:spcPct val="115000"/>
              </a:lnSpc>
              <a:buFont typeface="+mj-lt"/>
              <a:buAutoNum type="alphaUcPeriod"/>
            </a:pPr>
            <a:r>
              <a:rPr lang="es-ES" sz="1800" dirty="0" smtClean="0">
                <a:ea typeface="Times New Roman"/>
                <a:cs typeface="Helvetica" panose="020B0604020202020204" pitchFamily="34" charset="0"/>
              </a:rPr>
              <a:t>Muchas plantas crecieron por las semillas que el viento sopló.</a:t>
            </a:r>
          </a:p>
          <a:p>
            <a:pPr marL="594895" indent="-322297">
              <a:lnSpc>
                <a:spcPct val="115000"/>
              </a:lnSpc>
              <a:buFont typeface="+mj-lt"/>
              <a:buAutoNum type="alphaUcPeriod"/>
            </a:pPr>
            <a:endParaRPr lang="es-ES" sz="1800" dirty="0" smtClean="0">
              <a:ea typeface="Times New Roman"/>
              <a:cs typeface="Helvetica" panose="020B0604020202020204" pitchFamily="34" charset="0"/>
            </a:endParaRPr>
          </a:p>
          <a:p>
            <a:pPr marL="594895" indent="-322297">
              <a:lnSpc>
                <a:spcPct val="115000"/>
              </a:lnSpc>
              <a:buFont typeface="+mj-lt"/>
              <a:buAutoNum type="alphaUcPeriod" startAt="2"/>
            </a:pPr>
            <a:r>
              <a:rPr lang="es-ES" sz="1800" dirty="0" smtClean="0">
                <a:ea typeface="Times New Roman"/>
                <a:cs typeface="Helvetica" panose="020B0604020202020204" pitchFamily="34" charset="0"/>
              </a:rPr>
              <a:t>Me gusta como sopla el viento.</a:t>
            </a:r>
          </a:p>
          <a:p>
            <a:pPr marL="594895" indent="-322297">
              <a:lnSpc>
                <a:spcPct val="115000"/>
              </a:lnSpc>
              <a:buFont typeface="+mj-lt"/>
              <a:buAutoNum type="alphaUcPeriod" startAt="2"/>
            </a:pPr>
            <a:endParaRPr lang="es-ES" sz="1800" dirty="0" smtClean="0">
              <a:ea typeface="Times New Roman"/>
              <a:cs typeface="Helvetica" panose="020B0604020202020204" pitchFamily="34" charset="0"/>
            </a:endParaRPr>
          </a:p>
          <a:p>
            <a:pPr marL="594895" indent="-322297">
              <a:lnSpc>
                <a:spcPct val="115000"/>
              </a:lnSpc>
              <a:buFont typeface="+mj-lt"/>
              <a:buAutoNum type="alphaUcPeriod" startAt="2"/>
            </a:pPr>
            <a:r>
              <a:rPr lang="es-ES" sz="1800" dirty="0" smtClean="0">
                <a:ea typeface="Times New Roman"/>
                <a:cs typeface="Helvetica" panose="020B0604020202020204" pitchFamily="34" charset="0"/>
              </a:rPr>
              <a:t>El viento puede hacer muchas cosas.</a:t>
            </a:r>
            <a:endParaRPr lang="es-ES" sz="1800" dirty="0">
              <a:ea typeface="Times New Roman"/>
              <a:cs typeface="Helvetica" panose="020B0604020202020204" pitchFamily="34" charset="0"/>
            </a:endParaRPr>
          </a:p>
        </p:txBody>
      </p:sp>
      <p:grpSp>
        <p:nvGrpSpPr>
          <p:cNvPr id="12" name="Group 11"/>
          <p:cNvGrpSpPr/>
          <p:nvPr/>
        </p:nvGrpSpPr>
        <p:grpSpPr>
          <a:xfrm>
            <a:off x="609600" y="4114800"/>
            <a:ext cx="228600" cy="1782920"/>
            <a:chOff x="609600" y="3709263"/>
            <a:chExt cx="228600" cy="1782920"/>
          </a:xfrm>
        </p:grpSpPr>
        <p:sp>
          <p:nvSpPr>
            <p:cNvPr id="15" name="Oval 14"/>
            <p:cNvSpPr/>
            <p:nvPr/>
          </p:nvSpPr>
          <p:spPr>
            <a:xfrm>
              <a:off x="609600" y="370926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9600" y="462470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09600" y="526358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p:cNvSpPr/>
          <p:nvPr/>
        </p:nvSpPr>
        <p:spPr>
          <a:xfrm>
            <a:off x="617668" y="1818042"/>
            <a:ext cx="6240332"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n>
                <a:solidFill>
                  <a:schemeClr val="accent1">
                    <a:lumMod val="75000"/>
                  </a:schemeClr>
                </a:solidFill>
              </a:ln>
              <a:no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pPr/>
              <a:t>41</a:t>
            </a:fld>
            <a:endParaRPr lang="en-US" dirty="0"/>
          </a:p>
        </p:txBody>
      </p:sp>
    </p:spTree>
    <p:extLst>
      <p:ext uri="{BB962C8B-B14F-4D97-AF65-F5344CB8AC3E}">
        <p14:creationId xmlns:p14="http://schemas.microsoft.com/office/powerpoint/2010/main" val="4070349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8405" y="457200"/>
            <a:ext cx="5918622" cy="3062377"/>
          </a:xfrm>
          <a:prstGeom prst="rect">
            <a:avLst/>
          </a:prstGeom>
          <a:noFill/>
        </p:spPr>
        <p:txBody>
          <a:bodyPr wrap="square" rtlCol="0">
            <a:spAutoFit/>
          </a:bodyPr>
          <a:lstStyle/>
          <a:p>
            <a:pPr marL="342900" indent="-342900">
              <a:buAutoNum type="arabicPeriod" startAt="19"/>
            </a:pPr>
            <a:r>
              <a:rPr lang="es-ES" sz="1600" b="1" dirty="0" smtClean="0">
                <a:latin typeface="Helvetica" pitchFamily="34" charset="0"/>
              </a:rPr>
              <a:t>¿Qué palabra ayuda al lector a comprender mejor el significado de la palabra </a:t>
            </a:r>
            <a:r>
              <a:rPr lang="es-ES" sz="1600" b="1" i="1" u="sng" dirty="0" smtClean="0">
                <a:latin typeface="Helvetica" pitchFamily="34" charset="0"/>
              </a:rPr>
              <a:t>formen </a:t>
            </a:r>
            <a:r>
              <a:rPr lang="es-ES" sz="1600" b="1" dirty="0" smtClean="0">
                <a:latin typeface="Helvetica" pitchFamily="34" charset="0"/>
              </a:rPr>
              <a:t>, en la siguiente oración?</a:t>
            </a:r>
          </a:p>
          <a:p>
            <a:pPr marL="342900" indent="-342900">
              <a:buAutoNum type="arabicPeriod" startAt="19"/>
            </a:pPr>
            <a:endParaRPr lang="es-ES" sz="1600" b="1" dirty="0" smtClean="0">
              <a:latin typeface="Helvetica" pitchFamily="34" charset="0"/>
            </a:endParaRPr>
          </a:p>
          <a:p>
            <a:pPr algn="ctr"/>
            <a:r>
              <a:rPr lang="es-ES" sz="1600" dirty="0" smtClean="0">
                <a:latin typeface="Helvetica" pitchFamily="34" charset="0"/>
              </a:rPr>
              <a:t> Se necesitan muchos años para que se </a:t>
            </a:r>
            <a:r>
              <a:rPr lang="es-ES" sz="1600" b="1" i="1" u="sng" dirty="0" smtClean="0">
                <a:latin typeface="Helvetica" pitchFamily="34" charset="0"/>
              </a:rPr>
              <a:t>formen</a:t>
            </a:r>
            <a:r>
              <a:rPr lang="es-ES" sz="1600" dirty="0">
                <a:latin typeface="Helvetica" pitchFamily="34" charset="0"/>
              </a:rPr>
              <a:t> </a:t>
            </a:r>
            <a:r>
              <a:rPr lang="es-ES" sz="1600" dirty="0" smtClean="0">
                <a:latin typeface="Helvetica" pitchFamily="34" charset="0"/>
              </a:rPr>
              <a:t>las montañas</a:t>
            </a:r>
            <a:r>
              <a:rPr lang="es-ES" sz="1600" b="1" i="1" dirty="0" smtClean="0">
                <a:latin typeface="Helvetica" pitchFamily="34" charset="0"/>
              </a:rPr>
              <a:t>. </a:t>
            </a:r>
          </a:p>
          <a:p>
            <a:pPr marL="342900" indent="-342900">
              <a:buAutoNum type="arabicPeriod" startAt="19"/>
            </a:pPr>
            <a:endParaRPr lang="es-ES" sz="1600" b="1" i="1" u="sng" dirty="0" smtClean="0">
              <a:latin typeface="Helvetica" pitchFamily="34" charset="0"/>
            </a:endParaRPr>
          </a:p>
          <a:p>
            <a:pPr marL="461963" indent="-461963" algn="r"/>
            <a:r>
              <a:rPr lang="es-ES" sz="900" b="1" i="1" dirty="0" smtClean="0">
                <a:latin typeface="Helvetica" pitchFamily="34" charset="0"/>
              </a:rPr>
              <a:t>Lenguaje y Vocabulario L.1.6  Uso del lenguaje; Objetivo 8</a:t>
            </a:r>
            <a:endParaRPr lang="es-ES" sz="1600" b="1" dirty="0" smtClean="0">
              <a:latin typeface="Helvetica" pitchFamily="34" charset="0"/>
            </a:endParaRPr>
          </a:p>
          <a:p>
            <a:endParaRPr lang="es-ES" sz="500" b="1" dirty="0" smtClean="0">
              <a:latin typeface="Helvetica" pitchFamily="34" charset="0"/>
            </a:endParaRPr>
          </a:p>
          <a:p>
            <a:pPr marL="741363" indent="-342900">
              <a:buFont typeface="+mj-lt"/>
              <a:buAutoNum type="alphaUcPeriod"/>
            </a:pPr>
            <a:r>
              <a:rPr lang="es-ES" sz="1600" dirty="0" smtClean="0">
                <a:latin typeface="Helvetica" pitchFamily="34" charset="0"/>
              </a:rPr>
              <a:t>crezcan</a:t>
            </a:r>
          </a:p>
          <a:p>
            <a:pPr marL="627063" indent="-228600">
              <a:buFont typeface="+mj-lt"/>
              <a:buAutoNum type="alphaUcPeriod"/>
            </a:pPr>
            <a:endParaRPr lang="es-ES" sz="500" dirty="0" smtClean="0">
              <a:latin typeface="Helvetica" pitchFamily="34" charset="0"/>
            </a:endParaRPr>
          </a:p>
          <a:p>
            <a:pPr marL="627063" indent="-228600">
              <a:buFont typeface="+mj-lt"/>
              <a:buAutoNum type="alphaUcPeriod"/>
            </a:pPr>
            <a:endParaRPr lang="es-ES" sz="500" dirty="0" smtClean="0">
              <a:latin typeface="Helvetica" pitchFamily="34" charset="0"/>
            </a:endParaRPr>
          </a:p>
          <a:p>
            <a:pPr marL="627063" indent="-228600">
              <a:buFont typeface="+mj-lt"/>
              <a:buAutoNum type="alphaUcPeriod"/>
            </a:pPr>
            <a:endParaRPr lang="es-ES" sz="500" dirty="0" smtClean="0">
              <a:latin typeface="Helvetica" pitchFamily="34" charset="0"/>
            </a:endParaRPr>
          </a:p>
          <a:p>
            <a:pPr marL="741363" indent="-342900">
              <a:buFont typeface="+mj-lt"/>
              <a:buAutoNum type="alphaUcPeriod"/>
            </a:pPr>
            <a:r>
              <a:rPr lang="es-ES" sz="1600" dirty="0" smtClean="0">
                <a:latin typeface="Helvetica" pitchFamily="34" charset="0"/>
              </a:rPr>
              <a:t>hagan</a:t>
            </a:r>
            <a:endParaRPr lang="es-ES" sz="500" dirty="0" smtClean="0">
              <a:latin typeface="Helvetica" pitchFamily="34" charset="0"/>
            </a:endParaRPr>
          </a:p>
          <a:p>
            <a:pPr marL="627063" indent="-228600">
              <a:buFont typeface="+mj-lt"/>
              <a:buAutoNum type="alphaUcPeriod"/>
            </a:pPr>
            <a:endParaRPr lang="es-ES" sz="500" dirty="0" smtClean="0">
              <a:latin typeface="Helvetica" pitchFamily="34" charset="0"/>
            </a:endParaRPr>
          </a:p>
          <a:p>
            <a:pPr marL="627063" indent="-228600">
              <a:buFont typeface="+mj-lt"/>
              <a:buAutoNum type="alphaUcPeriod"/>
            </a:pPr>
            <a:endParaRPr lang="es-ES" sz="500" dirty="0" smtClean="0">
              <a:latin typeface="Helvetica" pitchFamily="34" charset="0"/>
            </a:endParaRPr>
          </a:p>
          <a:p>
            <a:pPr marL="741363" indent="-342900">
              <a:buFont typeface="+mj-lt"/>
              <a:buAutoNum type="alphaUcPeriod"/>
            </a:pPr>
            <a:r>
              <a:rPr lang="es-ES" sz="1600" dirty="0" smtClean="0">
                <a:latin typeface="Helvetica" pitchFamily="34" charset="0"/>
              </a:rPr>
              <a:t>comiencen</a:t>
            </a:r>
            <a:endParaRPr lang="es-ES" sz="500" dirty="0" smtClean="0">
              <a:latin typeface="Helvetica" pitchFamily="34" charset="0"/>
            </a:endParaRPr>
          </a:p>
          <a:p>
            <a:pPr marL="627063" indent="-228600">
              <a:buFont typeface="+mj-lt"/>
              <a:buAutoNum type="alphaUcPeriod"/>
            </a:pPr>
            <a:endParaRPr lang="es-ES" sz="500" dirty="0" smtClean="0">
              <a:latin typeface="Helvetica" pitchFamily="34" charset="0"/>
            </a:endParaRPr>
          </a:p>
          <a:p>
            <a:pPr marL="627063" indent="-228600">
              <a:buFont typeface="+mj-lt"/>
              <a:buAutoNum type="alphaUcPeriod"/>
            </a:pPr>
            <a:endParaRPr lang="es-ES" sz="500" dirty="0" smtClean="0">
              <a:latin typeface="Helvetica" pitchFamily="34" charset="0"/>
            </a:endParaRPr>
          </a:p>
        </p:txBody>
      </p:sp>
      <p:sp>
        <p:nvSpPr>
          <p:cNvPr id="27" name="Oval 26"/>
          <p:cNvSpPr/>
          <p:nvPr/>
        </p:nvSpPr>
        <p:spPr>
          <a:xfrm>
            <a:off x="792793" y="218844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88676" y="26670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88676" y="306240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4677013"/>
            <a:ext cx="6400800" cy="3631763"/>
          </a:xfrm>
          <a:prstGeom prst="rect">
            <a:avLst/>
          </a:prstGeom>
          <a:noFill/>
        </p:spPr>
        <p:txBody>
          <a:bodyPr wrap="square" rtlCol="0">
            <a:spAutoFit/>
          </a:bodyPr>
          <a:lstStyle/>
          <a:p>
            <a:pPr marL="461963" lvl="0" indent="-461963"/>
            <a:r>
              <a:rPr lang="en-US" sz="1600" b="1" dirty="0" smtClean="0">
                <a:latin typeface="Helvetica" pitchFamily="34" charset="0"/>
              </a:rPr>
              <a:t>20. </a:t>
            </a:r>
            <a:r>
              <a:rPr lang="es-ES" sz="1600" b="1" dirty="0" smtClean="0">
                <a:latin typeface="Helvetica" pitchFamily="34" charset="0"/>
              </a:rPr>
              <a:t>Lee la oración a continuación</a:t>
            </a:r>
            <a:r>
              <a:rPr lang="es-ES" sz="1400" b="1" dirty="0" smtClean="0">
                <a:latin typeface="Helvetica" pitchFamily="34" charset="0"/>
              </a:rPr>
              <a:t>. </a:t>
            </a:r>
          </a:p>
          <a:p>
            <a:pPr marL="461963" lvl="0" indent="-461963" algn="r"/>
            <a:r>
              <a:rPr lang="es-ES" sz="900" b="1" i="1" dirty="0" smtClean="0">
                <a:latin typeface="Helvetica" pitchFamily="34" charset="0"/>
              </a:rPr>
              <a:t>Editar y Clarificar L.1.1d  </a:t>
            </a:r>
            <a:r>
              <a:rPr lang="es-ES" sz="900" b="1" i="1" dirty="0">
                <a:latin typeface="Helvetica" pitchFamily="34" charset="0"/>
              </a:rPr>
              <a:t>P</a:t>
            </a:r>
            <a:r>
              <a:rPr lang="es-ES" sz="900" b="1" i="1" dirty="0" smtClean="0">
                <a:latin typeface="Helvetica" pitchFamily="34" charset="0"/>
              </a:rPr>
              <a:t>ronombres Indefinidos; Objetivo 9</a:t>
            </a:r>
          </a:p>
          <a:p>
            <a:endParaRPr lang="es-ES" sz="1600" dirty="0" smtClean="0"/>
          </a:p>
          <a:p>
            <a:pPr marL="398463" algn="ctr"/>
            <a:r>
              <a:rPr lang="es-ES" sz="1600" dirty="0" smtClean="0">
                <a:latin typeface="Helvetica" pitchFamily="34" charset="0"/>
              </a:rPr>
              <a:t>El niño vio</a:t>
            </a:r>
            <a:r>
              <a:rPr lang="es-ES" sz="1600" b="1" dirty="0" smtClean="0">
                <a:effectLst>
                  <a:outerShdw blurRad="38100" dist="38100" dir="2700000" algn="tl">
                    <a:srgbClr val="000000">
                      <a:alpha val="43137"/>
                    </a:srgbClr>
                  </a:outerShdw>
                </a:effectLst>
                <a:latin typeface="Helvetica" pitchFamily="34" charset="0"/>
              </a:rPr>
              <a:t>_____ </a:t>
            </a:r>
            <a:r>
              <a:rPr lang="es-ES" sz="1600" dirty="0" smtClean="0">
                <a:latin typeface="Helvetica" pitchFamily="34" charset="0"/>
              </a:rPr>
              <a:t>de las hojas caer del árbol.</a:t>
            </a:r>
          </a:p>
          <a:p>
            <a:endParaRPr lang="es-ES" sz="1600" b="1" dirty="0" smtClean="0">
              <a:latin typeface="Helvetica" pitchFamily="34" charset="0"/>
            </a:endParaRPr>
          </a:p>
          <a:p>
            <a:r>
              <a:rPr lang="es-ES" sz="1600" b="1" dirty="0" smtClean="0">
                <a:latin typeface="Helvetica" pitchFamily="34" charset="0"/>
              </a:rPr>
              <a:t>¿Qué palabra debe ir en el espacio en blanco para completar la oración?</a:t>
            </a:r>
          </a:p>
          <a:p>
            <a:endParaRPr lang="es-ES" sz="1500" b="1" dirty="0" smtClean="0">
              <a:latin typeface="Helvetica" pitchFamily="34" charset="0"/>
            </a:endParaRPr>
          </a:p>
          <a:p>
            <a:r>
              <a:rPr lang="es-ES" sz="1600" dirty="0" smtClean="0">
                <a:latin typeface="Helvetica" pitchFamily="34" charset="0"/>
              </a:rPr>
              <a:t>       A. todas</a:t>
            </a:r>
          </a:p>
          <a:p>
            <a:endParaRPr lang="es-ES" sz="1600" dirty="0" smtClean="0">
              <a:latin typeface="Helvetica" pitchFamily="34" charset="0"/>
            </a:endParaRPr>
          </a:p>
          <a:p>
            <a:r>
              <a:rPr lang="es-ES" sz="1600" dirty="0" smtClean="0">
                <a:latin typeface="Helvetica" pitchFamily="34" charset="0"/>
              </a:rPr>
              <a:t>       B. algunas</a:t>
            </a:r>
          </a:p>
          <a:p>
            <a:endParaRPr lang="es-ES" sz="1600" dirty="0" smtClean="0">
              <a:latin typeface="Helvetica" pitchFamily="34" charset="0"/>
            </a:endParaRPr>
          </a:p>
          <a:p>
            <a:r>
              <a:rPr lang="es-ES" sz="1600" dirty="0" smtClean="0">
                <a:latin typeface="Helvetica" pitchFamily="34" charset="0"/>
              </a:rPr>
              <a:t>       C. ninguna</a:t>
            </a:r>
          </a:p>
          <a:p>
            <a:endParaRPr lang="es-ES" sz="1600" dirty="0" smtClean="0">
              <a:latin typeface="Helvetica" pitchFamily="34" charset="0"/>
            </a:endParaRPr>
          </a:p>
          <a:p>
            <a:r>
              <a:rPr lang="es-ES" sz="1600" dirty="0" smtClean="0">
                <a:latin typeface="Helvetica" pitchFamily="34" charset="0"/>
              </a:rPr>
              <a:t>      </a:t>
            </a:r>
          </a:p>
        </p:txBody>
      </p:sp>
      <p:sp>
        <p:nvSpPr>
          <p:cNvPr id="10" name="Oval 9"/>
          <p:cNvSpPr/>
          <p:nvPr/>
        </p:nvSpPr>
        <p:spPr>
          <a:xfrm>
            <a:off x="699248" y="65532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99248" y="7011995"/>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77978" y="749921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13548" y="1371600"/>
            <a:ext cx="5663452"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1" y="5234553"/>
            <a:ext cx="46481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F177B04D-AEB5-43ED-B9BA-B3D1EC9C9067}" type="slidenum">
              <a:rPr lang="en-US" smtClean="0"/>
              <a:pPr/>
              <a:t>42</a:t>
            </a:fld>
            <a:endParaRPr lang="en-US" dirty="0"/>
          </a:p>
        </p:txBody>
      </p:sp>
    </p:spTree>
    <p:extLst>
      <p:ext uri="{BB962C8B-B14F-4D97-AF65-F5344CB8AC3E}">
        <p14:creationId xmlns:p14="http://schemas.microsoft.com/office/powerpoint/2010/main" val="1496960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90945"/>
            <a:ext cx="6553200" cy="5689131"/>
          </a:xfrm>
          <a:prstGeom prst="rect">
            <a:avLst/>
          </a:prstGeom>
          <a:noFill/>
        </p:spPr>
        <p:txBody>
          <a:bodyPr wrap="square" lIns="86749" tIns="43375" rIns="86749" bIns="43375" rtlCol="0">
            <a:spAutoFit/>
          </a:bodyPr>
          <a:lstStyle/>
          <a:p>
            <a:r>
              <a:rPr lang="es-419" sz="1700" u="sng" dirty="0" smtClean="0"/>
              <a:t>Instrucciones para el estudiante</a:t>
            </a:r>
            <a:r>
              <a:rPr lang="es-419" sz="1700" dirty="0" smtClean="0"/>
              <a:t>:  </a:t>
            </a:r>
          </a:p>
          <a:p>
            <a:endParaRPr lang="es-419" sz="1800" u="sng" dirty="0" smtClean="0"/>
          </a:p>
          <a:p>
            <a:endParaRPr lang="es-419" sz="900" b="1" u="sng" dirty="0" smtClean="0"/>
          </a:p>
          <a:p>
            <a:r>
              <a:rPr lang="es-419" sz="1500" b="1" u="sng" dirty="0" smtClean="0"/>
              <a:t>Parte 2</a:t>
            </a:r>
            <a:r>
              <a:rPr lang="es-419" sz="1500" b="1" dirty="0" smtClean="0"/>
              <a:t> </a:t>
            </a:r>
          </a:p>
          <a:p>
            <a:r>
              <a:rPr lang="es-419" sz="1500" b="1" u="sng" dirty="0" smtClean="0"/>
              <a:t>Tu tarea</a:t>
            </a:r>
            <a:r>
              <a:rPr lang="es-419" sz="1500" b="1" dirty="0" smtClean="0"/>
              <a:t>:</a:t>
            </a:r>
          </a:p>
          <a:p>
            <a:r>
              <a:rPr lang="es-419" sz="1500" dirty="0" smtClean="0"/>
              <a:t>Vas a escribir un </a:t>
            </a:r>
            <a:r>
              <a:rPr lang="es-419" sz="1500" b="1" dirty="0" smtClean="0"/>
              <a:t>cuento narrativo</a:t>
            </a:r>
            <a:r>
              <a:rPr lang="es-419" sz="1500" dirty="0" smtClean="0"/>
              <a:t>. Esto significa que tiene un principio, un medio y un final. Esto es un cuento imaginario. En tu cuento escribirás sobre un personaje que va a ir a una larga caminata para aprender más sobre el viento. Utilizarás detalles de los artículos que leíste para ayudarte a escribir tu cuento. Luego, vas a escribir de lo siguiente:</a:t>
            </a:r>
          </a:p>
          <a:p>
            <a:endParaRPr lang="es-419" sz="1500" dirty="0" smtClean="0"/>
          </a:p>
          <a:p>
            <a:r>
              <a:rPr lang="es-419" sz="1500" dirty="0" smtClean="0"/>
              <a:t>1.  ¿Cuál es el escenario? ¿Quién es el personaje?</a:t>
            </a:r>
          </a:p>
          <a:p>
            <a:r>
              <a:rPr lang="es-419" sz="1500" dirty="0" smtClean="0"/>
              <a:t>2.  ¿Qué sucedió a lo largo del camino?</a:t>
            </a:r>
          </a:p>
          <a:p>
            <a:r>
              <a:rPr lang="es-419" sz="1500" dirty="0" smtClean="0"/>
              <a:t>3.  ¿Qué vio, escuchó y sintió el personaje?</a:t>
            </a:r>
          </a:p>
          <a:p>
            <a:r>
              <a:rPr lang="es-419" sz="1500" dirty="0" smtClean="0"/>
              <a:t>4.  ¿Qué aprendió el personaje sobre el viento, en su paseo?</a:t>
            </a:r>
          </a:p>
          <a:p>
            <a:pPr marL="342900" indent="-342900">
              <a:buAutoNum type="arabicPeriod"/>
            </a:pPr>
            <a:endParaRPr lang="es-419" sz="1500" dirty="0" smtClean="0"/>
          </a:p>
          <a:p>
            <a:endParaRPr lang="es-419" sz="900" dirty="0" smtClean="0"/>
          </a:p>
          <a:p>
            <a:pPr marL="325309" indent="-325309">
              <a:buAutoNum type="arabicPeriod"/>
            </a:pPr>
            <a:r>
              <a:rPr lang="es-419" sz="1500" u="sng" dirty="0" smtClean="0"/>
              <a:t>Planifica </a:t>
            </a:r>
            <a:r>
              <a:rPr lang="es-419" sz="1500" dirty="0" smtClean="0"/>
              <a:t>tu escrito. Puedes utilizar tus notas y respuestas.</a:t>
            </a:r>
          </a:p>
          <a:p>
            <a:pPr marL="325309" indent="-325309">
              <a:buAutoNum type="arabicPeriod"/>
            </a:pPr>
            <a:endParaRPr lang="es-419" sz="900" dirty="0" smtClean="0"/>
          </a:p>
          <a:p>
            <a:pPr marL="325309" indent="-325309">
              <a:buAutoNum type="arabicPeriod"/>
            </a:pPr>
            <a:r>
              <a:rPr lang="es-419" sz="1500" dirty="0" smtClean="0"/>
              <a:t>Escribe, revisa y edita tu primer borrador.</a:t>
            </a:r>
          </a:p>
          <a:p>
            <a:pPr marL="325309" indent="-325309">
              <a:buAutoNum type="arabicPeriod"/>
            </a:pPr>
            <a:endParaRPr lang="es-419" sz="900" dirty="0" smtClean="0"/>
          </a:p>
          <a:p>
            <a:pPr marL="325309" indent="-325309">
              <a:buAutoNum type="arabicPeriod"/>
            </a:pPr>
            <a:r>
              <a:rPr lang="es-419" sz="1500" dirty="0" smtClean="0"/>
              <a:t>Escribe tu version final sobre el personaje que sale en una larga caminata para aprender más sobre el viento.</a:t>
            </a:r>
          </a:p>
          <a:p>
            <a:pPr marL="325309" indent="-325309">
              <a:buAutoNum type="arabicPeriod"/>
            </a:pPr>
            <a:endParaRPr lang="es-419" sz="800" dirty="0" smtClean="0"/>
          </a:p>
          <a:p>
            <a:r>
              <a:rPr lang="es-419" sz="1500" b="1" u="sng" dirty="0" smtClean="0"/>
              <a:t>¿Cómo serás calificado?</a:t>
            </a:r>
          </a:p>
          <a:p>
            <a:r>
              <a:rPr lang="es-419" sz="1500" b="1" dirty="0" smtClean="0"/>
              <a:t>	</a:t>
            </a:r>
            <a:endParaRPr lang="es-419" sz="1100" b="1" dirty="0"/>
          </a:p>
        </p:txBody>
      </p:sp>
      <p:graphicFrame>
        <p:nvGraphicFramePr>
          <p:cNvPr id="6" name="Table 5"/>
          <p:cNvGraphicFramePr>
            <a:graphicFrameLocks noGrp="1"/>
          </p:cNvGraphicFramePr>
          <p:nvPr>
            <p:extLst>
              <p:ext uri="{D42A27DB-BD31-4B8C-83A1-F6EECF244321}">
                <p14:modId xmlns:p14="http://schemas.microsoft.com/office/powerpoint/2010/main" val="2196121654"/>
              </p:ext>
            </p:extLst>
          </p:nvPr>
        </p:nvGraphicFramePr>
        <p:xfrm>
          <a:off x="533400" y="5867400"/>
          <a:ext cx="5943600" cy="1981200"/>
        </p:xfrm>
        <a:graphic>
          <a:graphicData uri="http://schemas.openxmlformats.org/drawingml/2006/table">
            <a:tbl>
              <a:tblPr firstRow="1" bandRow="1">
                <a:tableStyleId>{5940675A-B579-460E-94D1-54222C63F5DA}</a:tableStyleId>
              </a:tblPr>
              <a:tblGrid>
                <a:gridCol w="2109020"/>
                <a:gridCol w="3834580"/>
              </a:tblGrid>
              <a:tr h="476250">
                <a:tc>
                  <a:txBody>
                    <a:bodyPr/>
                    <a:lstStyle/>
                    <a:p>
                      <a:pPr algn="r"/>
                      <a:r>
                        <a:rPr lang="es-419" sz="1100" b="0" noProof="0" dirty="0" smtClean="0"/>
                        <a:t>Propósito</a:t>
                      </a:r>
                      <a:endParaRPr lang="es-419" sz="1100" b="0"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mn-lt"/>
                          <a:ea typeface="+mn-ea"/>
                          <a:cs typeface="+mn-cs"/>
                        </a:rPr>
                        <a:t>¿Dijiste qué</a:t>
                      </a:r>
                      <a:r>
                        <a:rPr kumimoji="0" lang="es-419" sz="1200" b="1" i="0" u="none" strike="noStrike" kern="1200" cap="none" spc="0" normalizeH="0" baseline="0" noProof="0" dirty="0" smtClean="0">
                          <a:ln>
                            <a:noFill/>
                          </a:ln>
                          <a:solidFill>
                            <a:prstClr val="black"/>
                          </a:solidFill>
                          <a:effectLst/>
                          <a:uLnTx/>
                          <a:uFillTx/>
                          <a:latin typeface="+mn-lt"/>
                          <a:ea typeface="+mn-ea"/>
                          <a:cs typeface="+mn-cs"/>
                        </a:rPr>
                        <a:t> </a:t>
                      </a:r>
                      <a:r>
                        <a:rPr kumimoji="0" lang="es-419" sz="1100" b="1" i="0" u="none" strike="noStrike" kern="1200" cap="none" spc="0" normalizeH="0" baseline="0" noProof="0" dirty="0" smtClean="0">
                          <a:ln>
                            <a:noFill/>
                          </a:ln>
                          <a:solidFill>
                            <a:prstClr val="black"/>
                          </a:solidFill>
                          <a:effectLst/>
                          <a:uLnTx/>
                          <a:uFillTx/>
                          <a:latin typeface="+mn-lt"/>
                          <a:ea typeface="+mn-ea"/>
                          <a:cs typeface="+mn-cs"/>
                        </a:rPr>
                        <a:t>pasó? ¿Escribiste sobre un personaje y el escenario?</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285750">
                <a:tc>
                  <a:txBody>
                    <a:bodyPr/>
                    <a:lstStyle/>
                    <a:p>
                      <a:pPr algn="r"/>
                      <a:r>
                        <a:rPr lang="es-419" sz="1100" b="0" noProof="0" dirty="0" smtClean="0"/>
                        <a:t>Organización</a:t>
                      </a:r>
                      <a:endParaRPr lang="es-419" sz="1100" b="0" noProof="0" dirty="0"/>
                    </a:p>
                  </a:txBody>
                  <a:tcPr anchor="ctr">
                    <a:lnT w="12700" cap="flat" cmpd="sng" algn="ctr">
                      <a:noFill/>
                      <a:prstDash val="solid"/>
                      <a:round/>
                      <a:headEnd type="none" w="med" len="med"/>
                      <a:tailEnd type="none" w="med" len="med"/>
                    </a:lnT>
                    <a:solidFill>
                      <a:schemeClr val="bg2"/>
                    </a:solidFill>
                  </a:tcPr>
                </a:tc>
                <a:tc>
                  <a:txBody>
                    <a:bodyPr/>
                    <a:lstStyle/>
                    <a:p>
                      <a:r>
                        <a:rPr lang="es-419" sz="1100" b="1" noProof="0" dirty="0" smtClean="0"/>
                        <a:t>¿Dijiste qué</a:t>
                      </a:r>
                      <a:r>
                        <a:rPr lang="es-419" sz="1100" b="1" baseline="0" noProof="0" dirty="0" smtClean="0"/>
                        <a:t> pasó desde el comienzo hasta el final?</a:t>
                      </a:r>
                      <a:endParaRPr lang="es-419" sz="11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04800">
                <a:tc>
                  <a:txBody>
                    <a:bodyPr/>
                    <a:lstStyle/>
                    <a:p>
                      <a:pPr algn="r"/>
                      <a:r>
                        <a:rPr lang="es-419" sz="1100" b="0"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s-419" sz="1100" b="1" noProof="0" dirty="0" smtClean="0"/>
                        <a:t>¿Utilizaste detalles</a:t>
                      </a:r>
                      <a:r>
                        <a:rPr lang="es-419" sz="1100" b="1" baseline="0" noProof="0" dirty="0" smtClean="0"/>
                        <a:t> de todos los textos?</a:t>
                      </a:r>
                      <a:endParaRPr lang="es-419" sz="1100" b="1" noProof="0"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57200">
                <a:tc>
                  <a:txBody>
                    <a:bodyPr/>
                    <a:lstStyle/>
                    <a:p>
                      <a:pPr algn="r"/>
                      <a:r>
                        <a:rPr lang="es-419" sz="1100" b="0" noProof="0" dirty="0" smtClean="0"/>
                        <a:t>Elaboración</a:t>
                      </a:r>
                      <a:r>
                        <a:rPr lang="es-419" sz="1100" b="0" baseline="0" noProof="0" dirty="0" smtClean="0"/>
                        <a:t> de lenguaje y vocabulario</a:t>
                      </a:r>
                      <a:endParaRPr lang="es-419" sz="1100" b="0"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s-419" sz="1100" b="1" noProof="0" dirty="0" smtClean="0"/>
                        <a:t>¿Utilizaste palabras</a:t>
                      </a:r>
                      <a:r>
                        <a:rPr lang="es-419" sz="1100" b="1" baseline="0" noProof="0" dirty="0" smtClean="0"/>
                        <a:t> que describen, para mostrar lo que el personaje vio, escuchó y sintió? </a:t>
                      </a:r>
                      <a:endParaRPr lang="es-419" sz="11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457200">
                <a:tc>
                  <a:txBody>
                    <a:bodyPr/>
                    <a:lstStyle/>
                    <a:p>
                      <a:pPr algn="r"/>
                      <a:r>
                        <a:rPr lang="es-419" sz="1100" b="0" noProof="0" dirty="0" smtClean="0"/>
                        <a:t>Convenciones</a:t>
                      </a:r>
                      <a:endParaRPr lang="es-419" sz="1100" b="0" noProof="0" dirty="0"/>
                    </a:p>
                  </a:txBody>
                  <a:tcPr anchor="ctr">
                    <a:solidFill>
                      <a:schemeClr val="accent6">
                        <a:lumMod val="20000"/>
                        <a:lumOff val="80000"/>
                      </a:schemeClr>
                    </a:solidFill>
                  </a:tcPr>
                </a:tc>
                <a:tc>
                  <a:txBody>
                    <a:bodyPr/>
                    <a:lstStyle/>
                    <a:p>
                      <a:r>
                        <a:rPr lang="es-419" sz="1100" b="1" noProof="0" dirty="0" smtClean="0"/>
                        <a:t>¿Seguiste las reglas del uso de letras</a:t>
                      </a:r>
                      <a:r>
                        <a:rPr lang="es-419" sz="1100" b="1" baseline="0" noProof="0" dirty="0" smtClean="0"/>
                        <a:t> mayúsculas, puntuación y ortografía? </a:t>
                      </a:r>
                      <a:endParaRPr lang="es-419" sz="1100" b="1" noProof="0" dirty="0" smtClean="0"/>
                    </a:p>
                  </a:txBody>
                  <a:tcPr anchor="ctr">
                    <a:solidFill>
                      <a:schemeClr val="accent6">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43</a:t>
            </a:fld>
            <a:endParaRPr lang="en-US" dirty="0"/>
          </a:p>
        </p:txBody>
      </p:sp>
    </p:spTree>
    <p:extLst>
      <p:ext uri="{BB962C8B-B14F-4D97-AF65-F5344CB8AC3E}">
        <p14:creationId xmlns:p14="http://schemas.microsoft.com/office/powerpoint/2010/main" val="3769417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41078888"/>
              </p:ext>
            </p:extLst>
          </p:nvPr>
        </p:nvGraphicFramePr>
        <p:xfrm>
          <a:off x="609600" y="609600"/>
          <a:ext cx="6096000" cy="7594600"/>
        </p:xfrm>
        <a:graphic>
          <a:graphicData uri="http://schemas.openxmlformats.org/drawingml/2006/table">
            <a:tbl>
              <a:tblPr firstRow="1" bandRow="1">
                <a:tableStyleId>{5940675A-B579-460E-94D1-54222C63F5DA}</a:tableStyleId>
              </a:tblPr>
              <a:tblGrid>
                <a:gridCol w="6096000"/>
              </a:tblGrid>
              <a:tr h="370840">
                <a:tc>
                  <a:txBody>
                    <a:bodyPr/>
                    <a:lstStyle/>
                    <a:p>
                      <a:pPr algn="ctr"/>
                      <a:r>
                        <a:rPr lang="es-419" sz="1600" noProof="0" dirty="0" smtClean="0"/>
                        <a:t>Nombre:__________________________________________________</a:t>
                      </a:r>
                    </a:p>
                    <a:p>
                      <a:pPr algn="ctr"/>
                      <a:endParaRPr lang="es-419" sz="1600" noProof="0" dirty="0" smtClean="0"/>
                    </a:p>
                    <a:p>
                      <a:pPr algn="ctr"/>
                      <a:endParaRPr lang="es-419" sz="1600" noProof="0" dirty="0" smtClean="0"/>
                    </a:p>
                    <a:p>
                      <a:pPr algn="ctr"/>
                      <a:r>
                        <a:rPr lang="es-419" sz="1600" noProof="0" dirty="0" smtClean="0"/>
                        <a:t>________________________________</a:t>
                      </a:r>
                    </a:p>
                    <a:p>
                      <a:pPr algn="ctr"/>
                      <a:r>
                        <a:rPr lang="es-419" sz="1200" noProof="0" dirty="0" smtClean="0"/>
                        <a:t>(título)</a:t>
                      </a:r>
                    </a:p>
                    <a:p>
                      <a:pPr algn="ctr"/>
                      <a:endParaRPr lang="es-419" sz="1600" noProof="0"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s-419" sz="1400" noProof="0" dirty="0" smtClean="0"/>
                        <a:t>¿Quién es el personaje?</a:t>
                      </a:r>
                      <a:r>
                        <a:rPr lang="es-419" sz="1400" baseline="0" noProof="0" dirty="0" smtClean="0"/>
                        <a:t> </a:t>
                      </a:r>
                      <a:r>
                        <a:rPr lang="es-419" sz="1400" dirty="0" smtClean="0"/>
                        <a:t>¿cuál es el escenario? </a:t>
                      </a:r>
                      <a:r>
                        <a:rPr lang="es-419" sz="1400" noProof="0" dirty="0" smtClean="0"/>
                        <a:t>¿Qué</a:t>
                      </a:r>
                      <a:r>
                        <a:rPr lang="es-419" sz="1400" baseline="0" noProof="0" dirty="0" smtClean="0"/>
                        <a:t> pasó al principio</a:t>
                      </a:r>
                      <a:r>
                        <a:rPr lang="es-419" sz="1400" noProof="0" dirty="0" smtClean="0"/>
                        <a:t>?</a:t>
                      </a:r>
                      <a:endParaRPr lang="es-419" sz="14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1615440">
                <a:tc>
                  <a:txBody>
                    <a:bodyPr/>
                    <a:lstStyle/>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286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400" dirty="0" smtClean="0"/>
                        <a:t>¿Qué sucedió a lo largo del camino? ¿Qué vio, escuchó y sintió el personaje?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r>
                        <a:rPr lang="es-419" sz="1400" dirty="0" smtClean="0"/>
                        <a:t>¿Qué</a:t>
                      </a:r>
                      <a:r>
                        <a:rPr lang="es-419" sz="1400" baseline="0" dirty="0" smtClean="0"/>
                        <a:t> aprendió el personaje</a:t>
                      </a:r>
                      <a:r>
                        <a:rPr lang="es-419" sz="1400" dirty="0" smtClean="0"/>
                        <a:t>?  ¿Cómo</a:t>
                      </a:r>
                      <a:r>
                        <a:rPr lang="es-419" sz="1400" baseline="0" dirty="0" smtClean="0"/>
                        <a:t> terminó el cuento</a:t>
                      </a:r>
                      <a:r>
                        <a:rPr lang="es-419" sz="1400" dirty="0" smtClean="0"/>
                        <a:t>?</a:t>
                      </a:r>
                      <a:endParaRPr lang="es-419"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70840">
                <a:tc>
                  <a:txBody>
                    <a:bodyPr/>
                    <a:lstStyle/>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2" name="TextBox 1"/>
          <p:cNvSpPr txBox="1"/>
          <p:nvPr/>
        </p:nvSpPr>
        <p:spPr>
          <a:xfrm>
            <a:off x="152400" y="76200"/>
            <a:ext cx="2438400" cy="261610"/>
          </a:xfrm>
          <a:prstGeom prst="rect">
            <a:avLst/>
          </a:prstGeom>
          <a:noFill/>
        </p:spPr>
        <p:txBody>
          <a:bodyPr wrap="square" rtlCol="0">
            <a:spAutoFit/>
          </a:bodyPr>
          <a:lstStyle/>
          <a:p>
            <a:r>
              <a:rPr lang="es-ES" sz="1100" b="1" dirty="0" smtClean="0"/>
              <a:t>Tarea de Rendimiento</a:t>
            </a:r>
            <a:endParaRPr lang="es-ES" sz="1100" b="1"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44</a:t>
            </a:fld>
            <a:endParaRPr lang="en-US" dirty="0"/>
          </a:p>
        </p:txBody>
      </p:sp>
    </p:spTree>
    <p:extLst>
      <p:ext uri="{BB962C8B-B14F-4D97-AF65-F5344CB8AC3E}">
        <p14:creationId xmlns:p14="http://schemas.microsoft.com/office/powerpoint/2010/main" val="21181275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927" y="1371600"/>
            <a:ext cx="4415618" cy="4343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412" y="14478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943600"/>
            <a:ext cx="60166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177B04D-AEB5-43ED-B9BA-B3D1EC9C9067}" type="slidenum">
              <a:rPr lang="en-US" smtClean="0"/>
              <a:pPr/>
              <a:t>45</a:t>
            </a:fld>
            <a:endParaRPr lang="en-US" dirty="0"/>
          </a:p>
        </p:txBody>
      </p:sp>
    </p:spTree>
    <p:extLst>
      <p:ext uri="{BB962C8B-B14F-4D97-AF65-F5344CB8AC3E}">
        <p14:creationId xmlns:p14="http://schemas.microsoft.com/office/powerpoint/2010/main" val="3174291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3796800"/>
              </p:ext>
            </p:extLst>
          </p:nvPr>
        </p:nvGraphicFramePr>
        <p:xfrm>
          <a:off x="381000" y="4114800"/>
          <a:ext cx="6324600" cy="3398520"/>
        </p:xfrm>
        <a:graphic>
          <a:graphicData uri="http://schemas.openxmlformats.org/drawingml/2006/table">
            <a:tbl>
              <a:tblPr firstRow="1" bandRow="1">
                <a:tableStyleId>{5940675A-B579-460E-94D1-54222C63F5DA}</a:tableStyleId>
              </a:tblPr>
              <a:tblGrid>
                <a:gridCol w="685800"/>
                <a:gridCol w="3886200"/>
                <a:gridCol w="685800"/>
                <a:gridCol w="533400"/>
                <a:gridCol w="533400"/>
              </a:tblGrid>
              <a:tr h="304800">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400" b="1" noProof="0" dirty="0" smtClean="0"/>
                        <a:t>Texto informativo</a:t>
                      </a:r>
                    </a:p>
                  </a:txBody>
                  <a:tcPr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9 </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rgbClr val="000000"/>
                          </a:solidFill>
                          <a:latin typeface="+mn-lt"/>
                          <a:ea typeface="Times New Roman"/>
                          <a:cs typeface="Times New Roman"/>
                        </a:rPr>
                        <a:t>Yo</a:t>
                      </a:r>
                      <a:r>
                        <a:rPr lang="es-ES" sz="1000" b="1" baseline="0" dirty="0" smtClean="0">
                          <a:solidFill>
                            <a:srgbClr val="000000"/>
                          </a:solidFill>
                          <a:latin typeface="+mn-lt"/>
                          <a:ea typeface="Times New Roman"/>
                          <a:cs typeface="Times New Roman"/>
                        </a:rPr>
                        <a:t> puedo usar la raíz de las palabras para saber lo que significa una palabra o cómo se le debe utilizar. </a:t>
                      </a:r>
                      <a:r>
                        <a:rPr kumimoji="0" lang="es-ES" sz="1000" b="0" i="1" u="none" strike="noStrike" kern="1200" cap="none" spc="0" normalizeH="0" baseline="0" noProof="0" dirty="0" smtClean="0">
                          <a:ln>
                            <a:noFill/>
                          </a:ln>
                          <a:solidFill>
                            <a:prstClr val="black"/>
                          </a:solidFill>
                          <a:effectLst/>
                          <a:uLnTx/>
                          <a:uFillTx/>
                          <a:latin typeface="+mn-lt"/>
                          <a:ea typeface="Times New Roman"/>
                          <a:cs typeface="Times New Roman"/>
                        </a:rPr>
                        <a:t>RI.1.4</a:t>
                      </a:r>
                      <a:endParaRPr kumimoji="0" lang="es-ES" sz="10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10</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rgbClr val="000000"/>
                          </a:solidFill>
                          <a:latin typeface="+mn-lt"/>
                          <a:ea typeface="Times New Roman"/>
                          <a:cs typeface="Times New Roman"/>
                        </a:rPr>
                        <a:t>Yo puedo encontrar pistas para ayudarme a averiguar lo que significan las palabras</a:t>
                      </a:r>
                      <a:r>
                        <a:rPr lang="es-ES" sz="1000" b="1" baseline="0" dirty="0" smtClean="0">
                          <a:solidFill>
                            <a:srgbClr val="000000"/>
                          </a:solidFill>
                          <a:latin typeface="+mn-lt"/>
                          <a:ea typeface="Times New Roman"/>
                          <a:cs typeface="Times New Roman"/>
                        </a:rPr>
                        <a:t>. </a:t>
                      </a:r>
                      <a:r>
                        <a:rPr lang="es-ES" sz="1000" b="0" i="1" dirty="0" smtClean="0">
                          <a:latin typeface="+mn-lt"/>
                          <a:ea typeface="Times New Roman"/>
                          <a:cs typeface="Times New Roman"/>
                        </a:rPr>
                        <a:t>RI.1.4</a:t>
                      </a:r>
                      <a:endParaRPr lang="es-ES" sz="1000" b="1" dirty="0" smtClean="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11</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rgbClr val="000000"/>
                          </a:solidFill>
                          <a:latin typeface="+mn-lt"/>
                          <a:ea typeface="Times New Roman"/>
                          <a:cs typeface="Times New Roman"/>
                        </a:rPr>
                        <a:t>Yo puedo resumir (presentando razones) por qué un autor habla sobre algo</a:t>
                      </a:r>
                      <a:r>
                        <a:rPr lang="es-ES" sz="1000" b="1" baseline="0" dirty="0" smtClean="0">
                          <a:solidFill>
                            <a:srgbClr val="000000"/>
                          </a:solidFill>
                          <a:latin typeface="+mn-lt"/>
                          <a:ea typeface="Times New Roman"/>
                          <a:cs typeface="Times New Roman"/>
                        </a:rPr>
                        <a:t>.</a:t>
                      </a:r>
                      <a:r>
                        <a:rPr lang="es-ES" sz="1000" b="1" baseline="0" dirty="0" smtClean="0">
                          <a:solidFill>
                            <a:schemeClr val="tx1"/>
                          </a:solidFill>
                          <a:latin typeface="+mn-lt"/>
                          <a:ea typeface="Times New Roman"/>
                          <a:cs typeface="Times New Roman"/>
                        </a:rPr>
                        <a:t> </a:t>
                      </a:r>
                      <a:r>
                        <a:rPr lang="es-ES" sz="1000" b="0" i="1" baseline="0" dirty="0" smtClean="0">
                          <a:latin typeface="+mn-lt"/>
                          <a:ea typeface="Times New Roman"/>
                          <a:cs typeface="Times New Roman"/>
                        </a:rPr>
                        <a:t>RI.1.8</a:t>
                      </a:r>
                      <a:endParaRPr lang="es-ES" sz="1000" b="1" dirty="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12</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latin typeface="+mn-lt"/>
                          <a:ea typeface="Times New Roman"/>
                          <a:cs typeface="Times New Roman"/>
                        </a:rPr>
                        <a:t>Yo puedo parear</a:t>
                      </a:r>
                      <a:r>
                        <a:rPr lang="es-ES" sz="1000" b="1" baseline="0" noProof="0" dirty="0" smtClean="0">
                          <a:solidFill>
                            <a:schemeClr val="tx1"/>
                          </a:solidFill>
                          <a:latin typeface="+mn-lt"/>
                          <a:ea typeface="Times New Roman"/>
                          <a:cs typeface="Times New Roman"/>
                        </a:rPr>
                        <a:t> </a:t>
                      </a:r>
                      <a:r>
                        <a:rPr lang="es-ES" sz="1000" b="1" noProof="0" dirty="0" smtClean="0">
                          <a:solidFill>
                            <a:schemeClr val="tx1"/>
                          </a:solidFill>
                          <a:latin typeface="+mn-lt"/>
                          <a:ea typeface="Times New Roman"/>
                          <a:cs typeface="Times New Roman"/>
                        </a:rPr>
                        <a:t>las razones con los puntos específicos sobre algo.</a:t>
                      </a:r>
                      <a:r>
                        <a:rPr lang="es-ES" sz="1000" b="0" i="1" baseline="0" noProof="0" dirty="0" smtClean="0">
                          <a:solidFill>
                            <a:schemeClr val="tx1"/>
                          </a:solidFill>
                          <a:latin typeface="+mn-lt"/>
                          <a:ea typeface="Times New Roman"/>
                          <a:cs typeface="Times New Roman"/>
                        </a:rPr>
                        <a:t>RI.1.8</a:t>
                      </a:r>
                      <a:endParaRPr lang="es-ES" sz="1000" b="1" noProof="0" dirty="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13</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latin typeface="+mn-lt"/>
                          <a:ea typeface="Calibri"/>
                          <a:cs typeface="Times New Roman"/>
                        </a:rPr>
                        <a:t>Yo puedo encontrar información en dos textos sobre el mismo tema.</a:t>
                      </a:r>
                      <a:r>
                        <a:rPr lang="es-ES" sz="1000" b="1" baseline="0" noProof="0" dirty="0" smtClean="0">
                          <a:solidFill>
                            <a:schemeClr val="tx1"/>
                          </a:solidFill>
                          <a:latin typeface="+mn-lt"/>
                          <a:ea typeface="Calibri"/>
                          <a:cs typeface="Times New Roman"/>
                        </a:rPr>
                        <a:t> </a:t>
                      </a:r>
                      <a:r>
                        <a:rPr lang="es-ES" sz="1000" b="0" i="1" baseline="0" noProof="0" dirty="0" smtClean="0">
                          <a:solidFill>
                            <a:schemeClr val="tx1"/>
                          </a:solidFill>
                          <a:latin typeface="+mn-lt"/>
                          <a:ea typeface="Times New Roman"/>
                          <a:cs typeface="Times New Roman"/>
                        </a:rPr>
                        <a:t>RI.1.9</a:t>
                      </a:r>
                      <a:endParaRPr lang="es-ES" sz="1000" b="1" noProof="0" dirty="0" smtClean="0">
                        <a:solidFill>
                          <a:schemeClr val="tx1"/>
                        </a:solidFill>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198120">
                <a:tc>
                  <a:txBody>
                    <a:bodyPr/>
                    <a:lstStyle/>
                    <a:p>
                      <a:pPr algn="ctr">
                        <a:lnSpc>
                          <a:spcPct val="100000"/>
                        </a:lnSpc>
                        <a:spcAft>
                          <a:spcPts val="0"/>
                        </a:spcAft>
                      </a:pPr>
                      <a:r>
                        <a:rPr lang="en-US" sz="1400" b="1" dirty="0" smtClean="0"/>
                        <a:t>14</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latin typeface="+mn-lt"/>
                          <a:ea typeface="Calibri"/>
                          <a:cs typeface="Times New Roman"/>
                        </a:rPr>
                        <a:t>Yo puedo encontrar </a:t>
                      </a:r>
                      <a:r>
                        <a:rPr lang="es-ES" sz="1000" b="1" noProof="0" dirty="0" smtClean="0">
                          <a:solidFill>
                            <a:schemeClr val="tx1"/>
                          </a:solidFill>
                          <a:latin typeface="+mn-lt"/>
                          <a:ea typeface="Times New Roman"/>
                          <a:cs typeface="Times New Roman"/>
                        </a:rPr>
                        <a:t>información en títulos, pies</a:t>
                      </a:r>
                      <a:r>
                        <a:rPr lang="es-ES" sz="1000" b="1" baseline="0" noProof="0" dirty="0" smtClean="0">
                          <a:solidFill>
                            <a:schemeClr val="tx1"/>
                          </a:solidFill>
                          <a:latin typeface="+mn-lt"/>
                          <a:ea typeface="Times New Roman"/>
                          <a:cs typeface="Times New Roman"/>
                        </a:rPr>
                        <a:t> de fotos y otras características del texto informativo. </a:t>
                      </a:r>
                      <a:r>
                        <a:rPr lang="es-ES" sz="1000" b="0" i="1" baseline="0" noProof="0" dirty="0" smtClean="0">
                          <a:solidFill>
                            <a:schemeClr val="tx1"/>
                          </a:solidFill>
                          <a:latin typeface="+mn-lt"/>
                          <a:ea typeface="Times New Roman"/>
                          <a:cs typeface="Times New Roman"/>
                        </a:rPr>
                        <a:t>RI.1.9</a:t>
                      </a:r>
                      <a:endParaRPr lang="es-ES" sz="1000" b="1" noProof="0" dirty="0" smtClean="0">
                        <a:solidFill>
                          <a:schemeClr val="tx1"/>
                        </a:solidFill>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15</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latin typeface="+mn-lt"/>
                          <a:ea typeface="Times New Roman"/>
                          <a:cs typeface="Times New Roman"/>
                        </a:rPr>
                        <a:t>Yo puedo encontrar las razones que da un autor para apoyar puntos específicos sobre algo. </a:t>
                      </a:r>
                      <a:r>
                        <a:rPr lang="es-ES" sz="1000" b="0" i="1" baseline="0" noProof="0" dirty="0" smtClean="0">
                          <a:solidFill>
                            <a:schemeClr val="tx1"/>
                          </a:solidFill>
                          <a:latin typeface="+mn-lt"/>
                          <a:ea typeface="Times New Roman"/>
                          <a:cs typeface="Times New Roman"/>
                        </a:rPr>
                        <a:t>RI.1.8</a:t>
                      </a:r>
                      <a:endParaRPr lang="es-ES" sz="1000" b="1" noProof="0" dirty="0" smtClean="0">
                        <a:solidFill>
                          <a:schemeClr val="tx1"/>
                        </a:solidFill>
                        <a:latin typeface="+mn-lt"/>
                        <a:ea typeface="Calibri"/>
                        <a:cs typeface="Times New Roman"/>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16</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dirty="0" smtClean="0">
                          <a:latin typeface="+mn-lt"/>
                          <a:ea typeface="Calibri"/>
                          <a:cs typeface="Times New Roman"/>
                        </a:rPr>
                        <a:t>Yo</a:t>
                      </a:r>
                      <a:r>
                        <a:rPr lang="es-ES" sz="1000" b="1" baseline="0" dirty="0" smtClean="0">
                          <a:latin typeface="+mn-lt"/>
                          <a:ea typeface="Calibri"/>
                          <a:cs typeface="Times New Roman"/>
                        </a:rPr>
                        <a:t> p</a:t>
                      </a:r>
                      <a:r>
                        <a:rPr lang="es-ES" sz="1000" b="1" dirty="0" smtClean="0">
                          <a:latin typeface="+mn-lt"/>
                          <a:ea typeface="Calibri"/>
                          <a:cs typeface="Times New Roman"/>
                        </a:rPr>
                        <a:t>uedo encontrar información sobre el mismo tema en dos textos diferentes y explicar cómo la información es igual y diferente</a:t>
                      </a:r>
                      <a:r>
                        <a:rPr lang="es-ES" sz="1000" b="1" baseline="0" dirty="0" smtClean="0">
                          <a:latin typeface="+mn-lt"/>
                          <a:ea typeface="Calibri"/>
                          <a:cs typeface="Times New Roman"/>
                        </a:rPr>
                        <a:t>. </a:t>
                      </a:r>
                      <a:r>
                        <a:rPr lang="es-ES" sz="1000" b="0" i="1" dirty="0" smtClean="0">
                          <a:latin typeface="+mn-lt"/>
                          <a:ea typeface="+mn-ea"/>
                          <a:cs typeface="+mn-cs"/>
                        </a:rPr>
                        <a:t>RI.1.9</a:t>
                      </a:r>
                      <a:endParaRPr lang="es-ES" sz="1000" b="1" dirty="0" smtClean="0">
                        <a:latin typeface="+mn-lt"/>
                        <a:ea typeface="Calibri"/>
                        <a:cs typeface="Times New Roman"/>
                      </a:endParaRPr>
                    </a:p>
                  </a:txBody>
                  <a:tcPr anchor="ctr">
                    <a:solidFill>
                      <a:schemeClr val="bg1"/>
                    </a:solidFill>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50172733"/>
              </p:ext>
            </p:extLst>
          </p:nvPr>
        </p:nvGraphicFramePr>
        <p:xfrm>
          <a:off x="381001" y="533400"/>
          <a:ext cx="6324601" cy="3474720"/>
        </p:xfrm>
        <a:graphic>
          <a:graphicData uri="http://schemas.openxmlformats.org/drawingml/2006/table">
            <a:tbl>
              <a:tblPr firstRow="1" bandRow="1">
                <a:tableStyleId>{5940675A-B579-460E-94D1-54222C63F5DA}</a:tableStyleId>
              </a:tblPr>
              <a:tblGrid>
                <a:gridCol w="807666"/>
                <a:gridCol w="3611933"/>
                <a:gridCol w="419101"/>
                <a:gridCol w="419101"/>
                <a:gridCol w="533400"/>
                <a:gridCol w="533400"/>
              </a:tblGrid>
              <a:tr h="143806">
                <a:tc gridSpan="6">
                  <a:txBody>
                    <a:bodyPr/>
                    <a:lstStyle/>
                    <a:p>
                      <a:pPr algn="ctr">
                        <a:lnSpc>
                          <a:spcPct val="100000"/>
                        </a:lnSpc>
                        <a:spcAft>
                          <a:spcPts val="0"/>
                        </a:spcAft>
                      </a:pPr>
                      <a:r>
                        <a:rPr lang="es-ES" sz="1400" b="1" noProof="0" dirty="0" smtClean="0"/>
                        <a:t>Texto literario</a:t>
                      </a:r>
                      <a:endParaRPr lang="es-ES" sz="1400" b="1" noProof="0" dirty="0"/>
                    </a:p>
                  </a:txBody>
                  <a:tcPr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1</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rgbClr val="000000"/>
                          </a:solidFill>
                          <a:effectLst/>
                          <a:latin typeface="+mn-lt"/>
                          <a:ea typeface="Times New Roman"/>
                          <a:cs typeface="Times New Roman"/>
                        </a:rPr>
                        <a:t>Yo</a:t>
                      </a:r>
                      <a:r>
                        <a:rPr lang="es-ES" sz="1000" b="1" baseline="0" noProof="0" dirty="0" smtClean="0">
                          <a:solidFill>
                            <a:srgbClr val="000000"/>
                          </a:solidFill>
                          <a:effectLst/>
                          <a:latin typeface="+mn-lt"/>
                          <a:ea typeface="Times New Roman"/>
                          <a:cs typeface="Times New Roman"/>
                        </a:rPr>
                        <a:t> puedo reconocer palabras usadas en la escuela y en la casa. </a:t>
                      </a:r>
                      <a:r>
                        <a:rPr lang="es-ES" sz="1000" b="0" i="1" baseline="0" noProof="0" dirty="0" smtClean="0">
                          <a:solidFill>
                            <a:srgbClr val="000000"/>
                          </a:solidFill>
                          <a:effectLst/>
                          <a:latin typeface="+mn-lt"/>
                          <a:ea typeface="Times New Roman"/>
                          <a:cs typeface="Times New Roman"/>
                        </a:rPr>
                        <a:t>RL.1.4</a:t>
                      </a:r>
                      <a:endParaRPr kumimoji="0" lang="es-ES" sz="1000" b="0" i="1"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2</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rgbClr val="000000"/>
                          </a:solidFill>
                          <a:effectLst/>
                          <a:latin typeface="+mn-lt"/>
                          <a:ea typeface="Times New Roman"/>
                          <a:cs typeface="Times New Roman"/>
                        </a:rPr>
                        <a:t>Yo uso</a:t>
                      </a:r>
                      <a:r>
                        <a:rPr lang="es-ES" sz="1000" b="1" baseline="0" noProof="0" dirty="0" smtClean="0">
                          <a:solidFill>
                            <a:srgbClr val="000000"/>
                          </a:solidFill>
                          <a:effectLst/>
                          <a:latin typeface="+mn-lt"/>
                          <a:ea typeface="Times New Roman"/>
                          <a:cs typeface="Times New Roman"/>
                        </a:rPr>
                        <a:t> la oración para ayudarme a entender lo que significa una palabra o una frase. </a:t>
                      </a:r>
                      <a:r>
                        <a:rPr lang="es-ES" sz="1000" b="0" i="1" baseline="0" noProof="0" dirty="0" smtClean="0">
                          <a:effectLst/>
                          <a:latin typeface="+mn-lt"/>
                          <a:ea typeface="Times New Roman"/>
                          <a:cs typeface="Calibri"/>
                        </a:rPr>
                        <a:t>RL.1.4</a:t>
                      </a:r>
                      <a:endParaRPr lang="es-ES" sz="1000" b="0" i="1" noProof="0" dirty="0" smtClean="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3</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rgbClr val="000000"/>
                          </a:solidFill>
                          <a:effectLst/>
                          <a:latin typeface="+mn-lt"/>
                          <a:ea typeface="Times New Roman"/>
                          <a:cs typeface="Arial"/>
                        </a:rPr>
                        <a:t>Yo uso y encuentro palabras que describen a un personaje, el</a:t>
                      </a:r>
                      <a:r>
                        <a:rPr lang="es-ES" sz="1000" b="1" baseline="0" noProof="0" dirty="0" smtClean="0">
                          <a:solidFill>
                            <a:srgbClr val="000000"/>
                          </a:solidFill>
                          <a:effectLst/>
                          <a:latin typeface="+mn-lt"/>
                          <a:ea typeface="Times New Roman"/>
                          <a:cs typeface="Arial"/>
                        </a:rPr>
                        <a:t> ambiente (</a:t>
                      </a:r>
                      <a:r>
                        <a:rPr lang="es-ES" sz="1000" b="1" noProof="0" dirty="0" smtClean="0">
                          <a:solidFill>
                            <a:srgbClr val="000000"/>
                          </a:solidFill>
                          <a:effectLst/>
                          <a:latin typeface="+mn-lt"/>
                          <a:ea typeface="Times New Roman"/>
                          <a:cs typeface="Arial"/>
                        </a:rPr>
                        <a:t>escenario)</a:t>
                      </a:r>
                      <a:r>
                        <a:rPr lang="es-ES" sz="1000" b="1" baseline="0" noProof="0" dirty="0" smtClean="0">
                          <a:solidFill>
                            <a:srgbClr val="000000"/>
                          </a:solidFill>
                          <a:effectLst/>
                          <a:latin typeface="+mn-lt"/>
                          <a:ea typeface="Times New Roman"/>
                          <a:cs typeface="Arial"/>
                        </a:rPr>
                        <a:t> </a:t>
                      </a:r>
                      <a:r>
                        <a:rPr lang="es-ES" sz="1000" b="1" noProof="0" dirty="0" smtClean="0">
                          <a:solidFill>
                            <a:srgbClr val="000000"/>
                          </a:solidFill>
                          <a:effectLst/>
                          <a:latin typeface="+mn-lt"/>
                          <a:ea typeface="Times New Roman"/>
                          <a:cs typeface="Arial"/>
                        </a:rPr>
                        <a:t>o un acontecimiento.</a:t>
                      </a:r>
                      <a:r>
                        <a:rPr lang="es-ES" sz="1000" b="0" baseline="0" noProof="0" dirty="0" smtClean="0">
                          <a:solidFill>
                            <a:schemeClr val="tx1"/>
                          </a:solidFill>
                          <a:effectLst/>
                          <a:latin typeface="+mn-lt"/>
                          <a:ea typeface="Times New Roman"/>
                          <a:cs typeface="Times New Roman"/>
                        </a:rPr>
                        <a:t> </a:t>
                      </a:r>
                      <a:r>
                        <a:rPr lang="es-ES" sz="1000" b="0" i="1" baseline="0" noProof="0" dirty="0" smtClean="0">
                          <a:latin typeface="+mn-lt"/>
                          <a:ea typeface="Calibri"/>
                          <a:cs typeface="Times New Roman"/>
                        </a:rPr>
                        <a:t>RL.1.7</a:t>
                      </a:r>
                      <a:endParaRPr lang="es-ES" sz="1000" b="0" i="1" noProof="0" dirty="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4</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1000" b="1" noProof="0" dirty="0" smtClean="0">
                          <a:solidFill>
                            <a:srgbClr val="000000"/>
                          </a:solidFill>
                          <a:effectLst/>
                          <a:latin typeface="+mn-lt"/>
                          <a:ea typeface="Times New Roman"/>
                          <a:cs typeface="Times New Roman"/>
                        </a:rPr>
                        <a:t>Yo puedo contestar</a:t>
                      </a:r>
                      <a:r>
                        <a:rPr lang="es-ES" sz="1000" b="1" baseline="0" noProof="0" dirty="0" smtClean="0">
                          <a:solidFill>
                            <a:srgbClr val="000000"/>
                          </a:solidFill>
                          <a:effectLst/>
                          <a:latin typeface="+mn-lt"/>
                          <a:ea typeface="Times New Roman"/>
                          <a:cs typeface="Times New Roman"/>
                        </a:rPr>
                        <a:t>  </a:t>
                      </a:r>
                      <a:r>
                        <a:rPr lang="es-ES" sz="1000" b="1" noProof="0" dirty="0" smtClean="0">
                          <a:solidFill>
                            <a:srgbClr val="000000"/>
                          </a:solidFill>
                          <a:effectLst/>
                          <a:latin typeface="+mn-lt"/>
                          <a:ea typeface="Times New Roman"/>
                          <a:cs typeface="Times New Roman"/>
                        </a:rPr>
                        <a:t>a las preguntas quién, qué, </a:t>
                      </a:r>
                      <a:r>
                        <a:rPr lang="es-ES" sz="1000" b="1" noProof="0" dirty="0" smtClean="0">
                          <a:solidFill>
                            <a:schemeClr val="tx1"/>
                          </a:solidFill>
                          <a:effectLst/>
                          <a:latin typeface="+mn-lt"/>
                          <a:ea typeface="Times New Roman"/>
                          <a:cs typeface="Times New Roman"/>
                        </a:rPr>
                        <a:t>cuándo, dónde, y cómo</a:t>
                      </a:r>
                      <a:r>
                        <a:rPr lang="es-ES" sz="1000" b="1" baseline="0" noProof="0" dirty="0" smtClean="0">
                          <a:solidFill>
                            <a:schemeClr val="tx1"/>
                          </a:solidFill>
                          <a:effectLst/>
                          <a:latin typeface="+mn-lt"/>
                          <a:ea typeface="Times New Roman"/>
                          <a:cs typeface="Times New Roman"/>
                        </a:rPr>
                        <a:t> sobre </a:t>
                      </a:r>
                      <a:r>
                        <a:rPr lang="es-ES" sz="1000" b="1" noProof="0" dirty="0" smtClean="0">
                          <a:solidFill>
                            <a:schemeClr val="tx1"/>
                          </a:solidFill>
                          <a:effectLst/>
                          <a:latin typeface="+mn-lt"/>
                          <a:ea typeface="Times New Roman"/>
                          <a:cs typeface="Times New Roman"/>
                        </a:rPr>
                        <a:t> personajes, ambiente (escenario)</a:t>
                      </a:r>
                      <a:r>
                        <a:rPr lang="es-ES" sz="1000" b="1" baseline="0" noProof="0" dirty="0" smtClean="0">
                          <a:solidFill>
                            <a:schemeClr val="tx1"/>
                          </a:solidFill>
                          <a:effectLst/>
                          <a:latin typeface="+mn-lt"/>
                          <a:ea typeface="Times New Roman"/>
                          <a:cs typeface="Times New Roman"/>
                        </a:rPr>
                        <a:t>  </a:t>
                      </a:r>
                      <a:r>
                        <a:rPr lang="es-ES" sz="1000" b="1" noProof="0" dirty="0" smtClean="0">
                          <a:solidFill>
                            <a:schemeClr val="tx1"/>
                          </a:solidFill>
                          <a:effectLst/>
                          <a:latin typeface="+mn-lt"/>
                          <a:ea typeface="Times New Roman"/>
                          <a:cs typeface="Times New Roman"/>
                        </a:rPr>
                        <a:t>y eventos.</a:t>
                      </a:r>
                      <a:r>
                        <a:rPr lang="es-ES" sz="1000" b="1" baseline="0" noProof="0" dirty="0" smtClean="0">
                          <a:solidFill>
                            <a:schemeClr val="tx1"/>
                          </a:solidFill>
                          <a:effectLst/>
                          <a:latin typeface="+mn-lt"/>
                          <a:ea typeface="Times New Roman"/>
                          <a:cs typeface="Times New Roman"/>
                        </a:rPr>
                        <a:t> </a:t>
                      </a:r>
                      <a:r>
                        <a:rPr lang="es-ES" sz="1000" b="0" baseline="0" noProof="0" dirty="0" smtClean="0">
                          <a:solidFill>
                            <a:schemeClr val="tx1"/>
                          </a:solidFill>
                          <a:effectLst/>
                          <a:latin typeface="+mn-lt"/>
                          <a:ea typeface="Times New Roman"/>
                          <a:cs typeface="Times New Roman"/>
                        </a:rPr>
                        <a:t> </a:t>
                      </a:r>
                      <a:r>
                        <a:rPr lang="es-ES" sz="1000" b="0" i="1" baseline="0" noProof="0" dirty="0" smtClean="0">
                          <a:solidFill>
                            <a:schemeClr val="tx1"/>
                          </a:solidFill>
                          <a:effectLst/>
                          <a:latin typeface="+mn-lt"/>
                          <a:ea typeface="Times New Roman"/>
                          <a:cs typeface="Times New Roman"/>
                        </a:rPr>
                        <a:t>RL.1.7</a:t>
                      </a:r>
                      <a:r>
                        <a:rPr lang="es-ES" sz="1000" b="1" i="1" noProof="0" dirty="0" smtClean="0">
                          <a:solidFill>
                            <a:schemeClr val="tx1"/>
                          </a:solidFill>
                          <a:effectLst/>
                          <a:latin typeface="+mn-lt"/>
                          <a:ea typeface="Times New Roman"/>
                          <a:cs typeface="Times New Roman"/>
                        </a:rPr>
                        <a:t> </a:t>
                      </a:r>
                      <a:endParaRPr lang="es-ES" sz="1000" b="0" i="1" noProof="0" dirty="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5</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1000" b="1" noProof="0" dirty="0" smtClean="0">
                          <a:solidFill>
                            <a:srgbClr val="000000"/>
                          </a:solidFill>
                          <a:effectLst/>
                          <a:latin typeface="+mn-lt"/>
                          <a:ea typeface="Times New Roman"/>
                          <a:cs typeface="Times New Roman"/>
                        </a:rPr>
                        <a:t>Yo puedo contar acerca de las aventuras o experiencias de los personajes de dos cuentos diferentes. </a:t>
                      </a:r>
                      <a:r>
                        <a:rPr lang="es-ES" sz="1000" b="0" i="1" baseline="0" noProof="0" dirty="0" smtClean="0">
                          <a:solidFill>
                            <a:srgbClr val="000000"/>
                          </a:solidFill>
                          <a:effectLst/>
                          <a:latin typeface="+mn-lt"/>
                          <a:ea typeface="Times New Roman"/>
                          <a:cs typeface="Arial"/>
                        </a:rPr>
                        <a:t>RL.1.9</a:t>
                      </a:r>
                      <a:endParaRPr lang="es-ES" sz="1000" b="0" i="1" noProof="0"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6</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rgbClr val="000000"/>
                          </a:solidFill>
                          <a:effectLst/>
                          <a:latin typeface="+mn-lt"/>
                          <a:ea typeface="Times New Roman"/>
                          <a:cs typeface="Times New Roman"/>
                        </a:rPr>
                        <a:t>Yo</a:t>
                      </a:r>
                      <a:r>
                        <a:rPr lang="es-ES" sz="1000" b="1" baseline="0" noProof="0" dirty="0" smtClean="0">
                          <a:solidFill>
                            <a:srgbClr val="000000"/>
                          </a:solidFill>
                          <a:effectLst/>
                          <a:latin typeface="+mn-lt"/>
                          <a:ea typeface="Times New Roman"/>
                          <a:cs typeface="Times New Roman"/>
                        </a:rPr>
                        <a:t> p</a:t>
                      </a:r>
                      <a:r>
                        <a:rPr lang="es-ES" sz="1000" b="1" noProof="0" dirty="0" smtClean="0">
                          <a:solidFill>
                            <a:srgbClr val="000000"/>
                          </a:solidFill>
                          <a:effectLst/>
                          <a:latin typeface="+mn-lt"/>
                          <a:ea typeface="Times New Roman"/>
                          <a:cs typeface="Times New Roman"/>
                        </a:rPr>
                        <a:t>uedo encontrar detalles para decir lo que es igual y diferente sobre las experiencias o las aventuras de los personajes. </a:t>
                      </a:r>
                      <a:r>
                        <a:rPr lang="es-ES" sz="1000" b="0" i="1" noProof="0" dirty="0" smtClean="0">
                          <a:latin typeface="+mn-lt"/>
                          <a:ea typeface="Calibri"/>
                          <a:cs typeface="Times New Roman"/>
                        </a:rPr>
                        <a:t>RL.1.9</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7</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rgbClr val="000000"/>
                          </a:solidFill>
                          <a:effectLst/>
                          <a:latin typeface="+mn-lt"/>
                          <a:ea typeface="Times New Roman"/>
                          <a:cs typeface="Calibri"/>
                        </a:rPr>
                        <a:t>Yo</a:t>
                      </a:r>
                      <a:r>
                        <a:rPr lang="es-ES" sz="1000" b="1" baseline="0" noProof="0" dirty="0" smtClean="0">
                          <a:solidFill>
                            <a:srgbClr val="000000"/>
                          </a:solidFill>
                          <a:effectLst/>
                          <a:latin typeface="+mn-lt"/>
                          <a:ea typeface="Times New Roman"/>
                          <a:cs typeface="Calibri"/>
                        </a:rPr>
                        <a:t> e</a:t>
                      </a:r>
                      <a:r>
                        <a:rPr lang="es-ES" sz="1000" b="1" noProof="0" dirty="0" smtClean="0">
                          <a:solidFill>
                            <a:srgbClr val="000000"/>
                          </a:solidFill>
                          <a:effectLst/>
                          <a:latin typeface="+mn-lt"/>
                          <a:ea typeface="Times New Roman"/>
                          <a:cs typeface="Calibri"/>
                        </a:rPr>
                        <a:t>ncuentro y uso las ilustraciones y el texto para describir personajes,  ambientes</a:t>
                      </a:r>
                      <a:r>
                        <a:rPr lang="es-ES" sz="1000" b="1" baseline="0" noProof="0" dirty="0" smtClean="0">
                          <a:solidFill>
                            <a:srgbClr val="000000"/>
                          </a:solidFill>
                          <a:effectLst/>
                          <a:latin typeface="+mn-lt"/>
                          <a:ea typeface="Times New Roman"/>
                          <a:cs typeface="Calibri"/>
                        </a:rPr>
                        <a:t> (</a:t>
                      </a:r>
                      <a:r>
                        <a:rPr lang="es-ES" sz="1000" b="1" noProof="0" dirty="0" smtClean="0">
                          <a:solidFill>
                            <a:srgbClr val="000000"/>
                          </a:solidFill>
                          <a:effectLst/>
                          <a:latin typeface="+mn-lt"/>
                          <a:ea typeface="Times New Roman"/>
                          <a:cs typeface="Calibri"/>
                        </a:rPr>
                        <a:t>escenario), o eventos. </a:t>
                      </a:r>
                      <a:r>
                        <a:rPr lang="es-ES" sz="1000" b="0" i="1" baseline="0" noProof="0" dirty="0" smtClean="0">
                          <a:solidFill>
                            <a:srgbClr val="000000"/>
                          </a:solidFill>
                          <a:effectLst/>
                          <a:latin typeface="+mn-lt"/>
                          <a:ea typeface="Times New Roman"/>
                          <a:cs typeface="Times New Roman"/>
                        </a:rPr>
                        <a:t>RL.1.7</a:t>
                      </a:r>
                      <a:endParaRPr lang="es-ES" sz="1000" b="0" i="1" noProof="0" dirty="0" smtClean="0">
                        <a:latin typeface="+mn-lt"/>
                        <a:ea typeface="Calibri"/>
                        <a:cs typeface="Times New Roman"/>
                      </a:endParaRPr>
                    </a:p>
                  </a:txBody>
                  <a:tcPr anchor="ctr">
                    <a:solidFill>
                      <a:schemeClr val="bg1"/>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i="0" dirty="0" smtClean="0">
                        <a:effectLst>
                          <a:outerShdw blurRad="38100" dist="38100" dir="2700000" algn="tl">
                            <a:srgbClr val="000000">
                              <a:alpha val="43137"/>
                            </a:srgbClr>
                          </a:outerShdw>
                        </a:effectLst>
                        <a:latin typeface="+mn-lt"/>
                        <a:ea typeface="Calibri"/>
                        <a:cs typeface="Times New Roman"/>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8</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rgbClr val="000000"/>
                          </a:solidFill>
                          <a:effectLst/>
                          <a:latin typeface="+mn-lt"/>
                          <a:ea typeface="Times New Roman"/>
                          <a:cs typeface="Times New Roman"/>
                        </a:rPr>
                        <a:t>Yo</a:t>
                      </a:r>
                      <a:r>
                        <a:rPr lang="es-ES" sz="1000" b="1" baseline="0" noProof="0" dirty="0" smtClean="0">
                          <a:solidFill>
                            <a:srgbClr val="000000"/>
                          </a:solidFill>
                          <a:effectLst/>
                          <a:latin typeface="+mn-lt"/>
                          <a:ea typeface="Times New Roman"/>
                          <a:cs typeface="Times New Roman"/>
                        </a:rPr>
                        <a:t> p</a:t>
                      </a:r>
                      <a:r>
                        <a:rPr lang="es-ES" sz="1000" b="1" noProof="0" dirty="0" smtClean="0">
                          <a:solidFill>
                            <a:srgbClr val="000000"/>
                          </a:solidFill>
                          <a:effectLst/>
                          <a:latin typeface="+mn-lt"/>
                          <a:ea typeface="Times New Roman"/>
                          <a:cs typeface="Times New Roman"/>
                        </a:rPr>
                        <a:t>uedo escribir</a:t>
                      </a:r>
                      <a:r>
                        <a:rPr lang="es-ES" sz="1000" b="1" baseline="0" noProof="0" dirty="0" smtClean="0">
                          <a:solidFill>
                            <a:srgbClr val="000000"/>
                          </a:solidFill>
                          <a:effectLst/>
                          <a:latin typeface="+mn-lt"/>
                          <a:ea typeface="Times New Roman"/>
                          <a:cs typeface="Times New Roman"/>
                        </a:rPr>
                        <a:t> </a:t>
                      </a:r>
                      <a:r>
                        <a:rPr lang="es-ES" sz="1000" b="1" noProof="0" dirty="0" smtClean="0">
                          <a:solidFill>
                            <a:srgbClr val="000000"/>
                          </a:solidFill>
                          <a:effectLst/>
                          <a:latin typeface="+mn-lt"/>
                          <a:ea typeface="Times New Roman"/>
                          <a:cs typeface="Times New Roman"/>
                        </a:rPr>
                        <a:t>para decir lo que es igual y diferente sobre las experiencias o las aventuras de los personajes.</a:t>
                      </a:r>
                      <a:r>
                        <a:rPr lang="es-ES" sz="1000" b="0" baseline="0" noProof="0" dirty="0" smtClean="0">
                          <a:solidFill>
                            <a:schemeClr val="tx1"/>
                          </a:solidFill>
                          <a:effectLst/>
                          <a:latin typeface="+mn-lt"/>
                          <a:ea typeface="Times New Roman"/>
                          <a:cs typeface="Times New Roman"/>
                        </a:rPr>
                        <a:t> </a:t>
                      </a:r>
                      <a:r>
                        <a:rPr lang="es-ES" sz="1000" b="0" i="1" baseline="0" noProof="0" dirty="0" smtClean="0">
                          <a:solidFill>
                            <a:schemeClr val="tx1"/>
                          </a:solidFill>
                          <a:effectLst/>
                          <a:latin typeface="+mn-lt"/>
                          <a:ea typeface="Times New Roman"/>
                          <a:cs typeface="Times New Roman"/>
                        </a:rPr>
                        <a:t>R</a:t>
                      </a:r>
                      <a:r>
                        <a:rPr lang="es-ES" sz="1000" b="0" i="1" baseline="0" noProof="0" dirty="0" smtClean="0">
                          <a:latin typeface="+mn-lt"/>
                          <a:ea typeface="Calibri"/>
                          <a:cs typeface="Times New Roman"/>
                        </a:rPr>
                        <a:t>L.1.9</a:t>
                      </a:r>
                      <a:endParaRPr lang="es-ES" sz="1000" b="0" i="1" noProof="0" dirty="0" smtClean="0">
                        <a:latin typeface="+mn-lt"/>
                        <a:ea typeface="Calibri"/>
                        <a:cs typeface="Times New Roman"/>
                      </a:endParaRP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3</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anchor="ctr">
                    <a:solidFill>
                      <a:schemeClr val="bg1"/>
                    </a:solidFill>
                  </a:tcPr>
                </a:tc>
              </a:tr>
            </a:tbl>
          </a:graphicData>
        </a:graphic>
      </p:graphicFrame>
      <p:sp>
        <p:nvSpPr>
          <p:cNvPr id="2" name="TextBox 1"/>
          <p:cNvSpPr txBox="1"/>
          <p:nvPr/>
        </p:nvSpPr>
        <p:spPr>
          <a:xfrm>
            <a:off x="381000" y="304800"/>
            <a:ext cx="6248399" cy="253916"/>
          </a:xfrm>
          <a:prstGeom prst="rect">
            <a:avLst/>
          </a:prstGeom>
          <a:noFill/>
        </p:spPr>
        <p:txBody>
          <a:bodyPr wrap="square" rtlCol="0">
            <a:spAutoFit/>
          </a:bodyPr>
          <a:lstStyle/>
          <a:p>
            <a:r>
              <a:rPr lang="es-ES" sz="1050" dirty="0" smtClean="0"/>
              <a:t>Colorea la casilla de verde si tu respuesta fue correcta. Colorea la casilla de rojo si tu respuesta fue incorrecta.  </a:t>
            </a:r>
            <a:endParaRPr lang="es-ES" sz="105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21726">
            <a:off x="5422545" y="606905"/>
            <a:ext cx="875075" cy="2545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60057121"/>
              </p:ext>
            </p:extLst>
          </p:nvPr>
        </p:nvGraphicFramePr>
        <p:xfrm>
          <a:off x="381000" y="7543800"/>
          <a:ext cx="6340475" cy="1621970"/>
        </p:xfrm>
        <a:graphic>
          <a:graphicData uri="http://schemas.openxmlformats.org/drawingml/2006/table">
            <a:tbl>
              <a:tblPr firstRow="1" bandRow="1">
                <a:tableStyleId>{5940675A-B579-460E-94D1-54222C63F5DA}</a:tableStyleId>
              </a:tblPr>
              <a:tblGrid>
                <a:gridCol w="533400"/>
                <a:gridCol w="4011704"/>
                <a:gridCol w="579470"/>
                <a:gridCol w="563531"/>
                <a:gridCol w="652370"/>
              </a:tblGrid>
              <a:tr h="152400">
                <a:tc gridSpan="5">
                  <a:txBody>
                    <a:bodyPr/>
                    <a:lstStyle/>
                    <a:p>
                      <a:pPr algn="ctr">
                        <a:lnSpc>
                          <a:spcPct val="100000"/>
                        </a:lnSpc>
                        <a:spcAft>
                          <a:spcPts val="0"/>
                        </a:spcAft>
                      </a:pPr>
                      <a:r>
                        <a:rPr lang="es-ES" sz="1400" b="1" noProof="0" dirty="0" smtClean="0">
                          <a:solidFill>
                            <a:schemeClr val="tx1"/>
                          </a:solidFill>
                        </a:rPr>
                        <a:t>Escritura</a:t>
                      </a:r>
                      <a:endParaRPr lang="es-ES" sz="1400" b="1" noProof="0"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179042">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900" b="0" i="0" kern="1200" baseline="0" noProof="0" dirty="0" smtClean="0">
                          <a:solidFill>
                            <a:schemeClr val="tx1"/>
                          </a:solidFill>
                          <a:effectLst/>
                          <a:latin typeface="+mn-lt"/>
                          <a:ea typeface="Times New Roman"/>
                          <a:cs typeface="Times New Roman"/>
                        </a:rPr>
                        <a:t>W.W.1.3c  (Escrito Breve)</a:t>
                      </a:r>
                      <a:endParaRPr lang="es-ES" sz="900" b="0" noProof="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159448">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900" b="0" noProof="0" dirty="0" smtClean="0">
                          <a:latin typeface="+mj-lt"/>
                          <a:ea typeface="Times New Roman"/>
                          <a:cs typeface="Helvetica" panose="020B0604020202020204" pitchFamily="34" charset="0"/>
                        </a:rPr>
                        <a:t>¿Qué oración podría añadirse al final del párrafo?</a:t>
                      </a:r>
                      <a:r>
                        <a:rPr lang="es-ES" sz="900" b="0" baseline="0" noProof="0" dirty="0" smtClean="0">
                          <a:latin typeface="+mj-lt"/>
                          <a:ea typeface="Times New Roman"/>
                          <a:cs typeface="Helvetica" panose="020B0604020202020204" pitchFamily="34" charset="0"/>
                        </a:rPr>
                        <a:t> </a:t>
                      </a:r>
                      <a:r>
                        <a:rPr lang="es-ES" sz="900" b="0" noProof="0" dirty="0" smtClean="0">
                          <a:solidFill>
                            <a:schemeClr val="tx1"/>
                          </a:solidFill>
                          <a:latin typeface="+mn-lt"/>
                          <a:cs typeface="Helvetica" panose="020B0604020202020204" pitchFamily="34" charset="0"/>
                        </a:rPr>
                        <a:t>W.1.3d</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155094">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latin typeface="+mn-lt"/>
                          <a:cs typeface="Helvetica" panose="020B0604020202020204" pitchFamily="34" charset="0"/>
                        </a:rPr>
                        <a:t>¿Qué palabra ayuda al lector a comprender mejor el significado de la palabra  </a:t>
                      </a:r>
                      <a:r>
                        <a:rPr lang="es-419" sz="900" b="1" i="1" noProof="0" dirty="0" smtClean="0">
                          <a:solidFill>
                            <a:schemeClr val="tx1"/>
                          </a:solidFill>
                          <a:latin typeface="+mn-lt"/>
                          <a:cs typeface="Helvetica" panose="020B0604020202020204" pitchFamily="34" charset="0"/>
                        </a:rPr>
                        <a:t>formen</a:t>
                      </a:r>
                      <a:r>
                        <a:rPr lang="es-419" sz="900" b="0" noProof="0" dirty="0" smtClean="0">
                          <a:solidFill>
                            <a:schemeClr val="tx1"/>
                          </a:solidFill>
                          <a:latin typeface="+mn-lt"/>
                          <a:cs typeface="Helvetica" panose="020B0604020202020204" pitchFamily="34" charset="0"/>
                        </a:rPr>
                        <a:t> , en la siguiente oración? </a:t>
                      </a:r>
                      <a:r>
                        <a:rPr lang="es-ES" sz="900" b="0" noProof="0" dirty="0" smtClean="0">
                          <a:solidFill>
                            <a:schemeClr val="tx1"/>
                          </a:solidFill>
                          <a:latin typeface="+mn-lt"/>
                          <a:cs typeface="Helvetica" panose="020B0604020202020204" pitchFamily="34" charset="0"/>
                        </a:rPr>
                        <a:t>L.1.6</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0">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¿Qué palabra debe ir en el espacio en blanco para terminar la  oración? L.1.1d</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11" name="Curved Down Arrow 10"/>
          <p:cNvSpPr/>
          <p:nvPr/>
        </p:nvSpPr>
        <p:spPr>
          <a:xfrm rot="1521726">
            <a:off x="5594656" y="4188777"/>
            <a:ext cx="774087" cy="3238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pPr/>
              <a:t>46</a:t>
            </a:fld>
            <a:endParaRPr lang="en-US" dirty="0"/>
          </a:p>
        </p:txBody>
      </p:sp>
    </p:spTree>
    <p:extLst>
      <p:ext uri="{BB962C8B-B14F-4D97-AF65-F5344CB8AC3E}">
        <p14:creationId xmlns:p14="http://schemas.microsoft.com/office/powerpoint/2010/main" val="1770215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398" y="201803"/>
            <a:ext cx="6671867" cy="9107907"/>
          </a:xfrm>
          <a:prstGeom prst="rect">
            <a:avLst/>
          </a:prstGeom>
          <a:noFill/>
        </p:spPr>
        <p:txBody>
          <a:bodyPr wrap="square" lIns="95151" tIns="47576" rIns="95151" bIns="47576" rtlCol="0">
            <a:spAutoFit/>
          </a:bodyPr>
          <a:lstStyle/>
          <a:p>
            <a:pPr algn="ctr"/>
            <a:r>
              <a:rPr lang="es-ES" sz="1500" b="1" dirty="0" smtClean="0">
                <a:solidFill>
                  <a:prstClr val="black"/>
                </a:solidFill>
              </a:rPr>
              <a:t> Descripción de experiencias</a:t>
            </a:r>
          </a:p>
          <a:p>
            <a:pPr algn="ctr"/>
            <a:r>
              <a:rPr lang="es-ES" sz="1500" b="1" dirty="0" smtClean="0">
                <a:solidFill>
                  <a:prstClr val="black"/>
                </a:solidFill>
              </a:rPr>
              <a:t>Tarea de rendimiento: Actividad </a:t>
            </a:r>
            <a:r>
              <a:rPr lang="es-ES" sz="1500" b="1" dirty="0">
                <a:solidFill>
                  <a:prstClr val="black"/>
                </a:solidFill>
              </a:rPr>
              <a:t>de la clase </a:t>
            </a:r>
            <a:endParaRPr lang="es-ES" sz="1470" i="1" dirty="0" smtClean="0">
              <a:solidFill>
                <a:prstClr val="black"/>
              </a:solidFill>
            </a:endParaRPr>
          </a:p>
          <a:p>
            <a:pPr algn="ctr"/>
            <a:endParaRPr lang="es-ES" sz="1476" b="1" dirty="0" smtClean="0">
              <a:solidFill>
                <a:prstClr val="black"/>
              </a:solidFill>
            </a:endParaRPr>
          </a:p>
          <a:p>
            <a:r>
              <a:rPr lang="es-ES_tradnl" sz="1100" i="1" dirty="0" smtClean="0">
                <a:solidFill>
                  <a:prstClr val="black"/>
                </a:solidFill>
              </a:rPr>
              <a:t>Esta pre-actividad </a:t>
            </a:r>
            <a:r>
              <a:rPr lang="es-ES_tradnl" sz="1100" i="1" dirty="0">
                <a:solidFill>
                  <a:prstClr val="black"/>
                </a:solidFill>
              </a:rPr>
              <a:t>para la clase sigue el diseño general de elementos contextuales, recursos, objetivos de aprendizaje, términos clave y propósito </a:t>
            </a:r>
            <a:r>
              <a:rPr lang="es-ES_tradnl" sz="1100" i="1" dirty="0" smtClean="0">
                <a:solidFill>
                  <a:prstClr val="black"/>
                </a:solidFill>
              </a:rPr>
              <a:t>[</a:t>
            </a:r>
            <a:r>
              <a:rPr lang="es-ES_tradnl" sz="1100" i="1" dirty="0" smtClean="0">
                <a:solidFill>
                  <a:prstClr val="black"/>
                </a:solidFill>
                <a:hlinkClick r:id="rId3"/>
              </a:rPr>
              <a:t>http</a:t>
            </a:r>
            <a:r>
              <a:rPr lang="es-ES_tradnl" sz="1100" i="1" dirty="0">
                <a:solidFill>
                  <a:prstClr val="black"/>
                </a:solidFill>
                <a:hlinkClick r:id="rId3"/>
              </a:rPr>
              <a:t>://oaksportal.org/resources</a:t>
            </a:r>
            <a:r>
              <a:rPr lang="es-ES_tradnl" sz="1100" i="1" dirty="0" smtClean="0">
                <a:solidFill>
                  <a:prstClr val="black"/>
                </a:solidFill>
                <a:hlinkClick r:id="rId3"/>
              </a:rPr>
              <a:t>/</a:t>
            </a:r>
            <a:r>
              <a:rPr lang="es-ES_tradnl" sz="1100" i="1" dirty="0" smtClean="0">
                <a:solidFill>
                  <a:prstClr val="black"/>
                </a:solidFill>
              </a:rPr>
              <a:t>]. La </a:t>
            </a:r>
            <a:r>
              <a:rPr lang="es-ES_tradnl" sz="1100" i="1" dirty="0">
                <a:solidFill>
                  <a:prstClr val="black"/>
                </a:solidFill>
              </a:rPr>
              <a:t>actividad fue escrita </a:t>
            </a:r>
            <a:r>
              <a:rPr lang="es-ES_tradnl" sz="1100" i="1" dirty="0" smtClean="0">
                <a:solidFill>
                  <a:prstClr val="black"/>
                </a:solidFill>
              </a:rPr>
              <a:t>…</a:t>
            </a:r>
            <a:endParaRPr lang="es-ES_tradnl" sz="1100" i="1" dirty="0">
              <a:solidFill>
                <a:prstClr val="black"/>
              </a:solidFill>
            </a:endParaRPr>
          </a:p>
          <a:p>
            <a:endParaRPr lang="es-ES_tradnl" sz="800" i="1" dirty="0">
              <a:solidFill>
                <a:prstClr val="black"/>
              </a:solidFill>
            </a:endParaRPr>
          </a:p>
          <a:p>
            <a:pPr defTabSz="1018809"/>
            <a:r>
              <a:rPr lang="es-ES_tradnl" sz="1100" dirty="0">
                <a:solidFill>
                  <a:prstClr val="black"/>
                </a:solidFill>
              </a:rPr>
              <a:t>La actividad en el salón de clase introduce a los estudiantes al contexto de una tarea de rendimiento, para que no estén en desventaja al demostrar las destrezas que la tarea intenta evaluar. </a:t>
            </a:r>
          </a:p>
          <a:p>
            <a:pPr defTabSz="1018809"/>
            <a:endParaRPr lang="es-ES_tradnl" sz="1100" dirty="0">
              <a:solidFill>
                <a:prstClr val="black"/>
              </a:solidFill>
            </a:endParaRPr>
          </a:p>
          <a:p>
            <a:pPr defTabSz="1018809"/>
            <a:r>
              <a:rPr lang="es-ES_tradnl" sz="1100" dirty="0">
                <a:solidFill>
                  <a:prstClr val="black"/>
                </a:solidFill>
              </a:rPr>
              <a:t>Los elementos contextuales incluyen:</a:t>
            </a:r>
          </a:p>
          <a:p>
            <a:pPr defTabSz="1018809"/>
            <a:endParaRPr lang="es-ES_tradnl" sz="1100" dirty="0">
              <a:solidFill>
                <a:prstClr val="black"/>
              </a:solidFill>
            </a:endParaRPr>
          </a:p>
          <a:p>
            <a:pPr marL="249205" indent="-249205" defTabSz="1018809">
              <a:buFontTx/>
              <a:buAutoNum type="arabicPeriod"/>
            </a:pPr>
            <a:r>
              <a:rPr lang="es-ES_tradnl" sz="1100" dirty="0">
                <a:solidFill>
                  <a:prstClr val="black"/>
                </a:solidFill>
              </a:rPr>
              <a:t>Un </a:t>
            </a:r>
            <a:r>
              <a:rPr lang="es-ES_tradnl" sz="1100" b="1" dirty="0">
                <a:solidFill>
                  <a:prstClr val="black"/>
                </a:solidFill>
              </a:rPr>
              <a:t>entendimiento del escenario/ambiente o de la situación </a:t>
            </a:r>
            <a:r>
              <a:rPr lang="es-ES_tradnl" sz="1100" dirty="0">
                <a:solidFill>
                  <a:prstClr val="black"/>
                </a:solidFill>
              </a:rPr>
              <a:t>en la que se sitúa la tarea. </a:t>
            </a:r>
          </a:p>
          <a:p>
            <a:pPr defTabSz="1018809"/>
            <a:r>
              <a:rPr lang="es-ES_tradnl" sz="1100" dirty="0">
                <a:solidFill>
                  <a:prstClr val="black"/>
                </a:solidFill>
              </a:rPr>
              <a:t>2.    </a:t>
            </a:r>
            <a:r>
              <a:rPr lang="es-ES_tradnl" sz="1100" b="1" dirty="0">
                <a:solidFill>
                  <a:prstClr val="black"/>
                </a:solidFill>
              </a:rPr>
              <a:t>Conceptos potencialmente desconocidos </a:t>
            </a:r>
            <a:r>
              <a:rPr lang="es-ES_tradnl" sz="1100" dirty="0">
                <a:solidFill>
                  <a:prstClr val="black"/>
                </a:solidFill>
              </a:rPr>
              <a:t>que están asociados al escenario/ambiente</a:t>
            </a:r>
            <a:r>
              <a:rPr lang="es-ES_tradnl" sz="1100" b="1" dirty="0">
                <a:solidFill>
                  <a:prstClr val="black"/>
                </a:solidFill>
              </a:rPr>
              <a:t>.</a:t>
            </a:r>
          </a:p>
          <a:p>
            <a:pPr marL="287338" indent="-287338" defTabSz="1018809"/>
            <a:r>
              <a:rPr lang="es-ES_tradnl" sz="1100" dirty="0">
                <a:solidFill>
                  <a:prstClr val="black"/>
                </a:solidFill>
              </a:rPr>
              <a:t>3.    </a:t>
            </a:r>
            <a:r>
              <a:rPr lang="es-ES_tradnl" sz="1100" b="1" dirty="0">
                <a:solidFill>
                  <a:prstClr val="black"/>
                </a:solidFill>
              </a:rPr>
              <a:t>Términos</a:t>
            </a:r>
            <a:r>
              <a:rPr lang="es-ES_tradnl" sz="1100" dirty="0">
                <a:solidFill>
                  <a:prstClr val="black"/>
                </a:solidFill>
              </a:rPr>
              <a:t> </a:t>
            </a:r>
            <a:r>
              <a:rPr lang="es-ES_tradnl" sz="1100" b="1" dirty="0">
                <a:solidFill>
                  <a:prstClr val="black"/>
                </a:solidFill>
              </a:rPr>
              <a:t>clave o vocabulario </a:t>
            </a:r>
            <a:r>
              <a:rPr lang="es-ES_tradnl" sz="1100" dirty="0">
                <a:solidFill>
                  <a:prstClr val="black"/>
                </a:solidFill>
              </a:rPr>
              <a:t>que los estudiantes necesitarán entender con el fin de participar de manera significativa y completar la tarea de rendimiento.</a:t>
            </a:r>
          </a:p>
          <a:p>
            <a:pPr marL="249205" indent="-249205" defTabSz="1018809">
              <a:buFontTx/>
              <a:buAutoNum type="arabicPeriod"/>
            </a:pPr>
            <a:endParaRPr lang="es-ES_tradnl" sz="1100" dirty="0">
              <a:solidFill>
                <a:prstClr val="black"/>
              </a:solidFill>
            </a:endParaRPr>
          </a:p>
          <a:p>
            <a:pPr defTabSz="1018809"/>
            <a:r>
              <a:rPr lang="es-ES_tradnl" sz="1100" dirty="0">
                <a:solidFill>
                  <a:prstClr val="black"/>
                </a:solidFill>
              </a:rPr>
              <a:t>Con la actividad en el salón de clase también se pretende generar </a:t>
            </a:r>
            <a:r>
              <a:rPr lang="es-ES_tradnl" sz="1100" dirty="0" smtClean="0">
                <a:solidFill>
                  <a:prstClr val="black"/>
                </a:solidFill>
              </a:rPr>
              <a:t>el interés </a:t>
            </a:r>
            <a:r>
              <a:rPr lang="es-ES_tradnl" sz="1100" dirty="0">
                <a:solidFill>
                  <a:prstClr val="black"/>
                </a:solidFill>
              </a:rPr>
              <a:t>de los estudiantes </a:t>
            </a:r>
            <a:r>
              <a:rPr lang="es-ES_tradnl" sz="1100" dirty="0" smtClean="0">
                <a:solidFill>
                  <a:prstClr val="black"/>
                </a:solidFill>
              </a:rPr>
              <a:t>hacia </a:t>
            </a:r>
            <a:r>
              <a:rPr lang="es-ES_tradnl" sz="1100" dirty="0">
                <a:solidFill>
                  <a:prstClr val="black"/>
                </a:solidFill>
              </a:rPr>
              <a:t>una mayor exploración de la idea clave (las ideas claves). La actividad debe ser fácil de implementar con instrucciones claras. </a:t>
            </a:r>
          </a:p>
          <a:p>
            <a:pPr defTabSz="1018809"/>
            <a:endParaRPr lang="es-ES_tradnl" sz="1100" dirty="0">
              <a:solidFill>
                <a:prstClr val="black"/>
              </a:solidFill>
            </a:endParaRPr>
          </a:p>
          <a:p>
            <a:pPr defTabSz="1018809"/>
            <a:r>
              <a:rPr lang="es-ES_tradnl" sz="1100" dirty="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ES_tradnl" sz="1100" dirty="0">
                <a:solidFill>
                  <a:prstClr val="black"/>
                </a:solidFill>
                <a:sym typeface="Calibri"/>
              </a:rPr>
              <a:t>s.</a:t>
            </a:r>
            <a:endParaRPr lang="es-ES_tradnl" sz="1100" dirty="0">
              <a:solidFill>
                <a:prstClr val="black"/>
              </a:solidFill>
              <a:ea typeface="Calibri"/>
              <a:cs typeface="Calibri"/>
              <a:sym typeface="Calibri"/>
            </a:endParaRPr>
          </a:p>
          <a:p>
            <a:pPr defTabSz="1018809"/>
            <a:endParaRPr lang="es-ES_tradnl" sz="1100" dirty="0">
              <a:solidFill>
                <a:prstClr val="black"/>
              </a:solidFill>
              <a:ea typeface="Calibri"/>
              <a:cs typeface="Calibri"/>
              <a:sym typeface="Calibri"/>
            </a:endParaRPr>
          </a:p>
          <a:p>
            <a:pPr defTabSz="1018809">
              <a:buSzPct val="25000"/>
            </a:pPr>
            <a:r>
              <a:rPr lang="es-ES_tradnl" sz="1100" b="1" dirty="0">
                <a:solidFill>
                  <a:prstClr val="black"/>
                </a:solidFill>
                <a:ea typeface="Calibri"/>
                <a:cs typeface="Calibri"/>
                <a:sym typeface="Calibri"/>
              </a:rPr>
              <a:t>Recursos necesarios:</a:t>
            </a:r>
          </a:p>
          <a:p>
            <a:endParaRPr lang="es-ES_tradnl" sz="1100" b="1" dirty="0">
              <a:solidFill>
                <a:prstClr val="black"/>
              </a:solidFill>
            </a:endParaRPr>
          </a:p>
          <a:p>
            <a:pPr marL="178409" indent="-178409">
              <a:buFont typeface="Arial" panose="020B0604020202020204" pitchFamily="34" charset="0"/>
              <a:buChar char="•"/>
            </a:pPr>
            <a:r>
              <a:rPr lang="es-ES_tradnl" sz="1100" dirty="0">
                <a:solidFill>
                  <a:prstClr val="black"/>
                </a:solidFill>
              </a:rPr>
              <a:t>Papel afiche (</a:t>
            </a:r>
            <a:r>
              <a:rPr lang="es-ES_tradnl" sz="1100" i="1" dirty="0">
                <a:solidFill>
                  <a:prstClr val="black"/>
                </a:solidFill>
              </a:rPr>
              <a:t>chart </a:t>
            </a:r>
            <a:r>
              <a:rPr lang="es-ES_tradnl" sz="1100" i="1" dirty="0" err="1">
                <a:solidFill>
                  <a:prstClr val="black"/>
                </a:solidFill>
              </a:rPr>
              <a:t>paper</a:t>
            </a:r>
            <a:r>
              <a:rPr lang="es-ES_tradnl" sz="1100" dirty="0">
                <a:solidFill>
                  <a:prstClr val="black"/>
                </a:solidFill>
              </a:rPr>
              <a:t>), pizarra </a:t>
            </a:r>
            <a:r>
              <a:rPr lang="es-ES_tradnl" sz="1100" dirty="0" smtClean="0">
                <a:solidFill>
                  <a:prstClr val="black"/>
                </a:solidFill>
              </a:rPr>
              <a:t>blanca o pizarrón, marcadores </a:t>
            </a:r>
            <a:r>
              <a:rPr lang="es-ES_tradnl" sz="1100" dirty="0">
                <a:solidFill>
                  <a:prstClr val="black"/>
                </a:solidFill>
              </a:rPr>
              <a:t>o </a:t>
            </a:r>
            <a:r>
              <a:rPr lang="es-ES_tradnl" sz="1100" dirty="0" smtClean="0">
                <a:solidFill>
                  <a:prstClr val="black"/>
                </a:solidFill>
              </a:rPr>
              <a:t>tiza (gis)</a:t>
            </a:r>
            <a:endParaRPr lang="es-ES_tradnl" sz="1100" dirty="0">
              <a:solidFill>
                <a:prstClr val="black"/>
              </a:solidFill>
            </a:endParaRPr>
          </a:p>
          <a:p>
            <a:pPr marL="178409" indent="-178409">
              <a:buFont typeface="Arial" panose="020B0604020202020204" pitchFamily="34" charset="0"/>
              <a:buChar char="•"/>
            </a:pPr>
            <a:r>
              <a:rPr lang="es-ES_tradnl" sz="1100" dirty="0" smtClean="0">
                <a:solidFill>
                  <a:prstClr val="black"/>
                </a:solidFill>
              </a:rPr>
              <a:t>Algún método para mostrar los materiales complementarios*</a:t>
            </a:r>
            <a:endParaRPr lang="es-ES_tradnl" sz="1100" dirty="0">
              <a:solidFill>
                <a:prstClr val="black"/>
              </a:solidFill>
            </a:endParaRPr>
          </a:p>
          <a:p>
            <a:pPr marL="178409" indent="-178409">
              <a:buFont typeface="Arial" panose="020B0604020202020204" pitchFamily="34" charset="0"/>
              <a:buChar char="•"/>
            </a:pPr>
            <a:r>
              <a:rPr lang="es-ES_tradnl" sz="1100" dirty="0" smtClean="0">
                <a:solidFill>
                  <a:prstClr val="black"/>
                </a:solidFill>
              </a:rPr>
              <a:t>Copias a color de las imágenes</a:t>
            </a:r>
            <a:endParaRPr lang="es-ES_tradnl" sz="1100" dirty="0">
              <a:solidFill>
                <a:prstClr val="black"/>
              </a:solidFill>
            </a:endParaRPr>
          </a:p>
          <a:p>
            <a:pPr marL="178409" indent="-178409">
              <a:buFont typeface="Arial" panose="020B0604020202020204" pitchFamily="34" charset="0"/>
              <a:buChar char="•"/>
            </a:pPr>
            <a:endParaRPr lang="es-ES_tradnl" sz="1100" dirty="0">
              <a:solidFill>
                <a:prstClr val="black"/>
              </a:solidFill>
            </a:endParaRPr>
          </a:p>
          <a:p>
            <a:r>
              <a:rPr lang="es-ES_tradnl" sz="1100" b="1" dirty="0" smtClean="0">
                <a:solidFill>
                  <a:prstClr val="black"/>
                </a:solidFill>
              </a:rPr>
              <a:t>Metas </a:t>
            </a:r>
            <a:r>
              <a:rPr lang="es-ES_tradnl" sz="1100" b="1" dirty="0">
                <a:solidFill>
                  <a:prstClr val="black"/>
                </a:solidFill>
              </a:rPr>
              <a:t>de aprendizaje:</a:t>
            </a:r>
          </a:p>
          <a:p>
            <a:endParaRPr lang="es-ES_tradnl" sz="1100" dirty="0">
              <a:solidFill>
                <a:prstClr val="black"/>
              </a:solidFill>
            </a:endParaRPr>
          </a:p>
          <a:p>
            <a:pPr marL="178409" indent="-178409">
              <a:buFont typeface="Arial" panose="020B0604020202020204" pitchFamily="34" charset="0"/>
              <a:buChar char="•"/>
            </a:pPr>
            <a:r>
              <a:rPr lang="es-ES_tradnl" sz="1100" dirty="0">
                <a:solidFill>
                  <a:prstClr val="black"/>
                </a:solidFill>
              </a:rPr>
              <a:t>Los estudiantes entenderán el contexto de los conceptos clave relacionados con el tema</a:t>
            </a:r>
          </a:p>
          <a:p>
            <a:pPr marL="178409" indent="56166">
              <a:buFont typeface="Courier New" panose="02070309020205020404" pitchFamily="49" charset="0"/>
              <a:buChar char="o"/>
            </a:pPr>
            <a:r>
              <a:rPr lang="es-ES_tradnl" sz="1100" dirty="0">
                <a:solidFill>
                  <a:prstClr val="black"/>
                </a:solidFill>
              </a:rPr>
              <a:t> </a:t>
            </a:r>
            <a:r>
              <a:rPr lang="es-ES_tradnl" sz="1100" dirty="0" smtClean="0">
                <a:solidFill>
                  <a:prstClr val="black"/>
                </a:solidFill>
              </a:rPr>
              <a:t>    Cómo </a:t>
            </a:r>
            <a:r>
              <a:rPr lang="es-ES_tradnl" sz="1100" dirty="0">
                <a:solidFill>
                  <a:prstClr val="black"/>
                </a:solidFill>
              </a:rPr>
              <a:t>los </a:t>
            </a:r>
            <a:r>
              <a:rPr lang="es-ES_tradnl" sz="1100" dirty="0" smtClean="0">
                <a:solidFill>
                  <a:prstClr val="black"/>
                </a:solidFill>
              </a:rPr>
              <a:t>personajes responden a las experiencias</a:t>
            </a:r>
          </a:p>
          <a:p>
            <a:pPr marL="178409" indent="56166">
              <a:buFont typeface="Courier New" panose="02070309020205020404" pitchFamily="49" charset="0"/>
              <a:buChar char="o"/>
            </a:pPr>
            <a:r>
              <a:rPr lang="es-ES_tradnl" sz="1100" dirty="0" smtClean="0">
                <a:solidFill>
                  <a:prstClr val="black"/>
                </a:solidFill>
              </a:rPr>
              <a:t>     Cómo los personajes describen sus experiencias</a:t>
            </a:r>
          </a:p>
          <a:p>
            <a:pPr marL="661715" lvl="1"/>
            <a:endParaRPr lang="es-ES_tradnl" sz="1100" dirty="0">
              <a:solidFill>
                <a:prstClr val="black"/>
              </a:solidFill>
            </a:endParaRPr>
          </a:p>
          <a:p>
            <a:pPr marL="178409"/>
            <a:endParaRPr lang="es-ES_tradnl" sz="1100" dirty="0">
              <a:solidFill>
                <a:prstClr val="black"/>
              </a:solidFill>
            </a:endParaRPr>
          </a:p>
          <a:p>
            <a:pPr defTabSz="1018809"/>
            <a:r>
              <a:rPr lang="es-ES_tradnl" sz="1100" dirty="0">
                <a:solidFill>
                  <a:prstClr val="black"/>
                </a:solidFill>
              </a:rPr>
              <a:t>Los estudiantes entenderán los términos clave:</a:t>
            </a:r>
          </a:p>
          <a:p>
            <a:pPr defTabSz="1018809"/>
            <a:r>
              <a:rPr lang="es-ES_tradnl" sz="1100" i="1" dirty="0">
                <a:solidFill>
                  <a:prstClr val="black"/>
                </a:solidFill>
              </a:rPr>
              <a:t>Nota: Las definiciones que se proporcionan aquí son para la conveniencia de los facilitadores. Se espera que los estudiantes entiendan estos términos clave en el contexto de la tarea, no que se memoricen las definiciones.</a:t>
            </a:r>
            <a:endParaRPr lang="es-ES_tradnl" sz="1100" dirty="0">
              <a:solidFill>
                <a:prstClr val="black"/>
              </a:solidFill>
            </a:endParaRPr>
          </a:p>
          <a:p>
            <a:endParaRPr lang="es-ES_tradnl" sz="1100" dirty="0" smtClean="0">
              <a:solidFill>
                <a:prstClr val="black"/>
              </a:solidFill>
            </a:endParaRPr>
          </a:p>
          <a:p>
            <a:pPr marL="178409" indent="-178409">
              <a:buFont typeface="Arial" panose="020B0604020202020204" pitchFamily="34" charset="0"/>
              <a:buChar char="•"/>
            </a:pPr>
            <a:r>
              <a:rPr lang="es-ES_tradnl" sz="1100" dirty="0" smtClean="0">
                <a:solidFill>
                  <a:prstClr val="black"/>
                </a:solidFill>
              </a:rPr>
              <a:t>Experiencias</a:t>
            </a:r>
            <a:endParaRPr lang="es-ES_tradnl" sz="1100" dirty="0">
              <a:solidFill>
                <a:prstClr val="black"/>
              </a:solidFill>
            </a:endParaRPr>
          </a:p>
          <a:p>
            <a:pPr marL="178409" indent="-178409">
              <a:buFont typeface="Arial" panose="020B0604020202020204" pitchFamily="34" charset="0"/>
              <a:buChar char="•"/>
            </a:pPr>
            <a:r>
              <a:rPr lang="es-ES_tradnl" sz="1100" dirty="0" smtClean="0">
                <a:solidFill>
                  <a:prstClr val="black"/>
                </a:solidFill>
              </a:rPr>
              <a:t>Narrativa</a:t>
            </a:r>
          </a:p>
          <a:p>
            <a:pPr marL="178409" indent="-178409">
              <a:buFont typeface="Arial" panose="020B0604020202020204" pitchFamily="34" charset="0"/>
              <a:buChar char="•"/>
            </a:pPr>
            <a:r>
              <a:rPr lang="es-ES_tradnl" sz="1100" dirty="0" smtClean="0">
                <a:solidFill>
                  <a:prstClr val="black"/>
                </a:solidFill>
              </a:rPr>
              <a:t>Sentir/sentimiento</a:t>
            </a:r>
            <a:endParaRPr lang="es-ES_tradnl" sz="1100" dirty="0">
              <a:solidFill>
                <a:prstClr val="black"/>
              </a:solidFill>
            </a:endParaRPr>
          </a:p>
          <a:p>
            <a:endParaRPr lang="es-ES_tradnl" sz="1100" i="1" dirty="0" smtClean="0">
              <a:solidFill>
                <a:prstClr val="black"/>
              </a:solidFill>
            </a:endParaRPr>
          </a:p>
          <a:p>
            <a:endParaRPr lang="es-ES_tradnl" sz="1100" i="1" dirty="0">
              <a:solidFill>
                <a:prstClr val="black"/>
              </a:solidFill>
            </a:endParaRPr>
          </a:p>
          <a:p>
            <a:r>
              <a:rPr lang="es-ES_tradnl" sz="1100" dirty="0">
                <a:solidFill>
                  <a:prstClr val="black"/>
                </a:solidFill>
              </a:rPr>
              <a:t>[Objetivo: El objetivo del facilitador es ayudar a los estudiantes a entender cómo los </a:t>
            </a:r>
            <a:r>
              <a:rPr lang="es-ES_tradnl" sz="1100" dirty="0" smtClean="0">
                <a:solidFill>
                  <a:prstClr val="black"/>
                </a:solidFill>
              </a:rPr>
              <a:t>personajes responden a y describen sus experiencias.]</a:t>
            </a:r>
            <a:endParaRPr lang="es-ES_tradnl" sz="1100" dirty="0">
              <a:solidFill>
                <a:prstClr val="black"/>
              </a:solidFill>
            </a:endParaRPr>
          </a:p>
          <a:p>
            <a:endParaRPr lang="es-ES_tradnl" sz="800" dirty="0">
              <a:solidFill>
                <a:prstClr val="black"/>
              </a:solidFill>
            </a:endParaRPr>
          </a:p>
          <a:p>
            <a:r>
              <a:rPr lang="es-419" sz="985" dirty="0">
                <a:solidFill>
                  <a:prstClr val="black"/>
                </a:solidFill>
              </a:rPr>
              <a:t>*</a:t>
            </a:r>
            <a:r>
              <a:rPr lang="es-419" sz="1000" dirty="0">
                <a:solidFill>
                  <a:prstClr val="black"/>
                </a:solidFill>
              </a:rPr>
              <a:t>Los facilitadores pueden decidir si quieren mostrar materiales complementarios utilizando un proyector o </a:t>
            </a:r>
            <a:r>
              <a:rPr lang="es-419" sz="1000" dirty="0" smtClean="0">
                <a:solidFill>
                  <a:prstClr val="black"/>
                </a:solidFill>
              </a:rPr>
              <a:t>una computadora </a:t>
            </a:r>
            <a:r>
              <a:rPr lang="es-419" sz="1000" dirty="0">
                <a:solidFill>
                  <a:prstClr val="black"/>
                </a:solidFill>
              </a:rPr>
              <a:t>/ Smartboard, o si quieren hacer copias y entregarlas a los estudiantes.</a:t>
            </a:r>
          </a:p>
          <a:p>
            <a:endParaRPr lang="es-ES_tradnl" sz="985" dirty="0">
              <a:solidFill>
                <a:prstClr val="black"/>
              </a:solidFill>
            </a:endParaRPr>
          </a:p>
        </p:txBody>
      </p:sp>
      <p:sp>
        <p:nvSpPr>
          <p:cNvPr id="5" name="Rectangle 4"/>
          <p:cNvSpPr/>
          <p:nvPr/>
        </p:nvSpPr>
        <p:spPr>
          <a:xfrm>
            <a:off x="3276600" y="9220200"/>
            <a:ext cx="3657600" cy="230832"/>
          </a:xfrm>
          <a:prstGeom prst="rect">
            <a:avLst/>
          </a:prstGeom>
        </p:spPr>
        <p:txBody>
          <a:bodyPr>
            <a:spAutoFit/>
          </a:bodyPr>
          <a:lstStyle/>
          <a:p>
            <a:r>
              <a:rPr lang="en-US" sz="900" dirty="0" smtClean="0">
                <a:solidFill>
                  <a:prstClr val="black"/>
                </a:solidFill>
              </a:rPr>
              <a:t>Rev. Control:  07/01/2015 HSD – OSP and Susan Richmond</a:t>
            </a:r>
            <a:endParaRPr lang="en-US" sz="900" dirty="0">
              <a:solidFill>
                <a:prstClr val="black"/>
              </a:solidFill>
            </a:endParaRPr>
          </a:p>
        </p:txBody>
      </p:sp>
      <p:sp>
        <p:nvSpPr>
          <p:cNvPr id="6" name="Slide Number Placeholder 4"/>
          <p:cNvSpPr>
            <a:spLocks noGrp="1"/>
          </p:cNvSpPr>
          <p:nvPr>
            <p:ph type="sldNum" sz="quarter" idx="12"/>
          </p:nvPr>
        </p:nvSpPr>
        <p:spPr>
          <a:xfrm>
            <a:off x="6324600" y="9055033"/>
            <a:ext cx="792480" cy="381000"/>
          </a:xfrm>
        </p:spPr>
        <p:txBody>
          <a:bodyPr/>
          <a:lstStyle/>
          <a:p>
            <a:fld id="{F177B04D-AEB5-43ED-B9BA-B3D1EC9C9067}" type="slidenum">
              <a:rPr lang="en-US" smtClean="0"/>
              <a:pPr/>
              <a:t>5</a:t>
            </a:fld>
            <a:endParaRPr lang="en-US" dirty="0"/>
          </a:p>
        </p:txBody>
      </p:sp>
    </p:spTree>
    <p:extLst>
      <p:ext uri="{BB962C8B-B14F-4D97-AF65-F5344CB8AC3E}">
        <p14:creationId xmlns:p14="http://schemas.microsoft.com/office/powerpoint/2010/main" val="369361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41981"/>
            <a:ext cx="6824267" cy="9003135"/>
          </a:xfrm>
          <a:prstGeom prst="rect">
            <a:avLst/>
          </a:prstGeom>
          <a:noFill/>
        </p:spPr>
        <p:txBody>
          <a:bodyPr wrap="square" lIns="95151" tIns="47576" rIns="95151" bIns="47576" rtlCol="0">
            <a:spAutoFit/>
          </a:bodyPr>
          <a:lstStyle/>
          <a:p>
            <a:r>
              <a:rPr lang="es-ES_tradnl" sz="1500" b="1" dirty="0" smtClean="0">
                <a:solidFill>
                  <a:prstClr val="black"/>
                </a:solidFill>
              </a:rPr>
              <a:t>Actividad: Descripción de experiencias </a:t>
            </a:r>
            <a:r>
              <a:rPr lang="es-ES_tradnl" sz="1500" i="1" dirty="0" smtClean="0">
                <a:solidFill>
                  <a:prstClr val="black"/>
                </a:solidFill>
              </a:rPr>
              <a:t>continuación</a:t>
            </a:r>
            <a:r>
              <a:rPr lang="es-ES_tradnl" sz="1300" i="1" dirty="0" smtClean="0">
                <a:solidFill>
                  <a:prstClr val="black"/>
                </a:solidFill>
              </a:rPr>
              <a:t>…</a:t>
            </a:r>
            <a:endParaRPr lang="es-ES_tradnl" sz="1300" i="1" dirty="0">
              <a:solidFill>
                <a:prstClr val="black"/>
              </a:solidFill>
            </a:endParaRPr>
          </a:p>
          <a:p>
            <a:endParaRPr lang="es-ES_tradnl" sz="1280" i="1" dirty="0">
              <a:solidFill>
                <a:prstClr val="black"/>
              </a:solidFill>
            </a:endParaRPr>
          </a:p>
          <a:p>
            <a:r>
              <a:rPr lang="es-ES_tradnl" sz="1150" b="1" dirty="0">
                <a:solidFill>
                  <a:prstClr val="black"/>
                </a:solidFill>
              </a:rPr>
              <a:t>El facilitador dice: </a:t>
            </a:r>
            <a:r>
              <a:rPr lang="es-ES_tradnl" sz="1150" b="1" i="1" dirty="0" smtClean="0">
                <a:solidFill>
                  <a:prstClr val="black"/>
                </a:solidFill>
              </a:rPr>
              <a:t>Hoy nos vamos </a:t>
            </a:r>
            <a:r>
              <a:rPr lang="es-ES_tradnl" sz="1150" b="1" i="1" dirty="0">
                <a:solidFill>
                  <a:prstClr val="black"/>
                </a:solidFill>
              </a:rPr>
              <a:t>a </a:t>
            </a:r>
            <a:r>
              <a:rPr lang="es-ES_tradnl" sz="1150" b="1" i="1" dirty="0" smtClean="0">
                <a:solidFill>
                  <a:prstClr val="black"/>
                </a:solidFill>
              </a:rPr>
              <a:t>preparar para </a:t>
            </a:r>
            <a:r>
              <a:rPr lang="es-ES_tradnl" sz="1150" b="1" i="1" dirty="0">
                <a:solidFill>
                  <a:prstClr val="black"/>
                </a:solidFill>
              </a:rPr>
              <a:t>la Tarea </a:t>
            </a:r>
            <a:r>
              <a:rPr lang="es-ES_tradnl" sz="1150" b="1" i="1" dirty="0" smtClean="0">
                <a:solidFill>
                  <a:prstClr val="black"/>
                </a:solidFill>
              </a:rPr>
              <a:t>de rendimiento de escritura narrativa en la que estarás escribiendo un cuento imaginario. Recuerda, una narrativa es un cuento (relato) que describe eventos que han ocurrido. </a:t>
            </a:r>
            <a:endParaRPr lang="es-ES_tradnl" sz="1150" b="1" i="1" dirty="0">
              <a:solidFill>
                <a:prstClr val="black"/>
              </a:solidFill>
            </a:endParaRPr>
          </a:p>
          <a:p>
            <a:endParaRPr lang="es-ES_tradnl" sz="1150" b="1" dirty="0">
              <a:solidFill>
                <a:prstClr val="black"/>
              </a:solidFill>
            </a:endParaRPr>
          </a:p>
          <a:p>
            <a:r>
              <a:rPr lang="es-ES_tradnl" sz="1150" b="1" dirty="0">
                <a:solidFill>
                  <a:prstClr val="black"/>
                </a:solidFill>
              </a:rPr>
              <a:t>El facilitador dice:  </a:t>
            </a:r>
            <a:r>
              <a:rPr lang="es-ES_tradnl" sz="1150" b="1" i="1" dirty="0" smtClean="0">
                <a:solidFill>
                  <a:prstClr val="black"/>
                </a:solidFill>
              </a:rPr>
              <a:t>¿Sabes lo que cada cuento necesita tener?</a:t>
            </a:r>
            <a:endParaRPr lang="es-ES_tradnl" sz="1150" b="1" i="1" dirty="0">
              <a:solidFill>
                <a:prstClr val="black"/>
              </a:solidFill>
            </a:endParaRPr>
          </a:p>
          <a:p>
            <a:endParaRPr lang="es-ES_tradnl" sz="1150" b="1" dirty="0">
              <a:solidFill>
                <a:prstClr val="black"/>
              </a:solidFill>
            </a:endParaRPr>
          </a:p>
          <a:p>
            <a:r>
              <a:rPr lang="es-ES_tradnl" sz="1150" b="1" dirty="0">
                <a:solidFill>
                  <a:prstClr val="black"/>
                </a:solidFill>
              </a:rPr>
              <a:t>Posibles respuestas de los estudiantes:</a:t>
            </a:r>
          </a:p>
          <a:p>
            <a:pPr marL="178409" indent="-178409">
              <a:buFont typeface="Arial" panose="020B0604020202020204" pitchFamily="34" charset="0"/>
              <a:buChar char="•"/>
            </a:pPr>
            <a:r>
              <a:rPr lang="es-ES_tradnl" sz="1150" b="1" dirty="0" smtClean="0">
                <a:solidFill>
                  <a:prstClr val="black"/>
                </a:solidFill>
              </a:rPr>
              <a:t>Principio, medio, fin</a:t>
            </a:r>
            <a:endParaRPr lang="es-ES_tradnl" sz="1150" b="1" dirty="0">
              <a:solidFill>
                <a:prstClr val="black"/>
              </a:solidFill>
            </a:endParaRPr>
          </a:p>
          <a:p>
            <a:pPr marL="178409" indent="-178409">
              <a:buFont typeface="Arial" panose="020B0604020202020204" pitchFamily="34" charset="0"/>
              <a:buChar char="•"/>
            </a:pPr>
            <a:r>
              <a:rPr lang="es-ES_tradnl" sz="1150" b="1" dirty="0" smtClean="0">
                <a:solidFill>
                  <a:prstClr val="black"/>
                </a:solidFill>
              </a:rPr>
              <a:t>Personajes</a:t>
            </a:r>
          </a:p>
          <a:p>
            <a:pPr marL="178409" indent="-178409">
              <a:buFont typeface="Arial" panose="020B0604020202020204" pitchFamily="34" charset="0"/>
              <a:buChar char="•"/>
            </a:pPr>
            <a:r>
              <a:rPr lang="es-ES_tradnl" sz="1150" b="1" dirty="0" smtClean="0">
                <a:solidFill>
                  <a:prstClr val="black"/>
                </a:solidFill>
              </a:rPr>
              <a:t>Escenario</a:t>
            </a:r>
          </a:p>
          <a:p>
            <a:pPr marL="178409" indent="-178409">
              <a:buFont typeface="Arial" panose="020B0604020202020204" pitchFamily="34" charset="0"/>
              <a:buChar char="•"/>
            </a:pPr>
            <a:r>
              <a:rPr lang="es-ES_tradnl" sz="1150" b="1" dirty="0" smtClean="0">
                <a:solidFill>
                  <a:prstClr val="black"/>
                </a:solidFill>
              </a:rPr>
              <a:t>Trama</a:t>
            </a:r>
          </a:p>
          <a:p>
            <a:pPr marL="178409" indent="-178409">
              <a:buFont typeface="Arial" panose="020B0604020202020204" pitchFamily="34" charset="0"/>
              <a:buChar char="•"/>
            </a:pPr>
            <a:r>
              <a:rPr lang="es-ES_tradnl" sz="1150" b="1" dirty="0" smtClean="0">
                <a:solidFill>
                  <a:prstClr val="black"/>
                </a:solidFill>
              </a:rPr>
              <a:t>Problema</a:t>
            </a:r>
          </a:p>
          <a:p>
            <a:pPr marL="178409" indent="-178409">
              <a:buFont typeface="Arial" panose="020B0604020202020204" pitchFamily="34" charset="0"/>
              <a:buChar char="•"/>
            </a:pPr>
            <a:r>
              <a:rPr lang="es-ES_tradnl" sz="1150" b="1" dirty="0" smtClean="0">
                <a:solidFill>
                  <a:prstClr val="black"/>
                </a:solidFill>
              </a:rPr>
              <a:t>Solución</a:t>
            </a:r>
          </a:p>
          <a:p>
            <a:endParaRPr lang="es-ES_tradnl" sz="1150" b="1" dirty="0">
              <a:solidFill>
                <a:prstClr val="black"/>
              </a:solidFill>
            </a:endParaRPr>
          </a:p>
          <a:p>
            <a:r>
              <a:rPr lang="es-ES_tradnl" sz="1150" b="1" dirty="0" smtClean="0">
                <a:solidFill>
                  <a:prstClr val="black"/>
                </a:solidFill>
              </a:rPr>
              <a:t>[Escriba las respuestas en el pizarrón.  Si lo estudiantes no encuentran respuestas razonables o relevantes, utilice los ejemplos de las respuestas posibles de los estudiantes arriba]</a:t>
            </a:r>
            <a:endParaRPr lang="es-ES_tradnl" sz="1150" b="1" dirty="0">
              <a:solidFill>
                <a:prstClr val="black"/>
              </a:solidFill>
            </a:endParaRPr>
          </a:p>
          <a:p>
            <a:endParaRPr lang="es-ES_tradnl" sz="1150" b="1" strike="sngStrike" dirty="0">
              <a:solidFill>
                <a:prstClr val="black"/>
              </a:solidFill>
            </a:endParaRPr>
          </a:p>
          <a:p>
            <a:r>
              <a:rPr lang="es-ES_tradnl" sz="1150" b="1" dirty="0">
                <a:solidFill>
                  <a:prstClr val="black"/>
                </a:solidFill>
              </a:rPr>
              <a:t>El facilitador </a:t>
            </a:r>
            <a:r>
              <a:rPr lang="es-ES_tradnl" sz="1150" b="1" dirty="0" smtClean="0">
                <a:solidFill>
                  <a:prstClr val="black"/>
                </a:solidFill>
              </a:rPr>
              <a:t>dice: </a:t>
            </a:r>
            <a:r>
              <a:rPr lang="es-ES_tradnl" sz="1150" b="1" i="1" dirty="0" smtClean="0">
                <a:solidFill>
                  <a:prstClr val="black"/>
                </a:solidFill>
              </a:rPr>
              <a:t>Hoy nos enfocaremos en los personajes.  Voy a mostrarles unas fotografías para ver cómo se  podrían sentirse los personajes.</a:t>
            </a:r>
            <a:endParaRPr lang="es-ES_tradnl" sz="1150" b="1" i="1" dirty="0">
              <a:solidFill>
                <a:prstClr val="black"/>
              </a:solidFill>
            </a:endParaRPr>
          </a:p>
          <a:p>
            <a:endParaRPr lang="es-ES_tradnl" sz="1150" b="1" dirty="0">
              <a:solidFill>
                <a:prstClr val="black"/>
              </a:solidFill>
            </a:endParaRPr>
          </a:p>
          <a:p>
            <a:r>
              <a:rPr lang="es-ES_tradnl" sz="1150" b="1" dirty="0" smtClean="0">
                <a:solidFill>
                  <a:prstClr val="black"/>
                </a:solidFill>
              </a:rPr>
              <a:t>[Muestre una ilustración de un dinosaurio]</a:t>
            </a:r>
            <a:endParaRPr lang="es-ES_tradnl" sz="1150" b="1" dirty="0">
              <a:solidFill>
                <a:prstClr val="black"/>
              </a:solidFill>
            </a:endParaRPr>
          </a:p>
          <a:p>
            <a:endParaRPr lang="es-ES_tradnl" sz="1150" b="1" dirty="0">
              <a:solidFill>
                <a:prstClr val="black"/>
              </a:solidFill>
            </a:endParaRPr>
          </a:p>
          <a:p>
            <a:r>
              <a:rPr lang="es-ES_tradnl" sz="1150" b="1" dirty="0">
                <a:solidFill>
                  <a:prstClr val="black"/>
                </a:solidFill>
              </a:rPr>
              <a:t>El facilitador dice: </a:t>
            </a:r>
            <a:r>
              <a:rPr lang="es-ES_tradnl" sz="1150" b="1" i="1" dirty="0">
                <a:solidFill>
                  <a:prstClr val="black"/>
                </a:solidFill>
              </a:rPr>
              <a:t>T</a:t>
            </a:r>
            <a:r>
              <a:rPr lang="es-ES_tradnl" sz="1150" b="1" i="1" dirty="0" smtClean="0">
                <a:solidFill>
                  <a:prstClr val="black"/>
                </a:solidFill>
              </a:rPr>
              <a:t>engo una ilustración de un dinosaurio.  Estoy observando al dinosaurio y a los otros objetos en la ilustración. Noto que está acostado.  A su lado hay servilletas, flores y tarjetas de amigos deseándole que se mejore. Creo que quizás esta enfermo.  A veces cuando yo me enfermo, las personas me envían tarjetas.</a:t>
            </a:r>
            <a:endParaRPr lang="es-ES_tradnl" sz="1150" b="1" i="1" dirty="0">
              <a:solidFill>
                <a:prstClr val="black"/>
              </a:solidFill>
            </a:endParaRPr>
          </a:p>
          <a:p>
            <a:endParaRPr lang="es-ES_tradnl" sz="1150" b="1" dirty="0">
              <a:solidFill>
                <a:prstClr val="black"/>
              </a:solidFill>
            </a:endParaRPr>
          </a:p>
          <a:p>
            <a:endParaRPr lang="es-ES_tradnl" sz="1150" b="1" dirty="0">
              <a:solidFill>
                <a:prstClr val="black"/>
              </a:solidFill>
            </a:endParaRPr>
          </a:p>
          <a:p>
            <a:r>
              <a:rPr lang="es-ES_tradnl" sz="1150" b="1" dirty="0">
                <a:solidFill>
                  <a:prstClr val="black"/>
                </a:solidFill>
              </a:rPr>
              <a:t>El facilitador dice: </a:t>
            </a:r>
            <a:r>
              <a:rPr lang="es-ES_tradnl" sz="1150" b="1" i="1" dirty="0" smtClean="0">
                <a:solidFill>
                  <a:prstClr val="black"/>
                </a:solidFill>
              </a:rPr>
              <a:t>Por lo general, puedes saber cómo se siente un personaje por las pistas que te dan las ilustraciones y </a:t>
            </a:r>
            <a:r>
              <a:rPr lang="es-ES_tradnl" sz="1150" b="1" i="1" dirty="0">
                <a:solidFill>
                  <a:prstClr val="black"/>
                </a:solidFill>
              </a:rPr>
              <a:t> </a:t>
            </a:r>
            <a:r>
              <a:rPr lang="es-ES_tradnl" sz="1150" b="1" i="1" dirty="0" smtClean="0">
                <a:solidFill>
                  <a:prstClr val="black"/>
                </a:solidFill>
              </a:rPr>
              <a:t>el cuento.  Ahora, les mostraré más ilustraciones y tendrán la oportunidad de averiguar cómo creen ustedes que  se sienten los personajes..  </a:t>
            </a:r>
            <a:endParaRPr lang="es-ES_tradnl" sz="1150" b="1" i="1" dirty="0">
              <a:solidFill>
                <a:prstClr val="black"/>
              </a:solidFill>
            </a:endParaRPr>
          </a:p>
          <a:p>
            <a:endParaRPr lang="es-ES_tradnl" sz="1150" b="1" dirty="0">
              <a:solidFill>
                <a:prstClr val="black"/>
              </a:solidFill>
            </a:endParaRPr>
          </a:p>
          <a:p>
            <a:r>
              <a:rPr lang="es-ES_tradnl" sz="1150" b="1" dirty="0" smtClean="0">
                <a:solidFill>
                  <a:prstClr val="black"/>
                </a:solidFill>
              </a:rPr>
              <a:t>[Muestre  a los estudiantes la ilustración de la rana y el sapo]</a:t>
            </a:r>
            <a:endParaRPr lang="es-ES_tradnl" sz="1150" b="1" dirty="0">
              <a:solidFill>
                <a:prstClr val="black"/>
              </a:solidFill>
            </a:endParaRPr>
          </a:p>
          <a:p>
            <a:endParaRPr lang="es-ES_tradnl" sz="1150" b="1" dirty="0">
              <a:solidFill>
                <a:prstClr val="black"/>
              </a:solidFill>
            </a:endParaRPr>
          </a:p>
          <a:p>
            <a:r>
              <a:rPr lang="es-ES_tradnl" sz="1150" b="1" dirty="0">
                <a:solidFill>
                  <a:prstClr val="black"/>
                </a:solidFill>
              </a:rPr>
              <a:t>Pregunta de discusión:  </a:t>
            </a:r>
          </a:p>
          <a:p>
            <a:pPr marL="178409" indent="-178409">
              <a:buFont typeface="Arial" panose="020B0604020202020204" pitchFamily="34" charset="0"/>
              <a:buChar char="•"/>
            </a:pPr>
            <a:r>
              <a:rPr lang="es-ES_tradnl" sz="1150" b="1" dirty="0" smtClean="0">
                <a:solidFill>
                  <a:prstClr val="black"/>
                </a:solidFill>
              </a:rPr>
              <a:t>¿Qué pistas de estas ilustraciones pueden utilizar para averiguar cómo un personaje se está sintiendo en un cuento? Hablen con su compañero sobre esta pregunta.</a:t>
            </a:r>
            <a:endParaRPr lang="es-ES_tradnl" sz="1150" b="1" dirty="0">
              <a:solidFill>
                <a:prstClr val="black"/>
              </a:solidFill>
            </a:endParaRPr>
          </a:p>
          <a:p>
            <a:pPr marL="178409" indent="-178409">
              <a:buFont typeface="Arial" panose="020B0604020202020204" pitchFamily="34" charset="0"/>
              <a:buChar char="•"/>
            </a:pPr>
            <a:endParaRPr lang="es-ES_tradnl" sz="1150" b="1" dirty="0">
              <a:solidFill>
                <a:prstClr val="black"/>
              </a:solidFill>
            </a:endParaRPr>
          </a:p>
          <a:p>
            <a:r>
              <a:rPr lang="es-ES_tradnl" sz="1150" b="1" dirty="0" smtClean="0">
                <a:solidFill>
                  <a:prstClr val="black"/>
                </a:solidFill>
              </a:rPr>
              <a:t>[Dé  a los estudiantes un minuto para hablar con sus compañeros]</a:t>
            </a:r>
            <a:endParaRPr lang="es-ES_tradnl" sz="1150" b="1" dirty="0">
              <a:solidFill>
                <a:prstClr val="black"/>
              </a:solidFill>
            </a:endParaRPr>
          </a:p>
          <a:p>
            <a:endParaRPr lang="es-ES_tradnl" sz="1150" b="1" dirty="0">
              <a:solidFill>
                <a:prstClr val="black"/>
              </a:solidFill>
            </a:endParaRPr>
          </a:p>
          <a:p>
            <a:r>
              <a:rPr lang="es-ES_tradnl" sz="1150" b="1" dirty="0" smtClean="0">
                <a:solidFill>
                  <a:prstClr val="black"/>
                </a:solidFill>
              </a:rPr>
              <a:t>Posibles </a:t>
            </a:r>
            <a:r>
              <a:rPr lang="es-ES_tradnl" sz="1150" b="1" dirty="0">
                <a:solidFill>
                  <a:prstClr val="black"/>
                </a:solidFill>
              </a:rPr>
              <a:t>respuestas de los </a:t>
            </a:r>
            <a:r>
              <a:rPr lang="es-ES_tradnl" sz="1150" b="1" dirty="0" smtClean="0">
                <a:solidFill>
                  <a:prstClr val="black"/>
                </a:solidFill>
              </a:rPr>
              <a:t>estudiantes:</a:t>
            </a:r>
            <a:endParaRPr lang="es-ES_tradnl" sz="1150" b="1" dirty="0">
              <a:solidFill>
                <a:prstClr val="black"/>
              </a:solidFill>
            </a:endParaRPr>
          </a:p>
          <a:p>
            <a:pPr marL="178409" indent="-178409">
              <a:buFont typeface="Arial" panose="020B0604020202020204" pitchFamily="34" charset="0"/>
              <a:buChar char="•"/>
            </a:pPr>
            <a:r>
              <a:rPr lang="es-ES_tradnl" sz="1150" b="1" dirty="0" smtClean="0">
                <a:solidFill>
                  <a:prstClr val="black"/>
                </a:solidFill>
              </a:rPr>
              <a:t>Tienen hambre</a:t>
            </a:r>
            <a:endParaRPr lang="es-ES_tradnl" sz="1150" b="1" dirty="0">
              <a:solidFill>
                <a:prstClr val="black"/>
              </a:solidFill>
            </a:endParaRPr>
          </a:p>
          <a:p>
            <a:pPr marL="178409" indent="-178409">
              <a:buFont typeface="Arial" panose="020B0604020202020204" pitchFamily="34" charset="0"/>
              <a:buChar char="•"/>
            </a:pPr>
            <a:r>
              <a:rPr lang="es-ES_tradnl" sz="1150" b="1" dirty="0" smtClean="0">
                <a:solidFill>
                  <a:prstClr val="black"/>
                </a:solidFill>
              </a:rPr>
              <a:t>Les gustan las galletas</a:t>
            </a:r>
            <a:endParaRPr lang="es-ES_tradnl" sz="1150" b="1" dirty="0">
              <a:solidFill>
                <a:prstClr val="black"/>
              </a:solidFill>
            </a:endParaRPr>
          </a:p>
          <a:p>
            <a:pPr marL="178409" indent="-178409">
              <a:buFont typeface="Arial" panose="020B0604020202020204" pitchFamily="34" charset="0"/>
              <a:buChar char="•"/>
            </a:pPr>
            <a:r>
              <a:rPr lang="es-ES_tradnl" sz="1150" b="1" dirty="0" smtClean="0">
                <a:solidFill>
                  <a:prstClr val="black"/>
                </a:solidFill>
              </a:rPr>
              <a:t>Están felices</a:t>
            </a:r>
            <a:endParaRPr lang="es-ES_tradnl" sz="1150" b="1" dirty="0">
              <a:solidFill>
                <a:prstClr val="black"/>
              </a:solidFill>
            </a:endParaRPr>
          </a:p>
          <a:p>
            <a:endParaRPr lang="es-ES_tradnl" sz="1150" b="1" dirty="0">
              <a:solidFill>
                <a:prstClr val="black"/>
              </a:solidFill>
            </a:endParaRPr>
          </a:p>
          <a:p>
            <a:r>
              <a:rPr lang="es-ES_tradnl" sz="1150" b="1" dirty="0">
                <a:solidFill>
                  <a:prstClr val="black"/>
                </a:solidFill>
              </a:rPr>
              <a:t>[Escriba las respuestas de los estudiantes </a:t>
            </a:r>
            <a:r>
              <a:rPr lang="es-ES_tradnl" sz="1150" b="1" dirty="0" smtClean="0">
                <a:solidFill>
                  <a:prstClr val="black"/>
                </a:solidFill>
              </a:rPr>
              <a:t>en la pizarra. </a:t>
            </a:r>
            <a:r>
              <a:rPr lang="es-ES_tradnl" sz="1150" b="1" dirty="0">
                <a:solidFill>
                  <a:prstClr val="black"/>
                </a:solidFill>
              </a:rPr>
              <a:t>Si los estudiantes no </a:t>
            </a:r>
            <a:r>
              <a:rPr lang="es-ES_tradnl" sz="1150" b="1" dirty="0" smtClean="0">
                <a:solidFill>
                  <a:prstClr val="black"/>
                </a:solidFill>
              </a:rPr>
              <a:t>ofrecen </a:t>
            </a:r>
            <a:r>
              <a:rPr lang="es-ES_tradnl" sz="1150" b="1" dirty="0">
                <a:solidFill>
                  <a:prstClr val="black"/>
                </a:solidFill>
              </a:rPr>
              <a:t>respuestas razonables o relevantes, utilice los </a:t>
            </a:r>
            <a:r>
              <a:rPr lang="es-ES_tradnl" sz="1150" b="1" dirty="0" smtClean="0">
                <a:solidFill>
                  <a:prstClr val="black"/>
                </a:solidFill>
              </a:rPr>
              <a:t>ejemplos  anteriores de </a:t>
            </a:r>
            <a:r>
              <a:rPr lang="es-ES_tradnl" sz="1150" b="1" dirty="0">
                <a:solidFill>
                  <a:prstClr val="black"/>
                </a:solidFill>
              </a:rPr>
              <a:t>las </a:t>
            </a:r>
            <a:r>
              <a:rPr lang="es-ES_tradnl" sz="1150" b="1" dirty="0" smtClean="0">
                <a:solidFill>
                  <a:prstClr val="black"/>
                </a:solidFill>
              </a:rPr>
              <a:t>posibles </a:t>
            </a:r>
            <a:r>
              <a:rPr lang="es-ES_tradnl" sz="1150" b="1" dirty="0">
                <a:solidFill>
                  <a:prstClr val="black"/>
                </a:solidFill>
              </a:rPr>
              <a:t>respuestas de los estudiantes. </a:t>
            </a:r>
            <a:r>
              <a:rPr lang="es-ES_tradnl" sz="1150" b="1" dirty="0" smtClean="0">
                <a:solidFill>
                  <a:prstClr val="black"/>
                </a:solidFill>
              </a:rPr>
              <a:t>]</a:t>
            </a:r>
          </a:p>
          <a:p>
            <a:endParaRPr lang="es-ES_tradnl" sz="1050" b="1" dirty="0">
              <a:solidFill>
                <a:prstClr val="black"/>
              </a:solidFill>
            </a:endParaRPr>
          </a:p>
        </p:txBody>
      </p:sp>
      <p:sp>
        <p:nvSpPr>
          <p:cNvPr id="3" name="Rectangle 2"/>
          <p:cNvSpPr/>
          <p:nvPr/>
        </p:nvSpPr>
        <p:spPr>
          <a:xfrm>
            <a:off x="3276600" y="9220200"/>
            <a:ext cx="3657600" cy="230832"/>
          </a:xfrm>
          <a:prstGeom prst="rect">
            <a:avLst/>
          </a:prstGeom>
        </p:spPr>
        <p:txBody>
          <a:bodyPr>
            <a:spAutoFit/>
          </a:bodyPr>
          <a:lstStyle/>
          <a:p>
            <a:r>
              <a:rPr lang="en-US" sz="900" dirty="0" smtClean="0">
                <a:solidFill>
                  <a:prstClr val="black"/>
                </a:solidFill>
              </a:rPr>
              <a:t>Rev. Control:  07/01/2015 HSD – OSP and Susan Richmond</a:t>
            </a:r>
            <a:endParaRPr lang="en-US" sz="900" dirty="0">
              <a:solidFill>
                <a:prstClr val="black"/>
              </a:solidFill>
            </a:endParaRPr>
          </a:p>
        </p:txBody>
      </p:sp>
      <p:sp>
        <p:nvSpPr>
          <p:cNvPr id="6" name="Slide Number Placeholder 4"/>
          <p:cNvSpPr>
            <a:spLocks noGrp="1"/>
          </p:cNvSpPr>
          <p:nvPr>
            <p:ph type="sldNum" sz="quarter" idx="12"/>
          </p:nvPr>
        </p:nvSpPr>
        <p:spPr>
          <a:xfrm>
            <a:off x="6324600" y="9055033"/>
            <a:ext cx="792480" cy="381000"/>
          </a:xfrm>
        </p:spPr>
        <p:txBody>
          <a:bodyPr/>
          <a:lstStyle/>
          <a:p>
            <a:fld id="{F177B04D-AEB5-43ED-B9BA-B3D1EC9C9067}" type="slidenum">
              <a:rPr lang="en-US" smtClean="0"/>
              <a:pPr/>
              <a:t>6</a:t>
            </a:fld>
            <a:endParaRPr lang="en-US" dirty="0"/>
          </a:p>
        </p:txBody>
      </p:sp>
    </p:spTree>
    <p:extLst>
      <p:ext uri="{BB962C8B-B14F-4D97-AF65-F5344CB8AC3E}">
        <p14:creationId xmlns:p14="http://schemas.microsoft.com/office/powerpoint/2010/main" val="671953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6400800" cy="8446158"/>
          </a:xfrm>
          <a:prstGeom prst="rect">
            <a:avLst/>
          </a:prstGeom>
          <a:noFill/>
        </p:spPr>
        <p:txBody>
          <a:bodyPr wrap="square" rtlCol="0">
            <a:spAutoFit/>
          </a:bodyPr>
          <a:lstStyle/>
          <a:p>
            <a:r>
              <a:rPr lang="es-PR" sz="1155" b="1" dirty="0" smtClean="0">
                <a:solidFill>
                  <a:prstClr val="black"/>
                </a:solidFill>
              </a:rPr>
              <a:t>[Muestre a los estudiantes una ilustración de David]</a:t>
            </a:r>
          </a:p>
          <a:p>
            <a:endParaRPr lang="es-PR" sz="1155" b="1" dirty="0" smtClean="0">
              <a:solidFill>
                <a:prstClr val="black"/>
              </a:solidFill>
            </a:endParaRPr>
          </a:p>
          <a:p>
            <a:r>
              <a:rPr lang="es-PR" sz="1155" b="1" dirty="0" smtClean="0">
                <a:solidFill>
                  <a:prstClr val="black"/>
                </a:solidFill>
              </a:rPr>
              <a:t>Pregunta de discusión: ¿Qué pistas ven en esta ilustración que pueden utilizar para averiguar cómo se siente el personaje en este cuento? Hablen con un compañero sobre esta pregunta.</a:t>
            </a:r>
          </a:p>
          <a:p>
            <a:endParaRPr lang="es-PR" sz="1155" b="1" dirty="0" smtClean="0">
              <a:solidFill>
                <a:prstClr val="black"/>
              </a:solidFill>
            </a:endParaRPr>
          </a:p>
          <a:p>
            <a:r>
              <a:rPr lang="es-PR" sz="1155" b="1" dirty="0" smtClean="0">
                <a:solidFill>
                  <a:prstClr val="black"/>
                </a:solidFill>
              </a:rPr>
              <a:t>[Dé a los estudiantes un minuto para hablar con sus compañeros]</a:t>
            </a:r>
          </a:p>
          <a:p>
            <a:endParaRPr lang="es-PR" sz="1155" b="1" dirty="0" smtClean="0">
              <a:solidFill>
                <a:prstClr val="black"/>
              </a:solidFill>
            </a:endParaRPr>
          </a:p>
          <a:p>
            <a:r>
              <a:rPr lang="es-PR" sz="1155" b="1" dirty="0" smtClean="0">
                <a:solidFill>
                  <a:prstClr val="black"/>
                </a:solidFill>
              </a:rPr>
              <a:t>Posible respuestas de los estudiantes:</a:t>
            </a:r>
          </a:p>
          <a:p>
            <a:pPr marL="180023" indent="-180023">
              <a:buFont typeface="Arial" panose="020B0604020202020204" pitchFamily="34" charset="0"/>
              <a:buChar char="•"/>
            </a:pPr>
            <a:r>
              <a:rPr lang="es-PR" sz="1155" b="1" dirty="0" smtClean="0">
                <a:solidFill>
                  <a:prstClr val="black"/>
                </a:solidFill>
              </a:rPr>
              <a:t>Se siente gracioso</a:t>
            </a:r>
          </a:p>
          <a:p>
            <a:pPr marL="180023" indent="-180023">
              <a:buFont typeface="Arial" panose="020B0604020202020204" pitchFamily="34" charset="0"/>
              <a:buChar char="•"/>
            </a:pPr>
            <a:r>
              <a:rPr lang="es-PR" sz="1155" b="1" dirty="0" smtClean="0">
                <a:solidFill>
                  <a:prstClr val="black"/>
                </a:solidFill>
              </a:rPr>
              <a:t>Tiene mucha energía</a:t>
            </a:r>
          </a:p>
          <a:p>
            <a:pPr marL="180023" indent="-180023">
              <a:buFont typeface="Arial" panose="020B0604020202020204" pitchFamily="34" charset="0"/>
              <a:buChar char="•"/>
            </a:pPr>
            <a:r>
              <a:rPr lang="es-PR" sz="1155" b="1" dirty="0" smtClean="0">
                <a:solidFill>
                  <a:prstClr val="black"/>
                </a:solidFill>
              </a:rPr>
              <a:t>Se siente artístico</a:t>
            </a:r>
          </a:p>
          <a:p>
            <a:pPr marL="180023" indent="-180023">
              <a:buFont typeface="Arial" panose="020B0604020202020204" pitchFamily="34" charset="0"/>
              <a:buChar char="•"/>
            </a:pPr>
            <a:endParaRPr lang="es-PR" sz="1155" b="1" dirty="0" smtClean="0">
              <a:solidFill>
                <a:prstClr val="black"/>
              </a:solidFill>
            </a:endParaRPr>
          </a:p>
          <a:p>
            <a:endParaRPr lang="es-PR" sz="1155" b="1" dirty="0" smtClean="0">
              <a:solidFill>
                <a:prstClr val="black"/>
              </a:solidFill>
            </a:endParaRPr>
          </a:p>
          <a:p>
            <a:pPr lvl="0"/>
            <a:r>
              <a:rPr lang="es-ES_tradnl" sz="1100" b="1" dirty="0">
                <a:solidFill>
                  <a:prstClr val="black"/>
                </a:solidFill>
              </a:rPr>
              <a:t>[Escriba las respuestas de los </a:t>
            </a:r>
            <a:r>
              <a:rPr lang="es-ES_tradnl" sz="1100" b="1" dirty="0" smtClean="0">
                <a:solidFill>
                  <a:prstClr val="black"/>
                </a:solidFill>
              </a:rPr>
              <a:t>estudiantes en la pizarra. </a:t>
            </a:r>
            <a:r>
              <a:rPr lang="es-ES_tradnl" sz="1100" b="1" dirty="0">
                <a:solidFill>
                  <a:prstClr val="black"/>
                </a:solidFill>
              </a:rPr>
              <a:t>Si los estudiantes no ofrecen respuestas razonables o relevantes, utilice los </a:t>
            </a:r>
            <a:r>
              <a:rPr lang="es-ES_tradnl" sz="1100" b="1" dirty="0" smtClean="0">
                <a:solidFill>
                  <a:prstClr val="black"/>
                </a:solidFill>
              </a:rPr>
              <a:t>ejemplos  </a:t>
            </a:r>
            <a:r>
              <a:rPr lang="es-ES_tradnl" sz="1100" b="1" dirty="0">
                <a:solidFill>
                  <a:prstClr val="black"/>
                </a:solidFill>
              </a:rPr>
              <a:t>anteriores de las posibles respuestas de los estudiantes. ]</a:t>
            </a:r>
          </a:p>
          <a:p>
            <a:endParaRPr lang="es-PR" sz="1155" b="1" dirty="0" smtClean="0">
              <a:solidFill>
                <a:prstClr val="black"/>
              </a:solidFill>
            </a:endParaRPr>
          </a:p>
          <a:p>
            <a:r>
              <a:rPr lang="es-PR" sz="1155" b="1" dirty="0" smtClean="0">
                <a:solidFill>
                  <a:prstClr val="black"/>
                </a:solidFill>
              </a:rPr>
              <a:t>[Muestre a los estudiantes la ilustración del Lorax]</a:t>
            </a:r>
          </a:p>
          <a:p>
            <a:endParaRPr lang="es-PR" sz="1155" b="1" dirty="0" smtClean="0">
              <a:solidFill>
                <a:prstClr val="black"/>
              </a:solidFill>
            </a:endParaRPr>
          </a:p>
          <a:p>
            <a:r>
              <a:rPr lang="es-PR" sz="1155" b="1" dirty="0" smtClean="0">
                <a:solidFill>
                  <a:prstClr val="black"/>
                </a:solidFill>
              </a:rPr>
              <a:t>Pregunta de discusión: </a:t>
            </a:r>
            <a:r>
              <a:rPr lang="es-ES" sz="1155" b="1" dirty="0" smtClean="0">
                <a:solidFill>
                  <a:prstClr val="black"/>
                </a:solidFill>
              </a:rPr>
              <a:t>¿Qué </a:t>
            </a:r>
            <a:r>
              <a:rPr lang="es-ES" sz="1155" b="1" dirty="0">
                <a:solidFill>
                  <a:prstClr val="black"/>
                </a:solidFill>
              </a:rPr>
              <a:t>pistas </a:t>
            </a:r>
            <a:r>
              <a:rPr lang="es-ES" sz="1155" b="1" dirty="0" smtClean="0">
                <a:solidFill>
                  <a:prstClr val="black"/>
                </a:solidFill>
              </a:rPr>
              <a:t>ven </a:t>
            </a:r>
            <a:r>
              <a:rPr lang="es-ES" sz="1155" b="1" dirty="0">
                <a:solidFill>
                  <a:prstClr val="black"/>
                </a:solidFill>
              </a:rPr>
              <a:t>en esta ilustración que </a:t>
            </a:r>
            <a:r>
              <a:rPr lang="es-ES" sz="1155" b="1" dirty="0" smtClean="0">
                <a:solidFill>
                  <a:prstClr val="black"/>
                </a:solidFill>
              </a:rPr>
              <a:t>pueden utilizar </a:t>
            </a:r>
            <a:r>
              <a:rPr lang="es-ES" sz="1155" b="1" dirty="0">
                <a:solidFill>
                  <a:prstClr val="black"/>
                </a:solidFill>
              </a:rPr>
              <a:t>para averiguar </a:t>
            </a:r>
            <a:r>
              <a:rPr lang="es-ES" sz="1155" b="1" dirty="0" smtClean="0">
                <a:solidFill>
                  <a:prstClr val="black"/>
                </a:solidFill>
              </a:rPr>
              <a:t>cómo </a:t>
            </a:r>
            <a:r>
              <a:rPr lang="es-ES" sz="1155" b="1" dirty="0">
                <a:solidFill>
                  <a:prstClr val="black"/>
                </a:solidFill>
              </a:rPr>
              <a:t>se siente el personaje en </a:t>
            </a:r>
            <a:r>
              <a:rPr lang="es-ES" sz="1155" b="1" dirty="0" smtClean="0">
                <a:solidFill>
                  <a:prstClr val="black"/>
                </a:solidFill>
              </a:rPr>
              <a:t>este cuento? Hablen </a:t>
            </a:r>
            <a:r>
              <a:rPr lang="es-ES" sz="1155" b="1" dirty="0">
                <a:solidFill>
                  <a:prstClr val="black"/>
                </a:solidFill>
              </a:rPr>
              <a:t>con </a:t>
            </a:r>
            <a:r>
              <a:rPr lang="es-ES" sz="1155" b="1" dirty="0" smtClean="0">
                <a:solidFill>
                  <a:prstClr val="black"/>
                </a:solidFill>
              </a:rPr>
              <a:t>su </a:t>
            </a:r>
            <a:r>
              <a:rPr lang="es-ES" sz="1155" b="1" dirty="0">
                <a:solidFill>
                  <a:prstClr val="black"/>
                </a:solidFill>
              </a:rPr>
              <a:t>compañero sobre esta pregunta.</a:t>
            </a:r>
          </a:p>
          <a:p>
            <a:endParaRPr lang="es-PR" sz="1155" b="1" dirty="0" smtClean="0">
              <a:solidFill>
                <a:prstClr val="black"/>
              </a:solidFill>
            </a:endParaRPr>
          </a:p>
          <a:p>
            <a:r>
              <a:rPr lang="es-PR" sz="1155" b="1" dirty="0" smtClean="0">
                <a:solidFill>
                  <a:prstClr val="black"/>
                </a:solidFill>
              </a:rPr>
              <a:t>[Dé a los estudiantes un minuto para hablar con sus compañeros]</a:t>
            </a:r>
          </a:p>
          <a:p>
            <a:endParaRPr lang="es-PR" sz="1155" b="1" dirty="0" smtClean="0">
              <a:solidFill>
                <a:prstClr val="black"/>
              </a:solidFill>
            </a:endParaRPr>
          </a:p>
          <a:p>
            <a:r>
              <a:rPr lang="es-PR" sz="1155" b="1" dirty="0" smtClean="0">
                <a:solidFill>
                  <a:prstClr val="black"/>
                </a:solidFill>
              </a:rPr>
              <a:t>Posibles respuestas de los estudiantes: </a:t>
            </a:r>
          </a:p>
          <a:p>
            <a:pPr marL="180023" indent="-180023">
              <a:buFont typeface="Arial" panose="020B0604020202020204" pitchFamily="34" charset="0"/>
              <a:buChar char="•"/>
            </a:pPr>
            <a:r>
              <a:rPr lang="es-PR" sz="1155" b="1" dirty="0" smtClean="0">
                <a:solidFill>
                  <a:prstClr val="black"/>
                </a:solidFill>
              </a:rPr>
              <a:t>Se siente triste</a:t>
            </a:r>
          </a:p>
          <a:p>
            <a:pPr marL="180023" indent="-180023">
              <a:buFont typeface="Arial" panose="020B0604020202020204" pitchFamily="34" charset="0"/>
              <a:buChar char="•"/>
            </a:pPr>
            <a:r>
              <a:rPr lang="es-PR" sz="1155" b="1" dirty="0" smtClean="0">
                <a:solidFill>
                  <a:prstClr val="black"/>
                </a:solidFill>
              </a:rPr>
              <a:t>Se pregunta que sucedió</a:t>
            </a:r>
          </a:p>
          <a:p>
            <a:pPr marL="180023" indent="-180023">
              <a:buFont typeface="Arial" panose="020B0604020202020204" pitchFamily="34" charset="0"/>
              <a:buChar char="•"/>
            </a:pPr>
            <a:r>
              <a:rPr lang="es-PR" sz="1155" b="1" dirty="0" smtClean="0">
                <a:solidFill>
                  <a:prstClr val="black"/>
                </a:solidFill>
              </a:rPr>
              <a:t>Está molesto</a:t>
            </a:r>
          </a:p>
          <a:p>
            <a:pPr marL="180023" indent="-180023">
              <a:buFont typeface="Arial" panose="020B0604020202020204" pitchFamily="34" charset="0"/>
              <a:buChar char="•"/>
            </a:pPr>
            <a:endParaRPr lang="es-PR" sz="1155" b="1" dirty="0" smtClean="0">
              <a:solidFill>
                <a:prstClr val="black"/>
              </a:solidFill>
            </a:endParaRPr>
          </a:p>
          <a:p>
            <a:endParaRPr lang="es-PR" sz="1155" b="1" dirty="0" smtClean="0">
              <a:solidFill>
                <a:prstClr val="black"/>
              </a:solidFill>
            </a:endParaRPr>
          </a:p>
          <a:p>
            <a:pPr lvl="0"/>
            <a:r>
              <a:rPr lang="es-ES_tradnl" sz="1100" b="1" dirty="0">
                <a:solidFill>
                  <a:prstClr val="black"/>
                </a:solidFill>
              </a:rPr>
              <a:t>[Escriba las respuestas de los estudiantes en la pizarra. Si los estudiantes no ofrecen respuestas razonables o relevantes, utilice los ejemplos  anteriores de las posibles respuestas de los estudiantes. ]</a:t>
            </a:r>
          </a:p>
          <a:p>
            <a:endParaRPr lang="es-PR" sz="1155" b="1" dirty="0" smtClean="0">
              <a:solidFill>
                <a:prstClr val="black"/>
              </a:solidFill>
            </a:endParaRPr>
          </a:p>
          <a:p>
            <a:r>
              <a:rPr lang="es-PR" sz="1155" b="1" dirty="0" smtClean="0">
                <a:solidFill>
                  <a:prstClr val="black"/>
                </a:solidFill>
              </a:rPr>
              <a:t>El facilitador dice: </a:t>
            </a:r>
            <a:r>
              <a:rPr lang="es-PR" sz="1155" b="1" i="1" dirty="0">
                <a:solidFill>
                  <a:prstClr val="black"/>
                </a:solidFill>
              </a:rPr>
              <a:t>E</a:t>
            </a:r>
            <a:r>
              <a:rPr lang="es-PR" sz="1155" b="1" i="1" dirty="0" smtClean="0">
                <a:solidFill>
                  <a:prstClr val="black"/>
                </a:solidFill>
              </a:rPr>
              <a:t>n su tarea de rendimiento, aprenderán más acerca de cómo describir los personajes y como se sienten.  El trabajo en grupo que realizaron hoy les ayudará a prepararse para la investigación y el escrito que harán en su tarea de rendimiento. </a:t>
            </a:r>
          </a:p>
          <a:p>
            <a:endParaRPr lang="en-US" sz="1155" b="1" dirty="0">
              <a:solidFill>
                <a:prstClr val="black"/>
              </a:solidFill>
            </a:endParaRPr>
          </a:p>
          <a:p>
            <a:endParaRPr lang="en-US" sz="1155" b="1" dirty="0">
              <a:solidFill>
                <a:prstClr val="black"/>
              </a:solidFill>
            </a:endParaRPr>
          </a:p>
          <a:p>
            <a:endParaRPr lang="en-US" sz="1155" b="1" dirty="0">
              <a:solidFill>
                <a:prstClr val="black"/>
              </a:solidFill>
            </a:endParaRPr>
          </a:p>
          <a:p>
            <a:endParaRPr lang="en-US" sz="1155" b="1" dirty="0">
              <a:solidFill>
                <a:prstClr val="black"/>
              </a:solidFill>
            </a:endParaRPr>
          </a:p>
          <a:p>
            <a:endParaRPr lang="en-US" sz="1155" b="1" dirty="0">
              <a:solidFill>
                <a:prstClr val="black"/>
              </a:solidFill>
            </a:endParaRPr>
          </a:p>
          <a:p>
            <a:endParaRPr lang="en-US" sz="1155" b="1" dirty="0">
              <a:solidFill>
                <a:prstClr val="black"/>
              </a:solidFill>
            </a:endParaRPr>
          </a:p>
          <a:p>
            <a:endParaRPr lang="en-US" sz="1155" b="1" dirty="0">
              <a:solidFill>
                <a:prstClr val="black"/>
              </a:solidFill>
            </a:endParaRPr>
          </a:p>
          <a:p>
            <a:endParaRPr lang="en-US" sz="1155" b="1" dirty="0">
              <a:solidFill>
                <a:prstClr val="black"/>
              </a:solidFill>
            </a:endParaRPr>
          </a:p>
          <a:p>
            <a:endParaRPr lang="en-US" sz="1155" b="1" dirty="0">
              <a:solidFill>
                <a:prstClr val="black"/>
              </a:solidFill>
            </a:endParaRPr>
          </a:p>
          <a:p>
            <a:endParaRPr lang="en-US" sz="1155" dirty="0">
              <a:solidFill>
                <a:prstClr val="black"/>
              </a:solidFill>
            </a:endParaRPr>
          </a:p>
          <a:p>
            <a:endParaRPr lang="en-US" sz="1155" dirty="0">
              <a:solidFill>
                <a:prstClr val="black"/>
              </a:solidFill>
            </a:endParaRPr>
          </a:p>
        </p:txBody>
      </p:sp>
      <p:sp>
        <p:nvSpPr>
          <p:cNvPr id="3" name="Rectangle 2"/>
          <p:cNvSpPr/>
          <p:nvPr/>
        </p:nvSpPr>
        <p:spPr>
          <a:xfrm>
            <a:off x="3276600" y="9220200"/>
            <a:ext cx="3657600" cy="230832"/>
          </a:xfrm>
          <a:prstGeom prst="rect">
            <a:avLst/>
          </a:prstGeom>
        </p:spPr>
        <p:txBody>
          <a:bodyPr>
            <a:spAutoFit/>
          </a:bodyPr>
          <a:lstStyle/>
          <a:p>
            <a:r>
              <a:rPr lang="en-US" sz="900" dirty="0" smtClean="0">
                <a:solidFill>
                  <a:prstClr val="black"/>
                </a:solidFill>
              </a:rPr>
              <a:t>Rev. Control:  07/01/2015 HSD – OSP and Susan Richmond</a:t>
            </a:r>
            <a:endParaRPr lang="en-US" sz="900" dirty="0">
              <a:solidFill>
                <a:prstClr val="black"/>
              </a:solidFill>
            </a:endParaRPr>
          </a:p>
        </p:txBody>
      </p:sp>
      <p:sp>
        <p:nvSpPr>
          <p:cNvPr id="6" name="Slide Number Placeholder 4"/>
          <p:cNvSpPr>
            <a:spLocks noGrp="1"/>
          </p:cNvSpPr>
          <p:nvPr>
            <p:ph type="sldNum" sz="quarter" idx="12"/>
          </p:nvPr>
        </p:nvSpPr>
        <p:spPr>
          <a:xfrm>
            <a:off x="6400800" y="9070704"/>
            <a:ext cx="792480" cy="381000"/>
          </a:xfrm>
        </p:spPr>
        <p:txBody>
          <a:bodyPr/>
          <a:lstStyle/>
          <a:p>
            <a:fld id="{F177B04D-AEB5-43ED-B9BA-B3D1EC9C9067}" type="slidenum">
              <a:rPr lang="en-US" smtClean="0"/>
              <a:pPr/>
              <a:t>7</a:t>
            </a:fld>
            <a:endParaRPr lang="en-US" dirty="0"/>
          </a:p>
        </p:txBody>
      </p:sp>
    </p:spTree>
    <p:extLst>
      <p:ext uri="{BB962C8B-B14F-4D97-AF65-F5344CB8AC3E}">
        <p14:creationId xmlns:p14="http://schemas.microsoft.com/office/powerpoint/2010/main" val="223637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340" y="640080"/>
            <a:ext cx="3600450" cy="399340"/>
          </a:xfrm>
          <a:prstGeom prst="rect">
            <a:avLst/>
          </a:prstGeom>
        </p:spPr>
        <p:txBody>
          <a:bodyPr>
            <a:spAutoFit/>
          </a:bodyPr>
          <a:lstStyle/>
          <a:p>
            <a:pPr algn="ctr"/>
            <a:r>
              <a:rPr lang="en-US" sz="1995" dirty="0" smtClean="0">
                <a:solidFill>
                  <a:prstClr val="black"/>
                </a:solidFill>
              </a:rPr>
              <a:t>Materiales complementarios</a:t>
            </a:r>
            <a:endParaRPr lang="en-US" sz="1995" dirty="0">
              <a:solidFill>
                <a:prstClr val="black"/>
              </a:solidFill>
            </a:endParaRPr>
          </a:p>
        </p:txBody>
      </p:sp>
      <p:sp>
        <p:nvSpPr>
          <p:cNvPr id="2" name="AutoShape 2" descr="Image result for how do dinosaurs get well soon"/>
          <p:cNvSpPr>
            <a:spLocks noChangeAspect="1" noChangeArrowheads="1"/>
          </p:cNvSpPr>
          <p:nvPr/>
        </p:nvSpPr>
        <p:spPr bwMode="auto">
          <a:xfrm>
            <a:off x="220504" y="-151684"/>
            <a:ext cx="320040"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1995">
              <a:solidFill>
                <a:prstClr val="black"/>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 y="1120141"/>
            <a:ext cx="2960370" cy="395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Image result for frog and toad"/>
          <p:cNvSpPr>
            <a:spLocks noChangeAspect="1" noChangeArrowheads="1"/>
          </p:cNvSpPr>
          <p:nvPr/>
        </p:nvSpPr>
        <p:spPr bwMode="auto">
          <a:xfrm>
            <a:off x="380524" y="8337"/>
            <a:ext cx="320040"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1995">
              <a:solidFill>
                <a:prstClr val="black"/>
              </a:solidFill>
            </a:endParaRPr>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780" y="5440681"/>
            <a:ext cx="4604051" cy="276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4"/>
          <p:cNvSpPr>
            <a:spLocks noGrp="1"/>
          </p:cNvSpPr>
          <p:nvPr>
            <p:ph type="sldNum" sz="quarter" idx="12"/>
          </p:nvPr>
        </p:nvSpPr>
        <p:spPr>
          <a:xfrm>
            <a:off x="6400800" y="9070704"/>
            <a:ext cx="792480" cy="381000"/>
          </a:xfrm>
        </p:spPr>
        <p:txBody>
          <a:bodyPr/>
          <a:lstStyle/>
          <a:p>
            <a:fld id="{F177B04D-AEB5-43ED-B9BA-B3D1EC9C9067}" type="slidenum">
              <a:rPr lang="en-US" smtClean="0"/>
              <a:pPr/>
              <a:t>8</a:t>
            </a:fld>
            <a:endParaRPr lang="en-US" dirty="0"/>
          </a:p>
        </p:txBody>
      </p:sp>
    </p:spTree>
    <p:extLst>
      <p:ext uri="{BB962C8B-B14F-4D97-AF65-F5344CB8AC3E}">
        <p14:creationId xmlns:p14="http://schemas.microsoft.com/office/powerpoint/2010/main" val="309877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1040130"/>
            <a:ext cx="4782213" cy="328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246" y="5680713"/>
            <a:ext cx="5310664" cy="277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76600" y="9220200"/>
            <a:ext cx="3657600" cy="230832"/>
          </a:xfrm>
          <a:prstGeom prst="rect">
            <a:avLst/>
          </a:prstGeom>
        </p:spPr>
        <p:txBody>
          <a:bodyPr>
            <a:spAutoFit/>
          </a:bodyPr>
          <a:lstStyle/>
          <a:p>
            <a:r>
              <a:rPr lang="en-US" sz="900" dirty="0" smtClean="0">
                <a:solidFill>
                  <a:prstClr val="black"/>
                </a:solidFill>
              </a:rPr>
              <a:t>Rev. Control:  07/01/2015 HSD – OSP and Susan Richmond</a:t>
            </a:r>
            <a:endParaRPr lang="en-US" sz="900" dirty="0">
              <a:solidFill>
                <a:prstClr val="black"/>
              </a:solidFill>
            </a:endParaRPr>
          </a:p>
        </p:txBody>
      </p:sp>
      <p:sp>
        <p:nvSpPr>
          <p:cNvPr id="7" name="Slide Number Placeholder 4"/>
          <p:cNvSpPr>
            <a:spLocks noGrp="1"/>
          </p:cNvSpPr>
          <p:nvPr>
            <p:ph type="sldNum" sz="quarter" idx="12"/>
          </p:nvPr>
        </p:nvSpPr>
        <p:spPr>
          <a:xfrm>
            <a:off x="6400800" y="9070704"/>
            <a:ext cx="792480" cy="381000"/>
          </a:xfrm>
        </p:spPr>
        <p:txBody>
          <a:bodyPr/>
          <a:lstStyle/>
          <a:p>
            <a:fld id="{F177B04D-AEB5-43ED-B9BA-B3D1EC9C9067}" type="slidenum">
              <a:rPr lang="en-US" smtClean="0"/>
              <a:pPr/>
              <a:t>9</a:t>
            </a:fld>
            <a:endParaRPr lang="en-US" dirty="0"/>
          </a:p>
        </p:txBody>
      </p:sp>
    </p:spTree>
    <p:extLst>
      <p:ext uri="{BB962C8B-B14F-4D97-AF65-F5344CB8AC3E}">
        <p14:creationId xmlns:p14="http://schemas.microsoft.com/office/powerpoint/2010/main" val="107213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16023</TotalTime>
  <Words>14044</Words>
  <Application>Microsoft Office PowerPoint</Application>
  <PresentationFormat>Custom</PresentationFormat>
  <Paragraphs>1843</Paragraphs>
  <Slides>46</Slides>
  <Notes>11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46</vt:i4>
      </vt:variant>
    </vt:vector>
  </HeadingPairs>
  <TitlesOfParts>
    <vt:vector size="60" baseType="lpstr">
      <vt:lpstr>Arial</vt:lpstr>
      <vt:lpstr>Bookman Old Style</vt:lpstr>
      <vt:lpstr>Calibri</vt:lpstr>
      <vt:lpstr>Courier New</vt:lpstr>
      <vt:lpstr>Franklin Gothic Book</vt:lpstr>
      <vt:lpstr>GillSansMT</vt:lpstr>
      <vt:lpstr>Helvetica</vt:lpstr>
      <vt:lpstr>Lucida Handwriting</vt:lpstr>
      <vt:lpstr>Times New Roman</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764</cp:revision>
  <cp:lastPrinted>2015-01-29T18:51:57Z</cp:lastPrinted>
  <dcterms:created xsi:type="dcterms:W3CDTF">2013-06-13T16:49:22Z</dcterms:created>
  <dcterms:modified xsi:type="dcterms:W3CDTF">2016-02-10T21:11:29Z</dcterms:modified>
</cp:coreProperties>
</file>