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446" r:id="rId2"/>
    <p:sldId id="447" r:id="rId3"/>
    <p:sldId id="504" r:id="rId4"/>
    <p:sldId id="448" r:id="rId5"/>
    <p:sldId id="505" r:id="rId6"/>
    <p:sldId id="506" r:id="rId7"/>
    <p:sldId id="507" r:id="rId8"/>
    <p:sldId id="508" r:id="rId9"/>
    <p:sldId id="509" r:id="rId10"/>
    <p:sldId id="510" r:id="rId11"/>
    <p:sldId id="511" r:id="rId12"/>
    <p:sldId id="512" r:id="rId13"/>
    <p:sldId id="513" r:id="rId14"/>
    <p:sldId id="451" r:id="rId15"/>
    <p:sldId id="452" r:id="rId16"/>
    <p:sldId id="491" r:id="rId17"/>
    <p:sldId id="492" r:id="rId18"/>
    <p:sldId id="514" r:id="rId19"/>
    <p:sldId id="493" r:id="rId20"/>
    <p:sldId id="515" r:id="rId21"/>
    <p:sldId id="516" r:id="rId22"/>
    <p:sldId id="517" r:id="rId23"/>
    <p:sldId id="518" r:id="rId24"/>
    <p:sldId id="519" r:id="rId25"/>
    <p:sldId id="520" r:id="rId26"/>
    <p:sldId id="521" r:id="rId27"/>
    <p:sldId id="526" r:id="rId28"/>
    <p:sldId id="464" r:id="rId29"/>
    <p:sldId id="523" r:id="rId30"/>
    <p:sldId id="466" r:id="rId31"/>
    <p:sldId id="467" r:id="rId32"/>
    <p:sldId id="468" r:id="rId33"/>
    <p:sldId id="469" r:id="rId34"/>
    <p:sldId id="470" r:id="rId35"/>
    <p:sldId id="471" r:id="rId36"/>
    <p:sldId id="472" r:id="rId37"/>
    <p:sldId id="473" r:id="rId38"/>
    <p:sldId id="474" r:id="rId39"/>
    <p:sldId id="475" r:id="rId40"/>
    <p:sldId id="476" r:id="rId41"/>
    <p:sldId id="477" r:id="rId42"/>
    <p:sldId id="478" r:id="rId43"/>
    <p:sldId id="479" r:id="rId44"/>
    <p:sldId id="480" r:id="rId45"/>
    <p:sldId id="481" r:id="rId46"/>
    <p:sldId id="482" r:id="rId47"/>
    <p:sldId id="524" r:id="rId48"/>
    <p:sldId id="484" r:id="rId49"/>
    <p:sldId id="485" r:id="rId50"/>
    <p:sldId id="486" r:id="rId51"/>
    <p:sldId id="525" r:id="rId52"/>
    <p:sldId id="488" r:id="rId53"/>
  </p:sldIdLst>
  <p:sldSz cx="7772400" cy="10058400"/>
  <p:notesSz cx="7102475" cy="9388475"/>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ezBolanos, Martha" initials="MM" lastIdx="6" clrIdx="0"/>
  <p:cmAuthor id="2" name="chavez" initials="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71" autoAdjust="0"/>
    <p:restoredTop sz="94705" autoAdjust="0"/>
  </p:normalViewPr>
  <p:slideViewPr>
    <p:cSldViewPr>
      <p:cViewPr varScale="1">
        <p:scale>
          <a:sx n="63" d="100"/>
          <a:sy n="63" d="100"/>
        </p:scale>
        <p:origin x="714" y="72"/>
      </p:cViewPr>
      <p:guideLst>
        <p:guide orient="horz" pos="3168"/>
        <p:guide pos="2448"/>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05T18:58:00.185" idx="3">
    <p:pos x="536" y="2725"/>
    <p:text>llegó</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1-05T19:52:01.565" idx="4">
    <p:pos x="1954" y="2527"/>
    <p:text>No me suena bien: "mantener el perro caliente". LOL. Como dueños de mascotas decimos: Asegúrate que el perro no tenga frío o mantener el perro calentito.</p:text>
    <p:extLst mod="1">
      <p:ext uri="{C676402C-5697-4E1C-873F-D02D1690AC5C}">
        <p15:threadingInfo xmlns:p15="http://schemas.microsoft.com/office/powerpoint/2012/main" timeZoneBias="480"/>
      </p:ext>
    </p:extLst>
  </p:cm>
  <p:cm authorId="1" dt="2015-11-05T20:45:03.409" idx="6">
    <p:pos x="680" y="3830"/>
    <p:text>Terminó perdiéndose</p:text>
    <p:extLst mod="1">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5-11-05T23:39:49.102" idx="1">
    <p:pos x="2084" y="2945"/>
    <p:text>¿Hay otra palabra mejor?</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5-11-06T01:31:48.999" idx="2">
    <p:pos x="2830" y="2810"/>
    <p:text>tracking and trailing: ¿Cómo distinguir en forma de verbo? Sólo deje una palabra que cubre los dos significados.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683A63C7-DEAE-4A69-8994-CCFF93BB5629}" type="datetimeFigureOut">
              <a:rPr lang="en-US" smtClean="0"/>
              <a:t>11/13/2015</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561C1C17-C1BE-443B-9C62-B3913A8BA724}" type="slidenum">
              <a:rPr lang="en-US" smtClean="0"/>
              <a:t>‹#›</a:t>
            </a:fld>
            <a:endParaRPr lang="en-US"/>
          </a:p>
        </p:txBody>
      </p:sp>
    </p:spTree>
    <p:extLst>
      <p:ext uri="{BB962C8B-B14F-4D97-AF65-F5344CB8AC3E}">
        <p14:creationId xmlns:p14="http://schemas.microsoft.com/office/powerpoint/2010/main" val="1488784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25812E32-FA1A-4F4E-BBE4-59F7E9A50687}" type="datetimeFigureOut">
              <a:rPr lang="en-US" smtClean="0"/>
              <a:pPr/>
              <a:t>11/13/2015</a:t>
            </a:fld>
            <a:endParaRPr lang="en-US" dirty="0"/>
          </a:p>
        </p:txBody>
      </p:sp>
      <p:sp>
        <p:nvSpPr>
          <p:cNvPr id="4" name="Slide Image Placeholder 3"/>
          <p:cNvSpPr>
            <a:spLocks noGrp="1" noRot="1" noChangeAspect="1"/>
          </p:cNvSpPr>
          <p:nvPr>
            <p:ph type="sldImg" idx="2"/>
          </p:nvPr>
        </p:nvSpPr>
        <p:spPr>
          <a:xfrm>
            <a:off x="2190750" y="703263"/>
            <a:ext cx="272097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hf hdr="0" ftr="0" dt="0"/>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a:t>
            </a:fld>
            <a:endParaRPr lang="en-US" dirty="0"/>
          </a:p>
        </p:txBody>
      </p:sp>
    </p:spTree>
    <p:extLst>
      <p:ext uri="{BB962C8B-B14F-4D97-AF65-F5344CB8AC3E}">
        <p14:creationId xmlns:p14="http://schemas.microsoft.com/office/powerpoint/2010/main" val="362923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249333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0" y="703263"/>
            <a:ext cx="272097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1ADBE-75F4-41FF-B854-F278D373A2A8}" type="slidenum">
              <a:rPr lang="en-US" smtClean="0"/>
              <a:t>8</a:t>
            </a:fld>
            <a:endParaRPr lang="en-US"/>
          </a:p>
        </p:txBody>
      </p:sp>
    </p:spTree>
    <p:extLst>
      <p:ext uri="{BB962C8B-B14F-4D97-AF65-F5344CB8AC3E}">
        <p14:creationId xmlns:p14="http://schemas.microsoft.com/office/powerpoint/2010/main" val="393415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0" y="703263"/>
            <a:ext cx="272097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13</a:t>
            </a:fld>
            <a:endParaRPr lang="en-US" dirty="0"/>
          </a:p>
        </p:txBody>
      </p:sp>
    </p:spTree>
    <p:extLst>
      <p:ext uri="{BB962C8B-B14F-4D97-AF65-F5344CB8AC3E}">
        <p14:creationId xmlns:p14="http://schemas.microsoft.com/office/powerpoint/2010/main" val="284780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0" y="703263"/>
            <a:ext cx="272097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14</a:t>
            </a:fld>
            <a:endParaRPr lang="en-US" dirty="0"/>
          </a:p>
        </p:txBody>
      </p:sp>
    </p:spTree>
    <p:extLst>
      <p:ext uri="{BB962C8B-B14F-4D97-AF65-F5344CB8AC3E}">
        <p14:creationId xmlns:p14="http://schemas.microsoft.com/office/powerpoint/2010/main" val="150440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10249" y="4459526"/>
            <a:ext cx="5681979" cy="4224814"/>
          </a:xfrm>
          <a:prstGeom prst="rect">
            <a:avLst/>
          </a:prstGeom>
        </p:spPr>
        <p:txBody>
          <a:bodyPr lIns="94205" tIns="94205" rIns="94205" bIns="94205" anchor="t" anchorCtr="0">
            <a:noAutofit/>
          </a:bodyPr>
          <a:lstStyle/>
          <a:p>
            <a:endParaRPr/>
          </a:p>
        </p:txBody>
      </p:sp>
      <p:sp>
        <p:nvSpPr>
          <p:cNvPr id="164" name="Shape 164"/>
          <p:cNvSpPr>
            <a:spLocks noGrp="1" noRot="1" noChangeAspect="1"/>
          </p:cNvSpPr>
          <p:nvPr>
            <p:ph type="sldImg" idx="2"/>
          </p:nvPr>
        </p:nvSpPr>
        <p:spPr>
          <a:xfrm>
            <a:off x="2190750" y="703263"/>
            <a:ext cx="2720975"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330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22</a:t>
            </a:fld>
            <a:endParaRPr lang="en-US" dirty="0"/>
          </a:p>
        </p:txBody>
      </p:sp>
    </p:spTree>
    <p:extLst>
      <p:ext uri="{BB962C8B-B14F-4D97-AF65-F5344CB8AC3E}">
        <p14:creationId xmlns:p14="http://schemas.microsoft.com/office/powerpoint/2010/main" val="208478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0" y="703263"/>
            <a:ext cx="272097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52</a:t>
            </a:fld>
            <a:endParaRPr lang="en-US" dirty="0"/>
          </a:p>
        </p:txBody>
      </p:sp>
    </p:spTree>
    <p:extLst>
      <p:ext uri="{BB962C8B-B14F-4D97-AF65-F5344CB8AC3E}">
        <p14:creationId xmlns:p14="http://schemas.microsoft.com/office/powerpoint/2010/main" val="127568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5447D-EFFB-4899-BBC8-65005E188383}" type="datetime1">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88B5D-A9A0-4298-BB98-4970A629272B}" type="datetime1">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A158A-F58B-4ECE-8927-FA32348CFB97}" type="datetime1">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F5CDD8-E087-41CA-82BD-5B4CC657A255}" type="datetime1">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04375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5303E6-609F-4932-8783-90AED26B35A2}" type="datetime1">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84871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766F1D-B561-4883-86B4-B6FD4D9723A7}" type="datetime1">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02585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7F240B-179F-4252-9429-C388AB61F7ED}" type="datetime1">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01581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C86C0-CFEC-4475-BC28-153695061DC2}" type="datetime1">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60BDB-42E6-41EA-9433-3BFA0674FE9F}" type="datetime1">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9770D3-6D2D-4D07-9842-804AB04AEB61}" type="datetime1">
              <a:rPr lang="en-US" smtClean="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F9433-3ABE-4203-B3CD-AEAD5F8379B5}" type="datetime1">
              <a:rPr lang="en-US" smtClean="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F3681-52FB-487F-9170-E14A408B443C}" type="datetime1">
              <a:rPr lang="en-US" smtClean="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05E0F-C9B4-4AA3-A331-A4EDAAE37CA9}" type="datetime1">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6FF61-83FE-4907-B727-D0E664E473D2}" type="datetime1">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8FAFAE76-DE31-46C1-98E0-D1D7C618C861}" type="datetime1">
              <a:rPr lang="en-US" smtClean="0"/>
              <a:t>11/13/2015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
        <p:nvSpPr>
          <p:cNvPr id="7" name="Rectangle 6"/>
          <p:cNvSpPr/>
          <p:nvPr userDrawn="1"/>
        </p:nvSpPr>
        <p:spPr>
          <a:xfrm>
            <a:off x="3481388" y="967740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 id="2147483677" r:id="rId13"/>
    <p:sldLayoutId id="2147483680" r:id="rId14"/>
    <p:sldLayoutId id="2147483682" r:id="rId15"/>
  </p:sldLayoutIdLst>
  <p:timing>
    <p:tnLst>
      <p:par>
        <p:cTn id="1" dur="indefinite" restart="never" nodeType="tmRoot"/>
      </p:par>
    </p:tnLst>
  </p:timing>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hsd.k12.or.us/Departments/PrintShop/WebSubmissionForms.asp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NK-T_t166T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NK-T_t166T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Triangle 21"/>
          <p:cNvSpPr/>
          <p:nvPr/>
        </p:nvSpPr>
        <p:spPr>
          <a:xfrm rot="5400000" flipH="1">
            <a:off x="660173" y="7641998"/>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4" name="Group 3"/>
          <p:cNvGrpSpPr/>
          <p:nvPr/>
        </p:nvGrpSpPr>
        <p:grpSpPr>
          <a:xfrm>
            <a:off x="815669" y="1479530"/>
            <a:ext cx="5829300" cy="4631146"/>
            <a:chOff x="815669" y="1479530"/>
            <a:chExt cx="5829300" cy="4631146"/>
          </a:xfrm>
        </p:grpSpPr>
        <p:grpSp>
          <p:nvGrpSpPr>
            <p:cNvPr id="3" name="Group 2"/>
            <p:cNvGrpSpPr/>
            <p:nvPr/>
          </p:nvGrpSpPr>
          <p:grpSpPr>
            <a:xfrm>
              <a:off x="815669" y="1479530"/>
              <a:ext cx="5829300" cy="4631146"/>
              <a:chOff x="815669" y="1479530"/>
              <a:chExt cx="5829300" cy="4631146"/>
            </a:xfrm>
          </p:grpSpPr>
          <p:grpSp>
            <p:nvGrpSpPr>
              <p:cNvPr id="16" name="Group 15"/>
              <p:cNvGrpSpPr/>
              <p:nvPr/>
            </p:nvGrpSpPr>
            <p:grpSpPr>
              <a:xfrm>
                <a:off x="815669" y="1479530"/>
                <a:ext cx="5829300" cy="4241215"/>
                <a:chOff x="767688" y="44945"/>
                <a:chExt cx="5486400" cy="4048432"/>
              </a:xfrm>
            </p:grpSpPr>
            <p:sp>
              <p:nvSpPr>
                <p:cNvPr id="17" name="TextBox 16"/>
                <p:cNvSpPr txBox="1"/>
                <p:nvPr/>
              </p:nvSpPr>
              <p:spPr>
                <a:xfrm>
                  <a:off x="767688" y="3001333"/>
                  <a:ext cx="5486400" cy="1092044"/>
                </a:xfrm>
                <a:prstGeom prst="rect">
                  <a:avLst/>
                </a:prstGeom>
                <a:noFill/>
                <a:ln>
                  <a:noFill/>
                </a:ln>
              </p:spPr>
              <p:txBody>
                <a:bodyPr wrap="square" lIns="96661" tIns="48331" rIns="96661" bIns="48331" rtlCol="0">
                  <a:spAutoFit/>
                </a:bodyPr>
                <a:lstStyle/>
                <a:p>
                  <a:r>
                    <a:rPr lang="es-419" sz="3400" b="1" dirty="0">
                      <a:effectLst>
                        <a:outerShdw blurRad="38100" dist="38100" dir="2700000" algn="tl">
                          <a:srgbClr val="000000">
                            <a:alpha val="43137"/>
                          </a:srgbClr>
                        </a:outerShdw>
                      </a:effectLst>
                    </a:rPr>
                    <a:t>Instrucciones del Maestro </a:t>
                  </a:r>
                </a:p>
                <a:p>
                  <a:r>
                    <a:rPr lang="es-419" sz="3400" b="1" dirty="0">
                      <a:effectLst>
                        <a:outerShdw blurRad="38100" dist="38100" dir="2700000" algn="tl">
                          <a:srgbClr val="000000">
                            <a:alpha val="43137"/>
                          </a:srgbClr>
                        </a:outerShdw>
                      </a:effectLst>
                    </a:rPr>
                    <a:t>Pre-Evaluación Trimestre 2 </a:t>
                  </a:r>
                  <a:endParaRPr lang="en-US" sz="3400" b="1" dirty="0">
                    <a:effectLst>
                      <a:outerShdw blurRad="38100" dist="38100" dir="2700000" algn="tl">
                        <a:srgbClr val="000000">
                          <a:alpha val="43137"/>
                        </a:srgbClr>
                      </a:outerShdw>
                    </a:effectLst>
                  </a:endParaRPr>
                </a:p>
              </p:txBody>
            </p:sp>
            <p:sp>
              <p:nvSpPr>
                <p:cNvPr id="19" name="Rectangle 18"/>
                <p:cNvSpPr/>
                <p:nvPr/>
              </p:nvSpPr>
              <p:spPr>
                <a:xfrm>
                  <a:off x="914400" y="44945"/>
                  <a:ext cx="1735377" cy="837292"/>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grpSp>
          <p:sp>
            <p:nvSpPr>
              <p:cNvPr id="2" name="Rectangle 1"/>
              <p:cNvSpPr/>
              <p:nvPr/>
            </p:nvSpPr>
            <p:spPr>
              <a:xfrm>
                <a:off x="893852" y="5710566"/>
                <a:ext cx="3886200" cy="400110"/>
              </a:xfrm>
              <a:prstGeom prst="rect">
                <a:avLst/>
              </a:prstGeom>
            </p:spPr>
            <p:txBody>
              <a:bodyPr>
                <a:spAutoFit/>
              </a:bodyPr>
              <a:lstStyle/>
              <a:p>
                <a:endParaRPr lang="en-US" b="1" strike="sngStrike" dirty="0">
                  <a:solidFill>
                    <a:srgbClr val="FFC000"/>
                  </a:solidFill>
                  <a:effectLst>
                    <a:outerShdw blurRad="38100" dist="38100" dir="2700000" algn="tl">
                      <a:srgbClr val="000000">
                        <a:alpha val="43137"/>
                      </a:srgbClr>
                    </a:outerShdw>
                  </a:effectLst>
                </a:endParaRPr>
              </a:p>
            </p:txBody>
          </p:sp>
        </p:grpSp>
        <p:sp>
          <p:nvSpPr>
            <p:cNvPr id="18" name="Parallelogram 17"/>
            <p:cNvSpPr/>
            <p:nvPr/>
          </p:nvSpPr>
          <p:spPr>
            <a:xfrm rot="1293572" flipH="1">
              <a:off x="1031136" y="2725596"/>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0" name="Parallelogram 19"/>
            <p:cNvSpPr/>
            <p:nvPr/>
          </p:nvSpPr>
          <p:spPr>
            <a:xfrm>
              <a:off x="1371601" y="2703148"/>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5" name="Rectangle 24"/>
            <p:cNvSpPr/>
            <p:nvPr/>
          </p:nvSpPr>
          <p:spPr>
            <a:xfrm>
              <a:off x="1758776" y="3124470"/>
              <a:ext cx="1226718"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sp>
        <p:nvSpPr>
          <p:cNvPr id="15" name="Rectangle 14"/>
          <p:cNvSpPr/>
          <p:nvPr/>
        </p:nvSpPr>
        <p:spPr>
          <a:xfrm>
            <a:off x="937906" y="6482254"/>
            <a:ext cx="4160520" cy="2698031"/>
          </a:xfrm>
          <a:prstGeom prst="rect">
            <a:avLst/>
          </a:prstGeom>
        </p:spPr>
        <p:txBody>
          <a:bodyPr wrap="square" lIns="96378" tIns="48189" rIns="96378" bIns="48189">
            <a:spAutoFit/>
          </a:bodyPr>
          <a:lstStyle/>
          <a:p>
            <a:r>
              <a:rPr lang="es-GT" sz="1300" b="1" u="sng" dirty="0" smtClean="0">
                <a:effectLst>
                  <a:outerShdw blurRad="38100" dist="38100" dir="2700000" algn="tl">
                    <a:srgbClr val="000000">
                      <a:alpha val="43137"/>
                    </a:srgbClr>
                  </a:outerShdw>
                </a:effectLst>
              </a:rPr>
              <a:t>Lectura</a:t>
            </a:r>
            <a:endParaRPr lang="es-GT" sz="1300" b="1" dirty="0" smtClean="0">
              <a:effectLst>
                <a:outerShdw blurRad="38100" dist="38100" dir="2700000" algn="tl">
                  <a:srgbClr val="000000">
                    <a:alpha val="43137"/>
                  </a:srgbClr>
                </a:outerShdw>
              </a:effectLst>
            </a:endParaRPr>
          </a:p>
          <a:p>
            <a:r>
              <a:rPr lang="es-GT" sz="1300" b="1" dirty="0" smtClean="0">
                <a:solidFill>
                  <a:srgbClr val="C00000"/>
                </a:solidFill>
              </a:rPr>
              <a:t>12</a:t>
            </a:r>
            <a:r>
              <a:rPr lang="es-GT" sz="1300" b="1" dirty="0" smtClean="0"/>
              <a:t> Preguntas de selección múltiple</a:t>
            </a:r>
            <a:r>
              <a:rPr lang="es-GT" sz="1300" b="1" dirty="0" smtClean="0">
                <a:solidFill>
                  <a:srgbClr val="C00000"/>
                </a:solidFill>
              </a:rPr>
              <a:t> </a:t>
            </a:r>
          </a:p>
          <a:p>
            <a:r>
              <a:rPr lang="es-GT" sz="1300" b="1" dirty="0" smtClean="0">
                <a:solidFill>
                  <a:srgbClr val="C00000"/>
                </a:solidFill>
              </a:rPr>
              <a:t>  1 </a:t>
            </a:r>
            <a:r>
              <a:rPr lang="es-GT" sz="1300" b="1" dirty="0" smtClean="0"/>
              <a:t>Respuesta construida  </a:t>
            </a:r>
          </a:p>
          <a:p>
            <a:r>
              <a:rPr lang="es-GT" sz="1300" b="1" u="sng" dirty="0" smtClean="0">
                <a:effectLst>
                  <a:outerShdw blurRad="38100" dist="38100" dir="2700000" algn="tl">
                    <a:srgbClr val="000000">
                      <a:alpha val="43137"/>
                    </a:srgbClr>
                  </a:outerShdw>
                </a:effectLst>
              </a:rPr>
              <a:t>Investigación</a:t>
            </a:r>
          </a:p>
          <a:p>
            <a:r>
              <a:rPr lang="es-GT" sz="1300" b="1" dirty="0" smtClean="0">
                <a:solidFill>
                  <a:srgbClr val="C00000"/>
                </a:solidFill>
              </a:rPr>
              <a:t>  3</a:t>
            </a:r>
            <a:r>
              <a:rPr lang="es-GT" sz="1300" b="1" dirty="0" smtClean="0"/>
              <a:t> Respuestas construidas </a:t>
            </a:r>
          </a:p>
          <a:p>
            <a:r>
              <a:rPr lang="es-GT" sz="1300" b="1" u="sng" dirty="0" smtClean="0">
                <a:effectLst>
                  <a:outerShdw blurRad="38100" dist="38100" dir="2700000" algn="tl">
                    <a:srgbClr val="000000">
                      <a:alpha val="43137"/>
                    </a:srgbClr>
                  </a:outerShdw>
                </a:effectLst>
              </a:rPr>
              <a:t>Escritura</a:t>
            </a:r>
          </a:p>
          <a:p>
            <a:r>
              <a:rPr lang="es-GT" sz="1300" b="1" dirty="0" smtClean="0"/>
              <a:t>  </a:t>
            </a:r>
            <a:r>
              <a:rPr lang="es-GT" sz="1300" b="1" dirty="0" smtClean="0">
                <a:solidFill>
                  <a:srgbClr val="FF0000"/>
                </a:solidFill>
              </a:rPr>
              <a:t>1</a:t>
            </a:r>
            <a:r>
              <a:rPr lang="es-GT" sz="1300" b="1" dirty="0" smtClean="0"/>
              <a:t> Composición completa (Tarea de rendimiento)</a:t>
            </a:r>
          </a:p>
          <a:p>
            <a:r>
              <a:rPr lang="es-GT" sz="1300" b="1" dirty="0" smtClean="0"/>
              <a:t>  </a:t>
            </a:r>
            <a:r>
              <a:rPr lang="es-GT" sz="1300" b="1" dirty="0" smtClean="0">
                <a:solidFill>
                  <a:srgbClr val="C00000"/>
                </a:solidFill>
              </a:rPr>
              <a:t>1</a:t>
            </a:r>
            <a:r>
              <a:rPr lang="es-GT" sz="1300" b="1" dirty="0" smtClean="0"/>
              <a:t> Escrito breve  </a:t>
            </a:r>
          </a:p>
          <a:p>
            <a:r>
              <a:rPr lang="es-GT" sz="1300" b="1" dirty="0" smtClean="0"/>
              <a:t>  </a:t>
            </a:r>
            <a:r>
              <a:rPr lang="es-GT" sz="1300" b="1" dirty="0" smtClean="0">
                <a:solidFill>
                  <a:srgbClr val="C00000"/>
                </a:solidFill>
              </a:rPr>
              <a:t>1 </a:t>
            </a:r>
            <a:r>
              <a:rPr lang="es-GT" sz="1300" b="1" dirty="0" smtClean="0"/>
              <a:t>Escribir para revisar  </a:t>
            </a:r>
          </a:p>
          <a:p>
            <a:r>
              <a:rPr lang="es-GT" sz="1300" b="1" u="sng" dirty="0" smtClean="0">
                <a:effectLst>
                  <a:outerShdw blurRad="38100" dist="38100" dir="2700000" algn="tl">
                    <a:srgbClr val="000000">
                      <a:alpha val="43137"/>
                    </a:srgbClr>
                  </a:outerShdw>
                </a:effectLst>
              </a:rPr>
              <a:t>Escritura con lenguaje integrado </a:t>
            </a:r>
          </a:p>
          <a:p>
            <a:r>
              <a:rPr lang="es-GT" sz="1300" b="1" dirty="0" smtClean="0"/>
              <a:t>  </a:t>
            </a:r>
            <a:r>
              <a:rPr lang="es-GT" sz="1300" b="1" dirty="0" smtClean="0">
                <a:solidFill>
                  <a:srgbClr val="C00000"/>
                </a:solidFill>
              </a:rPr>
              <a:t>1 </a:t>
            </a:r>
            <a:r>
              <a:rPr lang="es-GT" sz="1300" b="1" dirty="0" smtClean="0"/>
              <a:t>Lenguaje/ Vocabulario </a:t>
            </a:r>
          </a:p>
          <a:p>
            <a:r>
              <a:rPr lang="es-GT" sz="1300" b="1" dirty="0" smtClean="0"/>
              <a:t>  </a:t>
            </a:r>
            <a:r>
              <a:rPr lang="es-GT" sz="1300" b="1" dirty="0" smtClean="0">
                <a:solidFill>
                  <a:srgbClr val="FF0000"/>
                </a:solidFill>
              </a:rPr>
              <a:t>1</a:t>
            </a:r>
            <a:r>
              <a:rPr lang="es-GT" sz="1300" b="1" dirty="0" smtClean="0"/>
              <a:t> Editar/Clarificar</a:t>
            </a:r>
          </a:p>
          <a:p>
            <a:endParaRPr lang="es-GT" sz="1300" dirty="0"/>
          </a:p>
        </p:txBody>
      </p:sp>
      <p:sp>
        <p:nvSpPr>
          <p:cNvPr id="24" name="Rectangle 23"/>
          <p:cNvSpPr/>
          <p:nvPr/>
        </p:nvSpPr>
        <p:spPr>
          <a:xfrm>
            <a:off x="4962743" y="8885810"/>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r>
              <a:rPr lang="es-ES" sz="1257" b="1" dirty="0">
                <a:solidFill>
                  <a:schemeClr val="tx1"/>
                </a:solidFill>
              </a:rPr>
              <a:t>Ordenar en la Imprenta de HSD…</a:t>
            </a:r>
          </a:p>
          <a:p>
            <a:r>
              <a:rPr lang="es-ES" sz="943" dirty="0">
                <a:solidFill>
                  <a:schemeClr val="tx1"/>
                </a:solidFill>
                <a:hlinkClick r:id="rId4"/>
              </a:rPr>
              <a:t>http://www.hsd.k12.or.us/Departments/PrintShop/WebSubmissionForms.aspx</a:t>
            </a:r>
            <a:endParaRPr lang="es-ES" sz="943" dirty="0">
              <a:solidFill>
                <a:schemeClr val="tx1"/>
              </a:solidFill>
            </a:endParaRPr>
          </a:p>
          <a:p>
            <a:endParaRPr lang="es-ES" sz="943" dirty="0">
              <a:solidFill>
                <a:schemeClr val="tx1"/>
              </a:solidFill>
            </a:endParaRPr>
          </a:p>
        </p:txBody>
      </p:sp>
    </p:spTree>
    <p:extLst>
      <p:ext uri="{BB962C8B-B14F-4D97-AF65-F5344CB8AC3E}">
        <p14:creationId xmlns:p14="http://schemas.microsoft.com/office/powerpoint/2010/main" val="70335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880" y="798756"/>
            <a:ext cx="3771900" cy="637563"/>
          </a:xfrm>
          <a:prstGeom prst="rect">
            <a:avLst/>
          </a:prstGeom>
        </p:spPr>
        <p:txBody>
          <a:bodyPr lIns="98886" tIns="49443" rIns="98886" bIns="49443">
            <a:spAutoFit/>
          </a:bodyPr>
          <a:lstStyle/>
          <a:p>
            <a:pPr algn="ctr"/>
            <a:r>
              <a:rPr lang="en-US" sz="1747" dirty="0" err="1"/>
              <a:t>Materiales</a:t>
            </a:r>
            <a:r>
              <a:rPr lang="en-US" sz="1747" dirty="0"/>
              <a:t> </a:t>
            </a:r>
            <a:r>
              <a:rPr lang="en-US" sz="1747" dirty="0" err="1"/>
              <a:t>complementarios</a:t>
            </a:r>
            <a:endParaRPr lang="en-US" sz="1747" dirty="0"/>
          </a:p>
          <a:p>
            <a:pPr algn="ctr"/>
            <a:r>
              <a:rPr lang="en-US" sz="1747" dirty="0" err="1" smtClean="0"/>
              <a:t>Figuras</a:t>
            </a:r>
            <a:r>
              <a:rPr lang="en-US" sz="1747" dirty="0" smtClean="0"/>
              <a:t> </a:t>
            </a:r>
            <a:r>
              <a:rPr lang="en-US" sz="1747" dirty="0"/>
              <a:t>1-3</a:t>
            </a:r>
          </a:p>
        </p:txBody>
      </p:sp>
      <p:sp>
        <p:nvSpPr>
          <p:cNvPr id="7" name="Rectangle 9"/>
          <p:cNvSpPr>
            <a:spLocks noChangeArrowheads="1"/>
          </p:cNvSpPr>
          <p:nvPr/>
        </p:nvSpPr>
        <p:spPr bwMode="auto">
          <a:xfrm>
            <a:off x="114300" y="207628"/>
            <a:ext cx="199768" cy="36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8886" tIns="49443" rIns="98886" bIns="49443" numCol="1" anchor="ctr" anchorCtr="0" compatLnSpc="1">
            <a:prstTxWarp prst="textNoShape">
              <a:avLst/>
            </a:prstTxWarp>
            <a:spAutoFit/>
          </a:bodyPr>
          <a:lstStyle/>
          <a:p>
            <a:endParaRPr lang="en-US" sz="1747"/>
          </a:p>
        </p:txBody>
      </p:sp>
      <p:pic>
        <p:nvPicPr>
          <p:cNvPr id="2056" name="Picture 7" descr="http://cdn.akc.org/akcdoglovers/BorderCollie_cutout_-_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2751268"/>
            <a:ext cx="6883718" cy="44541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2566035" y="1893871"/>
            <a:ext cx="2053590" cy="56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6" tIns="49443" rIns="98886" bIns="49443"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494456" defTabSz="988911"/>
            <a:r>
              <a:rPr lang="en-US" altLang="en-US" sz="1262" b="1" dirty="0">
                <a:latin typeface="Calibri" pitchFamily="34" charset="0"/>
                <a:ea typeface="Calibri" pitchFamily="34" charset="0"/>
                <a:cs typeface="Times New Roman" pitchFamily="18" charset="0"/>
              </a:rPr>
              <a:t>Border Collie</a:t>
            </a:r>
            <a:endParaRPr lang="en-US" altLang="en-US" sz="680" dirty="0"/>
          </a:p>
          <a:p>
            <a:pPr indent="494456" defTabSz="988911" eaLnBrk="0" hangingPunct="0"/>
            <a:endParaRPr lang="en-US" altLang="en-US" sz="1747" dirty="0"/>
          </a:p>
        </p:txBody>
      </p:sp>
      <p:sp>
        <p:nvSpPr>
          <p:cNvPr id="6" name="Slide Number Placeholder 2"/>
          <p:cNvSpPr>
            <a:spLocks noGrp="1"/>
          </p:cNvSpPr>
          <p:nvPr>
            <p:ph type="sldNum" sz="quarter" idx="12"/>
          </p:nvPr>
        </p:nvSpPr>
        <p:spPr>
          <a:xfrm>
            <a:off x="6557963" y="9522884"/>
            <a:ext cx="842010" cy="535517"/>
          </a:xfrm>
        </p:spPr>
        <p:txBody>
          <a:bodyPr/>
          <a:lstStyle/>
          <a:p>
            <a:r>
              <a:rPr lang="en-US" dirty="0" smtClean="0"/>
              <a:t>10</a:t>
            </a:r>
            <a:endParaRPr lang="en-US" dirty="0"/>
          </a:p>
        </p:txBody>
      </p:sp>
    </p:spTree>
    <p:extLst>
      <p:ext uri="{BB962C8B-B14F-4D97-AF65-F5344CB8AC3E}">
        <p14:creationId xmlns:p14="http://schemas.microsoft.com/office/powerpoint/2010/main" val="3589714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880" y="798756"/>
            <a:ext cx="3771900" cy="637563"/>
          </a:xfrm>
          <a:prstGeom prst="rect">
            <a:avLst/>
          </a:prstGeom>
        </p:spPr>
        <p:txBody>
          <a:bodyPr lIns="98886" tIns="49443" rIns="98886" bIns="49443">
            <a:spAutoFit/>
          </a:bodyPr>
          <a:lstStyle/>
          <a:p>
            <a:pPr algn="ctr"/>
            <a:r>
              <a:rPr lang="en-US" sz="1747" dirty="0" err="1"/>
              <a:t>Materiales</a:t>
            </a:r>
            <a:r>
              <a:rPr lang="en-US" sz="1747" dirty="0"/>
              <a:t> </a:t>
            </a:r>
            <a:r>
              <a:rPr lang="en-US" sz="1747" dirty="0" err="1"/>
              <a:t>complementarios</a:t>
            </a:r>
            <a:endParaRPr lang="en-US" sz="1747" dirty="0"/>
          </a:p>
          <a:p>
            <a:pPr algn="ctr"/>
            <a:r>
              <a:rPr lang="en-US" sz="1747" dirty="0" smtClean="0"/>
              <a:t>Figures </a:t>
            </a:r>
            <a:r>
              <a:rPr lang="en-US" sz="1747" dirty="0"/>
              <a:t>1-3</a:t>
            </a:r>
          </a:p>
        </p:txBody>
      </p:sp>
      <p:sp>
        <p:nvSpPr>
          <p:cNvPr id="7" name="Rectangle 9"/>
          <p:cNvSpPr>
            <a:spLocks noChangeArrowheads="1"/>
          </p:cNvSpPr>
          <p:nvPr/>
        </p:nvSpPr>
        <p:spPr bwMode="auto">
          <a:xfrm>
            <a:off x="114300" y="207628"/>
            <a:ext cx="199768" cy="36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8886" tIns="49443" rIns="98886" bIns="49443" numCol="1" anchor="ctr" anchorCtr="0" compatLnSpc="1">
            <a:prstTxWarp prst="textNoShape">
              <a:avLst/>
            </a:prstTxWarp>
            <a:spAutoFit/>
          </a:bodyPr>
          <a:lstStyle/>
          <a:p>
            <a:endParaRPr lang="en-US" sz="1747"/>
          </a:p>
        </p:txBody>
      </p:sp>
      <p:sp>
        <p:nvSpPr>
          <p:cNvPr id="8" name="Rectangle 10"/>
          <p:cNvSpPr>
            <a:spLocks noChangeArrowheads="1"/>
          </p:cNvSpPr>
          <p:nvPr/>
        </p:nvSpPr>
        <p:spPr bwMode="auto">
          <a:xfrm>
            <a:off x="2566035" y="1796760"/>
            <a:ext cx="2082165" cy="75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6" tIns="49443" rIns="98886" bIns="49443"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lgn="ctr" defTabSz="988911"/>
            <a:r>
              <a:rPr lang="en-US" altLang="en-US" sz="1262" b="1" dirty="0" smtClean="0">
                <a:latin typeface="Calibri" pitchFamily="34" charset="0"/>
                <a:ea typeface="Calibri" pitchFamily="34" charset="0"/>
                <a:cs typeface="Times New Roman" pitchFamily="18" charset="0"/>
              </a:rPr>
              <a:t>German Shepherd  </a:t>
            </a:r>
          </a:p>
          <a:p>
            <a:pPr indent="0" algn="ctr" defTabSz="988911"/>
            <a:r>
              <a:rPr lang="en-US" altLang="en-US" sz="1262" b="1" dirty="0" smtClean="0">
                <a:latin typeface="Calibri" pitchFamily="34" charset="0"/>
                <a:ea typeface="Calibri" pitchFamily="34" charset="0"/>
                <a:cs typeface="Times New Roman" pitchFamily="18" charset="0"/>
              </a:rPr>
              <a:t>(Pastor </a:t>
            </a:r>
            <a:r>
              <a:rPr lang="en-US" altLang="en-US" sz="1262" b="1" dirty="0" err="1" smtClean="0">
                <a:latin typeface="Calibri" pitchFamily="34" charset="0"/>
                <a:ea typeface="Calibri" pitchFamily="34" charset="0"/>
                <a:cs typeface="Times New Roman" pitchFamily="18" charset="0"/>
              </a:rPr>
              <a:t>alemán</a:t>
            </a:r>
            <a:r>
              <a:rPr lang="en-US" altLang="en-US" sz="1262" b="1" dirty="0" smtClean="0">
                <a:latin typeface="Calibri" pitchFamily="34" charset="0"/>
                <a:ea typeface="Calibri" pitchFamily="34" charset="0"/>
                <a:cs typeface="Times New Roman" pitchFamily="18" charset="0"/>
              </a:rPr>
              <a:t>)</a:t>
            </a:r>
            <a:endParaRPr lang="en-US" altLang="en-US" sz="680" dirty="0" smtClean="0"/>
          </a:p>
          <a:p>
            <a:pPr indent="0" algn="ctr" defTabSz="988911" eaLnBrk="0" hangingPunct="0"/>
            <a:endParaRPr lang="en-US" altLang="en-US" sz="1747" dirty="0"/>
          </a:p>
        </p:txBody>
      </p:sp>
      <p:pic>
        <p:nvPicPr>
          <p:cNvPr id="6" name="Picture 5" descr="http://www.ridinthewave.com/thinkytees/images/GermanShepherd1.jpg"/>
          <p:cNvPicPr/>
          <p:nvPr/>
        </p:nvPicPr>
        <p:blipFill>
          <a:blip r:embed="rId2">
            <a:extLst>
              <a:ext uri="{28A0092B-C50C-407E-A947-70E740481C1C}">
                <a14:useLocalDpi xmlns:a14="http://schemas.microsoft.com/office/drawing/2010/main" val="0"/>
              </a:ext>
            </a:extLst>
          </a:blip>
          <a:srcRect/>
          <a:stretch>
            <a:fillRect/>
          </a:stretch>
        </p:blipFill>
        <p:spPr bwMode="auto">
          <a:xfrm>
            <a:off x="1287782" y="2503065"/>
            <a:ext cx="5359241" cy="4370103"/>
          </a:xfrm>
          <a:prstGeom prst="rect">
            <a:avLst/>
          </a:prstGeom>
          <a:noFill/>
          <a:ln>
            <a:noFill/>
          </a:ln>
        </p:spPr>
      </p:pic>
      <p:sp>
        <p:nvSpPr>
          <p:cNvPr id="9" name="Slide Number Placeholder 2"/>
          <p:cNvSpPr>
            <a:spLocks noGrp="1"/>
          </p:cNvSpPr>
          <p:nvPr>
            <p:ph type="sldNum" sz="quarter" idx="12"/>
          </p:nvPr>
        </p:nvSpPr>
        <p:spPr>
          <a:xfrm>
            <a:off x="6557963" y="9522884"/>
            <a:ext cx="842010" cy="535517"/>
          </a:xfrm>
        </p:spPr>
        <p:txBody>
          <a:bodyPr/>
          <a:lstStyle/>
          <a:p>
            <a:r>
              <a:rPr lang="en-US" dirty="0" smtClean="0"/>
              <a:t>11</a:t>
            </a:r>
            <a:endParaRPr lang="en-US" dirty="0"/>
          </a:p>
        </p:txBody>
      </p:sp>
    </p:spTree>
    <p:extLst>
      <p:ext uri="{BB962C8B-B14F-4D97-AF65-F5344CB8AC3E}">
        <p14:creationId xmlns:p14="http://schemas.microsoft.com/office/powerpoint/2010/main" val="4150232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880" y="798756"/>
            <a:ext cx="3771900" cy="637563"/>
          </a:xfrm>
          <a:prstGeom prst="rect">
            <a:avLst/>
          </a:prstGeom>
        </p:spPr>
        <p:txBody>
          <a:bodyPr lIns="98886" tIns="49443" rIns="98886" bIns="49443">
            <a:spAutoFit/>
          </a:bodyPr>
          <a:lstStyle/>
          <a:p>
            <a:pPr algn="ctr"/>
            <a:r>
              <a:rPr lang="en-US" sz="1747" dirty="0" err="1"/>
              <a:t>Materiales</a:t>
            </a:r>
            <a:r>
              <a:rPr lang="en-US" sz="1747" dirty="0"/>
              <a:t> </a:t>
            </a:r>
            <a:r>
              <a:rPr lang="en-US" sz="1747" dirty="0" err="1" smtClean="0"/>
              <a:t>complementarios</a:t>
            </a:r>
            <a:endParaRPr lang="en-US" sz="1747" dirty="0"/>
          </a:p>
          <a:p>
            <a:pPr algn="ctr"/>
            <a:r>
              <a:rPr lang="en-US" sz="1747" dirty="0" err="1"/>
              <a:t>Figuras</a:t>
            </a:r>
            <a:r>
              <a:rPr lang="en-US" sz="1747" dirty="0"/>
              <a:t> 1-3</a:t>
            </a:r>
          </a:p>
        </p:txBody>
      </p:sp>
      <p:sp>
        <p:nvSpPr>
          <p:cNvPr id="7" name="Rectangle 9"/>
          <p:cNvSpPr>
            <a:spLocks noChangeArrowheads="1"/>
          </p:cNvSpPr>
          <p:nvPr/>
        </p:nvSpPr>
        <p:spPr bwMode="auto">
          <a:xfrm>
            <a:off x="114300" y="207628"/>
            <a:ext cx="199768" cy="36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8886" tIns="49443" rIns="98886" bIns="49443" numCol="1" anchor="ctr" anchorCtr="0" compatLnSpc="1">
            <a:prstTxWarp prst="textNoShape">
              <a:avLst/>
            </a:prstTxWarp>
            <a:spAutoFit/>
          </a:bodyPr>
          <a:lstStyle/>
          <a:p>
            <a:endParaRPr lang="en-US" sz="1747"/>
          </a:p>
        </p:txBody>
      </p:sp>
      <p:sp>
        <p:nvSpPr>
          <p:cNvPr id="8" name="Rectangle 10"/>
          <p:cNvSpPr>
            <a:spLocks noChangeArrowheads="1"/>
          </p:cNvSpPr>
          <p:nvPr/>
        </p:nvSpPr>
        <p:spPr bwMode="auto">
          <a:xfrm>
            <a:off x="2566035" y="1893871"/>
            <a:ext cx="2053590" cy="56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6" tIns="49443" rIns="98886" bIns="49443"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494456" defTabSz="988911"/>
            <a:r>
              <a:rPr lang="en-US" altLang="en-US" sz="1262" b="1" dirty="0">
                <a:latin typeface="Calibri" pitchFamily="34" charset="0"/>
                <a:ea typeface="Calibri" pitchFamily="34" charset="0"/>
                <a:cs typeface="Times New Roman" pitchFamily="18" charset="0"/>
              </a:rPr>
              <a:t>Golden Retriever</a:t>
            </a:r>
            <a:endParaRPr lang="en-US" altLang="en-US" sz="680" dirty="0"/>
          </a:p>
          <a:p>
            <a:pPr indent="494456" defTabSz="988911" eaLnBrk="0" hangingPunct="0"/>
            <a:endParaRPr lang="en-US" altLang="en-US" sz="1747" dirty="0"/>
          </a:p>
        </p:txBody>
      </p:sp>
      <p:pic>
        <p:nvPicPr>
          <p:cNvPr id="9" name="Picture 8" descr="http://cdn.akc.org/akcdoglovers/GoldenRetriever_cutout.png"/>
          <p:cNvPicPr/>
          <p:nvPr/>
        </p:nvPicPr>
        <p:blipFill>
          <a:blip r:embed="rId2">
            <a:extLst>
              <a:ext uri="{28A0092B-C50C-407E-A947-70E740481C1C}">
                <a14:useLocalDpi xmlns:a14="http://schemas.microsoft.com/office/drawing/2010/main" val="0"/>
              </a:ext>
            </a:extLst>
          </a:blip>
          <a:srcRect/>
          <a:stretch>
            <a:fillRect/>
          </a:stretch>
        </p:blipFill>
        <p:spPr bwMode="auto">
          <a:xfrm>
            <a:off x="381477" y="1488810"/>
            <a:ext cx="7009448" cy="4779589"/>
          </a:xfrm>
          <a:prstGeom prst="rect">
            <a:avLst/>
          </a:prstGeom>
          <a:noFill/>
          <a:ln>
            <a:noFill/>
          </a:ln>
        </p:spPr>
      </p:pic>
      <p:sp>
        <p:nvSpPr>
          <p:cNvPr id="6" name="Slide Number Placeholder 2"/>
          <p:cNvSpPr>
            <a:spLocks noGrp="1"/>
          </p:cNvSpPr>
          <p:nvPr>
            <p:ph type="sldNum" sz="quarter" idx="12"/>
          </p:nvPr>
        </p:nvSpPr>
        <p:spPr>
          <a:xfrm>
            <a:off x="6557963" y="9522884"/>
            <a:ext cx="842010" cy="535517"/>
          </a:xfrm>
        </p:spPr>
        <p:txBody>
          <a:bodyPr/>
          <a:lstStyle/>
          <a:p>
            <a:r>
              <a:rPr lang="en-US" dirty="0" smtClean="0"/>
              <a:t>12</a:t>
            </a:r>
            <a:endParaRPr lang="en-US" dirty="0"/>
          </a:p>
        </p:txBody>
      </p:sp>
    </p:spTree>
    <p:extLst>
      <p:ext uri="{BB962C8B-B14F-4D97-AF65-F5344CB8AC3E}">
        <p14:creationId xmlns:p14="http://schemas.microsoft.com/office/powerpoint/2010/main" val="1122267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637" y="306569"/>
            <a:ext cx="6865257" cy="8803436"/>
          </a:xfrm>
          <a:prstGeom prst="rect">
            <a:avLst/>
          </a:prstGeom>
          <a:noFill/>
        </p:spPr>
        <p:txBody>
          <a:bodyPr wrap="square" rtlCol="0">
            <a:spAutoFit/>
          </a:bodyPr>
          <a:lstStyle/>
          <a:p>
            <a:pPr algn="ctr"/>
            <a:r>
              <a:rPr lang="es-419" sz="1578" b="1" u="sng" dirty="0"/>
              <a:t>Pre-evaluación y Progresiones de aprendizaje</a:t>
            </a:r>
          </a:p>
          <a:p>
            <a:pPr algn="ctr"/>
            <a:endParaRPr lang="es-419" sz="1100" b="1" u="sng" dirty="0"/>
          </a:p>
          <a:p>
            <a:r>
              <a:rPr lang="es-419" sz="1183" dirty="0"/>
              <a:t>Las </a:t>
            </a:r>
            <a:r>
              <a:rPr lang="es-419" sz="1183" b="1" u="sng" dirty="0"/>
              <a:t>pre-evaluaciones</a:t>
            </a:r>
            <a:r>
              <a:rPr lang="es-419" sz="1183" dirty="0"/>
              <a:t> son particularmente únicas.</a:t>
            </a:r>
          </a:p>
          <a:p>
            <a:endParaRPr lang="es-419" sz="789" dirty="0"/>
          </a:p>
          <a:p>
            <a:r>
              <a:rPr lang="es-419" sz="1183" dirty="0"/>
              <a:t>Ellas miden el progreso </a:t>
            </a:r>
            <a:r>
              <a:rPr lang="es-419" sz="1183" b="1" i="1" u="sng" dirty="0">
                <a:effectLst>
                  <a:outerShdw blurRad="38100" dist="38100" dir="2700000" algn="tl">
                    <a:srgbClr val="000000">
                      <a:alpha val="43137"/>
                    </a:srgbClr>
                  </a:outerShdw>
                </a:effectLst>
              </a:rPr>
              <a:t>hacia un estándar. </a:t>
            </a:r>
          </a:p>
          <a:p>
            <a:endParaRPr lang="es-419" sz="789" dirty="0"/>
          </a:p>
          <a:p>
            <a:r>
              <a:rPr lang="es-419" sz="1183" dirty="0"/>
              <a:t>Diferentes a los </a:t>
            </a:r>
            <a:r>
              <a:rPr lang="es-419" sz="1183" dirty="0" err="1"/>
              <a:t>CFAs</a:t>
            </a:r>
            <a:r>
              <a:rPr lang="es-419" sz="1183" dirty="0"/>
              <a:t> (</a:t>
            </a:r>
            <a:r>
              <a:rPr lang="es-419" sz="1183" b="1" i="1" u="sng" dirty="0" err="1"/>
              <a:t>C</a:t>
            </a:r>
            <a:r>
              <a:rPr lang="es-419" sz="1183" i="1" dirty="0" err="1"/>
              <a:t>ommon</a:t>
            </a:r>
            <a:r>
              <a:rPr lang="es-419" sz="1183" i="1" dirty="0"/>
              <a:t> </a:t>
            </a:r>
            <a:r>
              <a:rPr lang="es-419" sz="1183" b="1" i="1" u="sng" err="1"/>
              <a:t>F</a:t>
            </a:r>
            <a:r>
              <a:rPr lang="es-419" sz="1183" i="1" err="1"/>
              <a:t>ormative</a:t>
            </a:r>
            <a:r>
              <a:rPr lang="es-419" sz="1183" i="1"/>
              <a:t> </a:t>
            </a:r>
            <a:r>
              <a:rPr lang="es-419" sz="1183" b="1" i="1" u="sng" smtClean="0"/>
              <a:t>A</a:t>
            </a:r>
            <a:r>
              <a:rPr lang="es-419" sz="1183" i="1" smtClean="0"/>
              <a:t>ssessments</a:t>
            </a:r>
            <a:r>
              <a:rPr lang="es-419" sz="1183" dirty="0"/>
              <a:t>) que miden el dominio del estándar, las pre-evaluaciones son más como un panorama de las fortalezas  y las deficiencias del estudiante, que miden las destrezas y conceptos que este necesita </a:t>
            </a:r>
            <a:r>
              <a:rPr lang="es-419" sz="1183" b="1" i="1" dirty="0"/>
              <a:t>a lo largo del camino </a:t>
            </a:r>
            <a:r>
              <a:rPr lang="es-419" sz="1183" dirty="0"/>
              <a:t>para poder alcanzar el dominio del estándar.</a:t>
            </a:r>
          </a:p>
          <a:p>
            <a:endParaRPr lang="es-419" sz="1183" dirty="0"/>
          </a:p>
          <a:p>
            <a:endParaRPr lang="es-419" sz="1183" dirty="0"/>
          </a:p>
          <a:p>
            <a:endParaRPr lang="es-419" sz="1183"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183" dirty="0"/>
          </a:p>
          <a:p>
            <a:endParaRPr lang="es-419" sz="1183" dirty="0"/>
          </a:p>
          <a:p>
            <a:endParaRPr lang="es-419" sz="1183" dirty="0"/>
          </a:p>
          <a:p>
            <a:endParaRPr lang="es-419" sz="1183" dirty="0"/>
          </a:p>
          <a:p>
            <a:r>
              <a:rPr lang="es-419" sz="1183" dirty="0"/>
              <a:t>¿Qué hay de una post evaluación? No existe una post-evaluación estandarizada.</a:t>
            </a:r>
          </a:p>
          <a:p>
            <a:r>
              <a:rPr lang="es-419" sz="1183" dirty="0"/>
              <a:t>La verdadera medida de cómo los estudiantes están trabajando </a:t>
            </a:r>
            <a:r>
              <a:rPr lang="es-419" sz="1183" b="1" i="1" dirty="0"/>
              <a:t>a lo largo del camino</a:t>
            </a:r>
            <a:r>
              <a:rPr lang="es-419" sz="1183"/>
              <a:t>, </a:t>
            </a:r>
            <a:r>
              <a:rPr lang="es-419" sz="1183" smtClean="0"/>
              <a:t>se </a:t>
            </a:r>
            <a:r>
              <a:rPr lang="es-419" sz="1183" dirty="0"/>
              <a:t>evalúa en el salón </a:t>
            </a:r>
            <a:r>
              <a:rPr lang="es-419" sz="1183"/>
              <a:t>de </a:t>
            </a:r>
            <a:r>
              <a:rPr lang="es-419" sz="1183" smtClean="0"/>
              <a:t>clases </a:t>
            </a:r>
            <a:r>
              <a:rPr lang="es-419" sz="1183" dirty="0"/>
              <a:t>durante la instrucción y la evaluación formativa. Por esta razón los </a:t>
            </a:r>
            <a:r>
              <a:rPr lang="es-419" sz="1183" dirty="0" err="1"/>
              <a:t>CFAs</a:t>
            </a:r>
            <a:r>
              <a:rPr lang="es-419" sz="1183" dirty="0"/>
              <a:t> </a:t>
            </a:r>
            <a:r>
              <a:rPr lang="es-419" sz="1183"/>
              <a:t>no </a:t>
            </a:r>
            <a:r>
              <a:rPr lang="es-419" sz="1183" smtClean="0"/>
              <a:t>se </a:t>
            </a:r>
            <a:r>
              <a:rPr lang="es-419" sz="1183" dirty="0"/>
              <a:t>llaman post evaluaciones. Los </a:t>
            </a:r>
            <a:r>
              <a:rPr lang="es-419" sz="1183" dirty="0" err="1"/>
              <a:t>CFAs</a:t>
            </a:r>
            <a:r>
              <a:rPr lang="es-419" sz="1183" dirty="0"/>
              <a:t> miden el </a:t>
            </a:r>
            <a:r>
              <a:rPr lang="es-419" sz="1183" b="1" i="1" dirty="0"/>
              <a:t>objetivo final</a:t>
            </a:r>
            <a:r>
              <a:rPr lang="es-419" sz="1183" dirty="0"/>
              <a:t>, o el dominio del estándar. Sin embargo, sin las pre-evaluaciones, ¿cómo sabríamos en qué enfocar nuestra instrucción a través de cada trimestre?</a:t>
            </a:r>
          </a:p>
          <a:p>
            <a:endParaRPr lang="es-419" sz="789" dirty="0"/>
          </a:p>
          <a:p>
            <a:r>
              <a:rPr lang="es-419" sz="1183" b="1" u="sng" dirty="0"/>
              <a:t>Progresiones de aprendizaje: </a:t>
            </a:r>
            <a:r>
              <a:rPr lang="es-419" sz="1183" dirty="0"/>
              <a:t>son el conjunto pronosticado de destrezas necesarias para poder completar la demanda de la tarea requerida de cada estándar. Las progresiones de aprendizaje fueron alineadas a la matriz </a:t>
            </a:r>
            <a:r>
              <a:rPr lang="es-419" sz="1183" dirty="0" err="1"/>
              <a:t>Hess</a:t>
            </a:r>
            <a:r>
              <a:rPr lang="es-419" sz="1183" dirty="0"/>
              <a:t> </a:t>
            </a:r>
            <a:r>
              <a:rPr lang="es-419" sz="1183" b="1" i="1" u="sng" dirty="0" err="1"/>
              <a:t>Cognitive</a:t>
            </a:r>
            <a:r>
              <a:rPr lang="es-419" sz="1183" b="1" i="1" u="sng" dirty="0"/>
              <a:t> Rigor </a:t>
            </a:r>
            <a:r>
              <a:rPr lang="es-419" sz="1183" b="1" i="1" u="sng" dirty="0" err="1"/>
              <a:t>Matrix</a:t>
            </a:r>
            <a:r>
              <a:rPr lang="es-419" sz="1183" b="1" i="1" u="sng" dirty="0"/>
              <a:t>.</a:t>
            </a:r>
          </a:p>
          <a:p>
            <a:endParaRPr lang="es-419" sz="789" dirty="0"/>
          </a:p>
          <a:p>
            <a:r>
              <a:rPr lang="es-419" sz="1183" dirty="0"/>
              <a:t>Las pre-evaluaciones miden el dominio del estudiante </a:t>
            </a:r>
            <a:r>
              <a:rPr lang="es-419" sz="1183"/>
              <a:t>que </a:t>
            </a:r>
            <a:r>
              <a:rPr lang="es-419" sz="1183" smtClean="0"/>
              <a:t>se </a:t>
            </a:r>
            <a:r>
              <a:rPr lang="es-419" sz="1183" dirty="0"/>
              <a:t>indican en los recuadros morados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a:t>
            </a:r>
            <a:r>
              <a:rPr lang="es-419" sz="1183"/>
              <a:t>, </a:t>
            </a:r>
            <a:r>
              <a:rPr lang="es-419" sz="1183" smtClean="0"/>
              <a:t>moviéndose </a:t>
            </a:r>
            <a:r>
              <a:rPr lang="es-419" sz="1183" dirty="0"/>
              <a:t>continuamente hacia adelante hasta el final de la progresión de aprendizaje.</a:t>
            </a:r>
          </a:p>
          <a:p>
            <a:endParaRPr lang="es-419" sz="789" dirty="0"/>
          </a:p>
          <a:p>
            <a:r>
              <a:rPr lang="es-419" sz="1183" dirty="0"/>
              <a:t>Hay una lista de cotejo de las Progresiones de aprendizaje en lectura para cada estándar en cada grado, </a:t>
            </a:r>
            <a:r>
              <a:rPr lang="es-419" sz="1183"/>
              <a:t>que </a:t>
            </a:r>
            <a:r>
              <a:rPr lang="es-419" sz="1183" smtClean="0"/>
              <a:t>se </a:t>
            </a:r>
            <a:r>
              <a:rPr lang="es-419" sz="1183" dirty="0"/>
              <a:t>puede utilizar para monitorear el progreso. Está disponible en: </a:t>
            </a:r>
          </a:p>
          <a:p>
            <a:endParaRPr lang="es-419" sz="1183" dirty="0">
              <a:hlinkClick r:id=""/>
            </a:endParaRPr>
          </a:p>
          <a:p>
            <a:pPr algn="ctr"/>
            <a:r>
              <a:rPr lang="es-419" sz="1183" dirty="0">
                <a:hlinkClick r:id=""/>
              </a:rPr>
              <a:t>http://sresource.homestead.com/Grade-2.html</a:t>
            </a:r>
            <a:endParaRPr lang="es-419" sz="1183" dirty="0"/>
          </a:p>
          <a:p>
            <a:endParaRPr lang="es-419" sz="1183" dirty="0"/>
          </a:p>
        </p:txBody>
      </p:sp>
      <p:graphicFrame>
        <p:nvGraphicFramePr>
          <p:cNvPr id="20" name="Table 19"/>
          <p:cNvGraphicFramePr>
            <a:graphicFrameLocks noGrp="1"/>
          </p:cNvGraphicFramePr>
          <p:nvPr>
            <p:extLst/>
          </p:nvPr>
        </p:nvGraphicFramePr>
        <p:xfrm>
          <a:off x="453571" y="3029952"/>
          <a:ext cx="6780440" cy="2056384"/>
        </p:xfrm>
        <a:graphic>
          <a:graphicData uri="http://schemas.openxmlformats.org/drawingml/2006/table">
            <a:tbl>
              <a:tblPr firstRow="1" firstCol="1" bandRow="1"/>
              <a:tblGrid>
                <a:gridCol w="814917"/>
                <a:gridCol w="920608"/>
                <a:gridCol w="890517"/>
                <a:gridCol w="730463"/>
                <a:gridCol w="796798"/>
                <a:gridCol w="706166"/>
                <a:gridCol w="728921"/>
                <a:gridCol w="1192050"/>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208" marR="3420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94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a:t>
                      </a:r>
                      <a:r>
                        <a:rPr lang="es-419" sz="800" smtClean="0">
                          <a:solidFill>
                            <a:srgbClr val="000000"/>
                          </a:solidFill>
                          <a:effectLst/>
                          <a:latin typeface="+mn-lt"/>
                          <a:ea typeface="Times New Roman"/>
                          <a:cs typeface="Times New Roman"/>
                        </a:rPr>
                        <a:t>en clases</a:t>
                      </a:r>
                      <a:endParaRPr lang="en-US" sz="800" dirty="0">
                        <a:effectLst/>
                        <a:latin typeface="Calibri"/>
                        <a:ea typeface="Calibri"/>
                        <a:cs typeface="Times New Roman"/>
                      </a:endParaRPr>
                    </a:p>
                  </a:txBody>
                  <a:tcPr marL="34208" marR="3420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smtClean="0">
                          <a:solidFill>
                            <a:srgbClr val="000000"/>
                          </a:solidFill>
                          <a:effectLst/>
                          <a:latin typeface="+mn-lt"/>
                          <a:ea typeface="Times New Roman"/>
                          <a:cs typeface="Times New Roman"/>
                        </a:rPr>
                        <a:t>la secuencia </a:t>
                      </a:r>
                      <a:r>
                        <a:rPr lang="es-419" sz="800"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b="1" smtClean="0">
                          <a:solidFill>
                            <a:srgbClr val="000000"/>
                          </a:solidFill>
                          <a:effectLst/>
                          <a:latin typeface="+mn-lt"/>
                          <a:ea typeface="Times New Roman"/>
                          <a:cs typeface="Times New Roman"/>
                        </a:rPr>
                        <a:t>la secuencia </a:t>
                      </a:r>
                      <a:r>
                        <a:rPr lang="es-419" sz="800" b="1"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a:t>
                      </a:r>
                      <a:r>
                        <a:rPr lang="es-419" sz="800" b="1" smtClean="0">
                          <a:solidFill>
                            <a:srgbClr val="000000"/>
                          </a:solidFill>
                          <a:effectLst/>
                          <a:latin typeface="+mn-lt"/>
                          <a:ea typeface="Times New Roman"/>
                          <a:cs typeface="Times New Roman"/>
                        </a:rPr>
                        <a:t>en clase.</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28" name="Rectangle 27"/>
          <p:cNvSpPr/>
          <p:nvPr/>
        </p:nvSpPr>
        <p:spPr>
          <a:xfrm>
            <a:off x="2096590" y="7941491"/>
            <a:ext cx="2794000" cy="259174"/>
          </a:xfrm>
          <a:prstGeom prst="rect">
            <a:avLst/>
          </a:prstGeom>
        </p:spPr>
        <p:txBody>
          <a:bodyPr wrap="square">
            <a:spAutoFit/>
          </a:bodyPr>
          <a:lstStyle/>
          <a:p>
            <a:endParaRPr lang="en-US" sz="1084" dirty="0"/>
          </a:p>
        </p:txBody>
      </p:sp>
      <p:grpSp>
        <p:nvGrpSpPr>
          <p:cNvPr id="3" name="Group 2"/>
          <p:cNvGrpSpPr/>
          <p:nvPr/>
        </p:nvGrpSpPr>
        <p:grpSpPr>
          <a:xfrm>
            <a:off x="282954" y="1937441"/>
            <a:ext cx="7222664" cy="3185958"/>
            <a:chOff x="215458" y="1762005"/>
            <a:chExt cx="6894361" cy="3084340"/>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83" dirty="0">
                    <a:solidFill>
                      <a:schemeClr val="tx1"/>
                    </a:solidFill>
                  </a:rPr>
                  <a:t>Ejemplo de una </a:t>
                </a:r>
                <a:r>
                  <a:rPr lang="es-419" sz="1183" b="1" i="1" dirty="0">
                    <a:solidFill>
                      <a:schemeClr val="tx1"/>
                    </a:solidFill>
                  </a:rPr>
                  <a:t>Progresión de aprendizaje  </a:t>
                </a:r>
                <a:r>
                  <a:rPr lang="es-419" sz="1183" dirty="0">
                    <a:solidFill>
                      <a:schemeClr val="tx1"/>
                    </a:solidFill>
                  </a:rPr>
                  <a:t>para RL.2.1</a:t>
                </a:r>
              </a:p>
              <a:p>
                <a:pPr algn="ctr"/>
                <a:r>
                  <a:rPr lang="es-419" sz="1183" dirty="0">
                    <a:solidFill>
                      <a:schemeClr val="tx1"/>
                    </a:solidFill>
                  </a:rPr>
                  <a:t>Las pre-evaluaciones miden los </a:t>
                </a:r>
                <a:r>
                  <a:rPr lang="es-419" sz="1183" b="1" i="1" dirty="0">
                    <a:solidFill>
                      <a:schemeClr val="tx1"/>
                    </a:solidFill>
                  </a:rPr>
                  <a:t>puntos</a:t>
                </a:r>
                <a:r>
                  <a:rPr lang="es-419" sz="1183" dirty="0">
                    <a:solidFill>
                      <a:schemeClr val="tx1"/>
                    </a:solidFill>
                  </a:rPr>
                  <a:t> </a:t>
                </a:r>
                <a:r>
                  <a:rPr lang="es-419" sz="1183" b="1" i="1" dirty="0">
                    <a:solidFill>
                      <a:schemeClr val="tx1"/>
                    </a:solidFill>
                  </a:rPr>
                  <a:t>de ajuste </a:t>
                </a:r>
                <a:r>
                  <a:rPr lang="es-419" sz="1183" dirty="0">
                    <a:solidFill>
                      <a:schemeClr val="tx1"/>
                    </a:solidFill>
                  </a:rPr>
                  <a:t>que aparecen en morado</a:t>
                </a: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82" b="1" dirty="0">
                    <a:solidFill>
                      <a:schemeClr val="tx1"/>
                    </a:solidFill>
                  </a:rPr>
                  <a:t>  CFA</a:t>
                </a:r>
              </a:p>
              <a:p>
                <a:r>
                  <a:rPr lang="en-US" sz="1084" dirty="0">
                    <a:solidFill>
                      <a:schemeClr val="tx1"/>
                    </a:solidFill>
                  </a:rPr>
                  <a:t>RL.2.2.1 </a:t>
                </a:r>
                <a:r>
                  <a:rPr lang="es-419" sz="943" dirty="0">
                    <a:solidFill>
                      <a:schemeClr val="tx1"/>
                    </a:solidFill>
                  </a:rPr>
                  <a:t>evaluación del estándar a nivel de grado</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48" dirty="0">
                    <a:solidFill>
                      <a:schemeClr val="tx1"/>
                    </a:solidFill>
                  </a:rPr>
                  <a:t>Después de haber dado  la pre-evaluación, las progresiones de aprendizaje proporcionan tareas de evaluación </a:t>
                </a:r>
                <a:r>
                  <a:rPr lang="es-419" sz="1048" b="1" i="1" dirty="0">
                    <a:solidFill>
                      <a:schemeClr val="tx1"/>
                    </a:solidFill>
                  </a:rPr>
                  <a:t>por debajo y cerca del nivel del grado a través de cada trimestre</a:t>
                </a:r>
                <a:r>
                  <a:rPr lang="es-419" sz="1048" dirty="0">
                    <a:solidFill>
                      <a:schemeClr val="tx1"/>
                    </a:solidFill>
                  </a:rPr>
                  <a:t>.</a:t>
                </a: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90" b="1" dirty="0">
                  <a:solidFill>
                    <a:schemeClr val="tx1"/>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3502521" y="4590615"/>
              <a:ext cx="1521322" cy="2557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1712642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48921"/>
            <a:ext cx="7124700" cy="705459"/>
          </a:xfrm>
          <a:prstGeom prst="rect">
            <a:avLst/>
          </a:prstGeom>
        </p:spPr>
        <p:txBody>
          <a:bodyPr wrap="square" lIns="96359" tIns="48180" rIns="96359" bIns="48180">
            <a:spAutoFit/>
          </a:bodyPr>
          <a:lstStyle/>
          <a:p>
            <a:r>
              <a:rPr lang="en-US" sz="1300" b="1" dirty="0"/>
              <a:t>Quarter </a:t>
            </a:r>
            <a:r>
              <a:rPr lang="en-US" sz="1300" b="1" dirty="0" smtClean="0"/>
              <a:t>Two </a:t>
            </a:r>
            <a:r>
              <a:rPr lang="en-US" sz="1300" dirty="0"/>
              <a:t>Reading Literature Learning Progressions.  </a:t>
            </a:r>
          </a:p>
          <a:p>
            <a:r>
              <a:rPr lang="en-US" sz="1300" dirty="0"/>
              <a:t>The indicated boxes highlighted </a:t>
            </a:r>
            <a:r>
              <a:rPr lang="en-US" sz="1300" b="1" i="1" dirty="0"/>
              <a:t>before the standard</a:t>
            </a:r>
            <a:r>
              <a:rPr lang="en-US" sz="1300" dirty="0"/>
              <a:t>, </a:t>
            </a:r>
            <a:r>
              <a:rPr lang="en-US" sz="1300" b="1" dirty="0"/>
              <a:t>are assessed on this pre-assessment</a:t>
            </a:r>
            <a:r>
              <a:rPr lang="en-US" sz="1300" dirty="0"/>
              <a:t>. The standard itself is assessed on the Common Formative Assessment (CFA) at the end of each quarter.</a:t>
            </a:r>
          </a:p>
        </p:txBody>
      </p:sp>
      <p:graphicFrame>
        <p:nvGraphicFramePr>
          <p:cNvPr id="6" name="Table 5"/>
          <p:cNvGraphicFramePr>
            <a:graphicFrameLocks noGrp="1"/>
          </p:cNvGraphicFramePr>
          <p:nvPr>
            <p:extLst>
              <p:ext uri="{D42A27DB-BD31-4B8C-83A1-F6EECF244321}">
                <p14:modId xmlns:p14="http://schemas.microsoft.com/office/powerpoint/2010/main" val="703029244"/>
              </p:ext>
            </p:extLst>
          </p:nvPr>
        </p:nvGraphicFramePr>
        <p:xfrm>
          <a:off x="457201" y="838200"/>
          <a:ext cx="7010399" cy="1828800"/>
        </p:xfrm>
        <a:graphic>
          <a:graphicData uri="http://schemas.openxmlformats.org/drawingml/2006/table">
            <a:tbl>
              <a:tblPr firstRow="1" firstCol="1" bandRow="1"/>
              <a:tblGrid>
                <a:gridCol w="609599"/>
                <a:gridCol w="838200"/>
                <a:gridCol w="457200"/>
                <a:gridCol w="609600"/>
                <a:gridCol w="838200"/>
                <a:gridCol w="838200"/>
                <a:gridCol w="685800"/>
                <a:gridCol w="685800"/>
                <a:gridCol w="685800"/>
                <a:gridCol w="762000"/>
              </a:tblGrid>
              <a:tr h="15240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27461" marR="27461"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Cm</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APo</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ANr</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ANs</a:t>
                      </a:r>
                      <a:endParaRPr lang="en-US" sz="800" dirty="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773928">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Retell a sequence of events within a stanza, chapter, or scene in a text previously read and discussed in class.</a:t>
                      </a:r>
                      <a:endParaRPr lang="en-US" sz="800" dirty="0">
                        <a:effectLst/>
                        <a:latin typeface="Calibri"/>
                        <a:ea typeface="Calibri"/>
                        <a:cs typeface="Times New Roman"/>
                      </a:endParaRPr>
                    </a:p>
                  </a:txBody>
                  <a:tcPr marL="27461" marR="27461"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 the meaning of...) Standard Academic Language:  stanza, scene, setting, contributes, setting, theme, plot, development analyze, particular, overall, structure</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Identify in a text previously read and discussed in class the: theme, setting, and plot</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 questions in reference to a particular sentence, chapter, scene or stanza (of a text previously read and discussed in class).</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Student understands that sentences, chapters, scenes and stanzas are part of an overall text structure (within a theme, setting or plot).</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Locates specific information within a particular sentence, chapter, scene or stanza by understanding the structure of the text.</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Obtain information within a particular sentence, scene, chapter and stanza for a specific purpose (text </a:t>
                      </a:r>
                      <a:r>
                        <a:rPr lang="en-US" sz="800" u="sng" dirty="0">
                          <a:solidFill>
                            <a:srgbClr val="000000"/>
                          </a:solidFill>
                          <a:effectLst/>
                          <a:latin typeface="Calibri"/>
                          <a:ea typeface="Times New Roman"/>
                          <a:cs typeface="Times New Roman"/>
                        </a:rPr>
                        <a:t>not discussed</a:t>
                      </a:r>
                      <a:r>
                        <a:rPr lang="en-US" sz="800" dirty="0">
                          <a:solidFill>
                            <a:srgbClr val="000000"/>
                          </a:solidFill>
                          <a:effectLst/>
                          <a:latin typeface="Calibri"/>
                          <a:ea typeface="Times New Roman"/>
                          <a:cs typeface="Times New Roman"/>
                        </a:rPr>
                        <a:t> in class).</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Analyze (organize graphically) information about the theme, setting and plot of a text. </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Analyze the organizational structures of sentences, chapters, scenes and stanzas within a text.</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Connect or follow the development of a theme, setting or plot   within a sentence, chapter, scene or stanza</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2172347"/>
              </p:ext>
            </p:extLst>
          </p:nvPr>
        </p:nvGraphicFramePr>
        <p:xfrm>
          <a:off x="438149" y="2770607"/>
          <a:ext cx="7010401" cy="1478695"/>
        </p:xfrm>
        <a:graphic>
          <a:graphicData uri="http://schemas.openxmlformats.org/drawingml/2006/table">
            <a:tbl>
              <a:tblPr firstRow="1" firstCol="1" bandRow="1"/>
              <a:tblGrid>
                <a:gridCol w="812281"/>
                <a:gridCol w="940319"/>
                <a:gridCol w="964131"/>
                <a:gridCol w="657901"/>
                <a:gridCol w="1108043"/>
                <a:gridCol w="605962"/>
                <a:gridCol w="626362"/>
                <a:gridCol w="1295402"/>
              </a:tblGrid>
              <a:tr h="137575">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APx</a:t>
                      </a:r>
                      <a:endParaRPr lang="en-US" sz="800" dirty="0">
                        <a:effectLst/>
                        <a:latin typeface="Calibri"/>
                        <a:ea typeface="Calibri"/>
                        <a:cs typeface="Times New Roman"/>
                      </a:endParaRPr>
                    </a:p>
                  </a:txBody>
                  <a:tcPr marL="34157" marR="34157"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ANz</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ANA</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EVE</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SYH</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a:t>
                      </a:r>
                      <a:r>
                        <a:rPr lang="en-US" sz="800" b="1" dirty="0" smtClean="0">
                          <a:solidFill>
                            <a:srgbClr val="000000"/>
                          </a:solidFill>
                          <a:effectLst/>
                          <a:latin typeface="Calibri"/>
                          <a:ea typeface="Times New Roman"/>
                          <a:cs typeface="Times New Roman"/>
                        </a:rPr>
                        <a:t>ANO</a:t>
                      </a:r>
                      <a:endParaRPr lang="en-US" sz="800" dirty="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dirty="0" smtClean="0">
                          <a:effectLst/>
                          <a:latin typeface="Calibri"/>
                          <a:ea typeface="Calibri"/>
                          <a:cs typeface="Times New Roman"/>
                        </a:rPr>
                        <a:t>Standard</a:t>
                      </a:r>
                      <a:endParaRPr lang="en-US" sz="800" dirty="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SYV</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576109">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 how a sentence, chapter, scene or stanza contributes to the development of a theme, setting or plot in text </a:t>
                      </a:r>
                      <a:r>
                        <a:rPr lang="en-US" sz="800" u="sng" dirty="0">
                          <a:solidFill>
                            <a:srgbClr val="000000"/>
                          </a:solidFill>
                          <a:effectLst/>
                          <a:latin typeface="Calibri"/>
                          <a:ea typeface="Times New Roman"/>
                          <a:cs typeface="Times New Roman"/>
                        </a:rPr>
                        <a:t>not read or discussed in class</a:t>
                      </a: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157" marR="34157"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Analyze how a chapter contributes to the rising action of a novel – how a scene contributes to the development of a drama and stanza to poetry</a:t>
                      </a:r>
                      <a:r>
                        <a:rPr lang="en-US" sz="800" b="1" dirty="0" smtClean="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Calibri"/>
                          <a:ea typeface="Times New Roman"/>
                          <a:cs typeface="Times New Roman"/>
                        </a:rPr>
                        <a:t>Analyze how an author uses a particular scene to develop the theme, setting or plot (i.e. chapter, stanza, etc</a:t>
                      </a:r>
                      <a:r>
                        <a:rPr lang="en-US" sz="800" b="1" dirty="0" smtClean="0">
                          <a:solidFill>
                            <a:srgbClr val="000000"/>
                          </a:solidFill>
                          <a:effectLst/>
                          <a:latin typeface="Calibri"/>
                          <a:ea typeface="Times New Roman"/>
                          <a:cs typeface="Times New Roman"/>
                        </a:rPr>
                        <a:t>..)</a:t>
                      </a:r>
                      <a:r>
                        <a:rPr lang="en-US" sz="800" b="1" dirty="0" smtClean="0">
                          <a:solidFill>
                            <a:srgbClr val="C00000"/>
                          </a:solidFill>
                          <a:effectLst/>
                          <a:latin typeface="+mn-lt"/>
                          <a:ea typeface="Calibri"/>
                          <a:cs typeface="Times New Roman"/>
                        </a:rPr>
                        <a:t> </a:t>
                      </a:r>
                      <a:r>
                        <a:rPr lang="en-US" sz="800" b="1" dirty="0" smtClean="0">
                          <a:solidFill>
                            <a:schemeClr val="tx1"/>
                          </a:solidFill>
                          <a:effectLst/>
                          <a:latin typeface="+mn-lt"/>
                          <a:ea typeface="Calibri"/>
                          <a:cs typeface="Times New Roman"/>
                        </a:rPr>
                        <a:t>SELECTED </a:t>
                      </a:r>
                      <a:r>
                        <a:rPr lang="en-US" sz="800" b="1" baseline="0" dirty="0" smtClean="0">
                          <a:solidFill>
                            <a:schemeClr val="tx1"/>
                          </a:solidFill>
                          <a:effectLst/>
                          <a:latin typeface="+mn-lt"/>
                          <a:ea typeface="Calibri"/>
                          <a:cs typeface="Times New Roman"/>
                        </a:rPr>
                        <a:t>RESPONSE # 1</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b="1" dirty="0" smtClean="0">
                        <a:solidFill>
                          <a:srgbClr val="C00000"/>
                        </a:solidFill>
                        <a:effectLst/>
                        <a:latin typeface="Calibri"/>
                        <a:ea typeface="Times New Roman"/>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smtClean="0">
                          <a:effectLst/>
                          <a:latin typeface="Calibri"/>
                          <a:ea typeface="Times New Roman"/>
                          <a:cs typeface="Times New Roman"/>
                        </a:rPr>
                        <a:t> Interpret </a:t>
                      </a:r>
                      <a:r>
                        <a:rPr lang="en-US" sz="800" dirty="0">
                          <a:effectLst/>
                          <a:latin typeface="Calibri"/>
                          <a:ea typeface="Times New Roman"/>
                          <a:cs typeface="Times New Roman"/>
                        </a:rPr>
                        <a:t>how a particular sentence, chapter, scene, or stanza fits into the overall structure of a text.</a:t>
                      </a:r>
                      <a:endParaRPr lang="en-US" sz="800" dirty="0">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information from a stanza, chapter, scene or sentence from one source or text to summarize or explain the development of a theme, setting or plot</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chemeClr val="tx1"/>
                          </a:solidFill>
                          <a:effectLst/>
                          <a:latin typeface="Calibri"/>
                          <a:ea typeface="Calibri"/>
                          <a:cs typeface="Times New Roman"/>
                        </a:rPr>
                        <a:t>SELECTED </a:t>
                      </a:r>
                      <a:r>
                        <a:rPr lang="en-US" sz="800" b="1" baseline="0" dirty="0" smtClean="0">
                          <a:solidFill>
                            <a:schemeClr val="tx1"/>
                          </a:solidFill>
                          <a:effectLst/>
                          <a:latin typeface="Calibri"/>
                          <a:ea typeface="Calibri"/>
                          <a:cs typeface="Times New Roman"/>
                        </a:rPr>
                        <a:t>RESPONSE # 2</a:t>
                      </a:r>
                      <a:endParaRPr lang="en-US" sz="800" dirty="0">
                        <a:solidFill>
                          <a:schemeClr val="tx1"/>
                        </a:solidFill>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00000"/>
                        </a:lnSpc>
                        <a:spcBef>
                          <a:spcPts val="0"/>
                        </a:spcBef>
                        <a:spcAft>
                          <a:spcPts val="0"/>
                        </a:spcAft>
                      </a:pPr>
                      <a:r>
                        <a:rPr lang="en-US" sz="800" b="1" u="sng" dirty="0">
                          <a:effectLst/>
                          <a:latin typeface="Calibri"/>
                          <a:ea typeface="Calibri"/>
                          <a:cs typeface="Calibri"/>
                        </a:rPr>
                        <a:t>RL.6.5</a:t>
                      </a:r>
                      <a:r>
                        <a:rPr lang="en-US" sz="800" dirty="0">
                          <a:effectLst/>
                          <a:latin typeface="Calibri"/>
                          <a:ea typeface="Calibri"/>
                          <a:cs typeface="Calibri"/>
                        </a:rPr>
                        <a:t> Analyze how a particular sentence, chapter, scene, or stanza contributes to the development of the theme, setting, or plot in a </a:t>
                      </a:r>
                      <a:r>
                        <a:rPr lang="en-US" sz="800" u="sng" dirty="0">
                          <a:effectLst/>
                          <a:latin typeface="Calibri"/>
                          <a:ea typeface="Calibri"/>
                          <a:cs typeface="Calibri"/>
                        </a:rPr>
                        <a:t>long text</a:t>
                      </a:r>
                      <a:r>
                        <a:rPr lang="en-US" sz="800" dirty="0">
                          <a:effectLst/>
                          <a:latin typeface="Calibri"/>
                          <a:ea typeface="Calibri"/>
                          <a:cs typeface="Calibri"/>
                        </a:rPr>
                        <a:t>.</a:t>
                      </a:r>
                      <a:endParaRPr lang="en-US" sz="800" dirty="0">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Synthesize information across multiple sources into an overall connected structure using sentences, stanzas, chapters or scenes to show the development of a specific theme, setting or plot.</a:t>
                      </a:r>
                      <a:endParaRPr lang="en-US" sz="800" dirty="0">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Rectangle 9"/>
          <p:cNvSpPr/>
          <p:nvPr/>
        </p:nvSpPr>
        <p:spPr>
          <a:xfrm rot="20591387">
            <a:off x="3661543" y="2343582"/>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graphicFrame>
        <p:nvGraphicFramePr>
          <p:cNvPr id="9" name="Table 8"/>
          <p:cNvGraphicFramePr>
            <a:graphicFrameLocks noGrp="1"/>
          </p:cNvGraphicFramePr>
          <p:nvPr>
            <p:extLst>
              <p:ext uri="{D42A27DB-BD31-4B8C-83A1-F6EECF244321}">
                <p14:modId xmlns:p14="http://schemas.microsoft.com/office/powerpoint/2010/main" val="3351664754"/>
              </p:ext>
            </p:extLst>
          </p:nvPr>
        </p:nvGraphicFramePr>
        <p:xfrm>
          <a:off x="454026" y="4343400"/>
          <a:ext cx="6994524" cy="2226946"/>
        </p:xfrm>
        <a:graphic>
          <a:graphicData uri="http://schemas.openxmlformats.org/drawingml/2006/table">
            <a:tbl>
              <a:tblPr firstRow="1" firstCol="1" bandRow="1"/>
              <a:tblGrid>
                <a:gridCol w="439907"/>
                <a:gridCol w="641008"/>
                <a:gridCol w="584448"/>
                <a:gridCol w="439907"/>
                <a:gridCol w="471329"/>
                <a:gridCol w="534173"/>
                <a:gridCol w="597017"/>
                <a:gridCol w="597017"/>
                <a:gridCol w="502751"/>
                <a:gridCol w="442305"/>
                <a:gridCol w="762000"/>
                <a:gridCol w="457200"/>
                <a:gridCol w="525462"/>
              </a:tblGrid>
              <a:tr h="13212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804" marR="3280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ANq</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Cw</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ANA</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4 - ANP</a:t>
                      </a:r>
                      <a:endParaRPr lang="en-US" sz="800" dirty="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754490">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a point of view within a text.</a:t>
                      </a:r>
                      <a:endParaRPr lang="en-US" sz="800">
                        <a:effectLst/>
                        <a:latin typeface="Calibri"/>
                        <a:ea typeface="Calibri"/>
                        <a:cs typeface="Times New Roman"/>
                      </a:endParaRPr>
                    </a:p>
                  </a:txBody>
                  <a:tcPr marL="32804" marR="3280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(understand, meaning of...) Standard Academic Language: point of view, narrator, 1</a:t>
                      </a:r>
                      <a:r>
                        <a:rPr lang="en-US" sz="800" baseline="30000">
                          <a:solidFill>
                            <a:srgbClr val="000000"/>
                          </a:solidFill>
                          <a:effectLst/>
                          <a:latin typeface="Calibri"/>
                          <a:ea typeface="Times New Roman"/>
                          <a:cs typeface="Times New Roman"/>
                        </a:rPr>
                        <a:t>st</a:t>
                      </a:r>
                      <a:r>
                        <a:rPr lang="en-US" sz="800">
                          <a:solidFill>
                            <a:srgbClr val="000000"/>
                          </a:solidFill>
                          <a:effectLst/>
                          <a:latin typeface="Calibri"/>
                          <a:ea typeface="Times New Roman"/>
                          <a:cs typeface="Times New Roman"/>
                        </a:rPr>
                        <a:t> person, speaker, author, 3</a:t>
                      </a:r>
                      <a:r>
                        <a:rPr lang="en-US" sz="800" baseline="30000">
                          <a:solidFill>
                            <a:srgbClr val="000000"/>
                          </a:solidFill>
                          <a:effectLst/>
                          <a:latin typeface="Calibri"/>
                          <a:ea typeface="Times New Roman"/>
                          <a:cs typeface="Times New Roman"/>
                        </a:rPr>
                        <a:t>rd</a:t>
                      </a:r>
                      <a:r>
                        <a:rPr lang="en-US" sz="800">
                          <a:solidFill>
                            <a:srgbClr val="000000"/>
                          </a:solidFill>
                          <a:effectLst/>
                          <a:latin typeface="Calibri"/>
                          <a:ea typeface="Times New Roman"/>
                          <a:cs typeface="Times New Roman"/>
                        </a:rPr>
                        <a:t> person, development.</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Identify or describe the characters in a story from the narrator or speakers point of view (previously read-discussed in class.).</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Describe or identify a specific point of view in a text.</a:t>
                      </a:r>
                      <a:endParaRPr lang="en-US" sz="800" dirty="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rPr>
                        <a:t>Student understands which point of view the story is being told in (1</a:t>
                      </a:r>
                      <a:r>
                        <a:rPr lang="en-US" sz="800" baseline="30000" dirty="0">
                          <a:effectLst/>
                          <a:latin typeface="Calibri"/>
                          <a:ea typeface="Times New Roman"/>
                          <a:cs typeface="Times New Roman"/>
                        </a:rPr>
                        <a:t>st</a:t>
                      </a:r>
                      <a:r>
                        <a:rPr lang="en-US" sz="800" dirty="0">
                          <a:effectLst/>
                          <a:latin typeface="Calibri"/>
                          <a:ea typeface="Times New Roman"/>
                          <a:cs typeface="Times New Roman"/>
                        </a:rPr>
                        <a:t> or 3</a:t>
                      </a:r>
                      <a:r>
                        <a:rPr lang="en-US" sz="800" baseline="30000" dirty="0">
                          <a:effectLst/>
                          <a:latin typeface="Calibri"/>
                          <a:ea typeface="Times New Roman"/>
                          <a:cs typeface="Times New Roman"/>
                        </a:rPr>
                        <a:t>rd</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u="sng" dirty="0">
                          <a:effectLst/>
                          <a:latin typeface="Calibri"/>
                          <a:ea typeface="Calibri"/>
                          <a:cs typeface="Helvetica"/>
                        </a:rPr>
                        <a:t>Explain</a:t>
                      </a:r>
                      <a:r>
                        <a:rPr lang="en-US" sz="800" dirty="0">
                          <a:effectLst/>
                          <a:latin typeface="Calibri"/>
                          <a:ea typeface="Calibri"/>
                          <a:cs typeface="Helvetica"/>
                        </a:rPr>
                        <a:t> how an author uses point of view in a text as a literary device</a:t>
                      </a:r>
                      <a:r>
                        <a:rPr lang="en-US" sz="800" dirty="0" smtClean="0">
                          <a:effectLst/>
                          <a:latin typeface="Calibri"/>
                          <a:ea typeface="Calibri"/>
                          <a:cs typeface="Helvetica"/>
                        </a:rPr>
                        <a:t>.</a:t>
                      </a:r>
                    </a:p>
                    <a:p>
                      <a:pPr marL="0" marR="0" algn="l">
                        <a:lnSpc>
                          <a:spcPct val="115000"/>
                        </a:lnSpc>
                        <a:spcBef>
                          <a:spcPts val="0"/>
                        </a:spcBef>
                        <a:spcAft>
                          <a:spcPts val="0"/>
                        </a:spcAft>
                      </a:pPr>
                      <a:r>
                        <a:rPr lang="en-US" sz="800" dirty="0" smtClean="0">
                          <a:solidFill>
                            <a:schemeClr val="tx1"/>
                          </a:solidFill>
                          <a:effectLst/>
                          <a:latin typeface="Calibri"/>
                          <a:ea typeface="Calibri"/>
                          <a:cs typeface="Helvetica"/>
                        </a:rPr>
                        <a:t>SELECTED</a:t>
                      </a:r>
                      <a:r>
                        <a:rPr lang="en-US" sz="800" baseline="0" dirty="0" smtClean="0">
                          <a:solidFill>
                            <a:schemeClr val="tx1"/>
                          </a:solidFill>
                          <a:effectLst/>
                          <a:latin typeface="Calibri"/>
                          <a:ea typeface="Calibri"/>
                          <a:cs typeface="Helvetica"/>
                        </a:rPr>
                        <a:t> RESPONSE # 3</a:t>
                      </a:r>
                      <a:endParaRPr lang="en-US" sz="800" dirty="0">
                        <a:solidFill>
                          <a:schemeClr val="tx1"/>
                        </a:solidFill>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effectLst/>
                          <a:latin typeface="Calibri"/>
                          <a:ea typeface="Times New Roman"/>
                          <a:cs typeface="Times New Roman"/>
                        </a:rPr>
                        <a:t>Identify</a:t>
                      </a:r>
                      <a:r>
                        <a:rPr lang="en-US" sz="800">
                          <a:effectLst/>
                          <a:latin typeface="Calibri"/>
                          <a:ea typeface="Times New Roman"/>
                          <a:cs typeface="Times New Roman"/>
                        </a:rPr>
                        <a:t> examples (list or categorize) how points of view are used as literary devices (to show emotion, opinion, influence, etc…).</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Answers questions that require Describing</a:t>
                      </a:r>
                      <a:r>
                        <a:rPr lang="en-US" sz="800" dirty="0">
                          <a:solidFill>
                            <a:srgbClr val="000000"/>
                          </a:solidFill>
                          <a:effectLst/>
                          <a:latin typeface="Calibri"/>
                          <a:ea typeface="Times New Roman"/>
                          <a:cs typeface="Times New Roman"/>
                        </a:rPr>
                        <a:t> ways an author uses points of view to influence readers </a:t>
                      </a:r>
                      <a:endParaRPr lang="en-US" sz="800" dirty="0" smtClean="0">
                        <a:solidFill>
                          <a:srgbClr val="000000"/>
                        </a:solidFill>
                        <a:effectLst/>
                        <a:latin typeface="Calibri"/>
                        <a:ea typeface="Times New Roman"/>
                        <a:cs typeface="Times New Roman"/>
                      </a:endParaRPr>
                    </a:p>
                    <a:p>
                      <a:pPr marL="0" marR="0" algn="l">
                        <a:lnSpc>
                          <a:spcPct val="115000"/>
                        </a:lnSpc>
                        <a:spcBef>
                          <a:spcPts val="0"/>
                        </a:spcBef>
                        <a:spcAft>
                          <a:spcPts val="0"/>
                        </a:spcAft>
                      </a:pPr>
                      <a:r>
                        <a:rPr lang="en-US" sz="800" dirty="0" smtClean="0">
                          <a:solidFill>
                            <a:schemeClr val="tx1"/>
                          </a:solidFill>
                          <a:effectLst/>
                          <a:latin typeface="Calibri"/>
                          <a:ea typeface="Calibri"/>
                          <a:cs typeface="Times New Roman"/>
                        </a:rPr>
                        <a:t>SELECTED RESPONSE # 4</a:t>
                      </a:r>
                      <a:endParaRPr lang="en-US" sz="800" dirty="0">
                        <a:solidFill>
                          <a:schemeClr val="tx1"/>
                        </a:solidFill>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Show an understanding of how point of view is developed by an author by following text structure in a new text.</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Analyze how telling the story from a specific point of view influences the reader’s interpretation of a text.</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Cite evidence to show </a:t>
                      </a:r>
                      <a:r>
                        <a:rPr lang="en-US" sz="800" dirty="0">
                          <a:effectLst/>
                          <a:latin typeface="Calibri"/>
                          <a:ea typeface="Calibri"/>
                          <a:cs typeface="Calibri"/>
                        </a:rPr>
                        <a:t>how the author’s point of view is developed in a text for a specific purpose</a:t>
                      </a:r>
                      <a:r>
                        <a:rPr lang="en-US" sz="800" dirty="0" smtClean="0">
                          <a:effectLst/>
                          <a:latin typeface="Calibri"/>
                          <a:ea typeface="Calibri"/>
                          <a:cs typeface="Calibri"/>
                        </a:rPr>
                        <a:t>.</a:t>
                      </a:r>
                    </a:p>
                    <a:p>
                      <a:pPr marL="0" marR="0" algn="l">
                        <a:lnSpc>
                          <a:spcPct val="115000"/>
                        </a:lnSpc>
                        <a:spcBef>
                          <a:spcPts val="0"/>
                        </a:spcBef>
                        <a:spcAft>
                          <a:spcPts val="0"/>
                        </a:spcAft>
                      </a:pPr>
                      <a:r>
                        <a:rPr lang="en-US" sz="800" dirty="0" smtClean="0">
                          <a:solidFill>
                            <a:schemeClr val="tx1"/>
                          </a:solidFill>
                          <a:effectLst/>
                          <a:latin typeface="Calibri"/>
                          <a:ea typeface="Calibri"/>
                          <a:cs typeface="Times New Roman"/>
                        </a:rPr>
                        <a:t>CONSTRUCTED RESPONSE # 7</a:t>
                      </a:r>
                      <a:endParaRPr lang="en-US" sz="800" dirty="0">
                        <a:solidFill>
                          <a:schemeClr val="tx1"/>
                        </a:solidFill>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RL.6.</a:t>
                      </a:r>
                      <a:r>
                        <a:rPr lang="en-US" sz="800" u="sng" dirty="0">
                          <a:effectLst/>
                          <a:latin typeface="Calibri"/>
                          <a:ea typeface="Calibri"/>
                          <a:cs typeface="Helvetica"/>
                        </a:rPr>
                        <a:t>6</a:t>
                      </a:r>
                      <a:r>
                        <a:rPr lang="en-US" sz="800" dirty="0">
                          <a:effectLst/>
                          <a:latin typeface="Calibri"/>
                          <a:ea typeface="Calibri"/>
                          <a:cs typeface="Helvetica"/>
                        </a:rPr>
                        <a:t> Explain how an author develops the point of view of the narrator or speaker in a text.</a:t>
                      </a:r>
                      <a:endParaRPr lang="en-US" sz="800" dirty="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Gather, analyze and organize how authors from many sources use point of view to gain readers attention. </a:t>
                      </a:r>
                      <a:endParaRPr lang="en-US" sz="800" dirty="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rot="20591387">
            <a:off x="1756545" y="5921875"/>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graphicFrame>
        <p:nvGraphicFramePr>
          <p:cNvPr id="14" name="Table 13"/>
          <p:cNvGraphicFramePr>
            <a:graphicFrameLocks noGrp="1"/>
          </p:cNvGraphicFramePr>
          <p:nvPr>
            <p:extLst>
              <p:ext uri="{D42A27DB-BD31-4B8C-83A1-F6EECF244321}">
                <p14:modId xmlns:p14="http://schemas.microsoft.com/office/powerpoint/2010/main" val="514073789"/>
              </p:ext>
            </p:extLst>
          </p:nvPr>
        </p:nvGraphicFramePr>
        <p:xfrm>
          <a:off x="454024" y="6705600"/>
          <a:ext cx="6994526" cy="2316480"/>
        </p:xfrm>
        <a:graphic>
          <a:graphicData uri="http://schemas.openxmlformats.org/drawingml/2006/table">
            <a:tbl>
              <a:tblPr firstRow="1" firstCol="1" bandRow="1"/>
              <a:tblGrid>
                <a:gridCol w="717053"/>
                <a:gridCol w="799009"/>
                <a:gridCol w="533400"/>
                <a:gridCol w="694895"/>
                <a:gridCol w="600505"/>
                <a:gridCol w="685800"/>
                <a:gridCol w="609600"/>
                <a:gridCol w="672449"/>
                <a:gridCol w="775351"/>
                <a:gridCol w="906464"/>
              </a:tblGrid>
              <a:tr h="13373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SYH</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EVS</a:t>
                      </a:r>
                      <a:endParaRPr lang="en-US" sz="800" dirty="0">
                        <a:effectLst/>
                        <a:latin typeface="Calibri"/>
                        <a:ea typeface="Calibri"/>
                        <a:cs typeface="Times New Roman"/>
                      </a:endParaRPr>
                    </a:p>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610914">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Retells </a:t>
                      </a:r>
                      <a:r>
                        <a:rPr lang="en-US" sz="800" dirty="0">
                          <a:effectLst/>
                          <a:latin typeface="Calibri"/>
                          <a:ea typeface="Times New Roman"/>
                          <a:cs typeface="Times New Roman"/>
                        </a:rPr>
                        <a:t>specific differences between reading and hearing a story.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u="sng" dirty="0">
                          <a:effectLst/>
                          <a:latin typeface="Calibri"/>
                          <a:ea typeface="Times New Roman"/>
                          <a:cs typeface="Times New Roman"/>
                        </a:rPr>
                        <a:t>Retells</a:t>
                      </a:r>
                      <a:r>
                        <a:rPr lang="en-US" sz="800" dirty="0">
                          <a:effectLst/>
                          <a:latin typeface="Calibri"/>
                          <a:ea typeface="Times New Roman"/>
                          <a:cs typeface="Times New Roman"/>
                        </a:rPr>
                        <a:t> specific differences between reading or hearing and viewing a story. </a:t>
                      </a:r>
                      <a:endParaRPr lang="en-US" sz="800" dirty="0">
                        <a:effectLst/>
                        <a:latin typeface="Calibri"/>
                        <a:ea typeface="Calibri"/>
                        <a:cs typeface="Times New Roman"/>
                      </a:endParaRPr>
                    </a:p>
                  </a:txBody>
                  <a:tcPr marL="33202" marR="33202"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 meaning of..) Academic Standard Language terms:  viewing, audio, video, and live version</a:t>
                      </a:r>
                      <a:r>
                        <a:rPr lang="en-US" sz="800" dirty="0" smtClean="0">
                          <a:effectLst/>
                          <a:latin typeface="Calibri"/>
                          <a:ea typeface="Times New Roman"/>
                          <a:cs typeface="Times New Roman"/>
                        </a:rPr>
                        <a: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Use the word “perceive” accurately in speaking about an experience.</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Identifies literary elements as presented in reading, hearing or viewing a story, drama or poem.</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Students can explain what they “see” and what they “hear” when reading a text.  Do they see and hear the same thing when listening or watching a story, drama or poem</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chemeClr val="tx1"/>
                          </a:solidFill>
                          <a:effectLst/>
                          <a:latin typeface="Calibri"/>
                          <a:ea typeface="Calibri"/>
                          <a:cs typeface="Times New Roman"/>
                        </a:rPr>
                        <a:t>SELECTED RESPONSE #5</a:t>
                      </a:r>
                      <a:endParaRPr lang="en-US" sz="800" dirty="0">
                        <a:solidFill>
                          <a:schemeClr val="tx1"/>
                        </a:solidFill>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Students recognize that stories (dramas and/or poems) are presented differently in read texts, audio and live or viewed versions.</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Compare (or organize) and use </a:t>
                      </a:r>
                      <a:r>
                        <a:rPr lang="en-US" sz="800" u="sng" dirty="0">
                          <a:effectLst/>
                          <a:latin typeface="Calibri"/>
                          <a:ea typeface="Times New Roman"/>
                          <a:cs typeface="Times New Roman"/>
                        </a:rPr>
                        <a:t>specific examples</a:t>
                      </a:r>
                      <a:r>
                        <a:rPr lang="en-US" sz="800" dirty="0">
                          <a:effectLst/>
                          <a:latin typeface="Calibri"/>
                          <a:ea typeface="Times New Roman"/>
                          <a:cs typeface="Times New Roman"/>
                        </a:rPr>
                        <a:t> how reading a text is different from an audio version.</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(Continue with reading vs live</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audio vs live, etc...)</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Connect </a:t>
                      </a:r>
                      <a:r>
                        <a:rPr lang="en-US" sz="800" b="1" u="sng" dirty="0">
                          <a:effectLst/>
                          <a:latin typeface="Calibri"/>
                          <a:ea typeface="Times New Roman"/>
                          <a:cs typeface="Times New Roman"/>
                        </a:rPr>
                        <a:t>specific characteristics</a:t>
                      </a:r>
                      <a:r>
                        <a:rPr lang="en-US" sz="800" b="1" dirty="0">
                          <a:effectLst/>
                          <a:latin typeface="Calibri"/>
                          <a:ea typeface="Times New Roman"/>
                          <a:cs typeface="Times New Roman"/>
                        </a:rPr>
                        <a:t> of text, audio, visual or live versions of a story to </a:t>
                      </a:r>
                      <a:r>
                        <a:rPr lang="en-US" sz="800" b="1" u="sng" dirty="0">
                          <a:effectLst/>
                          <a:latin typeface="Calibri"/>
                          <a:ea typeface="Times New Roman"/>
                          <a:cs typeface="Times New Roman"/>
                        </a:rPr>
                        <a:t>examples seen or heard</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a:t>
                      </a:r>
                      <a:r>
                        <a:rPr lang="en-US" sz="800" b="1" dirty="0" smtClean="0">
                          <a:solidFill>
                            <a:schemeClr val="tx1"/>
                          </a:solidFill>
                          <a:effectLst/>
                          <a:latin typeface="Calibri"/>
                          <a:ea typeface="Calibri"/>
                          <a:cs typeface="Times New Roman"/>
                        </a:rPr>
                        <a:t>RESPONSE #6</a:t>
                      </a:r>
                      <a:endParaRPr lang="en-US" sz="800" dirty="0">
                        <a:solidFill>
                          <a:schemeClr val="tx1"/>
                        </a:solidFill>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Analyze </a:t>
                      </a:r>
                      <a:r>
                        <a:rPr lang="en-US" sz="800" u="sng" dirty="0">
                          <a:effectLst/>
                          <a:latin typeface="Calibri"/>
                          <a:ea typeface="Times New Roman"/>
                          <a:cs typeface="Times New Roman"/>
                        </a:rPr>
                        <a:t>perceptual changes</a:t>
                      </a:r>
                      <a:r>
                        <a:rPr lang="en-US" sz="800" dirty="0">
                          <a:effectLst/>
                          <a:latin typeface="Calibri"/>
                          <a:ea typeface="Times New Roman"/>
                          <a:cs typeface="Times New Roman"/>
                        </a:rPr>
                        <a:t> made in a “read” version compared to an audio or live version of the same story.  </a:t>
                      </a:r>
                      <a:r>
                        <a:rPr lang="en-US" sz="800" u="sng" dirty="0">
                          <a:effectLst/>
                          <a:latin typeface="Calibri"/>
                          <a:ea typeface="Times New Roman"/>
                          <a:cs typeface="Times New Roman"/>
                        </a:rPr>
                        <a:t>How did it change their perceptions of the story</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Synthesize the experiences of reading, listening or viewing the same version of a text in order to make a recommendation of the benefits of each.</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smtClean="0">
                          <a:solidFill>
                            <a:schemeClr val="tx1"/>
                          </a:solidFill>
                          <a:effectLst/>
                          <a:latin typeface="Calibri"/>
                          <a:ea typeface="Times New Roman"/>
                          <a:cs typeface="Times New Roman"/>
                        </a:rPr>
                        <a:t>CONSTRUCTED RESPONSE #8</a:t>
                      </a:r>
                      <a:endParaRPr lang="en-US" sz="800" dirty="0">
                        <a:solidFill>
                          <a:schemeClr val="tx1"/>
                        </a:solidFill>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Calibri"/>
                        </a:rPr>
                        <a:t>RL.6.</a:t>
                      </a:r>
                      <a:r>
                        <a:rPr lang="en-US" sz="800" b="1" u="sng" dirty="0">
                          <a:effectLst/>
                          <a:latin typeface="Calibri"/>
                          <a:ea typeface="Calibri"/>
                          <a:cs typeface="Calibri"/>
                        </a:rPr>
                        <a:t>7</a:t>
                      </a:r>
                      <a:r>
                        <a:rPr lang="en-US" sz="800" dirty="0">
                          <a:effectLst/>
                          <a:latin typeface="Calibri"/>
                          <a:ea typeface="Calibri"/>
                          <a:cs typeface="Calibri"/>
                        </a:rPr>
                        <a:t>   Compare and contrast the experience of reading a story, drama, or poem to listening to or viewing an audio, video, or live version of the text, including contrasting what they “see” and “hear” when reading the text to what they perceive when they listen or watch.</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1" name="Rectangle 10"/>
          <p:cNvSpPr/>
          <p:nvPr/>
        </p:nvSpPr>
        <p:spPr>
          <a:xfrm rot="20591387">
            <a:off x="6557144" y="2343583"/>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5" name="Slide Number Placeholder 4"/>
          <p:cNvSpPr>
            <a:spLocks noGrp="1"/>
          </p:cNvSpPr>
          <p:nvPr>
            <p:ph type="sldNum" sz="quarter" idx="12"/>
          </p:nvPr>
        </p:nvSpPr>
        <p:spPr/>
        <p:txBody>
          <a:bodyPr/>
          <a:lstStyle/>
          <a:p>
            <a:fld id="{F177B04D-AEB5-43ED-B9BA-B3D1EC9C9067}" type="slidenum">
              <a:rPr lang="en-US" smtClean="0"/>
              <a:pPr/>
              <a:t>14</a:t>
            </a:fld>
            <a:endParaRPr lang="en-US" dirty="0"/>
          </a:p>
        </p:txBody>
      </p:sp>
      <p:pic>
        <p:nvPicPr>
          <p:cNvPr id="8" name="Picture 7"/>
          <p:cNvPicPr>
            <a:picLocks noChangeAspect="1"/>
          </p:cNvPicPr>
          <p:nvPr/>
        </p:nvPicPr>
        <p:blipFill>
          <a:blip r:embed="rId3"/>
          <a:stretch>
            <a:fillRect/>
          </a:stretch>
        </p:blipFill>
        <p:spPr>
          <a:xfrm>
            <a:off x="1252684" y="3733800"/>
            <a:ext cx="999831" cy="536494"/>
          </a:xfrm>
          <a:prstGeom prst="rect">
            <a:avLst/>
          </a:prstGeom>
        </p:spPr>
      </p:pic>
    </p:spTree>
    <p:extLst>
      <p:ext uri="{BB962C8B-B14F-4D97-AF65-F5344CB8AC3E}">
        <p14:creationId xmlns:p14="http://schemas.microsoft.com/office/powerpoint/2010/main" val="827856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850" y="83820"/>
            <a:ext cx="7124700" cy="705459"/>
          </a:xfrm>
          <a:prstGeom prst="rect">
            <a:avLst/>
          </a:prstGeom>
        </p:spPr>
        <p:txBody>
          <a:bodyPr wrap="square" lIns="96359" tIns="48180" rIns="96359" bIns="48180">
            <a:spAutoFit/>
          </a:bodyPr>
          <a:lstStyle/>
          <a:p>
            <a:r>
              <a:rPr lang="en-US" sz="1300" b="1" dirty="0"/>
              <a:t>Quarter </a:t>
            </a:r>
            <a:r>
              <a:rPr lang="en-US" sz="1300" b="1" dirty="0" smtClean="0"/>
              <a:t>Two </a:t>
            </a:r>
            <a:r>
              <a:rPr lang="en-US" sz="1300" dirty="0"/>
              <a:t>Reading Informational Learning Progressions.  </a:t>
            </a:r>
          </a:p>
          <a:p>
            <a:r>
              <a:rPr lang="en-US" sz="1300" dirty="0"/>
              <a:t>The indicated boxes highlighted </a:t>
            </a:r>
            <a:r>
              <a:rPr lang="en-US" sz="1300" b="1" i="1" dirty="0"/>
              <a:t>before the standard</a:t>
            </a:r>
            <a:r>
              <a:rPr lang="en-US" sz="1300" dirty="0"/>
              <a:t>, </a:t>
            </a:r>
            <a:r>
              <a:rPr lang="en-US" sz="1300" b="1" dirty="0"/>
              <a:t>are assessed on this pre-assessment. </a:t>
            </a:r>
            <a:r>
              <a:rPr lang="en-US" sz="1300" dirty="0"/>
              <a:t>The standard itself is assessed on the Common Formative Assessment (CFA) at the end of each quarter.</a:t>
            </a:r>
          </a:p>
        </p:txBody>
      </p:sp>
      <p:graphicFrame>
        <p:nvGraphicFramePr>
          <p:cNvPr id="10" name="Table 9"/>
          <p:cNvGraphicFramePr>
            <a:graphicFrameLocks noGrp="1"/>
          </p:cNvGraphicFramePr>
          <p:nvPr>
            <p:extLst>
              <p:ext uri="{D42A27DB-BD31-4B8C-83A1-F6EECF244321}">
                <p14:modId xmlns:p14="http://schemas.microsoft.com/office/powerpoint/2010/main" val="2389225704"/>
              </p:ext>
            </p:extLst>
          </p:nvPr>
        </p:nvGraphicFramePr>
        <p:xfrm>
          <a:off x="190501" y="914400"/>
          <a:ext cx="7391400" cy="2085848"/>
        </p:xfrm>
        <a:graphic>
          <a:graphicData uri="http://schemas.openxmlformats.org/drawingml/2006/table">
            <a:tbl>
              <a:tblPr firstRow="1" firstCol="1" bandRow="1"/>
              <a:tblGrid>
                <a:gridCol w="533399"/>
                <a:gridCol w="838200"/>
                <a:gridCol w="718931"/>
                <a:gridCol w="485775"/>
                <a:gridCol w="465143"/>
                <a:gridCol w="587369"/>
                <a:gridCol w="562183"/>
                <a:gridCol w="533400"/>
                <a:gridCol w="457200"/>
                <a:gridCol w="685800"/>
                <a:gridCol w="838200"/>
                <a:gridCol w="685800"/>
              </a:tblGrid>
              <a:tr h="257048">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427" marR="33427"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a:t>
                      </a:r>
                      <a:r>
                        <a:rPr lang="en-US" sz="800" dirty="0">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a:t>
                      </a:r>
                      <a:r>
                        <a:rPr lang="en-US" sz="800" dirty="0">
                          <a:solidFill>
                            <a:srgbClr val="000000"/>
                          </a:solidFill>
                          <a:effectLst/>
                          <a:latin typeface="Calibri"/>
                          <a:ea typeface="Times New Roman"/>
                          <a:cs typeface="Times New Roman"/>
                        </a:rPr>
                        <a:t>r</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AP</a:t>
                      </a:r>
                      <a:r>
                        <a:rPr lang="en-US" sz="800" dirty="0">
                          <a:solidFill>
                            <a:srgbClr val="000000"/>
                          </a:solidFill>
                          <a:effectLst/>
                          <a:latin typeface="Calibri"/>
                          <a:ea typeface="Times New Roman"/>
                          <a:cs typeface="Times New Roman"/>
                        </a:rPr>
                        <a:t>x</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AN</a:t>
                      </a:r>
                      <a:r>
                        <a:rPr lang="en-US" sz="800" dirty="0">
                          <a:solidFill>
                            <a:srgbClr val="000000"/>
                          </a:solidFill>
                          <a:effectLst/>
                          <a:latin typeface="Calibri"/>
                          <a:ea typeface="Times New Roman"/>
                          <a:cs typeface="Times New Roman"/>
                        </a:rPr>
                        <a:t>z</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SYH</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432125">
                <a:tc>
                  <a:txBody>
                    <a:bodyPr/>
                    <a:lstStyle/>
                    <a:p>
                      <a:pPr marL="0" marR="0" algn="l">
                        <a:lnSpc>
                          <a:spcPct val="100000"/>
                        </a:lnSpc>
                        <a:spcBef>
                          <a:spcPts val="0"/>
                        </a:spcBef>
                        <a:spcAft>
                          <a:spcPts val="0"/>
                        </a:spcAft>
                      </a:pPr>
                      <a:r>
                        <a:rPr lang="en-US" sz="800" dirty="0">
                          <a:effectLst/>
                          <a:latin typeface="Calibri"/>
                          <a:ea typeface="Times New Roman"/>
                          <a:cs typeface="Times New Roman"/>
                        </a:rPr>
                        <a:t>Locate a sentence, paragraph, chapter or section of a text.</a:t>
                      </a:r>
                      <a:endParaRPr lang="en-US" sz="800" dirty="0">
                        <a:effectLst/>
                        <a:latin typeface="Calibri"/>
                        <a:ea typeface="Calibri"/>
                        <a:cs typeface="Times New Roman"/>
                      </a:endParaRPr>
                    </a:p>
                  </a:txBody>
                  <a:tcPr marL="33427" marR="33427"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 the meaning of…) Standard Academic Language: contributes, analyze, particular, overall, structure, section, sentence, paragraph, chapter and development.</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r>
                        <a:rPr lang="en-US" sz="800" dirty="0">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Explain the relationship (i.e., meaningful connection) between particular sentences in a paragraph, paragraphs in a chapter, and chapters in a section.</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Locate information that supports the development of ideas with a particular sentence, paragraph or chapter.</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Be able to use text features (sentences, paragraphs, chapters or sections) to obtain information.</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the organizational structure of sentences, paragraphs, chapters and sections of different texts (how an author structures to develop text).</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Answers questions by connecting ideas within sentences, paragraphs, chapters or sections.</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Connect ideas within sentences, paragraphs, chapters or sections within a </a:t>
                      </a:r>
                      <a:r>
                        <a:rPr lang="en-US" sz="800" b="1" u="sng" dirty="0">
                          <a:effectLst/>
                          <a:latin typeface="Calibri"/>
                          <a:ea typeface="Times New Roman"/>
                          <a:cs typeface="Times New Roman"/>
                        </a:rPr>
                        <a:t>new text</a:t>
                      </a:r>
                      <a:r>
                        <a:rPr lang="en-US" sz="800" b="1" dirty="0">
                          <a:effectLst/>
                          <a:latin typeface="Calibri"/>
                          <a:ea typeface="Times New Roman"/>
                          <a:cs typeface="Times New Roman"/>
                        </a:rPr>
                        <a:t> (text not discussed in class</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#9</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Analyze how a sentence contributes to the development of ideas within a paragraph, etc...</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Synthesize information from a sentence, paragraph, chapter or section from </a:t>
                      </a:r>
                      <a:r>
                        <a:rPr lang="en-US" sz="800" b="1" u="sng" dirty="0">
                          <a:effectLst/>
                          <a:latin typeface="Calibri"/>
                          <a:ea typeface="Times New Roman"/>
                          <a:cs typeface="Times New Roman"/>
                        </a:rPr>
                        <a:t>one source</a:t>
                      </a:r>
                      <a:r>
                        <a:rPr lang="en-US" sz="800" b="1" dirty="0">
                          <a:effectLst/>
                          <a:latin typeface="Calibri"/>
                          <a:ea typeface="Times New Roman"/>
                          <a:cs typeface="Times New Roman"/>
                        </a:rPr>
                        <a:t> or text to explain the overall development of a specific topic or idea</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#10</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Synthesize information across multiple sources into an overall connected structure using sentences, paragraphs, chapters or sections to show the development of a specific topic or idea.</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RI6.5</a:t>
                      </a:r>
                      <a:r>
                        <a:rPr lang="en-US" sz="800" dirty="0">
                          <a:effectLst/>
                          <a:latin typeface="Calibri"/>
                          <a:ea typeface="Times New Roman"/>
                          <a:cs typeface="Times New Roman"/>
                        </a:rPr>
                        <a:t> Analyze</a:t>
                      </a:r>
                      <a:r>
                        <a:rPr lang="en-US" sz="800" dirty="0">
                          <a:effectLst/>
                          <a:latin typeface="Calibri"/>
                          <a:ea typeface="Calibri"/>
                          <a:cs typeface="Helvetica"/>
                        </a:rPr>
                        <a:t> how a particular sentence, paragraph, chapter, or section fits into the overall structure of a text and contributes to the development of the ideas.</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94241026"/>
              </p:ext>
            </p:extLst>
          </p:nvPr>
        </p:nvGraphicFramePr>
        <p:xfrm>
          <a:off x="228601" y="3124200"/>
          <a:ext cx="7315200" cy="1706880"/>
        </p:xfrm>
        <a:graphic>
          <a:graphicData uri="http://schemas.openxmlformats.org/drawingml/2006/table">
            <a:tbl>
              <a:tblPr firstRow="1" firstCol="1" bandRow="1"/>
              <a:tblGrid>
                <a:gridCol w="685799"/>
                <a:gridCol w="838200"/>
                <a:gridCol w="609600"/>
                <a:gridCol w="685800"/>
                <a:gridCol w="609600"/>
                <a:gridCol w="457200"/>
                <a:gridCol w="609601"/>
                <a:gridCol w="609600"/>
                <a:gridCol w="761999"/>
                <a:gridCol w="533401"/>
                <a:gridCol w="914400"/>
              </a:tblGrid>
              <a:tr h="13694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k</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C</a:t>
                      </a:r>
                      <a:r>
                        <a:rPr lang="en-US" sz="800" dirty="0">
                          <a:solidFill>
                            <a:srgbClr val="000000"/>
                          </a:solidFill>
                          <a:effectLst/>
                          <a:latin typeface="Calibri"/>
                          <a:ea typeface="Times New Roman"/>
                          <a:cs typeface="Times New Roman"/>
                        </a:rPr>
                        <a:t>w</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AP</a:t>
                      </a:r>
                      <a:r>
                        <a:rPr lang="en-US" sz="800" dirty="0">
                          <a:solidFill>
                            <a:srgbClr val="000000"/>
                          </a:solidFill>
                          <a:effectLst/>
                          <a:latin typeface="Calibri"/>
                          <a:ea typeface="Times New Roman"/>
                          <a:cs typeface="Times New Roman"/>
                        </a:rPr>
                        <a:t>x</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EV</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SY</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211798">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Recall </a:t>
                      </a:r>
                      <a:r>
                        <a:rPr lang="en-US" sz="800" dirty="0">
                          <a:effectLst/>
                          <a:latin typeface="Calibri"/>
                          <a:ea typeface="Times New Roman"/>
                          <a:cs typeface="Times New Roman"/>
                        </a:rPr>
                        <a:t>an example of an author’s </a:t>
                      </a:r>
                      <a:r>
                        <a:rPr lang="en-US" sz="800" u="sng" dirty="0">
                          <a:effectLst/>
                          <a:latin typeface="Calibri"/>
                          <a:ea typeface="Times New Roman"/>
                          <a:cs typeface="Times New Roman"/>
                        </a:rPr>
                        <a:t>point of view </a:t>
                      </a:r>
                      <a:r>
                        <a:rPr lang="en-US" sz="800" dirty="0">
                          <a:effectLst/>
                          <a:latin typeface="Calibri"/>
                          <a:ea typeface="Times New Roman"/>
                          <a:cs typeface="Times New Roman"/>
                        </a:rPr>
                        <a:t>(read and discussed in class).</a:t>
                      </a:r>
                      <a:endParaRPr lang="en-US" sz="80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(understanding meaning of..)  Standard Academic Language: determine, point of view, author’s purpose, conveyed</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Answer questions about the author’s point of view or purpose in a text (</a:t>
                      </a:r>
                      <a:r>
                        <a:rPr lang="en-US" sz="800" u="sng" dirty="0">
                          <a:effectLst/>
                          <a:latin typeface="Calibri"/>
                          <a:ea typeface="Times New Roman"/>
                          <a:cs typeface="Times New Roman"/>
                        </a:rPr>
                        <a:t>read and discussed</a:t>
                      </a:r>
                      <a:r>
                        <a:rPr lang="en-US" sz="800" dirty="0">
                          <a:effectLst/>
                          <a:latin typeface="Calibri"/>
                          <a:ea typeface="Times New Roman"/>
                          <a:cs typeface="Times New Roman"/>
                        </a:rPr>
                        <a:t> in class).</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r>
                        <a:rPr lang="en-US" sz="800" dirty="0">
                          <a:effectLst/>
                          <a:latin typeface="Calibri"/>
                          <a:ea typeface="Times New Roman"/>
                          <a:cs typeface="Times New Roman"/>
                        </a:rPr>
                        <a:t> Explain why the author’s point of view is important (it establishes or reflects a purpose).</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Identify the author’s point of view in a text </a:t>
                      </a:r>
                      <a:r>
                        <a:rPr lang="en-US" sz="800" b="1" u="sng" dirty="0">
                          <a:effectLst/>
                          <a:latin typeface="Calibri"/>
                          <a:ea typeface="Times New Roman"/>
                          <a:cs typeface="Times New Roman"/>
                        </a:rPr>
                        <a:t>read in class </a:t>
                      </a:r>
                      <a:r>
                        <a:rPr lang="en-US" sz="800" b="1" dirty="0">
                          <a:effectLst/>
                          <a:latin typeface="Calibri"/>
                          <a:ea typeface="Times New Roman"/>
                          <a:cs typeface="Times New Roman"/>
                        </a:rPr>
                        <a:t>(but </a:t>
                      </a:r>
                      <a:r>
                        <a:rPr lang="en-US" sz="800" b="1" u="sng" dirty="0">
                          <a:effectLst/>
                          <a:latin typeface="Calibri"/>
                          <a:ea typeface="Times New Roman"/>
                          <a:cs typeface="Times New Roman"/>
                        </a:rPr>
                        <a:t>not discussed</a:t>
                      </a:r>
                      <a:r>
                        <a:rPr lang="en-US" sz="800" b="1" dirty="0">
                          <a:effectLst/>
                          <a:latin typeface="Calibri"/>
                          <a:ea typeface="Times New Roman"/>
                          <a:cs typeface="Times New Roman"/>
                        </a:rPr>
                        <a:t> in class</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#11</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Connect </a:t>
                      </a:r>
                      <a:r>
                        <a:rPr lang="en-US" sz="800" u="sng" dirty="0">
                          <a:effectLst/>
                          <a:latin typeface="Calibri"/>
                          <a:ea typeface="Times New Roman"/>
                          <a:cs typeface="Times New Roman"/>
                        </a:rPr>
                        <a:t>text examples</a:t>
                      </a:r>
                      <a:r>
                        <a:rPr lang="en-US" sz="800" dirty="0">
                          <a:effectLst/>
                          <a:latin typeface="Calibri"/>
                          <a:ea typeface="Times New Roman"/>
                          <a:cs typeface="Times New Roman"/>
                        </a:rPr>
                        <a:t> of the author’s point of view to the text’s stated or unstated purpose.</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Describe how the author’s point of view or purpose impacts the reader</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#12</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Connect examples of the author’s point of view to the text’s stated or unstated purpose in a text </a:t>
                      </a:r>
                      <a:r>
                        <a:rPr lang="en-US" sz="800" u="sng" dirty="0">
                          <a:effectLst/>
                          <a:latin typeface="Calibri"/>
                          <a:ea typeface="Times New Roman"/>
                          <a:cs typeface="Times New Roman"/>
                        </a:rPr>
                        <a:t>not read or discussed in class</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Cite specific examples to show how</a:t>
                      </a:r>
                      <a:r>
                        <a:rPr lang="en-US" sz="800" b="1" dirty="0">
                          <a:effectLst/>
                          <a:latin typeface="Calibri"/>
                          <a:ea typeface="Calibri"/>
                          <a:cs typeface="Calibri"/>
                        </a:rPr>
                        <a:t> the author’s point of view or purpose is supported throughout a new text</a:t>
                      </a:r>
                      <a:r>
                        <a:rPr lang="en-US" sz="800" b="1" dirty="0" smtClean="0">
                          <a:effectLst/>
                          <a:latin typeface="Calibri"/>
                          <a:ea typeface="Calibri"/>
                          <a:cs typeface="Calibri"/>
                        </a:rPr>
                        <a:t>.</a:t>
                      </a:r>
                    </a:p>
                    <a:p>
                      <a:pPr marL="0" marR="0" algn="l">
                        <a:lnSpc>
                          <a:spcPct val="100000"/>
                        </a:lnSpc>
                        <a:spcBef>
                          <a:spcPts val="0"/>
                        </a:spcBef>
                        <a:spcAft>
                          <a:spcPts val="0"/>
                        </a:spcAft>
                      </a:pPr>
                      <a:r>
                        <a:rPr lang="en-US" sz="800" b="1" dirty="0" smtClean="0">
                          <a:effectLst/>
                          <a:latin typeface="Calibri"/>
                          <a:ea typeface="Calibri"/>
                          <a:cs typeface="Times New Roman"/>
                        </a:rPr>
                        <a:t>CONSTRUCTED RESPONSE #15</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Synthesize in detail examples in a text, showing how the author’s point of view is conveyed in each.</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RI6.6</a:t>
                      </a:r>
                      <a:r>
                        <a:rPr lang="en-US" sz="800" dirty="0">
                          <a:effectLst/>
                          <a:latin typeface="Calibri"/>
                          <a:ea typeface="Times New Roman"/>
                          <a:cs typeface="Times New Roman"/>
                        </a:rPr>
                        <a:t> Determine</a:t>
                      </a:r>
                      <a:r>
                        <a:rPr lang="en-US" sz="800" dirty="0">
                          <a:effectLst/>
                          <a:latin typeface="Calibri"/>
                          <a:ea typeface="Calibri"/>
                          <a:cs typeface="Helvetica"/>
                        </a:rPr>
                        <a:t> an author’s point of view or purpose in a text and explain how it is conveyed in the text.</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691251761"/>
              </p:ext>
            </p:extLst>
          </p:nvPr>
        </p:nvGraphicFramePr>
        <p:xfrm>
          <a:off x="228601" y="4953000"/>
          <a:ext cx="7315200" cy="1351504"/>
        </p:xfrm>
        <a:graphic>
          <a:graphicData uri="http://schemas.openxmlformats.org/drawingml/2006/table">
            <a:tbl>
              <a:tblPr firstRow="1" firstCol="1" bandRow="1"/>
              <a:tblGrid>
                <a:gridCol w="710109"/>
                <a:gridCol w="1204330"/>
                <a:gridCol w="926410"/>
                <a:gridCol w="834647"/>
                <a:gridCol w="1296096"/>
                <a:gridCol w="1019052"/>
                <a:gridCol w="1324556"/>
              </a:tblGrid>
              <a:tr h="207286">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18900" marR="18900"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e</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i</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44218">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basic facts about information presented in class visually, quantitatively or in words.</a:t>
                      </a:r>
                      <a:endParaRPr lang="en-US" sz="800" dirty="0">
                        <a:effectLst/>
                        <a:latin typeface="Calibri"/>
                        <a:ea typeface="Calibri"/>
                        <a:cs typeface="Times New Roman"/>
                      </a:endParaRPr>
                    </a:p>
                  </a:txBody>
                  <a:tcPr marL="18900" marR="1890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(understand the meaning of…)Standard Academic Language:  integrate, presented, media, format, quantitatively, coherent, visually, topic, issue, develop</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Understands words associated with diagrams, texts, articles, graphs, time lines or digital resources that have </a:t>
                      </a:r>
                      <a:r>
                        <a:rPr lang="en-US" sz="800" u="sng" dirty="0">
                          <a:solidFill>
                            <a:srgbClr val="000000"/>
                          </a:solidFill>
                          <a:effectLst/>
                          <a:latin typeface="Calibri"/>
                          <a:ea typeface="Times New Roman"/>
                          <a:cs typeface="Times New Roman"/>
                        </a:rPr>
                        <a:t>clear</a:t>
                      </a:r>
                      <a:r>
                        <a:rPr lang="en-US" sz="800" dirty="0">
                          <a:solidFill>
                            <a:srgbClr val="000000"/>
                          </a:solidFill>
                          <a:effectLst/>
                          <a:latin typeface="Calibri"/>
                          <a:ea typeface="Times New Roman"/>
                          <a:cs typeface="Times New Roman"/>
                        </a:rPr>
                        <a:t>, </a:t>
                      </a:r>
                      <a:r>
                        <a:rPr lang="en-US" sz="800" u="sng" dirty="0">
                          <a:solidFill>
                            <a:srgbClr val="000000"/>
                          </a:solidFill>
                          <a:effectLst/>
                          <a:latin typeface="Calibri"/>
                          <a:ea typeface="Times New Roman"/>
                          <a:cs typeface="Times New Roman"/>
                        </a:rPr>
                        <a:t>evident</a:t>
                      </a:r>
                      <a:r>
                        <a:rPr lang="en-US" sz="800" dirty="0">
                          <a:solidFill>
                            <a:srgbClr val="000000"/>
                          </a:solidFill>
                          <a:effectLst/>
                          <a:latin typeface="Calibri"/>
                          <a:ea typeface="Times New Roman"/>
                          <a:cs typeface="Times New Roman"/>
                        </a:rPr>
                        <a:t> meaning.</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200"/>
                        </a:spcAft>
                      </a:pPr>
                      <a:r>
                        <a:rPr lang="en-US" sz="800" dirty="0">
                          <a:solidFill>
                            <a:srgbClr val="000000"/>
                          </a:solidFill>
                          <a:effectLst/>
                          <a:latin typeface="Calibri"/>
                          <a:ea typeface="Times New Roman"/>
                          <a:cs typeface="Times New Roman"/>
                        </a:rPr>
                        <a:t>Uses information from different media or formats to answer who, what, where, when or how questions.</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Locates relevant information from quantitative sources                  (graphs, charts, tables, etc...), visual media or text about a specific topic or issue in order to answer questions.</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Summarize relevant information using </a:t>
                      </a:r>
                      <a:r>
                        <a:rPr lang="en-US" sz="800" dirty="0">
                          <a:effectLst/>
                          <a:latin typeface="Calibri"/>
                          <a:ea typeface="Calibri"/>
                          <a:cs typeface="Times New Roman"/>
                        </a:rPr>
                        <a:t>quantitative</a:t>
                      </a:r>
                      <a:r>
                        <a:rPr lang="en-US" sz="800" dirty="0">
                          <a:solidFill>
                            <a:srgbClr val="000000"/>
                          </a:solidFill>
                          <a:effectLst/>
                          <a:latin typeface="Calibri"/>
                          <a:ea typeface="Times New Roman"/>
                          <a:cs typeface="Times New Roman"/>
                        </a:rPr>
                        <a:t> sources                  (graphs, charts, tables, etc...), visual media or text about a specific topic or issue.</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information using the most relevant and accurate sources of media or formats to support a </a:t>
                      </a:r>
                      <a:r>
                        <a:rPr lang="en-US" sz="800" u="sng" dirty="0">
                          <a:solidFill>
                            <a:srgbClr val="000000"/>
                          </a:solidFill>
                          <a:effectLst/>
                          <a:latin typeface="Calibri"/>
                          <a:ea typeface="Times New Roman"/>
                          <a:cs typeface="Times New Roman"/>
                        </a:rPr>
                        <a:t>central idea</a:t>
                      </a:r>
                      <a:r>
                        <a:rPr lang="en-US" sz="800" dirty="0">
                          <a:solidFill>
                            <a:srgbClr val="000000"/>
                          </a:solidFill>
                          <a:effectLst/>
                          <a:latin typeface="Calibri"/>
                          <a:ea typeface="Times New Roman"/>
                          <a:cs typeface="Times New Roman"/>
                        </a:rPr>
                        <a:t> of a topic or issue.</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771230906"/>
              </p:ext>
            </p:extLst>
          </p:nvPr>
        </p:nvGraphicFramePr>
        <p:xfrm>
          <a:off x="228600" y="6455008"/>
          <a:ext cx="7315202" cy="2072640"/>
        </p:xfrm>
        <a:graphic>
          <a:graphicData uri="http://schemas.openxmlformats.org/drawingml/2006/table">
            <a:tbl>
              <a:tblPr firstRow="1" firstCol="1" bandRow="1"/>
              <a:tblGrid>
                <a:gridCol w="705761"/>
                <a:gridCol w="793981"/>
                <a:gridCol w="988402"/>
                <a:gridCol w="572701"/>
                <a:gridCol w="736331"/>
                <a:gridCol w="736331"/>
                <a:gridCol w="818145"/>
                <a:gridCol w="981775"/>
                <a:gridCol w="981775"/>
              </a:tblGrid>
              <a:tr h="24204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a:t>
                      </a:r>
                      <a:r>
                        <a:rPr lang="en-US" sz="800" dirty="0">
                          <a:solidFill>
                            <a:srgbClr val="000000"/>
                          </a:solidFill>
                          <a:effectLst/>
                          <a:latin typeface="Calibri"/>
                          <a:ea typeface="Times New Roman"/>
                          <a:cs typeface="Times New Roman"/>
                        </a:rPr>
                        <a:t>o</a:t>
                      </a:r>
                      <a:endParaRPr lang="en-US" sz="800" dirty="0">
                        <a:effectLst/>
                        <a:latin typeface="Calibri"/>
                        <a:ea typeface="Calibri"/>
                        <a:cs typeface="Times New Roman"/>
                      </a:endParaRPr>
                    </a:p>
                  </a:txBody>
                  <a:tcPr marL="33992" marR="33992"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An</a:t>
                      </a:r>
                      <a:r>
                        <a:rPr lang="en-US" sz="800" dirty="0" smtClean="0">
                          <a:solidFill>
                            <a:srgbClr val="000000"/>
                          </a:solidFill>
                          <a:effectLst/>
                          <a:latin typeface="Calibri"/>
                          <a:ea typeface="Times New Roman"/>
                          <a:cs typeface="Times New Roman"/>
                        </a:rPr>
                        <a:t>s</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AP</a:t>
                      </a:r>
                      <a:r>
                        <a:rPr lang="en-US" sz="800" dirty="0">
                          <a:solidFill>
                            <a:srgbClr val="000000"/>
                          </a:solidFill>
                          <a:effectLst/>
                          <a:latin typeface="Calibri"/>
                          <a:ea typeface="Times New Roman"/>
                          <a:cs typeface="Times New Roman"/>
                        </a:rPr>
                        <a:t>x</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AN</a:t>
                      </a:r>
                      <a:r>
                        <a:rPr lang="en-US" sz="800" dirty="0">
                          <a:solidFill>
                            <a:srgbClr val="000000"/>
                          </a:solidFill>
                          <a:effectLst/>
                          <a:latin typeface="Calibri"/>
                          <a:ea typeface="Times New Roman"/>
                          <a:cs typeface="Times New Roman"/>
                        </a:rPr>
                        <a:t>y</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EV</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C</a:t>
                      </a:r>
                      <a:r>
                        <a:rPr lang="en-US" sz="800" dirty="0">
                          <a:solidFill>
                            <a:srgbClr val="000000"/>
                          </a:solidFill>
                          <a:effectLst/>
                          <a:latin typeface="Calibri"/>
                          <a:ea typeface="Times New Roman"/>
                          <a:cs typeface="Times New Roman"/>
                        </a:rPr>
                        <a:t>K</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ANP</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r>
              <a:tr h="1815353">
                <a:tc>
                  <a:txBody>
                    <a:bodyPr/>
                    <a:lstStyle/>
                    <a:p>
                      <a:pPr marL="0" marR="0" algn="l">
                        <a:lnSpc>
                          <a:spcPct val="100000"/>
                        </a:lnSpc>
                        <a:spcBef>
                          <a:spcPts val="0"/>
                        </a:spcBef>
                        <a:spcAft>
                          <a:spcPts val="0"/>
                        </a:spcAft>
                      </a:pPr>
                      <a:r>
                        <a:rPr lang="en-US" sz="800" dirty="0">
                          <a:effectLst/>
                          <a:latin typeface="Calibri"/>
                          <a:ea typeface="Times New Roman"/>
                          <a:cs typeface="Arial"/>
                        </a:rPr>
                        <a:t>Identify which format specific types of information would most likely be found in (classify).</a:t>
                      </a:r>
                      <a:endParaRPr lang="en-US" sz="800" dirty="0">
                        <a:effectLst/>
                        <a:latin typeface="Calibri"/>
                        <a:ea typeface="Calibri"/>
                        <a:cs typeface="Times New Roman"/>
                      </a:endParaRPr>
                    </a:p>
                  </a:txBody>
                  <a:tcPr marL="33992" marR="33992"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Distinguish and note information (found in different media or formats) that is relevant and irrelevant about a topic or issue. </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Locate information from different media or formats about a specific issue or topic.   </a:t>
                      </a:r>
                      <a:r>
                        <a:rPr lang="en-US" sz="800" b="1" u="sng" dirty="0">
                          <a:effectLst/>
                          <a:latin typeface="Calibri"/>
                          <a:ea typeface="Times New Roman"/>
                          <a:cs typeface="Times New Roman"/>
                        </a:rPr>
                        <a:t>Explain why</a:t>
                      </a:r>
                      <a:r>
                        <a:rPr lang="en-US" sz="800" b="1" dirty="0">
                          <a:effectLst/>
                          <a:latin typeface="Calibri"/>
                          <a:ea typeface="Times New Roman"/>
                          <a:cs typeface="Times New Roman"/>
                        </a:rPr>
                        <a:t> each different media or format contributes to a better understanding of the topic as a whole. </a:t>
                      </a:r>
                      <a:endParaRPr lang="en-US" sz="800" b="1" dirty="0" smtClean="0">
                        <a:effectLst/>
                        <a:latin typeface="Calibri"/>
                        <a:ea typeface="Times New Roman"/>
                        <a:cs typeface="Times New Roman"/>
                      </a:endParaRPr>
                    </a:p>
                    <a:p>
                      <a:pPr marL="0" marR="0" algn="l">
                        <a:lnSpc>
                          <a:spcPct val="100000"/>
                        </a:lnSpc>
                        <a:spcBef>
                          <a:spcPts val="0"/>
                        </a:spcBef>
                        <a:spcAft>
                          <a:spcPts val="0"/>
                        </a:spcAft>
                      </a:pPr>
                      <a:r>
                        <a:rPr lang="en-US" sz="800" b="1" dirty="0" smtClean="0">
                          <a:effectLst/>
                          <a:latin typeface="Calibri"/>
                          <a:ea typeface="Calibri"/>
                          <a:cs typeface="Times New Roman"/>
                        </a:rPr>
                        <a:t>SELECTED RESPONSE #13</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Integrate information from several different medias/formats in order to answer a specific question that has </a:t>
                      </a:r>
                      <a:r>
                        <a:rPr lang="en-US" sz="800" u="sng" dirty="0">
                          <a:effectLst/>
                          <a:latin typeface="Calibri"/>
                          <a:ea typeface="Times New Roman"/>
                          <a:cs typeface="Times New Roman"/>
                        </a:rPr>
                        <a:t>not been discussed</a:t>
                      </a:r>
                      <a:r>
                        <a:rPr lang="en-US" sz="800" dirty="0">
                          <a:effectLst/>
                          <a:latin typeface="Calibri"/>
                          <a:ea typeface="Times New Roman"/>
                          <a:cs typeface="Times New Roman"/>
                        </a:rPr>
                        <a:t> in class.</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Analyze (compare and contrast) information from several different media or formats about a specific topic or issue.  Present the analysis.</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Cite text evidence analyzed from several different media or formats as well as texts to support a cohesive understanding of a topic or issue.</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Locate examples of different visual media, quantitative formats or text that connect a specific issue or topic to </a:t>
                      </a:r>
                      <a:r>
                        <a:rPr lang="en-US" sz="800" b="1" u="sng" dirty="0">
                          <a:effectLst/>
                          <a:latin typeface="Calibri"/>
                          <a:ea typeface="Times New Roman"/>
                          <a:cs typeface="Times New Roman"/>
                        </a:rPr>
                        <a:t>other content areas</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#14</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Gather, analyze and organize multiple information sources in different media or formats about a specific topic or issue to write a report, essay or complete a research assignment. </a:t>
                      </a:r>
                      <a:endParaRPr lang="en-US" sz="800" b="1" dirty="0" smtClean="0">
                        <a:effectLst/>
                        <a:latin typeface="Calibri"/>
                        <a:ea typeface="Times New Roman"/>
                        <a:cs typeface="Times New Roman"/>
                      </a:endParaRPr>
                    </a:p>
                    <a:p>
                      <a:pPr marL="0" marR="0" algn="l">
                        <a:lnSpc>
                          <a:spcPct val="100000"/>
                        </a:lnSpc>
                        <a:spcBef>
                          <a:spcPts val="0"/>
                        </a:spcBef>
                        <a:spcAft>
                          <a:spcPts val="0"/>
                        </a:spcAft>
                      </a:pPr>
                      <a:r>
                        <a:rPr lang="en-US" sz="800" b="1" dirty="0" smtClean="0">
                          <a:effectLst/>
                          <a:latin typeface="Calibri"/>
                          <a:ea typeface="Calibri"/>
                          <a:cs typeface="Times New Roman"/>
                        </a:rPr>
                        <a:t>CONSTRUCTED RESPONSE#16</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Calibri"/>
                        </a:rPr>
                        <a:t>RI.6.7</a:t>
                      </a:r>
                      <a:r>
                        <a:rPr lang="en-US" sz="800" dirty="0">
                          <a:effectLst/>
                          <a:latin typeface="Calibri"/>
                          <a:ea typeface="Calibri"/>
                          <a:cs typeface="Calibri"/>
                        </a:rPr>
                        <a:t> integrate information presented in different media or formats (e.g., visually, quantitatively) as well as in words to develop a coherent understanding of a topic or issue (</a:t>
                      </a:r>
                      <a:r>
                        <a:rPr lang="en-US" sz="800" i="1" dirty="0">
                          <a:effectLst/>
                          <a:latin typeface="Calibri"/>
                          <a:ea typeface="Calibri"/>
                          <a:cs typeface="Calibri"/>
                        </a:rPr>
                        <a:t>presented in a specific assigned format).</a:t>
                      </a:r>
                      <a:endParaRPr lang="en-US" sz="800" dirty="0">
                        <a:effectLst/>
                        <a:latin typeface="Calibri"/>
                        <a:ea typeface="Calibri"/>
                        <a:cs typeface="Times New Roman"/>
                      </a:endParaRPr>
                    </a:p>
                  </a:txBody>
                  <a:tcPr marL="33992" marR="3399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8" name="Rectangle 17"/>
          <p:cNvSpPr/>
          <p:nvPr/>
        </p:nvSpPr>
        <p:spPr>
          <a:xfrm rot="20591387">
            <a:off x="4118744" y="607738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3" name="Rectangle 12"/>
          <p:cNvSpPr/>
          <p:nvPr/>
        </p:nvSpPr>
        <p:spPr>
          <a:xfrm rot="20591387">
            <a:off x="2932296" y="257218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2" name="Slide Number Placeholder 1"/>
          <p:cNvSpPr>
            <a:spLocks noGrp="1"/>
          </p:cNvSpPr>
          <p:nvPr>
            <p:ph type="sldNum" sz="quarter" idx="12"/>
          </p:nvPr>
        </p:nvSpPr>
        <p:spPr/>
        <p:txBody>
          <a:bodyPr/>
          <a:lstStyle/>
          <a:p>
            <a:fld id="{F177B04D-AEB5-43ED-B9BA-B3D1EC9C9067}" type="slidenum">
              <a:rPr lang="en-US" smtClean="0"/>
              <a:pPr/>
              <a:t>15</a:t>
            </a:fld>
            <a:endParaRPr lang="en-US" dirty="0"/>
          </a:p>
        </p:txBody>
      </p:sp>
    </p:spTree>
    <p:extLst>
      <p:ext uri="{BB962C8B-B14F-4D97-AF65-F5344CB8AC3E}">
        <p14:creationId xmlns:p14="http://schemas.microsoft.com/office/powerpoint/2010/main" val="306464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560" y="3048410"/>
            <a:ext cx="6685280" cy="5181190"/>
          </a:xfrm>
          <a:prstGeom prst="rect">
            <a:avLst/>
          </a:prstGeom>
          <a:solidFill>
            <a:schemeClr val="bg1"/>
          </a:solidFill>
          <a:ln>
            <a:solidFill>
              <a:schemeClr val="accent1"/>
            </a:solidFill>
          </a:ln>
        </p:spPr>
        <p:txBody>
          <a:bodyPr wrap="square" lIns="101881" tIns="50941" rIns="101881" bIns="50941" rtlCol="0">
            <a:spAutoFit/>
          </a:bodyPr>
          <a:lstStyle/>
          <a:p>
            <a:pPr marL="171450" indent="-171450"/>
            <a:r>
              <a:rPr lang="es-419" sz="1100" dirty="0" smtClean="0"/>
              <a:t>1</a:t>
            </a:r>
            <a:r>
              <a:rPr lang="es-419" sz="1100" dirty="0"/>
              <a:t>. Establece la idea central. La idea central se convierte en tu oración temática en el párrafo de la respuesta.  </a:t>
            </a:r>
            <a:endParaRPr lang="es-419" sz="1100" dirty="0" smtClean="0"/>
          </a:p>
          <a:p>
            <a:pPr marL="171450" indent="-171450">
              <a:buAutoNum type="alphaUcPeriod"/>
            </a:pPr>
            <a:r>
              <a:rPr lang="es-419" sz="1100" dirty="0" smtClean="0"/>
              <a:t>¿Sobre </a:t>
            </a:r>
            <a:r>
              <a:rPr lang="es-419" sz="1100" i="1" dirty="0" smtClean="0"/>
              <a:t>quién</a:t>
            </a:r>
            <a:r>
              <a:rPr lang="es-419" sz="1100" dirty="0" smtClean="0"/>
              <a:t> o sobre </a:t>
            </a:r>
            <a:r>
              <a:rPr lang="es-419" sz="1100" i="1" dirty="0" smtClean="0"/>
              <a:t>qué</a:t>
            </a:r>
            <a:r>
              <a:rPr lang="es-419" sz="1100" dirty="0" smtClean="0"/>
              <a:t> trata el artículo mayormente? </a:t>
            </a:r>
          </a:p>
          <a:p>
            <a:r>
              <a:rPr lang="es-419" sz="1100" u="sng" dirty="0" smtClean="0"/>
              <a:t>						</a:t>
            </a:r>
            <a:endParaRPr lang="es-419" sz="300" u="sng" dirty="0" smtClean="0"/>
          </a:p>
          <a:p>
            <a:endParaRPr lang="es-419" sz="1100" dirty="0" smtClean="0"/>
          </a:p>
          <a:p>
            <a:r>
              <a:rPr lang="es-419" sz="1100" dirty="0" smtClean="0"/>
              <a:t>B. ¿Qué es importante acerca del </a:t>
            </a:r>
            <a:r>
              <a:rPr lang="es-419" sz="1100" i="1" dirty="0" smtClean="0"/>
              <a:t>quién</a:t>
            </a:r>
            <a:r>
              <a:rPr lang="es-419" sz="1100" dirty="0" smtClean="0"/>
              <a:t> o del </a:t>
            </a:r>
            <a:r>
              <a:rPr lang="es-419" sz="1100" i="1" dirty="0" smtClean="0"/>
              <a:t>qué</a:t>
            </a:r>
            <a:r>
              <a:rPr lang="es-419" sz="1100" dirty="0" smtClean="0"/>
              <a:t>? </a:t>
            </a:r>
          </a:p>
          <a:p>
            <a:r>
              <a:rPr lang="es-419" sz="1100" u="sng" dirty="0" smtClean="0"/>
              <a:t>						</a:t>
            </a:r>
            <a:endParaRPr lang="es-419" sz="300" u="sng" dirty="0" smtClean="0"/>
          </a:p>
          <a:p>
            <a:r>
              <a:rPr lang="es-419" sz="1100" u="sng" dirty="0" smtClean="0"/>
              <a:t>						</a:t>
            </a:r>
            <a:endParaRPr lang="es-419" sz="1100" dirty="0" smtClean="0"/>
          </a:p>
          <a:p>
            <a:r>
              <a:rPr lang="es-419" sz="1100" dirty="0" smtClean="0"/>
              <a:t>C. Combina A  y  B para establecer la idea central. </a:t>
            </a:r>
          </a:p>
          <a:p>
            <a:r>
              <a:rPr lang="es-419" sz="1100" u="sng" dirty="0" smtClean="0"/>
              <a:t>						</a:t>
            </a:r>
            <a:endParaRPr lang="es-419" sz="300" u="sng" dirty="0" smtClean="0"/>
          </a:p>
          <a:p>
            <a:r>
              <a:rPr lang="es-419" sz="1100" u="sng" dirty="0" smtClean="0"/>
              <a:t>						</a:t>
            </a:r>
            <a:endParaRPr lang="es-419" sz="1100" dirty="0" smtClean="0"/>
          </a:p>
          <a:p>
            <a:r>
              <a:rPr lang="es-419" sz="1100" dirty="0" smtClean="0"/>
              <a:t>2. Presenta evidencia del texto y explica cómo la evidencia se relaciona a la idea central. </a:t>
            </a:r>
          </a:p>
          <a:p>
            <a:endParaRPr lang="es-419" sz="1100" dirty="0" smtClean="0"/>
          </a:p>
          <a:p>
            <a:r>
              <a:rPr lang="es-419" sz="1100" dirty="0" smtClean="0"/>
              <a:t>Primera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endParaRPr lang="es-419" sz="1100" dirty="0" smtClean="0"/>
          </a:p>
          <a:p>
            <a:r>
              <a:rPr lang="es-419" sz="1100" dirty="0" smtClean="0"/>
              <a:t>Segunda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a:p>
            <a:r>
              <a:rPr lang="es-419" sz="1100" dirty="0" smtClean="0"/>
              <a:t>Tercera evidencia y explicación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a:p>
            <a:r>
              <a:rPr lang="es-419" sz="1100" dirty="0" smtClean="0"/>
              <a:t>3. Conclusión</a:t>
            </a:r>
          </a:p>
          <a:p>
            <a:r>
              <a:rPr lang="es-419" sz="1100" dirty="0" smtClean="0"/>
              <a:t>Vuelve a plantear tu idea central de la parte 1c, utilizando sinónimos para hacerla diferente a la oración temática.  </a:t>
            </a:r>
          </a:p>
          <a:p>
            <a:r>
              <a:rPr lang="es-419" sz="1100" u="sng" dirty="0" smtClean="0"/>
              <a:t>						</a:t>
            </a:r>
            <a:endParaRPr lang="es-419" sz="300" u="sng" dirty="0" smtClean="0"/>
          </a:p>
          <a:p>
            <a:r>
              <a:rPr lang="es-419" sz="1100" u="sng" dirty="0" smtClean="0"/>
              <a:t>						</a:t>
            </a:r>
            <a:endParaRPr lang="es-419" sz="300" u="sng" dirty="0" smtClean="0"/>
          </a:p>
          <a:p>
            <a:r>
              <a:rPr lang="es-419" sz="1100" u="sng" dirty="0" smtClean="0"/>
              <a:t>						</a:t>
            </a:r>
          </a:p>
        </p:txBody>
      </p:sp>
      <p:sp>
        <p:nvSpPr>
          <p:cNvPr id="6" name="TextBox 5"/>
          <p:cNvSpPr txBox="1"/>
          <p:nvPr/>
        </p:nvSpPr>
        <p:spPr>
          <a:xfrm>
            <a:off x="172720" y="2751828"/>
            <a:ext cx="7426960" cy="287543"/>
          </a:xfrm>
          <a:prstGeom prst="rect">
            <a:avLst/>
          </a:prstGeom>
          <a:noFill/>
        </p:spPr>
        <p:txBody>
          <a:bodyPr wrap="square" lIns="101881" tIns="50941" rIns="101881" bIns="50941" rtlCol="0">
            <a:spAutoFit/>
          </a:bodyPr>
          <a:lstStyle/>
          <a:p>
            <a:r>
              <a:rPr lang="es-419" sz="1200" dirty="0" smtClean="0"/>
              <a:t>Nombre______________________  Pasaje ________________________ Idea central  ______________________</a:t>
            </a:r>
            <a:endParaRPr lang="es-419" sz="1200" dirty="0"/>
          </a:p>
        </p:txBody>
      </p:sp>
      <p:sp>
        <p:nvSpPr>
          <p:cNvPr id="8" name="TextBox 7"/>
          <p:cNvSpPr txBox="1"/>
          <p:nvPr/>
        </p:nvSpPr>
        <p:spPr>
          <a:xfrm>
            <a:off x="172720" y="184064"/>
            <a:ext cx="7426960" cy="533764"/>
          </a:xfrm>
          <a:prstGeom prst="rect">
            <a:avLst/>
          </a:prstGeom>
          <a:solidFill>
            <a:schemeClr val="bg2">
              <a:lumMod val="90000"/>
            </a:schemeClr>
          </a:solidFill>
        </p:spPr>
        <p:txBody>
          <a:bodyPr wrap="square" lIns="101881" tIns="50941" rIns="101881" bIns="50941" rtlCol="0">
            <a:spAutoFit/>
          </a:bodyPr>
          <a:lstStyle/>
          <a:p>
            <a:r>
              <a:rPr lang="es-419" sz="1600" b="1" dirty="0" smtClean="0"/>
              <a:t>Grado 6: Página para tomar notas-Idea Central  </a:t>
            </a:r>
          </a:p>
          <a:p>
            <a:r>
              <a:rPr lang="es-419" sz="1200" dirty="0" smtClean="0"/>
              <a:t>(Esta reemplaza la página anterior para tomar notas investigativas, con el permiso del autor) </a:t>
            </a:r>
          </a:p>
        </p:txBody>
      </p:sp>
      <p:sp>
        <p:nvSpPr>
          <p:cNvPr id="2" name="Slide Number Placeholder 1"/>
          <p:cNvSpPr>
            <a:spLocks noGrp="1"/>
          </p:cNvSpPr>
          <p:nvPr>
            <p:ph type="sldNum" sz="quarter" idx="12"/>
          </p:nvPr>
        </p:nvSpPr>
        <p:spPr/>
        <p:txBody>
          <a:bodyPr/>
          <a:lstStyle/>
          <a:p>
            <a:fld id="{F177B04D-AEB5-43ED-B9BA-B3D1EC9C9067}" type="slidenum">
              <a:rPr lang="es-419" smtClean="0"/>
              <a:pPr/>
              <a:t>16</a:t>
            </a:fld>
            <a:endParaRPr lang="es-419" dirty="0"/>
          </a:p>
        </p:txBody>
      </p:sp>
      <p:sp>
        <p:nvSpPr>
          <p:cNvPr id="4" name="TextBox 3"/>
          <p:cNvSpPr txBox="1"/>
          <p:nvPr/>
        </p:nvSpPr>
        <p:spPr>
          <a:xfrm>
            <a:off x="172720" y="816162"/>
            <a:ext cx="7227253" cy="1785104"/>
          </a:xfrm>
          <a:prstGeom prst="rect">
            <a:avLst/>
          </a:prstGeom>
          <a:noFill/>
        </p:spPr>
        <p:txBody>
          <a:bodyPr wrap="square" rtlCol="0">
            <a:spAutoFit/>
          </a:bodyPr>
          <a:lstStyle/>
          <a:p>
            <a:r>
              <a:rPr lang="es-419" sz="1400" b="1" u="sng" dirty="0" smtClean="0"/>
              <a:t>Instrucciones para el maestro</a:t>
            </a:r>
            <a:r>
              <a:rPr lang="es-419" sz="1200" b="1" u="sng" dirty="0" smtClean="0"/>
              <a:t>: </a:t>
            </a:r>
          </a:p>
          <a:p>
            <a:r>
              <a:rPr lang="es-419" sz="1200" b="1" dirty="0" smtClean="0"/>
              <a:t>Utilice este proceso para enseñar a los estudiantes cómo contestar una pregunta relacionada a la idea central </a:t>
            </a:r>
          </a:p>
          <a:p>
            <a:endParaRPr lang="es-419" sz="1200" b="1" dirty="0" smtClean="0"/>
          </a:p>
          <a:p>
            <a:r>
              <a:rPr lang="es-419" sz="1200" b="1" dirty="0" smtClean="0"/>
              <a:t>Asegúrese de:</a:t>
            </a:r>
          </a:p>
          <a:p>
            <a:pPr marL="171450" indent="-171450">
              <a:buFont typeface="Arial" panose="020B0604020202020204" pitchFamily="34" charset="0"/>
              <a:buChar char="•"/>
            </a:pPr>
            <a:r>
              <a:rPr lang="es-419" sz="1200" b="1" dirty="0" smtClean="0"/>
              <a:t>modelar cómo volver a plantear (modificar) la pregunta en la oración temática;</a:t>
            </a:r>
          </a:p>
          <a:p>
            <a:pPr marL="171450" indent="-171450">
              <a:buFont typeface="Arial" panose="020B0604020202020204" pitchFamily="34" charset="0"/>
              <a:buChar char="•"/>
            </a:pPr>
            <a:r>
              <a:rPr lang="es-419" sz="1200" b="1" dirty="0" smtClean="0"/>
              <a:t>que los estudiantes saben cómo utilizar citas directas del texto;</a:t>
            </a:r>
          </a:p>
          <a:p>
            <a:pPr marL="171450" indent="-171450">
              <a:buFont typeface="Arial" panose="020B0604020202020204" pitchFamily="34" charset="0"/>
              <a:buChar char="•"/>
            </a:pPr>
            <a:r>
              <a:rPr lang="es-419" sz="1200" b="1" dirty="0" smtClean="0"/>
              <a:t>que los estudiantes elaboran cómo cada cita se relaciona a la idea central (cómo ellos saben esto);</a:t>
            </a:r>
          </a:p>
          <a:p>
            <a:pPr marL="171450" indent="-171450">
              <a:buFont typeface="Arial" panose="020B0604020202020204" pitchFamily="34" charset="0"/>
              <a:buChar char="•"/>
            </a:pPr>
            <a:r>
              <a:rPr lang="es-419" sz="1200" b="1" dirty="0" smtClean="0"/>
              <a:t>modelar añadiendo transiciones—éstas ayudan al lector /persona que está calificando, a seguir el pensamiento/la idea del estudiante.</a:t>
            </a:r>
            <a:endParaRPr lang="es-419" sz="1400" dirty="0"/>
          </a:p>
        </p:txBody>
      </p:sp>
    </p:spTree>
    <p:extLst>
      <p:ext uri="{BB962C8B-B14F-4D97-AF65-F5344CB8AC3E}">
        <p14:creationId xmlns:p14="http://schemas.microsoft.com/office/powerpoint/2010/main" val="219391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20" y="1224631"/>
            <a:ext cx="7426960" cy="8489788"/>
          </a:xfrm>
          <a:prstGeom prst="rect">
            <a:avLst/>
          </a:prstGeom>
          <a:solidFill>
            <a:schemeClr val="bg1"/>
          </a:solidFill>
          <a:ln>
            <a:solidFill>
              <a:schemeClr val="accent1"/>
            </a:solidFill>
          </a:ln>
        </p:spPr>
        <p:txBody>
          <a:bodyPr wrap="square" lIns="101881" tIns="50941" rIns="101881" bIns="50941" rtlCol="0">
            <a:spAutoFit/>
          </a:bodyPr>
          <a:lstStyle/>
          <a:p>
            <a:pPr marL="228600" indent="-228600">
              <a:buAutoNum type="arabicPeriod"/>
            </a:pPr>
            <a:r>
              <a:rPr lang="es-419" sz="1200" dirty="0" smtClean="0"/>
              <a:t>Establece la idea central. La idea central se convierte en tu oración temática en el párrafo de la respuesta.  Asegúrate de volver a plantear la pregunta primero.   </a:t>
            </a:r>
          </a:p>
          <a:p>
            <a:r>
              <a:rPr lang="es-419" sz="1200" dirty="0" smtClean="0"/>
              <a:t>A. </a:t>
            </a:r>
            <a:r>
              <a:rPr lang="es-419" sz="1200" i="1" dirty="0" smtClean="0"/>
              <a:t>¿Sobre quién o sobre qué trata el artículo mayormente? </a:t>
            </a:r>
          </a:p>
          <a:p>
            <a:r>
              <a:rPr lang="es-419" sz="1400" u="sng" dirty="0" smtClean="0"/>
              <a:t>						</a:t>
            </a:r>
            <a:r>
              <a:rPr lang="es-419" sz="1400" dirty="0" smtClean="0"/>
              <a:t>___________</a:t>
            </a:r>
          </a:p>
          <a:p>
            <a:endParaRPr lang="es-419" sz="1000" dirty="0" smtClean="0"/>
          </a:p>
          <a:p>
            <a:r>
              <a:rPr lang="es-419" sz="1200" dirty="0" smtClean="0"/>
              <a:t>B. ¿Qué es importante acerca del </a:t>
            </a:r>
            <a:r>
              <a:rPr lang="es-419" sz="1200" i="1" dirty="0" smtClean="0"/>
              <a:t>quién</a:t>
            </a:r>
            <a:r>
              <a:rPr lang="es-419" sz="1200" dirty="0" smtClean="0"/>
              <a:t> o del </a:t>
            </a:r>
            <a:r>
              <a:rPr lang="es-419" sz="1200" i="1" dirty="0" smtClean="0"/>
              <a:t>qué</a:t>
            </a:r>
            <a:r>
              <a:rPr lang="es-419" sz="1200" dirty="0" smtClean="0"/>
              <a:t>? </a:t>
            </a:r>
          </a:p>
          <a:p>
            <a:r>
              <a:rPr lang="es-419" sz="1400" u="sng" dirty="0" smtClean="0"/>
              <a:t>							</a:t>
            </a:r>
          </a:p>
          <a:p>
            <a:endParaRPr lang="es-419" sz="500" u="sng" dirty="0" smtClean="0"/>
          </a:p>
          <a:p>
            <a:r>
              <a:rPr lang="es-419" sz="1400" u="sng" dirty="0" smtClean="0"/>
              <a:t>							</a:t>
            </a:r>
          </a:p>
          <a:p>
            <a:endParaRPr lang="es-419" sz="1000" dirty="0" smtClean="0"/>
          </a:p>
          <a:p>
            <a:r>
              <a:rPr lang="es-419" sz="1200" dirty="0" smtClean="0"/>
              <a:t>C. Combina A  y  B para establecer la idea central. </a:t>
            </a:r>
          </a:p>
          <a:p>
            <a:r>
              <a:rPr lang="es-419" sz="1400" u="sng" dirty="0" smtClean="0"/>
              <a:t>							</a:t>
            </a:r>
          </a:p>
          <a:p>
            <a:endParaRPr lang="es-419" sz="500" u="sng" dirty="0" smtClean="0"/>
          </a:p>
          <a:p>
            <a:r>
              <a:rPr lang="es-419" sz="1400" u="sng" dirty="0" smtClean="0"/>
              <a:t>							</a:t>
            </a:r>
          </a:p>
          <a:p>
            <a:endParaRPr lang="es-419" sz="1400" dirty="0" smtClean="0"/>
          </a:p>
          <a:p>
            <a:r>
              <a:rPr lang="es-419" sz="1200" dirty="0" smtClean="0"/>
              <a:t>2. Presenta evidencia del texto y explica cómo la evidencia se relaciona a la idea central. </a:t>
            </a:r>
          </a:p>
          <a:p>
            <a:endParaRPr lang="es-419" sz="1200" dirty="0" smtClean="0"/>
          </a:p>
          <a:p>
            <a:r>
              <a:rPr lang="es-419" sz="1200" dirty="0" smtClean="0"/>
              <a:t>A. Primera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a:p>
            <a:endParaRPr lang="es-419" sz="1000" dirty="0" smtClean="0"/>
          </a:p>
          <a:p>
            <a:r>
              <a:rPr lang="es-419" sz="1200" dirty="0" smtClean="0"/>
              <a:t>B. Segunda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endParaRPr lang="es-419" sz="1400" dirty="0" smtClean="0"/>
          </a:p>
          <a:p>
            <a:endParaRPr lang="es-419" sz="400" u="sng" dirty="0" smtClean="0"/>
          </a:p>
          <a:p>
            <a:r>
              <a:rPr lang="es-419" sz="1200" u="sng" dirty="0" smtClean="0"/>
              <a:t>							</a:t>
            </a:r>
          </a:p>
          <a:p>
            <a:endParaRPr lang="es-419" sz="900" dirty="0" smtClean="0"/>
          </a:p>
          <a:p>
            <a:r>
              <a:rPr lang="es-419" sz="1200" dirty="0" smtClean="0"/>
              <a:t>C. Tercera evidencia y explicación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endParaRPr lang="es-419" sz="1400" dirty="0" smtClean="0"/>
          </a:p>
          <a:p>
            <a:endParaRPr lang="es-419" sz="400" u="sng" dirty="0" smtClean="0"/>
          </a:p>
          <a:p>
            <a:r>
              <a:rPr lang="es-419" sz="1200" u="sng" dirty="0" smtClean="0"/>
              <a:t>							</a:t>
            </a:r>
          </a:p>
          <a:p>
            <a:endParaRPr lang="es-419" sz="1200" dirty="0" smtClean="0"/>
          </a:p>
          <a:p>
            <a:r>
              <a:rPr lang="es-419" sz="1200" dirty="0" smtClean="0"/>
              <a:t>3. Conclusión</a:t>
            </a:r>
          </a:p>
          <a:p>
            <a:r>
              <a:rPr lang="es-419" sz="1200" dirty="0" smtClean="0"/>
              <a:t>Vuelve a plantear tu idea central de la parte 1c, utilizando sinónimos para hacerla diferente a la oración temática. </a:t>
            </a:r>
          </a:p>
          <a:p>
            <a:r>
              <a:rPr lang="es-419" sz="1400" u="sng" dirty="0" smtClean="0"/>
              <a:t>							</a:t>
            </a:r>
          </a:p>
          <a:p>
            <a:endParaRPr lang="es-419" sz="500" u="sng" dirty="0" smtClean="0"/>
          </a:p>
          <a:p>
            <a:r>
              <a:rPr lang="es-419" sz="1400" u="sng" dirty="0" smtClean="0"/>
              <a:t>							</a:t>
            </a:r>
          </a:p>
          <a:p>
            <a:endParaRPr lang="es-419" sz="500" u="sng" dirty="0" smtClean="0"/>
          </a:p>
          <a:p>
            <a:r>
              <a:rPr lang="es-419" sz="1400" u="sng" dirty="0" smtClean="0"/>
              <a:t>							</a:t>
            </a:r>
          </a:p>
        </p:txBody>
      </p:sp>
      <p:sp>
        <p:nvSpPr>
          <p:cNvPr id="6" name="TextBox 5"/>
          <p:cNvSpPr txBox="1"/>
          <p:nvPr/>
        </p:nvSpPr>
        <p:spPr>
          <a:xfrm>
            <a:off x="172720" y="675148"/>
            <a:ext cx="7426960" cy="318321"/>
          </a:xfrm>
          <a:prstGeom prst="rect">
            <a:avLst/>
          </a:prstGeom>
          <a:noFill/>
        </p:spPr>
        <p:txBody>
          <a:bodyPr wrap="square" lIns="101881" tIns="50941" rIns="101881" bIns="50941" rtlCol="0">
            <a:spAutoFit/>
          </a:bodyPr>
          <a:lstStyle/>
          <a:p>
            <a:r>
              <a:rPr lang="es-419" sz="1400" dirty="0" smtClean="0"/>
              <a:t>Nombre_________________  Pasaje ___________________ Idea central _____________________</a:t>
            </a:r>
            <a:endParaRPr lang="es-419" sz="1400" dirty="0"/>
          </a:p>
        </p:txBody>
      </p:sp>
      <p:sp>
        <p:nvSpPr>
          <p:cNvPr id="8" name="TextBox 7"/>
          <p:cNvSpPr txBox="1"/>
          <p:nvPr/>
        </p:nvSpPr>
        <p:spPr>
          <a:xfrm>
            <a:off x="172720" y="79829"/>
            <a:ext cx="7426960" cy="595319"/>
          </a:xfrm>
          <a:prstGeom prst="rect">
            <a:avLst/>
          </a:prstGeom>
          <a:solidFill>
            <a:schemeClr val="bg2">
              <a:lumMod val="90000"/>
            </a:schemeClr>
          </a:solidFill>
        </p:spPr>
        <p:txBody>
          <a:bodyPr wrap="square" lIns="101881" tIns="50941" rIns="101881" bIns="50941" rtlCol="0">
            <a:spAutoFit/>
          </a:bodyPr>
          <a:lstStyle/>
          <a:p>
            <a:pPr algn="ctr"/>
            <a:r>
              <a:rPr lang="es-419" sz="1600" b="1" dirty="0" smtClean="0"/>
              <a:t>Grado 6: Página para tomar notas—Idea Central  </a:t>
            </a:r>
          </a:p>
          <a:p>
            <a:pPr algn="ctr"/>
            <a:r>
              <a:rPr lang="es-419" sz="1600" b="1" dirty="0" smtClean="0"/>
              <a:t>Página del estudiante</a:t>
            </a:r>
            <a:endParaRPr lang="es-419" sz="1600" b="1"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17</a:t>
            </a:fld>
            <a:endParaRPr lang="en-US" dirty="0"/>
          </a:p>
        </p:txBody>
      </p:sp>
      <p:sp>
        <p:nvSpPr>
          <p:cNvPr id="4" name="TextBox 3"/>
          <p:cNvSpPr txBox="1"/>
          <p:nvPr/>
        </p:nvSpPr>
        <p:spPr>
          <a:xfrm>
            <a:off x="172720" y="906310"/>
            <a:ext cx="7426960" cy="338554"/>
          </a:xfrm>
          <a:prstGeom prst="rect">
            <a:avLst/>
          </a:prstGeom>
          <a:noFill/>
        </p:spPr>
        <p:txBody>
          <a:bodyPr wrap="square" rtlCol="0">
            <a:spAutoFit/>
          </a:bodyPr>
          <a:lstStyle/>
          <a:p>
            <a:r>
              <a:rPr lang="es-419" sz="1400" b="1" dirty="0" smtClean="0"/>
              <a:t>Instrucciones: Completa los siguientes pasos para contestar una pregunta sobre la idea central.</a:t>
            </a:r>
            <a:r>
              <a:rPr lang="es-419" sz="1600" dirty="0" smtClean="0"/>
              <a:t> </a:t>
            </a:r>
            <a:endParaRPr lang="es-419" sz="1600" dirty="0"/>
          </a:p>
        </p:txBody>
      </p:sp>
    </p:spTree>
    <p:extLst>
      <p:ext uri="{BB962C8B-B14F-4D97-AF65-F5344CB8AC3E}">
        <p14:creationId xmlns:p14="http://schemas.microsoft.com/office/powerpoint/2010/main" val="3640537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18</a:t>
            </a:fld>
            <a:endParaRPr lang="en-US" dirty="0"/>
          </a:p>
        </p:txBody>
      </p:sp>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a:r>
              <a:rPr lang="x-none" sz="1484" b="1" dirty="0"/>
              <a:t>Determinando textos a nivel de grado</a:t>
            </a:r>
          </a:p>
          <a:p>
            <a:pPr algn="ctr"/>
            <a:endParaRPr lang="x-none" sz="789" b="1" dirty="0"/>
          </a:p>
          <a:p>
            <a:r>
              <a:rPr lang="x-none" sz="1484" dirty="0"/>
              <a:t>El nivel de grado de un texto </a:t>
            </a:r>
            <a:r>
              <a:rPr lang="x-none" sz="1484" dirty="0" smtClean="0"/>
              <a:t>se </a:t>
            </a:r>
            <a:r>
              <a:rPr lang="x-none" sz="1484" dirty="0"/>
              <a:t>determina utilizando una combinación tanto de las nuevas escalas cuantitativas como de las medidas cualitativas de los CCSS.</a:t>
            </a:r>
          </a:p>
          <a:p>
            <a:endParaRPr lang="x-none" sz="1484" dirty="0"/>
          </a:p>
          <a:p>
            <a:r>
              <a:rPr lang="x-none" sz="1484" b="1" dirty="0"/>
              <a:t>Ejemplo</a:t>
            </a:r>
            <a:r>
              <a:rPr lang="x-none" sz="1484" dirty="0"/>
              <a:t>:  Si el grado equivalente de un texto es </a:t>
            </a:r>
            <a:r>
              <a:rPr lang="x-none" sz="1763" b="1" dirty="0">
                <a:solidFill>
                  <a:srgbClr val="0070C0"/>
                </a:solidFill>
              </a:rPr>
              <a:t>6.8</a:t>
            </a:r>
            <a:r>
              <a:rPr lang="x-none" sz="1484" dirty="0"/>
              <a:t> y tiene una medida </a:t>
            </a:r>
            <a:r>
              <a:rPr lang="x-none" sz="1484" i="1" dirty="0"/>
              <a:t>lexile</a:t>
            </a:r>
            <a:r>
              <a:rPr lang="x-none" sz="1484" dirty="0"/>
              <a:t> de </a:t>
            </a:r>
            <a:r>
              <a:rPr lang="x-none" sz="1763" b="1" dirty="0">
                <a:solidFill>
                  <a:srgbClr val="0070C0"/>
                </a:solidFill>
              </a:rPr>
              <a:t>970</a:t>
            </a:r>
            <a:r>
              <a:rPr lang="x-none" sz="1484" dirty="0"/>
              <a:t>, los datos cuantitativos muestran que la ubicación debe </a:t>
            </a:r>
            <a:r>
              <a:rPr lang="x-none" sz="1484" dirty="0" smtClean="0"/>
              <a:t>ser </a:t>
            </a:r>
            <a:r>
              <a:rPr lang="x-none" sz="1484" b="1" dirty="0"/>
              <a:t>entre los grados  4 y 8.</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b="1" dirty="0"/>
              <a:t>Cuatro medidas cualitativas</a:t>
            </a:r>
            <a:r>
              <a:rPr lang="x-none" sz="1484" dirty="0"/>
              <a:t> pueden </a:t>
            </a:r>
            <a:r>
              <a:rPr lang="x-none" sz="1484" dirty="0" smtClean="0"/>
              <a:t>examinarse </a:t>
            </a:r>
            <a:r>
              <a:rPr lang="x-none" sz="1484" dirty="0"/>
              <a:t>desde la banda inferior de 4</a:t>
            </a:r>
            <a:r>
              <a:rPr lang="x-none" sz="1484" baseline="30000" dirty="0"/>
              <a:t>to</a:t>
            </a:r>
            <a:r>
              <a:rPr lang="x-none" sz="1484" dirty="0"/>
              <a:t> grado  hasta la banda superior de 8</a:t>
            </a:r>
            <a:r>
              <a:rPr lang="x-none" sz="1484" baseline="30000" dirty="0"/>
              <a:t>vo</a:t>
            </a:r>
            <a:r>
              <a:rPr lang="x-none" sz="1484" dirty="0"/>
              <a:t> grado para determinar la legibilidad a nivel de grado.</a:t>
            </a:r>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endParaRPr lang="x-none" sz="1484" dirty="0"/>
          </a:p>
          <a:p>
            <a:r>
              <a:rPr lang="x-none" sz="1484" dirty="0"/>
              <a:t>La combinación de la escala </a:t>
            </a:r>
            <a:r>
              <a:rPr lang="x-none" sz="1484" b="1" dirty="0"/>
              <a:t>cuantitativa</a:t>
            </a:r>
            <a:r>
              <a:rPr lang="x-none" sz="1484" dirty="0"/>
              <a:t> y las medidas </a:t>
            </a:r>
            <a:r>
              <a:rPr lang="x-none" sz="1484" b="1" dirty="0"/>
              <a:t>cualitativas</a:t>
            </a:r>
            <a:r>
              <a:rPr lang="x-none" sz="1484" dirty="0"/>
              <a:t>, para este texto en particular, muestra que el mejor nivel de legibilidad para este texto </a:t>
            </a:r>
            <a:r>
              <a:rPr lang="x-none" sz="1484" dirty="0" smtClean="0"/>
              <a:t>sería </a:t>
            </a:r>
            <a:r>
              <a:rPr lang="x-none" sz="1484" dirty="0"/>
              <a:t>6</a:t>
            </a:r>
            <a:r>
              <a:rPr lang="x-none" sz="1484" baseline="30000" dirty="0"/>
              <a:t>to </a:t>
            </a:r>
            <a:r>
              <a:rPr lang="x-none" sz="1484" dirty="0"/>
              <a:t>grado.</a:t>
            </a:r>
          </a:p>
          <a:p>
            <a:endParaRPr lang="x-none" sz="1484" dirty="0"/>
          </a:p>
        </p:txBody>
      </p:sp>
      <p:graphicFrame>
        <p:nvGraphicFramePr>
          <p:cNvPr id="10" name="Table 9"/>
          <p:cNvGraphicFramePr>
            <a:graphicFrameLocks noGrp="1"/>
          </p:cNvGraphicFramePr>
          <p:nvPr>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0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10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grpSp>
      <p:sp>
        <p:nvSpPr>
          <p:cNvPr id="28" name="Rectangle 27"/>
          <p:cNvSpPr/>
          <p:nvPr/>
        </p:nvSpPr>
        <p:spPr>
          <a:xfrm>
            <a:off x="189452" y="8717497"/>
            <a:ext cx="6705600" cy="414857"/>
          </a:xfrm>
          <a:prstGeom prst="rect">
            <a:avLst/>
          </a:prstGeom>
        </p:spPr>
        <p:txBody>
          <a:bodyPr wrap="square">
            <a:spAutoFit/>
          </a:bodyPr>
          <a:lstStyle/>
          <a:p>
            <a:pPr algn="ctr"/>
            <a:r>
              <a:rPr lang="x-none" sz="1048" b="1" dirty="0">
                <a:solidFill>
                  <a:schemeClr val="tx2"/>
                </a:solidFill>
              </a:rPr>
              <a:t>Para ver más detalles sobre cada una de las medidas cualitativas, favor de ir a la diapositiva 6 de:</a:t>
            </a:r>
          </a:p>
          <a:p>
            <a:pPr algn="ctr"/>
            <a:r>
              <a:rPr lang="x-none" sz="1048" dirty="0"/>
              <a:t> </a:t>
            </a:r>
            <a:r>
              <a:rPr lang="x-none" sz="1048" b="1" dirty="0">
                <a:solidFill>
                  <a:srgbClr val="002060"/>
                </a:solidFill>
                <a:hlinkClick r:id="rId2"/>
              </a:rPr>
              <a:t>http</a:t>
            </a:r>
            <a:r>
              <a:rPr lang="x-none" sz="1048" b="1">
                <a:solidFill>
                  <a:srgbClr val="002060"/>
                </a:solidFill>
                <a:hlinkClick r:id="rId2"/>
              </a:rPr>
              <a:t>://</a:t>
            </a:r>
            <a:r>
              <a:rPr lang="x-none" sz="1048" b="1" smtClean="0">
                <a:solidFill>
                  <a:srgbClr val="002060"/>
                </a:solidFill>
                <a:hlinkClick r:id="rId2"/>
              </a:rPr>
              <a:t>www.corestandards.org/assets/Appendix_A.pdf</a:t>
            </a:r>
            <a:endParaRPr lang="x-none" sz="1048" dirty="0"/>
          </a:p>
        </p:txBody>
      </p:sp>
    </p:spTree>
    <p:extLst>
      <p:ext uri="{BB962C8B-B14F-4D97-AF65-F5344CB8AC3E}">
        <p14:creationId xmlns:p14="http://schemas.microsoft.com/office/powerpoint/2010/main" val="3663951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Shape 159"/>
          <p:cNvGraphicFramePr/>
          <p:nvPr/>
        </p:nvGraphicFramePr>
        <p:xfrm>
          <a:off x="123818" y="457387"/>
          <a:ext cx="7513350" cy="9343714"/>
        </p:xfrm>
        <a:graphic>
          <a:graphicData uri="http://schemas.openxmlformats.org/drawingml/2006/table">
            <a:tbl>
              <a:tblPr>
                <a:noFill/>
              </a:tblPr>
              <a:tblGrid>
                <a:gridCol w="677850"/>
                <a:gridCol w="1388050"/>
                <a:gridCol w="1465150"/>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-W.6.2a-e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-W.6.2a, W.6.2c &amp; W.6.2f</a:t>
                      </a:r>
                    </a:p>
                    <a:p>
                      <a:pPr marL="0" marR="0" lvl="0" indent="0" algn="ctr" rtl="0">
                        <a:spcBef>
                          <a:spcPts val="0"/>
                        </a:spcBef>
                        <a:buNone/>
                      </a:pPr>
                      <a:endParaRPr sz="600" b="1">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-W.6.2b, W.6.2d,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-L.6.1, L.6.3 &amp; L.6.6.1</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23532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fully sustained and consistently and purposefully focused:</a:t>
                      </a:r>
                    </a:p>
                    <a:p>
                      <a:pPr marL="0" marR="0" lvl="0" indent="0" algn="l" rtl="0">
                        <a:lnSpc>
                          <a:spcPct val="100000"/>
                        </a:lnSpc>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 </a:t>
                      </a: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controlling idea or main idea of a topic is focused, clearly stated, and strongly maintained. </a:t>
                      </a:r>
                    </a:p>
                    <a:p>
                      <a:pPr marL="52388" marR="0" lvl="0" indent="4761" algn="l" rtl="0">
                        <a:lnSpc>
                          <a:spcPct val="100000"/>
                        </a:lnSpc>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controlling idea or main idea of a topic is introduced and communicated clearly within the context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 clear and effective organizational structure creating unity and completeness: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a variety of transitional strategies  logical progression of ideas from beginning to end. </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introduction and conclusion for audience and purpose.</a:t>
                      </a:r>
                    </a:p>
                    <a:p>
                      <a:pPr marL="52388" marR="0" lvl="0" indent="-523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strong connections among ideas, with some syntactic variety.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thorough and convincing support/evidence for the controlling idea or main idea that includes the effective use of sources, facts, and details.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The response achieves substantial depth that is specific and relevant: </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evidence from sources is smoothly integrated, comprehensive, and concrete effective use of a variety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clearly and effectively expresses ideas, using precise language: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academic and domain-specific vocabulary is clearly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strong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if any, errors are present in usage and sentence formation.</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and 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2286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adequately sustained and generally focused:</a:t>
                      </a:r>
                    </a:p>
                    <a:p>
                      <a:pPr marL="0" marR="0" lvl="0" indent="0" algn="l" rtl="0">
                        <a:lnSpc>
                          <a:spcPct val="115000"/>
                        </a:lnSpc>
                        <a:spcBef>
                          <a:spcPts val="0"/>
                        </a:spcBef>
                        <a:spcAft>
                          <a:spcPts val="0"/>
                        </a:spcAft>
                        <a:buNone/>
                      </a:pPr>
                      <a:endParaRPr sz="900" u="none" strike="noStrike" cap="none" baseline="0">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focus is clear and for the most part maintained, </a:t>
                      </a:r>
                      <a:r>
                        <a:rPr lang="en-US" sz="900" i="1" u="none" strike="noStrike" cap="none" baseline="0">
                          <a:solidFill>
                            <a:srgbClr val="000000"/>
                          </a:solidFill>
                          <a:latin typeface="Calibri"/>
                          <a:ea typeface="Calibri"/>
                          <a:cs typeface="Calibri"/>
                          <a:sym typeface="Calibri"/>
                        </a:rPr>
                        <a:t>though some loosely related material may be present. </a:t>
                      </a:r>
                    </a:p>
                    <a:p>
                      <a:pPr marL="52388" marR="0" lvl="0" indent="4761" algn="l" rtl="0">
                        <a:lnSpc>
                          <a:spcPct val="115000"/>
                        </a:lnSpc>
                        <a:spcBef>
                          <a:spcPts val="0"/>
                        </a:spcBef>
                        <a:spcAft>
                          <a:spcPts val="0"/>
                        </a:spcAft>
                        <a:buClr>
                          <a:schemeClr val="dk1"/>
                        </a:buClr>
                        <a:buFont typeface="Arial"/>
                        <a:buNone/>
                      </a:pPr>
                      <a:endParaRPr sz="900" i="1" u="none" strike="noStrike" cap="none" baseline="0">
                        <a:solidFill>
                          <a:srgbClr val="000000"/>
                        </a:solidFill>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i="0" u="none" strike="noStrike" cap="none" baseline="0">
                          <a:solidFill>
                            <a:srgbClr val="000000"/>
                          </a:solidFill>
                          <a:latin typeface="Calibri"/>
                          <a:ea typeface="Calibri"/>
                          <a:cs typeface="Calibri"/>
                          <a:sym typeface="Calibri"/>
                        </a:rPr>
                        <a:t>some context for the controlling idea or main idea of the topic is adequate.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transitional strategies with some variety adequate progression of ideas from beginning to end.</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introduction and conclusion adequate, if slightly inconsistent,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adequate support/evidence for the controlling idea or main idea that includes the use of sources, facts, and details: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evidence from sources is integrated, though citations may be general or imprecise. </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some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adequately expresses ideas, employing a mix of precise with more general language: </a:t>
                      </a: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domain-specific vocabulary is generally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an adequate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errors in usage and sentence formation may be present, but no systematic pattern of errors is displayed.</a:t>
                      </a:r>
                    </a:p>
                    <a:p>
                      <a:pPr marL="0" marR="0" lvl="0" indent="57150"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7995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u="none" strike="noStrike" cap="none" baseline="0">
                          <a:solidFill>
                            <a:srgbClr val="000000"/>
                          </a:solidFill>
                          <a:latin typeface="Calibri"/>
                          <a:ea typeface="Calibri"/>
                          <a:cs typeface="Calibri"/>
                          <a:sym typeface="Calibri"/>
                        </a:rPr>
                        <a:t> The response is somewhat sustained and may have a minor drift in focus: </a:t>
                      </a:r>
                    </a:p>
                    <a:p>
                      <a:pPr marL="52388" marR="0" lvl="0" indent="-52388" algn="l" rtl="0">
                        <a:spcBef>
                          <a:spcPts val="0"/>
                        </a:spcBef>
                        <a:buClr>
                          <a:srgbClr val="000000"/>
                        </a:buClr>
                        <a:buSzPct val="100000"/>
                        <a:buFont typeface="Arial"/>
                        <a:buChar char="•"/>
                      </a:pPr>
                      <a:r>
                        <a:rPr lang="en-US" sz="900" b="0" u="none" strike="noStrike" cap="none" baseline="0">
                          <a:solidFill>
                            <a:srgbClr val="000000"/>
                          </a:solidFill>
                          <a:latin typeface="Calibri"/>
                          <a:ea typeface="Calibri"/>
                          <a:cs typeface="Calibri"/>
                          <a:sym typeface="Calibri"/>
                        </a:rPr>
                        <a:t>may be clearly focused on the controlling or main idea, but is insufficiently sustained </a:t>
                      </a:r>
                    </a:p>
                    <a:p>
                      <a:pPr marL="52388" marR="0" lvl="0" indent="-52388" algn="l" rtl="0">
                        <a:spcBef>
                          <a:spcPts val="0"/>
                        </a:spcBef>
                        <a:buClr>
                          <a:srgbClr val="000000"/>
                        </a:buClr>
                        <a:buSzPct val="100000"/>
                        <a:buFont typeface="Arial"/>
                        <a:buChar char="•"/>
                      </a:pPr>
                      <a:r>
                        <a:rPr lang="en-US" sz="900" b="0" u="none" strike="noStrike" cap="none" baseline="0">
                          <a:solidFill>
                            <a:srgbClr val="000000"/>
                          </a:solidFill>
                          <a:latin typeface="Calibri"/>
                          <a:ea typeface="Calibri"/>
                          <a:cs typeface="Calibri"/>
                          <a:sym typeface="Calibri"/>
                        </a:rPr>
                        <a:t>controlling idea or main idea may be unclear and somewhat unfocused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response has an inconsistent organizational structure, and flaws are evident: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transitional strategies with little variety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uneven progression of ideas from beginning to end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conclusion and introduction, if present, are weak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weak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response provides uneven, cursory support/evidence for the controlling idea or main idea that includes partial or uneven use of sources, facts, and details: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evidence from sources is weakly integrated, and citations, if present, are uneven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weak or uneven use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response expresses ideas unevenly, using simplistic language: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domain-specific vocabulary that may at times be inappropriate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response demonstrates a partial command of conventions: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errors in usage may obscure meaning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may be related to the topic but may provide little or no focus: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very brief may have a major drift focus.</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little or no discernible organizational structure: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or no transitional strategies are evident.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minimal support/evidence for the controlling idea or main idea that includes little or no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evidence from the source material is minimal, absent, in error, or irrelevant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US" sz="900" u="none" strike="noStrike" cap="none" baseline="0">
                          <a:solidFill>
                            <a:srgbClr val="000000"/>
                          </a:solidFill>
                          <a:latin typeface="Calibri"/>
                          <a:ea typeface="Calibri"/>
                          <a:cs typeface="Calibri"/>
                          <a:sym typeface="Calibri"/>
                        </a:rPr>
                        <a:t>The response expression of ideas is vague, lacks clarity, or is confusing: </a:t>
                      </a:r>
                    </a:p>
                    <a:p>
                      <a:pPr marL="0" marR="0" lvl="0" indent="0"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uses limited language or domain-specific vocabulary </a:t>
                      </a: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have little sense of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lack of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errors are frequent and severe and meaning is often obscure.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dirty="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0" name="Shape 160"/>
          <p:cNvSpPr/>
          <p:nvPr/>
        </p:nvSpPr>
        <p:spPr>
          <a:xfrm>
            <a:off x="184750" y="43698"/>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a:solidFill>
                  <a:schemeClr val="dk1"/>
                </a:solidFill>
                <a:latin typeface="Calibri"/>
                <a:ea typeface="Calibri"/>
                <a:cs typeface="Calibri"/>
                <a:sym typeface="Calibri"/>
              </a:rPr>
              <a:t> Grades 6 - 12: Generic 4-Point Informational/Explanatory Writing Rubric </a:t>
            </a:r>
          </a:p>
        </p:txBody>
      </p:sp>
      <p:sp>
        <p:nvSpPr>
          <p:cNvPr id="161" name="Shape 161"/>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
        <p:nvSpPr>
          <p:cNvPr id="5" name="Slide Number Placeholder 2"/>
          <p:cNvSpPr txBox="1">
            <a:spLocks/>
          </p:cNvSpPr>
          <p:nvPr/>
        </p:nvSpPr>
        <p:spPr>
          <a:xfrm>
            <a:off x="6761032" y="9448800"/>
            <a:ext cx="842010" cy="535517"/>
          </a:xfrm>
          <a:prstGeom prst="rect">
            <a:avLst/>
          </a:prstGeom>
        </p:spPr>
        <p:txBody>
          <a:bodyPr vert="horz" lIns="101881" tIns="50941" rIns="101881" bIns="50941" rtlCol="0" anchor="ctr"/>
          <a:lstStyle>
            <a:defPPr>
              <a:defRPr lang="en-US"/>
            </a:defPPr>
            <a:lvl1pPr marL="0" algn="r" defTabSz="1018809" rtl="0" eaLnBrk="1" latinLnBrk="0" hangingPunct="1">
              <a:defRPr sz="1400" kern="1200">
                <a:solidFill>
                  <a:schemeClr val="tx1">
                    <a:tint val="75000"/>
                  </a:schemeClr>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n-US" dirty="0" smtClean="0"/>
              <a:t>19</a:t>
            </a:r>
            <a:endParaRPr lang="en-US" dirty="0"/>
          </a:p>
        </p:txBody>
      </p:sp>
    </p:spTree>
    <p:extLst>
      <p:ext uri="{BB962C8B-B14F-4D97-AF65-F5344CB8AC3E}">
        <p14:creationId xmlns:p14="http://schemas.microsoft.com/office/powerpoint/2010/main" val="2684906035"/>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p:cNvSpPr/>
          <p:nvPr/>
        </p:nvSpPr>
        <p:spPr>
          <a:xfrm rot="1293572" flipH="1">
            <a:off x="4558273" y="1014375"/>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s-419" dirty="0"/>
          </a:p>
        </p:txBody>
      </p:sp>
      <p:sp>
        <p:nvSpPr>
          <p:cNvPr id="17" name="Parallelogram 16"/>
          <p:cNvSpPr/>
          <p:nvPr/>
        </p:nvSpPr>
        <p:spPr>
          <a:xfrm>
            <a:off x="4898738" y="991927"/>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s-419" dirty="0"/>
          </a:p>
        </p:txBody>
      </p:sp>
      <p:sp>
        <p:nvSpPr>
          <p:cNvPr id="18" name="Rectangle 17"/>
          <p:cNvSpPr/>
          <p:nvPr/>
        </p:nvSpPr>
        <p:spPr>
          <a:xfrm>
            <a:off x="5305041" y="1362993"/>
            <a:ext cx="1226718"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419" sz="5400" b="1" i="0" u="none" strike="noStrike" kern="0" cap="none" spc="0" normalizeH="0" baseline="0" dirty="0" smtClean="0">
                <a:ln w="11430"/>
                <a:solidFill>
                  <a:srgbClr val="002060"/>
                </a:solidFill>
                <a:effectLst>
                  <a:outerShdw blurRad="80000" dist="40000" dir="5040000" algn="tl">
                    <a:srgbClr val="000000">
                      <a:alpha val="30000"/>
                    </a:srgbClr>
                  </a:outerShdw>
                </a:effectLst>
                <a:uLnTx/>
                <a:uFillTx/>
                <a:latin typeface="Franklin Gothic Book"/>
              </a:rPr>
              <a:t>6</a:t>
            </a:r>
            <a:r>
              <a:rPr kumimoji="0" lang="es-419" sz="5400" b="1" i="0" u="none" strike="noStrike" kern="0" cap="none" spc="0" normalizeH="0" baseline="30000" dirty="0" smtClean="0">
                <a:ln w="11430"/>
                <a:solidFill>
                  <a:srgbClr val="002060"/>
                </a:solidFill>
                <a:effectLst>
                  <a:outerShdw blurRad="80000" dist="40000" dir="5040000" algn="tl">
                    <a:srgbClr val="000000">
                      <a:alpha val="30000"/>
                    </a:srgbClr>
                  </a:outerShdw>
                </a:effectLst>
                <a:uLnTx/>
                <a:uFillTx/>
                <a:latin typeface="Franklin Gothic Book"/>
              </a:rPr>
              <a:t>to</a:t>
            </a:r>
            <a:r>
              <a:rPr kumimoji="0" lang="es-419" sz="5400" b="1" i="0" u="none" strike="noStrike" kern="0" cap="none" spc="0" normalizeH="0" baseline="0" dirty="0" smtClean="0">
                <a:ln w="11430"/>
                <a:solidFill>
                  <a:srgbClr val="002060"/>
                </a:solidFill>
                <a:effectLst>
                  <a:outerShdw blurRad="80000" dist="40000" dir="5040000" algn="tl">
                    <a:srgbClr val="000000">
                      <a:alpha val="30000"/>
                    </a:srgbClr>
                  </a:outerShdw>
                </a:effectLst>
                <a:uLnTx/>
                <a:uFillTx/>
                <a:latin typeface="Franklin Gothic Book"/>
              </a:rPr>
              <a:t> </a:t>
            </a:r>
          </a:p>
        </p:txBody>
      </p:sp>
      <p:graphicFrame>
        <p:nvGraphicFramePr>
          <p:cNvPr id="13" name="Table 12"/>
          <p:cNvGraphicFramePr>
            <a:graphicFrameLocks noGrp="1"/>
          </p:cNvGraphicFramePr>
          <p:nvPr>
            <p:extLst>
              <p:ext uri="{D42A27DB-BD31-4B8C-83A1-F6EECF244321}">
                <p14:modId xmlns:p14="http://schemas.microsoft.com/office/powerpoint/2010/main" val="3772975386"/>
              </p:ext>
            </p:extLst>
          </p:nvPr>
        </p:nvGraphicFramePr>
        <p:xfrm>
          <a:off x="1640842" y="2514600"/>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err="1" smtClean="0"/>
                        <a:t>Lectura</a:t>
                      </a:r>
                      <a:r>
                        <a:rPr lang="en-US" sz="1200" b="1" dirty="0" smtClean="0"/>
                        <a:t>: </a:t>
                      </a:r>
                      <a:r>
                        <a:rPr lang="en-US" sz="1200" b="1" dirty="0" err="1" smtClean="0"/>
                        <a:t>Texto</a:t>
                      </a:r>
                      <a:r>
                        <a:rPr lang="en-US" sz="1200" b="1" dirty="0" smtClean="0"/>
                        <a:t> </a:t>
                      </a:r>
                      <a:r>
                        <a:rPr lang="en-US" sz="1200" b="1" dirty="0" err="1" smtClean="0"/>
                        <a:t>literario</a:t>
                      </a:r>
                      <a:endParaRPr lang="en-US" sz="1200" b="1" dirty="0" smtClean="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algn="ctr"/>
                      <a:r>
                        <a:rPr lang="es-GT" sz="1200" b="1" noProof="0" dirty="0" smtClean="0"/>
                        <a:t>Objetivos</a:t>
                      </a:r>
                      <a:endParaRPr lang="es-GT"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s-GT" sz="1200" b="1" noProof="0" dirty="0" smtClean="0"/>
                        <a:t>Estándares</a:t>
                      </a:r>
                      <a:endParaRPr lang="es-GT" sz="1200" b="1" noProof="0"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s-GT" sz="1200" b="1" noProof="0" dirty="0" smtClean="0"/>
                        <a:t>Razonamiento</a:t>
                      </a:r>
                      <a:r>
                        <a:rPr lang="es-GT" sz="1200" b="1" baseline="0" noProof="0" dirty="0" smtClean="0"/>
                        <a:t> y Evaluación</a:t>
                      </a:r>
                      <a:endParaRPr lang="es-GT" sz="1200" b="1" noProof="0" dirty="0"/>
                    </a:p>
                  </a:txBody>
                  <a:tcPr marL="103632" marR="103632" marT="50292" marB="50292">
                    <a:solidFill>
                      <a:srgbClr val="FFFFCC"/>
                    </a:solidFill>
                  </a:tcPr>
                </a:tc>
                <a:tc>
                  <a:txBody>
                    <a:bodyPr/>
                    <a:lstStyle/>
                    <a:p>
                      <a:r>
                        <a:rPr lang="en-US" sz="1200" b="1" dirty="0" smtClean="0">
                          <a:solidFill>
                            <a:schemeClr val="tx1">
                              <a:lumMod val="95000"/>
                              <a:lumOff val="5000"/>
                            </a:schemeClr>
                          </a:solidFill>
                        </a:rPr>
                        <a:t>RL.6.6</a:t>
                      </a:r>
                      <a:endParaRPr lang="en-US" sz="1200" b="1" dirty="0">
                        <a:solidFill>
                          <a:schemeClr val="tx1">
                            <a:lumMod val="95000"/>
                            <a:lumOff val="5000"/>
                          </a:schemeClr>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13360">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ES_tradnl" sz="1200" b="1" noProof="0" dirty="0" smtClean="0"/>
                        <a:t>Análisis dentro o a través de textos</a:t>
                      </a:r>
                      <a:endParaRPr lang="es-ES_tradnl" sz="1200" b="1" noProof="0" dirty="0"/>
                    </a:p>
                  </a:txBody>
                  <a:tcPr marL="103632" marR="103632" marT="50292" marB="50292">
                    <a:solidFill>
                      <a:srgbClr val="FFFFCC"/>
                    </a:solidFill>
                  </a:tcPr>
                </a:tc>
                <a:tc>
                  <a:txBody>
                    <a:bodyPr/>
                    <a:lstStyle/>
                    <a:p>
                      <a:r>
                        <a:rPr lang="en-US" sz="1200" b="1" dirty="0" smtClean="0">
                          <a:solidFill>
                            <a:schemeClr val="tx1">
                              <a:lumMod val="95000"/>
                              <a:lumOff val="5000"/>
                            </a:schemeClr>
                          </a:solidFill>
                        </a:rPr>
                        <a:t>RL.6.6,</a:t>
                      </a:r>
                      <a:r>
                        <a:rPr lang="en-US" sz="1200" b="1" baseline="0" dirty="0" smtClean="0">
                          <a:solidFill>
                            <a:schemeClr val="tx1">
                              <a:lumMod val="95000"/>
                              <a:lumOff val="5000"/>
                            </a:schemeClr>
                          </a:solidFill>
                        </a:rPr>
                        <a:t> Rl.6.7</a:t>
                      </a:r>
                      <a:endParaRPr lang="en-US" sz="1200" b="1" dirty="0">
                        <a:solidFill>
                          <a:schemeClr val="tx1">
                            <a:lumMod val="95000"/>
                            <a:lumOff val="5000"/>
                          </a:schemeClr>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s-ES_tradnl" sz="1200" b="1" noProof="0" dirty="0" smtClean="0"/>
                        <a:t>Estructura del texto /Características</a:t>
                      </a:r>
                      <a:endParaRPr lang="es-ES_tradnl" sz="1200" b="1" noProof="0" dirty="0"/>
                    </a:p>
                  </a:txBody>
                  <a:tcPr marL="103632" marR="103632" marT="50292" marB="50292">
                    <a:solidFill>
                      <a:srgbClr val="FFFFCC"/>
                    </a:solidFill>
                  </a:tcPr>
                </a:tc>
                <a:tc>
                  <a:txBody>
                    <a:bodyPr/>
                    <a:lstStyle/>
                    <a:p>
                      <a:r>
                        <a:rPr lang="en-US" sz="1200" b="1" dirty="0" smtClean="0">
                          <a:solidFill>
                            <a:schemeClr val="tx1">
                              <a:lumMod val="95000"/>
                              <a:lumOff val="5000"/>
                            </a:schemeClr>
                          </a:solidFill>
                        </a:rPr>
                        <a:t>Rl.6.5</a:t>
                      </a:r>
                      <a:endParaRPr lang="en-US" sz="1200" b="1" dirty="0">
                        <a:solidFill>
                          <a:schemeClr val="tx1">
                            <a:lumMod val="95000"/>
                            <a:lumOff val="5000"/>
                          </a:schemeClr>
                        </a:solidFill>
                      </a:endParaRPr>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53429596"/>
              </p:ext>
            </p:extLst>
          </p:nvPr>
        </p:nvGraphicFramePr>
        <p:xfrm>
          <a:off x="1209042" y="6019800"/>
          <a:ext cx="5705113" cy="27279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err="1" smtClean="0"/>
                        <a:t>Escrito</a:t>
                      </a:r>
                      <a:r>
                        <a:rPr lang="en-US" sz="1200" b="1" dirty="0" smtClean="0"/>
                        <a:t> </a:t>
                      </a:r>
                      <a:r>
                        <a:rPr lang="en-US" sz="1200" b="1" dirty="0" err="1" smtClean="0"/>
                        <a:t>informativo</a:t>
                      </a:r>
                      <a:r>
                        <a:rPr lang="en-US" sz="1200" b="1" dirty="0" smtClean="0"/>
                        <a:t> y </a:t>
                      </a:r>
                      <a:r>
                        <a:rPr lang="en-US" sz="1200" b="1" dirty="0" err="1" smtClean="0"/>
                        <a:t>Lenguaje</a:t>
                      </a:r>
                      <a:r>
                        <a:rPr lang="en-US" sz="1200" b="1" dirty="0" smtClean="0"/>
                        <a:t> </a:t>
                      </a: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4988">
                <a:tc gridSpan="2">
                  <a:txBody>
                    <a:bodyPr/>
                    <a:lstStyle/>
                    <a:p>
                      <a:pPr algn="ctr"/>
                      <a:r>
                        <a:rPr lang="es-GT" sz="1200" b="1" noProof="0" dirty="0" smtClean="0"/>
                        <a:t>Objetivos</a:t>
                      </a:r>
                      <a:endParaRPr lang="es-GT" sz="1200" b="1" noProof="0" dirty="0"/>
                    </a:p>
                  </a:txBody>
                  <a:tcPr marL="103632" marR="103632" marT="50292" marB="50292">
                    <a:solidFill>
                      <a:schemeClr val="bg1"/>
                    </a:solidFill>
                  </a:tcPr>
                </a:tc>
                <a:tc hMerge="1">
                  <a:txBody>
                    <a:bodyPr/>
                    <a:lstStyle/>
                    <a:p>
                      <a:endParaRPr lang="en-US" dirty="0"/>
                    </a:p>
                  </a:txBody>
                  <a:tcPr/>
                </a:tc>
                <a:tc>
                  <a:txBody>
                    <a:bodyPr/>
                    <a:lstStyle/>
                    <a:p>
                      <a:pPr algn="ctr"/>
                      <a:r>
                        <a:rPr lang="es-GT" sz="1200" b="1" noProof="0" dirty="0" smtClean="0"/>
                        <a:t>Estándares</a:t>
                      </a:r>
                      <a:endParaRPr lang="es-GT" sz="1200" b="1" noProof="0"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469392">
                <a:tc>
                  <a:txBody>
                    <a:bodyPr/>
                    <a:lstStyle/>
                    <a:p>
                      <a:r>
                        <a:rPr lang="en-US" sz="1200" b="1" dirty="0" smtClean="0"/>
                        <a:t>3a</a:t>
                      </a:r>
                      <a:endParaRPr lang="en-US" sz="1200" b="1" dirty="0"/>
                    </a:p>
                  </a:txBody>
                  <a:tcPr marL="103632" marR="103632" marT="50292" marB="50292">
                    <a:solidFill>
                      <a:srgbClr val="FFFFCC"/>
                    </a:solidFill>
                  </a:tcPr>
                </a:tc>
                <a:tc>
                  <a:txBody>
                    <a:bodyPr/>
                    <a:lstStyle/>
                    <a:p>
                      <a:r>
                        <a:rPr lang="es-GT" sz="1200" b="1" noProof="0" dirty="0" smtClean="0"/>
                        <a:t>Escrito informativo breve</a:t>
                      </a:r>
                    </a:p>
                  </a:txBody>
                  <a:tcPr marL="103632" marR="103632" marT="50292" marB="50292">
                    <a:solidFill>
                      <a:srgbClr val="FFFFCC"/>
                    </a:solidFill>
                  </a:tcPr>
                </a:tc>
                <a:tc>
                  <a:txBody>
                    <a:bodyPr/>
                    <a:lstStyle/>
                    <a:p>
                      <a:r>
                        <a:rPr lang="en-US" sz="1200" b="1" dirty="0" smtClean="0"/>
                        <a:t>W.6.2a,</a:t>
                      </a:r>
                      <a:r>
                        <a:rPr lang="en-US" sz="1200" b="1" baseline="0" dirty="0" smtClean="0"/>
                        <a:t> W.6.2b,  W.6.2d,  W.6.2d,  W.6.2e y/o W.6.9</a:t>
                      </a:r>
                      <a:endParaRPr lang="en-US" sz="1200" b="1" dirty="0"/>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469392">
                <a:tc>
                  <a:txBody>
                    <a:bodyPr/>
                    <a:lstStyle/>
                    <a:p>
                      <a:r>
                        <a:rPr lang="en-US" sz="1200" b="1" dirty="0" smtClean="0"/>
                        <a:t>3b</a:t>
                      </a:r>
                      <a:endParaRPr lang="en-US" sz="1200" b="1" dirty="0"/>
                    </a:p>
                  </a:txBody>
                  <a:tcPr marL="103632" marR="103632" marT="50292" marB="50292">
                    <a:solidFill>
                      <a:srgbClr val="FFFFCC"/>
                    </a:solidFill>
                  </a:tcPr>
                </a:tc>
                <a:tc>
                  <a:txBody>
                    <a:bodyPr/>
                    <a:lstStyle/>
                    <a:p>
                      <a:r>
                        <a:rPr lang="es-419" sz="1200" b="1" noProof="0" dirty="0" smtClean="0"/>
                        <a:t>Escribir-Revisar:</a:t>
                      </a:r>
                      <a:r>
                        <a:rPr lang="es-419" sz="1200" b="1" baseline="0" noProof="0" dirty="0" smtClean="0"/>
                        <a:t> Escrito informativo</a:t>
                      </a:r>
                      <a:endParaRPr lang="es-419" sz="1200" b="1" noProof="0" dirty="0"/>
                    </a:p>
                  </a:txBody>
                  <a:tcPr marL="103632" marR="103632" marT="50292" marB="50292">
                    <a:solidFill>
                      <a:srgbClr val="FFFFCC"/>
                    </a:solidFill>
                  </a:tcPr>
                </a:tc>
                <a:tc>
                  <a:txBody>
                    <a:bodyPr/>
                    <a:lstStyle/>
                    <a:p>
                      <a:r>
                        <a:rPr lang="en-US" sz="1200" b="1" dirty="0" smtClean="0"/>
                        <a:t>W.6.2a,</a:t>
                      </a:r>
                      <a:r>
                        <a:rPr lang="en-US" sz="1200" b="1" baseline="0" dirty="0" smtClean="0"/>
                        <a:t> W.6.2b,  W.6.2c,  W.6.2d,  W.6.2e y/o W.6.9</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472440">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s-419" sz="1200" b="1" noProof="0" dirty="0" smtClean="0"/>
                        <a:t>Composición completa informativa</a:t>
                      </a:r>
                    </a:p>
                  </a:txBody>
                  <a:tcPr marL="103632" marR="103632" marT="50292" marB="50292">
                    <a:solidFill>
                      <a:srgbClr val="FFFFCC"/>
                    </a:solidFill>
                  </a:tcPr>
                </a:tc>
                <a:tc>
                  <a:txBody>
                    <a:bodyPr/>
                    <a:lstStyle/>
                    <a:p>
                      <a:r>
                        <a:rPr lang="pl-PL" sz="1200" b="1" dirty="0" smtClean="0"/>
                        <a:t>W</a:t>
                      </a:r>
                      <a:r>
                        <a:rPr lang="en-US" sz="1200" b="1" dirty="0" smtClean="0"/>
                        <a:t>.6.</a:t>
                      </a:r>
                      <a:r>
                        <a:rPr lang="pl-PL" sz="1200" b="1" dirty="0" smtClean="0"/>
                        <a:t>2a, W</a:t>
                      </a:r>
                      <a:r>
                        <a:rPr lang="en-US" sz="1200" b="1" dirty="0" smtClean="0"/>
                        <a:t>.6.</a:t>
                      </a:r>
                      <a:r>
                        <a:rPr lang="pl-PL" sz="1200" b="1" dirty="0" smtClean="0"/>
                        <a:t>2b, W</a:t>
                      </a:r>
                      <a:r>
                        <a:rPr lang="en-US" sz="1200" b="1" dirty="0" smtClean="0"/>
                        <a:t>.6.</a:t>
                      </a:r>
                      <a:r>
                        <a:rPr lang="pl-PL" sz="1200" b="1" dirty="0" smtClean="0"/>
                        <a:t>2c, W</a:t>
                      </a:r>
                      <a:r>
                        <a:rPr lang="en-US" sz="1200" b="1" dirty="0" smtClean="0"/>
                        <a:t>.6.</a:t>
                      </a:r>
                      <a:r>
                        <a:rPr lang="pl-PL" sz="1200" b="1" dirty="0" smtClean="0"/>
                        <a:t>2d, W</a:t>
                      </a:r>
                      <a:r>
                        <a:rPr lang="en-US" sz="1200" b="1" dirty="0" smtClean="0"/>
                        <a:t>.6.</a:t>
                      </a:r>
                      <a:r>
                        <a:rPr lang="pl-PL" sz="1200" b="1" dirty="0" smtClean="0"/>
                        <a:t>2e, W</a:t>
                      </a:r>
                      <a:r>
                        <a:rPr lang="en-US" sz="1200" b="1" dirty="0" smtClean="0"/>
                        <a:t>.6.</a:t>
                      </a:r>
                      <a:r>
                        <a:rPr lang="pl-PL" sz="1200" b="1" dirty="0" smtClean="0"/>
                        <a:t>3b, W</a:t>
                      </a:r>
                      <a:r>
                        <a:rPr lang="en-US" sz="1200" b="1" dirty="0" smtClean="0"/>
                        <a:t>.6.</a:t>
                      </a:r>
                      <a:r>
                        <a:rPr lang="pl-PL" sz="1200" b="1" dirty="0" smtClean="0"/>
                        <a:t>4, W</a:t>
                      </a:r>
                      <a:r>
                        <a:rPr lang="en-US" sz="1200" b="1" dirty="0" smtClean="0"/>
                        <a:t>.6.</a:t>
                      </a:r>
                      <a:r>
                        <a:rPr lang="pl-PL" sz="1200" b="1" dirty="0" smtClean="0"/>
                        <a:t>5, W</a:t>
                      </a:r>
                      <a:r>
                        <a:rPr lang="en-US" sz="1200" b="1" dirty="0" smtClean="0"/>
                        <a:t>.6.</a:t>
                      </a:r>
                      <a:r>
                        <a:rPr lang="pl-PL" sz="1200" b="1" dirty="0" smtClean="0"/>
                        <a:t>8, W</a:t>
                      </a:r>
                      <a:r>
                        <a:rPr lang="en-US" sz="1200" b="1" dirty="0" smtClean="0"/>
                        <a:t>.6.</a:t>
                      </a:r>
                      <a:r>
                        <a:rPr lang="pl-PL" sz="1200" b="1" dirty="0" smtClean="0"/>
                        <a:t>9 </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200" b="1" noProof="0" dirty="0" smtClean="0"/>
                        <a:t>Uso del lenguaje-vocabulario</a:t>
                      </a:r>
                    </a:p>
                  </a:txBody>
                  <a:tcPr marL="103632" marR="103632" marT="50292" marB="50292">
                    <a:solidFill>
                      <a:srgbClr val="FFFFCC"/>
                    </a:solidFill>
                  </a:tcPr>
                </a:tc>
                <a:tc>
                  <a:txBody>
                    <a:bodyPr/>
                    <a:lstStyle/>
                    <a:p>
                      <a:r>
                        <a:rPr lang="en-US" sz="1200" b="1" dirty="0" smtClean="0"/>
                        <a:t>W.6.2d, L.6.6</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r h="284988">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s-ES" sz="1200" b="1" noProof="0" dirty="0" smtClean="0"/>
                        <a:t>Editar</a:t>
                      </a:r>
                      <a:r>
                        <a:rPr lang="es-ES" sz="1200" b="1" baseline="0" noProof="0" dirty="0" smtClean="0"/>
                        <a:t> y clarificar</a:t>
                      </a:r>
                      <a:endParaRPr lang="es-ES" sz="1200" b="1" noProof="0" dirty="0"/>
                    </a:p>
                  </a:txBody>
                  <a:tcPr marL="103632" marR="103632" marT="50292" marB="50292">
                    <a:solidFill>
                      <a:srgbClr val="FFFFCC"/>
                    </a:solidFill>
                  </a:tcPr>
                </a:tc>
                <a:tc>
                  <a:txBody>
                    <a:bodyPr/>
                    <a:lstStyle/>
                    <a:p>
                      <a:r>
                        <a:rPr lang="en-US" sz="1200" b="1" dirty="0" smtClean="0"/>
                        <a:t>L.6.1a</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bl>
          </a:graphicData>
        </a:graphic>
      </p:graphicFrame>
      <p:sp>
        <p:nvSpPr>
          <p:cNvPr id="7" name="TextBox 6"/>
          <p:cNvSpPr txBox="1"/>
          <p:nvPr/>
        </p:nvSpPr>
        <p:spPr>
          <a:xfrm>
            <a:off x="173778" y="194130"/>
            <a:ext cx="5131263" cy="131859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rtlCol="0">
            <a:spAutoFit/>
          </a:bodyPr>
          <a:lstStyle/>
          <a:p>
            <a:r>
              <a:rPr lang="es-419" sz="2700" b="1" dirty="0" smtClean="0">
                <a:solidFill>
                  <a:schemeClr val="accent1">
                    <a:lumMod val="75000"/>
                  </a:schemeClr>
                </a:solidFill>
                <a:latin typeface="Bookman Old Style" pitchFamily="18" charset="0"/>
              </a:rPr>
              <a:t>Trimestre dos </a:t>
            </a:r>
          </a:p>
          <a:p>
            <a:r>
              <a:rPr lang="es-419" sz="2700" b="1" dirty="0" smtClean="0">
                <a:latin typeface="Bookman Old Style" pitchFamily="18" charset="0"/>
              </a:rPr>
              <a:t>Pre-Evaluación  ELA</a:t>
            </a:r>
          </a:p>
          <a:p>
            <a:r>
              <a:rPr lang="es-419" sz="2500" b="1" dirty="0" smtClean="0">
                <a:latin typeface="Bookman Old Style" pitchFamily="18" charset="0"/>
              </a:rPr>
              <a:t>Instrucciones del Maestro </a:t>
            </a:r>
            <a:endParaRPr lang="es-419" sz="2500" b="1" dirty="0">
              <a:latin typeface="Bookman Old Style"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53383682"/>
              </p:ext>
            </p:extLst>
          </p:nvPr>
        </p:nvGraphicFramePr>
        <p:xfrm>
          <a:off x="1640842" y="4038600"/>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err="1" smtClean="0"/>
                        <a:t>Lectura</a:t>
                      </a:r>
                      <a:r>
                        <a:rPr lang="en-US" sz="1200" b="1" dirty="0" smtClean="0"/>
                        <a:t>: </a:t>
                      </a:r>
                      <a:r>
                        <a:rPr lang="en-US" sz="1200" b="1" dirty="0" err="1" smtClean="0"/>
                        <a:t>Texto</a:t>
                      </a:r>
                      <a:r>
                        <a:rPr lang="en-US" sz="1200" b="1" dirty="0" smtClean="0"/>
                        <a:t> </a:t>
                      </a:r>
                      <a:r>
                        <a:rPr lang="en-US" sz="1200" b="1" dirty="0" err="1" smtClean="0"/>
                        <a:t>informativo</a:t>
                      </a:r>
                      <a:endParaRPr lang="en-US" sz="1200" b="1" dirty="0" smtClean="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n-US" sz="1200" b="1" dirty="0" err="1" smtClean="0"/>
                        <a:t>Objetivos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s-GT" sz="1200" b="1" noProof="0" dirty="0" smtClean="0"/>
                        <a:t>Razonamiento</a:t>
                      </a:r>
                      <a:r>
                        <a:rPr lang="es-GT" sz="1200" b="1" baseline="0" noProof="0" dirty="0" smtClean="0"/>
                        <a:t> y Evaluación</a:t>
                      </a:r>
                      <a:endParaRPr lang="es-GT" sz="1200" b="1" noProof="0" dirty="0"/>
                    </a:p>
                  </a:txBody>
                  <a:tcPr marL="103632" marR="103632" marT="50292" marB="50292">
                    <a:solidFill>
                      <a:srgbClr val="FFFFCC"/>
                    </a:solidFill>
                  </a:tcPr>
                </a:tc>
                <a:tc>
                  <a:txBody>
                    <a:bodyPr/>
                    <a:lstStyle/>
                    <a:p>
                      <a:r>
                        <a:rPr lang="en-US" sz="1200" b="1" dirty="0" smtClean="0"/>
                        <a:t>RI.6.6</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ES_tradnl" sz="1200" b="1" noProof="0" dirty="0" smtClean="0"/>
                        <a:t>Análisis dentro o a través de textos</a:t>
                      </a:r>
                      <a:endParaRPr lang="es-ES_tradnl" sz="1200" b="1" noProof="0" dirty="0"/>
                    </a:p>
                  </a:txBody>
                  <a:tcPr marL="103632" marR="103632" marT="50292" marB="50292">
                    <a:solidFill>
                      <a:srgbClr val="FFFFCC"/>
                    </a:solidFill>
                  </a:tcPr>
                </a:tc>
                <a:tc>
                  <a:txBody>
                    <a:bodyPr/>
                    <a:lstStyle/>
                    <a:p>
                      <a:r>
                        <a:rPr lang="en-US" sz="1200" b="1" dirty="0" smtClean="0"/>
                        <a:t>RI.6.7</a:t>
                      </a:r>
                      <a:endParaRPr lang="en-US" sz="1200" b="1" dirty="0"/>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s-ES_tradnl" sz="1200" b="1" noProof="0" dirty="0" smtClean="0"/>
                        <a:t>Estructura del texto /Características</a:t>
                      </a:r>
                      <a:endParaRPr lang="es-ES_tradnl" sz="1200" b="1" noProof="0" dirty="0"/>
                    </a:p>
                  </a:txBody>
                  <a:tcPr marL="103632" marR="103632" marT="50292" marB="50292">
                    <a:solidFill>
                      <a:srgbClr val="FFFFCC"/>
                    </a:solidFill>
                  </a:tcPr>
                </a:tc>
                <a:tc>
                  <a:txBody>
                    <a:bodyPr/>
                    <a:lstStyle/>
                    <a:p>
                      <a:r>
                        <a:rPr lang="en-US" sz="1200" b="1" dirty="0" smtClean="0"/>
                        <a:t>Rl.6.5, RI.6.7</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bl>
          </a:graphicData>
        </a:graphic>
      </p:graphicFrame>
      <p:sp>
        <p:nvSpPr>
          <p:cNvPr id="2" name="TextBox 1"/>
          <p:cNvSpPr txBox="1"/>
          <p:nvPr/>
        </p:nvSpPr>
        <p:spPr>
          <a:xfrm>
            <a:off x="1219199" y="5638800"/>
            <a:ext cx="5718863" cy="410654"/>
          </a:xfrm>
          <a:prstGeom prst="rect">
            <a:avLst/>
          </a:prstGeom>
          <a:noFill/>
        </p:spPr>
        <p:txBody>
          <a:bodyPr wrap="square" lIns="101882" tIns="50941" rIns="101882" bIns="50941" rtlCol="0">
            <a:spAutoFit/>
          </a:bodyPr>
          <a:lstStyle/>
          <a:p>
            <a:pPr algn="ctr"/>
            <a:r>
              <a:rPr lang="es-419" sz="1000" b="1" i="1" dirty="0">
                <a:latin typeface="Calibri" panose="020F0502020204030204" pitchFamily="34" charset="0"/>
              </a:rPr>
              <a:t>Nota:  Pueden haber más estándares por objetivo.  Los estándares de escritura evaluados aparecen dentro del recuadro.</a:t>
            </a:r>
          </a:p>
        </p:txBody>
      </p:sp>
      <p:sp>
        <p:nvSpPr>
          <p:cNvPr id="3" name="Rectangle 2"/>
          <p:cNvSpPr/>
          <p:nvPr/>
        </p:nvSpPr>
        <p:spPr>
          <a:xfrm>
            <a:off x="3962399" y="6781800"/>
            <a:ext cx="533401" cy="2888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4" name="Rectangle 13"/>
          <p:cNvSpPr/>
          <p:nvPr/>
        </p:nvSpPr>
        <p:spPr>
          <a:xfrm>
            <a:off x="5009426" y="7078630"/>
            <a:ext cx="553174" cy="23656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5" name="Rectangle 14"/>
          <p:cNvSpPr/>
          <p:nvPr/>
        </p:nvSpPr>
        <p:spPr>
          <a:xfrm>
            <a:off x="3962399" y="7543800"/>
            <a:ext cx="2209801"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Tree>
    <p:extLst>
      <p:ext uri="{BB962C8B-B14F-4D97-AF65-F5344CB8AC3E}">
        <p14:creationId xmlns:p14="http://schemas.microsoft.com/office/powerpoint/2010/main" val="250335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28069049"/>
              </p:ext>
            </p:extLst>
          </p:nvPr>
        </p:nvGraphicFramePr>
        <p:xfrm>
          <a:off x="239141" y="1260193"/>
          <a:ext cx="7299217" cy="5993845"/>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err="1" smtClean="0">
                          <a:solidFill>
                            <a:schemeClr val="bg1">
                              <a:lumMod val="50000"/>
                            </a:schemeClr>
                          </a:solidFill>
                          <a:effectLst/>
                          <a:latin typeface="+mn-lt"/>
                          <a:ea typeface="Calibri"/>
                          <a:cs typeface="Times New Roman"/>
                        </a:rPr>
                        <a:t>ón</a:t>
                      </a:r>
                      <a:r>
                        <a:rPr lang="en-US" sz="900" kern="1200" noProof="0" dirty="0" smtClean="0">
                          <a:solidFill>
                            <a:schemeClr val="bg1">
                              <a:lumMod val="50000"/>
                            </a:schemeClr>
                          </a:solidFill>
                          <a:effectLst/>
                          <a:latin typeface="+mn-lt"/>
                          <a:ea typeface="Calibri"/>
                          <a:cs typeface="Times New Roman"/>
                        </a:rPr>
                        <a:t>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smtClean="0">
                          <a:solidFill>
                            <a:schemeClr val="tx1"/>
                          </a:solidFill>
                          <a:effectLst/>
                          <a:latin typeface="+mn-lt"/>
                          <a:ea typeface="+mn-ea"/>
                          <a:cs typeface="+mn-cs"/>
                        </a:rPr>
                        <a:t>                comunicarse </a:t>
                      </a:r>
                      <a:r>
                        <a:rPr lang="x-none" sz="1400" kern="1200" noProof="0" dirty="0" smtClean="0">
                          <a:solidFill>
                            <a:schemeClr val="tx1"/>
                          </a:solidFill>
                          <a:effectLst/>
                          <a:latin typeface="+mn-lt"/>
                          <a:ea typeface="+mn-ea"/>
                          <a:cs typeface="+mn-cs"/>
                        </a:rPr>
                        <a:t>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a partir </a:t>
                      </a:r>
                      <a:r>
                        <a:rPr kumimoji="0" lang="es-419" sz="800" b="0" i="0" u="none" strike="noStrike" kern="1200" cap="none" spc="0" normalizeH="0" baseline="0" noProof="0" smtClean="0">
                          <a:ln>
                            <a:noFill/>
                          </a:ln>
                          <a:solidFill>
                            <a:srgbClr val="7F7F7F"/>
                          </a:solidFill>
                          <a:effectLst/>
                          <a:uLnTx/>
                          <a:uFillTx/>
                          <a:latin typeface="+mn-lt"/>
                          <a:ea typeface="Calibri"/>
                          <a:cs typeface="GillSansMT"/>
                        </a:rPr>
                        <a:t>de presentaciones </a:t>
                      </a:r>
                      <a:r>
                        <a:rPr kumimoji="0" lang="es-419" sz="800" b="0" i="0" u="none" strike="noStrike" kern="1200" cap="none" spc="0" normalizeH="0" baseline="0" noProof="0" dirty="0" smtClean="0">
                          <a:ln>
                            <a:noFill/>
                          </a:ln>
                          <a:solidFill>
                            <a:srgbClr val="7F7F7F"/>
                          </a:solidFill>
                          <a:effectLst/>
                          <a:uLnTx/>
                          <a:uFillTx/>
                          <a:latin typeface="+mn-lt"/>
                          <a:ea typeface="Calibri"/>
                          <a:cs typeface="GillSansMT"/>
                        </a:rPr>
                        <a:t>orales y de textos literarios e informativos, por medio de las siguientes destrezas  apropiadas para el nivel de grado: escuchar, leer </a:t>
                      </a:r>
                      <a:r>
                        <a:rPr kumimoji="0" lang="es-419" sz="800" b="0" i="0" u="none" strike="noStrike" kern="1200" cap="none" spc="0" normalizeH="0" baseline="0" noProof="0" smtClean="0">
                          <a:ln>
                            <a:noFill/>
                          </a:ln>
                          <a:solidFill>
                            <a:srgbClr val="7F7F7F"/>
                          </a:solidFill>
                          <a:effectLst/>
                          <a:uLnTx/>
                          <a:uFillTx/>
                          <a:latin typeface="+mn-lt"/>
                          <a:ea typeface="Calibri"/>
                          <a:cs typeface="GillSansMT"/>
                        </a:rPr>
                        <a:t>y observar </a:t>
                      </a:r>
                      <a:endParaRPr kumimoji="0" lang="es-419"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a:t>
                      </a:r>
                      <a:r>
                        <a:rPr lang="x-none" sz="1300" kern="1200" noProof="0" smtClean="0">
                          <a:effectLst/>
                          <a:latin typeface="+mn-lt"/>
                          <a:ea typeface="Calibri"/>
                          <a:cs typeface="Times New Roman"/>
                        </a:rPr>
                        <a:t>estudiantes se </a:t>
                      </a:r>
                      <a:r>
                        <a:rPr lang="x-none" sz="1300" kern="1200" noProof="0" dirty="0" smtClean="0">
                          <a:effectLst/>
                          <a:latin typeface="+mn-lt"/>
                          <a:ea typeface="Calibri"/>
                          <a:cs typeface="Times New Roman"/>
                        </a:rPr>
                        <a:t>comunican con otros (por ejemplo: hablar, escribir y dibujar). La instrucción y evaluación de las modalidades </a:t>
                      </a:r>
                      <a:r>
                        <a:rPr lang="x-none" sz="1300" kern="1200" noProof="0" smtClean="0">
                          <a:effectLst/>
                          <a:latin typeface="+mn-lt"/>
                          <a:ea typeface="Calibri"/>
                          <a:cs typeface="Times New Roman"/>
                        </a:rPr>
                        <a:t>productivas se </a:t>
                      </a:r>
                      <a:r>
                        <a:rPr lang="x-none" sz="1300" kern="1200" noProof="0" dirty="0" smtClean="0">
                          <a:effectLst/>
                          <a:latin typeface="+mn-lt"/>
                          <a:ea typeface="Calibri"/>
                          <a:cs typeface="Times New Roman"/>
                        </a:rPr>
                        <a:t>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a:t>
                      </a:r>
                      <a:r>
                        <a:rPr lang="x-none" sz="900" kern="1200" noProof="0" smtClean="0">
                          <a:solidFill>
                            <a:schemeClr val="bg1">
                              <a:lumMod val="50000"/>
                            </a:schemeClr>
                          </a:solidFill>
                          <a:effectLst/>
                          <a:latin typeface="+mn-lt"/>
                          <a:ea typeface="Calibri"/>
                          <a:cs typeface="Times New Roman"/>
                        </a:rPr>
                        <a:t>expresan sentimientos </a:t>
                      </a:r>
                      <a:r>
                        <a:rPr lang="x-none" sz="900" kern="1200" noProof="0" dirty="0" smtClean="0">
                          <a:solidFill>
                            <a:schemeClr val="bg1">
                              <a:lumMod val="50000"/>
                            </a:schemeClr>
                          </a:solidFill>
                          <a:effectLst/>
                          <a:latin typeface="+mn-lt"/>
                          <a:ea typeface="Calibri"/>
                          <a:cs typeface="Times New Roman"/>
                        </a:rPr>
                        <a:t>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71827829"/>
              </p:ext>
            </p:extLst>
          </p:nvPr>
        </p:nvGraphicFramePr>
        <p:xfrm>
          <a:off x="239143" y="7267297"/>
          <a:ext cx="7299215" cy="2295111"/>
        </p:xfrm>
        <a:graphic>
          <a:graphicData uri="http://schemas.openxmlformats.org/drawingml/2006/table">
            <a:tbl>
              <a:tblPr firstRow="1" firstCol="1" bandRow="1"/>
              <a:tblGrid>
                <a:gridCol w="771621"/>
                <a:gridCol w="838200"/>
                <a:gridCol w="533400"/>
                <a:gridCol w="685800"/>
                <a:gridCol w="1295400"/>
                <a:gridCol w="1447800"/>
                <a:gridCol w="1726994"/>
              </a:tblGrid>
              <a:tr h="413271">
                <a:tc>
                  <a:txBody>
                    <a:bodyPr/>
                    <a:lstStyle/>
                    <a:p>
                      <a:pPr marL="0" marR="0" algn="ctr">
                        <a:lnSpc>
                          <a:spcPct val="115000"/>
                        </a:lnSpc>
                        <a:spcBef>
                          <a:spcPts val="0"/>
                        </a:spcBef>
                        <a:spcAft>
                          <a:spcPts val="0"/>
                        </a:spcAft>
                      </a:pPr>
                      <a:r>
                        <a:rPr lang="x-none" sz="1300" b="1" noProof="0" dirty="0" smtClean="0">
                          <a:solidFill>
                            <a:srgbClr val="000000"/>
                          </a:solidFill>
                          <a:effectLst/>
                          <a:latin typeface="+mn-lt"/>
                          <a:ea typeface="Times New Roman"/>
                          <a:cs typeface="Times New Roman"/>
                        </a:rPr>
                        <a:t>Estándar</a:t>
                      </a:r>
                      <a:endParaRPr lang="x-none" sz="13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300" b="1" dirty="0" smtClean="0">
                          <a:effectLst/>
                          <a:latin typeface="+mn-lt"/>
                          <a:ea typeface="Times New Roman"/>
                          <a:cs typeface="Times New Roman"/>
                        </a:rPr>
                        <a:t>Un </a:t>
                      </a:r>
                      <a:r>
                        <a:rPr lang="x-none" sz="1300" b="1" i="1" dirty="0" smtClean="0">
                          <a:effectLst/>
                          <a:latin typeface="+mn-lt"/>
                          <a:ea typeface="Times New Roman"/>
                          <a:cs typeface="Times New Roman"/>
                        </a:rPr>
                        <a:t>ELL </a:t>
                      </a:r>
                      <a:r>
                        <a:rPr lang="x-none" sz="1300" b="1" dirty="0" smtClean="0">
                          <a:effectLst/>
                          <a:latin typeface="+mn-lt"/>
                          <a:ea typeface="Times New Roman"/>
                          <a:cs typeface="Times New Roman"/>
                        </a:rPr>
                        <a:t>puede…</a:t>
                      </a:r>
                      <a:endParaRPr lang="x-none" sz="130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300" b="1" noProof="0" dirty="0" smtClean="0">
                          <a:solidFill>
                            <a:srgbClr val="000000"/>
                          </a:solidFill>
                          <a:effectLst/>
                          <a:latin typeface="+mn-lt"/>
                          <a:ea typeface="Times New Roman"/>
                          <a:cs typeface="Times New Roman"/>
                        </a:rPr>
                        <a:t>Al final de un nivel de dominio del idioma inglés, un estudiante </a:t>
                      </a:r>
                      <a:r>
                        <a:rPr lang="x-none" sz="1300" b="1" i="1" noProof="0" dirty="0" smtClean="0">
                          <a:solidFill>
                            <a:srgbClr val="000000"/>
                          </a:solidFill>
                          <a:effectLst/>
                          <a:latin typeface="+mn-lt"/>
                          <a:ea typeface="Times New Roman"/>
                          <a:cs typeface="Times New Roman"/>
                        </a:rPr>
                        <a:t>ELL</a:t>
                      </a:r>
                      <a:r>
                        <a:rPr lang="x-none" sz="1300" b="1" baseline="0" noProof="0" dirty="0" smtClean="0">
                          <a:solidFill>
                            <a:srgbClr val="000000"/>
                          </a:solidFill>
                          <a:effectLst/>
                          <a:latin typeface="+mn-lt"/>
                          <a:ea typeface="Times New Roman"/>
                          <a:cs typeface="Times New Roman"/>
                        </a:rPr>
                        <a:t> en </a:t>
                      </a:r>
                      <a:r>
                        <a:rPr lang="en-US" sz="1300" b="1" baseline="0" noProof="0" dirty="0" smtClean="0">
                          <a:solidFill>
                            <a:srgbClr val="000000"/>
                          </a:solidFill>
                          <a:effectLst/>
                          <a:latin typeface="+mn-lt"/>
                          <a:ea typeface="Times New Roman"/>
                          <a:cs typeface="Times New Roman"/>
                        </a:rPr>
                        <a:t>6</a:t>
                      </a:r>
                      <a:r>
                        <a:rPr lang="en-US" sz="1300" b="1" baseline="30000" noProof="0" dirty="0" smtClean="0">
                          <a:solidFill>
                            <a:srgbClr val="000000"/>
                          </a:solidFill>
                          <a:effectLst/>
                          <a:latin typeface="+mn-lt"/>
                          <a:ea typeface="Times New Roman"/>
                          <a:cs typeface="Times New Roman"/>
                        </a:rPr>
                        <a:t>t</a:t>
                      </a:r>
                      <a:r>
                        <a:rPr lang="x-none" sz="1300" b="1" baseline="30000" noProof="0" dirty="0" smtClean="0">
                          <a:solidFill>
                            <a:srgbClr val="000000"/>
                          </a:solidFill>
                          <a:effectLst/>
                          <a:latin typeface="+mn-lt"/>
                          <a:ea typeface="Times New Roman"/>
                          <a:cs typeface="Times New Roman"/>
                        </a:rPr>
                        <a:t>o</a:t>
                      </a:r>
                      <a:r>
                        <a:rPr lang="x-none" sz="1300" b="1" baseline="0" noProof="0" dirty="0" smtClean="0">
                          <a:solidFill>
                            <a:srgbClr val="000000"/>
                          </a:solidFill>
                          <a:effectLst/>
                          <a:latin typeface="+mn-lt"/>
                          <a:ea typeface="Times New Roman"/>
                          <a:cs typeface="Times New Roman"/>
                        </a:rPr>
                        <a:t>-</a:t>
                      </a:r>
                      <a:r>
                        <a:rPr lang="en-US" sz="1300" b="1" baseline="0" noProof="0" dirty="0" smtClean="0">
                          <a:solidFill>
                            <a:srgbClr val="000000"/>
                          </a:solidFill>
                          <a:effectLst/>
                          <a:latin typeface="+mn-lt"/>
                          <a:ea typeface="Times New Roman"/>
                          <a:cs typeface="Times New Roman"/>
                        </a:rPr>
                        <a:t> 8</a:t>
                      </a:r>
                      <a:r>
                        <a:rPr lang="en-US" sz="1300" b="1" baseline="30000" noProof="0" dirty="0" smtClean="0">
                          <a:solidFill>
                            <a:srgbClr val="000000"/>
                          </a:solidFill>
                          <a:effectLst/>
                          <a:latin typeface="+mn-lt"/>
                          <a:ea typeface="Times New Roman"/>
                          <a:cs typeface="Times New Roman"/>
                        </a:rPr>
                        <a:t>vo</a:t>
                      </a:r>
                      <a:r>
                        <a:rPr lang="x-none" sz="1300" b="1" baseline="30000" noProof="0" dirty="0" smtClean="0">
                          <a:solidFill>
                            <a:srgbClr val="000000"/>
                          </a:solidFill>
                          <a:effectLst/>
                          <a:latin typeface="+mn-lt"/>
                          <a:ea typeface="Times New Roman"/>
                          <a:cs typeface="Times New Roman"/>
                        </a:rPr>
                        <a:t>  </a:t>
                      </a:r>
                      <a:r>
                        <a:rPr lang="x-none" sz="1300" b="1" baseline="0" noProof="0" dirty="0" smtClean="0">
                          <a:solidFill>
                            <a:srgbClr val="000000"/>
                          </a:solidFill>
                          <a:effectLst/>
                          <a:latin typeface="+mn-lt"/>
                          <a:ea typeface="Times New Roman"/>
                          <a:cs typeface="Times New Roman"/>
                        </a:rPr>
                        <a:t>grado </a:t>
                      </a:r>
                      <a:r>
                        <a:rPr lang="x-none" sz="1300" b="1" noProof="0" dirty="0" smtClean="0">
                          <a:solidFill>
                            <a:srgbClr val="000000"/>
                          </a:solidFill>
                          <a:effectLst/>
                          <a:latin typeface="+mn-lt"/>
                          <a:ea typeface="Times New Roman"/>
                          <a:cs typeface="Times New Roman"/>
                        </a:rPr>
                        <a:t>puede . . . </a:t>
                      </a:r>
                      <a:endParaRPr lang="x-none" sz="13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3439">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Productivo</a:t>
                      </a:r>
                      <a:endParaRPr lang="x-none" sz="12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(S &amp; W)</a:t>
                      </a:r>
                      <a:endParaRPr lang="x-none" sz="12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1</a:t>
                      </a:r>
                      <a:endParaRPr lang="x-none" sz="18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2</a:t>
                      </a:r>
                      <a:endParaRPr lang="x-none" sz="18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3</a:t>
                      </a:r>
                      <a:endParaRPr lang="x-none" sz="18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4</a:t>
                      </a:r>
                      <a:endParaRPr lang="x-none" sz="18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1800" b="1" dirty="0" smtClean="0">
                          <a:solidFill>
                            <a:srgbClr val="000000"/>
                          </a:solidFill>
                          <a:effectLst/>
                          <a:latin typeface="Calibri"/>
                          <a:ea typeface="Times New Roman"/>
                          <a:cs typeface="Times New Roman"/>
                        </a:rPr>
                        <a:t>5</a:t>
                      </a:r>
                      <a:endParaRPr lang="x-none" sz="18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a:t>
                      </a:r>
                      <a:r>
                        <a:rPr lang="es-419" sz="800" noProof="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una opinión sobre  un tema conocido.</a:t>
                      </a:r>
                      <a:endParaRPr lang="es-419" sz="800" noProof="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419" sz="800" dirty="0" smtClean="0">
                          <a:solidFill>
                            <a:srgbClr val="000000"/>
                          </a:solidFill>
                          <a:effectLst/>
                          <a:latin typeface="+mn-lt"/>
                          <a:ea typeface="Times New Roman"/>
                          <a:cs typeface="Times New Roman"/>
                        </a:rPr>
                        <a:t>…desarrollar</a:t>
                      </a:r>
                      <a:r>
                        <a:rPr lang="es-419" sz="800" baseline="0" dirty="0" smtClean="0">
                          <a:solidFill>
                            <a:srgbClr val="000000"/>
                          </a:solidFill>
                          <a:effectLst/>
                          <a:latin typeface="+mn-lt"/>
                          <a:ea typeface="Times New Roman"/>
                          <a:cs typeface="Times New Roman"/>
                        </a:rPr>
                        <a:t> </a:t>
                      </a:r>
                      <a:r>
                        <a:rPr lang="es-419" sz="800" dirty="0" smtClean="0">
                          <a:solidFill>
                            <a:srgbClr val="000000"/>
                          </a:solidFill>
                          <a:effectLst/>
                          <a:latin typeface="+mn-lt"/>
                          <a:ea typeface="Times New Roman"/>
                          <a:cs typeface="Times New Roman"/>
                        </a:rPr>
                        <a:t>una declaración simple </a:t>
                      </a:r>
                      <a:r>
                        <a:rPr lang="es-419" sz="800" b="0" i="0" u="none" strike="noStrike" dirty="0" smtClean="0">
                          <a:solidFill>
                            <a:srgbClr val="000000"/>
                          </a:solidFill>
                          <a:effectLst/>
                          <a:latin typeface="+mn-lt"/>
                        </a:rPr>
                        <a:t>sobre un tema conocido, y dar una razón para apoyar la declaración.</a:t>
                      </a:r>
                      <a:endParaRPr lang="es-419" sz="8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419" sz="800" dirty="0" smtClean="0">
                          <a:solidFill>
                            <a:srgbClr val="000000"/>
                          </a:solidFill>
                          <a:effectLst/>
                          <a:latin typeface="+mn-lt"/>
                          <a:ea typeface="Times New Roman"/>
                          <a:cs typeface="Times New Roman"/>
                        </a:rPr>
                        <a:t>... recopilar información de múltiples fuentes  impresas y digitales ,</a:t>
                      </a:r>
                      <a:r>
                        <a:rPr lang="es-419" sz="800" baseline="0" dirty="0" smtClean="0">
                          <a:solidFill>
                            <a:srgbClr val="000000"/>
                          </a:solidFill>
                          <a:effectLst/>
                          <a:latin typeface="+mn-lt"/>
                          <a:ea typeface="Times New Roman"/>
                          <a:cs typeface="Times New Roman"/>
                        </a:rPr>
                        <a:t> y resumir o parafrasear observaciones, ideas e información, con ilustraciones debidamente identificadas</a:t>
                      </a:r>
                      <a:r>
                        <a:rPr lang="es-419" sz="800" dirty="0" smtClean="0">
                          <a:solidFill>
                            <a:srgbClr val="000000"/>
                          </a:solidFill>
                          <a:effectLst/>
                          <a:latin typeface="+mn-lt"/>
                          <a:ea typeface="Times New Roman"/>
                          <a:cs typeface="Times New Roman"/>
                        </a:rPr>
                        <a:t>, diagramas u otras gráficas, según corresponda, y citar fuentes.</a:t>
                      </a: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 recopilar información de múltiples fuentes impresas y digitales</a:t>
                      </a:r>
                      <a:r>
                        <a:rPr lang="es-419" sz="800" dirty="0" smtClean="0">
                          <a:effectLst/>
                          <a:latin typeface="+mn-lt"/>
                          <a:ea typeface="Calibri"/>
                          <a:cs typeface="Times New Roman"/>
                        </a:rPr>
                        <a:t>, utilizando términos de búsqueda de modo eficaz;  citar o parafrasear datos y conclusiones de otros, utilizando tablas, diagramas, u otras gráficas, según corresponda; y</a:t>
                      </a:r>
                      <a:r>
                        <a:rPr lang="es-419" sz="800" baseline="0" dirty="0" smtClean="0">
                          <a:effectLst/>
                          <a:latin typeface="+mn-lt"/>
                          <a:ea typeface="Calibri"/>
                          <a:cs typeface="Times New Roman"/>
                        </a:rPr>
                        <a:t> </a:t>
                      </a:r>
                      <a:r>
                        <a:rPr lang="es-419" sz="800" dirty="0" smtClean="0">
                          <a:effectLst/>
                          <a:latin typeface="+mn-lt"/>
                          <a:ea typeface="Calibri"/>
                          <a:cs typeface="Times New Roman"/>
                        </a:rPr>
                        <a:t>citar fuentes, utilizando un formato estándar para la citación.</a:t>
                      </a: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1018824"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recopilar información de múltiples fuentes impresas y digitales</a:t>
                      </a:r>
                      <a:r>
                        <a:rPr lang="es-419" sz="800" dirty="0" smtClean="0">
                          <a:effectLst/>
                          <a:latin typeface="+mn-lt"/>
                          <a:ea typeface="Calibri"/>
                          <a:cs typeface="Times New Roman"/>
                        </a:rPr>
                        <a:t>, utilizando términos de búsqueda de modo eficaz; y (en grado</a:t>
                      </a:r>
                      <a:r>
                        <a:rPr lang="es-419" sz="800" baseline="0" dirty="0" smtClean="0">
                          <a:effectLst/>
                          <a:latin typeface="+mn-lt"/>
                          <a:ea typeface="Calibri"/>
                          <a:cs typeface="Times New Roman"/>
                        </a:rPr>
                        <a:t> 8) evaluar la credibilidad de cada fuente; </a:t>
                      </a:r>
                      <a:r>
                        <a:rPr lang="es-419" sz="800" dirty="0" smtClean="0">
                          <a:effectLst/>
                          <a:latin typeface="+mn-lt"/>
                          <a:ea typeface="Calibri"/>
                          <a:cs typeface="Times New Roman"/>
                        </a:rPr>
                        <a:t>citar o parafrasear datos y conclusiones de otros, utilizando tablas, diagramas, u otras gráficas, según corresponda; y</a:t>
                      </a:r>
                      <a:r>
                        <a:rPr lang="es-419" sz="800" baseline="0" dirty="0" smtClean="0">
                          <a:effectLst/>
                          <a:latin typeface="+mn-lt"/>
                          <a:ea typeface="Calibri"/>
                          <a:cs typeface="Times New Roman"/>
                        </a:rPr>
                        <a:t> </a:t>
                      </a:r>
                      <a:r>
                        <a:rPr lang="es-419" sz="800" dirty="0" smtClean="0">
                          <a:effectLst/>
                          <a:latin typeface="+mn-lt"/>
                          <a:ea typeface="Calibri"/>
                          <a:cs typeface="Times New Roman"/>
                        </a:rPr>
                        <a:t>citar fuentes, utilizando un formato estándar para la citación.</a:t>
                      </a:r>
                    </a:p>
                    <a:p>
                      <a:pPr marL="0" marR="0" indent="0" algn="l" defTabSz="1018824" rtl="0" eaLnBrk="1" fontAlgn="auto" latinLnBrk="0" hangingPunct="1">
                        <a:lnSpc>
                          <a:spcPct val="115000"/>
                        </a:lnSpc>
                        <a:spcBef>
                          <a:spcPts val="0"/>
                        </a:spcBef>
                        <a:spcAft>
                          <a:spcPts val="0"/>
                        </a:spcAft>
                        <a:buClrTx/>
                        <a:buSzTx/>
                        <a:buFontTx/>
                        <a:buNone/>
                        <a:tabLst/>
                        <a:defRPr/>
                      </a:pPr>
                      <a:endParaRPr lang="es-419" sz="8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42946" y="105884"/>
            <a:ext cx="7375248" cy="369221"/>
          </a:xfrm>
          <a:prstGeom prst="rect">
            <a:avLst/>
          </a:prstGeom>
        </p:spPr>
        <p:txBody>
          <a:bodyPr wrap="square" lIns="91330" tIns="45665" rIns="91330" bIns="45665">
            <a:spAutoFit/>
          </a:bodyPr>
          <a:lstStyle/>
          <a:p>
            <a:pPr algn="ctr"/>
            <a:r>
              <a:rPr lang="es-ES" sz="1800" b="1" i="1" dirty="0"/>
              <a:t>Estándares ELP de 6</a:t>
            </a:r>
            <a:r>
              <a:rPr lang="es-ES" sz="1800" b="1" i="1" baseline="30000" dirty="0" smtClean="0"/>
              <a:t>to</a:t>
            </a:r>
            <a:r>
              <a:rPr lang="es-ES" sz="1800" b="1" i="1" dirty="0" smtClean="0"/>
              <a:t> – 8</a:t>
            </a:r>
            <a:r>
              <a:rPr lang="es-ES" sz="1800" b="1" i="1" baseline="30000" dirty="0"/>
              <a:t>v</a:t>
            </a:r>
            <a:r>
              <a:rPr lang="es-ES" sz="1800" b="1" i="1" baseline="30000" dirty="0" smtClean="0"/>
              <a:t>o</a:t>
            </a:r>
            <a:r>
              <a:rPr lang="es-ES" sz="1800" b="1" i="1" dirty="0" smtClean="0"/>
              <a:t> organizados </a:t>
            </a:r>
            <a:r>
              <a:rPr lang="es-ES" sz="1800" b="1" i="1" dirty="0"/>
              <a:t>por M</a:t>
            </a:r>
            <a:r>
              <a:rPr lang="es-ES" sz="1800" b="1" i="1" dirty="0" smtClean="0"/>
              <a:t>odalidad</a:t>
            </a:r>
            <a:endParaRPr lang="es-ES" sz="1800" b="1" i="1" dirty="0"/>
          </a:p>
        </p:txBody>
      </p:sp>
      <p:sp>
        <p:nvSpPr>
          <p:cNvPr id="6" name="TextBox 5"/>
          <p:cNvSpPr txBox="1"/>
          <p:nvPr/>
        </p:nvSpPr>
        <p:spPr>
          <a:xfrm>
            <a:off x="199764" y="9586824"/>
            <a:ext cx="3768814" cy="221279"/>
          </a:xfrm>
          <a:prstGeom prst="rect">
            <a:avLst/>
          </a:prstGeom>
          <a:noFill/>
        </p:spPr>
        <p:txBody>
          <a:bodyPr wrap="square" rtlCol="0">
            <a:spAutoFit/>
          </a:bodyPr>
          <a:lstStyle/>
          <a:p>
            <a:r>
              <a:rPr lang="en-US" sz="838" b="1" i="1" dirty="0"/>
              <a:t>Oregon ELP Standards Aligned with Performance Task, 2014; Arcema Tovar</a:t>
            </a:r>
          </a:p>
        </p:txBody>
      </p:sp>
      <p:sp>
        <p:nvSpPr>
          <p:cNvPr id="12" name="Slide Number Placeholder 3"/>
          <p:cNvSpPr>
            <a:spLocks noGrp="1"/>
          </p:cNvSpPr>
          <p:nvPr>
            <p:ph type="sldNum" sz="quarter" idx="12"/>
          </p:nvPr>
        </p:nvSpPr>
        <p:spPr>
          <a:xfrm>
            <a:off x="5730971" y="9429706"/>
            <a:ext cx="1813560" cy="535516"/>
          </a:xfrm>
        </p:spPr>
        <p:txBody>
          <a:bodyPr vert="horz" lIns="93679" tIns="46840" rIns="93679" bIns="46840" rtlCol="0" anchor="ctr"/>
          <a:lstStyle/>
          <a:p>
            <a:r>
              <a:rPr lang="en-US" dirty="0" smtClean="0"/>
              <a:t>20</a:t>
            </a:r>
            <a:endParaRPr lang="en-US" dirty="0"/>
          </a:p>
        </p:txBody>
      </p:sp>
      <p:sp>
        <p:nvSpPr>
          <p:cNvPr id="10" name="Rectangle 9"/>
          <p:cNvSpPr/>
          <p:nvPr/>
        </p:nvSpPr>
        <p:spPr>
          <a:xfrm>
            <a:off x="199764" y="336974"/>
            <a:ext cx="7338594" cy="923219"/>
          </a:xfrm>
          <a:prstGeom prst="rect">
            <a:avLst/>
          </a:prstGeom>
          <a:noFill/>
        </p:spPr>
        <p:txBody>
          <a:bodyPr wrap="square" lIns="91330" tIns="45665" rIns="91330" bIns="45665">
            <a:spAutoFit/>
          </a:bodyPr>
          <a:lstStyle/>
          <a:p>
            <a:pPr algn="just"/>
            <a:r>
              <a:rPr lang="es-419" sz="900" dirty="0"/>
              <a:t>Esta tarea de rendimiento </a:t>
            </a:r>
            <a:r>
              <a:rPr lang="es-419" sz="900" dirty="0" smtClean="0"/>
              <a:t>se </a:t>
            </a:r>
            <a:r>
              <a:rPr lang="es-419" sz="900" dirty="0"/>
              <a:t>basa en la escritura. Como una opción, si </a:t>
            </a:r>
            <a:r>
              <a:rPr lang="es-419" sz="900" dirty="0" smtClean="0"/>
              <a:t>desea </a:t>
            </a:r>
            <a:r>
              <a:rPr lang="es-419" sz="900" dirty="0"/>
              <a:t>dar </a:t>
            </a:r>
            <a:r>
              <a:rPr lang="es-419" sz="900" dirty="0" smtClean="0"/>
              <a:t>seguimiento </a:t>
            </a:r>
            <a:r>
              <a:rPr lang="es-419" sz="900" dirty="0"/>
              <a:t>al crecimiento ELP como un </a:t>
            </a:r>
            <a:r>
              <a:rPr lang="es-419" sz="900" dirty="0" smtClean="0"/>
              <a:t>segundo </a:t>
            </a:r>
            <a:r>
              <a:rPr lang="es-419" sz="900" dirty="0"/>
              <a:t>objetivo, los maestros pueden optar por evaluar ELP estándar 4 porque </a:t>
            </a:r>
            <a:r>
              <a:rPr lang="es-419" sz="900" dirty="0" smtClean="0"/>
              <a:t>se alinea </a:t>
            </a:r>
            <a:r>
              <a:rPr lang="es-419" sz="900" dirty="0"/>
              <a:t>con esta tarea de rendimiento específica. La composición completa de su estudiante puede </a:t>
            </a:r>
            <a:r>
              <a:rPr lang="es-419" sz="900" dirty="0" smtClean="0"/>
              <a:t>ser </a:t>
            </a:r>
            <a:r>
              <a:rPr lang="es-419" sz="900" dirty="0"/>
              <a:t>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la </a:t>
            </a:r>
            <a:r>
              <a:rPr lang="es-419" sz="900" dirty="0" smtClean="0"/>
              <a:t>clase </a:t>
            </a:r>
            <a:r>
              <a:rPr lang="es-419" sz="900" dirty="0"/>
              <a:t>y el lenguaje. La meta de crecimiento ELP es proporcionar “la </a:t>
            </a:r>
            <a:r>
              <a:rPr lang="es-419" sz="900" dirty="0" smtClean="0"/>
              <a:t>enseñanza </a:t>
            </a:r>
            <a:r>
              <a:rPr lang="es-419" sz="900" dirty="0"/>
              <a:t>escalonada justa" para que los estudiantes demuestren su comprensión a fin de que </a:t>
            </a:r>
            <a:r>
              <a:rPr lang="es-419" sz="900" dirty="0" smtClean="0"/>
              <a:t>pasen </a:t>
            </a:r>
            <a:r>
              <a:rPr lang="es-419" sz="900" dirty="0"/>
              <a:t>de un nivel de competencia al siguiente.</a:t>
            </a:r>
          </a:p>
        </p:txBody>
      </p:sp>
    </p:spTree>
    <p:extLst>
      <p:ext uri="{BB962C8B-B14F-4D97-AF65-F5344CB8AC3E}">
        <p14:creationId xmlns:p14="http://schemas.microsoft.com/office/powerpoint/2010/main" val="2087900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12624" y="159948"/>
          <a:ext cx="7231176" cy="9206461"/>
        </p:xfrm>
        <a:graphic>
          <a:graphicData uri="http://schemas.openxmlformats.org/drawingml/2006/table">
            <a:tbl>
              <a:tblPr/>
              <a:tblGrid>
                <a:gridCol w="380591"/>
                <a:gridCol w="477408"/>
                <a:gridCol w="2763039"/>
                <a:gridCol w="901626"/>
                <a:gridCol w="901626"/>
                <a:gridCol w="818006"/>
                <a:gridCol w="552609"/>
                <a:gridCol w="436271"/>
              </a:tblGrid>
              <a:tr h="236713">
                <a:tc gridSpan="8">
                  <a:txBody>
                    <a:bodyPr/>
                    <a:lstStyle/>
                    <a:p>
                      <a:pPr algn="l" fontAlgn="ctr"/>
                      <a:r>
                        <a:rPr lang="es-419" sz="1400" b="1" i="0" u="none" strike="noStrike" noProof="0" dirty="0" smtClean="0">
                          <a:solidFill>
                            <a:srgbClr val="000000"/>
                          </a:solidFill>
                          <a:latin typeface="Calibri"/>
                        </a:rPr>
                        <a:t>Pre-evaluación</a:t>
                      </a:r>
                      <a:r>
                        <a:rPr lang="es-419" sz="1400" b="1" i="0" u="none" strike="noStrike" baseline="0" noProof="0" dirty="0" smtClean="0">
                          <a:solidFill>
                            <a:srgbClr val="000000"/>
                          </a:solidFill>
                          <a:latin typeface="Calibri"/>
                        </a:rPr>
                        <a:t> de Escrito informativo</a:t>
                      </a:r>
                      <a:endParaRPr lang="es-419"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s-419" sz="1200" b="1" i="0" u="none" strike="noStrike" noProof="0" dirty="0" smtClean="0">
                          <a:solidFill>
                            <a:srgbClr val="000000"/>
                          </a:solidFill>
                          <a:latin typeface="Calibri"/>
                        </a:rPr>
                        <a:t>Puntaje</a:t>
                      </a:r>
                      <a:r>
                        <a:rPr lang="es-419" sz="1200" b="1" i="0" u="none" strike="noStrike" baseline="0" noProof="0" dirty="0" smtClean="0">
                          <a:solidFill>
                            <a:srgbClr val="000000"/>
                          </a:solidFill>
                          <a:latin typeface="Calibri"/>
                        </a:rPr>
                        <a:t> del estudiante y </a:t>
                      </a:r>
                      <a:r>
                        <a:rPr lang="es-419" sz="1200" b="1" i="0" u="none" strike="noStrike" baseline="0" noProof="0" smtClean="0">
                          <a:solidFill>
                            <a:srgbClr val="000000"/>
                          </a:solidFill>
                          <a:latin typeface="Calibri"/>
                        </a:rPr>
                        <a:t>la clase</a:t>
                      </a:r>
                      <a:r>
                        <a:rPr lang="es-419" sz="1200" b="1" i="0" u="none" strike="noStrike" noProof="0" smtClean="0">
                          <a:solidFill>
                            <a:srgbClr val="000000"/>
                          </a:solidFill>
                          <a:latin typeface="Calibri"/>
                        </a:rPr>
                        <a:t>:</a:t>
                      </a:r>
                      <a:endParaRPr lang="es-419"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Año escolar:</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900" b="1" i="0" u="none" strike="noStrike" noProof="0" dirty="0" smtClean="0">
                          <a:solidFill>
                            <a:srgbClr val="000000"/>
                          </a:solidFill>
                          <a:latin typeface="Calibri"/>
                        </a:rPr>
                        <a:t>Grado: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Nombre del maestro:</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900" b="1" i="0" u="none" strike="noStrike" noProof="0" dirty="0" smtClean="0">
                          <a:solidFill>
                            <a:srgbClr val="000000"/>
                          </a:solidFill>
                          <a:latin typeface="Calibri"/>
                        </a:rPr>
                        <a:t>Escuela:</a:t>
                      </a: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5800">
                <a:tc gridSpan="2">
                  <a:txBody>
                    <a:bodyPr/>
                    <a:lstStyle/>
                    <a:p>
                      <a:pPr algn="ctr" fontAlgn="ctr"/>
                      <a:endParaRPr lang="es-419"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s-419" sz="900" b="1" i="0" u="none" strike="noStrike" noProof="0" dirty="0" smtClean="0">
                          <a:solidFill>
                            <a:srgbClr val="FFFFFF"/>
                          </a:solidFill>
                          <a:latin typeface="Calibri"/>
                        </a:rPr>
                        <a:t>Nombre del estudiante</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900" b="1" i="0" u="none" strike="noStrike" noProof="0" dirty="0" smtClean="0">
                          <a:solidFill>
                            <a:srgbClr val="FFFFFF"/>
                          </a:solidFill>
                          <a:latin typeface="Calibri"/>
                        </a:rPr>
                        <a:t>Enfoque y organización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Elaboración</a:t>
                      </a:r>
                      <a:r>
                        <a:rPr lang="es-419" sz="900" b="1" i="0" u="none" strike="noStrike" baseline="0" noProof="0" dirty="0" smtClean="0">
                          <a:solidFill>
                            <a:srgbClr val="FFFFFF"/>
                          </a:solidFill>
                          <a:latin typeface="Calibri"/>
                        </a:rPr>
                        <a:t> y evidencia</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1" i="0" u="none" strike="noStrike" noProof="0" dirty="0" smtClean="0">
                          <a:solidFill>
                            <a:srgbClr val="FFFFFF"/>
                          </a:solidFill>
                          <a:latin typeface="Calibri"/>
                        </a:rPr>
                        <a:t>Convenciones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Total</a:t>
                      </a:r>
                      <a:r>
                        <a:rPr lang="es-419" sz="900" b="1" i="0" u="none" strike="noStrike" baseline="0" noProof="0" dirty="0" smtClean="0">
                          <a:solidFill>
                            <a:srgbClr val="FFFFFF"/>
                          </a:solidFill>
                          <a:latin typeface="Calibri"/>
                        </a:rPr>
                        <a:t> del </a:t>
                      </a:r>
                      <a:r>
                        <a:rPr lang="es-419" sz="800" b="1" i="0" u="none" strike="noStrike" baseline="0" noProof="0" dirty="0" smtClean="0">
                          <a:solidFill>
                            <a:srgbClr val="FFFFFF"/>
                          </a:solidFill>
                          <a:latin typeface="Calibri"/>
                        </a:rPr>
                        <a:t>estudiante</a:t>
                      </a:r>
                      <a:r>
                        <a:rPr lang="es-419" sz="900" b="1" i="0" u="none" strike="noStrike" noProof="0" dirty="0" smtClean="0">
                          <a:solidFill>
                            <a:srgbClr val="FFFFFF"/>
                          </a:solidFill>
                          <a:latin typeface="Calibri"/>
                        </a:rPr>
                        <a:t> </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900" b="1" i="0" u="none" strike="noStrike" noProof="0" dirty="0" smtClean="0">
                          <a:solidFill>
                            <a:srgbClr val="FFFFFF"/>
                          </a:solidFill>
                          <a:latin typeface="Calibri"/>
                        </a:rPr>
                        <a:t>Puntaje  ELP</a:t>
                      </a:r>
                      <a:endParaRPr lang="es-419"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58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900" b="0" i="0" u="none" strike="noStrike" noProof="0" dirty="0" smtClean="0">
                          <a:solidFill>
                            <a:srgbClr val="FFFFFF"/>
                          </a:solidFill>
                          <a:latin typeface="Calibri"/>
                        </a:rPr>
                        <a:t>Puntaje</a:t>
                      </a: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900" b="0" i="0" u="none" strike="noStrike" noProof="0" dirty="0" smtClean="0">
                          <a:solidFill>
                            <a:srgbClr val="FFFFFF"/>
                          </a:solidFill>
                          <a:latin typeface="+mn-lt"/>
                        </a:rPr>
                        <a:t>Puntaje</a:t>
                      </a:r>
                      <a:endParaRPr lang="es-419"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s-419" sz="900" b="0" i="0" u="none" strike="noStrike" noProof="0" dirty="0" smtClean="0">
                          <a:solidFill>
                            <a:srgbClr val="000000"/>
                          </a:solidFill>
                          <a:latin typeface="Calibri"/>
                        </a:rPr>
                        <a:t> 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19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26</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27</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28</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29</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30</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31</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32</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33</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34</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s-419" sz="900" b="0" i="0" u="none" strike="noStrike" noProof="0" dirty="0" smtClean="0">
                          <a:solidFill>
                            <a:srgbClr val="000000"/>
                          </a:solidFill>
                          <a:latin typeface="Calibri"/>
                        </a:rPr>
                        <a:t> 35</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900" b="0" i="0" u="none" strike="noStrike" noProof="0" dirty="0" smtClean="0">
                          <a:solidFill>
                            <a:srgbClr val="000000"/>
                          </a:solidFill>
                          <a:latin typeface="Calibri"/>
                        </a:rPr>
                        <a:t> </a:t>
                      </a:r>
                      <a:endParaRPr lang="es-419"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Emergiendo</a:t>
            </a:r>
            <a:endParaRPr lang="es-419" sz="789"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En desarrollo</a:t>
            </a:r>
            <a:endParaRPr lang="es-419" sz="789"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Competente</a:t>
            </a:r>
            <a:endParaRPr lang="es-419" sz="789"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s-419" sz="789" dirty="0" smtClean="0">
                <a:solidFill>
                  <a:prstClr val="black"/>
                </a:solidFill>
              </a:rPr>
              <a:t>= Ejemplar</a:t>
            </a:r>
            <a:endParaRPr lang="es-419" sz="789"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Clave para el </a:t>
            </a:r>
            <a:r>
              <a:rPr lang="en-US" sz="690" b="1" u="sng" dirty="0" err="1">
                <a:solidFill>
                  <a:prstClr val="black"/>
                </a:solidFill>
              </a:rPr>
              <a:t>puntaje</a:t>
            </a:r>
            <a:r>
              <a:rPr lang="en-US" sz="690" b="1" u="sng" dirty="0">
                <a:solidFill>
                  <a:prstClr val="black"/>
                </a:solidFill>
              </a:rPr>
              <a:t>:</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 total </a:t>
              </a:r>
              <a:r>
                <a:rPr lang="en-US" sz="690" b="1" u="sng" dirty="0" err="1">
                  <a:solidFill>
                    <a:prstClr val="black"/>
                  </a:solidFill>
                </a:rPr>
                <a:t>correcto</a:t>
              </a:r>
              <a:endParaRPr lang="en-US" sz="690" b="1" u="sng" dirty="0">
                <a:solidFill>
                  <a:prstClr val="black"/>
                </a:solidFill>
              </a:endParaRPr>
            </a:p>
          </p:txBody>
        </p:sp>
      </p:grpSp>
      <p:sp>
        <p:nvSpPr>
          <p:cNvPr id="19" name="Slide Number Placeholder 2"/>
          <p:cNvSpPr>
            <a:spLocks noGrp="1"/>
          </p:cNvSpPr>
          <p:nvPr>
            <p:ph type="sldNum" sz="quarter" idx="12"/>
          </p:nvPr>
        </p:nvSpPr>
        <p:spPr>
          <a:xfrm>
            <a:off x="6520543" y="9459948"/>
            <a:ext cx="830217" cy="528017"/>
          </a:xfrm>
        </p:spPr>
        <p:txBody>
          <a:bodyPr/>
          <a:lstStyle/>
          <a:p>
            <a:r>
              <a:rPr lang="en-US" dirty="0" smtClean="0">
                <a:solidFill>
                  <a:prstClr val="black">
                    <a:tint val="75000"/>
                  </a:prstClr>
                </a:solidFill>
              </a:rPr>
              <a:t>21</a:t>
            </a:r>
            <a:endParaRPr lang="en-US" dirty="0">
              <a:solidFill>
                <a:prstClr val="black">
                  <a:tint val="75000"/>
                </a:prstClr>
              </a:solidFill>
            </a:endParaRPr>
          </a:p>
        </p:txBody>
      </p:sp>
    </p:spTree>
    <p:extLst>
      <p:ext uri="{BB962C8B-B14F-4D97-AF65-F5344CB8AC3E}">
        <p14:creationId xmlns:p14="http://schemas.microsoft.com/office/powerpoint/2010/main" val="148266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82063466"/>
              </p:ext>
            </p:extLst>
          </p:nvPr>
        </p:nvGraphicFramePr>
        <p:xfrm>
          <a:off x="577533" y="1219200"/>
          <a:ext cx="6822440" cy="680923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effectLst/>
                        </a:rPr>
                        <a:t>Pre-evaluación Trimestre 2: Clave para la </a:t>
                      </a:r>
                      <a:r>
                        <a:rPr lang="es-419" sz="1500" b="1" u="sng" noProof="0" dirty="0" smtClean="0">
                          <a:effectLst/>
                        </a:rPr>
                        <a:t>Respuesta construida de investigación</a:t>
                      </a:r>
                    </a:p>
                  </a:txBody>
                  <a:tcPr marL="103632" marR="103632" marT="50292" marB="50292"/>
                </a:tc>
                <a:tc hMerge="1">
                  <a:txBody>
                    <a:bodyPr/>
                    <a:lstStyle/>
                    <a:p>
                      <a:endParaRPr lang="en-US"/>
                    </a:p>
                  </a:txBody>
                  <a:tcPr/>
                </a:tc>
              </a:tr>
              <a:tr h="426720">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3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mn-lt"/>
                          <a:ea typeface="+mn-ea"/>
                          <a:cs typeface="+mn-cs"/>
                        </a:rPr>
                        <a:t>habilidad para distinguir información </a:t>
                      </a:r>
                      <a:r>
                        <a:rPr kumimoji="0" lang="es-419" sz="1200" b="0" i="0" u="sng" strike="noStrike" kern="1200" cap="none" spc="0" normalizeH="0" baseline="0" noProof="0" dirty="0" smtClean="0">
                          <a:ln>
                            <a:noFill/>
                          </a:ln>
                          <a:solidFill>
                            <a:prstClr val="black"/>
                          </a:solidFill>
                          <a:effectLst/>
                          <a:uLnTx/>
                          <a:uFillTx/>
                          <a:latin typeface="+mn-lt"/>
                          <a:ea typeface="+mn-ea"/>
                          <a:cs typeface="+mn-cs"/>
                        </a:rPr>
                        <a:t>relevante</a:t>
                      </a:r>
                      <a:r>
                        <a:rPr kumimoji="0" lang="es-419" sz="1200" b="0"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500" b="1" noProof="0" dirty="0" smtClean="0">
                          <a:solidFill>
                            <a:schemeClr val="tx1"/>
                          </a:solidFill>
                        </a:rPr>
                        <a:t>Pregunta #7:</a:t>
                      </a:r>
                      <a:r>
                        <a:rPr lang="es-MX" sz="1500" b="1" baseline="0" noProof="0" dirty="0" smtClean="0">
                          <a:solidFill>
                            <a:schemeClr val="tx1"/>
                          </a:solidFill>
                        </a:rPr>
                        <a:t> </a:t>
                      </a:r>
                      <a:r>
                        <a:rPr lang="es-ES" sz="1500" b="0" baseline="0" noProof="0" dirty="0" err="1" smtClean="0">
                          <a:solidFill>
                            <a:schemeClr val="tx1"/>
                          </a:solidFill>
                        </a:rPr>
                        <a:t>Darrell</a:t>
                      </a:r>
                      <a:r>
                        <a:rPr lang="es-ES" sz="1500" b="0" baseline="0" noProof="0" dirty="0" smtClean="0">
                          <a:solidFill>
                            <a:schemeClr val="tx1"/>
                          </a:solidFill>
                        </a:rPr>
                        <a:t>  hace la siguiente declaración:  “Lo que parece más fácil de hacer en un principio puede llegar a ser difícil al final. Esta fue una mañana muy difícil para todos.”  Explica qué significa esta declaración, utilizando ejemplos y detalles del texto.</a:t>
                      </a:r>
                    </a:p>
                  </a:txBody>
                  <a:tcPr marL="103632" marR="103632" marT="50292" marB="50292">
                    <a:noFill/>
                  </a:tcPr>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solidFill>
                            <a:schemeClr val="tx1"/>
                          </a:solidFill>
                        </a:rPr>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804672">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GT" sz="1100" b="1" u="sng" kern="1200" dirty="0" smtClean="0">
                          <a:solidFill>
                            <a:schemeClr val="tx1"/>
                          </a:solidFill>
                          <a:effectLst/>
                          <a:latin typeface="+mn-lt"/>
                          <a:ea typeface="+mn-ea"/>
                          <a:cs typeface="+mn-cs"/>
                        </a:rPr>
                        <a:t>La respuesta da suficiente evidencia</a:t>
                      </a:r>
                      <a:r>
                        <a:rPr lang="es-GT" sz="1100" b="0" u="none" kern="1200" baseline="0" dirty="0" smtClean="0">
                          <a:solidFill>
                            <a:schemeClr val="tx1"/>
                          </a:solidFill>
                          <a:effectLst/>
                          <a:latin typeface="+mn-lt"/>
                          <a:ea typeface="+mn-ea"/>
                          <a:cs typeface="+mn-cs"/>
                        </a:rPr>
                        <a:t> </a:t>
                      </a:r>
                      <a:r>
                        <a:rPr lang="es-GT" sz="1100" kern="1200" noProof="0" dirty="0" smtClean="0">
                          <a:solidFill>
                            <a:schemeClr val="tx1"/>
                          </a:solidFill>
                          <a:effectLst/>
                          <a:latin typeface="+mn-lt"/>
                          <a:ea typeface="+mn-ea"/>
                          <a:cs typeface="+mn-cs"/>
                        </a:rPr>
                        <a:t>de la habilidad para distinguir entre la información relevante e irrelevante</a:t>
                      </a:r>
                      <a:r>
                        <a:rPr lang="es-MX" sz="1100" baseline="0" noProof="0" dirty="0" smtClean="0">
                          <a:solidFill>
                            <a:schemeClr val="tx1"/>
                          </a:solidFill>
                        </a:rPr>
                        <a:t>. La información relevante incluiría de alguna manera, evidencia afirmando que la declaración significa que el día de </a:t>
                      </a:r>
                      <a:r>
                        <a:rPr lang="es-MX" sz="1100" baseline="0" noProof="0" dirty="0" err="1" smtClean="0">
                          <a:solidFill>
                            <a:schemeClr val="tx1"/>
                          </a:solidFill>
                        </a:rPr>
                        <a:t>Darrel</a:t>
                      </a:r>
                      <a:r>
                        <a:rPr lang="es-MX" sz="1100" baseline="0" noProof="0" dirty="0" smtClean="0">
                          <a:solidFill>
                            <a:schemeClr val="tx1"/>
                          </a:solidFill>
                        </a:rPr>
                        <a:t> se tornó más difícil debido a las decisiones que tomó (lo cual es la lección aprendida). La evidencia que se cita para apoyar esto debe incluir por qué el perro se escapó y descripciones de los pasos que tomó </a:t>
                      </a:r>
                      <a:r>
                        <a:rPr lang="es-MX" sz="1100" baseline="0" noProof="0" dirty="0" err="1" smtClean="0">
                          <a:solidFill>
                            <a:schemeClr val="tx1"/>
                          </a:solidFill>
                        </a:rPr>
                        <a:t>Darrel</a:t>
                      </a:r>
                      <a:r>
                        <a:rPr lang="es-MX" sz="1100" baseline="0" noProof="0" dirty="0" smtClean="0">
                          <a:solidFill>
                            <a:schemeClr val="tx1"/>
                          </a:solidFill>
                        </a:rPr>
                        <a:t> para encontrar su perro. La descripción de los pasos podría incluir: (1) crear y colgar volantes, (2) buscar en el vecindario, (3) continuar la búsqueda sin su hermana, (4) buscar por los callejones, (5) llamar el nombre del perro (6) el perro regresó a casa por sí mismo. Los estudiantes pueden añadir otras ideas o pensamientos, siempre y cuando respondan la pregunta y se encuentren en el texto.</a:t>
                      </a:r>
                      <a:endParaRPr lang="es-MX" sz="1100" noProof="0" dirty="0" smtClean="0">
                        <a:solidFill>
                          <a:schemeClr val="tx1"/>
                        </a:solidFill>
                      </a:endParaRPr>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MX"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MX" sz="2000" b="1" noProof="0" dirty="0" smtClean="0">
                          <a:solidFill>
                            <a:schemeClr val="tx1"/>
                          </a:solidFill>
                        </a:rPr>
                        <a:t>2</a:t>
                      </a:r>
                      <a:endParaRPr lang="es-MX" sz="2000" b="1" noProof="0" dirty="0">
                        <a:solidFill>
                          <a:schemeClr val="tx1"/>
                        </a:solidFill>
                      </a:endParaRPr>
                    </a:p>
                  </a:txBody>
                  <a:tcPr marL="103632" marR="103632" marT="50292" marB="50292" anchor="ctr"/>
                </a:tc>
                <a:tc>
                  <a:txBody>
                    <a:bodyPr/>
                    <a:lstStyle/>
                    <a:p>
                      <a:r>
                        <a:rPr lang="es-GT" sz="1000" i="1" kern="1200" noProof="0" dirty="0" smtClean="0">
                          <a:solidFill>
                            <a:schemeClr val="tx1"/>
                          </a:solidFill>
                          <a:effectLst/>
                          <a:latin typeface="+mn-lt"/>
                          <a:ea typeface="+mn-ea"/>
                          <a:cs typeface="+mn-cs"/>
                        </a:rPr>
                        <a:t>El estudiante es capaz de distinguir información relevante para identificar el significado</a:t>
                      </a:r>
                      <a:r>
                        <a:rPr lang="es-GT" sz="1000" i="1" kern="1200" baseline="0" noProof="0" dirty="0" smtClean="0">
                          <a:solidFill>
                            <a:schemeClr val="tx1"/>
                          </a:solidFill>
                          <a:effectLst/>
                          <a:latin typeface="+mn-lt"/>
                          <a:ea typeface="+mn-ea"/>
                          <a:cs typeface="+mn-cs"/>
                        </a:rPr>
                        <a:t> de la declaración citada y apoyarla por medio de ejemplos y detalles del texto. </a:t>
                      </a:r>
                    </a:p>
                    <a:p>
                      <a:r>
                        <a:rPr lang="es-MX" sz="1000" b="0" i="0" baseline="0" noProof="0" dirty="0" err="1" smtClean="0">
                          <a:solidFill>
                            <a:schemeClr val="tx1"/>
                          </a:solidFill>
                        </a:rPr>
                        <a:t>Darrell</a:t>
                      </a:r>
                      <a:r>
                        <a:rPr lang="es-MX" sz="1000" b="0" i="0" baseline="0" noProof="0" dirty="0" smtClean="0">
                          <a:solidFill>
                            <a:schemeClr val="tx1"/>
                          </a:solidFill>
                        </a:rPr>
                        <a:t> se dio cuenta que hacer las cosas de la manera fácil no siempre es la mejor manera. Si hubiera llevado a su perro a caminar, su día hubiera sido mucho mejor. En cambio, </a:t>
                      </a:r>
                      <a:r>
                        <a:rPr lang="es-MX" sz="1000" b="0" i="0" baseline="0" noProof="0" dirty="0" err="1" smtClean="0">
                          <a:solidFill>
                            <a:schemeClr val="tx1"/>
                          </a:solidFill>
                        </a:rPr>
                        <a:t>Darrell</a:t>
                      </a:r>
                      <a:r>
                        <a:rPr lang="es-MX" sz="1000" b="0" i="0" baseline="0" noProof="0" dirty="0" smtClean="0">
                          <a:solidFill>
                            <a:schemeClr val="tx1"/>
                          </a:solidFill>
                        </a:rPr>
                        <a:t> dejo salir al perro, lo que parecía más fácil, pero al final requirió más trabajo y frustración. Algunas de las cosas difíciles que </a:t>
                      </a:r>
                      <a:r>
                        <a:rPr lang="es-MX" sz="1000" b="0" i="0" baseline="0" noProof="0" dirty="0" err="1" smtClean="0">
                          <a:solidFill>
                            <a:schemeClr val="tx1"/>
                          </a:solidFill>
                        </a:rPr>
                        <a:t>Darrell</a:t>
                      </a:r>
                      <a:r>
                        <a:rPr lang="es-MX" sz="1000" b="0" i="0" baseline="0" noProof="0" dirty="0" smtClean="0">
                          <a:solidFill>
                            <a:schemeClr val="tx1"/>
                          </a:solidFill>
                        </a:rPr>
                        <a:t> tuvo que hacer para encontrar a su perro fue colgar volantes por toda la cuadra, buscando por el vecindario por un largo tiempo aunque estaba haciendo un frío helado (también por los callejones). Finalmente, tuvo que continuar la búsqueda él solo porque su hermana tuvo mucho frío. Por suerte, el perro regresó a casa por sí mismo, pero hubiese sido mejor haber hecho lo que era correcto desde el principio. </a:t>
                      </a:r>
                      <a:endParaRPr lang="es-MX" sz="1100" b="0" i="0" baseline="0" noProof="0" dirty="0" smtClean="0">
                        <a:solidFill>
                          <a:schemeClr val="tx1"/>
                        </a:solidFill>
                      </a:endParaRPr>
                    </a:p>
                  </a:txBody>
                  <a:tcPr marL="103632" marR="103632" marT="50292" marB="50292">
                    <a:noFill/>
                  </a:tcPr>
                </a:tc>
              </a:tr>
              <a:tr h="771144">
                <a:tc>
                  <a:txBody>
                    <a:bodyPr/>
                    <a:lstStyle/>
                    <a:p>
                      <a:pPr algn="ctr"/>
                      <a:r>
                        <a:rPr lang="es-MX" sz="2000" b="1" noProof="0" dirty="0" smtClean="0">
                          <a:solidFill>
                            <a:schemeClr val="tx1"/>
                          </a:solidFill>
                        </a:rPr>
                        <a:t>1</a:t>
                      </a:r>
                      <a:endParaRPr lang="es-MX" sz="2000" b="1" noProof="0" dirty="0">
                        <a:solidFill>
                          <a:schemeClr val="tx1"/>
                        </a:solidFill>
                      </a:endParaRPr>
                    </a:p>
                  </a:txBody>
                  <a:tcPr marL="103632" marR="103632" marT="50292" marB="50292" anchor="ctr"/>
                </a:tc>
                <a:tc>
                  <a:txBody>
                    <a:bodyPr/>
                    <a:lstStyle/>
                    <a:p>
                      <a:r>
                        <a:rPr lang="es-GT" sz="1000" i="1" kern="1200" noProof="0" dirty="0" smtClean="0">
                          <a:solidFill>
                            <a:schemeClr val="tx1"/>
                          </a:solidFill>
                          <a:effectLst/>
                          <a:latin typeface="+mn-lt"/>
                          <a:ea typeface="+mn-ea"/>
                          <a:cs typeface="+mn-cs"/>
                        </a:rPr>
                        <a:t>El estudiante es capaz de distinguir alguna información relevante para identificar el significado</a:t>
                      </a:r>
                      <a:r>
                        <a:rPr lang="es-GT" sz="1000" i="1" kern="1200" baseline="0" noProof="0" dirty="0" smtClean="0">
                          <a:solidFill>
                            <a:schemeClr val="tx1"/>
                          </a:solidFill>
                          <a:effectLst/>
                          <a:latin typeface="+mn-lt"/>
                          <a:ea typeface="+mn-ea"/>
                          <a:cs typeface="+mn-cs"/>
                        </a:rPr>
                        <a:t> de la declaración citada y apoyarla por medio de ejemplos y detalles del texto. </a:t>
                      </a:r>
                    </a:p>
                    <a:p>
                      <a:r>
                        <a:rPr lang="es-GT" sz="1000" i="0" kern="1200" baseline="0" noProof="0" dirty="0" smtClean="0">
                          <a:solidFill>
                            <a:schemeClr val="tx1"/>
                          </a:solidFill>
                          <a:effectLst/>
                          <a:latin typeface="+mn-lt"/>
                          <a:ea typeface="+mn-ea"/>
                          <a:cs typeface="+mn-cs"/>
                        </a:rPr>
                        <a:t>La declaración significa que fue fácil dejar al perro salir solo. Yo pienso que eso fue un poco flojo/vago. </a:t>
                      </a:r>
                      <a:r>
                        <a:rPr lang="es-GT" sz="1000" i="0" kern="1200" baseline="0" noProof="0" dirty="0" err="1" smtClean="0">
                          <a:solidFill>
                            <a:schemeClr val="tx1"/>
                          </a:solidFill>
                          <a:effectLst/>
                          <a:latin typeface="+mn-lt"/>
                          <a:ea typeface="+mn-ea"/>
                          <a:cs typeface="+mn-cs"/>
                        </a:rPr>
                        <a:t>Darrell</a:t>
                      </a:r>
                      <a:r>
                        <a:rPr lang="es-GT" sz="1000" i="0" kern="1200" baseline="0" noProof="0" dirty="0" smtClean="0">
                          <a:solidFill>
                            <a:schemeClr val="tx1"/>
                          </a:solidFill>
                          <a:effectLst/>
                          <a:latin typeface="+mn-lt"/>
                          <a:ea typeface="+mn-ea"/>
                          <a:cs typeface="+mn-cs"/>
                        </a:rPr>
                        <a:t> tuvo que buscar y buscar a su perro, lo cual fue muy difícil.</a:t>
                      </a:r>
                    </a:p>
                  </a:txBody>
                  <a:tcPr marL="103632" marR="103632" marT="50292" marB="50292">
                    <a:noFill/>
                  </a:tcPr>
                </a:tc>
              </a:tr>
              <a:tr h="472440">
                <a:tc>
                  <a:txBody>
                    <a:bodyPr/>
                    <a:lstStyle/>
                    <a:p>
                      <a:pPr algn="ctr"/>
                      <a:r>
                        <a:rPr lang="es-MX" sz="2000" b="1" noProof="0" dirty="0" smtClean="0">
                          <a:solidFill>
                            <a:schemeClr val="tx1"/>
                          </a:solidFill>
                        </a:rPr>
                        <a:t>0</a:t>
                      </a:r>
                      <a:endParaRPr lang="es-MX" sz="2000" b="1" noProof="0" dirty="0">
                        <a:solidFill>
                          <a:schemeClr val="tx1"/>
                        </a:solidFill>
                      </a:endParaRPr>
                    </a:p>
                  </a:txBody>
                  <a:tcPr marL="103632" marR="103632" marT="50292" marB="50292" anchor="ctr"/>
                </a:tc>
                <a:tc>
                  <a:txBody>
                    <a:bodyPr/>
                    <a:lstStyle/>
                    <a:p>
                      <a:r>
                        <a:rPr lang="es-GT" sz="1000" i="1" kern="1200" noProof="0" dirty="0" smtClean="0">
                          <a:solidFill>
                            <a:schemeClr val="tx1"/>
                          </a:solidFill>
                          <a:effectLst/>
                          <a:latin typeface="+mn-lt"/>
                          <a:ea typeface="+mn-ea"/>
                          <a:cs typeface="+mn-cs"/>
                        </a:rPr>
                        <a:t>El estudiante no es capaz de distinguir información relevante para identificar el significado</a:t>
                      </a:r>
                      <a:r>
                        <a:rPr lang="es-GT" sz="1000" i="1" kern="1200" baseline="0" noProof="0" dirty="0" smtClean="0">
                          <a:solidFill>
                            <a:schemeClr val="tx1"/>
                          </a:solidFill>
                          <a:effectLst/>
                          <a:latin typeface="+mn-lt"/>
                          <a:ea typeface="+mn-ea"/>
                          <a:cs typeface="+mn-cs"/>
                        </a:rPr>
                        <a:t> de la declaración citada.</a:t>
                      </a:r>
                    </a:p>
                    <a:p>
                      <a:r>
                        <a:rPr lang="es-GT" sz="1000" i="0" kern="1200" baseline="0" noProof="0" dirty="0" smtClean="0">
                          <a:solidFill>
                            <a:schemeClr val="tx1"/>
                          </a:solidFill>
                          <a:effectLst/>
                          <a:latin typeface="+mn-lt"/>
                          <a:ea typeface="+mn-ea"/>
                          <a:cs typeface="+mn-cs"/>
                        </a:rPr>
                        <a:t>Algunas cosas fueron fáciles para </a:t>
                      </a:r>
                      <a:r>
                        <a:rPr lang="es-GT" sz="1000" i="0" kern="1200" baseline="0" noProof="0" dirty="0" err="1" smtClean="0">
                          <a:solidFill>
                            <a:schemeClr val="tx1"/>
                          </a:solidFill>
                          <a:effectLst/>
                          <a:latin typeface="+mn-lt"/>
                          <a:ea typeface="+mn-ea"/>
                          <a:cs typeface="+mn-cs"/>
                        </a:rPr>
                        <a:t>Darrell</a:t>
                      </a:r>
                      <a:r>
                        <a:rPr lang="es-GT" sz="1000" i="0" kern="1200" baseline="0" noProof="0" dirty="0" smtClean="0">
                          <a:solidFill>
                            <a:schemeClr val="tx1"/>
                          </a:solidFill>
                          <a:effectLst/>
                          <a:latin typeface="+mn-lt"/>
                          <a:ea typeface="+mn-ea"/>
                          <a:cs typeface="+mn-cs"/>
                        </a:rPr>
                        <a:t> y otras no lo fueron.</a:t>
                      </a:r>
                    </a:p>
                  </a:txBody>
                  <a:tcPr marL="103632" marR="103632" marT="50292" marB="50292">
                    <a:no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22</a:t>
            </a:fld>
            <a:endParaRPr lang="en-US" dirty="0"/>
          </a:p>
        </p:txBody>
      </p:sp>
      <p:sp>
        <p:nvSpPr>
          <p:cNvPr id="6" name="Rectangle 5"/>
          <p:cNvSpPr/>
          <p:nvPr/>
        </p:nvSpPr>
        <p:spPr>
          <a:xfrm>
            <a:off x="568960" y="325118"/>
            <a:ext cx="6814820" cy="861774"/>
          </a:xfrm>
          <a:prstGeom prst="rect">
            <a:avLst/>
          </a:prstGeom>
        </p:spPr>
        <p:txBody>
          <a:bodyPr wrap="square">
            <a:spAutoFit/>
          </a:bodyPr>
          <a:lstStyle/>
          <a:p>
            <a:pPr lvl="0" algn="just" defTabSz="1018809">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2236889"/>
              </p:ext>
            </p:extLst>
          </p:nvPr>
        </p:nvGraphicFramePr>
        <p:xfrm>
          <a:off x="5943918" y="8153400"/>
          <a:ext cx="1439862" cy="619807"/>
        </p:xfrm>
        <a:graphic>
          <a:graphicData uri="http://schemas.openxmlformats.org/drawingml/2006/table">
            <a:tbl>
              <a:tblPr firstRow="1" firstCol="1" bandRow="1"/>
              <a:tblGrid>
                <a:gridCol w="1439862"/>
              </a:tblGrid>
              <a:tr h="132127">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baseline="0" dirty="0" smtClean="0">
                          <a:solidFill>
                            <a:srgbClr val="000000"/>
                          </a:solidFill>
                          <a:effectLst/>
                          <a:latin typeface="Calibri"/>
                          <a:ea typeface="Times New Roman"/>
                          <a:cs typeface="Times New Roman"/>
                        </a:rPr>
                        <a:t> RL.6.6  </a:t>
                      </a:r>
                      <a:r>
                        <a:rPr lang="en-US" sz="800" b="0" i="1" dirty="0" smtClean="0">
                          <a:solidFill>
                            <a:srgbClr val="000000"/>
                          </a:solidFill>
                          <a:effectLst/>
                          <a:latin typeface="Calibri"/>
                          <a:ea typeface="Times New Roman"/>
                          <a:cs typeface="Times New Roman"/>
                        </a:rPr>
                        <a:t>DOK </a:t>
                      </a:r>
                      <a:r>
                        <a:rPr lang="en-US" sz="800" b="0" i="1" dirty="0">
                          <a:solidFill>
                            <a:srgbClr val="000000"/>
                          </a:solidFill>
                          <a:effectLst/>
                          <a:latin typeface="Calibri"/>
                          <a:ea typeface="Times New Roman"/>
                          <a:cs typeface="Times New Roman"/>
                        </a:rPr>
                        <a:t>3 - EVC</a:t>
                      </a:r>
                      <a:endParaRPr lang="en-US" sz="800" b="0" i="1" dirty="0">
                        <a:effectLst/>
                        <a:latin typeface="Calibri"/>
                        <a:ea typeface="Calibri"/>
                        <a:cs typeface="Times New Roman"/>
                      </a:endParaRPr>
                    </a:p>
                  </a:txBody>
                  <a:tcPr marL="32804" marR="32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485267">
                <a:tc>
                  <a:txBody>
                    <a:bodyPr/>
                    <a:lstStyle/>
                    <a:p>
                      <a:pPr marL="0" marR="0" algn="l">
                        <a:lnSpc>
                          <a:spcPct val="100000"/>
                        </a:lnSpc>
                        <a:spcBef>
                          <a:spcPts val="0"/>
                        </a:spcBef>
                        <a:spcAft>
                          <a:spcPts val="0"/>
                        </a:spcAft>
                      </a:pPr>
                      <a:r>
                        <a:rPr lang="es-419" sz="800" b="0" dirty="0" smtClean="0">
                          <a:solidFill>
                            <a:srgbClr val="000000"/>
                          </a:solidFill>
                          <a:effectLst/>
                          <a:latin typeface="+mn-lt"/>
                          <a:ea typeface="Times New Roman"/>
                          <a:cs typeface="Times New Roman"/>
                        </a:rPr>
                        <a:t>Cita evidencias para mostrar cómo se desarrolla el punto de vista del autor en un texto para un propósito específico.</a:t>
                      </a:r>
                      <a:endParaRPr lang="en-US" sz="800" b="0" dirty="0" smtClean="0">
                        <a:effectLst/>
                        <a:latin typeface="Calibri"/>
                        <a:ea typeface="Calibri"/>
                        <a:cs typeface="Calibri"/>
                      </a:endParaRPr>
                    </a:p>
                  </a:txBody>
                  <a:tcPr marL="32804" marR="328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362902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55388636"/>
              </p:ext>
            </p:extLst>
          </p:nvPr>
        </p:nvGraphicFramePr>
        <p:xfrm>
          <a:off x="385434" y="1405128"/>
          <a:ext cx="6822440" cy="651205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noProof="0" dirty="0" smtClean="0">
                          <a:effectLst/>
                        </a:rPr>
                        <a:t>Pre-evaluación Trimestre 2: Clave para la </a:t>
                      </a:r>
                      <a:r>
                        <a:rPr lang="es-419" sz="1500" b="1" u="sng" noProof="0" dirty="0" smtClean="0">
                          <a:effectLst/>
                        </a:rPr>
                        <a:t>Respuesta construida de investigación</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300" b="1" u="sng" noProof="0" dirty="0" smtClean="0"/>
                        <a:t>Rúbricas para la Respuesta construida de investigación - Objetivo 2</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200" b="0" noProof="0" dirty="0" smtClean="0"/>
                        <a:t>habilidad para </a:t>
                      </a:r>
                      <a:r>
                        <a:rPr lang="es-419" sz="1200" b="0" i="1" noProof="0" dirty="0" smtClean="0"/>
                        <a:t>localizar, seleccionar, interpretar </a:t>
                      </a:r>
                      <a:r>
                        <a:rPr lang="es-419" sz="1200" b="0" i="0" noProof="0" dirty="0" smtClean="0"/>
                        <a:t>e </a:t>
                      </a:r>
                      <a:r>
                        <a:rPr lang="es-419" sz="1200" b="0" i="1" noProof="0" dirty="0" smtClean="0"/>
                        <a:t>integrar </a:t>
                      </a:r>
                      <a:r>
                        <a:rPr lang="es-419" sz="1200" b="0" noProof="0" dirty="0" smtClean="0"/>
                        <a:t> información</a:t>
                      </a:r>
                    </a:p>
                  </a:txBody>
                  <a:tcPr marL="103632" marR="103632" marT="50292" marB="50292"/>
                </a:tc>
                <a:tc hMerge="1">
                  <a:txBody>
                    <a:bodyPr/>
                    <a:lstStyle/>
                    <a:p>
                      <a:endParaRPr lang="en-US"/>
                    </a:p>
                  </a:txBody>
                  <a:tcPr/>
                </a:tc>
              </a:tr>
              <a:tr h="4937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600" b="1" noProof="0" dirty="0" smtClean="0"/>
                        <a:t>Pregunta #8:</a:t>
                      </a:r>
                      <a:r>
                        <a:rPr lang="es-MX" sz="1600" b="0" noProof="0" dirty="0" smtClean="0"/>
                        <a:t> </a:t>
                      </a:r>
                      <a:r>
                        <a:rPr lang="es-MX" sz="1400" b="0" noProof="0" dirty="0" smtClean="0"/>
                        <a:t>En las fuentes informativas #1 </a:t>
                      </a:r>
                      <a:r>
                        <a:rPr lang="es-MX" sz="1400" b="0" baseline="0" noProof="0" dirty="0" smtClean="0"/>
                        <a:t>(el texto) y #2 (el video), las personas interactúan y cuidan de un perro. ¿Qué puedes concluir acerca de las </a:t>
                      </a:r>
                      <a:r>
                        <a:rPr lang="es-MX" sz="1400" b="0" i="1" baseline="0" noProof="0" dirty="0" smtClean="0"/>
                        <a:t>responsabilidades y los beneficios de</a:t>
                      </a:r>
                      <a:r>
                        <a:rPr lang="es-MX" sz="1400" b="0" baseline="0" noProof="0" dirty="0" smtClean="0"/>
                        <a:t> tener un perro (mascota)? Apoya tu conclusión con ejemplos de las fuentes informativas #1 y #2. </a:t>
                      </a:r>
                      <a:endParaRPr lang="es-MX" sz="1400" b="1" baseline="0" noProof="0" dirty="0" smtClean="0">
                        <a:solidFill>
                          <a:schemeClr val="tx1"/>
                        </a:solidFill>
                      </a:endParaRPr>
                    </a:p>
                  </a:txBody>
                  <a:tcPr marL="103632" marR="103632" marT="50292" marB="50292">
                    <a:noFill/>
                  </a:tcPr>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GT" sz="1100" b="1" u="sng" kern="1200" dirty="0" smtClean="0">
                          <a:solidFill>
                            <a:schemeClr val="tx1"/>
                          </a:solidFill>
                          <a:effectLst/>
                          <a:latin typeface="+mn-lt"/>
                          <a:ea typeface="+mn-ea"/>
                          <a:cs typeface="+mn-cs"/>
                        </a:rPr>
                        <a:t>La respuesta da suficiente evidencia</a:t>
                      </a:r>
                      <a:r>
                        <a:rPr lang="es-GT" sz="1100" b="0" u="none" kern="1200" baseline="0" dirty="0" smtClean="0">
                          <a:solidFill>
                            <a:schemeClr val="tx1"/>
                          </a:solidFill>
                          <a:effectLst/>
                          <a:latin typeface="+mn-lt"/>
                          <a:ea typeface="+mn-ea"/>
                          <a:cs typeface="+mn-cs"/>
                        </a:rPr>
                        <a:t> de la habilidad de localizar y seleccionar información que explica las responsabilidades y los beneficios de tener un perro. Las responsabilidades de la fuente informativa #1 (el texto) podrían incluir: (1) sacar al perro a caminar, (2) mantener caliente al perro… Las responsabilidades de la fuente informativa #2 (el video)</a:t>
                      </a:r>
                      <a:r>
                        <a:rPr lang="es-MX" sz="1100" baseline="0" noProof="0" dirty="0" smtClean="0"/>
                        <a:t>  podrían incluir: (1) entrenar/ejercitar al perro, (2) proveer agua, (3)  proveer socialización/atención.  Los beneficios de la fuente #2 podrían incluir: (1) confort/cariño  (2) habilidad para ser entrenado.</a:t>
                      </a:r>
                      <a:endParaRPr lang="es-MX" sz="1100" b="1" i="0" u="sng" baseline="0" noProof="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s-GT" sz="1100" b="1" u="sng" kern="1200" dirty="0" smtClean="0">
                          <a:solidFill>
                            <a:schemeClr val="tx1"/>
                          </a:solidFill>
                          <a:effectLst/>
                          <a:latin typeface="+mn-lt"/>
                          <a:ea typeface="+mn-ea"/>
                          <a:cs typeface="+mn-cs"/>
                        </a:rPr>
                        <a:t>La respuesta da suficiente evidencia</a:t>
                      </a:r>
                      <a:r>
                        <a:rPr lang="es-GT" sz="1100" b="0" u="none" kern="1200" baseline="0" dirty="0" smtClean="0">
                          <a:solidFill>
                            <a:schemeClr val="tx1"/>
                          </a:solidFill>
                          <a:effectLst/>
                          <a:latin typeface="+mn-lt"/>
                          <a:ea typeface="+mn-ea"/>
                          <a:cs typeface="+mn-cs"/>
                        </a:rPr>
                        <a:t> de la habilidad  de interpretar e integrar información de ambas fuentes acerca de las ventajas y desventajas de tener un perro, para discutir sobre ambas. Algunas posibles conclusiones podrían incluir: </a:t>
                      </a:r>
                      <a:r>
                        <a:rPr lang="es-MX" sz="1100" baseline="0" noProof="0" dirty="0" smtClean="0"/>
                        <a:t>(1) tener un perro es una responsabilidad,  o (2) tener un perro es reconfortante.  Otras conclusiones están permitidas siempre que se apoyen con ejemplos tomados de ambas fuentes. </a:t>
                      </a:r>
                      <a:endParaRPr lang="es-MX" sz="1100" noProof="0" dirty="0" smtClean="0"/>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MX"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MX" sz="2000" b="1" noProof="0" dirty="0" smtClean="0"/>
                        <a:t>2</a:t>
                      </a:r>
                      <a:endParaRPr lang="es-MX" sz="2000" b="1" noProof="0" dirty="0"/>
                    </a:p>
                  </a:txBody>
                  <a:tcPr marL="103632" marR="103632" marT="50292" marB="50292" anchor="ctr"/>
                </a:tc>
                <a:tc>
                  <a:txBody>
                    <a:bodyPr/>
                    <a:lstStyle/>
                    <a:p>
                      <a:r>
                        <a:rPr lang="es-GT" sz="1000" b="0" i="1" noProof="0" dirty="0" smtClean="0"/>
                        <a:t>El estudiante localiza y selecciona información acerca</a:t>
                      </a:r>
                      <a:r>
                        <a:rPr lang="es-GT" sz="1000" b="0" i="1" baseline="0" noProof="0" dirty="0" smtClean="0"/>
                        <a:t> de </a:t>
                      </a:r>
                      <a:r>
                        <a:rPr lang="es-GT" sz="1000" b="0" i="1" noProof="0" dirty="0" smtClean="0"/>
                        <a:t>las responsabilidades y los beneficios de tener un perro,</a:t>
                      </a:r>
                      <a:r>
                        <a:rPr lang="es-GT" sz="1000" b="0" i="1" baseline="0" noProof="0" dirty="0" smtClean="0"/>
                        <a:t> tomada tanto de la </a:t>
                      </a:r>
                      <a:r>
                        <a:rPr lang="es-GT" sz="1000" b="0" i="1" noProof="0" dirty="0" smtClean="0"/>
                        <a:t>fuente</a:t>
                      </a:r>
                      <a:r>
                        <a:rPr lang="es-GT" sz="1000" b="0" i="1" baseline="0" noProof="0" dirty="0" smtClean="0"/>
                        <a:t> #1 (el texto) como de la fuente #2 (el video). </a:t>
                      </a:r>
                      <a:endParaRPr lang="es-MX" sz="1000" b="0" i="1" baseline="0" noProof="0" dirty="0" smtClean="0"/>
                    </a:p>
                    <a:p>
                      <a:r>
                        <a:rPr lang="es-MX" sz="1000" b="0" i="0" baseline="0" noProof="0" dirty="0" smtClean="0"/>
                        <a:t>Tener un perro puede ser mucho trabajo. </a:t>
                      </a:r>
                      <a:r>
                        <a:rPr lang="es-MX" sz="1000" b="0" i="0" baseline="0" noProof="0" dirty="0" err="1" smtClean="0"/>
                        <a:t>Darrell</a:t>
                      </a:r>
                      <a:r>
                        <a:rPr lang="es-MX" sz="1000" b="0" i="0" baseline="0" noProof="0" dirty="0" smtClean="0"/>
                        <a:t> tenía que sacar su perro a caminar aunque no quería. Su perro se perdió y  tuvo que hacer mucho para tratar de encontrarlo. En el video, la entrenadora tiene que enseñar al perro cómo regresar un teléfono. También vemos al perro tomando agua. Pero también vemos al niño abrazando al perro y muchas personas acariciándolo. Así que, tener un perro también hace a las personas felices.  </a:t>
                      </a:r>
                    </a:p>
                  </a:txBody>
                  <a:tcPr marL="103632" marR="103632" marT="50292" marB="50292">
                    <a:noFill/>
                  </a:tcPr>
                </a:tc>
              </a:tr>
              <a:tr h="771144">
                <a:tc>
                  <a:txBody>
                    <a:bodyPr/>
                    <a:lstStyle/>
                    <a:p>
                      <a:pPr algn="ctr"/>
                      <a:r>
                        <a:rPr lang="es-MX" sz="2000" b="1" noProof="0" dirty="0" smtClean="0"/>
                        <a:t>1</a:t>
                      </a:r>
                      <a:endParaRPr lang="es-MX" sz="2000" b="1" noProof="0"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000" b="0" i="1" noProof="0" dirty="0" smtClean="0"/>
                        <a:t>El estudiante localiza y selecciona alguna información acerca</a:t>
                      </a:r>
                      <a:r>
                        <a:rPr lang="es-GT" sz="1000" b="0" i="1" baseline="0" noProof="0" dirty="0" smtClean="0"/>
                        <a:t> </a:t>
                      </a:r>
                      <a:r>
                        <a:rPr lang="es-GT" sz="1000" b="0" i="1" noProof="0" dirty="0" smtClean="0"/>
                        <a:t>de las responsabilidades y los beneficios de tener un perro, </a:t>
                      </a:r>
                      <a:r>
                        <a:rPr lang="es-GT" sz="1000" b="0" i="1" baseline="0" noProof="0" dirty="0" smtClean="0"/>
                        <a:t>tomada tanto de la </a:t>
                      </a:r>
                      <a:r>
                        <a:rPr lang="es-GT" sz="1000" b="0" i="1" noProof="0" dirty="0" smtClean="0"/>
                        <a:t>fuente</a:t>
                      </a:r>
                      <a:r>
                        <a:rPr lang="es-GT" sz="1000" b="0" i="1" baseline="0" noProof="0" dirty="0" smtClean="0"/>
                        <a:t> #1 (el texto) como de la fuente #2 (el video). </a:t>
                      </a:r>
                      <a:endParaRPr lang="es-MX" sz="1000" b="0" i="1" baseline="0" noProof="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s-GT" sz="1100" b="0" i="0" baseline="0" noProof="0" dirty="0" smtClean="0"/>
                        <a:t>Tener un perro significa que lo tienes que sacar a caminar cuando tú no quieres. Pero los perros pueden hacer cosas divertidas, como devolver teléfonos a sus dueños, y son buenos para abrazarlos y acariciarlos.</a:t>
                      </a:r>
                      <a:endParaRPr lang="es-MX" sz="1100" b="0" i="0" baseline="0" noProof="0" dirty="0" smtClean="0"/>
                    </a:p>
                  </a:txBody>
                  <a:tcPr marL="103632" marR="103632" marT="50292" marB="50292">
                    <a:noFill/>
                  </a:tcPr>
                </a:tc>
              </a:tr>
              <a:tr h="472440">
                <a:tc>
                  <a:txBody>
                    <a:bodyPr/>
                    <a:lstStyle/>
                    <a:p>
                      <a:pPr algn="ctr"/>
                      <a:r>
                        <a:rPr lang="es-MX" sz="2000" b="1" noProof="0" dirty="0" smtClean="0"/>
                        <a:t>0</a:t>
                      </a:r>
                      <a:endParaRPr lang="es-MX" sz="2000" b="1" noProof="0" dirty="0"/>
                    </a:p>
                  </a:txBody>
                  <a:tcPr marL="103632" marR="103632" marT="50292" marB="50292" anchor="ctr"/>
                </a:tc>
                <a:tc>
                  <a:txBody>
                    <a:bodyPr/>
                    <a:lstStyle/>
                    <a:p>
                      <a:r>
                        <a:rPr lang="es-MX" sz="1000" b="0" i="1" baseline="0" noProof="0" dirty="0" smtClean="0"/>
                        <a:t>El estudiante  </a:t>
                      </a:r>
                      <a:r>
                        <a:rPr lang="es-MX" sz="1000" b="1" i="1" u="sng" baseline="0" noProof="0" dirty="0" smtClean="0"/>
                        <a:t>no da suficiente evidencia</a:t>
                      </a:r>
                      <a:r>
                        <a:rPr lang="es-MX" sz="1000" b="1" i="1" baseline="0" noProof="0" dirty="0" smtClean="0"/>
                        <a:t> </a:t>
                      </a:r>
                      <a:r>
                        <a:rPr lang="es-MX" sz="1000" b="0" i="1" baseline="0" noProof="0" dirty="0" smtClean="0"/>
                        <a:t>de la habilidad para localizar, seleccionar, interpretar e integrar información.</a:t>
                      </a:r>
                    </a:p>
                    <a:p>
                      <a:r>
                        <a:rPr lang="es-MX" sz="1100" b="0" i="0" baseline="0" noProof="0" dirty="0" smtClean="0"/>
                        <a:t>El perro en el video era listo y podía llevar los objetos perdidos a las personas. </a:t>
                      </a:r>
                    </a:p>
                  </a:txBody>
                  <a:tcPr marL="103632" marR="103632" marT="50292" marB="50292">
                    <a:no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23</a:t>
            </a:fld>
            <a:endParaRPr lang="en-US" dirty="0"/>
          </a:p>
        </p:txBody>
      </p:sp>
      <p:sp>
        <p:nvSpPr>
          <p:cNvPr id="5" name="Rectangle 4"/>
          <p:cNvSpPr/>
          <p:nvPr/>
        </p:nvSpPr>
        <p:spPr>
          <a:xfrm>
            <a:off x="304800" y="559396"/>
            <a:ext cx="6814820" cy="861774"/>
          </a:xfrm>
          <a:prstGeom prst="rect">
            <a:avLst/>
          </a:prstGeom>
        </p:spPr>
        <p:txBody>
          <a:bodyPr wrap="square">
            <a:spAutoFit/>
          </a:bodyPr>
          <a:lstStyle/>
          <a:p>
            <a:pPr lvl="0" algn="just" defTabSz="1018809">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graphicFrame>
        <p:nvGraphicFramePr>
          <p:cNvPr id="6" name="Table 5"/>
          <p:cNvGraphicFramePr>
            <a:graphicFrameLocks noGrp="1"/>
          </p:cNvGraphicFramePr>
          <p:nvPr>
            <p:extLst/>
          </p:nvPr>
        </p:nvGraphicFramePr>
        <p:xfrm>
          <a:off x="5912474" y="8305800"/>
          <a:ext cx="1447800" cy="744644"/>
        </p:xfrm>
        <a:graphic>
          <a:graphicData uri="http://schemas.openxmlformats.org/drawingml/2006/table">
            <a:tbl>
              <a:tblPr firstRow="1" firstCol="1" bandRow="1"/>
              <a:tblGrid>
                <a:gridCol w="1447800"/>
              </a:tblGrid>
              <a:tr h="13373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RL.6.7 DOK </a:t>
                      </a:r>
                      <a:r>
                        <a:rPr lang="en-US" sz="800" b="1" dirty="0">
                          <a:solidFill>
                            <a:srgbClr val="000000"/>
                          </a:solidFill>
                          <a:effectLst/>
                          <a:latin typeface="Calibri"/>
                          <a:ea typeface="Times New Roman"/>
                          <a:cs typeface="Times New Roman"/>
                        </a:rPr>
                        <a:t>4 - SYH</a:t>
                      </a:r>
                      <a:endParaRPr lang="en-US" sz="800" dirty="0">
                        <a:effectLst/>
                        <a:latin typeface="Calibri"/>
                        <a:ea typeface="Calibri"/>
                        <a:cs typeface="Times New Roman"/>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610914">
                <a:tc>
                  <a:txBody>
                    <a:bodyPr/>
                    <a:lstStyle/>
                    <a:p>
                      <a:pPr marL="0" marR="0" algn="l">
                        <a:lnSpc>
                          <a:spcPct val="100000"/>
                        </a:lnSpc>
                        <a:spcBef>
                          <a:spcPts val="0"/>
                        </a:spcBef>
                        <a:spcAft>
                          <a:spcPts val="0"/>
                        </a:spcAft>
                      </a:pPr>
                      <a:r>
                        <a:rPr lang="es-419" sz="800" b="0" dirty="0" smtClean="0">
                          <a:effectLst/>
                          <a:latin typeface="+mn-lt"/>
                          <a:ea typeface="Times New Roman"/>
                          <a:cs typeface="Times New Roman"/>
                        </a:rPr>
                        <a:t>Sintetiza la experiencia de leer, escuchar o ver la misma versión de un texto con el fin de hacer una recomendación de los beneficios de cada uno.</a:t>
                      </a:r>
                      <a:endParaRPr lang="en-US" sz="800" b="0" dirty="0">
                        <a:effectLst/>
                        <a:latin typeface="Calibri"/>
                        <a:ea typeface="Calibri"/>
                        <a:cs typeface="Times New Roman"/>
                      </a:endParaRPr>
                    </a:p>
                  </a:txBody>
                  <a:tcPr marL="33202" marR="33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008273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283241447"/>
              </p:ext>
            </p:extLst>
          </p:nvPr>
        </p:nvGraphicFramePr>
        <p:xfrm>
          <a:off x="304800" y="1226660"/>
          <a:ext cx="7239000" cy="7729728"/>
        </p:xfrm>
        <a:graphic>
          <a:graphicData uri="http://schemas.openxmlformats.org/drawingml/2006/table">
            <a:tbl>
              <a:tblPr firstRow="1" bandRow="1">
                <a:tableStyleId>{5940675A-B579-460E-94D1-54222C63F5DA}</a:tableStyleId>
              </a:tblPr>
              <a:tblGrid>
                <a:gridCol w="457200"/>
                <a:gridCol w="678180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500" b="1" dirty="0" smtClean="0">
                          <a:effectLst/>
                        </a:rPr>
                        <a:t>Pre-evaluación Trimestre 2: Clave para la </a:t>
                      </a:r>
                      <a:r>
                        <a:rPr lang="es-419" sz="1500" b="1" u="sng" dirty="0" smtClean="0">
                          <a:effectLst/>
                        </a:rPr>
                        <a:t>Respuesta construida de investigación</a:t>
                      </a:r>
                    </a:p>
                  </a:txBody>
                  <a:tcPr marL="103632" marR="103632" marT="50292" marB="50292"/>
                </a:tc>
                <a:tc hMerge="1">
                  <a:txBody>
                    <a:bodyPr/>
                    <a:lstStyle/>
                    <a:p>
                      <a:endParaRPr lang="en-US"/>
                    </a:p>
                  </a:txBody>
                  <a:tcPr/>
                </a:tc>
              </a:tr>
              <a:tr h="41926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3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mn-lt"/>
                          <a:ea typeface="+mn-ea"/>
                          <a:cs typeface="+mn-cs"/>
                        </a:rPr>
                        <a:t>habilidad para </a:t>
                      </a:r>
                      <a:r>
                        <a:rPr kumimoji="0" lang="es-419" sz="1200" b="0" i="1" u="none" strike="noStrike" kern="1200" cap="none" spc="0" normalizeH="0" baseline="0" noProof="0" dirty="0" smtClean="0">
                          <a:ln>
                            <a:noFill/>
                          </a:ln>
                          <a:solidFill>
                            <a:prstClr val="black"/>
                          </a:solidFill>
                          <a:effectLst/>
                          <a:uLnTx/>
                          <a:uFillTx/>
                          <a:latin typeface="+mn-lt"/>
                          <a:ea typeface="+mn-ea"/>
                          <a:cs typeface="+mn-cs"/>
                        </a:rPr>
                        <a:t>citar evidencia que apoye opiniones y/o ideas</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500" b="1" noProof="0" dirty="0" smtClean="0"/>
                        <a:t>Pregunta #15: </a:t>
                      </a:r>
                      <a:r>
                        <a:rPr lang="es-ES" sz="1400" b="0" noProof="0" dirty="0" smtClean="0"/>
                        <a:t>Explica cómo cada subtema en </a:t>
                      </a:r>
                      <a:r>
                        <a:rPr lang="es-ES" sz="1400" b="1" i="1" u="sng" noProof="0" dirty="0" smtClean="0"/>
                        <a:t>Valor canino </a:t>
                      </a:r>
                      <a:r>
                        <a:rPr lang="es-ES" sz="1400" b="0" noProof="0" dirty="0" smtClean="0"/>
                        <a:t>contribuye al propósito del autor para el desarrollo general del pasaje. Utiliza ejemplos del texto para apoyar tu respuesta. </a:t>
                      </a:r>
                      <a:endParaRPr lang="es-MX" sz="1400" b="0" noProof="0" dirty="0" smtClean="0"/>
                    </a:p>
                  </a:txBody>
                  <a:tcPr marL="103632" marR="103632" marT="50292" marB="50292">
                    <a:noFill/>
                  </a:tcPr>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r>
                        <a:rPr lang="es-MX" sz="1000" b="1" u="sng" noProof="0" dirty="0" smtClean="0"/>
                        <a:t>La respuesta da suficiente evidencia</a:t>
                      </a:r>
                      <a:r>
                        <a:rPr lang="es-MX" sz="1000" b="1" u="none" noProof="0" dirty="0" smtClean="0"/>
                        <a:t> </a:t>
                      </a:r>
                      <a:r>
                        <a:rPr lang="es-MX" sz="1000" b="0" u="none" noProof="0" dirty="0" smtClean="0"/>
                        <a:t>de la habilidad de citar </a:t>
                      </a:r>
                      <a:r>
                        <a:rPr lang="es-MX" sz="1000" baseline="0" noProof="0" dirty="0" smtClean="0"/>
                        <a:t>evidencia para apoyar la “idea” o el propósito general del pasaje, </a:t>
                      </a:r>
                      <a:r>
                        <a:rPr lang="es-MX" sz="1000" b="1" i="1" baseline="0" noProof="0" dirty="0" smtClean="0"/>
                        <a:t>Valor canino</a:t>
                      </a:r>
                      <a:r>
                        <a:rPr lang="es-MX" sz="1000" b="1" baseline="0" noProof="0" dirty="0" smtClean="0"/>
                        <a:t>. </a:t>
                      </a:r>
                      <a:r>
                        <a:rPr lang="es-MX" sz="1000" b="0" baseline="0" noProof="0" dirty="0" smtClean="0"/>
                        <a:t>Los estudiantes conectan los subtemas del pasaje como una forma en que el autor ha desarrollado el propósito principal del pasaje. </a:t>
                      </a:r>
                    </a:p>
                    <a:p>
                      <a:endParaRPr lang="es-MX" sz="600" b="0" u="sng" baseline="0" noProof="0" dirty="0" smtClean="0"/>
                    </a:p>
                    <a:p>
                      <a:r>
                        <a:rPr lang="es-MX" sz="1000" b="0" u="none" baseline="0" noProof="0" dirty="0" smtClean="0"/>
                        <a:t>Los estudiantes deben citar cada sección/subtema de </a:t>
                      </a:r>
                      <a:r>
                        <a:rPr lang="es-MX" sz="1000" b="1" i="1" u="none" baseline="0" noProof="0" dirty="0" smtClean="0"/>
                        <a:t>Valor canino </a:t>
                      </a:r>
                      <a:r>
                        <a:rPr lang="es-MX" sz="1000" b="0" i="0" u="none" baseline="0" noProof="0" dirty="0" smtClean="0"/>
                        <a:t>en el contexto de su propia contribución al desarrollo general del propósito de este texto. Para hacer esto los estudiantes tienen primero que determinar el propósito principal del pasaje (la salud de los perros de rescate que trabajaron en el sitio del 9/11, con algunas variaciones).</a:t>
                      </a:r>
                      <a:endParaRPr lang="es-MX" sz="1000" u="none" baseline="0" noProof="0" dirty="0" smtClean="0"/>
                    </a:p>
                    <a:p>
                      <a:endParaRPr lang="es-MX" sz="500" noProof="0" dirty="0" smtClean="0"/>
                    </a:p>
                    <a:p>
                      <a:r>
                        <a:rPr lang="es-MX" sz="1000" noProof="0" dirty="0" smtClean="0"/>
                        <a:t>Los estudiantes deben enumerar cada sección de </a:t>
                      </a:r>
                      <a:r>
                        <a:rPr lang="es-MX" sz="1000" b="1" i="1" noProof="0" dirty="0" smtClean="0"/>
                        <a:t>V</a:t>
                      </a:r>
                      <a:r>
                        <a:rPr lang="es-MX" sz="1000" b="1" i="1" baseline="0" noProof="0" dirty="0" smtClean="0"/>
                        <a:t>alor canino </a:t>
                      </a:r>
                      <a:r>
                        <a:rPr lang="es-MX" sz="1000" b="0" i="0" baseline="0" noProof="0" dirty="0" smtClean="0"/>
                        <a:t>y dar detalles de cómo cada sección apoya el propósito de este pasaje</a:t>
                      </a:r>
                      <a:r>
                        <a:rPr lang="es-MX" sz="1000" b="1" i="1" baseline="0" noProof="0" dirty="0" smtClean="0"/>
                        <a:t>.</a:t>
                      </a:r>
                      <a:r>
                        <a:rPr lang="es-MX" sz="1000" b="1" i="1" noProof="0" dirty="0" smtClean="0"/>
                        <a:t> </a:t>
                      </a:r>
                      <a:r>
                        <a:rPr lang="es-MX" sz="1000" b="0" i="0" noProof="0" dirty="0" smtClean="0"/>
                        <a:t>Algunos</a:t>
                      </a:r>
                      <a:r>
                        <a:rPr lang="es-MX" sz="1000" b="0" i="0" baseline="0" noProof="0" dirty="0" smtClean="0"/>
                        <a:t> aspectos/evidencia debe incluir detalles del pasaje introductorio (sección 1) y por qué había una preocupación sobre la salud de un perro de rescate (por los informes de las personas), y otros detalles o hechos apoyando la preocupación inicial</a:t>
                      </a:r>
                      <a:r>
                        <a:rPr lang="es-MX" sz="1000" noProof="0" dirty="0" smtClean="0"/>
                        <a:t>. La sección 2</a:t>
                      </a:r>
                      <a:r>
                        <a:rPr lang="es-MX" sz="1000" baseline="0" noProof="0" dirty="0" smtClean="0"/>
                        <a:t> apoya el propósito (tratando asuntos de salud de los perros)</a:t>
                      </a:r>
                      <a:r>
                        <a:rPr lang="es-MX" sz="1000" noProof="0" dirty="0" smtClean="0"/>
                        <a:t> indicando razones por las cuales los perros se mantuvieron saludables. Estas</a:t>
                      </a:r>
                      <a:r>
                        <a:rPr lang="es-MX" sz="1000" baseline="0" noProof="0" dirty="0" smtClean="0"/>
                        <a:t> razones pueden estar enumeradas o resumidas</a:t>
                      </a:r>
                      <a:r>
                        <a:rPr lang="es-MX" sz="1000" noProof="0" dirty="0" smtClean="0"/>
                        <a:t>. La sección 3 apoya el propósito dando seguimiento a lo largo de varios años para monitorear la salud de los perros que estuvieron presentes en</a:t>
                      </a:r>
                      <a:r>
                        <a:rPr lang="es-MX" sz="1000" baseline="0" noProof="0" dirty="0" smtClean="0"/>
                        <a:t> el lugar del 9/11.</a:t>
                      </a:r>
                      <a:r>
                        <a:rPr lang="es-MX" sz="1000" noProof="0" dirty="0" smtClean="0"/>
                        <a:t> La sección 4 “cierra” el pasaje volviendo a establecer la conexión del porqué</a:t>
                      </a:r>
                      <a:r>
                        <a:rPr lang="es-MX" sz="1000" baseline="0" noProof="0" dirty="0" smtClean="0"/>
                        <a:t> los trabajadores de rescate caninos son importantes, con hechos, detalles… (es decir, los ejemplos pueden variar siempre y cuando apoyen el propósito).</a:t>
                      </a:r>
                      <a:r>
                        <a:rPr lang="es-MX" sz="1000" noProof="0" dirty="0" smtClean="0"/>
                        <a:t> </a:t>
                      </a:r>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MX"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MX" sz="2000" b="1" noProof="0" dirty="0" smtClean="0"/>
                        <a:t>2</a:t>
                      </a:r>
                      <a:endParaRPr lang="es-MX" sz="2000" b="1" noProof="0"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i="1" baseline="0" noProof="0" dirty="0" smtClean="0"/>
                        <a:t>El estudiante ha determinado el propósito principal del pasaje y cita evidencia de cómo el autor desarrolló el propósito principal.</a:t>
                      </a:r>
                      <a:endParaRPr lang="es-MX" sz="1000" kern="1200" noProof="0" dirty="0" smtClean="0">
                        <a:solidFill>
                          <a:srgbClr val="000000"/>
                        </a:solidFill>
                        <a:latin typeface="+mn-lt"/>
                        <a:ea typeface="Times New Roman"/>
                        <a:cs typeface="Arial"/>
                      </a:endParaRPr>
                    </a:p>
                    <a:p>
                      <a:pPr marL="0" marR="0" indent="0" algn="l" defTabSz="1018809" rtl="0" eaLnBrk="1" fontAlgn="auto" latinLnBrk="0" hangingPunct="1">
                        <a:lnSpc>
                          <a:spcPct val="100000"/>
                        </a:lnSpc>
                        <a:spcBef>
                          <a:spcPts val="0"/>
                        </a:spcBef>
                        <a:spcAft>
                          <a:spcPts val="0"/>
                        </a:spcAft>
                        <a:buClrTx/>
                        <a:buSzTx/>
                        <a:buFontTx/>
                        <a:buNone/>
                        <a:tabLst/>
                        <a:defRPr/>
                      </a:pPr>
                      <a:r>
                        <a:rPr lang="es-MX" sz="1050" b="0" u="none" kern="1200" baseline="0" noProof="0" dirty="0" smtClean="0">
                          <a:solidFill>
                            <a:schemeClr val="tx1"/>
                          </a:solidFill>
                          <a:latin typeface="+mn-lt"/>
                          <a:ea typeface="+mn-ea"/>
                          <a:cs typeface="+mn-cs"/>
                        </a:rPr>
                        <a:t>Cada sección del pasaje </a:t>
                      </a:r>
                      <a:r>
                        <a:rPr lang="es-MX" sz="1050" b="1" i="1" u="sng" kern="1200" baseline="0" noProof="0" dirty="0" smtClean="0">
                          <a:solidFill>
                            <a:schemeClr val="tx1"/>
                          </a:solidFill>
                          <a:latin typeface="+mn-lt"/>
                          <a:ea typeface="+mn-ea"/>
                          <a:cs typeface="+mn-cs"/>
                        </a:rPr>
                        <a:t>Valor canino </a:t>
                      </a:r>
                      <a:r>
                        <a:rPr lang="es-MX" sz="1050" b="0" u="none" kern="1200" baseline="0" noProof="0" dirty="0" smtClean="0">
                          <a:solidFill>
                            <a:schemeClr val="tx1"/>
                          </a:solidFill>
                          <a:latin typeface="+mn-lt"/>
                          <a:ea typeface="+mn-ea"/>
                          <a:cs typeface="+mn-cs"/>
                        </a:rPr>
                        <a:t>contribuye al propósito principal (por qué los perros de rescate permanecieron  saludables). La sección 1 explica que las personas estaban preocupadas que los perros que ayudaron durante el 9/11 se enfermarían porque eso pasó con las personas. Algunos ejemplos son que las personas usaron máscaras, pero los perros no, y aun así algunas personas se enfermaron. En la sección 2, Cindy Otto da razones de por qué los perros de rescate no tuvieron problemas respiratorios. Ella dice que los perros no se quedaban  en el lugar por tanto tiempo como los humanos se quedaban , y tenían menos riesgos de problemas respiratorios. En la sección 3, los veterinarios continúan observando a los perros por si desarrollan alguna enfermedad, ya que algunos tipos de cáncer tardan en desarrollarse. En la sección 4, el pasaje concluye explicando que los perros trabajan duro para ser trabajadores de rescate y que son un precioso recurso. Todas estas secciones apoyan el propósito de la salud de los perros de rescate y por qué los necesitamos.</a:t>
                      </a:r>
                    </a:p>
                  </a:txBody>
                  <a:tcPr marL="103632" marR="103632" marT="50292" marB="50292">
                    <a:noFill/>
                  </a:tcPr>
                </a:tc>
              </a:tr>
              <a:tr h="905256">
                <a:tc>
                  <a:txBody>
                    <a:bodyPr/>
                    <a:lstStyle/>
                    <a:p>
                      <a:pPr algn="ctr"/>
                      <a:r>
                        <a:rPr lang="es-MX" sz="2000" b="1" noProof="0" dirty="0" smtClean="0"/>
                        <a:t>1</a:t>
                      </a:r>
                      <a:endParaRPr lang="es-MX" sz="2000" b="1" noProof="0"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1000" i="1" baseline="0" noProof="0" dirty="0" smtClean="0"/>
                        <a:t>El estudiante ha determinado el propósito principal del pasaje y cita alguna evidencia que se relaciona a cómo el autor desarrolló el propósito.</a:t>
                      </a:r>
                      <a:endParaRPr lang="es-MX" sz="1000" kern="1200" noProof="0" dirty="0" smtClean="0">
                        <a:solidFill>
                          <a:srgbClr val="000000"/>
                        </a:solidFill>
                        <a:latin typeface="+mn-lt"/>
                        <a:ea typeface="Times New Roman"/>
                        <a:cs typeface="Arial"/>
                      </a:endParaRPr>
                    </a:p>
                    <a:p>
                      <a:pPr marL="0" marR="0" indent="0" algn="l" defTabSz="1018809" rtl="0" eaLnBrk="1" fontAlgn="auto" latinLnBrk="0" hangingPunct="1">
                        <a:lnSpc>
                          <a:spcPct val="100000"/>
                        </a:lnSpc>
                        <a:spcBef>
                          <a:spcPts val="0"/>
                        </a:spcBef>
                        <a:spcAft>
                          <a:spcPts val="0"/>
                        </a:spcAft>
                        <a:buClrTx/>
                        <a:buSzTx/>
                        <a:buFontTx/>
                        <a:buNone/>
                        <a:tabLst/>
                        <a:defRPr/>
                      </a:pPr>
                      <a:r>
                        <a:rPr lang="es-MX" sz="1050" kern="1200" noProof="0" dirty="0" smtClean="0">
                          <a:solidFill>
                            <a:srgbClr val="000000"/>
                          </a:solidFill>
                          <a:latin typeface="+mn-lt"/>
                          <a:ea typeface="Calibri"/>
                          <a:cs typeface="Arial"/>
                        </a:rPr>
                        <a:t>Cada sección de </a:t>
                      </a:r>
                      <a:r>
                        <a:rPr lang="es-MX" sz="1050" b="1" i="1" kern="1200" noProof="0" dirty="0" smtClean="0">
                          <a:solidFill>
                            <a:srgbClr val="000000"/>
                          </a:solidFill>
                          <a:latin typeface="+mn-lt"/>
                          <a:ea typeface="Calibri"/>
                          <a:cs typeface="Arial"/>
                        </a:rPr>
                        <a:t>Valor canino </a:t>
                      </a:r>
                      <a:r>
                        <a:rPr lang="es-MX" sz="1050" b="0" i="0" kern="1200" noProof="0" dirty="0" smtClean="0">
                          <a:solidFill>
                            <a:srgbClr val="000000"/>
                          </a:solidFill>
                          <a:latin typeface="+mn-lt"/>
                          <a:ea typeface="Calibri"/>
                          <a:cs typeface="Arial"/>
                        </a:rPr>
                        <a:t>cuenta acerca del por</a:t>
                      </a:r>
                      <a:r>
                        <a:rPr lang="es-MX" sz="1050" b="0" i="0" kern="1200" baseline="0" noProof="0" dirty="0" smtClean="0">
                          <a:solidFill>
                            <a:srgbClr val="000000"/>
                          </a:solidFill>
                          <a:latin typeface="+mn-lt"/>
                          <a:ea typeface="Calibri"/>
                          <a:cs typeface="Arial"/>
                        </a:rPr>
                        <a:t>qué los perros de búsqueda y rescate son importantes y por qué necesitamos que los perros que estaban en el </a:t>
                      </a:r>
                      <a:r>
                        <a:rPr lang="es-MX" sz="1050" b="0" i="1" kern="1200" baseline="0" noProof="0" dirty="0" err="1" smtClean="0">
                          <a:solidFill>
                            <a:srgbClr val="000000"/>
                          </a:solidFill>
                          <a:latin typeface="+mn-lt"/>
                          <a:ea typeface="Calibri"/>
                          <a:cs typeface="Arial"/>
                        </a:rPr>
                        <a:t>World</a:t>
                      </a:r>
                      <a:r>
                        <a:rPr lang="es-MX" sz="1050" b="0" i="1" kern="1200" baseline="0" noProof="0" dirty="0" smtClean="0">
                          <a:solidFill>
                            <a:srgbClr val="000000"/>
                          </a:solidFill>
                          <a:latin typeface="+mn-lt"/>
                          <a:ea typeface="Calibri"/>
                          <a:cs typeface="Arial"/>
                        </a:rPr>
                        <a:t> </a:t>
                      </a:r>
                      <a:r>
                        <a:rPr lang="es-MX" sz="1050" b="0" i="1" kern="1200" baseline="0" noProof="0" dirty="0" err="1" smtClean="0">
                          <a:solidFill>
                            <a:srgbClr val="000000"/>
                          </a:solidFill>
                          <a:latin typeface="+mn-lt"/>
                          <a:ea typeface="Calibri"/>
                          <a:cs typeface="Arial"/>
                        </a:rPr>
                        <a:t>Trade</a:t>
                      </a:r>
                      <a:r>
                        <a:rPr lang="es-MX" sz="1050" b="0" i="1" kern="1200" baseline="0" noProof="0" dirty="0" smtClean="0">
                          <a:solidFill>
                            <a:srgbClr val="000000"/>
                          </a:solidFill>
                          <a:latin typeface="+mn-lt"/>
                          <a:ea typeface="Calibri"/>
                          <a:cs typeface="Arial"/>
                        </a:rPr>
                        <a:t> Center </a:t>
                      </a:r>
                      <a:r>
                        <a:rPr lang="es-MX" sz="1050" b="0" i="0" kern="1200" baseline="0" noProof="0" dirty="0" smtClean="0">
                          <a:solidFill>
                            <a:srgbClr val="000000"/>
                          </a:solidFill>
                          <a:latin typeface="+mn-lt"/>
                          <a:ea typeface="Calibri"/>
                          <a:cs typeface="Arial"/>
                        </a:rPr>
                        <a:t>estén saludables. Estos perros podrían haber respirado aire contaminado y haberse enfermado como los trabajadores humanos. Las secciones 1 y 2 hablan acerca del aire y por qué es posible que éste no afectó a los perros como a las personas. El pasaje termina cómo se entrenan a los perros.</a:t>
                      </a:r>
                      <a:endParaRPr lang="es-MX" sz="1050" noProof="0" dirty="0" smtClean="0">
                        <a:latin typeface="+mn-lt"/>
                        <a:ea typeface="Calibri"/>
                        <a:cs typeface="Times New Roman"/>
                      </a:endParaRPr>
                    </a:p>
                  </a:txBody>
                  <a:tcPr marL="103632" marR="103632" marT="50292" marB="50292">
                    <a:noFill/>
                  </a:tcPr>
                </a:tc>
              </a:tr>
              <a:tr h="393192">
                <a:tc>
                  <a:txBody>
                    <a:bodyPr/>
                    <a:lstStyle/>
                    <a:p>
                      <a:pPr algn="ctr"/>
                      <a:r>
                        <a:rPr lang="es-MX" sz="2000" b="1" noProof="0" dirty="0" smtClean="0"/>
                        <a:t>0</a:t>
                      </a:r>
                      <a:endParaRPr lang="es-MX" sz="2000" b="1" noProof="0" dirty="0"/>
                    </a:p>
                  </a:txBody>
                  <a:tcPr marL="103632" marR="103632" marT="50292" marB="50292" anchor="ctr"/>
                </a:tc>
                <a:tc>
                  <a:txBody>
                    <a:bodyPr/>
                    <a:lstStyle/>
                    <a:p>
                      <a:r>
                        <a:rPr lang="es-MX" sz="1000" i="1" noProof="0" dirty="0" smtClean="0"/>
                        <a:t>El estudiante no responde la pregunta.</a:t>
                      </a:r>
                    </a:p>
                    <a:p>
                      <a:pPr marL="0" marR="0" indent="0" algn="l" defTabSz="1018809" rtl="0" eaLnBrk="1" fontAlgn="auto" latinLnBrk="0" hangingPunct="1">
                        <a:lnSpc>
                          <a:spcPct val="100000"/>
                        </a:lnSpc>
                        <a:spcBef>
                          <a:spcPts val="0"/>
                        </a:spcBef>
                        <a:spcAft>
                          <a:spcPts val="0"/>
                        </a:spcAft>
                        <a:buClrTx/>
                        <a:buSzTx/>
                        <a:buFontTx/>
                        <a:buNone/>
                        <a:tabLst/>
                        <a:defRPr/>
                      </a:pPr>
                      <a:r>
                        <a:rPr lang="es-MX" sz="1000" kern="1200" noProof="0" dirty="0" smtClean="0">
                          <a:solidFill>
                            <a:srgbClr val="000000"/>
                          </a:solidFill>
                          <a:latin typeface="+mn-lt"/>
                          <a:ea typeface="Calibri"/>
                          <a:cs typeface="Arial"/>
                        </a:rPr>
                        <a:t>Los perros de rescate realmente pueden ayudar a las personas cuando están</a:t>
                      </a:r>
                      <a:r>
                        <a:rPr lang="es-MX" sz="1000" kern="1200" baseline="0" noProof="0" dirty="0" smtClean="0">
                          <a:solidFill>
                            <a:srgbClr val="000000"/>
                          </a:solidFill>
                          <a:latin typeface="+mn-lt"/>
                          <a:ea typeface="Calibri"/>
                          <a:cs typeface="Arial"/>
                        </a:rPr>
                        <a:t> perdidas.</a:t>
                      </a:r>
                      <a:endParaRPr lang="es-MX" sz="1200" noProof="0" dirty="0" smtClean="0">
                        <a:latin typeface="+mn-lt"/>
                        <a:ea typeface="Calibri"/>
                        <a:cs typeface="Times New Roman"/>
                      </a:endParaRPr>
                    </a:p>
                  </a:txBody>
                  <a:tcPr marL="103632" marR="103632" marT="50292" marB="50292">
                    <a:no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24</a:t>
            </a:fld>
            <a:endParaRPr lang="en-US" dirty="0"/>
          </a:p>
        </p:txBody>
      </p:sp>
      <p:sp>
        <p:nvSpPr>
          <p:cNvPr id="5" name="Rectangle 4"/>
          <p:cNvSpPr/>
          <p:nvPr/>
        </p:nvSpPr>
        <p:spPr>
          <a:xfrm>
            <a:off x="272716" y="337801"/>
            <a:ext cx="7271084" cy="861774"/>
          </a:xfrm>
          <a:prstGeom prst="rect">
            <a:avLst/>
          </a:prstGeom>
        </p:spPr>
        <p:txBody>
          <a:bodyPr wrap="square">
            <a:spAutoFit/>
          </a:bodyPr>
          <a:lstStyle/>
          <a:p>
            <a:pPr lvl="0" algn="just" defTabSz="1018809">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0729078"/>
              </p:ext>
            </p:extLst>
          </p:nvPr>
        </p:nvGraphicFramePr>
        <p:xfrm>
          <a:off x="5497106" y="9067800"/>
          <a:ext cx="2025968" cy="533400"/>
        </p:xfrm>
        <a:graphic>
          <a:graphicData uri="http://schemas.openxmlformats.org/drawingml/2006/table">
            <a:tbl>
              <a:tblPr firstRow="1" firstCol="1" bandRow="1"/>
              <a:tblGrid>
                <a:gridCol w="2025968"/>
              </a:tblGrid>
              <a:tr h="136947">
                <a:tc>
                  <a:txBody>
                    <a:bodyPr/>
                    <a:lstStyle/>
                    <a:p>
                      <a:pPr marL="0" marR="0" algn="ctr">
                        <a:lnSpc>
                          <a:spcPct val="100000"/>
                        </a:lnSpc>
                        <a:spcBef>
                          <a:spcPts val="0"/>
                        </a:spcBef>
                        <a:spcAft>
                          <a:spcPts val="0"/>
                        </a:spcAft>
                      </a:pP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RI.6.6 DOK </a:t>
                      </a:r>
                      <a:r>
                        <a:rPr lang="en-US" sz="800" b="1" i="1" dirty="0">
                          <a:solidFill>
                            <a:srgbClr val="000000"/>
                          </a:solidFill>
                          <a:effectLst/>
                          <a:latin typeface="Calibri"/>
                          <a:ea typeface="Times New Roman"/>
                          <a:cs typeface="Times New Roman"/>
                        </a:rPr>
                        <a:t>3- EV</a:t>
                      </a:r>
                      <a:r>
                        <a:rPr lang="en-US" sz="800" i="1" dirty="0">
                          <a:solidFill>
                            <a:srgbClr val="000000"/>
                          </a:solidFill>
                          <a:effectLst/>
                          <a:latin typeface="Calibri"/>
                          <a:ea typeface="Times New Roman"/>
                          <a:cs typeface="Times New Roman"/>
                        </a:rPr>
                        <a:t>C</a:t>
                      </a:r>
                      <a:endParaRPr lang="en-US" sz="800" i="1"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6453">
                <a:tc>
                  <a:txBody>
                    <a:bodyPr/>
                    <a:lstStyle/>
                    <a:p>
                      <a:pPr marL="0" marR="0" algn="l">
                        <a:lnSpc>
                          <a:spcPct val="100000"/>
                        </a:lnSpc>
                        <a:spcBef>
                          <a:spcPts val="0"/>
                        </a:spcBef>
                        <a:spcAft>
                          <a:spcPts val="0"/>
                        </a:spcAft>
                      </a:pPr>
                      <a:r>
                        <a:rPr lang="es-419" sz="800" b="0" dirty="0" smtClean="0">
                          <a:effectLst/>
                          <a:latin typeface="+mn-lt"/>
                          <a:ea typeface="Times New Roman"/>
                          <a:cs typeface="Times New Roman"/>
                        </a:rPr>
                        <a:t>Cita ejemplos concretos para mostrar cómo el punto de vista o propósito del autor es apoyado a lo largo de un texto nuevo.</a:t>
                      </a:r>
                      <a:endParaRPr lang="en-US" sz="800" b="0" dirty="0" smtClean="0">
                        <a:effectLst/>
                        <a:latin typeface="Calibri"/>
                        <a:ea typeface="Calibri"/>
                        <a:cs typeface="Calibri"/>
                      </a:endParaRP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806292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48"/>
          <p:cNvGraphicFramePr/>
          <p:nvPr>
            <p:extLst>
              <p:ext uri="{D42A27DB-BD31-4B8C-83A1-F6EECF244321}">
                <p14:modId xmlns:p14="http://schemas.microsoft.com/office/powerpoint/2010/main" val="1293313478"/>
              </p:ext>
            </p:extLst>
          </p:nvPr>
        </p:nvGraphicFramePr>
        <p:xfrm>
          <a:off x="380592" y="859086"/>
          <a:ext cx="6995160" cy="7236247"/>
        </p:xfrm>
        <a:graphic>
          <a:graphicData uri="http://schemas.openxmlformats.org/drawingml/2006/table">
            <a:tbl>
              <a:tblPr firstRow="1"/>
              <a:tblGrid>
                <a:gridCol w="967414"/>
                <a:gridCol w="6027746"/>
              </a:tblGrid>
              <a:tr h="624839">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endParaRPr lang="en-US" sz="1400" b="1" dirty="0" smtClean="0"/>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7932">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s-419" sz="1400" b="1" dirty="0" smtClean="0"/>
                        <a:t>Pre-evaluación Trimestre 2: Clave para la </a:t>
                      </a:r>
                      <a:r>
                        <a:rPr lang="es-419" sz="1400" b="1" u="sng" dirty="0" smtClean="0"/>
                        <a:t>Respuesta construida</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9268">
                <a:tc gridSpan="2">
                  <a:txBody>
                    <a:bodyPr/>
                    <a:lstStyle/>
                    <a:p>
                      <a:pPr marL="58738" lvl="0" indent="0" algn="l">
                        <a:defRPr sz="1800" b="0" i="0"/>
                      </a:pPr>
                      <a:r>
                        <a:rPr lang="es-419" sz="1400" b="1" dirty="0" smtClean="0">
                          <a:latin typeface="+mn-lt"/>
                        </a:rPr>
                        <a:t>Estándar RI.6.7   Rúbrica para la Respuesta Construida – </a:t>
                      </a:r>
                      <a:r>
                        <a:rPr lang="es-419" sz="1400" b="1" i="1" dirty="0" smtClean="0">
                          <a:latin typeface="+mn-lt"/>
                        </a:rPr>
                        <a:t>Lectura </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542834">
                <a:tc gridSpan="2">
                  <a:txBody>
                    <a:bodyPr/>
                    <a:lstStyle/>
                    <a:p>
                      <a:pPr marL="111125" indent="0">
                        <a:buFont typeface="+mj-lt"/>
                        <a:buNone/>
                        <a:defRPr/>
                      </a:pPr>
                      <a:r>
                        <a:rPr lang="es-MX" sz="1400" b="1" dirty="0" smtClean="0">
                          <a:latin typeface="+mn-lt"/>
                        </a:rPr>
                        <a:t>Pregunta #16: </a:t>
                      </a:r>
                      <a:r>
                        <a:rPr lang="es-ES" sz="1400" b="0" dirty="0" smtClean="0">
                          <a:latin typeface="+mn-lt"/>
                        </a:rPr>
                        <a:t>Durante la operación de rescate del 9/11, ¿qué perros probablemente se utilizaron más, los perros de venteo o los perros de rastreo?  Explica tu respuesta. Proporciona ejemplos tomados del pasaje </a:t>
                      </a:r>
                      <a:r>
                        <a:rPr lang="es-ES" sz="1400" b="1" i="1" u="sng" dirty="0" smtClean="0">
                          <a:latin typeface="+mn-lt"/>
                        </a:rPr>
                        <a:t>Valor canino </a:t>
                      </a:r>
                      <a:r>
                        <a:rPr lang="es-ES" sz="1400" b="0" dirty="0" smtClean="0">
                          <a:latin typeface="+mn-lt"/>
                        </a:rPr>
                        <a:t>y del artículo </a:t>
                      </a:r>
                      <a:r>
                        <a:rPr lang="es-ES" sz="1400" b="1" i="1" u="sng" dirty="0" smtClean="0">
                          <a:latin typeface="+mn-lt"/>
                        </a:rPr>
                        <a:t>Datos sobre los perros de búsqueda y rescate</a:t>
                      </a:r>
                      <a:r>
                        <a:rPr lang="es-ES" sz="1400" b="0" dirty="0" smtClean="0">
                          <a:latin typeface="+mn-lt"/>
                        </a:rPr>
                        <a:t>. </a:t>
                      </a:r>
                      <a:endParaRPr lang="es-MX" sz="1400" b="0"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noFill/>
                  </a:tcPr>
                </a:tc>
                <a:tc hMerge="1">
                  <a:txBody>
                    <a:bodyPr/>
                    <a:lstStyle/>
                    <a:p>
                      <a:endParaRPr lang="en-US"/>
                    </a:p>
                  </a:txBody>
                  <a:tcPr/>
                </a:tc>
              </a:tr>
              <a:tr h="798576">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lang="es-GT" sz="1000" b="0" u="sng" noProof="0" dirty="0" smtClean="0"/>
                        <a:t>Instrucciones</a:t>
                      </a:r>
                      <a:r>
                        <a:rPr lang="es-GT" sz="1000" b="0" u="sng" baseline="0" noProof="0" dirty="0" smtClean="0"/>
                        <a:t> para calificar</a:t>
                      </a:r>
                      <a:r>
                        <a:rPr lang="es-GT" sz="1000" b="0" u="none" noProof="0" dirty="0" smtClean="0"/>
                        <a:t>: </a:t>
                      </a:r>
                      <a:r>
                        <a:rPr lang="es-GT" sz="1000" b="0" kern="1200" noProof="0" dirty="0" smtClean="0">
                          <a:solidFill>
                            <a:srgbClr val="000000"/>
                          </a:solidFill>
                          <a:effectLst/>
                          <a:latin typeface="+mn-lt"/>
                          <a:ea typeface="Times New Roman"/>
                          <a:cs typeface="Arial"/>
                        </a:rPr>
                        <a:t>E</a:t>
                      </a:r>
                      <a:r>
                        <a:rPr lang="es-GT" sz="1000" kern="1200" noProof="0" dirty="0" smtClean="0">
                          <a:solidFill>
                            <a:srgbClr val="000000"/>
                          </a:solidFill>
                          <a:effectLst/>
                          <a:latin typeface="+mn-lt"/>
                          <a:ea typeface="Times New Roman"/>
                          <a:cs typeface="Arial"/>
                        </a:rPr>
                        <a:t>scriba una visión</a:t>
                      </a:r>
                      <a:r>
                        <a:rPr lang="es-GT" sz="1000" kern="1200" baseline="0" noProof="0" dirty="0" smtClean="0">
                          <a:solidFill>
                            <a:srgbClr val="000000"/>
                          </a:solidFill>
                          <a:effectLst/>
                          <a:latin typeface="+mn-lt"/>
                          <a:ea typeface="Times New Roman"/>
                          <a:cs typeface="Arial"/>
                        </a:rPr>
                        <a:t> general de lo que los estudiantes podrían incluir en una respuesta competente con ejemplos del texto. </a:t>
                      </a:r>
                      <a:r>
                        <a:rPr lang="es-419" sz="1000" kern="1200" baseline="0" noProof="0" dirty="0" smtClean="0">
                          <a:solidFill>
                            <a:srgbClr val="000000"/>
                          </a:solidFill>
                          <a:effectLst/>
                          <a:latin typeface="+mn-lt"/>
                          <a:ea typeface="Times New Roman"/>
                          <a:cs typeface="Arial"/>
                        </a:rPr>
                        <a:t>Sea bien específico y “extenso”.</a:t>
                      </a:r>
                    </a:p>
                    <a:p>
                      <a:pPr lvl="0" algn="l">
                        <a:defRPr sz="1800" b="0" i="0"/>
                      </a:pPr>
                      <a:r>
                        <a:rPr lang="es-GT" sz="1000" b="0" u="sng" noProof="0" dirty="0" smtClean="0"/>
                        <a:t>Lenguaje del maestro y notas de calificación</a:t>
                      </a:r>
                      <a:r>
                        <a:rPr lang="es-GT" sz="1000" b="0" u="none" noProof="0" dirty="0" smtClean="0"/>
                        <a:t>:</a:t>
                      </a:r>
                      <a:endParaRPr lang="es-GT" sz="1000" b="0" noProof="0" dirty="0" smtClean="0"/>
                    </a:p>
                    <a:p>
                      <a:pPr lvl="0" algn="l">
                        <a:defRPr sz="1800" b="0" i="0"/>
                      </a:pPr>
                      <a:r>
                        <a:rPr lang="es-GT" sz="1000" b="1" kern="1200" dirty="0" smtClean="0">
                          <a:solidFill>
                            <a:schemeClr val="tx1"/>
                          </a:solidFill>
                          <a:effectLst/>
                          <a:latin typeface="+mn-lt"/>
                          <a:ea typeface="+mn-ea"/>
                          <a:cs typeface="+mn-cs"/>
                        </a:rPr>
                        <a:t>Una evidencia suficiente </a:t>
                      </a:r>
                      <a:r>
                        <a:rPr lang="es-GT" sz="1000" b="0" kern="1200" dirty="0" smtClean="0">
                          <a:solidFill>
                            <a:schemeClr val="tx1"/>
                          </a:solidFill>
                          <a:effectLst/>
                          <a:latin typeface="+mn-lt"/>
                          <a:ea typeface="+mn-ea"/>
                          <a:cs typeface="+mn-cs"/>
                        </a:rPr>
                        <a:t>específicamente</a:t>
                      </a:r>
                      <a:r>
                        <a:rPr lang="es-GT" sz="1000" b="0" kern="1200" baseline="0" dirty="0" smtClean="0">
                          <a:solidFill>
                            <a:schemeClr val="tx1"/>
                          </a:solidFill>
                          <a:effectLst/>
                          <a:latin typeface="+mn-lt"/>
                          <a:ea typeface="+mn-ea"/>
                          <a:cs typeface="+mn-cs"/>
                        </a:rPr>
                        <a:t> respondería la pregunta</a:t>
                      </a:r>
                      <a:r>
                        <a:rPr lang="es-MX" sz="1000" b="0" baseline="0" dirty="0" smtClean="0">
                          <a:uFill>
                            <a:solidFill/>
                          </a:uFill>
                          <a:latin typeface="+mn-lt"/>
                        </a:rPr>
                        <a:t>, utilizando evidencia de ambos textos para apoyar qué tipo de perro de rescate se utilizó más durante la operación de rescate del 9/11.</a:t>
                      </a:r>
                    </a:p>
                    <a:p>
                      <a:pPr lvl="0" algn="l">
                        <a:defRPr sz="1800" b="0" i="0"/>
                      </a:pPr>
                      <a:r>
                        <a:rPr lang="es-GT" sz="1000" b="1" kern="1200" dirty="0" smtClean="0">
                          <a:solidFill>
                            <a:schemeClr val="tx1"/>
                          </a:solidFill>
                          <a:effectLst/>
                          <a:latin typeface="+mn-lt"/>
                          <a:ea typeface="+mn-ea"/>
                          <a:cs typeface="+mn-cs"/>
                        </a:rPr>
                        <a:t>Las identificaciones específicas </a:t>
                      </a:r>
                      <a:r>
                        <a:rPr lang="es-GT" sz="1000" kern="1200" dirty="0" smtClean="0">
                          <a:solidFill>
                            <a:schemeClr val="tx1"/>
                          </a:solidFill>
                          <a:effectLst/>
                          <a:latin typeface="+mn-lt"/>
                          <a:ea typeface="+mn-ea"/>
                          <a:cs typeface="+mn-cs"/>
                        </a:rPr>
                        <a:t>(detalles de apoyo) podrían incluir evidencia de ambas fuentes utilizando detalles/hechos y ejemplos. Los perros de venteo eran los que más</a:t>
                      </a:r>
                      <a:r>
                        <a:rPr lang="es-GT" sz="1000" kern="1200" baseline="0" dirty="0" smtClean="0">
                          <a:solidFill>
                            <a:schemeClr val="tx1"/>
                          </a:solidFill>
                          <a:effectLst/>
                          <a:latin typeface="+mn-lt"/>
                          <a:ea typeface="+mn-ea"/>
                          <a:cs typeface="+mn-cs"/>
                        </a:rPr>
                        <a:t> se usaron durante la operación de rescate del 9/11. Los datos sobre los perros de búsqueda y rescate deben incluir detalles sobre cómo los perros de venteo usan el olor humano en el aire para encontrar personas perdidas, y cómo esto está conectado a lo que se necesitó en el </a:t>
                      </a:r>
                      <a:r>
                        <a:rPr lang="es-GT" sz="1000" i="1" kern="1200" baseline="0" dirty="0" err="1" smtClean="0">
                          <a:solidFill>
                            <a:schemeClr val="tx1"/>
                          </a:solidFill>
                          <a:effectLst/>
                          <a:latin typeface="+mn-lt"/>
                          <a:ea typeface="+mn-ea"/>
                          <a:cs typeface="+mn-cs"/>
                        </a:rPr>
                        <a:t>World</a:t>
                      </a:r>
                      <a:r>
                        <a:rPr lang="es-GT" sz="1000" i="1" kern="1200" baseline="0" dirty="0" smtClean="0">
                          <a:solidFill>
                            <a:schemeClr val="tx1"/>
                          </a:solidFill>
                          <a:effectLst/>
                          <a:latin typeface="+mn-lt"/>
                          <a:ea typeface="+mn-ea"/>
                          <a:cs typeface="+mn-cs"/>
                        </a:rPr>
                        <a:t> </a:t>
                      </a:r>
                      <a:r>
                        <a:rPr lang="es-GT" sz="1000" i="1" kern="1200" baseline="0" dirty="0" err="1" smtClean="0">
                          <a:solidFill>
                            <a:schemeClr val="tx1"/>
                          </a:solidFill>
                          <a:effectLst/>
                          <a:latin typeface="+mn-lt"/>
                          <a:ea typeface="+mn-ea"/>
                          <a:cs typeface="+mn-cs"/>
                        </a:rPr>
                        <a:t>Trade</a:t>
                      </a:r>
                      <a:r>
                        <a:rPr lang="es-GT" sz="1000" i="1" kern="1200" baseline="0" dirty="0" smtClean="0">
                          <a:solidFill>
                            <a:schemeClr val="tx1"/>
                          </a:solidFill>
                          <a:effectLst/>
                          <a:latin typeface="+mn-lt"/>
                          <a:ea typeface="+mn-ea"/>
                          <a:cs typeface="+mn-cs"/>
                        </a:rPr>
                        <a:t> Center</a:t>
                      </a:r>
                      <a:r>
                        <a:rPr lang="es-GT" sz="1000" kern="1200" baseline="0" dirty="0" smtClean="0">
                          <a:solidFill>
                            <a:schemeClr val="tx1"/>
                          </a:solidFill>
                          <a:effectLst/>
                          <a:latin typeface="+mn-lt"/>
                          <a:ea typeface="+mn-ea"/>
                          <a:cs typeface="+mn-cs"/>
                        </a:rPr>
                        <a:t>. Los estudiantes podrían comparar esto con los perros de rastreo, que  solo buscan a una persona específica. </a:t>
                      </a:r>
                      <a:endParaRPr lang="es-MX" sz="1000" b="0" baseline="0" dirty="0" smtClean="0">
                        <a:uFill>
                          <a:solidFill/>
                        </a:uFill>
                        <a:latin typeface="+mn-lt"/>
                      </a:endParaRPr>
                    </a:p>
                    <a:p>
                      <a:r>
                        <a:rPr lang="es-GT" sz="1000" b="1" kern="1200" dirty="0" smtClean="0">
                          <a:solidFill>
                            <a:schemeClr val="tx1"/>
                          </a:solidFill>
                          <a:effectLst/>
                          <a:latin typeface="+mn-lt"/>
                          <a:ea typeface="+mn-ea"/>
                          <a:cs typeface="+mn-cs"/>
                        </a:rPr>
                        <a:t>Un apoyo total </a:t>
                      </a:r>
                      <a:r>
                        <a:rPr lang="es-GT" sz="1000" kern="1200" dirty="0" smtClean="0">
                          <a:solidFill>
                            <a:schemeClr val="tx1"/>
                          </a:solidFill>
                          <a:effectLst/>
                          <a:latin typeface="+mn-lt"/>
                          <a:ea typeface="+mn-ea"/>
                          <a:cs typeface="+mn-cs"/>
                        </a:rPr>
                        <a:t>(otros detalles) </a:t>
                      </a:r>
                      <a:r>
                        <a:rPr lang="es-ES" sz="1000" dirty="0" smtClean="0">
                          <a:solidFill>
                            <a:schemeClr val="tx1"/>
                          </a:solidFill>
                        </a:rPr>
                        <a:t>que da credibilidad a la respuesta es aceptable si se trata de una fuente de información, tal como:</a:t>
                      </a:r>
                    </a:p>
                    <a:p>
                      <a:r>
                        <a:rPr lang="es-ES" sz="1000" dirty="0" smtClean="0">
                          <a:solidFill>
                            <a:schemeClr val="tx1"/>
                          </a:solidFill>
                        </a:rPr>
                        <a:t>los perros de venteo trabajan sin correa y en áreas grandes (también necesario para esta operación de rescate específica). Cualquier detalle o evidencia del texto es aceptable si apoya la pregunta. Los estudiantes no deben apoyar la pregunta con opiniones o previo conocimiento personal que no aparezca en el texto.</a:t>
                      </a:r>
                      <a:endParaRPr lang="es-MX" sz="1000" dirty="0" smtClean="0">
                        <a:solidFill>
                          <a:schemeClr val="tx1"/>
                        </a:solidFill>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hMerge="1">
                  <a:txBody>
                    <a:bodyPr/>
                    <a:lstStyle/>
                    <a:p>
                      <a:endParaRPr lang="en-US"/>
                    </a:p>
                  </a:txBody>
                  <a:tcPr/>
                </a:tc>
              </a:tr>
              <a:tr h="960120">
                <a:tc>
                  <a:txBody>
                    <a:bodyPr/>
                    <a:lstStyle/>
                    <a:p>
                      <a:pPr lvl="0" algn="ctr">
                        <a:defRPr sz="1800" b="0" i="0"/>
                      </a:pPr>
                      <a:r>
                        <a:rPr lang="es-MX" sz="2000" b="1" dirty="0" smtClean="0">
                          <a:latin typeface="+mn-lt"/>
                        </a:rPr>
                        <a:t>3</a:t>
                      </a:r>
                      <a:endParaRPr lang="es-MX" sz="2000" b="1"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0" i="1" u="none" kern="1200" baseline="0" dirty="0" smtClean="0">
                          <a:solidFill>
                            <a:schemeClr val="tx1"/>
                          </a:solidFill>
                          <a:latin typeface="+mn-lt"/>
                          <a:ea typeface="+mn-ea"/>
                          <a:cs typeface="+mn-cs"/>
                        </a:rPr>
                        <a:t>El estudiante proporciona varios ejemplos de evidencia suficiente tomados de ambos textos, y explica el razonamiento.</a:t>
                      </a:r>
                      <a:endParaRPr lang="es-MX" sz="1400" b="1" u="sng" kern="1200" baseline="0" dirty="0" smtClean="0">
                        <a:solidFill>
                          <a:schemeClr val="tx1"/>
                        </a:solidFill>
                        <a:latin typeface="+mn-lt"/>
                        <a:ea typeface="+mn-ea"/>
                        <a:cs typeface="+mn-cs"/>
                      </a:endParaRPr>
                    </a:p>
                    <a:p>
                      <a:pPr marL="0" marR="0" indent="0" algn="l" defTabSz="966612" rtl="0" eaLnBrk="1" fontAlgn="auto" latinLnBrk="0" hangingPunct="1">
                        <a:lnSpc>
                          <a:spcPct val="100000"/>
                        </a:lnSpc>
                        <a:spcBef>
                          <a:spcPts val="0"/>
                        </a:spcBef>
                        <a:spcAft>
                          <a:spcPts val="0"/>
                        </a:spcAft>
                        <a:buClrTx/>
                        <a:buSzTx/>
                        <a:buFontTx/>
                        <a:buNone/>
                        <a:tabLst/>
                        <a:defRPr/>
                      </a:pPr>
                      <a:r>
                        <a:rPr lang="es-MX" sz="1100" b="0" baseline="0" dirty="0" smtClean="0">
                          <a:solidFill>
                            <a:schemeClr val="tx1"/>
                          </a:solidFill>
                        </a:rPr>
                        <a:t>Los perros de venteo probablemente fueron los más usados para la operación de búsqueda y rescate en el sitio del 9/11. Estos perros pueden encontrar a cualquier persona porque ellos huelen el olor humano en el aire. Los perros de venteo trabajan sin correa. Esto significa que ellos podrían buscar personas en lugares en el que el manejador/entrenador tal vez no podría llegar tan fácilmente. Los perros están entrenados para buscar en áreas grandes como la del 9/11.</a:t>
                      </a:r>
                      <a:endParaRPr lang="es-MX" sz="1100" b="0" dirty="0">
                        <a:solidFill>
                          <a:schemeClr val="tx1"/>
                        </a:solidFill>
                      </a:endParaRPr>
                    </a:p>
                  </a:txBody>
                  <a:tcPr marL="102013" marR="102013" marT="51091" marB="51091">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502920">
                <a:tc>
                  <a:txBody>
                    <a:bodyPr/>
                    <a:lstStyle/>
                    <a:p>
                      <a:pPr lvl="0" algn="ctr">
                        <a:defRPr sz="1800" b="0" i="0"/>
                      </a:pPr>
                      <a:r>
                        <a:rPr lang="es-MX" sz="2000" b="1" dirty="0" smtClean="0">
                          <a:latin typeface="+mn-lt"/>
                        </a:rPr>
                        <a:t>2</a:t>
                      </a:r>
                      <a:endParaRPr lang="es-MX" sz="2000" b="1"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r>
                        <a:rPr lang="es-MX" sz="1000" b="0" i="1" u="none" kern="1200" baseline="0" dirty="0" smtClean="0">
                          <a:solidFill>
                            <a:schemeClr val="tx1"/>
                          </a:solidFill>
                          <a:latin typeface="+mn-lt"/>
                          <a:ea typeface="+mn-ea"/>
                          <a:cs typeface="+mn-cs"/>
                        </a:rPr>
                        <a:t>El estudiante proporciona algunos ejemplos de evidencia y detalles tomados de ambos textos, y explica el razonamiento.</a:t>
                      </a:r>
                      <a:endParaRPr lang="es-MX" sz="1400" b="1" u="sng" kern="1200" baseline="0" dirty="0" smtClean="0">
                        <a:solidFill>
                          <a:schemeClr val="tx1"/>
                        </a:solidFill>
                        <a:latin typeface="+mn-lt"/>
                        <a:ea typeface="+mn-ea"/>
                        <a:cs typeface="+mn-cs"/>
                      </a:endParaRPr>
                    </a:p>
                    <a:p>
                      <a:r>
                        <a:rPr lang="es-MX" sz="1100" b="0" i="0" u="none" kern="1200" baseline="0" dirty="0" smtClean="0">
                          <a:solidFill>
                            <a:schemeClr val="tx1"/>
                          </a:solidFill>
                          <a:latin typeface="+mn-lt"/>
                          <a:ea typeface="+mn-ea"/>
                          <a:cs typeface="+mn-cs"/>
                        </a:rPr>
                        <a:t>Los perros que están entrenados para oler el olor humano se llaman perros de venteo. Ellos pueden encontrar a cualquier persona en áreas grandes. Ellos son capaces de escalar las piedras y el concreto que hubiese estado en el lugar del 9/11.</a:t>
                      </a:r>
                    </a:p>
                  </a:txBody>
                  <a:tcPr marL="102013" marR="102013" marT="51091" marB="51091">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365760">
                <a:tc>
                  <a:txBody>
                    <a:bodyPr/>
                    <a:lstStyle/>
                    <a:p>
                      <a:pPr lvl="0" algn="ctr">
                        <a:defRPr sz="1800" b="0" i="0"/>
                      </a:pPr>
                      <a:r>
                        <a:rPr lang="es-MX" sz="2000" b="1" dirty="0" smtClean="0">
                          <a:latin typeface="+mn-lt"/>
                        </a:rPr>
                        <a:t>1</a:t>
                      </a:r>
                      <a:endParaRPr lang="es-MX" sz="2000" b="1"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schemeClr val="tx1"/>
                          </a:solidFill>
                          <a:effectLst/>
                          <a:uLnTx/>
                          <a:uFillTx/>
                          <a:latin typeface="+mn-lt"/>
                          <a:ea typeface="+mn-ea"/>
                          <a:cs typeface="+mn-cs"/>
                        </a:rPr>
                        <a:t>El estudiante proporciona  muy pocos ejemplos de evidencia y detalles, y poco o ningún razonamiento específico.</a:t>
                      </a:r>
                      <a:endParaRPr lang="es-MX" sz="1400" b="1" u="sng" kern="1200" baseline="0" dirty="0" smtClean="0">
                        <a:solidFill>
                          <a:schemeClr val="tx1"/>
                        </a:solidFill>
                        <a:latin typeface="+mn-lt"/>
                        <a:ea typeface="+mn-ea"/>
                        <a:cs typeface="+mn-cs"/>
                      </a:endParaRPr>
                    </a:p>
                    <a:p>
                      <a:r>
                        <a:rPr lang="es-MX" sz="1100" b="0" u="none" kern="1200" baseline="0" dirty="0" smtClean="0">
                          <a:solidFill>
                            <a:schemeClr val="tx1"/>
                          </a:solidFill>
                          <a:latin typeface="+mn-lt"/>
                          <a:ea typeface="+mn-ea"/>
                          <a:cs typeface="+mn-cs"/>
                        </a:rPr>
                        <a:t>Yo pienso que probablemente los perros de venteo se usaron más para ayudar en los rescates durante el 9/11 porque ellos pueden encontrar a cualquier persona, no solo a una como los perros de rastreo.</a:t>
                      </a:r>
                    </a:p>
                  </a:txBody>
                  <a:tcPr marL="102013" marR="102013" marT="51091" marB="51091">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335280">
                <a:tc>
                  <a:txBody>
                    <a:bodyPr/>
                    <a:lstStyle/>
                    <a:p>
                      <a:pPr lvl="0" algn="ctr">
                        <a:defRPr sz="1800" b="0" i="0"/>
                      </a:pPr>
                      <a:r>
                        <a:rPr lang="es-MX" sz="2000" b="1" dirty="0" smtClean="0">
                          <a:latin typeface="+mn-lt"/>
                        </a:rPr>
                        <a:t>0</a:t>
                      </a:r>
                      <a:endParaRPr lang="es-MX" sz="2000" b="1"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000" b="0" i="1" u="none" kern="1200" baseline="0" dirty="0" smtClean="0">
                          <a:solidFill>
                            <a:schemeClr val="tx1"/>
                          </a:solidFill>
                          <a:latin typeface="+mn-lt"/>
                          <a:ea typeface="+mn-ea"/>
                          <a:cs typeface="+mn-cs"/>
                        </a:rPr>
                        <a:t>La respuesta del estudiante tiene muy poco o nada que ver con la pregunta.</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100" b="0" i="0" u="none" kern="1200" baseline="0" dirty="0" smtClean="0">
                          <a:solidFill>
                            <a:schemeClr val="tx1"/>
                          </a:solidFill>
                          <a:latin typeface="+mn-lt"/>
                          <a:ea typeface="+mn-ea"/>
                          <a:cs typeface="+mn-cs"/>
                        </a:rPr>
                        <a:t>Yo pienso que todos los perros pueden ayudar a encontrar personas.</a:t>
                      </a:r>
                      <a:endParaRPr lang="es-MX" sz="1100" b="1" i="0" u="sng" kern="1200" baseline="0" dirty="0" smtClean="0">
                        <a:solidFill>
                          <a:schemeClr val="tx1"/>
                        </a:solidFill>
                        <a:latin typeface="+mn-lt"/>
                        <a:ea typeface="+mn-ea"/>
                        <a:cs typeface="+mn-cs"/>
                      </a:endParaRPr>
                    </a:p>
                  </a:txBody>
                  <a:tcPr marL="102013" marR="102013" marT="51091" marB="51091">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bl>
          </a:graphicData>
        </a:graphic>
      </p:graphicFrame>
      <p:sp>
        <p:nvSpPr>
          <p:cNvPr id="4" name="TextBox 3"/>
          <p:cNvSpPr txBox="1"/>
          <p:nvPr/>
        </p:nvSpPr>
        <p:spPr>
          <a:xfrm>
            <a:off x="2057400" y="8229600"/>
            <a:ext cx="3124200" cy="861774"/>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000" i="1" dirty="0" smtClean="0"/>
              <a:t>Nota</a:t>
            </a:r>
            <a:r>
              <a:rPr lang="es-419" sz="1000" i="1" dirty="0" smtClean="0"/>
              <a:t>: Para que esta sea verdaderamente una pregunta DOK-4, tendría que haber mucha más y  investigación y sintetizar las fuentes de información.  DOK requiere problemas y proyectos.  Esta CR (Respuesta Construida) es un breve vistazo al  intento de un DOK-4.  </a:t>
            </a:r>
            <a:endParaRPr lang="es-419" sz="1000" i="1"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25</a:t>
            </a:fld>
            <a:endParaRPr lang="en-US" dirty="0"/>
          </a:p>
        </p:txBody>
      </p:sp>
      <p:sp>
        <p:nvSpPr>
          <p:cNvPr id="7" name="Rectangle 6"/>
          <p:cNvSpPr/>
          <p:nvPr/>
        </p:nvSpPr>
        <p:spPr>
          <a:xfrm>
            <a:off x="319965" y="570628"/>
            <a:ext cx="6995160" cy="861774"/>
          </a:xfrm>
          <a:prstGeom prst="rect">
            <a:avLst/>
          </a:prstGeom>
        </p:spPr>
        <p:txBody>
          <a:bodyPr wrap="square">
            <a:spAutoFit/>
          </a:bodyPr>
          <a:lstStyle/>
          <a:p>
            <a:pPr lvl="0" algn="just" defTabSz="1018809">
              <a:defRPr/>
            </a:pPr>
            <a:r>
              <a:rPr lang="es-ES_tradnl" sz="10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34533578"/>
              </p:ext>
            </p:extLst>
          </p:nvPr>
        </p:nvGraphicFramePr>
        <p:xfrm>
          <a:off x="5604582" y="8239836"/>
          <a:ext cx="1744662" cy="881132"/>
        </p:xfrm>
        <a:graphic>
          <a:graphicData uri="http://schemas.openxmlformats.org/drawingml/2006/table">
            <a:tbl>
              <a:tblPr firstRow="1" firstCol="1" bandRow="1"/>
              <a:tblGrid>
                <a:gridCol w="1744662"/>
              </a:tblGrid>
              <a:tr h="149612">
                <a:tc>
                  <a:txBody>
                    <a:bodyPr/>
                    <a:lstStyle/>
                    <a:p>
                      <a:pPr marL="0" marR="0" algn="ctr">
                        <a:lnSpc>
                          <a:spcPct val="100000"/>
                        </a:lnSpc>
                        <a:spcBef>
                          <a:spcPts val="0"/>
                        </a:spcBef>
                        <a:spcAft>
                          <a:spcPts val="0"/>
                        </a:spcAft>
                      </a:pPr>
                      <a:r>
                        <a:rPr lang="en-US" sz="800" b="1" i="1" dirty="0" err="1" smtClean="0">
                          <a:solidFill>
                            <a:srgbClr val="000000"/>
                          </a:solidFill>
                          <a:effectLst/>
                          <a:latin typeface="Calibri"/>
                          <a:ea typeface="Times New Roman"/>
                          <a:cs typeface="Times New Roman"/>
                        </a:rPr>
                        <a:t>Hacia</a:t>
                      </a:r>
                      <a:r>
                        <a:rPr lang="en-US" sz="800" b="1" i="1" dirty="0" smtClean="0">
                          <a:solidFill>
                            <a:srgbClr val="000000"/>
                          </a:solidFill>
                          <a:effectLst/>
                          <a:latin typeface="Calibri"/>
                          <a:ea typeface="Times New Roman"/>
                          <a:cs typeface="Times New Roman"/>
                        </a:rPr>
                        <a:t>   RI.6.7  DOK </a:t>
                      </a:r>
                      <a:r>
                        <a:rPr lang="en-US" sz="800" b="1" i="1" dirty="0">
                          <a:solidFill>
                            <a:srgbClr val="000000"/>
                          </a:solidFill>
                          <a:effectLst/>
                          <a:latin typeface="Calibri"/>
                          <a:ea typeface="Times New Roman"/>
                          <a:cs typeface="Times New Roman"/>
                        </a:rPr>
                        <a:t>4 - ANP</a:t>
                      </a:r>
                      <a:endParaRPr lang="en-US" sz="800" b="1" i="1" dirty="0">
                        <a:effectLst/>
                        <a:latin typeface="Calibri"/>
                        <a:ea typeface="Calibri"/>
                        <a:cs typeface="Times New Roman"/>
                      </a:endParaRPr>
                    </a:p>
                  </a:txBody>
                  <a:tcPr marL="33992" marR="3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670560">
                <a:tc>
                  <a:txBody>
                    <a:bodyPr/>
                    <a:lstStyle/>
                    <a:p>
                      <a:pPr marL="0" marR="0" algn="l">
                        <a:lnSpc>
                          <a:spcPct val="100000"/>
                        </a:lnSpc>
                        <a:spcBef>
                          <a:spcPts val="0"/>
                        </a:spcBef>
                        <a:spcAft>
                          <a:spcPts val="0"/>
                        </a:spcAft>
                      </a:pPr>
                      <a:r>
                        <a:rPr lang="es-419" sz="800" b="0" dirty="0" smtClean="0">
                          <a:effectLst/>
                          <a:latin typeface="+mn-lt"/>
                          <a:ea typeface="Times New Roman"/>
                          <a:cs typeface="Times New Roman"/>
                        </a:rPr>
                        <a:t>Recopila, analiza y organiza múltiples fuentes de información en diferentes medios o formatos sobre un tema o asunto específico para escribir un informe, ensayo o completar un trabajo de investigación. </a:t>
                      </a:r>
                      <a:endParaRPr lang="en-US" sz="800" b="0" dirty="0" smtClean="0">
                        <a:effectLst/>
                        <a:latin typeface="Calibri"/>
                        <a:ea typeface="Times New Roman"/>
                        <a:cs typeface="Times New Roman"/>
                      </a:endParaRPr>
                    </a:p>
                  </a:txBody>
                  <a:tcPr marL="33992" marR="3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81648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877550213"/>
              </p:ext>
            </p:extLst>
          </p:nvPr>
        </p:nvGraphicFramePr>
        <p:xfrm>
          <a:off x="237173" y="212413"/>
          <a:ext cx="7162800" cy="9221147"/>
        </p:xfrm>
        <a:graphic>
          <a:graphicData uri="http://schemas.openxmlformats.org/drawingml/2006/table">
            <a:tbl>
              <a:tblPr firstRow="1" bandRow="1">
                <a:tableStyleId>{5940675A-B579-460E-94D1-54222C63F5DA}</a:tableStyleId>
              </a:tblPr>
              <a:tblGrid>
                <a:gridCol w="372427"/>
                <a:gridCol w="6790373"/>
              </a:tblGrid>
              <a:tr h="504201">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900" b="0" i="1" u="none" strike="noStrike" kern="1200" cap="none" spc="0" normalizeH="0" baseline="0" noProof="0" dirty="0" smtClean="0">
                          <a:ln>
                            <a:noFill/>
                          </a:ln>
                          <a:solidFill>
                            <a:prstClr val="black"/>
                          </a:solidFill>
                          <a:effectLst/>
                          <a:uLnTx/>
                          <a:uFillTx/>
                          <a:latin typeface="+mn-lt"/>
                          <a:ea typeface="Calibri"/>
                          <a:cs typeface="Times New Roman"/>
                        </a:rPr>
                        <a:t>Los escritos breves se califican con una rúbrica de 2-3 puntos. Las composiciones completas se califican con una rúbrica de 4 puntos. La diferencia entre esta rúbrica y las rúbricas de Respuesta construida-Lectura, es que la  Rúbrica de Escrito Breve está evaluando el dominio de la escritura en un área específica, mientras que las rúbricas de lectura están evaluando la comprensión. </a:t>
                      </a:r>
                    </a:p>
                  </a:txBody>
                  <a:tcPr marL="103632" marR="103632" marT="50292" marB="50292">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09123">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prstClr val="black"/>
                          </a:solidFill>
                          <a:effectLst/>
                          <a:uLnTx/>
                          <a:uFillTx/>
                          <a:latin typeface="+mn-lt"/>
                          <a:ea typeface="+mn-ea"/>
                          <a:cs typeface="+mn-cs"/>
                        </a:rPr>
                        <a:t>Pre-evaluación Trimestre 2: Clave para la </a:t>
                      </a:r>
                      <a:r>
                        <a:rPr kumimoji="0" lang="es-419" sz="1400" b="1" i="0" u="sng" strike="noStrike" kern="1200" cap="none" spc="0" normalizeH="0" baseline="0" noProof="0" dirty="0" smtClean="0">
                          <a:ln>
                            <a:noFill/>
                          </a:ln>
                          <a:solidFill>
                            <a:prstClr val="black"/>
                          </a:solidFill>
                          <a:effectLst/>
                          <a:uLnTx/>
                          <a:uFillTx/>
                          <a:latin typeface="+mn-lt"/>
                          <a:ea typeface="+mn-ea"/>
                          <a:cs typeface="+mn-cs"/>
                        </a:rPr>
                        <a:t>Respuesta construida del escrito breve informativo</a:t>
                      </a:r>
                    </a:p>
                  </a:txBody>
                  <a:tcPr marL="103632" marR="103632" marT="50292" marB="50292">
                    <a:lnT w="12700" cap="flat" cmpd="sng" algn="ctr">
                      <a:solidFill>
                        <a:schemeClr val="tx1"/>
                      </a:solidFill>
                      <a:prstDash val="solid"/>
                      <a:round/>
                      <a:headEnd type="none" w="med" len="med"/>
                      <a:tailEnd type="none" w="med" len="med"/>
                    </a:lnT>
                    <a:lnB w="12700" cmpd="sng">
                      <a:noFill/>
                    </a:lnB>
                  </a:tcPr>
                </a:tc>
                <a:tc hMerge="1">
                  <a:txBody>
                    <a:bodyPr/>
                    <a:lstStyle/>
                    <a:p>
                      <a:endParaRPr lang="en-US"/>
                    </a:p>
                  </a:txBody>
                  <a:tcPr/>
                </a:tc>
              </a:tr>
              <a:tr h="609243">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CO" sz="1200" b="1" i="0" u="sng" strike="noStrike" kern="1200" cap="none" spc="0" normalizeH="0" baseline="0" noProof="0" dirty="0" smtClean="0">
                          <a:ln>
                            <a:noFill/>
                          </a:ln>
                          <a:solidFill>
                            <a:prstClr val="black"/>
                          </a:solidFill>
                          <a:effectLst/>
                          <a:uLnTx/>
                          <a:uFillTx/>
                          <a:latin typeface="+mn-lt"/>
                          <a:ea typeface="+mn-ea"/>
                          <a:cs typeface="+mn-cs"/>
                        </a:rPr>
                        <a:t>Organización:  Conclusión</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mn-lt"/>
                          <a:ea typeface="+mn-ea"/>
                          <a:cs typeface="+mn-cs"/>
                        </a:rPr>
                        <a:t>Estándar de escritura: W.6.2.e    Objetivo: 3a  Escrito informativo</a:t>
                      </a:r>
                      <a:br>
                        <a:rPr kumimoji="0" lang="es-CO" sz="1200" b="0" i="0" u="none" strike="noStrike" kern="1200" cap="none" spc="0" normalizeH="0" baseline="0" noProof="0" dirty="0" smtClean="0">
                          <a:ln>
                            <a:noFill/>
                          </a:ln>
                          <a:solidFill>
                            <a:prstClr val="black"/>
                          </a:solidFill>
                          <a:effectLst/>
                          <a:uLnTx/>
                          <a:uFillTx/>
                          <a:latin typeface="+mn-lt"/>
                          <a:ea typeface="+mn-ea"/>
                          <a:cs typeface="+mn-cs"/>
                        </a:rPr>
                      </a:br>
                      <a:r>
                        <a:rPr kumimoji="0" lang="es-419" sz="1200" b="0" i="0" u="none" strike="noStrike" kern="1200" cap="none" spc="0" normalizeH="0" baseline="0" noProof="0" dirty="0" smtClean="0">
                          <a:ln>
                            <a:noFill/>
                          </a:ln>
                          <a:solidFill>
                            <a:prstClr val="black"/>
                          </a:solidFill>
                          <a:effectLst/>
                          <a:uLnTx/>
                          <a:uFillTx/>
                          <a:latin typeface="+mn-lt"/>
                          <a:ea typeface="+mn-ea"/>
                          <a:cs typeface="+mn-cs"/>
                        </a:rPr>
                        <a:t>Proporcionar una declaración o sección final (de conclusión) relacionada con la información o explicación presentada. </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684272">
                <a:tc gridSpan="2">
                  <a:txBody>
                    <a:bodyPr/>
                    <a:lstStyle/>
                    <a:p>
                      <a:pPr marL="0" indent="0">
                        <a:buNone/>
                      </a:pPr>
                      <a:r>
                        <a:rPr lang="es-MX" sz="1300" b="1" noProof="0" dirty="0" smtClean="0">
                          <a:latin typeface="+mn-lt"/>
                        </a:rPr>
                        <a:t>Pregunta #17:  </a:t>
                      </a:r>
                      <a:r>
                        <a:rPr lang="es-ES" sz="1300" b="0" noProof="0" dirty="0" smtClean="0">
                          <a:latin typeface="+mn-lt"/>
                        </a:rPr>
                        <a:t>Te han pedido que escribas un informe de conclusión para tu maestro acerca de </a:t>
                      </a:r>
                      <a:r>
                        <a:rPr lang="es-ES" sz="1300" b="1" i="1" u="sng" noProof="0" dirty="0" smtClean="0">
                          <a:latin typeface="+mn-lt"/>
                        </a:rPr>
                        <a:t>Datos sobre los perros de búsqueda y rescate</a:t>
                      </a:r>
                      <a:r>
                        <a:rPr lang="es-ES" sz="1300" b="0" noProof="0" dirty="0" smtClean="0">
                          <a:latin typeface="+mn-lt"/>
                        </a:rPr>
                        <a:t>, explicando las ventajas de los perros de venteo y de los perros de rastreo. Da un ejemplo de una situación para la cual cada tipo de perro esta entrenado a responder.</a:t>
                      </a:r>
                    </a:p>
                  </a:txBody>
                  <a:tcPr marL="103632" marR="103632" marT="50292" marB="50292">
                    <a:lnT w="12700" cap="flat" cmpd="sng" algn="ctr">
                      <a:solidFill>
                        <a:schemeClr val="tx1"/>
                      </a:solidFill>
                      <a:prstDash val="solid"/>
                      <a:round/>
                      <a:headEnd type="none" w="med" len="med"/>
                      <a:tailEnd type="none" w="med" len="med"/>
                    </a:lnT>
                    <a:noFill/>
                  </a:tcPr>
                </a:tc>
                <a:tc hMerge="1">
                  <a:txBody>
                    <a:bodyPr/>
                    <a:lstStyle/>
                    <a:p>
                      <a:endParaRPr lang="en-US" dirty="0"/>
                    </a:p>
                  </a:txBody>
                  <a:tcPr/>
                </a:tc>
              </a:tr>
              <a:tr h="33013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2268944">
                <a:tc gridSpan="2">
                  <a:txBody>
                    <a:bodyPr/>
                    <a:lstStyle/>
                    <a:p>
                      <a:pPr lvl="0" algn="l">
                        <a:defRPr sz="1800" b="0" i="0"/>
                      </a:pPr>
                      <a:r>
                        <a:rPr lang="es-GT" sz="1000" b="0" u="sng" noProof="0" dirty="0" smtClean="0"/>
                        <a:t>Instrucciones</a:t>
                      </a:r>
                      <a:r>
                        <a:rPr lang="es-GT" sz="1000" b="0" u="sng" baseline="0" noProof="0" dirty="0" smtClean="0"/>
                        <a:t> para calificar</a:t>
                      </a:r>
                      <a:r>
                        <a:rPr lang="es-GT" sz="1000" b="0" u="none" noProof="0" dirty="0" smtClean="0"/>
                        <a:t>: </a:t>
                      </a:r>
                      <a:r>
                        <a:rPr lang="es-GT" sz="1000" b="0" kern="1200" noProof="0" dirty="0" smtClean="0">
                          <a:solidFill>
                            <a:srgbClr val="000000"/>
                          </a:solidFill>
                          <a:effectLst/>
                          <a:latin typeface="+mn-lt"/>
                          <a:ea typeface="Times New Roman"/>
                          <a:cs typeface="Arial"/>
                        </a:rPr>
                        <a:t>E</a:t>
                      </a:r>
                      <a:r>
                        <a:rPr lang="es-GT" sz="1000" kern="1200" noProof="0" dirty="0" smtClean="0">
                          <a:solidFill>
                            <a:srgbClr val="000000"/>
                          </a:solidFill>
                          <a:effectLst/>
                          <a:latin typeface="+mn-lt"/>
                          <a:ea typeface="Times New Roman"/>
                          <a:cs typeface="Arial"/>
                        </a:rPr>
                        <a:t>scriba una visión</a:t>
                      </a:r>
                      <a:r>
                        <a:rPr lang="es-GT" sz="1000" kern="1200" baseline="0" noProof="0" dirty="0" smtClean="0">
                          <a:solidFill>
                            <a:srgbClr val="000000"/>
                          </a:solidFill>
                          <a:effectLst/>
                          <a:latin typeface="+mn-lt"/>
                          <a:ea typeface="Times New Roman"/>
                          <a:cs typeface="Arial"/>
                        </a:rPr>
                        <a:t> general de lo que los estudiantes podrían incluir en una respuesta competente con ejemplos del texto. </a:t>
                      </a:r>
                      <a:r>
                        <a:rPr lang="es-419" sz="1000" kern="1200" baseline="0" noProof="0" dirty="0" smtClean="0">
                          <a:solidFill>
                            <a:srgbClr val="000000"/>
                          </a:solidFill>
                          <a:effectLst/>
                          <a:latin typeface="+mn-lt"/>
                          <a:ea typeface="Times New Roman"/>
                          <a:cs typeface="Arial"/>
                        </a:rPr>
                        <a:t>Sea bien específico y “extenso”.</a:t>
                      </a:r>
                    </a:p>
                    <a:p>
                      <a:pPr lvl="0" algn="l">
                        <a:defRPr sz="1800" b="0" i="0"/>
                      </a:pPr>
                      <a:r>
                        <a:rPr lang="es-GT" sz="1000" b="0" u="sng" noProof="0" dirty="0" smtClean="0"/>
                        <a:t>Lenguaje del maestro y notas de calificación</a:t>
                      </a:r>
                      <a:r>
                        <a:rPr lang="es-GT" sz="1000" b="0" u="none" noProof="0" dirty="0" smtClean="0"/>
                        <a:t>:</a:t>
                      </a:r>
                      <a:endParaRPr lang="es-GT" sz="1000" b="0" noProof="0" dirty="0" smtClean="0"/>
                    </a:p>
                    <a:p>
                      <a:r>
                        <a:rPr lang="es-GT" sz="1000" b="1" kern="1200" dirty="0" smtClean="0">
                          <a:solidFill>
                            <a:schemeClr val="tx1"/>
                          </a:solidFill>
                          <a:effectLst/>
                          <a:latin typeface="+mn-lt"/>
                          <a:ea typeface="+mn-ea"/>
                          <a:cs typeface="+mn-cs"/>
                        </a:rPr>
                        <a:t>Una evidencia suficiente </a:t>
                      </a:r>
                      <a:r>
                        <a:rPr lang="es-GT" sz="1000" kern="1200" dirty="0" smtClean="0">
                          <a:solidFill>
                            <a:schemeClr val="tx1"/>
                          </a:solidFill>
                          <a:effectLst/>
                          <a:latin typeface="+mn-lt"/>
                          <a:ea typeface="+mn-ea"/>
                          <a:cs typeface="+mn-cs"/>
                        </a:rPr>
                        <a:t>proporcionaría específicamente una conclusión que</a:t>
                      </a:r>
                      <a:r>
                        <a:rPr lang="es-GT" sz="1000" kern="1200" baseline="0" dirty="0" smtClean="0">
                          <a:solidFill>
                            <a:schemeClr val="tx1"/>
                          </a:solidFill>
                          <a:effectLst/>
                          <a:latin typeface="+mn-lt"/>
                          <a:ea typeface="+mn-ea"/>
                          <a:cs typeface="+mn-cs"/>
                        </a:rPr>
                        <a:t> se desprende</a:t>
                      </a:r>
                      <a:r>
                        <a:rPr lang="es-GT" sz="1000" kern="1200" dirty="0" smtClean="0">
                          <a:solidFill>
                            <a:schemeClr val="tx1"/>
                          </a:solidFill>
                          <a:effectLst/>
                          <a:latin typeface="+mn-lt"/>
                          <a:ea typeface="+mn-ea"/>
                          <a:cs typeface="+mn-cs"/>
                        </a:rPr>
                        <a:t> lógicamente de la información anterior sobre </a:t>
                      </a:r>
                      <a:r>
                        <a:rPr lang="es-GT" sz="1000" b="0" i="0" u="none" kern="1200" dirty="0" smtClean="0">
                          <a:solidFill>
                            <a:schemeClr val="tx1"/>
                          </a:solidFill>
                          <a:effectLst/>
                          <a:latin typeface="+mn-lt"/>
                          <a:ea typeface="+mn-ea"/>
                          <a:cs typeface="+mn-cs"/>
                        </a:rPr>
                        <a:t>datos de los perros de búsqueda y rescate</a:t>
                      </a:r>
                      <a:r>
                        <a:rPr lang="es-GT" sz="1000" kern="1200" dirty="0" smtClean="0">
                          <a:solidFill>
                            <a:schemeClr val="tx1"/>
                          </a:solidFill>
                          <a:effectLst/>
                          <a:latin typeface="+mn-lt"/>
                          <a:ea typeface="+mn-ea"/>
                          <a:cs typeface="+mn-cs"/>
                        </a:rPr>
                        <a:t>.</a:t>
                      </a:r>
                      <a:r>
                        <a:rPr lang="es-MX" sz="1000" b="0" baseline="0" noProof="0" dirty="0" smtClean="0">
                          <a:uFill>
                            <a:solidFill/>
                          </a:uFill>
                          <a:latin typeface="+mn-lt"/>
                        </a:rPr>
                        <a:t> </a:t>
                      </a:r>
                      <a:r>
                        <a:rPr lang="es-GT" sz="1000" kern="1200" dirty="0" smtClean="0">
                          <a:solidFill>
                            <a:schemeClr val="tx1"/>
                          </a:solidFill>
                          <a:effectLst/>
                          <a:latin typeface="+mn-lt"/>
                          <a:ea typeface="+mn-ea"/>
                          <a:cs typeface="+mn-cs"/>
                        </a:rPr>
                        <a:t>La conclusión debe proporcionar una declaración que explique por qué la información es importante y</a:t>
                      </a:r>
                      <a:r>
                        <a:rPr lang="es-GT" sz="1000" kern="1200" baseline="0" dirty="0" smtClean="0">
                          <a:solidFill>
                            <a:schemeClr val="tx1"/>
                          </a:solidFill>
                          <a:effectLst/>
                          <a:latin typeface="+mn-lt"/>
                          <a:ea typeface="+mn-ea"/>
                          <a:cs typeface="+mn-cs"/>
                        </a:rPr>
                        <a:t> </a:t>
                      </a:r>
                      <a:r>
                        <a:rPr lang="es-GT" sz="1000" b="1" kern="1200" dirty="0" smtClean="0">
                          <a:solidFill>
                            <a:schemeClr val="tx1"/>
                          </a:solidFill>
                          <a:effectLst/>
                          <a:latin typeface="+mn-lt"/>
                          <a:ea typeface="+mn-ea"/>
                          <a:cs typeface="+mn-cs"/>
                        </a:rPr>
                        <a:t>hacer más</a:t>
                      </a:r>
                      <a:r>
                        <a:rPr lang="es-GT" sz="1000" kern="1200" dirty="0" smtClean="0">
                          <a:solidFill>
                            <a:schemeClr val="tx1"/>
                          </a:solidFill>
                          <a:effectLst/>
                          <a:latin typeface="+mn-lt"/>
                          <a:ea typeface="+mn-ea"/>
                          <a:cs typeface="+mn-cs"/>
                        </a:rPr>
                        <a:t> </a:t>
                      </a:r>
                      <a:r>
                        <a:rPr lang="es-GT" sz="1000" b="1" kern="1200" dirty="0" smtClean="0">
                          <a:solidFill>
                            <a:schemeClr val="tx1"/>
                          </a:solidFill>
                          <a:effectLst/>
                          <a:latin typeface="+mn-lt"/>
                          <a:ea typeface="+mn-ea"/>
                          <a:cs typeface="+mn-cs"/>
                        </a:rPr>
                        <a:t>que</a:t>
                      </a:r>
                      <a:r>
                        <a:rPr lang="es-GT" sz="1000" kern="1200" dirty="0" smtClean="0">
                          <a:solidFill>
                            <a:schemeClr val="tx1"/>
                          </a:solidFill>
                          <a:effectLst/>
                          <a:latin typeface="+mn-lt"/>
                          <a:ea typeface="+mn-ea"/>
                          <a:cs typeface="+mn-cs"/>
                        </a:rPr>
                        <a:t> reafirmar razones o resumir ideas.</a:t>
                      </a:r>
                    </a:p>
                    <a:p>
                      <a:pPr lvl="0" algn="l">
                        <a:defRPr sz="1800" b="0" i="0"/>
                      </a:pPr>
                      <a:r>
                        <a:rPr lang="es-GT" sz="1000" b="1" kern="1200" dirty="0" smtClean="0">
                          <a:solidFill>
                            <a:schemeClr val="tx1"/>
                          </a:solidFill>
                          <a:effectLst/>
                          <a:latin typeface="+mn-lt"/>
                          <a:ea typeface="+mn-ea"/>
                          <a:cs typeface="+mn-cs"/>
                        </a:rPr>
                        <a:t>Las identificaciones específicas </a:t>
                      </a:r>
                      <a:r>
                        <a:rPr lang="es-GT" sz="1000" kern="1200" dirty="0" smtClean="0">
                          <a:solidFill>
                            <a:schemeClr val="tx1"/>
                          </a:solidFill>
                          <a:effectLst/>
                          <a:latin typeface="+mn-lt"/>
                          <a:ea typeface="+mn-ea"/>
                          <a:cs typeface="+mn-cs"/>
                        </a:rPr>
                        <a:t>(detalles de apoyo) sobre </a:t>
                      </a:r>
                      <a:r>
                        <a:rPr lang="es-MX" sz="1000" b="0" baseline="0" noProof="0" dirty="0" smtClean="0">
                          <a:uFill>
                            <a:solidFill/>
                          </a:uFill>
                          <a:latin typeface="+mn-lt"/>
                        </a:rPr>
                        <a:t>los perros de venteo </a:t>
                      </a:r>
                      <a:r>
                        <a:rPr lang="es-GT" sz="1000" kern="1200" dirty="0" smtClean="0">
                          <a:solidFill>
                            <a:schemeClr val="tx1"/>
                          </a:solidFill>
                          <a:effectLst/>
                          <a:latin typeface="+mn-lt"/>
                          <a:ea typeface="+mn-ea"/>
                          <a:cs typeface="+mn-cs"/>
                        </a:rPr>
                        <a:t>podrían</a:t>
                      </a:r>
                      <a:r>
                        <a:rPr lang="es-GT" sz="1000" kern="1200" baseline="0" dirty="0" smtClean="0">
                          <a:solidFill>
                            <a:schemeClr val="tx1"/>
                          </a:solidFill>
                          <a:effectLst/>
                          <a:latin typeface="+mn-lt"/>
                          <a:ea typeface="+mn-ea"/>
                          <a:cs typeface="+mn-cs"/>
                        </a:rPr>
                        <a:t> incluir:</a:t>
                      </a:r>
                      <a:r>
                        <a:rPr lang="es-MX" sz="1000" b="0" baseline="0" noProof="0" dirty="0" smtClean="0">
                          <a:uFill>
                            <a:solidFill/>
                          </a:uFill>
                          <a:latin typeface="+mn-lt"/>
                        </a:rPr>
                        <a:t> (1) ellos siguen el olor humano para encontrar cualquier persona, (2) trabajan sin una correa (sueltos), (3) cubren áreas grandes de terreno, y (4) la mayoría son Pastores alemanes o belgas, </a:t>
                      </a:r>
                      <a:r>
                        <a:rPr lang="es-MX" sz="1000" b="0" i="1" baseline="0" noProof="0" dirty="0" err="1" smtClean="0">
                          <a:uFill>
                            <a:solidFill/>
                          </a:uFill>
                          <a:latin typeface="+mn-lt"/>
                        </a:rPr>
                        <a:t>Border</a:t>
                      </a:r>
                      <a:r>
                        <a:rPr lang="es-MX" sz="1000" b="0" i="1" baseline="0" noProof="0" dirty="0" smtClean="0">
                          <a:uFill>
                            <a:solidFill/>
                          </a:uFill>
                          <a:latin typeface="+mn-lt"/>
                        </a:rPr>
                        <a:t> </a:t>
                      </a:r>
                      <a:r>
                        <a:rPr lang="es-MX" sz="1000" b="0" i="1" baseline="0" noProof="0" dirty="0" err="1" smtClean="0">
                          <a:uFill>
                            <a:solidFill/>
                          </a:uFill>
                          <a:latin typeface="+mn-lt"/>
                        </a:rPr>
                        <a:t>Collies</a:t>
                      </a:r>
                      <a:r>
                        <a:rPr lang="es-MX" sz="1000" b="0" baseline="0" noProof="0" dirty="0" smtClean="0">
                          <a:uFill>
                            <a:solidFill/>
                          </a:uFill>
                          <a:latin typeface="+mn-lt"/>
                        </a:rPr>
                        <a:t>, </a:t>
                      </a:r>
                      <a:r>
                        <a:rPr lang="es-MX" sz="1000" b="0" i="1" baseline="0" noProof="0" dirty="0" smtClean="0">
                          <a:uFill>
                            <a:solidFill/>
                          </a:uFill>
                          <a:latin typeface="+mn-lt"/>
                        </a:rPr>
                        <a:t>Golden</a:t>
                      </a:r>
                      <a:r>
                        <a:rPr lang="es-MX" sz="1000" b="0" baseline="0" noProof="0" dirty="0" smtClean="0">
                          <a:uFill>
                            <a:solidFill/>
                          </a:uFill>
                          <a:latin typeface="+mn-lt"/>
                        </a:rPr>
                        <a:t> o Labrador </a:t>
                      </a:r>
                      <a:r>
                        <a:rPr lang="es-MX" sz="1000" b="0" i="1" baseline="0" noProof="0" dirty="0" err="1" smtClean="0">
                          <a:uFill>
                            <a:solidFill/>
                          </a:uFill>
                          <a:latin typeface="+mn-lt"/>
                        </a:rPr>
                        <a:t>Retrievers</a:t>
                      </a:r>
                      <a:r>
                        <a:rPr lang="es-MX" sz="1000" b="0" baseline="0" noProof="0" dirty="0" smtClean="0">
                          <a:uFill>
                            <a:solidFill/>
                          </a:uFill>
                          <a:latin typeface="+mn-lt"/>
                        </a:rPr>
                        <a:t> y </a:t>
                      </a:r>
                      <a:r>
                        <a:rPr lang="es-MX" sz="1000" b="0" baseline="0" noProof="0" dirty="0" err="1" smtClean="0">
                          <a:uFill>
                            <a:solidFill/>
                          </a:uFill>
                          <a:latin typeface="+mn-lt"/>
                        </a:rPr>
                        <a:t>S</a:t>
                      </a:r>
                      <a:r>
                        <a:rPr lang="es-MX" sz="1000" b="0" i="1" baseline="0" noProof="0" dirty="0" err="1" smtClean="0">
                          <a:uFill>
                            <a:solidFill/>
                          </a:uFill>
                          <a:latin typeface="+mn-lt"/>
                        </a:rPr>
                        <a:t>pringer</a:t>
                      </a:r>
                      <a:r>
                        <a:rPr lang="es-MX" sz="1000" b="0" i="1" baseline="0" noProof="0" dirty="0" smtClean="0">
                          <a:uFill>
                            <a:solidFill/>
                          </a:uFill>
                          <a:latin typeface="+mn-lt"/>
                        </a:rPr>
                        <a:t> </a:t>
                      </a:r>
                      <a:r>
                        <a:rPr lang="es-MX" sz="1000" b="0" i="1" baseline="0" noProof="0" dirty="0" err="1" smtClean="0">
                          <a:uFill>
                            <a:solidFill/>
                          </a:uFill>
                          <a:latin typeface="+mn-lt"/>
                        </a:rPr>
                        <a:t>Spaniels</a:t>
                      </a:r>
                      <a:r>
                        <a:rPr lang="es-MX" sz="1000" b="0" baseline="0" noProof="0" dirty="0" smtClean="0">
                          <a:uFill>
                            <a:solidFill/>
                          </a:uFill>
                          <a:latin typeface="+mn-lt"/>
                        </a:rPr>
                        <a:t>.  </a:t>
                      </a:r>
                    </a:p>
                    <a:p>
                      <a:pPr lvl="0" algn="l">
                        <a:defRPr sz="1800" b="0" i="0"/>
                      </a:pPr>
                      <a:r>
                        <a:rPr lang="es-MX" sz="1000" b="0" baseline="0" noProof="0" dirty="0" smtClean="0">
                          <a:uFill>
                            <a:solidFill/>
                          </a:uFill>
                          <a:latin typeface="+mn-lt"/>
                        </a:rPr>
                        <a:t>Los detalles específicos para los perros de rastreo podrían incluir: (1) utilizan el olor de una persona, (2) trabajan con una correa (amarrados), (3) cubren una variedad de tipos de terrenos, y (4) todos los perros son capaces de rastrear, aunque los perros grandes de deportes, los sabuesos, los perros de trabajo y pastoreo son más adaptables a varios terrenos. </a:t>
                      </a:r>
                    </a:p>
                    <a:p>
                      <a:pPr lvl="0" algn="l">
                        <a:defRPr sz="1800" b="0" i="0"/>
                      </a:pPr>
                      <a:r>
                        <a:rPr lang="es-GT" sz="1000" b="1" kern="1200" dirty="0" smtClean="0">
                          <a:solidFill>
                            <a:schemeClr val="tx1"/>
                          </a:solidFill>
                          <a:effectLst/>
                          <a:latin typeface="+mn-lt"/>
                          <a:ea typeface="+mn-ea"/>
                          <a:cs typeface="+mn-cs"/>
                        </a:rPr>
                        <a:t>Un apoyo total </a:t>
                      </a:r>
                      <a:r>
                        <a:rPr lang="es-GT" sz="1000" kern="1200" dirty="0" smtClean="0">
                          <a:solidFill>
                            <a:schemeClr val="tx1"/>
                          </a:solidFill>
                          <a:effectLst/>
                          <a:latin typeface="+mn-lt"/>
                          <a:ea typeface="+mn-ea"/>
                          <a:cs typeface="+mn-cs"/>
                        </a:rPr>
                        <a:t>(otros detalles) debe integrar</a:t>
                      </a:r>
                      <a:r>
                        <a:rPr lang="es-GT" sz="1000" kern="1200" baseline="0" dirty="0" smtClean="0">
                          <a:solidFill>
                            <a:schemeClr val="tx1"/>
                          </a:solidFill>
                          <a:effectLst/>
                          <a:latin typeface="+mn-lt"/>
                          <a:ea typeface="+mn-ea"/>
                          <a:cs typeface="+mn-cs"/>
                        </a:rPr>
                        <a:t> los detalles anteriores dentro de las ventajas de cada tipo de perro entrenado, así como un ejemplo de una situación a la que cada tipo de perro está entrenado a responder. Se permite cualquier información de apoyo, siempre y cuando esté tomada del texto (incluyendo </a:t>
                      </a:r>
                      <a:r>
                        <a:rPr lang="es-GT" sz="1000" b="1" i="1" kern="1200" baseline="0" dirty="0" smtClean="0">
                          <a:solidFill>
                            <a:schemeClr val="tx1"/>
                          </a:solidFill>
                          <a:effectLst/>
                          <a:latin typeface="+mn-lt"/>
                          <a:ea typeface="+mn-ea"/>
                          <a:cs typeface="+mn-cs"/>
                        </a:rPr>
                        <a:t>Valor canino</a:t>
                      </a:r>
                      <a:r>
                        <a:rPr lang="es-GT" sz="1000" b="0" i="1" kern="1200" baseline="0" dirty="0" smtClean="0">
                          <a:solidFill>
                            <a:schemeClr val="tx1"/>
                          </a:solidFill>
                          <a:effectLst/>
                          <a:latin typeface="+mn-lt"/>
                          <a:ea typeface="+mn-ea"/>
                          <a:cs typeface="+mn-cs"/>
                        </a:rPr>
                        <a:t>).</a:t>
                      </a:r>
                      <a:endParaRPr lang="es-MX" sz="1000" b="0" noProof="0" dirty="0" smtClean="0">
                        <a:uFill>
                          <a:solidFill/>
                        </a:uFill>
                        <a:latin typeface="+mn-lt"/>
                      </a:endParaRPr>
                    </a:p>
                  </a:txBody>
                  <a:tcPr marL="103632" marR="103632" marT="50292" marB="50292">
                    <a:noFill/>
                  </a:tcPr>
                </a:tc>
                <a:tc hMerge="1">
                  <a:txBody>
                    <a:bodyPr/>
                    <a:lstStyle/>
                    <a:p>
                      <a:endParaRPr lang="en-US" sz="1200" baseline="0" dirty="0" smtClean="0"/>
                    </a:p>
                  </a:txBody>
                  <a:tcPr marL="97536" marR="97536" marT="50292" marB="50292"/>
                </a:tc>
              </a:tr>
              <a:tr h="297118">
                <a:tc gridSpan="2">
                  <a:txBody>
                    <a:bodyPr/>
                    <a:lstStyle/>
                    <a:p>
                      <a:pPr algn="ctr"/>
                      <a:r>
                        <a:rPr lang="es-MX"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869744">
                <a:tc>
                  <a:txBody>
                    <a:bodyPr/>
                    <a:lstStyle/>
                    <a:p>
                      <a:pPr algn="ctr"/>
                      <a:r>
                        <a:rPr lang="es-MX" sz="2000" b="1" noProof="0" dirty="0" smtClean="0"/>
                        <a:t>2</a:t>
                      </a:r>
                      <a:endParaRPr lang="es-MX" sz="2000" b="1" noProof="0"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MX" sz="900" b="0" i="1" baseline="0" noProof="0" dirty="0" smtClean="0"/>
                        <a:t>El estudiante proporciona una conclusión que continúa de manera lógica y apoya la información anterior sobre las ventajas de los perros de venteo y de rastreo, e incluye un ejemplo de situaciones que ambos tipos están entrenados a hacer. </a:t>
                      </a:r>
                    </a:p>
                    <a:p>
                      <a:r>
                        <a:rPr lang="es-MX" sz="1000" b="0" i="0" baseline="0" noProof="0" dirty="0" smtClean="0"/>
                        <a:t>Estas son las ventajas de ambos perros, los de venteo y los de rastreo. Antes de que hable de las ventajas déjame decir que ambos son perros de búsqueda y rescate, pero están entrenados para tipos de reacción específicas a situaciones de rescate. Por ejemplo, los perros de venteo están entrenados para encontrar cualquier olor humano y pueden trabajar sin correa. Esto significa que no están limitados por alguien deteniéndolos con una correa. Esto tiene sentido porque estos perros con frecuencia tienen que cubrir un área grande, a veces varios acres y lo tienen que hacer rápido. Una correa los puede detener. En </a:t>
                      </a:r>
                      <a:r>
                        <a:rPr lang="es-MX" sz="1000" b="0" i="0" u="sng" baseline="0" noProof="0" dirty="0" smtClean="0"/>
                        <a:t>Valor canino</a:t>
                      </a:r>
                      <a:r>
                        <a:rPr lang="es-MX" sz="1000" b="0" i="0" baseline="0" noProof="0" dirty="0" smtClean="0"/>
                        <a:t>, usaron perros de venteo en la búsqueda y rescate durante el 9/11 para localizar cualquier humano.</a:t>
                      </a:r>
                    </a:p>
                    <a:p>
                      <a:r>
                        <a:rPr lang="es-MX" sz="1000" b="0" i="0" baseline="0" noProof="0" dirty="0" smtClean="0"/>
                        <a:t>Por otro lado, los perros de rastreo están entrenados para rastrear un olor humano específico. Si un excursionista se pierde en el bosque, </a:t>
                      </a:r>
                      <a:r>
                        <a:rPr lang="es-ES" sz="1000" b="0" i="0" baseline="0" noProof="0" dirty="0" smtClean="0"/>
                        <a:t>el terreno puede ser denso. Estos perros pueden rastrear en muchos tipos de terreno. Cualquier perro puede ser entrenado a rastrear, pero debido a que los terrenos pueden ser difíciles de escalar, los perros  grandes deportivos son más adaptables. Estos perros trabajan con correa mientras el manejador los sigue.</a:t>
                      </a:r>
                      <a:endParaRPr lang="es-MX" sz="1000" b="0" i="0" baseline="0" noProof="0" dirty="0" smtClean="0"/>
                    </a:p>
                  </a:txBody>
                  <a:tcPr marL="103632" marR="103632" marT="50292" marB="50292">
                    <a:noFill/>
                  </a:tcPr>
                </a:tc>
              </a:tr>
              <a:tr h="1113752">
                <a:tc>
                  <a:txBody>
                    <a:bodyPr/>
                    <a:lstStyle/>
                    <a:p>
                      <a:pPr algn="ctr"/>
                      <a:r>
                        <a:rPr lang="es-MX" sz="2000" b="1" noProof="0" dirty="0" smtClean="0"/>
                        <a:t>1</a:t>
                      </a:r>
                      <a:endParaRPr lang="es-MX" sz="2000" b="1" noProof="0" dirty="0"/>
                    </a:p>
                  </a:txBody>
                  <a:tcPr marL="103632" marR="103632" marT="50292" marB="50292" anchor="ctr"/>
                </a:tc>
                <a:tc>
                  <a:txBody>
                    <a:bodyPr/>
                    <a:lstStyle/>
                    <a:p>
                      <a:r>
                        <a:rPr lang="es-MX" sz="900" b="0" i="1" baseline="0" noProof="0" dirty="0" smtClean="0"/>
                        <a:t>El estudiante proporciona una conclusión que </a:t>
                      </a:r>
                      <a:r>
                        <a:rPr lang="es-MX" sz="900" b="1" i="1" baseline="0" noProof="0" dirty="0" smtClean="0"/>
                        <a:t>en alguna forma </a:t>
                      </a:r>
                      <a:r>
                        <a:rPr lang="es-MX" sz="900" b="0" i="1" baseline="0" noProof="0" dirty="0" smtClean="0"/>
                        <a:t>continúa de manera lógica y apoya </a:t>
                      </a:r>
                      <a:r>
                        <a:rPr lang="es-MX" sz="900" b="1" i="1" baseline="0" noProof="0" dirty="0" smtClean="0"/>
                        <a:t>algo</a:t>
                      </a:r>
                      <a:r>
                        <a:rPr lang="es-MX" sz="900" b="0" i="1" baseline="0" noProof="0" dirty="0" smtClean="0"/>
                        <a:t> de la información anterior sobre las ventajas de los perros de venteo y rastreo, </a:t>
                      </a:r>
                      <a:r>
                        <a:rPr lang="es-MX" sz="900" b="1" i="1" baseline="0" noProof="0" dirty="0" smtClean="0"/>
                        <a:t>pero no incluye o incluye un vago </a:t>
                      </a:r>
                      <a:r>
                        <a:rPr lang="es-MX" sz="900" b="0" i="1" baseline="0" noProof="0" dirty="0" smtClean="0"/>
                        <a:t>ejemplo de situaciones que ambos tipos están entrenados a hacer. </a:t>
                      </a:r>
                    </a:p>
                    <a:p>
                      <a:r>
                        <a:rPr lang="es-MX" sz="1000" b="0" i="0" baseline="0" noProof="0" dirty="0" smtClean="0"/>
                        <a:t>Hay dos tipos de perros de búsqueda y rescate. Ambos los usan por diferentes razones. Uno es el de venteo, que significa que ellos huelen el aire buscando olores humanos, y el otro rastrea. Rastrear es como seguir solamente a una persona que se está buscando. Durante el 9/11 ellos usaron perros de venteo porque estaban buscando a muchas personas, no solo a una persona, y ellos tenían que buscar en un área muy grande para lo cual los perros de venteo son  excelentes. Ambos perros son muy especiales y necesarios para ayudarnos.</a:t>
                      </a:r>
                    </a:p>
                  </a:txBody>
                  <a:tcPr marL="103632" marR="103632" marT="50292" marB="50292">
                    <a:noFill/>
                  </a:tcPr>
                </a:tc>
              </a:tr>
              <a:tr h="677888">
                <a:tc>
                  <a:txBody>
                    <a:bodyPr/>
                    <a:lstStyle/>
                    <a:p>
                      <a:pPr algn="ctr"/>
                      <a:r>
                        <a:rPr lang="es-MX" sz="2000" b="1" noProof="0" dirty="0" smtClean="0"/>
                        <a:t>0</a:t>
                      </a:r>
                      <a:endParaRPr lang="es-MX" sz="2000" b="1" noProof="0" dirty="0"/>
                    </a:p>
                  </a:txBody>
                  <a:tcPr marL="103632" marR="103632" marT="50292" marB="50292" anchor="ctr"/>
                </a:tc>
                <a:tc>
                  <a:txBody>
                    <a:bodyPr/>
                    <a:lstStyle/>
                    <a:p>
                      <a:r>
                        <a:rPr lang="es-GT" sz="900" i="1" kern="1200" dirty="0" smtClean="0">
                          <a:solidFill>
                            <a:schemeClr val="tx1"/>
                          </a:solidFill>
                          <a:effectLst/>
                          <a:latin typeface="+mn-lt"/>
                          <a:ea typeface="+mn-ea"/>
                          <a:cs typeface="+mn-cs"/>
                        </a:rPr>
                        <a:t>No proporciona una conclusión o proporciona una conclusión que está</a:t>
                      </a:r>
                      <a:r>
                        <a:rPr lang="es-GT" sz="900" i="1" kern="1200" baseline="0" dirty="0" smtClean="0">
                          <a:solidFill>
                            <a:schemeClr val="tx1"/>
                          </a:solidFill>
                          <a:effectLst/>
                          <a:latin typeface="+mn-lt"/>
                          <a:ea typeface="+mn-ea"/>
                          <a:cs typeface="+mn-cs"/>
                        </a:rPr>
                        <a:t> </a:t>
                      </a:r>
                      <a:r>
                        <a:rPr lang="es-GT" sz="900" i="1" kern="1200" dirty="0" smtClean="0">
                          <a:solidFill>
                            <a:schemeClr val="tx1"/>
                          </a:solidFill>
                          <a:effectLst/>
                          <a:latin typeface="+mn-lt"/>
                          <a:ea typeface="+mn-ea"/>
                          <a:cs typeface="+mn-cs"/>
                        </a:rPr>
                        <a:t>mínimamente relacionada con la información sobre el tema.  Puede reafirmar (volver a exponer) detalles al azar de la información anterior.</a:t>
                      </a:r>
                    </a:p>
                    <a:p>
                      <a:r>
                        <a:rPr lang="es-MX" sz="1000" i="0" baseline="0" noProof="0" dirty="0" smtClean="0"/>
                        <a:t>Algunos perros son buenos para encontrar a muchas personas. Algunos no lo son. Realmente pienso que los perros durante el 911 eran héroes. Todos los perros son grandiosos. ¿Qué haríamos sin ellos?</a:t>
                      </a:r>
                      <a:endParaRPr lang="es-MX" sz="1000" i="0" noProof="0" dirty="0" smtClean="0"/>
                    </a:p>
                  </a:txBody>
                  <a:tcPr marL="103632" marR="103632" marT="50292" marB="50292">
                    <a:no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02162608"/>
              </p:ext>
            </p:extLst>
          </p:nvPr>
        </p:nvGraphicFramePr>
        <p:xfrm>
          <a:off x="457200" y="9448800"/>
          <a:ext cx="2975625" cy="482176"/>
        </p:xfrm>
        <a:graphic>
          <a:graphicData uri="http://schemas.openxmlformats.org/drawingml/2006/table">
            <a:tbl>
              <a:tblPr firstRow="1" firstCol="1" bandRow="1"/>
              <a:tblGrid>
                <a:gridCol w="2975625"/>
              </a:tblGrid>
              <a:tr h="198120">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Al </a:t>
                      </a:r>
                      <a:r>
                        <a:rPr lang="en-US" sz="800" b="0" i="1" dirty="0" err="1" smtClean="0">
                          <a:solidFill>
                            <a:srgbClr val="000000"/>
                          </a:solidFill>
                          <a:effectLst/>
                          <a:latin typeface="Calibri"/>
                          <a:ea typeface="Times New Roman"/>
                          <a:cs typeface="Times New Roman"/>
                        </a:rPr>
                        <a:t>nivel</a:t>
                      </a:r>
                      <a:r>
                        <a:rPr lang="en-US" sz="800" b="0" i="1" dirty="0" smtClean="0">
                          <a:solidFill>
                            <a:srgbClr val="000000"/>
                          </a:solidFill>
                          <a:effectLst/>
                          <a:latin typeface="Calibri"/>
                          <a:ea typeface="Times New Roman"/>
                          <a:cs typeface="Times New Roman"/>
                        </a:rPr>
                        <a:t> de </a:t>
                      </a:r>
                      <a:r>
                        <a:rPr lang="en-US" sz="800" b="0" i="1" dirty="0" err="1" smtClean="0">
                          <a:solidFill>
                            <a:srgbClr val="000000"/>
                          </a:solidFill>
                          <a:effectLst/>
                          <a:latin typeface="Calibri"/>
                          <a:ea typeface="Times New Roman"/>
                          <a:cs typeface="Times New Roman"/>
                        </a:rPr>
                        <a:t>grado</a:t>
                      </a:r>
                      <a:r>
                        <a:rPr lang="en-US" sz="800" b="0" i="1" dirty="0" smtClean="0">
                          <a:solidFill>
                            <a:srgbClr val="000000"/>
                          </a:solidFill>
                          <a:effectLst/>
                          <a:latin typeface="Calibri"/>
                          <a:ea typeface="Times New Roman"/>
                          <a:cs typeface="Times New Roman"/>
                        </a:rPr>
                        <a:t>   </a:t>
                      </a:r>
                      <a:r>
                        <a:rPr lang="en-US" sz="800" b="0" i="1" dirty="0" err="1" smtClean="0">
                          <a:solidFill>
                            <a:srgbClr val="000000"/>
                          </a:solidFill>
                          <a:effectLst/>
                          <a:latin typeface="Calibri"/>
                          <a:ea typeface="Times New Roman"/>
                          <a:cs typeface="Times New Roman"/>
                        </a:rPr>
                        <a:t>Estándar</a:t>
                      </a:r>
                      <a:r>
                        <a:rPr lang="en-US" sz="800" b="0" i="1" baseline="0" dirty="0" smtClean="0">
                          <a:solidFill>
                            <a:srgbClr val="000000"/>
                          </a:solidFill>
                          <a:effectLst/>
                          <a:latin typeface="Calibri"/>
                          <a:ea typeface="Times New Roman"/>
                          <a:cs typeface="Times New Roman"/>
                        </a:rPr>
                        <a:t> W.6.2e</a:t>
                      </a:r>
                      <a:endParaRPr lang="en-US" sz="800" b="0" i="1" dirty="0">
                        <a:effectLst/>
                        <a:latin typeface="Calibri"/>
                        <a:ea typeface="Calibri"/>
                        <a:cs typeface="Times New Roman"/>
                      </a:endParaRPr>
                    </a:p>
                  </a:txBody>
                  <a:tcPr marL="33992" marR="3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284056">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800" dirty="0" smtClean="0"/>
                        <a:t>Proporcionar una declaración o sección final (de conclusión) relacionada con la información o explicación presentada. </a:t>
                      </a:r>
                    </a:p>
                  </a:txBody>
                  <a:tcPr marL="33992" marR="3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809334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9562617"/>
              </p:ext>
            </p:extLst>
          </p:nvPr>
        </p:nvGraphicFramePr>
        <p:xfrm>
          <a:off x="323850" y="360248"/>
          <a:ext cx="7189470" cy="9471946"/>
        </p:xfrm>
        <a:graphic>
          <a:graphicData uri="http://schemas.openxmlformats.org/drawingml/2006/table">
            <a:tbl>
              <a:tblPr firstRow="1" bandRow="1">
                <a:effectLst>
                  <a:innerShdw blurRad="114300">
                    <a:prstClr val="black"/>
                  </a:innerShdw>
                </a:effectLst>
                <a:tableStyleId>{5C22544A-7EE6-4342-B048-85BDC9FD1C3A}</a:tableStyleId>
              </a:tblPr>
              <a:tblGrid>
                <a:gridCol w="6534149"/>
                <a:gridCol w="655321"/>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none" baseline="0" noProof="0" dirty="0" smtClean="0">
                          <a:solidFill>
                            <a:schemeClr val="tx1"/>
                          </a:solidFill>
                          <a:effectLst/>
                        </a:rPr>
                        <a:t>Grado 6: Pre-Evaluación Trimestre 2</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none" baseline="0" noProof="0" dirty="0" smtClean="0">
                          <a:solidFill>
                            <a:schemeClr val="tx1"/>
                          </a:solidFill>
                          <a:effectLst/>
                        </a:rPr>
                        <a:t>Clave para las respuestas de selección múltiple</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90285">
                <a:tc>
                  <a:txBody>
                    <a:bodyPr/>
                    <a:lstStyle/>
                    <a:p>
                      <a:pPr marL="746125" marR="0" indent="-746125"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mn-lt"/>
                          <a:cs typeface="Helvetica" pitchFamily="34" charset="0"/>
                        </a:rPr>
                        <a:t>¿Cómo el autor utiliza la cronología para desarrollar la trama de </a:t>
                      </a:r>
                      <a:r>
                        <a:rPr lang="es-419" sz="1100" b="0" i="1" u="sng" noProof="0" dirty="0" smtClean="0">
                          <a:latin typeface="+mn-lt"/>
                          <a:cs typeface="Helvetica" pitchFamily="34" charset="0"/>
                        </a:rPr>
                        <a:t>El perro perdido</a:t>
                      </a:r>
                      <a:r>
                        <a:rPr lang="es-419" sz="1100" b="0" noProof="0" dirty="0" smtClean="0">
                          <a:latin typeface="+mn-lt"/>
                          <a:cs typeface="Helvetica" pitchFamily="34" charset="0"/>
                        </a:rPr>
                        <a:t>?  </a:t>
                      </a:r>
                      <a:r>
                        <a:rPr lang="es-419" sz="1100" b="0" i="1" noProof="0" dirty="0" smtClean="0">
                          <a:latin typeface="+mn-lt"/>
                        </a:rPr>
                        <a:t>Hacia RL.6.5 DOK</a:t>
                      </a:r>
                      <a:r>
                        <a:rPr lang="es-419" sz="1100" b="0" i="1" baseline="0" noProof="0" dirty="0" smtClean="0">
                          <a:latin typeface="+mn-lt"/>
                        </a:rPr>
                        <a:t> </a:t>
                      </a:r>
                      <a:r>
                        <a:rPr lang="es-419" sz="1100" b="0" i="1" noProof="0" dirty="0" smtClean="0">
                          <a:latin typeface="+mn-lt"/>
                        </a:rPr>
                        <a:t>2- ANA</a:t>
                      </a:r>
                      <a:endParaRPr lang="es-419" sz="1100" b="0" i="1" u="none" baseline="0" noProof="0" dirty="0" smtClean="0">
                        <a:solidFill>
                          <a:schemeClr val="tx1"/>
                        </a:solidFill>
                        <a:effectLst/>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B</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52400">
                <a:tc>
                  <a:txBody>
                    <a:bodyPr/>
                    <a:lstStyle/>
                    <a:p>
                      <a:pPr marL="746125" marR="0" indent="-746125"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2</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mn-lt"/>
                          <a:cs typeface="Helvetica" pitchFamily="34" charset="0"/>
                        </a:rPr>
                        <a:t>¿Cómo el recuento del clima ayuda a establecer la trama de </a:t>
                      </a:r>
                      <a:r>
                        <a:rPr lang="es-419" sz="1100" b="0" i="1" u="sng" noProof="0" dirty="0" smtClean="0">
                          <a:latin typeface="+mn-lt"/>
                          <a:cs typeface="Helvetica" pitchFamily="34" charset="0"/>
                        </a:rPr>
                        <a:t>El perro perdido</a:t>
                      </a:r>
                      <a:r>
                        <a:rPr lang="es-419" sz="1100" b="0" noProof="0" dirty="0" smtClean="0">
                          <a:latin typeface="+mn-lt"/>
                          <a:cs typeface="Helvetica" pitchFamily="34" charset="0"/>
                        </a:rPr>
                        <a:t>? </a:t>
                      </a:r>
                      <a:r>
                        <a:rPr lang="es-419" sz="1100" b="0" i="1" noProof="0" dirty="0" smtClean="0">
                          <a:latin typeface="+mn-lt"/>
                        </a:rPr>
                        <a:t>Hacia RL.6.5 DOK3-SYH</a:t>
                      </a:r>
                      <a:endParaRPr lang="es-419" sz="1100" b="0" i="1" u="none" noProof="0" dirty="0" smtClean="0">
                        <a:solidFill>
                          <a:schemeClr val="tx1"/>
                        </a:solidFill>
                        <a:effectLst/>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C</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87383">
                <a:tc>
                  <a:txBody>
                    <a:bodyPr/>
                    <a:lstStyle/>
                    <a:p>
                      <a:pPr marL="746125" indent="-746125"/>
                      <a:r>
                        <a:rPr lang="es-419" sz="1200" b="1" u="sng" noProof="0" dirty="0" smtClean="0">
                          <a:solidFill>
                            <a:schemeClr val="tx1"/>
                          </a:solidFill>
                          <a:effectLst>
                            <a:outerShdw blurRad="38100" dist="38100" dir="2700000" algn="tl">
                              <a:srgbClr val="000000">
                                <a:alpha val="43137"/>
                              </a:srgbClr>
                            </a:outerShdw>
                          </a:effectLst>
                        </a:rPr>
                        <a:t>Pregunta 3</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mn-lt"/>
                          <a:cs typeface="Helvetica" pitchFamily="34" charset="0"/>
                        </a:rPr>
                        <a:t>¿Qué hace eficaz el punto de vista del narrador en </a:t>
                      </a:r>
                      <a:r>
                        <a:rPr lang="es-419" sz="1100" b="0" i="1" u="sng" noProof="0" dirty="0" smtClean="0">
                          <a:latin typeface="+mn-lt"/>
                          <a:cs typeface="Helvetica" pitchFamily="34" charset="0"/>
                        </a:rPr>
                        <a:t>El perro perdido</a:t>
                      </a:r>
                      <a:r>
                        <a:rPr lang="es-419" sz="1100" b="0" noProof="0" dirty="0" smtClean="0">
                          <a:latin typeface="+mn-lt"/>
                          <a:cs typeface="Helvetica" pitchFamily="34" charset="0"/>
                        </a:rPr>
                        <a:t>? Basado en tu contestación en la Parte A, ¿desde qué punto de vista está escrito el cuento? Ambas repuestas</a:t>
                      </a:r>
                      <a:r>
                        <a:rPr lang="es-419" sz="1100" b="0" baseline="0" noProof="0" dirty="0" smtClean="0">
                          <a:latin typeface="+mn-lt"/>
                          <a:cs typeface="Helvetica" pitchFamily="34" charset="0"/>
                        </a:rPr>
                        <a:t> deben estar correctas.  </a:t>
                      </a:r>
                      <a:r>
                        <a:rPr lang="es-419" sz="1100" b="0" i="1" noProof="0" dirty="0" smtClean="0">
                          <a:latin typeface="+mn-lt"/>
                        </a:rPr>
                        <a:t> Hacia</a:t>
                      </a:r>
                      <a:r>
                        <a:rPr lang="es-419" sz="1100" b="0" i="1" baseline="0" noProof="0" dirty="0" smtClean="0">
                          <a:latin typeface="+mn-lt"/>
                        </a:rPr>
                        <a:t> RL.4.6  DOK 2-Ck</a:t>
                      </a:r>
                      <a:endParaRPr lang="es-419" sz="1100" b="0" u="none" kern="1200" noProof="0" dirty="0" smtClean="0">
                        <a:solidFill>
                          <a:schemeClr val="tx1"/>
                        </a:solidFill>
                        <a:effectLst/>
                        <a:latin typeface="+mn-lt"/>
                        <a:ea typeface="+mn-ea"/>
                        <a:cs typeface="+mn-cs"/>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A,B</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0">
                <a:tc>
                  <a:txBody>
                    <a:bodyPr/>
                    <a:lstStyle/>
                    <a:p>
                      <a:pPr marL="746125" marR="0" indent="-746125"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4</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mn-lt"/>
                          <a:cs typeface="Helvetica" pitchFamily="34" charset="0"/>
                        </a:rPr>
                        <a:t>¿Cómo el uso del punto de vista del autor, en </a:t>
                      </a:r>
                      <a:r>
                        <a:rPr lang="es-419" sz="1100" b="0" i="1" u="sng" noProof="0" dirty="0" smtClean="0">
                          <a:latin typeface="+mn-lt"/>
                          <a:cs typeface="Helvetica" pitchFamily="34" charset="0"/>
                        </a:rPr>
                        <a:t>El perro perdido</a:t>
                      </a:r>
                      <a:r>
                        <a:rPr lang="es-419" sz="1100" b="0" noProof="0" dirty="0" smtClean="0">
                          <a:latin typeface="+mn-lt"/>
                          <a:cs typeface="Helvetica" pitchFamily="34" charset="0"/>
                        </a:rPr>
                        <a:t>, influye </a:t>
                      </a:r>
                      <a:r>
                        <a:rPr lang="es-419" sz="1100" b="0" i="1" u="sng" noProof="0" dirty="0" smtClean="0">
                          <a:latin typeface="+mn-lt"/>
                          <a:cs typeface="Helvetica" pitchFamily="34" charset="0"/>
                        </a:rPr>
                        <a:t>más</a:t>
                      </a:r>
                      <a:r>
                        <a:rPr lang="es-419" sz="1100" b="0" noProof="0" dirty="0" smtClean="0">
                          <a:latin typeface="+mn-lt"/>
                          <a:cs typeface="Helvetica" pitchFamily="34" charset="0"/>
                        </a:rPr>
                        <a:t> en el lector?  </a:t>
                      </a:r>
                      <a:r>
                        <a:rPr lang="es-419" sz="1100" b="0" i="1" noProof="0" dirty="0" smtClean="0">
                          <a:latin typeface="+mn-lt"/>
                        </a:rPr>
                        <a:t>Hacia</a:t>
                      </a:r>
                      <a:r>
                        <a:rPr lang="es-419" sz="1100" b="0" i="1" baseline="0" noProof="0" dirty="0" smtClean="0">
                          <a:latin typeface="+mn-lt"/>
                        </a:rPr>
                        <a:t> </a:t>
                      </a:r>
                      <a:r>
                        <a:rPr lang="es-419" sz="1100" b="0" i="1" noProof="0" dirty="0" smtClean="0">
                          <a:latin typeface="+mn-lt"/>
                        </a:rPr>
                        <a:t>RI.6.6 DOK</a:t>
                      </a:r>
                      <a:r>
                        <a:rPr lang="es-419" sz="1100" b="0" i="1" baseline="0" noProof="0" dirty="0" smtClean="0">
                          <a:latin typeface="+mn-lt"/>
                        </a:rPr>
                        <a:t> </a:t>
                      </a:r>
                      <a:r>
                        <a:rPr lang="es-419" sz="1100" b="0" i="1" noProof="0" dirty="0" smtClean="0">
                          <a:latin typeface="+mn-lt"/>
                        </a:rPr>
                        <a:t>3-Cw</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A</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89196">
                <a:tc>
                  <a:txBody>
                    <a:bodyPr/>
                    <a:lstStyle/>
                    <a:p>
                      <a:pPr marL="746125" marR="0" indent="-746125" algn="l" defTabSz="1018809"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5</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mn-lt"/>
                          <a:cs typeface="Helvetica" pitchFamily="34" charset="0"/>
                        </a:rPr>
                        <a:t>¿Qué describe mayormente la diferencia principal entre leer </a:t>
                      </a:r>
                      <a:r>
                        <a:rPr lang="es-419" sz="1100" b="0" i="1" u="sng" noProof="0" dirty="0" smtClean="0">
                          <a:latin typeface="+mn-lt"/>
                          <a:cs typeface="Helvetica" pitchFamily="34" charset="0"/>
                        </a:rPr>
                        <a:t>El perro perdido</a:t>
                      </a:r>
                      <a:r>
                        <a:rPr lang="es-419" sz="1100" b="0" i="1" u="none" noProof="0" dirty="0" smtClean="0">
                          <a:latin typeface="+mn-lt"/>
                          <a:cs typeface="Helvetica" pitchFamily="34" charset="0"/>
                        </a:rPr>
                        <a:t> </a:t>
                      </a:r>
                      <a:r>
                        <a:rPr lang="es-419" sz="1100" b="0" noProof="0" dirty="0" smtClean="0">
                          <a:latin typeface="+mn-lt"/>
                          <a:cs typeface="Helvetica" pitchFamily="34" charset="0"/>
                        </a:rPr>
                        <a:t>y ver </a:t>
                      </a:r>
                      <a:r>
                        <a:rPr lang="es-419" sz="1100" b="0" i="1" u="sng" noProof="0" dirty="0" smtClean="0">
                          <a:latin typeface="+mn-lt"/>
                          <a:cs typeface="Helvetica" pitchFamily="34" charset="0"/>
                        </a:rPr>
                        <a:t>KLM Lost &amp; Found</a:t>
                      </a:r>
                      <a:r>
                        <a:rPr lang="es-419" sz="1100" b="0" u="sng" noProof="0" dirty="0" smtClean="0">
                          <a:latin typeface="+mn-lt"/>
                          <a:cs typeface="Helvetica" pitchFamily="34" charset="0"/>
                        </a:rPr>
                        <a:t> (KLM-Perdido</a:t>
                      </a:r>
                      <a:r>
                        <a:rPr lang="es-419" sz="1100" b="0" u="sng" baseline="0" noProof="0" dirty="0" smtClean="0">
                          <a:latin typeface="+mn-lt"/>
                          <a:cs typeface="Helvetica" pitchFamily="34" charset="0"/>
                        </a:rPr>
                        <a:t> </a:t>
                      </a:r>
                      <a:r>
                        <a:rPr lang="es-419" sz="1100" b="0" u="sng" noProof="0" dirty="0" smtClean="0">
                          <a:latin typeface="+mn-lt"/>
                          <a:cs typeface="Helvetica" pitchFamily="34" charset="0"/>
                        </a:rPr>
                        <a:t>y encontrado)</a:t>
                      </a:r>
                      <a:r>
                        <a:rPr lang="es-419" sz="1100" b="0" u="none" noProof="0" dirty="0" smtClean="0">
                          <a:latin typeface="+mn-lt"/>
                          <a:cs typeface="Helvetica" pitchFamily="34" charset="0"/>
                        </a:rPr>
                        <a:t>?</a:t>
                      </a:r>
                      <a:r>
                        <a:rPr lang="es-419" sz="1100" b="0" noProof="0" dirty="0" smtClean="0">
                          <a:latin typeface="+mn-lt"/>
                          <a:cs typeface="Helvetica" pitchFamily="34" charset="0"/>
                        </a:rPr>
                        <a:t>  </a:t>
                      </a:r>
                      <a:r>
                        <a:rPr lang="es-419" sz="1100" b="0" i="1" noProof="0" dirty="0" smtClean="0">
                          <a:latin typeface="+mn-lt"/>
                        </a:rPr>
                        <a:t>Hacia</a:t>
                      </a:r>
                      <a:r>
                        <a:rPr lang="es-419" sz="1100" b="0" i="1" baseline="0" noProof="0" dirty="0" smtClean="0">
                          <a:latin typeface="+mn-lt"/>
                        </a:rPr>
                        <a:t> RL.6.7 DOK 1-Cf</a:t>
                      </a:r>
                      <a:endParaRPr lang="es-419" sz="1100" b="0" i="1" noProof="0"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C</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47027">
                <a:tc>
                  <a:txBody>
                    <a:bodyPr/>
                    <a:lstStyle/>
                    <a:p>
                      <a:pPr marL="746125" marR="0" indent="-746125"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6</a:t>
                      </a:r>
                      <a:r>
                        <a:rPr lang="es-419" sz="1200" b="1" u="none" noProof="0" dirty="0" smtClean="0">
                          <a:solidFill>
                            <a:schemeClr val="tx1"/>
                          </a:solidFill>
                          <a:effectLst>
                            <a:outerShdw blurRad="38100" dist="38100" dir="2700000" algn="tl">
                              <a:srgbClr val="000000">
                                <a:alpha val="43137"/>
                              </a:srgbClr>
                            </a:outerShdw>
                          </a:effectLst>
                        </a:rPr>
                        <a:t>  </a:t>
                      </a:r>
                      <a:r>
                        <a:rPr lang="es-ES" sz="1100" b="0" noProof="0" dirty="0" smtClean="0">
                          <a:latin typeface="+mn-lt"/>
                          <a:cs typeface="Helvetica" pitchFamily="34" charset="0"/>
                        </a:rPr>
                        <a:t>¿Qué estrategia comprueba mejor si la siguiente afirmación es verdadera o no? </a:t>
                      </a:r>
                      <a:r>
                        <a:rPr lang="es-419" sz="1100" b="0" i="1" noProof="0" dirty="0" smtClean="0">
                          <a:latin typeface="+mn-lt"/>
                          <a:cs typeface="Helvetica" pitchFamily="34" charset="0"/>
                        </a:rPr>
                        <a:t>Hacia </a:t>
                      </a:r>
                      <a:r>
                        <a:rPr lang="es-419" sz="1100" b="0" i="1" u="none" noProof="0" dirty="0" smtClean="0">
                          <a:solidFill>
                            <a:schemeClr val="tx1"/>
                          </a:solidFill>
                          <a:effectLst/>
                          <a:latin typeface="+mn-lt"/>
                        </a:rPr>
                        <a:t>RL.4.7 DOK</a:t>
                      </a:r>
                      <a:r>
                        <a:rPr lang="es-419" sz="1100" b="0" i="1" u="none" baseline="0" noProof="0" dirty="0" smtClean="0">
                          <a:solidFill>
                            <a:schemeClr val="tx1"/>
                          </a:solidFill>
                          <a:effectLst/>
                          <a:latin typeface="+mn-lt"/>
                        </a:rPr>
                        <a:t> </a:t>
                      </a:r>
                      <a:r>
                        <a:rPr lang="es-419" sz="1100" b="0" i="1" u="none" noProof="0" dirty="0" smtClean="0">
                          <a:solidFill>
                            <a:schemeClr val="tx1"/>
                          </a:solidFill>
                          <a:effectLst/>
                          <a:latin typeface="+mn-lt"/>
                        </a:rPr>
                        <a:t>3-Cu</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D</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7</a:t>
                      </a:r>
                      <a:r>
                        <a:rPr lang="es-419" sz="1200" b="1" u="none" noProof="0" dirty="0" smtClean="0">
                          <a:solidFill>
                            <a:schemeClr val="tx1"/>
                          </a:solidFill>
                          <a:effectLst>
                            <a:outerShdw blurRad="38100" dist="38100" dir="2700000" algn="tl">
                              <a:srgbClr val="000000">
                                <a:alpha val="43137"/>
                              </a:srgbClr>
                            </a:outerShdw>
                          </a:effectLst>
                        </a:rPr>
                        <a:t>                                            </a:t>
                      </a:r>
                      <a:r>
                        <a:rPr lang="es-419" sz="1200" b="1" u="none" baseline="0" noProof="0" dirty="0" smtClean="0">
                          <a:solidFill>
                            <a:schemeClr val="tx1"/>
                          </a:solidFill>
                          <a:effectLst>
                            <a:outerShdw blurRad="38100" dist="38100" dir="2700000" algn="tl">
                              <a:srgbClr val="000000">
                                <a:alpha val="43137"/>
                              </a:srgbClr>
                            </a:outerShdw>
                          </a:effectLst>
                        </a:rPr>
                        <a:t>Respuesta construida Texto literario     </a:t>
                      </a:r>
                      <a:r>
                        <a:rPr lang="es-419" sz="1200" b="0" u="none" baseline="0" noProof="0" dirty="0" smtClean="0">
                          <a:solidFill>
                            <a:schemeClr val="tx1"/>
                          </a:solidFill>
                          <a:effectLst/>
                        </a:rPr>
                        <a:t>Hacia RL.6.6 DOK3-EVC</a:t>
                      </a:r>
                      <a:endParaRPr lang="es-419" sz="1200" b="0" u="sng" noProof="0" dirty="0" smtClean="0">
                        <a:solidFill>
                          <a:schemeClr val="tx1"/>
                        </a:solidFill>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6.6</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287383">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8</a:t>
                      </a:r>
                      <a:r>
                        <a:rPr lang="es-419" sz="1200" b="1" u="none" noProof="0" dirty="0" smtClean="0">
                          <a:solidFill>
                            <a:schemeClr val="tx1"/>
                          </a:solidFill>
                          <a:effectLst>
                            <a:outerShdw blurRad="38100" dist="38100" dir="2700000" algn="tl">
                              <a:srgbClr val="000000">
                                <a:alpha val="43137"/>
                              </a:srgbClr>
                            </a:outerShdw>
                          </a:effectLst>
                        </a:rPr>
                        <a:t>                                            </a:t>
                      </a:r>
                      <a:r>
                        <a:rPr lang="es-419" sz="1200" b="1" u="none" baseline="0" noProof="0" dirty="0" smtClean="0">
                          <a:solidFill>
                            <a:schemeClr val="tx1"/>
                          </a:solidFill>
                          <a:effectLst>
                            <a:outerShdw blurRad="38100" dist="38100" dir="2700000" algn="tl">
                              <a:srgbClr val="000000">
                                <a:alpha val="43137"/>
                              </a:srgbClr>
                            </a:outerShdw>
                          </a:effectLst>
                        </a:rPr>
                        <a:t>Respuesta construida Texto literario     </a:t>
                      </a:r>
                      <a:r>
                        <a:rPr lang="es-419" sz="1200" b="0" u="none" baseline="0" noProof="0" dirty="0" smtClean="0">
                          <a:solidFill>
                            <a:schemeClr val="tx1"/>
                          </a:solidFill>
                          <a:effectLst/>
                        </a:rPr>
                        <a:t>Hacia RL.6.7 DOK4-SYH</a:t>
                      </a:r>
                      <a:endParaRPr lang="es-419" sz="1200" b="0" u="sng" noProof="0" dirty="0" smtClean="0">
                        <a:solidFill>
                          <a:schemeClr val="tx1"/>
                        </a:solidFill>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6.7</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97108">
                <a:tc>
                  <a:txBody>
                    <a:bodyPr/>
                    <a:lstStyle/>
                    <a:p>
                      <a:pPr marL="746125" marR="0" indent="-746125"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9</a:t>
                      </a:r>
                      <a:r>
                        <a:rPr lang="es-419" sz="1200" b="1" u="none" noProof="0" dirty="0" smtClean="0">
                          <a:solidFill>
                            <a:schemeClr val="tx1"/>
                          </a:solidFill>
                          <a:effectLst>
                            <a:outerShdw blurRad="38100" dist="38100" dir="2700000" algn="tl">
                              <a:srgbClr val="000000">
                                <a:alpha val="43137"/>
                              </a:srgbClr>
                            </a:outerShdw>
                          </a:effectLst>
                        </a:rPr>
                        <a:t>  </a:t>
                      </a:r>
                      <a:r>
                        <a:rPr lang="es-419" sz="1200" b="0" u="none" noProof="0" dirty="0" smtClean="0">
                          <a:solidFill>
                            <a:schemeClr val="tx1"/>
                          </a:solidFill>
                          <a:effectLst/>
                        </a:rPr>
                        <a:t>L</a:t>
                      </a:r>
                      <a:r>
                        <a:rPr lang="es-419" sz="1100" b="0" noProof="0" dirty="0" smtClean="0">
                          <a:latin typeface="+mn-lt"/>
                          <a:cs typeface="Helvetica" pitchFamily="34" charset="0"/>
                        </a:rPr>
                        <a:t>a sección </a:t>
                      </a:r>
                      <a:r>
                        <a:rPr lang="es-419" sz="1100" b="0" i="1" u="sng" noProof="0" dirty="0" smtClean="0">
                          <a:latin typeface="+mn-lt"/>
                          <a:cs typeface="Helvetica" pitchFamily="34" charset="0"/>
                        </a:rPr>
                        <a:t>Secretos para permanecer seguros</a:t>
                      </a:r>
                      <a:r>
                        <a:rPr lang="es-419" sz="1100" b="0" noProof="0" dirty="0" smtClean="0">
                          <a:latin typeface="+mn-lt"/>
                          <a:cs typeface="Helvetica" pitchFamily="34" charset="0"/>
                        </a:rPr>
                        <a:t>, contribuye al propósito general (global) del pasaje </a:t>
                      </a:r>
                      <a:r>
                        <a:rPr lang="es-419" sz="1100" b="0" i="1" u="sng" noProof="0" dirty="0" smtClean="0">
                          <a:latin typeface="+mn-lt"/>
                          <a:cs typeface="Helvetica" pitchFamily="34" charset="0"/>
                        </a:rPr>
                        <a:t>Valor canino</a:t>
                      </a:r>
                      <a:r>
                        <a:rPr lang="es-419" sz="1100" b="0" noProof="0" dirty="0" smtClean="0">
                          <a:latin typeface="+mn-lt"/>
                          <a:cs typeface="Helvetica" pitchFamily="34" charset="0"/>
                        </a:rPr>
                        <a:t>…  </a:t>
                      </a:r>
                      <a:r>
                        <a:rPr lang="es-419" sz="1100" b="0" i="1" baseline="0" noProof="0" dirty="0" smtClean="0">
                          <a:solidFill>
                            <a:srgbClr val="000000"/>
                          </a:solidFill>
                          <a:latin typeface="+mn-lt"/>
                          <a:ea typeface="Times New Roman"/>
                          <a:cs typeface="Times New Roman"/>
                        </a:rPr>
                        <a:t>Hacia RI.6.5 DOK 3-APx</a:t>
                      </a:r>
                      <a:endParaRPr lang="es-419" sz="1100" b="0" i="1" kern="1200" noProof="0" dirty="0" smtClean="0">
                        <a:solidFill>
                          <a:srgbClr val="000000"/>
                        </a:solidFill>
                        <a:effectLst/>
                        <a:latin typeface="+mn-lt"/>
                        <a:ea typeface="Times New Roman"/>
                        <a:cs typeface="Times New Roman"/>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effectLst>
                            <a:outerShdw blurRad="38100" dist="38100" dir="2700000" algn="tl">
                              <a:srgbClr val="000000">
                                <a:alpha val="43137"/>
                              </a:srgbClr>
                            </a:outerShdw>
                          </a:effectLst>
                        </a:rPr>
                        <a:t>B</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40354">
                <a:tc>
                  <a:txBody>
                    <a:bodyPr/>
                    <a:lstStyle/>
                    <a:p>
                      <a:pPr marL="855663" marR="0" indent="-855663"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10</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Calibri" pitchFamily="34" charset="0"/>
                          <a:cs typeface="Helvetica" pitchFamily="34" charset="0"/>
                        </a:rPr>
                        <a:t>¿Cómo la oración, “Muchos trabajadores de rescate humanos usaron máscaras, pero los perros trabajaron sin máscaras.” contribuye al propósito general (global)  de la </a:t>
                      </a:r>
                      <a:r>
                        <a:rPr lang="es-419" sz="1100" b="0" u="sng" noProof="0" dirty="0" smtClean="0">
                          <a:latin typeface="Calibri" pitchFamily="34" charset="0"/>
                          <a:cs typeface="Helvetica" pitchFamily="34" charset="0"/>
                        </a:rPr>
                        <a:t>Sección 1</a:t>
                      </a:r>
                      <a:r>
                        <a:rPr lang="es-419" sz="1100" b="0" noProof="0" dirty="0" smtClean="0">
                          <a:latin typeface="Calibri" pitchFamily="34" charset="0"/>
                          <a:cs typeface="Helvetica" pitchFamily="34" charset="0"/>
                        </a:rPr>
                        <a:t>?  </a:t>
                      </a:r>
                      <a:r>
                        <a:rPr lang="es-419" sz="1100" b="0" i="1" noProof="0" dirty="0" smtClean="0">
                          <a:latin typeface="+mn-lt"/>
                        </a:rPr>
                        <a:t>Hacia</a:t>
                      </a:r>
                      <a:r>
                        <a:rPr lang="es-419" sz="1100" b="0" i="1" baseline="0" noProof="0" dirty="0" smtClean="0">
                          <a:latin typeface="+mn-lt"/>
                        </a:rPr>
                        <a:t> RI.6.5 DOK 3-SYH</a:t>
                      </a:r>
                      <a:endParaRPr lang="es-419" sz="1100" b="0" i="1" noProof="0"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effectLst>
                            <a:outerShdw blurRad="38100" dist="38100" dir="2700000" algn="tl">
                              <a:srgbClr val="000000">
                                <a:alpha val="43137"/>
                              </a:srgbClr>
                            </a:outerShdw>
                          </a:effectLst>
                        </a:rPr>
                        <a:t>D</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0">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200" b="1" u="sng" noProof="0" dirty="0" smtClean="0">
                          <a:solidFill>
                            <a:schemeClr val="tx1"/>
                          </a:solidFill>
                          <a:effectLst>
                            <a:outerShdw blurRad="38100" dist="38100" dir="2700000" algn="tl">
                              <a:srgbClr val="000000">
                                <a:alpha val="43137"/>
                              </a:srgbClr>
                            </a:outerShdw>
                          </a:effectLst>
                        </a:rPr>
                        <a:t>Pregunta 11</a:t>
                      </a:r>
                      <a:r>
                        <a:rPr lang="es-419" sz="1200" b="0"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Calibri" pitchFamily="34" charset="0"/>
                          <a:cs typeface="Helvetica" pitchFamily="34" charset="0"/>
                        </a:rPr>
                        <a:t>¿Cuál fue propósito del autor al escribir el pasaje </a:t>
                      </a:r>
                      <a:r>
                        <a:rPr lang="es-419" sz="1100" b="0" i="1" u="sng" noProof="0" dirty="0" smtClean="0">
                          <a:latin typeface="Calibri" pitchFamily="34" charset="0"/>
                          <a:cs typeface="Helvetica" pitchFamily="34" charset="0"/>
                        </a:rPr>
                        <a:t>Valor Canino</a:t>
                      </a:r>
                      <a:r>
                        <a:rPr lang="es-419" sz="1100" b="0" noProof="0" dirty="0" smtClean="0">
                          <a:latin typeface="Calibri" pitchFamily="34" charset="0"/>
                          <a:cs typeface="Helvetica" pitchFamily="34" charset="0"/>
                        </a:rPr>
                        <a:t>? </a:t>
                      </a:r>
                      <a:r>
                        <a:rPr lang="es-419" sz="1100" b="0" i="1" noProof="0" dirty="0" smtClean="0">
                          <a:latin typeface="+mn-lt"/>
                        </a:rPr>
                        <a:t>Hacia RI.6.6 DOK</a:t>
                      </a:r>
                      <a:r>
                        <a:rPr lang="es-419" sz="1100" b="0" i="1" baseline="0" noProof="0" dirty="0" smtClean="0">
                          <a:latin typeface="+mn-lt"/>
                        </a:rPr>
                        <a:t> </a:t>
                      </a:r>
                      <a:r>
                        <a:rPr lang="es-419" sz="1100" b="0" i="1" noProof="0" dirty="0" smtClean="0">
                          <a:latin typeface="+mn-lt"/>
                        </a:rPr>
                        <a:t>2</a:t>
                      </a:r>
                      <a:r>
                        <a:rPr lang="es-419" sz="1100" b="0" i="1" baseline="0" noProof="0" dirty="0" smtClean="0">
                          <a:latin typeface="+mn-lt"/>
                        </a:rPr>
                        <a:t>-Ck</a:t>
                      </a:r>
                      <a:endParaRPr lang="es-419" sz="1100" b="0" i="1" noProof="0" dirty="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effectLst>
                            <a:outerShdw blurRad="38100" dist="38100" dir="2700000" algn="tl">
                              <a:srgbClr val="000000">
                                <a:alpha val="43137"/>
                              </a:srgbClr>
                            </a:outerShdw>
                          </a:effectLst>
                        </a:rPr>
                        <a:t>C</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90726">
                <a:tc>
                  <a:txBody>
                    <a:bodyPr/>
                    <a:lstStyle/>
                    <a:p>
                      <a:pPr marL="855663" marR="0" indent="-855663"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12</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mn-lt"/>
                          <a:cs typeface="Helvetica" pitchFamily="34" charset="0"/>
                        </a:rPr>
                        <a:t>¿Qué enunciado apoya mejor cómo el punto de vista del autor en </a:t>
                      </a:r>
                      <a:r>
                        <a:rPr lang="es-419" sz="1100" b="0" i="1" u="sng" noProof="0" dirty="0" smtClean="0">
                          <a:latin typeface="+mn-lt"/>
                          <a:cs typeface="Helvetica" pitchFamily="34" charset="0"/>
                        </a:rPr>
                        <a:t>Valor canino</a:t>
                      </a:r>
                      <a:r>
                        <a:rPr lang="es-419" sz="1100" b="0" noProof="0" dirty="0" smtClean="0">
                          <a:latin typeface="+mn-lt"/>
                          <a:cs typeface="Helvetica" pitchFamily="34" charset="0"/>
                        </a:rPr>
                        <a:t> podría impactar al lector? </a:t>
                      </a:r>
                      <a:r>
                        <a:rPr lang="es-419" sz="1100" b="0" i="1" noProof="0" dirty="0" smtClean="0">
                          <a:latin typeface="+mn-lt"/>
                        </a:rPr>
                        <a:t>Hacia RI.6.6   DOK</a:t>
                      </a:r>
                      <a:r>
                        <a:rPr lang="es-419" sz="1100" b="0" i="1" baseline="0" noProof="0" dirty="0" smtClean="0">
                          <a:latin typeface="+mn-lt"/>
                        </a:rPr>
                        <a:t> </a:t>
                      </a:r>
                      <a:r>
                        <a:rPr lang="es-419" sz="1100" b="0" i="1" noProof="0" dirty="0" smtClean="0">
                          <a:latin typeface="+mn-lt"/>
                        </a:rPr>
                        <a:t>3</a:t>
                      </a:r>
                      <a:r>
                        <a:rPr lang="es-419" sz="1100" b="0" i="1" baseline="0" noProof="0" dirty="0" smtClean="0">
                          <a:latin typeface="+mn-lt"/>
                        </a:rPr>
                        <a:t>-Cw</a:t>
                      </a:r>
                      <a:endParaRPr lang="es-419" sz="1100" b="0" i="1" noProof="0"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effectLst>
                            <a:outerShdw blurRad="38100" dist="38100" dir="2700000" algn="tl">
                              <a:srgbClr val="000000">
                                <a:alpha val="43137"/>
                              </a:srgbClr>
                            </a:outerShdw>
                          </a:effectLst>
                        </a:rPr>
                        <a:t>A</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79692">
                <a:tc>
                  <a:txBody>
                    <a:bodyPr/>
                    <a:lstStyle/>
                    <a:p>
                      <a:pPr marL="796925" indent="-796925">
                        <a:buNone/>
                      </a:pPr>
                      <a:r>
                        <a:rPr lang="es-419" sz="1200" b="1" u="sng" noProof="0" dirty="0" smtClean="0">
                          <a:solidFill>
                            <a:schemeClr val="tx1"/>
                          </a:solidFill>
                          <a:effectLst>
                            <a:outerShdw blurRad="38100" dist="38100" dir="2700000" algn="tl">
                              <a:srgbClr val="000000">
                                <a:alpha val="43137"/>
                              </a:srgbClr>
                            </a:outerShdw>
                          </a:effectLst>
                        </a:rPr>
                        <a:t>Pregunta 13</a:t>
                      </a:r>
                      <a:r>
                        <a:rPr lang="es-419" sz="1200" b="0" u="none" baseline="0" noProof="0" dirty="0" smtClean="0">
                          <a:solidFill>
                            <a:schemeClr val="tx1"/>
                          </a:solidFill>
                          <a:effectLst/>
                        </a:rPr>
                        <a:t> </a:t>
                      </a:r>
                      <a:r>
                        <a:rPr lang="es-419" sz="1100" b="0" noProof="0" dirty="0" smtClean="0">
                          <a:latin typeface="Calibri" pitchFamily="34" charset="0"/>
                          <a:cs typeface="Helvetica" pitchFamily="34" charset="0"/>
                        </a:rPr>
                        <a:t>Basado en </a:t>
                      </a:r>
                      <a:r>
                        <a:rPr lang="es-419" sz="1100" b="0" i="1" u="sng" noProof="0" dirty="0" smtClean="0">
                          <a:latin typeface="Calibri" pitchFamily="34" charset="0"/>
                          <a:cs typeface="Helvetica" pitchFamily="34" charset="0"/>
                        </a:rPr>
                        <a:t>Valor canino </a:t>
                      </a:r>
                      <a:r>
                        <a:rPr lang="es-419" sz="1100" b="0" noProof="0" dirty="0" smtClean="0">
                          <a:latin typeface="Calibri" pitchFamily="34" charset="0"/>
                          <a:cs typeface="Helvetica" pitchFamily="34" charset="0"/>
                        </a:rPr>
                        <a:t>y </a:t>
                      </a:r>
                      <a:r>
                        <a:rPr lang="es-419" sz="1100" b="0" i="1" u="sng" noProof="0" dirty="0" smtClean="0">
                          <a:latin typeface="Calibri" pitchFamily="34" charset="0"/>
                          <a:cs typeface="Helvetica" pitchFamily="34" charset="0"/>
                        </a:rPr>
                        <a:t>Datos sobre los perros de búsqueda y rescate</a:t>
                      </a:r>
                      <a:r>
                        <a:rPr lang="es-419" sz="1100" b="0" noProof="0" dirty="0" smtClean="0">
                          <a:latin typeface="Calibri" pitchFamily="34" charset="0"/>
                          <a:cs typeface="Helvetica" pitchFamily="34" charset="0"/>
                        </a:rPr>
                        <a:t>, qué tipo de perros  probablemente ayudaron más durante 9/11?  </a:t>
                      </a:r>
                      <a:r>
                        <a:rPr lang="es-419" sz="1100" b="0" i="1" noProof="0" dirty="0" smtClean="0">
                          <a:latin typeface="+mn-lt"/>
                        </a:rPr>
                        <a:t>Hacia RI.6.7 DOK</a:t>
                      </a:r>
                      <a:r>
                        <a:rPr lang="es-419" sz="1100" b="0" i="1" baseline="0" noProof="0" dirty="0" smtClean="0">
                          <a:latin typeface="+mn-lt"/>
                        </a:rPr>
                        <a:t> </a:t>
                      </a:r>
                      <a:r>
                        <a:rPr lang="es-419" sz="1100" b="0" i="1" noProof="0" dirty="0" smtClean="0">
                          <a:latin typeface="+mn-lt"/>
                        </a:rPr>
                        <a:t>3</a:t>
                      </a:r>
                      <a:r>
                        <a:rPr lang="es-419" sz="1100" b="0" i="1" baseline="0" noProof="0" dirty="0" smtClean="0">
                          <a:latin typeface="+mn-lt"/>
                        </a:rPr>
                        <a:t>-Cu</a:t>
                      </a:r>
                      <a:endParaRPr lang="es-419" sz="1100" b="0" i="1" noProof="0"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effectLst>
                            <a:outerShdw blurRad="38100" dist="38100" dir="2700000" algn="tl">
                              <a:srgbClr val="000000">
                                <a:alpha val="43137"/>
                              </a:srgbClr>
                            </a:outerShdw>
                          </a:effectLst>
                        </a:rPr>
                        <a:t>C</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53418">
                <a:tc>
                  <a:txBody>
                    <a:bodyPr/>
                    <a:lstStyle/>
                    <a:p>
                      <a:pPr marL="796925" marR="0" indent="-796925"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14</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mn-lt"/>
                          <a:cs typeface="Helvetica" pitchFamily="34" charset="0"/>
                        </a:rPr>
                        <a:t>Utilizando información de </a:t>
                      </a:r>
                      <a:r>
                        <a:rPr lang="es-419" sz="1100" b="0" i="1" u="sng" noProof="0" dirty="0" smtClean="0">
                          <a:latin typeface="+mn-lt"/>
                          <a:cs typeface="Helvetica" pitchFamily="34" charset="0"/>
                        </a:rPr>
                        <a:t>Valor canino</a:t>
                      </a:r>
                      <a:r>
                        <a:rPr lang="es-419" sz="1100" b="0" noProof="0" dirty="0" smtClean="0">
                          <a:latin typeface="+mn-lt"/>
                          <a:cs typeface="Helvetica" pitchFamily="34" charset="0"/>
                        </a:rPr>
                        <a:t> y </a:t>
                      </a:r>
                      <a:r>
                        <a:rPr lang="es-419" sz="1100" b="0" i="1" u="sng" noProof="0" dirty="0" smtClean="0">
                          <a:latin typeface="+mn-lt"/>
                          <a:cs typeface="Helvetica" pitchFamily="34" charset="0"/>
                        </a:rPr>
                        <a:t>Datos sobre los perros de búsqueda y rescate</a:t>
                      </a:r>
                      <a:r>
                        <a:rPr lang="es-419" sz="1100" b="0" noProof="0" dirty="0" smtClean="0">
                          <a:latin typeface="+mn-lt"/>
                          <a:cs typeface="Helvetica" pitchFamily="34" charset="0"/>
                        </a:rPr>
                        <a:t>, qué declaración apoya mejor que los perros de búsqueda y rescate no nacen con la capacidad para encontrar personas? </a:t>
                      </a:r>
                      <a:r>
                        <a:rPr lang="es-419" sz="1100" b="0" i="1" baseline="0" noProof="0" dirty="0" smtClean="0">
                          <a:latin typeface="Calibri" pitchFamily="34" charset="0"/>
                          <a:cs typeface="Helvetica" pitchFamily="34" charset="0"/>
                        </a:rPr>
                        <a:t>Hacia</a:t>
                      </a:r>
                      <a:r>
                        <a:rPr lang="es-419" sz="1100" b="0" i="1" baseline="0" noProof="0" dirty="0" smtClean="0">
                          <a:latin typeface="+mn-lt"/>
                        </a:rPr>
                        <a:t> </a:t>
                      </a:r>
                      <a:r>
                        <a:rPr lang="es-419" sz="1100" b="0" i="1" noProof="0" dirty="0" smtClean="0">
                          <a:latin typeface="+mn-lt"/>
                        </a:rPr>
                        <a:t>RI.6.7 DOK</a:t>
                      </a:r>
                      <a:r>
                        <a:rPr lang="es-419" sz="1100" b="0" i="1" baseline="0" noProof="0" dirty="0" smtClean="0">
                          <a:latin typeface="+mn-lt"/>
                        </a:rPr>
                        <a:t> </a:t>
                      </a:r>
                      <a:r>
                        <a:rPr lang="es-419" sz="1100" b="0" i="1" noProof="0" dirty="0" smtClean="0">
                          <a:latin typeface="+mn-lt"/>
                        </a:rPr>
                        <a:t>4</a:t>
                      </a:r>
                      <a:r>
                        <a:rPr lang="es-419" sz="1100" b="0" i="1" baseline="0" noProof="0" dirty="0" smtClean="0">
                          <a:latin typeface="+mn-lt"/>
                        </a:rPr>
                        <a:t>-Ck</a:t>
                      </a:r>
                      <a:endParaRPr lang="es-419" sz="1100" b="0" i="1" noProof="0"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effectLst>
                            <a:outerShdw blurRad="38100" dist="38100" dir="2700000" algn="tl">
                              <a:srgbClr val="000000">
                                <a:alpha val="43137"/>
                              </a:srgbClr>
                            </a:outerShdw>
                          </a:effectLst>
                        </a:rPr>
                        <a:t>B</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15</a:t>
                      </a:r>
                      <a:r>
                        <a:rPr lang="es-419" sz="1200" b="1" u="none" noProof="0" dirty="0" smtClean="0">
                          <a:solidFill>
                            <a:schemeClr val="tx1"/>
                          </a:solidFill>
                          <a:effectLst>
                            <a:outerShdw blurRad="38100" dist="38100" dir="2700000" algn="tl">
                              <a:srgbClr val="000000">
                                <a:alpha val="43137"/>
                              </a:srgbClr>
                            </a:outerShdw>
                          </a:effectLst>
                        </a:rPr>
                        <a:t>                                </a:t>
                      </a:r>
                      <a:r>
                        <a:rPr lang="es-419" sz="1200" b="1" u="none" noProof="0" dirty="0" smtClean="0">
                          <a:solidFill>
                            <a:schemeClr val="tx1"/>
                          </a:solidFill>
                          <a:effectLst/>
                        </a:rPr>
                        <a:t>  </a:t>
                      </a:r>
                      <a:r>
                        <a:rPr lang="es-419" sz="1200" b="1" u="none" noProof="0" dirty="0" smtClean="0">
                          <a:solidFill>
                            <a:schemeClr val="tx1"/>
                          </a:solidFill>
                          <a:effectLst>
                            <a:outerShdw blurRad="38100" dist="38100" dir="2700000" algn="tl">
                              <a:srgbClr val="000000">
                                <a:alpha val="43137"/>
                              </a:srgbClr>
                            </a:outerShdw>
                          </a:effectLst>
                        </a:rPr>
                        <a:t>Respuesta construida Texto informativo </a:t>
                      </a:r>
                      <a:r>
                        <a:rPr lang="es-419" sz="1200" b="0" i="1" u="none" baseline="0" noProof="0" dirty="0" smtClean="0">
                          <a:solidFill>
                            <a:schemeClr val="tx1"/>
                          </a:solidFill>
                          <a:effectLst/>
                        </a:rPr>
                        <a:t>     </a:t>
                      </a:r>
                      <a:r>
                        <a:rPr lang="es-419" sz="1200" b="0" u="none" baseline="0" noProof="0" dirty="0" smtClean="0">
                          <a:solidFill>
                            <a:schemeClr val="tx1"/>
                          </a:solidFill>
                          <a:effectLst/>
                        </a:rPr>
                        <a:t>Hacia RI.6.6 DOK3-EVC</a:t>
                      </a:r>
                      <a:endParaRPr lang="es-419" sz="1200" b="0" u="sng" noProof="0" dirty="0" smtClean="0">
                        <a:solidFill>
                          <a:schemeClr val="tx1"/>
                        </a:solidFill>
                        <a:effectLs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s-419" sz="1200" b="0" i="1" u="none" noProof="0" dirty="0" smtClean="0">
                        <a:solidFill>
                          <a:schemeClr val="tx1"/>
                        </a:solidFill>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6.6</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16</a:t>
                      </a:r>
                      <a:r>
                        <a:rPr lang="es-419" sz="1200" b="1" u="none" noProof="0" dirty="0" smtClean="0">
                          <a:solidFill>
                            <a:schemeClr val="tx1"/>
                          </a:solidFill>
                          <a:effectLst>
                            <a:outerShdw blurRad="38100" dist="38100" dir="2700000" algn="tl">
                              <a:srgbClr val="000000">
                                <a:alpha val="43137"/>
                              </a:srgbClr>
                            </a:outerShdw>
                          </a:effectLst>
                        </a:rPr>
                        <a:t>                                  Respuesta</a:t>
                      </a:r>
                      <a:r>
                        <a:rPr lang="es-419" sz="1200" b="1" u="none" baseline="0" noProof="0" dirty="0" smtClean="0">
                          <a:solidFill>
                            <a:schemeClr val="tx1"/>
                          </a:solidFill>
                          <a:effectLst>
                            <a:outerShdw blurRad="38100" dist="38100" dir="2700000" algn="tl">
                              <a:srgbClr val="000000">
                                <a:alpha val="43137"/>
                              </a:srgbClr>
                            </a:outerShdw>
                          </a:effectLst>
                        </a:rPr>
                        <a:t> construida Texto informativo     </a:t>
                      </a:r>
                      <a:r>
                        <a:rPr lang="es-419" sz="1200" b="0" u="none" baseline="0" noProof="0" dirty="0" smtClean="0">
                          <a:solidFill>
                            <a:schemeClr val="tx1"/>
                          </a:solidFill>
                          <a:effectLst/>
                        </a:rPr>
                        <a:t>Hacia RI.6.7 DOK4-ANP</a:t>
                      </a:r>
                      <a:endParaRPr lang="es-419" sz="1200" b="0" u="sng" noProof="0" dirty="0" smtClean="0">
                        <a:solidFill>
                          <a:schemeClr val="tx1"/>
                        </a:solidFill>
                        <a:effectLs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s-419" sz="1200" b="1" u="sng" noProof="0"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 </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Escribir y revisar</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17</a:t>
                      </a:r>
                      <a:r>
                        <a:rPr lang="es-419" sz="1200" b="1" u="none" noProof="0" dirty="0" smtClean="0">
                          <a:solidFill>
                            <a:schemeClr val="tx1"/>
                          </a:solidFill>
                          <a:effectLst>
                            <a:outerShdw blurRad="38100" dist="38100" dir="2700000" algn="tl">
                              <a:srgbClr val="000000">
                                <a:alpha val="43137"/>
                              </a:srgbClr>
                            </a:outerShdw>
                          </a:effectLst>
                        </a:rPr>
                        <a:t>                                                               Escrito breve</a:t>
                      </a:r>
                      <a:endParaRPr lang="es-419" sz="1200" b="1" u="sng" noProof="0"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solidFill>
                            <a:schemeClr val="tx1"/>
                          </a:solidFill>
                          <a:effectLst>
                            <a:outerShdw blurRad="38100" dist="38100" dir="2700000" algn="tl">
                              <a:srgbClr val="000000">
                                <a:alpha val="43137"/>
                              </a:srgbClr>
                            </a:outerShdw>
                          </a:effectLst>
                        </a:rPr>
                        <a:t>W.2e</a:t>
                      </a:r>
                      <a:endParaRPr lang="es-419" sz="1200" b="1" noProof="0"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18</a:t>
                      </a:r>
                      <a:r>
                        <a:rPr lang="es-419" sz="1200" b="1" u="none" baseline="0" noProof="0" dirty="0" smtClean="0">
                          <a:solidFill>
                            <a:schemeClr val="tx1"/>
                          </a:solidFill>
                          <a:effectLst>
                            <a:outerShdw blurRad="38100" dist="38100" dir="2700000" algn="tl">
                              <a:srgbClr val="000000">
                                <a:alpha val="43137"/>
                              </a:srgbClr>
                            </a:outerShdw>
                          </a:effectLst>
                        </a:rPr>
                        <a:t>   Escribir/Revisar: </a:t>
                      </a:r>
                      <a:r>
                        <a:rPr lang="es-419" sz="1100" b="0" noProof="0" dirty="0" smtClean="0">
                          <a:latin typeface="+mn-lt"/>
                          <a:cs typeface="Helvetica" panose="020B0604020202020204" pitchFamily="34" charset="0"/>
                        </a:rPr>
                        <a:t>¿Qué oración proporcionaría la mejor transición a un nuevo párrafo? W.6.2.c</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effectLst>
                            <a:outerShdw blurRad="38100" dist="38100" dir="2700000" algn="tl">
                              <a:srgbClr val="000000">
                                <a:alpha val="43137"/>
                              </a:srgbClr>
                            </a:outerShdw>
                          </a:effectLst>
                        </a:rPr>
                        <a:t>C</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0">
                <a:tc>
                  <a:txBody>
                    <a:bodyPr/>
                    <a:lstStyle/>
                    <a:p>
                      <a:pPr marL="796925" indent="-796925"/>
                      <a:r>
                        <a:rPr lang="es-419" sz="1200" b="1" u="sng" noProof="0" dirty="0" smtClean="0">
                          <a:solidFill>
                            <a:schemeClr val="tx1"/>
                          </a:solidFill>
                          <a:effectLst>
                            <a:outerShdw blurRad="38100" dist="38100" dir="2700000" algn="tl">
                              <a:srgbClr val="000000">
                                <a:alpha val="43137"/>
                              </a:srgbClr>
                            </a:outerShdw>
                          </a:effectLst>
                        </a:rPr>
                        <a:t>Pregunta 19</a:t>
                      </a:r>
                      <a:r>
                        <a:rPr lang="es-419" sz="1200" b="1" u="none" noProof="0" dirty="0" smtClean="0">
                          <a:solidFill>
                            <a:schemeClr val="tx1"/>
                          </a:solidFill>
                          <a:effectLst>
                            <a:outerShdw blurRad="38100" dist="38100" dir="2700000" algn="tl">
                              <a:srgbClr val="000000">
                                <a:alpha val="43137"/>
                              </a:srgbClr>
                            </a:outerShdw>
                          </a:effectLst>
                        </a:rPr>
                        <a:t> </a:t>
                      </a:r>
                      <a:r>
                        <a:rPr lang="es-419" sz="1100" b="0" noProof="0" dirty="0" smtClean="0">
                          <a:latin typeface="+mn-lt"/>
                          <a:cs typeface="Helvetica" pitchFamily="34" charset="0"/>
                        </a:rPr>
                        <a:t>Escoge dos o más palabras exactas que el estudiante podría usar en lugar de la palabra subrayada</a:t>
                      </a:r>
                      <a:r>
                        <a:rPr lang="es-419" sz="1100" b="0" baseline="0" noProof="0" dirty="0" smtClean="0">
                          <a:latin typeface="+mn-lt"/>
                          <a:cs typeface="Helvetica" pitchFamily="34" charset="0"/>
                        </a:rPr>
                        <a:t> (ambas deben estar correctas).   L.6.6, W.6.2d</a:t>
                      </a:r>
                      <a:endParaRPr lang="es-419" sz="1100" b="0" noProof="0" dirty="0" smtClean="0">
                        <a:latin typeface="+mn-lt"/>
                        <a:cs typeface="Helvetica" pitchFamily="34" charset="0"/>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s-419" sz="1200" b="1" noProof="0" dirty="0" smtClean="0">
                          <a:effectLst>
                            <a:outerShdw blurRad="38100" dist="38100" dir="2700000" algn="tl">
                              <a:srgbClr val="000000">
                                <a:alpha val="43137"/>
                              </a:srgbClr>
                            </a:outerShdw>
                          </a:effectLst>
                        </a:rPr>
                        <a:t>A,C</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51242">
                <a:tc>
                  <a:txBody>
                    <a:bodyPr/>
                    <a:lstStyle/>
                    <a:p>
                      <a:pPr marL="796925" marR="0" lvl="0" indent="-796925" algn="l" defTabSz="914400" rtl="0" eaLnBrk="1" fontAlgn="auto" latinLnBrk="0" hangingPunct="1">
                        <a:lnSpc>
                          <a:spcPct val="100000"/>
                        </a:lnSpc>
                        <a:spcBef>
                          <a:spcPts val="0"/>
                        </a:spcBef>
                        <a:spcAft>
                          <a:spcPts val="0"/>
                        </a:spcAft>
                        <a:buClrTx/>
                        <a:buSzTx/>
                        <a:buFontTx/>
                        <a:buNone/>
                        <a:tabLst/>
                        <a:defRPr/>
                      </a:pPr>
                      <a:r>
                        <a:rPr lang="es-419" sz="1200" b="1" u="sng" noProof="0" dirty="0" smtClean="0">
                          <a:solidFill>
                            <a:schemeClr val="tx1"/>
                          </a:solidFill>
                          <a:effectLst>
                            <a:outerShdw blurRad="38100" dist="38100" dir="2700000" algn="tl">
                              <a:srgbClr val="000000">
                                <a:alpha val="43137"/>
                              </a:srgbClr>
                            </a:outerShdw>
                          </a:effectLst>
                        </a:rPr>
                        <a:t>Pregunta 20</a:t>
                      </a:r>
                      <a:r>
                        <a:rPr lang="es-419" sz="1200" b="1" u="none" noProof="0" dirty="0" smtClean="0">
                          <a:solidFill>
                            <a:schemeClr val="tx1"/>
                          </a:solidFill>
                          <a:effectLst>
                            <a:outerShdw blurRad="38100" dist="38100" dir="2700000" algn="tl">
                              <a:srgbClr val="000000">
                                <a:alpha val="43137"/>
                              </a:srgbClr>
                            </a:outerShdw>
                          </a:effectLst>
                        </a:rPr>
                        <a:t>  </a:t>
                      </a:r>
                      <a:r>
                        <a:rPr lang="es-419" sz="1200" b="0" u="none" noProof="0" dirty="0" smtClean="0">
                          <a:solidFill>
                            <a:schemeClr val="tx1"/>
                          </a:solidFill>
                          <a:effectLst/>
                        </a:rPr>
                        <a:t>¿</a:t>
                      </a:r>
                      <a:r>
                        <a:rPr lang="es-419" sz="1100" b="0" noProof="0" dirty="0" smtClean="0">
                          <a:latin typeface="+mn-lt"/>
                          <a:cs typeface="Helvetica" pitchFamily="34" charset="0"/>
                        </a:rPr>
                        <a:t>Cuál de las siguientes palabras, corrige el error de uso gramatical subrayado en la oración?  L.6.1a</a:t>
                      </a:r>
                      <a:endParaRPr kumimoji="0" lang="es-419" sz="11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s-419" sz="1200" b="1" noProof="0" dirty="0" smtClean="0">
                          <a:effectLst>
                            <a:outerShdw blurRad="38100" dist="38100" dir="2700000" algn="tl">
                              <a:srgbClr val="000000">
                                <a:alpha val="43137"/>
                              </a:srgbClr>
                            </a:outerShdw>
                          </a:effectLst>
                        </a:rPr>
                        <a:t>B</a:t>
                      </a:r>
                      <a:endParaRPr lang="es-419" sz="1200" b="1" noProof="0"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bl>
          </a:graphicData>
        </a:graphic>
      </p:graphicFrame>
      <p:sp>
        <p:nvSpPr>
          <p:cNvPr id="2" name="Slide Number Placeholder 1"/>
          <p:cNvSpPr>
            <a:spLocks noGrp="1"/>
          </p:cNvSpPr>
          <p:nvPr>
            <p:ph type="sldNum" sz="quarter" idx="12"/>
          </p:nvPr>
        </p:nvSpPr>
        <p:spPr>
          <a:xfrm>
            <a:off x="6400800" y="9551458"/>
            <a:ext cx="842010" cy="535517"/>
          </a:xfrm>
        </p:spPr>
        <p:txBody>
          <a:bodyPr/>
          <a:lstStyle/>
          <a:p>
            <a:fld id="{F177B04D-AEB5-43ED-B9BA-B3D1EC9C9067}" type="slidenum">
              <a:rPr lang="en-US" smtClean="0">
                <a:solidFill>
                  <a:schemeClr val="tx1"/>
                </a:solidFill>
              </a:rPr>
              <a:pPr/>
              <a:t>27</a:t>
            </a:fld>
            <a:endParaRPr lang="en-US" dirty="0">
              <a:solidFill>
                <a:schemeClr val="tx1"/>
              </a:solidFill>
            </a:endParaRPr>
          </a:p>
        </p:txBody>
      </p:sp>
    </p:spTree>
    <p:extLst>
      <p:ext uri="{BB962C8B-B14F-4D97-AF65-F5344CB8AC3E}">
        <p14:creationId xmlns:p14="http://schemas.microsoft.com/office/powerpoint/2010/main" val="2209688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p:nvPr/>
        </p:nvGrpSpPr>
        <p:grpSpPr>
          <a:xfrm>
            <a:off x="835909" y="1807212"/>
            <a:ext cx="5829300" cy="5126989"/>
            <a:chOff x="786738" y="357732"/>
            <a:chExt cx="5486400" cy="4893944"/>
          </a:xfrm>
        </p:grpSpPr>
        <p:sp>
          <p:nvSpPr>
            <p:cNvPr id="6" name="TextBox 5"/>
            <p:cNvSpPr txBox="1"/>
            <p:nvPr/>
          </p:nvSpPr>
          <p:spPr>
            <a:xfrm>
              <a:off x="786738" y="3160757"/>
              <a:ext cx="5486400" cy="2090919"/>
            </a:xfrm>
            <a:prstGeom prst="rect">
              <a:avLst/>
            </a:prstGeom>
            <a:noFill/>
            <a:ln>
              <a:noFill/>
            </a:ln>
          </p:spPr>
          <p:txBody>
            <a:bodyPr wrap="square" lIns="96661" tIns="48331" rIns="96661" bIns="48331" rtlCol="0">
              <a:spAutoFit/>
            </a:bodyPr>
            <a:lstStyle/>
            <a:p>
              <a:r>
                <a:rPr lang="es-419" sz="3400" b="1" dirty="0">
                  <a:effectLst>
                    <a:outerShdw blurRad="38100" dist="38100" dir="2700000" algn="tl">
                      <a:srgbClr val="000000">
                        <a:alpha val="43137"/>
                      </a:srgbClr>
                    </a:outerShdw>
                  </a:effectLst>
                </a:rPr>
                <a:t>Copia del Estudiante </a:t>
              </a:r>
            </a:p>
            <a:p>
              <a:r>
                <a:rPr lang="es-419" sz="3400" b="1" dirty="0">
                  <a:effectLst>
                    <a:outerShdw blurRad="38100" dist="38100" dir="2700000" algn="tl">
                      <a:srgbClr val="000000">
                        <a:alpha val="43137"/>
                      </a:srgbClr>
                    </a:outerShdw>
                  </a:effectLst>
                </a:rPr>
                <a:t>Pre-Evaluación Trimestre 2</a:t>
              </a:r>
            </a:p>
            <a:p>
              <a:endParaRPr lang="es-419" sz="3400" b="1" dirty="0">
                <a:effectLst>
                  <a:outerShdw blurRad="38100" dist="38100" dir="2700000" algn="tl">
                    <a:srgbClr val="000000">
                      <a:alpha val="43137"/>
                    </a:srgbClr>
                  </a:outerShdw>
                </a:effectLst>
              </a:endParaRPr>
            </a:p>
            <a:p>
              <a:r>
                <a:rPr lang="es-419" sz="3400" b="1" dirty="0">
                  <a:effectLst>
                    <a:outerShdw blurRad="38100" dist="38100" dir="2700000" algn="tl">
                      <a:srgbClr val="000000">
                        <a:alpha val="43137"/>
                      </a:srgbClr>
                    </a:outerShdw>
                  </a:effectLst>
                </a:rPr>
                <a:t>Nombre__________________</a:t>
              </a:r>
            </a:p>
          </p:txBody>
        </p:sp>
        <p:sp>
          <p:nvSpPr>
            <p:cNvPr id="9" name="Rectangle 8"/>
            <p:cNvSpPr/>
            <p:nvPr/>
          </p:nvSpPr>
          <p:spPr>
            <a:xfrm>
              <a:off x="1066800" y="357732"/>
              <a:ext cx="1735377" cy="837292"/>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gr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19" name="Group 18"/>
          <p:cNvGrpSpPr/>
          <p:nvPr/>
        </p:nvGrpSpPr>
        <p:grpSpPr>
          <a:xfrm>
            <a:off x="745105" y="2872246"/>
            <a:ext cx="2379789" cy="1665463"/>
            <a:chOff x="1031136" y="1343650"/>
            <a:chExt cx="2379789" cy="1665463"/>
          </a:xfrm>
        </p:grpSpPr>
        <p:sp>
          <p:nvSpPr>
            <p:cNvPr id="20" name="Parallelogram 19"/>
            <p:cNvSpPr/>
            <p:nvPr/>
          </p:nvSpPr>
          <p:spPr>
            <a:xfrm rot="1293572" flipH="1">
              <a:off x="1031136" y="1366098"/>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1" name="Parallelogram 20"/>
            <p:cNvSpPr/>
            <p:nvPr/>
          </p:nvSpPr>
          <p:spPr>
            <a:xfrm>
              <a:off x="1371601" y="1343650"/>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2" name="Rectangle 21"/>
            <p:cNvSpPr/>
            <p:nvPr/>
          </p:nvSpPr>
          <p:spPr>
            <a:xfrm>
              <a:off x="1733346" y="1843512"/>
              <a:ext cx="1207949"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sp>
        <p:nvSpPr>
          <p:cNvPr id="2" name="Slide Number Placeholder 1"/>
          <p:cNvSpPr>
            <a:spLocks noGrp="1"/>
          </p:cNvSpPr>
          <p:nvPr>
            <p:ph type="sldNum" sz="quarter" idx="12"/>
          </p:nvPr>
        </p:nvSpPr>
        <p:spPr/>
        <p:txBody>
          <a:bodyPr/>
          <a:lstStyle/>
          <a:p>
            <a:fld id="{F177B04D-AEB5-43ED-B9BA-B3D1EC9C9067}" type="slidenum">
              <a:rPr lang="en-US" smtClean="0"/>
              <a:pPr/>
              <a:t>28</a:t>
            </a:fld>
            <a:endParaRPr lang="en-US" dirty="0"/>
          </a:p>
        </p:txBody>
      </p:sp>
    </p:spTree>
    <p:extLst>
      <p:ext uri="{BB962C8B-B14F-4D97-AF65-F5344CB8AC3E}">
        <p14:creationId xmlns:p14="http://schemas.microsoft.com/office/powerpoint/2010/main" val="1449148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 y="228600"/>
            <a:ext cx="7010401" cy="7991778"/>
          </a:xfrm>
          <a:prstGeom prst="rect">
            <a:avLst/>
          </a:prstGeom>
          <a:noFill/>
        </p:spPr>
        <p:txBody>
          <a:bodyPr wrap="square" lIns="96367" tIns="48184" rIns="96367" bIns="48184" rtlCol="0">
            <a:spAutoFit/>
          </a:bodyPr>
          <a:lstStyle/>
          <a:p>
            <a:pPr defTabSz="1018824"/>
            <a:r>
              <a:rPr lang="es-419" sz="1100" b="1" u="sng" dirty="0" smtClean="0">
                <a:solidFill>
                  <a:prstClr val="black"/>
                </a:solidFill>
              </a:rPr>
              <a:t>Instrucciones para el estudiante:</a:t>
            </a:r>
            <a:endParaRPr lang="es-419" sz="1100" b="1" dirty="0" smtClean="0">
              <a:solidFill>
                <a:prstClr val="black"/>
              </a:solidFill>
            </a:endParaRPr>
          </a:p>
          <a:p>
            <a:pPr defTabSz="1018824"/>
            <a:endParaRPr lang="es-419" sz="1100" u="sng" dirty="0" smtClean="0">
              <a:solidFill>
                <a:prstClr val="black"/>
              </a:solidFill>
            </a:endParaRPr>
          </a:p>
          <a:p>
            <a:pPr defTabSz="1018824"/>
            <a:r>
              <a:rPr lang="es-419" sz="1100" b="1" u="sng" dirty="0" smtClean="0">
                <a:solidFill>
                  <a:prstClr val="black"/>
                </a:solidFill>
              </a:rPr>
              <a:t>Parte 1</a:t>
            </a:r>
            <a:endParaRPr lang="es-419" sz="1100" b="1" dirty="0" smtClean="0">
              <a:solidFill>
                <a:prstClr val="black"/>
              </a:solidFill>
            </a:endParaRPr>
          </a:p>
          <a:p>
            <a:endParaRPr lang="es-419" sz="1100" b="1" dirty="0" smtClean="0">
              <a:solidFill>
                <a:prstClr val="black"/>
              </a:solidFill>
            </a:endParaRPr>
          </a:p>
          <a:p>
            <a:pPr marL="171450" indent="-171450">
              <a:buFont typeface="Arial" panose="020B0604020202020204" pitchFamily="34" charset="0"/>
              <a:buChar char="•"/>
            </a:pPr>
            <a:r>
              <a:rPr lang="es-419" sz="1100" dirty="0" smtClean="0"/>
              <a:t>Vas a leer varios textos  literarios e informativos sobre algunas de las relaciones entre las personas y los perros.  </a:t>
            </a:r>
          </a:p>
          <a:p>
            <a:pPr marL="171450" indent="-171450">
              <a:buFont typeface="Arial" panose="020B0604020202020204" pitchFamily="34" charset="0"/>
              <a:buChar char="•"/>
            </a:pPr>
            <a:r>
              <a:rPr lang="es-419" sz="1100" dirty="0" smtClean="0"/>
              <a:t>Mientras lees, toma notas sobre estas fuentes.</a:t>
            </a:r>
          </a:p>
          <a:p>
            <a:pPr marL="171450" indent="-171450">
              <a:buFont typeface="Arial" panose="020B0604020202020204" pitchFamily="34" charset="0"/>
              <a:buChar char="•"/>
            </a:pPr>
            <a:r>
              <a:rPr lang="es-419" sz="1100" dirty="0" smtClean="0"/>
              <a:t>Luego,  contestarás  varias preguntas de investigación acerca de estas fuentes.</a:t>
            </a:r>
          </a:p>
          <a:p>
            <a:pPr defTabSz="1018824"/>
            <a:r>
              <a:rPr lang="es-419" sz="1100" dirty="0" smtClean="0">
                <a:solidFill>
                  <a:prstClr val="black"/>
                </a:solidFill>
              </a:rPr>
              <a:t> </a:t>
            </a:r>
            <a:endParaRPr lang="es-419" sz="1100" dirty="0" smtClean="0"/>
          </a:p>
          <a:p>
            <a:pPr defTabSz="1018824"/>
            <a:r>
              <a:rPr lang="es-419" sz="1100" b="1" u="sng" dirty="0" smtClean="0"/>
              <a:t>Tu Tarea:</a:t>
            </a:r>
          </a:p>
          <a:p>
            <a:pPr defTabSz="1018824"/>
            <a:r>
              <a:rPr lang="es-419" sz="1100" b="1" dirty="0" smtClean="0"/>
              <a:t>Parte 2</a:t>
            </a:r>
          </a:p>
          <a:p>
            <a:pPr marL="171450" indent="-171450" defTabSz="1018824">
              <a:buFont typeface="Arial" panose="020B0604020202020204" pitchFamily="34" charset="0"/>
              <a:buChar char="•"/>
            </a:pPr>
            <a:r>
              <a:rPr lang="es-419" sz="1100" b="1" dirty="0" smtClean="0"/>
              <a:t>Escribirás un artículo informativo sobre diferentes tipos de relaciones entre perros y personas.</a:t>
            </a:r>
          </a:p>
          <a:p>
            <a:pPr defTabSz="1018824"/>
            <a:r>
              <a:rPr lang="es-419" sz="1100" dirty="0" smtClean="0"/>
              <a:t>	</a:t>
            </a:r>
            <a:endParaRPr lang="es-419" sz="1100" b="1" dirty="0" smtClean="0"/>
          </a:p>
          <a:p>
            <a:r>
              <a:rPr lang="es-419" sz="1100" b="1" dirty="0" smtClean="0"/>
              <a:t>Pasos a seguir:</a:t>
            </a:r>
          </a:p>
          <a:p>
            <a:pPr defTabSz="1018824"/>
            <a:r>
              <a:rPr lang="es-419" sz="1100" dirty="0" smtClean="0"/>
              <a:t>Con el fin de ayudarte a planificar y escribir tu artículo, vas a hacer lo siguiente:</a:t>
            </a:r>
          </a:p>
          <a:p>
            <a:pPr defTabSz="1018824"/>
            <a:r>
              <a:rPr lang="es-419" sz="1100" dirty="0" smtClean="0"/>
              <a:t>1. Leer los dos textos sobre los perros</a:t>
            </a:r>
          </a:p>
          <a:p>
            <a:pPr defTabSz="1018824"/>
            <a:r>
              <a:rPr lang="es-419" sz="1100" dirty="0" smtClean="0"/>
              <a:t>2. Contestar varias preguntas sobre las fuentes de información.</a:t>
            </a:r>
            <a:br>
              <a:rPr lang="es-419" sz="1100" dirty="0" smtClean="0"/>
            </a:br>
            <a:r>
              <a:rPr lang="es-419" sz="1100" dirty="0" smtClean="0"/>
              <a:t>3. Planificar tu artículo.</a:t>
            </a:r>
          </a:p>
          <a:p>
            <a:pPr defTabSz="1018824"/>
            <a:endParaRPr lang="es-419" sz="1100" b="1" dirty="0" smtClean="0">
              <a:solidFill>
                <a:prstClr val="black"/>
              </a:solidFill>
            </a:endParaRPr>
          </a:p>
          <a:p>
            <a:r>
              <a:rPr lang="es-419" sz="1100" b="1" dirty="0" smtClean="0"/>
              <a:t>Instrucciones para empezar:</a:t>
            </a:r>
            <a:endParaRPr lang="es-419" sz="1100" dirty="0" smtClean="0"/>
          </a:p>
          <a:p>
            <a:r>
              <a:rPr lang="es-419" sz="1100" dirty="0" smtClean="0"/>
              <a:t>Ahora leerás varios tipos de textos. Toma notas porque es posible que quieras consultar tus notas mientras planificas tu artículo. Puedes referirte a cualquiera de las fuentes cada vez que quieras.</a:t>
            </a:r>
          </a:p>
          <a:p>
            <a:pPr defTabSz="1018824"/>
            <a:endParaRPr lang="es-419" sz="1100" b="1" dirty="0" smtClean="0">
              <a:solidFill>
                <a:prstClr val="black"/>
              </a:solidFill>
            </a:endParaRPr>
          </a:p>
          <a:p>
            <a:pPr defTabSz="1018824"/>
            <a:r>
              <a:rPr lang="es-419" sz="1100" b="1" dirty="0" smtClean="0"/>
              <a:t>Preguntas</a:t>
            </a:r>
          </a:p>
          <a:p>
            <a:pPr defTabSz="1018824"/>
            <a:r>
              <a:rPr lang="es-419" sz="1100" dirty="0" smtClean="0"/>
              <a:t>Contesta las preguntas. Tus respuestas a estas preguntas serán calificadas. Además, van ayudarte a pensar acerca de las fuentes que has leído, lo que también te ayudará a planificar tu artículo.</a:t>
            </a:r>
          </a:p>
          <a:p>
            <a:endParaRPr lang="es-419" sz="1100" dirty="0" smtClean="0"/>
          </a:p>
          <a:p>
            <a:r>
              <a:rPr lang="es-419" sz="1100" b="1" u="sng" dirty="0" smtClean="0"/>
              <a:t>Parte 2</a:t>
            </a:r>
            <a:r>
              <a:rPr lang="es-419" sz="1100" b="1" dirty="0" smtClean="0"/>
              <a:t> </a:t>
            </a:r>
          </a:p>
          <a:p>
            <a:pPr>
              <a:defRPr/>
            </a:pPr>
            <a:r>
              <a:rPr lang="es-419" sz="1100" b="1" u="sng" dirty="0" smtClean="0"/>
              <a:t>Tu tarea</a:t>
            </a:r>
            <a:endParaRPr lang="es-419" sz="1100" b="1" dirty="0" smtClean="0"/>
          </a:p>
          <a:p>
            <a:pPr marL="359702" indent="-359702">
              <a:defRPr/>
            </a:pPr>
            <a:r>
              <a:rPr lang="es-419" sz="1100" dirty="0" smtClean="0"/>
              <a:t>            Después de leer los textos  y ver el video, escribirás  un artículo informativo para tu clase, explorando los diferentes tipos de relaciones entre personas y perros .  Piensa en lo siguiente: </a:t>
            </a:r>
          </a:p>
          <a:p>
            <a:pPr marL="359702" indent="-359702">
              <a:defRPr/>
            </a:pPr>
            <a:endParaRPr lang="es-419" sz="1100" dirty="0" smtClean="0"/>
          </a:p>
          <a:p>
            <a:pPr marL="358775" indent="44450">
              <a:defRPr/>
            </a:pPr>
            <a:r>
              <a:rPr lang="es-419" sz="1100" dirty="0" smtClean="0"/>
              <a:t>1.  ¿Qué diferentes situaciones definen las relaciones entre los perros y las personas?</a:t>
            </a:r>
          </a:p>
          <a:p>
            <a:pPr marL="358775" indent="44450">
              <a:defRPr/>
            </a:pPr>
            <a:r>
              <a:rPr lang="es-419" sz="1100" dirty="0" smtClean="0"/>
              <a:t>2.  ¿Quién se beneficia más, las personas o los perros?  Explica  porqué.</a:t>
            </a:r>
          </a:p>
          <a:p>
            <a:pPr marL="358775" indent="44450">
              <a:defRPr/>
            </a:pPr>
            <a:r>
              <a:rPr lang="es-419" sz="1100" dirty="0" smtClean="0"/>
              <a:t>3.  ¿Qué situaciones tendrían </a:t>
            </a:r>
            <a:r>
              <a:rPr lang="es-419" sz="1100" dirty="0"/>
              <a:t>el mayor </a:t>
            </a:r>
            <a:r>
              <a:rPr lang="es-419" sz="1100" dirty="0" smtClean="0"/>
              <a:t>impacto por no tener un perro?  Explica porqué.  </a:t>
            </a:r>
            <a:endParaRPr lang="es-419" sz="1100" b="1" dirty="0" smtClean="0"/>
          </a:p>
          <a:p>
            <a:pPr>
              <a:defRPr/>
            </a:pPr>
            <a:endParaRPr lang="es-419" sz="1100" dirty="0" smtClean="0"/>
          </a:p>
          <a:p>
            <a:r>
              <a:rPr lang="es-419" sz="1100" u="sng" dirty="0" smtClean="0"/>
              <a:t>V</a:t>
            </a:r>
            <a:r>
              <a:rPr lang="es-419" sz="1100" b="1" u="sng" dirty="0" smtClean="0"/>
              <a:t>as a:</a:t>
            </a:r>
            <a:endParaRPr lang="es-419" sz="1100" u="sng" dirty="0" smtClean="0"/>
          </a:p>
          <a:p>
            <a:pPr marL="228600" lvl="0" indent="-228600">
              <a:buFont typeface="+mj-lt"/>
              <a:buAutoNum type="arabicPeriod"/>
            </a:pPr>
            <a:r>
              <a:rPr lang="es-419" sz="1100" dirty="0" smtClean="0"/>
              <a:t>Planificar tu escrito. Puedes usar tus notas y respuestas. </a:t>
            </a:r>
          </a:p>
          <a:p>
            <a:pPr marL="228600" lvl="0" indent="-228600">
              <a:buFont typeface="+mj-lt"/>
              <a:buAutoNum type="arabicPeriod"/>
            </a:pPr>
            <a:r>
              <a:rPr lang="es-419" sz="1100" dirty="0" smtClean="0"/>
              <a:t>Escribir, revisar y editar tu primer borrador (tu maestro te proporcionará papel).  </a:t>
            </a:r>
          </a:p>
          <a:p>
            <a:pPr marL="228600" lvl="0" indent="-228600">
              <a:buFont typeface="+mj-lt"/>
              <a:buAutoNum type="arabicPeriod"/>
            </a:pPr>
            <a:r>
              <a:rPr lang="es-419" sz="1100" dirty="0" smtClean="0"/>
              <a:t>Escribir la versión final de tu artículo informativo.</a:t>
            </a:r>
          </a:p>
          <a:p>
            <a:pPr algn="ctr"/>
            <a:endParaRPr lang="es-419" sz="1100" b="1" dirty="0" smtClean="0"/>
          </a:p>
          <a:p>
            <a:pPr algn="ctr"/>
            <a:r>
              <a:rPr lang="es-419" sz="1200" b="1" u="sng" dirty="0" smtClean="0"/>
              <a:t>Cómo vas a ser calificado</a:t>
            </a:r>
            <a:endParaRPr lang="es-419" sz="1200" u="sng" dirty="0" smtClean="0"/>
          </a:p>
          <a:p>
            <a:pPr algn="ctr"/>
            <a:endParaRPr lang="es-419" sz="1100" u="sng" dirty="0" smtClean="0"/>
          </a:p>
          <a:p>
            <a:pPr marL="361375" indent="-361375">
              <a:buAutoNum type="arabicPeriod"/>
            </a:pPr>
            <a:endParaRPr lang="es-419" sz="1100" dirty="0" smtClean="0"/>
          </a:p>
          <a:p>
            <a:pPr marL="361375" indent="-361375">
              <a:buAutoNum type="arabicPeriod"/>
            </a:pPr>
            <a:endParaRPr lang="es-419" sz="1100" dirty="0" smtClean="0"/>
          </a:p>
          <a:p>
            <a:endParaRPr lang="es-419" sz="1100" u="sng" dirty="0"/>
          </a:p>
        </p:txBody>
      </p:sp>
      <p:sp>
        <p:nvSpPr>
          <p:cNvPr id="2" name="Slide Number Placeholder 1"/>
          <p:cNvSpPr>
            <a:spLocks noGrp="1"/>
          </p:cNvSpPr>
          <p:nvPr>
            <p:ph type="sldNum" sz="quarter" idx="12"/>
          </p:nvPr>
        </p:nvSpPr>
        <p:spPr/>
        <p:txBody>
          <a:bodyPr/>
          <a:lstStyle/>
          <a:p>
            <a:fld id="{F177B04D-AEB5-43ED-B9BA-B3D1EC9C9067}" type="slidenum">
              <a:rPr lang="es-419" smtClean="0"/>
              <a:pPr/>
              <a:t>29</a:t>
            </a:fld>
            <a:endParaRPr lang="es-419" dirty="0"/>
          </a:p>
        </p:txBody>
      </p:sp>
      <p:graphicFrame>
        <p:nvGraphicFramePr>
          <p:cNvPr id="6" name="Table 5"/>
          <p:cNvGraphicFramePr>
            <a:graphicFrameLocks noGrp="1"/>
          </p:cNvGraphicFramePr>
          <p:nvPr>
            <p:extLst>
              <p:ext uri="{D42A27DB-BD31-4B8C-83A1-F6EECF244321}">
                <p14:modId xmlns:p14="http://schemas.microsoft.com/office/powerpoint/2010/main" val="1555150209"/>
              </p:ext>
            </p:extLst>
          </p:nvPr>
        </p:nvGraphicFramePr>
        <p:xfrm>
          <a:off x="533399" y="7315200"/>
          <a:ext cx="6705600" cy="2248534"/>
        </p:xfrm>
        <a:graphic>
          <a:graphicData uri="http://schemas.openxmlformats.org/drawingml/2006/table">
            <a:tbl>
              <a:tblPr firstRow="1" bandRow="1">
                <a:tableStyleId>{073A0DAA-6AF3-43AB-8588-CEC1D06C72B9}</a:tableStyleId>
              </a:tblPr>
              <a:tblGrid>
                <a:gridCol w="2366683"/>
                <a:gridCol w="4338917"/>
              </a:tblGrid>
              <a:tr h="186374">
                <a:tc>
                  <a:txBody>
                    <a:bodyPr/>
                    <a:lstStyle/>
                    <a:p>
                      <a:pPr rtl="0"/>
                      <a:r>
                        <a:rPr lang="es-MX" sz="1100" i="1" dirty="0" smtClean="0">
                          <a:solidFill>
                            <a:schemeClr val="tx1"/>
                          </a:solidFill>
                          <a:effectLst/>
                        </a:rPr>
                        <a:t>Declaración de Propósito / Enfoque</a:t>
                      </a:r>
                      <a:endParaRPr lang="es-MX" sz="1100" i="1"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b="0" dirty="0" smtClean="0">
                          <a:solidFill>
                            <a:schemeClr val="tx1"/>
                          </a:solidFill>
                        </a:rPr>
                        <a:t>Cuán</a:t>
                      </a:r>
                      <a:r>
                        <a:rPr lang="es-ES" sz="1100" b="0" baseline="0" dirty="0" smtClean="0">
                          <a:solidFill>
                            <a:schemeClr val="tx1"/>
                          </a:solidFill>
                        </a:rPr>
                        <a:t> bien estableces con claridad  </a:t>
                      </a:r>
                      <a:r>
                        <a:rPr lang="es-ES" sz="1100" b="0" dirty="0" smtClean="0">
                          <a:solidFill>
                            <a:schemeClr val="tx1"/>
                          </a:solidFill>
                        </a:rPr>
                        <a:t>y mantienes tu idea central (de</a:t>
                      </a:r>
                      <a:r>
                        <a:rPr lang="es-ES" sz="1100" b="0" baseline="0" dirty="0" smtClean="0">
                          <a:solidFill>
                            <a:schemeClr val="tx1"/>
                          </a:solidFill>
                        </a:rPr>
                        <a:t> control) </a:t>
                      </a:r>
                      <a:r>
                        <a:rPr lang="es-ES" sz="1100" b="0" dirty="0" smtClean="0">
                          <a:solidFill>
                            <a:schemeClr val="tx1"/>
                          </a:solidFill>
                        </a:rPr>
                        <a:t>o idea principal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s-MX" sz="1100" b="1" i="1" noProof="0" dirty="0" smtClean="0">
                          <a:effectLst/>
                          <a:latin typeface="Calibri" panose="020F0502020204030204" pitchFamily="34" charset="0"/>
                          <a:ea typeface="Calibri" panose="020F0502020204030204" pitchFamily="34" charset="0"/>
                          <a:cs typeface="Times New Roman" panose="02020603050405020304" pitchFamily="18" charset="0"/>
                        </a:rPr>
                        <a:t>Organización</a:t>
                      </a:r>
                      <a:r>
                        <a:rPr lang="en-US" sz="1100" b="1" i="1"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dirty="0" smtClean="0"/>
                        <a:t>Cuán bien progresan las ideas desde la introducción hasta la conclusión,</a:t>
                      </a:r>
                      <a:r>
                        <a:rPr lang="es-ES" sz="1100" baseline="0" dirty="0" smtClean="0"/>
                        <a:t> utilizando</a:t>
                      </a:r>
                      <a:r>
                        <a:rPr lang="es-ES" sz="1100" dirty="0" smtClean="0"/>
                        <a:t> transiciones efectivas , y cuán</a:t>
                      </a:r>
                      <a:r>
                        <a:rPr lang="es-ES" sz="1100" baseline="0" dirty="0" smtClean="0"/>
                        <a:t> </a:t>
                      </a:r>
                      <a:r>
                        <a:rPr lang="es-ES" sz="1100" dirty="0" smtClean="0"/>
                        <a:t>bien te</a:t>
                      </a:r>
                      <a:r>
                        <a:rPr lang="es-ES" sz="1100" baseline="0" dirty="0" smtClean="0"/>
                        <a:t> </a:t>
                      </a:r>
                      <a:r>
                        <a:rPr lang="es-ES" sz="1100" dirty="0" smtClean="0"/>
                        <a:t>mantienes en el tema durante el escrito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79423">
                <a:tc>
                  <a:txBody>
                    <a:bodyPr/>
                    <a:lstStyle/>
                    <a:p>
                      <a:pPr marL="0" marR="0">
                        <a:lnSpc>
                          <a:spcPct val="107000"/>
                        </a:lnSpc>
                        <a:spcBef>
                          <a:spcPts val="0"/>
                        </a:spcBef>
                        <a:spcAft>
                          <a:spcPts val="800"/>
                        </a:spcAft>
                      </a:pPr>
                      <a:r>
                        <a:rPr lang="es-ES" sz="1100" b="1" i="1" dirty="0" smtClean="0"/>
                        <a:t>Elaboración de Evidencia</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dirty="0" smtClean="0"/>
                        <a:t>Cuán bien proporcionas evidencias</a:t>
                      </a:r>
                      <a:r>
                        <a:rPr lang="es-ES" sz="1100" baseline="0" dirty="0" smtClean="0"/>
                        <a:t> </a:t>
                      </a:r>
                      <a:r>
                        <a:rPr lang="es-ES" sz="1100" dirty="0" smtClean="0"/>
                        <a:t>s</a:t>
                      </a:r>
                      <a:r>
                        <a:rPr lang="es-ES" sz="1100" baseline="0" dirty="0" smtClean="0"/>
                        <a:t>obre tu tema tomadas </a:t>
                      </a:r>
                      <a:r>
                        <a:rPr lang="es-ES" sz="1100" dirty="0" smtClean="0"/>
                        <a:t>de las  fuentes , y cuán bien elaboras  con información específica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s-ES" sz="1100" b="1" i="1" dirty="0" smtClean="0"/>
                        <a:t>Lenguaje y vocabulario</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dirty="0" smtClean="0"/>
                        <a:t>Cuán</a:t>
                      </a:r>
                      <a:r>
                        <a:rPr lang="es-ES" sz="1100" baseline="0" dirty="0" smtClean="0"/>
                        <a:t>  b</a:t>
                      </a:r>
                      <a:r>
                        <a:rPr lang="es-ES" sz="1100" dirty="0" smtClean="0"/>
                        <a:t>ien expresas de manera efectiva las ideas usando un lenguaje preciso que sea apropiado para tu audiencia y propósito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7648">
                <a:tc>
                  <a:txBody>
                    <a:bodyPr/>
                    <a:lstStyle/>
                    <a:p>
                      <a:pPr rtl="0"/>
                      <a:r>
                        <a:rPr lang="es-MX" sz="1100" b="1" i="1" dirty="0" smtClean="0">
                          <a:effectLst/>
                        </a:rPr>
                        <a:t>Convenciones</a:t>
                      </a:r>
                      <a:endParaRPr lang="es-MX" sz="1100" b="1" i="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dirty="0" smtClean="0"/>
                        <a:t>Cuán</a:t>
                      </a:r>
                      <a:r>
                        <a:rPr lang="es-ES" sz="1100" baseline="0" dirty="0" smtClean="0"/>
                        <a:t> </a:t>
                      </a:r>
                      <a:r>
                        <a:rPr lang="es-ES" sz="1100" dirty="0" smtClean="0"/>
                        <a:t>bien sigues las reglas de uso, puntuación, mayúsculas y ortografía.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298119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8" y="347201"/>
            <a:ext cx="2824832" cy="1309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679" tIns="46840" rIns="93679" bIns="46840"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nvPr>
        </p:nvGraphicFramePr>
        <p:xfrm>
          <a:off x="1524000" y="838200"/>
          <a:ext cx="5289348" cy="643541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err="1" smtClean="0">
                          <a:ln>
                            <a:noFill/>
                          </a:ln>
                          <a:solidFill>
                            <a:prstClr val="black"/>
                          </a:solidFill>
                          <a:effectLst/>
                          <a:uLnTx/>
                          <a:uFillTx/>
                          <a:latin typeface="Lucida Handwriting" panose="03010101010101010101" pitchFamily="66" charset="0"/>
                          <a:ea typeface="+mn-ea"/>
                          <a:cs typeface="+mn-cs"/>
                        </a:rPr>
                        <a:t>Renae</a:t>
                      </a:r>
                      <a:r>
                        <a:rPr kumimoji="0" lang="es-419" sz="12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 Iversen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2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79509" y="-14602"/>
            <a:ext cx="335832" cy="325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48" tIns="49523" rIns="99048" bIns="49523" numCol="1" anchor="t" anchorCtr="0" compatLnSpc="1">
            <a:prstTxWarp prst="textNoShape">
              <a:avLst/>
            </a:prstTxWarp>
          </a:bodyPr>
          <a:lstStyle/>
          <a:p>
            <a:endParaRPr lang="en-US" sz="1847"/>
          </a:p>
        </p:txBody>
      </p:sp>
      <p:graphicFrame>
        <p:nvGraphicFramePr>
          <p:cNvPr id="6" name="Table 5"/>
          <p:cNvGraphicFramePr>
            <a:graphicFrameLocks noGrp="1"/>
          </p:cNvGraphicFramePr>
          <p:nvPr>
            <p:extLst/>
          </p:nvPr>
        </p:nvGraphicFramePr>
        <p:xfrm>
          <a:off x="476995" y="8479428"/>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n-US" sz="1500" b="1" i="1" dirty="0" smtClean="0"/>
                    </a:p>
                    <a:p>
                      <a:pPr algn="ctr"/>
                      <a:r>
                        <a:rPr lang="en-US" sz="1200" b="1" i="1" dirty="0" smtClean="0"/>
                        <a:t>Gracias a </a:t>
                      </a:r>
                      <a:r>
                        <a:rPr lang="en-US" sz="1200" b="1" i="1" dirty="0" err="1" smtClean="0"/>
                        <a:t>todos</a:t>
                      </a:r>
                      <a:r>
                        <a:rPr lang="en-US" sz="1200" b="1" i="1" dirty="0" smtClean="0"/>
                        <a:t> los que </a:t>
                      </a:r>
                      <a:r>
                        <a:rPr lang="en-US" sz="1200" b="1" i="1" dirty="0" err="1" smtClean="0"/>
                        <a:t>participaron</a:t>
                      </a:r>
                      <a:r>
                        <a:rPr lang="en-US" sz="1200" b="1" i="1" dirty="0" smtClean="0"/>
                        <a:t> </a:t>
                      </a:r>
                      <a:r>
                        <a:rPr lang="en-US" sz="1200" b="1" i="1" dirty="0" err="1" smtClean="0"/>
                        <a:t>en</a:t>
                      </a:r>
                      <a:r>
                        <a:rPr lang="en-US" sz="1200" b="1" i="1" dirty="0" smtClean="0"/>
                        <a:t> la </a:t>
                      </a:r>
                      <a:r>
                        <a:rPr lang="en-US" sz="1200" b="1" i="1" dirty="0" err="1" smtClean="0"/>
                        <a:t>traducción</a:t>
                      </a:r>
                      <a:r>
                        <a:rPr lang="en-US" sz="1200" b="1" i="1" dirty="0" smtClean="0"/>
                        <a:t> de </a:t>
                      </a:r>
                      <a:r>
                        <a:rPr lang="en-US" sz="1200" b="1" i="1" dirty="0" err="1" smtClean="0"/>
                        <a:t>esta</a:t>
                      </a:r>
                      <a:r>
                        <a:rPr lang="en-US" sz="1200" b="1" i="1" dirty="0" smtClean="0"/>
                        <a:t> </a:t>
                      </a:r>
                      <a:r>
                        <a:rPr lang="en-US" sz="1200" b="1" i="1" dirty="0" err="1" smtClean="0"/>
                        <a:t>evaluación</a:t>
                      </a:r>
                      <a:r>
                        <a:rPr lang="en-US" sz="12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err="1" smtClean="0"/>
                        <a:t>bajo</a:t>
                      </a:r>
                      <a:r>
                        <a:rPr lang="en-US" sz="1200" b="1" i="1" dirty="0" smtClean="0"/>
                        <a:t> la </a:t>
                      </a:r>
                      <a:r>
                        <a:rPr lang="en-US" sz="1200" b="1" i="1" dirty="0" err="1" smtClean="0"/>
                        <a:t>coordinación</a:t>
                      </a:r>
                      <a:r>
                        <a:rPr lang="en-US" sz="12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
        <p:nvSpPr>
          <p:cNvPr id="2" name="Rectangle 1"/>
          <p:cNvSpPr/>
          <p:nvPr/>
        </p:nvSpPr>
        <p:spPr>
          <a:xfrm>
            <a:off x="1143000" y="7613174"/>
            <a:ext cx="6216058" cy="830997"/>
          </a:xfrm>
          <a:prstGeom prst="rect">
            <a:avLst/>
          </a:prstGeom>
        </p:spPr>
        <p:txBody>
          <a:bodyPr wrap="square">
            <a:spAutoFit/>
          </a:bodyPr>
          <a:lstStyle/>
          <a:p>
            <a:pPr algn="ctr" defTabSz="957925">
              <a:defRPr/>
            </a:pPr>
            <a:r>
              <a:rPr lang="en-US" sz="1200" dirty="0">
                <a:solidFill>
                  <a:prstClr val="black"/>
                </a:solidFill>
              </a:rPr>
              <a:t>Las </a:t>
            </a:r>
            <a:r>
              <a:rPr lang="en-US" sz="1200" dirty="0" err="1">
                <a:solidFill>
                  <a:prstClr val="black"/>
                </a:solidFill>
              </a:rPr>
              <a:t>actividades</a:t>
            </a:r>
            <a:r>
              <a:rPr lang="en-US" sz="1200" dirty="0">
                <a:solidFill>
                  <a:prstClr val="black"/>
                </a:solidFill>
              </a:rPr>
              <a:t> para la </a:t>
            </a:r>
            <a:r>
              <a:rPr lang="en-US" sz="1200" dirty="0" err="1">
                <a:solidFill>
                  <a:prstClr val="black"/>
                </a:solidFill>
              </a:rPr>
              <a:t>tarea</a:t>
            </a:r>
            <a:r>
              <a:rPr lang="en-US" sz="1200" dirty="0">
                <a:solidFill>
                  <a:prstClr val="black"/>
                </a:solidFill>
              </a:rPr>
              <a:t> de </a:t>
            </a:r>
            <a:r>
              <a:rPr lang="en-US" sz="1200" dirty="0" err="1">
                <a:solidFill>
                  <a:prstClr val="black"/>
                </a:solidFill>
              </a:rPr>
              <a:t>rendimiento</a:t>
            </a:r>
            <a:r>
              <a:rPr lang="en-US" sz="1200" dirty="0">
                <a:solidFill>
                  <a:prstClr val="black"/>
                </a:solidFill>
              </a:rPr>
              <a:t> </a:t>
            </a:r>
            <a:r>
              <a:rPr lang="en-US" sz="1200" dirty="0" err="1">
                <a:solidFill>
                  <a:prstClr val="black"/>
                </a:solidFill>
              </a:rPr>
              <a:t>en</a:t>
            </a:r>
            <a:r>
              <a:rPr lang="en-US" sz="1200" dirty="0">
                <a:solidFill>
                  <a:prstClr val="black"/>
                </a:solidFill>
              </a:rPr>
              <a:t> </a:t>
            </a:r>
            <a:r>
              <a:rPr lang="en-US" sz="1200">
                <a:solidFill>
                  <a:prstClr val="black"/>
                </a:solidFill>
              </a:rPr>
              <a:t>las </a:t>
            </a:r>
            <a:r>
              <a:rPr lang="en-US" sz="1200" smtClean="0">
                <a:solidFill>
                  <a:prstClr val="black"/>
                </a:solidFill>
              </a:rPr>
              <a:t>clases </a:t>
            </a:r>
            <a:r>
              <a:rPr lang="en-US" sz="1200" dirty="0">
                <a:solidFill>
                  <a:prstClr val="black"/>
                </a:solidFill>
              </a:rPr>
              <a:t>de K − 6 </a:t>
            </a:r>
            <a:r>
              <a:rPr lang="en-US" sz="1200" dirty="0" err="1">
                <a:solidFill>
                  <a:prstClr val="black"/>
                </a:solidFill>
              </a:rPr>
              <a:t>fueron</a:t>
            </a:r>
            <a:r>
              <a:rPr lang="en-US" sz="1200" dirty="0">
                <a:solidFill>
                  <a:prstClr val="black"/>
                </a:solidFill>
              </a:rPr>
              <a:t> </a:t>
            </a:r>
            <a:r>
              <a:rPr lang="en-US" sz="1200" dirty="0" err="1">
                <a:solidFill>
                  <a:prstClr val="black"/>
                </a:solidFill>
              </a:rPr>
              <a:t>escritas</a:t>
            </a:r>
            <a:r>
              <a:rPr lang="en-US" sz="1200" dirty="0">
                <a:solidFill>
                  <a:prstClr val="black"/>
                </a:solidFill>
              </a:rPr>
              <a:t> </a:t>
            </a:r>
            <a:r>
              <a:rPr lang="en-US" sz="1200" dirty="0" err="1">
                <a:solidFill>
                  <a:prstClr val="black"/>
                </a:solidFill>
              </a:rPr>
              <a:t>por</a:t>
            </a:r>
            <a:r>
              <a:rPr lang="en-US" sz="1200" dirty="0">
                <a:solidFill>
                  <a:prstClr val="black"/>
                </a:solidFill>
              </a:rPr>
              <a:t> :                                                                                                                                                                                                                                                                                                                                                                                                                                                                                                                                                                                                                                                                                                                                                                                                                                                                                                                                                                                                                                                                                                                                                                                                                                                                                                                                                                                                                                                                                                                                                                                                                                                                                                                                                                                                                                                                                                                                                                                                                                                                                                                                                                                                                                                                                                                                                                                                                                                                                                                                                                                                                                                                                                                                                                                                                                                                                                                                                                                                                                                                                                                                              Jamie Lentz, Gina McLain, Hayley </a:t>
            </a:r>
            <a:r>
              <a:rPr lang="en-US" sz="1200" dirty="0" err="1">
                <a:solidFill>
                  <a:prstClr val="black"/>
                </a:solidFill>
              </a:rPr>
              <a:t>Heider</a:t>
            </a:r>
            <a:r>
              <a:rPr lang="en-US" sz="1200" dirty="0">
                <a:solidFill>
                  <a:prstClr val="black"/>
                </a:solidFill>
              </a:rPr>
              <a:t>, Anna Wooley, </a:t>
            </a:r>
            <a:r>
              <a:rPr lang="en-US" sz="1200">
                <a:solidFill>
                  <a:prstClr val="black"/>
                </a:solidFill>
              </a:rPr>
              <a:t>Gretchen </a:t>
            </a:r>
            <a:r>
              <a:rPr lang="en-US" sz="1200" smtClean="0">
                <a:solidFill>
                  <a:prstClr val="black"/>
                </a:solidFill>
              </a:rPr>
              <a:t>Erlandsen</a:t>
            </a:r>
            <a:r>
              <a:rPr lang="en-US" sz="1200" dirty="0">
                <a:solidFill>
                  <a:prstClr val="black"/>
                </a:solidFill>
              </a:rPr>
              <a:t>, Deborah </a:t>
            </a:r>
            <a:r>
              <a:rPr lang="en-US" sz="1200" dirty="0" err="1">
                <a:solidFill>
                  <a:prstClr val="black"/>
                </a:solidFill>
              </a:rPr>
              <a:t>Deplanche</a:t>
            </a:r>
            <a:r>
              <a:rPr lang="en-US" sz="1200" dirty="0">
                <a:solidFill>
                  <a:prstClr val="black"/>
                </a:solidFill>
              </a:rPr>
              <a:t>, Connie </a:t>
            </a:r>
            <a:r>
              <a:rPr lang="en-US" sz="1200" dirty="0" err="1">
                <a:solidFill>
                  <a:prstClr val="black"/>
                </a:solidFill>
              </a:rPr>
              <a:t>Briceno</a:t>
            </a:r>
            <a:r>
              <a:rPr lang="en-US" sz="1200" dirty="0">
                <a:solidFill>
                  <a:prstClr val="black"/>
                </a:solidFill>
              </a:rPr>
              <a:t>, Judy Ramer, Carrie Ellis, Sandra Maines, </a:t>
            </a:r>
            <a:r>
              <a:rPr lang="en-US" sz="1200" err="1">
                <a:solidFill>
                  <a:prstClr val="black"/>
                </a:solidFill>
              </a:rPr>
              <a:t>Renae</a:t>
            </a:r>
            <a:r>
              <a:rPr lang="en-US" sz="1200">
                <a:solidFill>
                  <a:prstClr val="black"/>
                </a:solidFill>
              </a:rPr>
              <a:t> </a:t>
            </a:r>
            <a:r>
              <a:rPr lang="en-US" sz="1200" smtClean="0">
                <a:solidFill>
                  <a:prstClr val="black"/>
                </a:solidFill>
              </a:rPr>
              <a:t>Iversen</a:t>
            </a:r>
            <a:r>
              <a:rPr lang="en-US" sz="1200" dirty="0">
                <a:solidFill>
                  <a:prstClr val="black"/>
                </a:solidFill>
              </a:rPr>
              <a:t>, Anne Berg, </a:t>
            </a:r>
            <a:r>
              <a:rPr lang="en-US" sz="1200" dirty="0" err="1">
                <a:solidFill>
                  <a:prstClr val="black"/>
                </a:solidFill>
              </a:rPr>
              <a:t>Aliceson</a:t>
            </a:r>
            <a:r>
              <a:rPr lang="en-US" sz="1200" dirty="0">
                <a:solidFill>
                  <a:prstClr val="black"/>
                </a:solidFill>
              </a:rPr>
              <a:t> Brandt and </a:t>
            </a:r>
            <a:r>
              <a:rPr lang="en-US" sz="1200" dirty="0" err="1">
                <a:solidFill>
                  <a:prstClr val="black"/>
                </a:solidFill>
              </a:rPr>
              <a:t>Ko</a:t>
            </a:r>
            <a:r>
              <a:rPr lang="en-US" sz="1200" dirty="0">
                <a:solidFill>
                  <a:prstClr val="black"/>
                </a:solidFill>
              </a:rPr>
              <a:t> Kagawa.</a:t>
            </a:r>
          </a:p>
        </p:txBody>
      </p:sp>
    </p:spTree>
    <p:extLst>
      <p:ext uri="{BB962C8B-B14F-4D97-AF65-F5344CB8AC3E}">
        <p14:creationId xmlns:p14="http://schemas.microsoft.com/office/powerpoint/2010/main" val="3794333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115" y="609600"/>
            <a:ext cx="7238999" cy="8840882"/>
          </a:xfrm>
          <a:prstGeom prst="rect">
            <a:avLst/>
          </a:prstGeom>
        </p:spPr>
        <p:txBody>
          <a:bodyPr wrap="square">
            <a:spAutoFit/>
          </a:bodyPr>
          <a:lstStyle/>
          <a:p>
            <a:pPr algn="ctr"/>
            <a:r>
              <a:rPr lang="es-419" sz="1600" b="1" u="sng" dirty="0" smtClean="0"/>
              <a:t>El perro perdido</a:t>
            </a:r>
          </a:p>
          <a:p>
            <a:pPr algn="ctr"/>
            <a:r>
              <a:rPr lang="es-419" sz="1000" i="1" dirty="0" smtClean="0"/>
              <a:t>Fuente: Centro para la Educación Urbana de la Universidad DePaul  - fragmento</a:t>
            </a:r>
          </a:p>
          <a:p>
            <a:pPr algn="ctr"/>
            <a:endParaRPr lang="es-419" sz="1000" i="1" dirty="0" smtClean="0"/>
          </a:p>
          <a:p>
            <a:endParaRPr lang="es-419" sz="800" dirty="0" smtClean="0"/>
          </a:p>
          <a:p>
            <a:endParaRPr lang="es-419" sz="1200" dirty="0" smtClean="0"/>
          </a:p>
          <a:p>
            <a:r>
              <a:rPr lang="es-419" sz="1250" dirty="0" smtClean="0"/>
              <a:t>… Era mi trabajo llevar a nuestro perro a dar un paseo en un sábado especialmente frío en enero. Hacía mucho frío y claramente no quería salir a la calle. En su lugar, simplemente abrí la puerta y dejé que el perro saliera solo. Me mantuve mirándolo para asegurarme que regresaría y entraría de nuevo a la casa.</a:t>
            </a:r>
          </a:p>
          <a:p>
            <a:endParaRPr lang="es-419" sz="1250" dirty="0" smtClean="0"/>
          </a:p>
          <a:p>
            <a:r>
              <a:rPr lang="es-419" sz="1250" dirty="0" smtClean="0"/>
              <a:t>Sin embargo, otro perro del vecindario corrió rápidamente por delante de nuestra casa, y nuestro perro salió corriendo tras él para alcanzarlo. Rápidamente agarré mi abrigo para poder seguir a mi perro, y corrí afuera. Desafortunadamente, ya era demasiado tarde, y mi perro no estaba en el área. Caminé unas pocas cuadras, y grité su nombre, pero fue en vano.</a:t>
            </a:r>
          </a:p>
          <a:p>
            <a:endParaRPr lang="es-419" sz="1250" dirty="0" smtClean="0"/>
          </a:p>
          <a:p>
            <a:r>
              <a:rPr lang="es-419" sz="1250" dirty="0" smtClean="0"/>
              <a:t>Cuando volví a casa mi madre sabía que yo estaba angustiado. Ella estaba de pie en la puerta esperando, y me preguntó qué había sucedido. −Yo sé que era mi responsabilidad llevar a caminar a nuestro perro, −le confesé,− pero pensé que él sería capaz de salir a la calle y regresar solo. Ahora ha desaparecido y no lo puedo encontrar por ninguna parte.  Me siento terrible.</a:t>
            </a:r>
          </a:p>
          <a:p>
            <a:endParaRPr lang="es-419" sz="1250" dirty="0" smtClean="0"/>
          </a:p>
          <a:p>
            <a:r>
              <a:rPr lang="es-419" sz="1250" dirty="0" smtClean="0"/>
              <a:t>Mi madre estaba muy enojada conmigo. Ella dijo que sin duda debí haber sido más responsable. Ella decidió ayudar creando algunos volantes. Los volantes decían: “Perdido: Perro Labrador negro grande.  Por favor, comuníquese con nosotros de inmediato, y resaltó nuestro número de teléfono en la parte inferior. −Está bien, Darrell, −dijo ella mientras le entregaba la pila de carteles,− ahora ve a colgar estos volantes en tantos lugares como sea posible cerca de nuestra casa.</a:t>
            </a:r>
          </a:p>
          <a:p>
            <a:endParaRPr lang="es-419" sz="1250" dirty="0" smtClean="0"/>
          </a:p>
          <a:p>
            <a:r>
              <a:rPr lang="es-419" sz="1250" dirty="0" smtClean="0"/>
              <a:t>Mi hermana y yo cogimos los volantes y los colocamos a lo largo de nuestra calle, y también en varias calles de los alrededores adyacentes a nuestro vecindario. Todo el tiempo estuve increíblemente triste y preocupado por nuestro perro. Seguía reflexionando en lo extremadamente frio que estaba y en lo frío y desdichado que nuestro perro debía estar. Mi hermana quería irse a casa, así que le dije que la acompañaría a casa, pero luego seguiría buscando al perro yo mismo. La llevé a casa y resumí la búsqueda.</a:t>
            </a:r>
          </a:p>
          <a:p>
            <a:endParaRPr lang="es-419" sz="1250" dirty="0" smtClean="0"/>
          </a:p>
          <a:p>
            <a:r>
              <a:rPr lang="es-419" sz="1250" dirty="0" smtClean="0"/>
              <a:t>Yo continué dando vueltas por el vecindario buscando a nuestro perro, pero no lo vi en ningún sitio.  Yo grité su nombre y busqué en todos los callejones. Cada vez me sentía más decepcionado de no poder localizar a nuestro perro. Yo había cometido un enorme error. Lo único que quería era mantenerme caliente, pero ahora estaba extremadamente frío, y también mi perro estaría igual.</a:t>
            </a:r>
          </a:p>
          <a:p>
            <a:endParaRPr lang="es-419" sz="1250" dirty="0" smtClean="0"/>
          </a:p>
          <a:p>
            <a:r>
              <a:rPr lang="es-419" sz="1250" dirty="0" smtClean="0"/>
              <a:t>Finalmente, dejé de buscar y regresé a casa de mala gana.  Cuando regresé, mi madre me estaba esperando y sonriendo ampliamente. Ella me dijo: − Nuestro perro regresó a casa por sí mismo. Así que tenías razón, él regresó , pero te equivocaste también. Debiste haber hecho tu trabajo esta mañana.</a:t>
            </a:r>
          </a:p>
          <a:p>
            <a:endParaRPr lang="es-419" sz="1250" dirty="0" smtClean="0"/>
          </a:p>
          <a:p>
            <a:r>
              <a:rPr lang="es-419" sz="1250" dirty="0" smtClean="0"/>
              <a:t>−Tienes razón, mamá. Me equivoqué, y como resultado, he aprendido una valiosa lección hoy. Lo que parece más fácil de hacer en un principio puede llegar a ser difícil al final. Esta fue una mañana muy difícil para todos. </a:t>
            </a:r>
          </a:p>
          <a:p>
            <a:endParaRPr lang="es-419" sz="1250" dirty="0" smtClean="0"/>
          </a:p>
          <a:p>
            <a:r>
              <a:rPr lang="es-419" sz="1250" dirty="0" smtClean="0"/>
              <a:t>Desde esa mañana he recordado esa lección, sobre todo cuando quiero hacer las cosas de la manera más fácil posible en lugar de la ¡mejor manera posible!</a:t>
            </a:r>
          </a:p>
        </p:txBody>
      </p:sp>
      <p:sp>
        <p:nvSpPr>
          <p:cNvPr id="5" name="Rectangle 4"/>
          <p:cNvSpPr/>
          <p:nvPr/>
        </p:nvSpPr>
        <p:spPr>
          <a:xfrm>
            <a:off x="3600914" y="1142026"/>
            <a:ext cx="3886200" cy="307777"/>
          </a:xfrm>
          <a:prstGeom prst="rect">
            <a:avLst/>
          </a:prstGeom>
        </p:spPr>
        <p:txBody>
          <a:bodyPr>
            <a:spAutoFit/>
          </a:bodyPr>
          <a:lstStyle/>
          <a:p>
            <a:r>
              <a:rPr lang="es-419" sz="1400" dirty="0" smtClean="0">
                <a:hlinkClick r:id="rId2"/>
              </a:rPr>
              <a:t>http://www.youtube.com/watch?v=NK-T_t166TY</a:t>
            </a:r>
            <a:endParaRPr lang="es-419" sz="1400" dirty="0" smtClean="0"/>
          </a:p>
        </p:txBody>
      </p:sp>
      <p:sp>
        <p:nvSpPr>
          <p:cNvPr id="2" name="Slide Number Placeholder 1"/>
          <p:cNvSpPr>
            <a:spLocks noGrp="1"/>
          </p:cNvSpPr>
          <p:nvPr>
            <p:ph type="sldNum" sz="quarter" idx="12"/>
          </p:nvPr>
        </p:nvSpPr>
        <p:spPr/>
        <p:txBody>
          <a:bodyPr/>
          <a:lstStyle/>
          <a:p>
            <a:fld id="{F177B04D-AEB5-43ED-B9BA-B3D1EC9C9067}" type="slidenum">
              <a:rPr lang="es-419" smtClean="0"/>
              <a:pPr/>
              <a:t>30</a:t>
            </a:fld>
            <a:endParaRPr lang="es-419" dirty="0"/>
          </a:p>
        </p:txBody>
      </p:sp>
      <p:sp>
        <p:nvSpPr>
          <p:cNvPr id="6" name="TextBox 5"/>
          <p:cNvSpPr txBox="1"/>
          <p:nvPr/>
        </p:nvSpPr>
        <p:spPr>
          <a:xfrm>
            <a:off x="381000" y="1200159"/>
            <a:ext cx="4514386" cy="261610"/>
          </a:xfrm>
          <a:prstGeom prst="rect">
            <a:avLst/>
          </a:prstGeom>
          <a:noFill/>
        </p:spPr>
        <p:txBody>
          <a:bodyPr wrap="square" rtlCol="0">
            <a:spAutoFit/>
          </a:bodyPr>
          <a:lstStyle/>
          <a:p>
            <a:r>
              <a:rPr lang="es-419" sz="1100" dirty="0" smtClean="0"/>
              <a:t>Video: </a:t>
            </a:r>
            <a:r>
              <a:rPr lang="es-419" sz="1100" i="1" dirty="0" smtClean="0"/>
              <a:t>KLM Lost &amp; Found’ (KLM-Perdido y encontrado) </a:t>
            </a:r>
            <a:endParaRPr lang="es-419" sz="1100" i="1" u="sng" dirty="0"/>
          </a:p>
        </p:txBody>
      </p:sp>
      <p:sp>
        <p:nvSpPr>
          <p:cNvPr id="8" name="TextBox 7"/>
          <p:cNvSpPr txBox="1"/>
          <p:nvPr/>
        </p:nvSpPr>
        <p:spPr>
          <a:xfrm>
            <a:off x="5223353" y="110230"/>
            <a:ext cx="2263761" cy="784830"/>
          </a:xfrm>
          <a:prstGeom prst="rect">
            <a:avLst/>
          </a:prstGeom>
          <a:noFill/>
        </p:spPr>
        <p:txBody>
          <a:bodyPr wrap="none" rtlCol="0">
            <a:spAutoFit/>
          </a:bodyPr>
          <a:lstStyle/>
          <a:p>
            <a:pPr lvl="0"/>
            <a:r>
              <a:rPr lang="es-419" sz="900" dirty="0" smtClean="0"/>
              <a:t>Equivalencia de grado: 5.5</a:t>
            </a:r>
          </a:p>
          <a:p>
            <a:pPr lvl="0"/>
            <a:r>
              <a:rPr lang="es-419" sz="900" dirty="0" smtClean="0"/>
              <a:t>Escala Lexile: 780L</a:t>
            </a:r>
          </a:p>
          <a:p>
            <a:pPr lvl="0"/>
            <a:r>
              <a:rPr lang="es-419" sz="900" dirty="0" smtClean="0"/>
              <a:t>Promedio del largo de la oración: 12.73</a:t>
            </a:r>
          </a:p>
          <a:p>
            <a:pPr lvl="0"/>
            <a:r>
              <a:rPr lang="es-419" sz="900" dirty="0" smtClean="0"/>
              <a:t>Promedio de la frecuencia de palabras : 3.71</a:t>
            </a:r>
          </a:p>
          <a:p>
            <a:pPr lvl="0"/>
            <a:r>
              <a:rPr lang="es-419" sz="900" dirty="0" smtClean="0"/>
              <a:t>Numero de palabras: 522</a:t>
            </a:r>
            <a:endParaRPr lang="es-419" sz="900" dirty="0"/>
          </a:p>
        </p:txBody>
      </p:sp>
    </p:spTree>
    <p:extLst>
      <p:ext uri="{BB962C8B-B14F-4D97-AF65-F5344CB8AC3E}">
        <p14:creationId xmlns:p14="http://schemas.microsoft.com/office/powerpoint/2010/main" val="1635399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91966" y="5181600"/>
            <a:ext cx="6747034" cy="3196031"/>
          </a:xfrm>
          <a:prstGeom prst="rect">
            <a:avLst/>
          </a:prstGeom>
          <a:noFill/>
        </p:spPr>
        <p:txBody>
          <a:bodyPr wrap="square" lIns="101881" tIns="50941" rIns="101881" bIns="50941">
            <a:spAutoFit/>
          </a:bodyPr>
          <a:lstStyle/>
          <a:p>
            <a:pPr marL="457200" indent="-457200"/>
            <a:r>
              <a:rPr lang="es-419" sz="1700" b="1" dirty="0" smtClean="0">
                <a:latin typeface="Helvetica" pitchFamily="34" charset="0"/>
                <a:cs typeface="Helvetica" pitchFamily="34" charset="0"/>
              </a:rPr>
              <a:t>2.    ¿Cómo el recuento del clima ayuda a establecer la trama de </a:t>
            </a:r>
            <a:r>
              <a:rPr lang="es-419" sz="1700" b="1" i="1" u="sng" dirty="0" smtClean="0">
                <a:latin typeface="Helvetica" pitchFamily="34" charset="0"/>
                <a:cs typeface="Helvetica" pitchFamily="34" charset="0"/>
              </a:rPr>
              <a:t>El perro perdido</a:t>
            </a:r>
            <a:r>
              <a:rPr lang="es-419" sz="1700" b="1" dirty="0" smtClean="0">
                <a:latin typeface="Helvetica" pitchFamily="34" charset="0"/>
                <a:cs typeface="Helvetica" pitchFamily="34" charset="0"/>
              </a:rPr>
              <a:t>? </a:t>
            </a:r>
          </a:p>
          <a:p>
            <a:pPr marL="361417" indent="-361417">
              <a:buAutoNum type="arabicPeriod" startAt="3"/>
            </a:pPr>
            <a:endParaRPr lang="es-419" sz="1700" b="1" dirty="0" smtClean="0">
              <a:latin typeface="Helvetica" pitchFamily="34" charset="0"/>
              <a:cs typeface="Helvetica" pitchFamily="34" charset="0"/>
            </a:endParaRPr>
          </a:p>
          <a:p>
            <a:pPr marL="663575" indent="-263525">
              <a:buFont typeface="+mj-lt"/>
              <a:buAutoNum type="alphaUcPeriod"/>
            </a:pPr>
            <a:r>
              <a:rPr lang="es-419" sz="1500" dirty="0" smtClean="0">
                <a:latin typeface="Helvetica" pitchFamily="34" charset="0"/>
                <a:cs typeface="Helvetica" pitchFamily="34" charset="0"/>
              </a:rPr>
              <a:t>Hacía mucho frío a través del cuento, lo que contribuyó al interés del cuento.</a:t>
            </a:r>
          </a:p>
          <a:p>
            <a:pPr marL="663575" indent="-263525"/>
            <a:endParaRPr lang="es-419" sz="1500" dirty="0" smtClean="0">
              <a:latin typeface="Helvetica" pitchFamily="34" charset="0"/>
              <a:cs typeface="Helvetica" pitchFamily="34" charset="0"/>
            </a:endParaRPr>
          </a:p>
          <a:p>
            <a:pPr marL="400050"/>
            <a:r>
              <a:rPr lang="es-419" sz="1500" dirty="0" smtClean="0">
                <a:latin typeface="Helvetica" pitchFamily="34" charset="0"/>
                <a:cs typeface="Helvetica" pitchFamily="34" charset="0"/>
              </a:rPr>
              <a:t>B.  Darrell tuvo que usar un abrigo para salir a buscar su perro..</a:t>
            </a:r>
          </a:p>
          <a:p>
            <a:pPr marL="400050"/>
            <a:endParaRPr lang="es-419" sz="1500" dirty="0" smtClean="0">
              <a:latin typeface="Helvetica" pitchFamily="34" charset="0"/>
              <a:cs typeface="Helvetica" pitchFamily="34" charset="0"/>
            </a:endParaRPr>
          </a:p>
          <a:p>
            <a:pPr marL="742950" indent="-342900"/>
            <a:r>
              <a:rPr lang="es-419" sz="1500" dirty="0" smtClean="0">
                <a:latin typeface="Helvetica" pitchFamily="34" charset="0"/>
                <a:cs typeface="Helvetica" pitchFamily="34" charset="0"/>
              </a:rPr>
              <a:t>C.  Si el clima no hubiese estado frío, entonces Darrell probablemente habría llevado el perro a caminar en lugar de dejarlo salir solo.</a:t>
            </a:r>
          </a:p>
          <a:p>
            <a:pPr marL="663575" indent="-263525">
              <a:buFont typeface="+mj-lt"/>
              <a:buAutoNum type="alphaUcPeriod"/>
            </a:pPr>
            <a:endParaRPr lang="es-419" sz="1500" dirty="0" smtClean="0">
              <a:latin typeface="Helvetica" pitchFamily="34" charset="0"/>
              <a:cs typeface="Helvetica" pitchFamily="34" charset="0"/>
            </a:endParaRPr>
          </a:p>
          <a:p>
            <a:pPr marL="685800" indent="-285750"/>
            <a:r>
              <a:rPr lang="es-419" sz="1500" dirty="0" smtClean="0">
                <a:latin typeface="Helvetica" pitchFamily="34" charset="0"/>
                <a:cs typeface="Helvetica" pitchFamily="34" charset="0"/>
              </a:rPr>
              <a:t>D.  Darrell estaba continuamente preocupado por el efecto del clima en su perro.  </a:t>
            </a:r>
            <a:endParaRPr lang="es-419" sz="1500" dirty="0">
              <a:latin typeface="Helvetica" pitchFamily="34" charset="0"/>
              <a:cs typeface="Helvetica" pitchFamily="34" charset="0"/>
            </a:endParaRPr>
          </a:p>
        </p:txBody>
      </p:sp>
      <p:cxnSp>
        <p:nvCxnSpPr>
          <p:cNvPr id="11" name="Straight Connector 10"/>
          <p:cNvCxnSpPr/>
          <p:nvPr/>
        </p:nvCxnSpPr>
        <p:spPr>
          <a:xfrm>
            <a:off x="248515" y="4343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82216" y="533400"/>
            <a:ext cx="6656784" cy="2980588"/>
          </a:xfrm>
          <a:prstGeom prst="rect">
            <a:avLst/>
          </a:prstGeom>
          <a:noFill/>
        </p:spPr>
        <p:txBody>
          <a:bodyPr wrap="square" lIns="101881" tIns="50941" rIns="101881" bIns="50941">
            <a:spAutoFit/>
          </a:bodyPr>
          <a:lstStyle/>
          <a:p>
            <a:endParaRPr lang="es-419" sz="1600" dirty="0" smtClean="0">
              <a:latin typeface="Helvetica" pitchFamily="34" charset="0"/>
              <a:cs typeface="Helvetica" pitchFamily="34" charset="0"/>
            </a:endParaRPr>
          </a:p>
          <a:p>
            <a:pPr marL="341313" indent="-341313"/>
            <a:r>
              <a:rPr lang="es-419" sz="1700" b="1" dirty="0" smtClean="0">
                <a:latin typeface="Helvetica" pitchFamily="34" charset="0"/>
                <a:cs typeface="Helvetica" pitchFamily="34" charset="0"/>
              </a:rPr>
              <a:t>1. ¿Cómo el autor utiliza la cronología para desarrollar la trama de </a:t>
            </a:r>
            <a:r>
              <a:rPr lang="es-419" sz="1700" b="1" i="1" u="sng" dirty="0" smtClean="0">
                <a:latin typeface="Helvetica" pitchFamily="34" charset="0"/>
                <a:cs typeface="Helvetica" pitchFamily="34" charset="0"/>
              </a:rPr>
              <a:t>El perro perdido</a:t>
            </a:r>
            <a:r>
              <a:rPr lang="es-419" sz="1700" b="1" dirty="0" smtClean="0">
                <a:latin typeface="Helvetica" pitchFamily="34" charset="0"/>
                <a:cs typeface="Helvetica" pitchFamily="34" charset="0"/>
              </a:rPr>
              <a:t>?</a:t>
            </a:r>
          </a:p>
          <a:p>
            <a:pPr marL="240944" indent="-240944"/>
            <a:endParaRPr lang="es-419" sz="1700" b="1" dirty="0" smtClean="0">
              <a:latin typeface="Helvetica" pitchFamily="34" charset="0"/>
              <a:cs typeface="Helvetica" pitchFamily="34" charset="0"/>
            </a:endParaRPr>
          </a:p>
          <a:p>
            <a:pPr marL="519113" indent="-287338">
              <a:buFont typeface="+mj-lt"/>
              <a:buAutoNum type="alphaUcPeriod"/>
            </a:pPr>
            <a:r>
              <a:rPr lang="es-419" sz="1500" dirty="0" smtClean="0">
                <a:latin typeface="Helvetica" pitchFamily="34" charset="0"/>
                <a:cs typeface="Helvetica" pitchFamily="34" charset="0"/>
              </a:rPr>
              <a:t>Se presenta un problema y luego una solución.</a:t>
            </a:r>
          </a:p>
          <a:p>
            <a:pPr marL="519113" indent="-287338">
              <a:buFont typeface="+mj-lt"/>
              <a:buAutoNum type="alphaUcPeriod"/>
            </a:pPr>
            <a:endParaRPr lang="es-419" sz="1500" dirty="0" smtClean="0">
              <a:latin typeface="Helvetica" pitchFamily="34" charset="0"/>
              <a:cs typeface="Helvetica" pitchFamily="34" charset="0"/>
            </a:endParaRPr>
          </a:p>
          <a:p>
            <a:pPr marL="519113" indent="-287338">
              <a:buFont typeface="+mj-lt"/>
              <a:buAutoNum type="alphaUcPeriod"/>
            </a:pPr>
            <a:r>
              <a:rPr lang="es-419" sz="1500" dirty="0" smtClean="0">
                <a:latin typeface="Helvetica" pitchFamily="34" charset="0"/>
                <a:cs typeface="Helvetica" pitchFamily="34" charset="0"/>
              </a:rPr>
              <a:t>El autor narra los acontecimientos del cuento en un orden secuencial.</a:t>
            </a:r>
          </a:p>
          <a:p>
            <a:pPr marL="519113" indent="-287338">
              <a:buFont typeface="+mj-lt"/>
              <a:buAutoNum type="alphaUcPeriod"/>
            </a:pPr>
            <a:endParaRPr lang="es-419" sz="1500" dirty="0" smtClean="0">
              <a:latin typeface="Helvetica" pitchFamily="34" charset="0"/>
              <a:cs typeface="Helvetica" pitchFamily="34" charset="0"/>
            </a:endParaRPr>
          </a:p>
          <a:p>
            <a:pPr marL="519113" indent="-287338">
              <a:buFont typeface="+mj-lt"/>
              <a:buAutoNum type="alphaUcPeriod"/>
            </a:pPr>
            <a:r>
              <a:rPr lang="es-419" sz="1500" dirty="0" smtClean="0">
                <a:latin typeface="Helvetica" pitchFamily="34" charset="0"/>
                <a:cs typeface="Helvetica" pitchFamily="34" charset="0"/>
              </a:rPr>
              <a:t>El autor ofrece descripciones vívidas  através del cuento.</a:t>
            </a:r>
          </a:p>
          <a:p>
            <a:pPr marL="519113" indent="-287338">
              <a:buFont typeface="+mj-lt"/>
              <a:buAutoNum type="alphaUcPeriod"/>
            </a:pPr>
            <a:endParaRPr lang="es-419" sz="1500" dirty="0" smtClean="0">
              <a:latin typeface="Helvetica" pitchFamily="34" charset="0"/>
              <a:cs typeface="Helvetica" pitchFamily="34" charset="0"/>
            </a:endParaRPr>
          </a:p>
          <a:p>
            <a:pPr marL="519113" indent="-287338">
              <a:buFont typeface="+mj-lt"/>
              <a:buAutoNum type="alphaUcPeriod"/>
            </a:pPr>
            <a:r>
              <a:rPr lang="es-419" sz="1500" dirty="0" smtClean="0">
                <a:latin typeface="Helvetica" pitchFamily="34" charset="0"/>
                <a:cs typeface="Helvetica" pitchFamily="34" charset="0"/>
              </a:rPr>
              <a:t>Las causas y sus efectos desarrollan la trama en el cuento.</a:t>
            </a:r>
          </a:p>
          <a:p>
            <a:pPr marL="599015" indent="-361417">
              <a:buFont typeface="+mj-lt"/>
              <a:buAutoNum type="alphaUcPeriod"/>
            </a:pPr>
            <a:endParaRPr lang="es-419" sz="1500" dirty="0">
              <a:latin typeface="Helvetica" pitchFamily="34" charset="0"/>
              <a:cs typeface="Helvetica" pitchFamily="34" charset="0"/>
            </a:endParaRPr>
          </a:p>
        </p:txBody>
      </p:sp>
      <p:grpSp>
        <p:nvGrpSpPr>
          <p:cNvPr id="4" name="Group 3"/>
          <p:cNvGrpSpPr/>
          <p:nvPr/>
        </p:nvGrpSpPr>
        <p:grpSpPr>
          <a:xfrm>
            <a:off x="597865" y="1616659"/>
            <a:ext cx="251821" cy="1580358"/>
            <a:chOff x="621078" y="1610453"/>
            <a:chExt cx="251821" cy="1580358"/>
          </a:xfrm>
        </p:grpSpPr>
        <p:sp>
          <p:nvSpPr>
            <p:cNvPr id="18" name="Oval 17"/>
            <p:cNvSpPr/>
            <p:nvPr/>
          </p:nvSpPr>
          <p:spPr>
            <a:xfrm>
              <a:off x="630011" y="24831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630011" y="16104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621078" y="201936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1" name="Oval 20"/>
            <p:cNvSpPr/>
            <p:nvPr/>
          </p:nvSpPr>
          <p:spPr>
            <a:xfrm>
              <a:off x="621078" y="295132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pSp>
        <p:nvGrpSpPr>
          <p:cNvPr id="6" name="Group 5"/>
          <p:cNvGrpSpPr/>
          <p:nvPr/>
        </p:nvGrpSpPr>
        <p:grpSpPr>
          <a:xfrm>
            <a:off x="608568" y="6016415"/>
            <a:ext cx="246429" cy="2036823"/>
            <a:chOff x="510324" y="5997365"/>
            <a:chExt cx="246429" cy="2036823"/>
          </a:xfrm>
        </p:grpSpPr>
        <p:sp>
          <p:nvSpPr>
            <p:cNvPr id="22" name="Oval 21"/>
            <p:cNvSpPr/>
            <p:nvPr/>
          </p:nvSpPr>
          <p:spPr>
            <a:xfrm>
              <a:off x="510324" y="599736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3" name="Oval 22"/>
            <p:cNvSpPr/>
            <p:nvPr/>
          </p:nvSpPr>
          <p:spPr>
            <a:xfrm>
              <a:off x="510324" y="6705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4" name="Oval 23"/>
            <p:cNvSpPr/>
            <p:nvPr/>
          </p:nvSpPr>
          <p:spPr>
            <a:xfrm>
              <a:off x="510324" y="715244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5" name="Oval 24"/>
            <p:cNvSpPr/>
            <p:nvPr/>
          </p:nvSpPr>
          <p:spPr>
            <a:xfrm>
              <a:off x="513865" y="77947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aphicFrame>
        <p:nvGraphicFramePr>
          <p:cNvPr id="2" name="Table 1"/>
          <p:cNvGraphicFramePr>
            <a:graphicFrameLocks noGrp="1"/>
          </p:cNvGraphicFramePr>
          <p:nvPr>
            <p:extLst>
              <p:ext uri="{D42A27DB-BD31-4B8C-83A1-F6EECF244321}">
                <p14:modId xmlns:p14="http://schemas.microsoft.com/office/powerpoint/2010/main" val="2945876990"/>
              </p:ext>
            </p:extLst>
          </p:nvPr>
        </p:nvGraphicFramePr>
        <p:xfrm>
          <a:off x="5448300" y="8385962"/>
          <a:ext cx="1752600" cy="731520"/>
        </p:xfrm>
        <a:graphic>
          <a:graphicData uri="http://schemas.openxmlformats.org/drawingml/2006/table">
            <a:tbl>
              <a:tblPr firstRow="1" firstCol="1" bandRow="1"/>
              <a:tblGrid>
                <a:gridCol w="1752600"/>
              </a:tblGrid>
              <a:tr h="61375">
                <a:tc>
                  <a:txBody>
                    <a:bodyPr/>
                    <a:lstStyle/>
                    <a:p>
                      <a:pPr marL="0" marR="0" algn="ctr">
                        <a:lnSpc>
                          <a:spcPct val="100000"/>
                        </a:lnSpc>
                        <a:spcBef>
                          <a:spcPts val="0"/>
                        </a:spcBef>
                        <a:spcAft>
                          <a:spcPts val="0"/>
                        </a:spcAft>
                      </a:pPr>
                      <a:r>
                        <a:rPr lang="en-US" sz="800" b="0" i="1" dirty="0" err="1" smtClean="0">
                          <a:solidFill>
                            <a:srgbClr val="000000"/>
                          </a:solidFill>
                          <a:effectLst/>
                          <a:latin typeface="+mn-lt"/>
                          <a:ea typeface="Times New Roman"/>
                          <a:cs typeface="Times New Roman"/>
                        </a:rPr>
                        <a:t>Hacia</a:t>
                      </a:r>
                      <a:r>
                        <a:rPr lang="en-US" sz="800" b="0" i="1" dirty="0" smtClean="0">
                          <a:solidFill>
                            <a:srgbClr val="000000"/>
                          </a:solidFill>
                          <a:effectLst/>
                          <a:latin typeface="+mn-lt"/>
                          <a:ea typeface="Times New Roman"/>
                          <a:cs typeface="Times New Roman"/>
                        </a:rPr>
                        <a:t> RL.6.5 DOK </a:t>
                      </a:r>
                      <a:r>
                        <a:rPr lang="en-US" sz="800" b="0" i="1" dirty="0">
                          <a:solidFill>
                            <a:srgbClr val="000000"/>
                          </a:solidFill>
                          <a:effectLst/>
                          <a:latin typeface="+mn-lt"/>
                          <a:ea typeface="Times New Roman"/>
                          <a:cs typeface="Times New Roman"/>
                        </a:rPr>
                        <a:t>3 - SYH</a:t>
                      </a:r>
                      <a:endParaRPr lang="en-US" sz="800" b="0" i="1" dirty="0">
                        <a:effectLst/>
                        <a:latin typeface="+mn-lt"/>
                        <a:ea typeface="Calibri"/>
                        <a:cs typeface="Times New Roman"/>
                      </a:endParaRPr>
                    </a:p>
                  </a:txBody>
                  <a:tcPr marL="34157" marR="341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576109">
                <a:tc>
                  <a:txBody>
                    <a:bodyPr/>
                    <a:lstStyle/>
                    <a:p>
                      <a:pPr marL="0" marR="0" algn="l">
                        <a:lnSpc>
                          <a:spcPct val="100000"/>
                        </a:lnSpc>
                        <a:spcBef>
                          <a:spcPts val="0"/>
                        </a:spcBef>
                        <a:spcAft>
                          <a:spcPts val="0"/>
                        </a:spcAft>
                      </a:pPr>
                      <a:r>
                        <a:rPr lang="es-419" sz="800" b="0" dirty="0" smtClean="0">
                          <a:solidFill>
                            <a:srgbClr val="000000"/>
                          </a:solidFill>
                          <a:effectLst/>
                          <a:latin typeface="+mn-lt"/>
                          <a:ea typeface="Times New Roman"/>
                          <a:cs typeface="Times New Roman"/>
                        </a:rPr>
                        <a:t>Sintetiza la información de una estrofa,  capítulo, escena u oración de una fuente o un texto, para resumir o explicar el desarrollo de un tema, ambiente o drama.</a:t>
                      </a:r>
                      <a:endParaRPr lang="en-US" sz="800" b="0" dirty="0" smtClean="0">
                        <a:solidFill>
                          <a:srgbClr val="000000"/>
                        </a:solidFill>
                        <a:effectLst/>
                        <a:latin typeface="+mn-lt"/>
                        <a:ea typeface="Times New Roman"/>
                        <a:cs typeface="Times New Roman"/>
                      </a:endParaRPr>
                    </a:p>
                  </a:txBody>
                  <a:tcPr marL="34157" marR="341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23497634"/>
              </p:ext>
            </p:extLst>
          </p:nvPr>
        </p:nvGraphicFramePr>
        <p:xfrm>
          <a:off x="5410200" y="3599991"/>
          <a:ext cx="1752600" cy="625255"/>
        </p:xfrm>
        <a:graphic>
          <a:graphicData uri="http://schemas.openxmlformats.org/drawingml/2006/table">
            <a:tbl>
              <a:tblPr firstRow="1" firstCol="1" bandRow="1"/>
              <a:tblGrid>
                <a:gridCol w="1752600"/>
              </a:tblGrid>
              <a:tr h="137575">
                <a:tc>
                  <a:txBody>
                    <a:bodyPr/>
                    <a:lstStyle/>
                    <a:p>
                      <a:pPr marL="0" marR="0" algn="ctr">
                        <a:lnSpc>
                          <a:spcPct val="100000"/>
                        </a:lnSpc>
                        <a:spcBef>
                          <a:spcPts val="0"/>
                        </a:spcBef>
                        <a:spcAft>
                          <a:spcPts val="0"/>
                        </a:spcAft>
                      </a:pPr>
                      <a:r>
                        <a:rPr lang="en-US" sz="800" b="0" i="1" dirty="0" err="1" smtClean="0">
                          <a:solidFill>
                            <a:srgbClr val="000000"/>
                          </a:solidFill>
                          <a:effectLst/>
                          <a:latin typeface="+mn-lt"/>
                          <a:ea typeface="Times New Roman"/>
                          <a:cs typeface="Times New Roman"/>
                        </a:rPr>
                        <a:t>Hacia</a:t>
                      </a:r>
                      <a:r>
                        <a:rPr lang="en-US" sz="800" b="0" i="1" dirty="0" smtClean="0">
                          <a:solidFill>
                            <a:srgbClr val="000000"/>
                          </a:solidFill>
                          <a:effectLst/>
                          <a:latin typeface="+mn-lt"/>
                          <a:ea typeface="Times New Roman"/>
                          <a:cs typeface="Times New Roman"/>
                        </a:rPr>
                        <a:t> RL.6.5  DOK </a:t>
                      </a:r>
                      <a:r>
                        <a:rPr lang="en-US" sz="800" b="0" i="1" dirty="0">
                          <a:solidFill>
                            <a:srgbClr val="000000"/>
                          </a:solidFill>
                          <a:effectLst/>
                          <a:latin typeface="+mn-lt"/>
                          <a:ea typeface="Times New Roman"/>
                          <a:cs typeface="Times New Roman"/>
                        </a:rPr>
                        <a:t>2 - ANA</a:t>
                      </a:r>
                      <a:endParaRPr lang="en-US" sz="800" b="0" i="1" dirty="0">
                        <a:effectLst/>
                        <a:latin typeface="+mn-lt"/>
                        <a:ea typeface="Calibri"/>
                        <a:cs typeface="Times New Roman"/>
                      </a:endParaRPr>
                    </a:p>
                  </a:txBody>
                  <a:tcPr marL="34157" marR="341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84939">
                <a:tc>
                  <a:txBody>
                    <a:bodyPr/>
                    <a:lstStyle/>
                    <a:p>
                      <a:pPr marL="0" marR="0" algn="l">
                        <a:lnSpc>
                          <a:spcPct val="100000"/>
                        </a:lnSpc>
                        <a:spcBef>
                          <a:spcPts val="0"/>
                        </a:spcBef>
                        <a:spcAft>
                          <a:spcPts val="0"/>
                        </a:spcAft>
                      </a:pPr>
                      <a:r>
                        <a:rPr lang="es-419" sz="800" b="0" dirty="0" smtClean="0">
                          <a:solidFill>
                            <a:srgbClr val="000000"/>
                          </a:solidFill>
                          <a:effectLst/>
                          <a:latin typeface="+mn-lt"/>
                          <a:ea typeface="Times New Roman"/>
                          <a:cs typeface="Times New Roman"/>
                        </a:rPr>
                        <a:t>Analiza cómo un autor utiliza una escena en particular para desarrollar el tema, el escenario  o la trama  (por ejemplo, un capítulo, una estrofa, etc...)</a:t>
                      </a:r>
                      <a:endParaRPr lang="en-US" sz="800" b="0" dirty="0" smtClean="0">
                        <a:solidFill>
                          <a:srgbClr val="000000"/>
                        </a:solidFill>
                        <a:effectLst/>
                        <a:latin typeface="+mn-lt"/>
                        <a:ea typeface="Times New Roman"/>
                        <a:cs typeface="Times New Roman"/>
                      </a:endParaRPr>
                    </a:p>
                  </a:txBody>
                  <a:tcPr marL="34157" marR="341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s-419" smtClean="0"/>
              <a:pPr/>
              <a:t>31</a:t>
            </a:fld>
            <a:endParaRPr lang="es-419" dirty="0"/>
          </a:p>
        </p:txBody>
      </p:sp>
    </p:spTree>
    <p:extLst>
      <p:ext uri="{BB962C8B-B14F-4D97-AF65-F5344CB8AC3E}">
        <p14:creationId xmlns:p14="http://schemas.microsoft.com/office/powerpoint/2010/main" val="1351711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2296" y="457200"/>
            <a:ext cx="6922904" cy="7074016"/>
          </a:xfrm>
          <a:prstGeom prst="rect">
            <a:avLst/>
          </a:prstGeom>
        </p:spPr>
        <p:txBody>
          <a:bodyPr wrap="square" lIns="101881" tIns="50941" rIns="101881" bIns="50941">
            <a:spAutoFit/>
          </a:bodyPr>
          <a:lstStyle/>
          <a:p>
            <a:pPr marL="240944" indent="-240944"/>
            <a:r>
              <a:rPr lang="es-419" sz="1700" b="1" dirty="0">
                <a:latin typeface="Helvetica" pitchFamily="34" charset="0"/>
                <a:cs typeface="Helvetica" pitchFamily="34" charset="0"/>
              </a:rPr>
              <a:t>3.</a:t>
            </a:r>
          </a:p>
          <a:p>
            <a:pPr marL="240944" indent="-240944"/>
            <a:r>
              <a:rPr lang="es-419" sz="1700" b="1" dirty="0" smtClean="0">
                <a:latin typeface="Helvetica" pitchFamily="34" charset="0"/>
                <a:cs typeface="Helvetica" pitchFamily="34" charset="0"/>
              </a:rPr>
              <a:t>Parte A</a:t>
            </a:r>
          </a:p>
          <a:p>
            <a:pPr marL="239713" indent="-7938"/>
            <a:r>
              <a:rPr lang="es-419" sz="1700" b="1" dirty="0" smtClean="0">
                <a:latin typeface="Helvetica" pitchFamily="34" charset="0"/>
                <a:cs typeface="Helvetica" pitchFamily="34" charset="0"/>
              </a:rPr>
              <a:t>¿Qué hace eficaz el punto de vista del narrador en </a:t>
            </a:r>
            <a:r>
              <a:rPr lang="es-419" sz="1700" b="1" i="1" u="sng" dirty="0" smtClean="0">
                <a:latin typeface="Helvetica" pitchFamily="34" charset="0"/>
                <a:cs typeface="Helvetica" pitchFamily="34" charset="0"/>
              </a:rPr>
              <a:t>El perro perdido</a:t>
            </a:r>
            <a:r>
              <a:rPr lang="es-419" sz="1700" b="1" dirty="0" smtClean="0">
                <a:latin typeface="Helvetica" pitchFamily="34" charset="0"/>
                <a:cs typeface="Helvetica" pitchFamily="34" charset="0"/>
              </a:rPr>
              <a:t>? </a:t>
            </a:r>
            <a:endParaRPr lang="es-419" sz="1700" dirty="0" smtClean="0">
              <a:latin typeface="Helvetica" pitchFamily="34" charset="0"/>
              <a:cs typeface="Helvetica" pitchFamily="34" charset="0"/>
            </a:endParaRPr>
          </a:p>
          <a:p>
            <a:pPr marL="240944" indent="-240944"/>
            <a:endParaRPr lang="es-419" sz="1700" dirty="0" smtClean="0">
              <a:latin typeface="Helvetica" pitchFamily="34" charset="0"/>
              <a:cs typeface="Helvetica" pitchFamily="34" charset="0"/>
            </a:endParaRPr>
          </a:p>
          <a:p>
            <a:pPr marL="602361" indent="-361417">
              <a:buFont typeface="+mj-lt"/>
              <a:buAutoNum type="alphaUcPeriod"/>
            </a:pPr>
            <a:r>
              <a:rPr lang="es-419" sz="1500" dirty="0" smtClean="0">
                <a:latin typeface="Helvetica" pitchFamily="34" charset="0"/>
                <a:cs typeface="Helvetica" pitchFamily="34" charset="0"/>
              </a:rPr>
              <a:t>El punto de vista ayuda al lector a entender los sentimientos del personaje.  </a:t>
            </a:r>
          </a:p>
          <a:p>
            <a:pPr marL="602361" indent="-361417">
              <a:buFont typeface="+mj-lt"/>
              <a:buAutoNum type="alphaUcPeriod"/>
            </a:pPr>
            <a:endParaRPr lang="es-419" sz="1500" dirty="0" smtClean="0">
              <a:latin typeface="Helvetica" pitchFamily="34" charset="0"/>
              <a:cs typeface="Helvetica" pitchFamily="34" charset="0"/>
            </a:endParaRPr>
          </a:p>
          <a:p>
            <a:pPr marL="602361" indent="-361417">
              <a:buFont typeface="+mj-lt"/>
              <a:buAutoNum type="alphaUcPeriod"/>
            </a:pPr>
            <a:r>
              <a:rPr lang="es-419" sz="1500" dirty="0" smtClean="0">
                <a:latin typeface="Helvetica" pitchFamily="34" charset="0"/>
                <a:cs typeface="Helvetica" pitchFamily="34" charset="0"/>
              </a:rPr>
              <a:t>El narrador está expresando a otra persona cómo él se siente. </a:t>
            </a:r>
          </a:p>
          <a:p>
            <a:pPr marL="602361" indent="-361417">
              <a:buFont typeface="+mj-lt"/>
              <a:buAutoNum type="alphaUcPeriod"/>
            </a:pPr>
            <a:endParaRPr lang="es-419" sz="1500" dirty="0" smtClean="0">
              <a:latin typeface="Helvetica" pitchFamily="34" charset="0"/>
              <a:cs typeface="Helvetica" pitchFamily="34" charset="0"/>
            </a:endParaRPr>
          </a:p>
          <a:p>
            <a:pPr marL="602361" indent="-361417">
              <a:buFont typeface="+mj-lt"/>
              <a:buAutoNum type="alphaUcPeriod"/>
            </a:pPr>
            <a:r>
              <a:rPr lang="es-419" sz="1500" dirty="0" smtClean="0">
                <a:latin typeface="Helvetica" pitchFamily="34" charset="0"/>
                <a:cs typeface="Helvetica" pitchFamily="34" charset="0"/>
              </a:rPr>
              <a:t>El narrador está expresando cómo otra persona se siente y piensa en el cuento.</a:t>
            </a:r>
          </a:p>
          <a:p>
            <a:pPr marL="602361" indent="-361417">
              <a:buFont typeface="+mj-lt"/>
              <a:buAutoNum type="alphaUcPeriod"/>
            </a:pPr>
            <a:endParaRPr lang="es-419" sz="1500" dirty="0" smtClean="0">
              <a:latin typeface="Helvetica" pitchFamily="34" charset="0"/>
              <a:cs typeface="Helvetica" pitchFamily="34" charset="0"/>
            </a:endParaRPr>
          </a:p>
          <a:p>
            <a:pPr marL="602361" indent="-361417">
              <a:buFont typeface="+mj-lt"/>
              <a:buAutoNum type="alphaUcPeriod"/>
            </a:pPr>
            <a:r>
              <a:rPr lang="es-419" sz="1500" dirty="0" smtClean="0">
                <a:latin typeface="Helvetica" pitchFamily="34" charset="0"/>
                <a:cs typeface="Helvetica" pitchFamily="34" charset="0"/>
              </a:rPr>
              <a:t>El punto de vista del cuento le dice al lector cómo el narrador se siente acerca de un personaje en el cuento</a:t>
            </a:r>
          </a:p>
          <a:p>
            <a:pPr marL="602361" indent="-361417">
              <a:buFont typeface="+mj-lt"/>
              <a:buAutoNum type="alphaUcPeriod"/>
            </a:pPr>
            <a:endParaRPr lang="es-419" sz="1500" dirty="0">
              <a:latin typeface="Helvetica" pitchFamily="34" charset="0"/>
              <a:cs typeface="Helvetica" pitchFamily="34" charset="0"/>
            </a:endParaRPr>
          </a:p>
          <a:p>
            <a:pPr marL="602361" indent="-361417">
              <a:buFont typeface="+mj-lt"/>
              <a:buAutoNum type="alphaUcPeriod"/>
            </a:pPr>
            <a:endParaRPr lang="es-419" sz="1500" dirty="0" smtClean="0">
              <a:latin typeface="Helvetica" pitchFamily="34" charset="0"/>
              <a:cs typeface="Helvetica" pitchFamily="34" charset="0"/>
            </a:endParaRPr>
          </a:p>
          <a:p>
            <a:pPr marL="239713" indent="-239713"/>
            <a:r>
              <a:rPr lang="es-419" sz="1700" b="1" dirty="0" smtClean="0">
                <a:latin typeface="Helvetica" pitchFamily="34" charset="0"/>
                <a:cs typeface="Helvetica" pitchFamily="34" charset="0"/>
              </a:rPr>
              <a:t>Parte B</a:t>
            </a:r>
          </a:p>
          <a:p>
            <a:pPr marL="239713" indent="-239713"/>
            <a:r>
              <a:rPr lang="es-419" sz="1700" b="1" dirty="0" smtClean="0">
                <a:latin typeface="Helvetica" pitchFamily="34" charset="0"/>
                <a:cs typeface="Helvetica" pitchFamily="34" charset="0"/>
              </a:rPr>
              <a:t>	Basado en tu contestación en la Parte A, ¿desde qué punto de vista está escrito el cuento?</a:t>
            </a:r>
          </a:p>
          <a:p>
            <a:pPr marL="239713" indent="-239713"/>
            <a:endParaRPr lang="es-419" sz="1700" b="1" dirty="0" smtClean="0">
              <a:latin typeface="Helvetica" pitchFamily="34" charset="0"/>
              <a:cs typeface="Helvetica" pitchFamily="34" charset="0"/>
            </a:endParaRPr>
          </a:p>
          <a:p>
            <a:pPr marL="342900" indent="-52388">
              <a:buFont typeface="+mj-lt"/>
              <a:buAutoNum type="alphaUcPeriod"/>
            </a:pPr>
            <a:r>
              <a:rPr lang="es-419" sz="1500" dirty="0" smtClean="0">
                <a:latin typeface="Helvetica" pitchFamily="34" charset="0"/>
                <a:cs typeface="Helvetica" pitchFamily="34" charset="0"/>
              </a:rPr>
              <a:t>   tercera persona limitada</a:t>
            </a:r>
          </a:p>
          <a:p>
            <a:pPr marL="342900" indent="-52388">
              <a:buFont typeface="+mj-lt"/>
              <a:buAutoNum type="alphaUcPeriod"/>
            </a:pPr>
            <a:endParaRPr lang="es-419" sz="1500" dirty="0" smtClean="0">
              <a:latin typeface="Helvetica" pitchFamily="34" charset="0"/>
              <a:cs typeface="Helvetica" pitchFamily="34" charset="0"/>
            </a:endParaRPr>
          </a:p>
          <a:p>
            <a:pPr marL="342900" indent="-52388">
              <a:buFont typeface="+mj-lt"/>
              <a:buAutoNum type="alphaUcPeriod"/>
            </a:pPr>
            <a:r>
              <a:rPr lang="es-419" sz="1500" dirty="0" smtClean="0">
                <a:latin typeface="Helvetica" pitchFamily="34" charset="0"/>
                <a:cs typeface="Helvetica" pitchFamily="34" charset="0"/>
              </a:rPr>
              <a:t>   primera persona</a:t>
            </a:r>
          </a:p>
          <a:p>
            <a:pPr marL="342900" indent="-52388">
              <a:buFont typeface="+mj-lt"/>
              <a:buAutoNum type="alphaUcPeriod"/>
            </a:pPr>
            <a:endParaRPr lang="es-419" sz="1500" dirty="0" smtClean="0">
              <a:latin typeface="Helvetica" pitchFamily="34" charset="0"/>
              <a:cs typeface="Helvetica" pitchFamily="34" charset="0"/>
            </a:endParaRPr>
          </a:p>
          <a:p>
            <a:pPr marL="342900" indent="-52388">
              <a:buFont typeface="+mj-lt"/>
              <a:buAutoNum type="alphaUcPeriod"/>
            </a:pPr>
            <a:r>
              <a:rPr lang="es-419" sz="1500" dirty="0" smtClean="0">
                <a:latin typeface="Helvetica" pitchFamily="34" charset="0"/>
                <a:cs typeface="Helvetica" pitchFamily="34" charset="0"/>
              </a:rPr>
              <a:t>   segunda persona</a:t>
            </a:r>
          </a:p>
          <a:p>
            <a:pPr marL="342900" indent="-52388">
              <a:buFont typeface="+mj-lt"/>
              <a:buAutoNum type="alphaUcPeriod"/>
            </a:pPr>
            <a:endParaRPr lang="es-419" sz="1500" dirty="0" smtClean="0">
              <a:latin typeface="Helvetica" pitchFamily="34" charset="0"/>
              <a:cs typeface="Helvetica" pitchFamily="34" charset="0"/>
            </a:endParaRPr>
          </a:p>
          <a:p>
            <a:pPr marL="342900" indent="-52388">
              <a:buFont typeface="+mj-lt"/>
              <a:buAutoNum type="alphaUcPeriod"/>
            </a:pPr>
            <a:r>
              <a:rPr lang="es-419" sz="1500" dirty="0" smtClean="0">
                <a:latin typeface="Helvetica" pitchFamily="34" charset="0"/>
                <a:cs typeface="Helvetica" pitchFamily="34" charset="0"/>
              </a:rPr>
              <a:t>   tercera persona omnisciente</a:t>
            </a:r>
          </a:p>
          <a:p>
            <a:pPr marL="602361" indent="-361417">
              <a:buFont typeface="+mj-lt"/>
              <a:buAutoNum type="alphaUcPeriod"/>
            </a:pPr>
            <a:endParaRPr lang="es-419" sz="1500" dirty="0">
              <a:latin typeface="Helvetica" pitchFamily="34" charset="0"/>
              <a:cs typeface="Helvetic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57448708"/>
              </p:ext>
            </p:extLst>
          </p:nvPr>
        </p:nvGraphicFramePr>
        <p:xfrm>
          <a:off x="5563552" y="8778083"/>
          <a:ext cx="1447800" cy="525319"/>
        </p:xfrm>
        <a:graphic>
          <a:graphicData uri="http://schemas.openxmlformats.org/drawingml/2006/table">
            <a:tbl>
              <a:tblPr firstRow="1" firstCol="1" bandRow="1"/>
              <a:tblGrid>
                <a:gridCol w="1447800"/>
              </a:tblGrid>
              <a:tr h="132127">
                <a:tc>
                  <a:txBody>
                    <a:bodyPr/>
                    <a:lstStyle/>
                    <a:p>
                      <a:pPr marL="0" marR="0" algn="ctr">
                        <a:lnSpc>
                          <a:spcPct val="100000"/>
                        </a:lnSpc>
                        <a:spcBef>
                          <a:spcPts val="0"/>
                        </a:spcBef>
                        <a:spcAft>
                          <a:spcPts val="0"/>
                        </a:spcAft>
                      </a:pPr>
                      <a:r>
                        <a:rPr lang="en-US" sz="800" b="0" i="1" dirty="0" err="1" smtClean="0">
                          <a:solidFill>
                            <a:srgbClr val="000000"/>
                          </a:solidFill>
                          <a:effectLst/>
                          <a:latin typeface="+mn-lt"/>
                          <a:ea typeface="Times New Roman"/>
                          <a:cs typeface="Times New Roman"/>
                        </a:rPr>
                        <a:t>Hacia</a:t>
                      </a:r>
                      <a:r>
                        <a:rPr lang="en-US" sz="800" b="0" i="1" dirty="0" smtClean="0">
                          <a:solidFill>
                            <a:srgbClr val="000000"/>
                          </a:solidFill>
                          <a:effectLst/>
                          <a:latin typeface="+mn-lt"/>
                          <a:ea typeface="Times New Roman"/>
                          <a:cs typeface="Times New Roman"/>
                        </a:rPr>
                        <a:t> RL.6.6 DOK </a:t>
                      </a:r>
                      <a:r>
                        <a:rPr lang="en-US" sz="800" b="0" i="1" dirty="0">
                          <a:solidFill>
                            <a:srgbClr val="000000"/>
                          </a:solidFill>
                          <a:effectLst/>
                          <a:latin typeface="+mn-lt"/>
                          <a:ea typeface="Times New Roman"/>
                          <a:cs typeface="Times New Roman"/>
                        </a:rPr>
                        <a:t>2 - </a:t>
                      </a:r>
                      <a:r>
                        <a:rPr lang="en-US" sz="800" b="0" i="1" dirty="0" err="1">
                          <a:solidFill>
                            <a:srgbClr val="000000"/>
                          </a:solidFill>
                          <a:effectLst/>
                          <a:latin typeface="+mn-lt"/>
                          <a:ea typeface="Times New Roman"/>
                          <a:cs typeface="Times New Roman"/>
                        </a:rPr>
                        <a:t>Ck</a:t>
                      </a:r>
                      <a:endParaRPr lang="en-US" sz="800" b="0" i="1" dirty="0">
                        <a:effectLst/>
                        <a:latin typeface="+mn-lt"/>
                        <a:ea typeface="Calibri"/>
                        <a:cs typeface="Times New Roman"/>
                      </a:endParaRPr>
                    </a:p>
                  </a:txBody>
                  <a:tcPr marL="32804" marR="3280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393192">
                <a:tc>
                  <a:txBody>
                    <a:bodyPr/>
                    <a:lstStyle/>
                    <a:p>
                      <a:pPr marL="0" marR="0" algn="l">
                        <a:lnSpc>
                          <a:spcPct val="100000"/>
                        </a:lnSpc>
                        <a:spcBef>
                          <a:spcPts val="0"/>
                        </a:spcBef>
                        <a:spcAft>
                          <a:spcPts val="0"/>
                        </a:spcAft>
                      </a:pPr>
                      <a:r>
                        <a:rPr lang="es-419" sz="800" u="sng" dirty="0" smtClean="0">
                          <a:effectLst/>
                          <a:latin typeface="+mn-lt"/>
                          <a:ea typeface="Calibri"/>
                          <a:cs typeface="Helvetica"/>
                        </a:rPr>
                        <a:t>Explica</a:t>
                      </a:r>
                      <a:r>
                        <a:rPr lang="es-419" sz="800" u="none" dirty="0" smtClean="0">
                          <a:effectLst/>
                          <a:latin typeface="+mn-lt"/>
                          <a:ea typeface="Calibri"/>
                          <a:cs typeface="Helvetica"/>
                        </a:rPr>
                        <a:t>  cómo un autor utiliza el punto de vista en un texto como un recurso literario</a:t>
                      </a:r>
                      <a:endParaRPr lang="en-US" sz="800" u="none" dirty="0" smtClean="0">
                        <a:effectLst/>
                        <a:latin typeface="+mn-lt"/>
                        <a:ea typeface="Calibri"/>
                        <a:cs typeface="Helvetica"/>
                      </a:endParaRPr>
                    </a:p>
                  </a:txBody>
                  <a:tcPr marL="32804" marR="3280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s-419" smtClean="0"/>
              <a:pPr/>
              <a:t>32</a:t>
            </a:fld>
            <a:endParaRPr lang="es-419" dirty="0"/>
          </a:p>
        </p:txBody>
      </p:sp>
      <p:grpSp>
        <p:nvGrpSpPr>
          <p:cNvPr id="13" name="Group 12"/>
          <p:cNvGrpSpPr/>
          <p:nvPr/>
        </p:nvGrpSpPr>
        <p:grpSpPr>
          <a:xfrm>
            <a:off x="390525" y="1764847"/>
            <a:ext cx="258104" cy="2069313"/>
            <a:chOff x="510324" y="5933412"/>
            <a:chExt cx="258104" cy="2069313"/>
          </a:xfrm>
        </p:grpSpPr>
        <p:sp>
          <p:nvSpPr>
            <p:cNvPr id="15" name="Oval 14"/>
            <p:cNvSpPr/>
            <p:nvPr/>
          </p:nvSpPr>
          <p:spPr>
            <a:xfrm>
              <a:off x="513865" y="59334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6" name="Oval 15"/>
            <p:cNvSpPr/>
            <p:nvPr/>
          </p:nvSpPr>
          <p:spPr>
            <a:xfrm>
              <a:off x="525540" y="65858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5" name="Oval 24"/>
            <p:cNvSpPr/>
            <p:nvPr/>
          </p:nvSpPr>
          <p:spPr>
            <a:xfrm>
              <a:off x="510324" y="710737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6" name="Oval 25"/>
            <p:cNvSpPr/>
            <p:nvPr/>
          </p:nvSpPr>
          <p:spPr>
            <a:xfrm>
              <a:off x="513865" y="776323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pSp>
        <p:nvGrpSpPr>
          <p:cNvPr id="27" name="Group 26"/>
          <p:cNvGrpSpPr/>
          <p:nvPr/>
        </p:nvGrpSpPr>
        <p:grpSpPr>
          <a:xfrm>
            <a:off x="390525" y="5562600"/>
            <a:ext cx="258104" cy="1591369"/>
            <a:chOff x="510324" y="5933412"/>
            <a:chExt cx="258104" cy="1591369"/>
          </a:xfrm>
        </p:grpSpPr>
        <p:sp>
          <p:nvSpPr>
            <p:cNvPr id="28" name="Oval 27"/>
            <p:cNvSpPr/>
            <p:nvPr/>
          </p:nvSpPr>
          <p:spPr>
            <a:xfrm>
              <a:off x="513865" y="59334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9" name="Oval 28"/>
            <p:cNvSpPr/>
            <p:nvPr/>
          </p:nvSpPr>
          <p:spPr>
            <a:xfrm>
              <a:off x="525540" y="637730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0" name="Oval 29"/>
            <p:cNvSpPr/>
            <p:nvPr/>
          </p:nvSpPr>
          <p:spPr>
            <a:xfrm>
              <a:off x="510324" y="686788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1" name="Oval 30"/>
            <p:cNvSpPr/>
            <p:nvPr/>
          </p:nvSpPr>
          <p:spPr>
            <a:xfrm>
              <a:off x="510324" y="72852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Tree>
    <p:extLst>
      <p:ext uri="{BB962C8B-B14F-4D97-AF65-F5344CB8AC3E}">
        <p14:creationId xmlns:p14="http://schemas.microsoft.com/office/powerpoint/2010/main" val="1569923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93656" y="391902"/>
            <a:ext cx="5991225" cy="3765418"/>
          </a:xfrm>
          <a:prstGeom prst="rect">
            <a:avLst/>
          </a:prstGeom>
          <a:noFill/>
        </p:spPr>
        <p:txBody>
          <a:bodyPr wrap="square" lIns="101881" tIns="50941" rIns="101881" bIns="50941">
            <a:spAutoFit/>
          </a:bodyPr>
          <a:lstStyle/>
          <a:p>
            <a:pPr marL="342900" indent="-342900">
              <a:buAutoNum type="arabicPeriod" startAt="4"/>
              <a:tabLst>
                <a:tab pos="0" algn="l"/>
              </a:tabLst>
            </a:pPr>
            <a:r>
              <a:rPr lang="es-419" sz="1700" b="1" dirty="0" smtClean="0">
                <a:latin typeface="Helvetica" pitchFamily="34" charset="0"/>
                <a:cs typeface="Helvetica" pitchFamily="34" charset="0"/>
              </a:rPr>
              <a:t>¿Cómo el uso del punto de vista del autor, en </a:t>
            </a:r>
            <a:r>
              <a:rPr lang="es-419" sz="1700" b="1" i="1" u="sng" dirty="0" smtClean="0">
                <a:latin typeface="Helvetica" pitchFamily="34" charset="0"/>
                <a:cs typeface="Helvetica" pitchFamily="34" charset="0"/>
              </a:rPr>
              <a:t>El perro perdido</a:t>
            </a:r>
            <a:r>
              <a:rPr lang="es-419" sz="1700" b="1" dirty="0" smtClean="0">
                <a:latin typeface="Helvetica" pitchFamily="34" charset="0"/>
                <a:cs typeface="Helvetica" pitchFamily="34" charset="0"/>
              </a:rPr>
              <a:t>, influye </a:t>
            </a:r>
            <a:r>
              <a:rPr lang="es-419" sz="1700" b="1" u="sng" dirty="0" smtClean="0">
                <a:latin typeface="Helvetica" pitchFamily="34" charset="0"/>
                <a:cs typeface="Helvetica" pitchFamily="34" charset="0"/>
              </a:rPr>
              <a:t>más</a:t>
            </a:r>
            <a:r>
              <a:rPr lang="es-419" sz="1700" b="1" dirty="0" smtClean="0">
                <a:latin typeface="Helvetica" pitchFamily="34" charset="0"/>
                <a:cs typeface="Helvetica" pitchFamily="34" charset="0"/>
              </a:rPr>
              <a:t> en el lector?</a:t>
            </a:r>
          </a:p>
          <a:p>
            <a:endParaRPr lang="es-419" sz="1700" dirty="0" smtClean="0">
              <a:latin typeface="Helvetica" pitchFamily="34" charset="0"/>
              <a:cs typeface="Helvetica" pitchFamily="34" charset="0"/>
            </a:endParaRPr>
          </a:p>
          <a:p>
            <a:pPr marL="724507" indent="-361417">
              <a:buFont typeface="+mj-lt"/>
              <a:buAutoNum type="alphaUcPeriod"/>
            </a:pPr>
            <a:r>
              <a:rPr lang="es-419" sz="1700" dirty="0" smtClean="0">
                <a:latin typeface="Helvetica" pitchFamily="34" charset="0"/>
                <a:cs typeface="Helvetica" pitchFamily="34" charset="0"/>
              </a:rPr>
              <a:t>El lector es capaz de seguir cómo los sentimientos del personaje se desarrollan a través del cuento.</a:t>
            </a:r>
          </a:p>
          <a:p>
            <a:pPr marL="724507" indent="-361417">
              <a:buFont typeface="+mj-lt"/>
              <a:buAutoNum type="alphaUcPeriod"/>
            </a:pPr>
            <a:endParaRPr lang="es-419" sz="1700" dirty="0" smtClean="0">
              <a:latin typeface="Helvetica" pitchFamily="34" charset="0"/>
              <a:cs typeface="Helvetica" pitchFamily="34" charset="0"/>
            </a:endParaRPr>
          </a:p>
          <a:p>
            <a:pPr marL="724507" indent="-361417">
              <a:buFont typeface="+mj-lt"/>
              <a:buAutoNum type="alphaUcPeriod"/>
            </a:pPr>
            <a:r>
              <a:rPr lang="es-419" sz="1700" dirty="0" smtClean="0">
                <a:latin typeface="Helvetica" pitchFamily="34" charset="0"/>
                <a:cs typeface="Helvetica" pitchFamily="34" charset="0"/>
              </a:rPr>
              <a:t>El lector sabe que Darrell está frustrado.</a:t>
            </a:r>
          </a:p>
          <a:p>
            <a:pPr marL="724507" indent="-361417">
              <a:buFont typeface="+mj-lt"/>
              <a:buAutoNum type="alphaUcPeriod"/>
            </a:pPr>
            <a:endParaRPr lang="es-419" sz="1700" dirty="0" smtClean="0">
              <a:latin typeface="Helvetica" pitchFamily="34" charset="0"/>
              <a:cs typeface="Helvetica" pitchFamily="34" charset="0"/>
            </a:endParaRPr>
          </a:p>
          <a:p>
            <a:pPr marL="724507" indent="-361417">
              <a:buFont typeface="+mj-lt"/>
              <a:buAutoNum type="alphaUcPeriod"/>
            </a:pPr>
            <a:r>
              <a:rPr lang="es-419" sz="1700" dirty="0" smtClean="0">
                <a:latin typeface="Helvetica" pitchFamily="34" charset="0"/>
                <a:cs typeface="Helvetica" pitchFamily="34" charset="0"/>
              </a:rPr>
              <a:t>Pudiendo entender cómo la madre se siente por las acciones de Darrell, le da al lector una visión de los sentimientos de Darrell.</a:t>
            </a:r>
          </a:p>
          <a:p>
            <a:pPr marL="724507" indent="-361417">
              <a:buFont typeface="+mj-lt"/>
              <a:buAutoNum type="alphaUcPeriod"/>
            </a:pPr>
            <a:endParaRPr lang="es-419" sz="1700" dirty="0" smtClean="0">
              <a:latin typeface="Helvetica" pitchFamily="34" charset="0"/>
              <a:cs typeface="Helvetica" pitchFamily="34" charset="0"/>
            </a:endParaRPr>
          </a:p>
          <a:p>
            <a:pPr marL="724507" indent="-361417">
              <a:buFont typeface="+mj-lt"/>
              <a:buAutoNum type="alphaUcPeriod"/>
            </a:pPr>
            <a:r>
              <a:rPr lang="es-419" sz="1700" dirty="0" smtClean="0">
                <a:latin typeface="Helvetica" pitchFamily="34" charset="0"/>
                <a:cs typeface="Helvetica" pitchFamily="34" charset="0"/>
              </a:rPr>
              <a:t>El lector aprende que Darrell muestra mucha responsabilidad en el cuento. </a:t>
            </a:r>
            <a:endParaRPr lang="es-419" sz="1700" dirty="0">
              <a:latin typeface="Helvetica" pitchFamily="34" charset="0"/>
              <a:cs typeface="Helvetica" pitchFamily="34" charset="0"/>
            </a:endParaRPr>
          </a:p>
        </p:txBody>
      </p:sp>
      <p:cxnSp>
        <p:nvCxnSpPr>
          <p:cNvPr id="10" name="Straight Connector 9"/>
          <p:cNvCxnSpPr/>
          <p:nvPr/>
        </p:nvCxnSpPr>
        <p:spPr>
          <a:xfrm>
            <a:off x="445294" y="4949371"/>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07449" y="1237917"/>
            <a:ext cx="243094" cy="2560619"/>
            <a:chOff x="807449" y="1237917"/>
            <a:chExt cx="243094" cy="2560619"/>
          </a:xfrm>
        </p:grpSpPr>
        <p:sp>
          <p:nvSpPr>
            <p:cNvPr id="17" name="Oval 16"/>
            <p:cNvSpPr/>
            <p:nvPr/>
          </p:nvSpPr>
          <p:spPr>
            <a:xfrm>
              <a:off x="807655" y="355905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8" name="Oval 17"/>
            <p:cNvSpPr/>
            <p:nvPr/>
          </p:nvSpPr>
          <p:spPr>
            <a:xfrm>
              <a:off x="807449" y="12379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807655" y="19905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807655" y="251536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aphicFrame>
        <p:nvGraphicFramePr>
          <p:cNvPr id="2" name="Table 1"/>
          <p:cNvGraphicFramePr>
            <a:graphicFrameLocks noGrp="1"/>
          </p:cNvGraphicFramePr>
          <p:nvPr>
            <p:extLst>
              <p:ext uri="{D42A27DB-BD31-4B8C-83A1-F6EECF244321}">
                <p14:modId xmlns:p14="http://schemas.microsoft.com/office/powerpoint/2010/main" val="1794395851"/>
              </p:ext>
            </p:extLst>
          </p:nvPr>
        </p:nvGraphicFramePr>
        <p:xfrm>
          <a:off x="5168819" y="4145445"/>
          <a:ext cx="1516062" cy="684658"/>
        </p:xfrm>
        <a:graphic>
          <a:graphicData uri="http://schemas.openxmlformats.org/drawingml/2006/table">
            <a:tbl>
              <a:tblPr firstRow="1" firstCol="1" bandRow="1"/>
              <a:tblGrid>
                <a:gridCol w="1516062"/>
              </a:tblGrid>
              <a:tr h="81296">
                <a:tc>
                  <a:txBody>
                    <a:bodyPr/>
                    <a:lstStyle/>
                    <a:p>
                      <a:pPr marL="0" marR="0" algn="ctr">
                        <a:lnSpc>
                          <a:spcPct val="115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RL.6.6  DOK </a:t>
                      </a:r>
                      <a:r>
                        <a:rPr lang="en-US" sz="800" b="0" i="1" dirty="0">
                          <a:solidFill>
                            <a:srgbClr val="000000"/>
                          </a:solidFill>
                          <a:effectLst/>
                          <a:latin typeface="Calibri"/>
                          <a:ea typeface="Times New Roman"/>
                          <a:cs typeface="Times New Roman"/>
                        </a:rPr>
                        <a:t>3 </a:t>
                      </a:r>
                      <a:r>
                        <a:rPr lang="en-US" sz="800" b="0" i="1" dirty="0" smtClean="0">
                          <a:solidFill>
                            <a:srgbClr val="000000"/>
                          </a:solidFill>
                          <a:effectLst/>
                          <a:latin typeface="Calibri"/>
                          <a:ea typeface="Times New Roman"/>
                          <a:cs typeface="Times New Roman"/>
                        </a:rPr>
                        <a:t>– </a:t>
                      </a:r>
                      <a:r>
                        <a:rPr lang="en-US" sz="800" b="0" i="1" dirty="0" err="1">
                          <a:solidFill>
                            <a:srgbClr val="000000"/>
                          </a:solidFill>
                          <a:effectLst/>
                          <a:latin typeface="Calibri"/>
                          <a:ea typeface="Times New Roman"/>
                          <a:cs typeface="Times New Roman"/>
                        </a:rPr>
                        <a:t>Cw</a:t>
                      </a:r>
                      <a:endParaRPr lang="en-US" sz="800" b="0" i="1" dirty="0">
                        <a:effectLst/>
                        <a:latin typeface="Calibri"/>
                        <a:ea typeface="Calibri"/>
                        <a:cs typeface="Times New Roman"/>
                      </a:endParaRPr>
                    </a:p>
                  </a:txBody>
                  <a:tcPr marL="32804" marR="3280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345361">
                <a:tc>
                  <a:txBody>
                    <a:bodyPr/>
                    <a:lstStyle/>
                    <a:p>
                      <a:pPr marL="0" marR="0" algn="l">
                        <a:lnSpc>
                          <a:spcPct val="115000"/>
                        </a:lnSpc>
                        <a:spcBef>
                          <a:spcPts val="0"/>
                        </a:spcBef>
                        <a:spcAft>
                          <a:spcPts val="0"/>
                        </a:spcAft>
                      </a:pPr>
                      <a:r>
                        <a:rPr lang="es-CO" sz="800" i="0" u="sng" dirty="0" smtClean="0">
                          <a:effectLst/>
                          <a:latin typeface="Calibri" panose="020F0502020204030204" pitchFamily="34" charset="0"/>
                          <a:ea typeface="Calibri" panose="020F0502020204030204" pitchFamily="34" charset="0"/>
                          <a:cs typeface="Times New Roman" panose="02020603050405020304" pitchFamily="18" charset="0"/>
                        </a:rPr>
                        <a:t>Responde a preguntas que requieren describir</a:t>
                      </a:r>
                      <a:r>
                        <a:rPr lang="es-CO" sz="800" i="0" dirty="0" smtClean="0">
                          <a:effectLst/>
                          <a:latin typeface="Calibri" panose="020F0502020204030204" pitchFamily="34" charset="0"/>
                          <a:ea typeface="Calibri" panose="020F0502020204030204" pitchFamily="34" charset="0"/>
                          <a:cs typeface="Times New Roman" panose="02020603050405020304" pitchFamily="18" charset="0"/>
                        </a:rPr>
                        <a:t> formas en que el autor utiliza puntos de vista para influenciar  a los lectores. </a:t>
                      </a:r>
                      <a:endParaRPr lang="en-US" sz="800" i="0" dirty="0" smtClean="0">
                        <a:solidFill>
                          <a:srgbClr val="000000"/>
                        </a:solidFill>
                        <a:effectLst/>
                        <a:latin typeface="Calibri"/>
                        <a:ea typeface="Times New Roman"/>
                        <a:cs typeface="Times New Roman"/>
                      </a:endParaRPr>
                    </a:p>
                  </a:txBody>
                  <a:tcPr marL="32804" marR="3280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15" name="Rectangle 14"/>
          <p:cNvSpPr/>
          <p:nvPr/>
        </p:nvSpPr>
        <p:spPr>
          <a:xfrm>
            <a:off x="803442" y="5155239"/>
            <a:ext cx="5991225" cy="2980588"/>
          </a:xfrm>
          <a:prstGeom prst="rect">
            <a:avLst/>
          </a:prstGeom>
          <a:noFill/>
        </p:spPr>
        <p:txBody>
          <a:bodyPr wrap="square" lIns="101881" tIns="50941" rIns="101881" bIns="50941">
            <a:spAutoFit/>
          </a:bodyPr>
          <a:lstStyle/>
          <a:p>
            <a:pPr marL="302854" indent="-302854">
              <a:tabLst>
                <a:tab pos="0" algn="l"/>
              </a:tabLst>
            </a:pPr>
            <a:r>
              <a:rPr lang="es-419" sz="1700" b="1" dirty="0" smtClean="0">
                <a:latin typeface="Helvetica" pitchFamily="34" charset="0"/>
                <a:cs typeface="Helvetica" pitchFamily="34" charset="0"/>
              </a:rPr>
              <a:t>5. </a:t>
            </a:r>
            <a:r>
              <a:rPr lang="es-ES" sz="1700" b="1" dirty="0">
                <a:latin typeface="Helvetica" pitchFamily="34" charset="0"/>
                <a:cs typeface="Helvetica" pitchFamily="34" charset="0"/>
              </a:rPr>
              <a:t>¿Qué describe mayormente la diferencia principal entre leer </a:t>
            </a:r>
            <a:r>
              <a:rPr lang="es-ES" sz="1700" b="1" i="1" u="sng" dirty="0">
                <a:latin typeface="Helvetica" pitchFamily="34" charset="0"/>
                <a:cs typeface="Helvetica" pitchFamily="34" charset="0"/>
              </a:rPr>
              <a:t>El perro perdido</a:t>
            </a:r>
            <a:r>
              <a:rPr lang="es-ES" sz="1700" b="1" i="1" dirty="0">
                <a:latin typeface="Helvetica" pitchFamily="34" charset="0"/>
                <a:cs typeface="Helvetica" pitchFamily="34" charset="0"/>
              </a:rPr>
              <a:t> </a:t>
            </a:r>
            <a:r>
              <a:rPr lang="es-ES" sz="1700" b="1" dirty="0">
                <a:latin typeface="Helvetica" pitchFamily="34" charset="0"/>
                <a:cs typeface="Helvetica" pitchFamily="34" charset="0"/>
              </a:rPr>
              <a:t>y ver </a:t>
            </a:r>
            <a:r>
              <a:rPr lang="es-ES" sz="1700" b="1" i="1" u="sng" dirty="0">
                <a:latin typeface="Helvetica" pitchFamily="34" charset="0"/>
                <a:cs typeface="Helvetica" pitchFamily="34" charset="0"/>
              </a:rPr>
              <a:t>KLM </a:t>
            </a:r>
            <a:r>
              <a:rPr lang="es-ES" sz="1700" b="1" i="1" u="sng" dirty="0" err="1">
                <a:latin typeface="Helvetica" pitchFamily="34" charset="0"/>
                <a:cs typeface="Helvetica" pitchFamily="34" charset="0"/>
              </a:rPr>
              <a:t>Lost</a:t>
            </a:r>
            <a:r>
              <a:rPr lang="es-ES" sz="1700" b="1" i="1" u="sng" dirty="0">
                <a:latin typeface="Helvetica" pitchFamily="34" charset="0"/>
                <a:cs typeface="Helvetica" pitchFamily="34" charset="0"/>
              </a:rPr>
              <a:t> &amp; </a:t>
            </a:r>
            <a:r>
              <a:rPr lang="es-ES" sz="1700" b="1" i="1" u="sng" dirty="0" err="1">
                <a:latin typeface="Helvetica" pitchFamily="34" charset="0"/>
                <a:cs typeface="Helvetica" pitchFamily="34" charset="0"/>
              </a:rPr>
              <a:t>Found</a:t>
            </a:r>
            <a:r>
              <a:rPr lang="es-ES" sz="1700" b="1" i="1" u="sng" dirty="0">
                <a:latin typeface="Helvetica" pitchFamily="34" charset="0"/>
                <a:cs typeface="Helvetica" pitchFamily="34" charset="0"/>
              </a:rPr>
              <a:t> (KLM-Perdido y encontrado</a:t>
            </a:r>
            <a:r>
              <a:rPr lang="es-ES" sz="1700" b="1" dirty="0">
                <a:latin typeface="Helvetica" pitchFamily="34" charset="0"/>
                <a:cs typeface="Helvetica" pitchFamily="34" charset="0"/>
              </a:rPr>
              <a:t>)? </a:t>
            </a:r>
            <a:endParaRPr lang="es-ES" sz="1700" b="1" dirty="0" smtClean="0">
              <a:latin typeface="Helvetica" pitchFamily="34" charset="0"/>
              <a:cs typeface="Helvetica" pitchFamily="34" charset="0"/>
            </a:endParaRPr>
          </a:p>
          <a:p>
            <a:pPr marL="302854" indent="-302854">
              <a:tabLst>
                <a:tab pos="0" algn="l"/>
              </a:tabLst>
            </a:pPr>
            <a:endParaRPr lang="es-419" sz="1700" dirty="0" smtClean="0">
              <a:latin typeface="Helvetica" pitchFamily="34" charset="0"/>
              <a:cs typeface="Helvetica" pitchFamily="34" charset="0"/>
            </a:endParaRPr>
          </a:p>
          <a:p>
            <a:pPr marL="568325" indent="-284163">
              <a:buFont typeface="+mj-lt"/>
              <a:buAutoNum type="alphaUcPeriod"/>
            </a:pPr>
            <a:r>
              <a:rPr lang="es-419" sz="1700" dirty="0" smtClean="0">
                <a:latin typeface="Helvetica" pitchFamily="34" charset="0"/>
                <a:cs typeface="Helvetica" pitchFamily="34" charset="0"/>
              </a:rPr>
              <a:t>transiciones</a:t>
            </a:r>
          </a:p>
          <a:p>
            <a:pPr marL="568325" indent="-284163">
              <a:buFont typeface="+mj-lt"/>
              <a:buAutoNum type="alphaUcPeriod"/>
            </a:pPr>
            <a:endParaRPr lang="es-419" sz="1700" dirty="0" smtClean="0">
              <a:latin typeface="Helvetica" pitchFamily="34" charset="0"/>
              <a:cs typeface="Helvetica" pitchFamily="34" charset="0"/>
            </a:endParaRPr>
          </a:p>
          <a:p>
            <a:pPr marL="568325" indent="-284163">
              <a:buFont typeface="+mj-lt"/>
              <a:buAutoNum type="alphaUcPeriod"/>
            </a:pPr>
            <a:r>
              <a:rPr lang="en-US" sz="1700" dirty="0">
                <a:latin typeface="Helvetica" pitchFamily="34" charset="0"/>
                <a:cs typeface="Helvetica" pitchFamily="34" charset="0"/>
              </a:rPr>
              <a:t>e</a:t>
            </a:r>
            <a:r>
              <a:rPr lang="es-419" sz="1700" dirty="0" smtClean="0">
                <a:latin typeface="Helvetica" pitchFamily="34" charset="0"/>
                <a:cs typeface="Helvetica" pitchFamily="34" charset="0"/>
              </a:rPr>
              <a:t>lementos del cuento</a:t>
            </a:r>
          </a:p>
          <a:p>
            <a:pPr marL="568325" indent="-284163">
              <a:buFont typeface="+mj-lt"/>
              <a:buAutoNum type="alphaUcPeriod"/>
            </a:pPr>
            <a:endParaRPr lang="es-419" sz="1700" dirty="0" smtClean="0">
              <a:latin typeface="Helvetica" pitchFamily="34" charset="0"/>
              <a:cs typeface="Helvetica" pitchFamily="34" charset="0"/>
            </a:endParaRPr>
          </a:p>
          <a:p>
            <a:pPr marL="568325" indent="-284163">
              <a:buFont typeface="+mj-lt"/>
              <a:buAutoNum type="alphaUcPeriod"/>
            </a:pPr>
            <a:r>
              <a:rPr lang="en-US" sz="1700" dirty="0">
                <a:latin typeface="Helvetica" pitchFamily="34" charset="0"/>
                <a:cs typeface="Helvetica" pitchFamily="34" charset="0"/>
              </a:rPr>
              <a:t>v</a:t>
            </a:r>
            <a:r>
              <a:rPr lang="es-419" sz="1700" dirty="0" smtClean="0">
                <a:latin typeface="Helvetica" pitchFamily="34" charset="0"/>
                <a:cs typeface="Helvetica" pitchFamily="34" charset="0"/>
              </a:rPr>
              <a:t>ista y sonido</a:t>
            </a:r>
          </a:p>
          <a:p>
            <a:pPr marL="568325" indent="-284163">
              <a:buFont typeface="+mj-lt"/>
              <a:buAutoNum type="alphaUcPeriod"/>
            </a:pPr>
            <a:endParaRPr lang="es-419" sz="1700" dirty="0" smtClean="0">
              <a:latin typeface="Helvetica" pitchFamily="34" charset="0"/>
              <a:cs typeface="Helvetica" pitchFamily="34" charset="0"/>
            </a:endParaRPr>
          </a:p>
          <a:p>
            <a:pPr marL="568325" indent="-284163">
              <a:buFont typeface="+mj-lt"/>
              <a:buAutoNum type="alphaUcPeriod"/>
            </a:pPr>
            <a:r>
              <a:rPr lang="en-US" sz="1700" dirty="0">
                <a:latin typeface="Helvetica" pitchFamily="34" charset="0"/>
                <a:cs typeface="Helvetica" pitchFamily="34" charset="0"/>
              </a:rPr>
              <a:t>p</a:t>
            </a:r>
            <a:r>
              <a:rPr lang="es-419" sz="1700" dirty="0" smtClean="0">
                <a:latin typeface="Helvetica" pitchFamily="34" charset="0"/>
                <a:cs typeface="Helvetica" pitchFamily="34" charset="0"/>
              </a:rPr>
              <a:t>untos de vista</a:t>
            </a:r>
            <a:endParaRPr lang="es-419" sz="1700" dirty="0">
              <a:latin typeface="Helvetica" pitchFamily="34" charset="0"/>
              <a:cs typeface="Helvetica" pitchFamily="34" charset="0"/>
            </a:endParaRPr>
          </a:p>
        </p:txBody>
      </p:sp>
      <p:grpSp>
        <p:nvGrpSpPr>
          <p:cNvPr id="6" name="Group 5"/>
          <p:cNvGrpSpPr/>
          <p:nvPr/>
        </p:nvGrpSpPr>
        <p:grpSpPr>
          <a:xfrm>
            <a:off x="803442" y="6224424"/>
            <a:ext cx="247101" cy="1803228"/>
            <a:chOff x="803442" y="6224424"/>
            <a:chExt cx="247101" cy="1803228"/>
          </a:xfrm>
        </p:grpSpPr>
        <p:sp>
          <p:nvSpPr>
            <p:cNvPr id="16" name="Oval 15"/>
            <p:cNvSpPr/>
            <p:nvPr/>
          </p:nvSpPr>
          <p:spPr>
            <a:xfrm>
              <a:off x="807655" y="77881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5" name="Oval 24"/>
            <p:cNvSpPr/>
            <p:nvPr/>
          </p:nvSpPr>
          <p:spPr>
            <a:xfrm>
              <a:off x="807449" y="622442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6" name="Oval 25"/>
            <p:cNvSpPr/>
            <p:nvPr/>
          </p:nvSpPr>
          <p:spPr>
            <a:xfrm>
              <a:off x="803442" y="676370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8" name="Oval 27"/>
            <p:cNvSpPr/>
            <p:nvPr/>
          </p:nvSpPr>
          <p:spPr>
            <a:xfrm>
              <a:off x="807655" y="728557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aphicFrame>
        <p:nvGraphicFramePr>
          <p:cNvPr id="3" name="Table 2"/>
          <p:cNvGraphicFramePr>
            <a:graphicFrameLocks noGrp="1"/>
          </p:cNvGraphicFramePr>
          <p:nvPr>
            <p:extLst>
              <p:ext uri="{D42A27DB-BD31-4B8C-83A1-F6EECF244321}">
                <p14:modId xmlns:p14="http://schemas.microsoft.com/office/powerpoint/2010/main" val="3499385458"/>
              </p:ext>
            </p:extLst>
          </p:nvPr>
        </p:nvGraphicFramePr>
        <p:xfrm>
          <a:off x="5054944" y="8534400"/>
          <a:ext cx="1600200" cy="744644"/>
        </p:xfrm>
        <a:graphic>
          <a:graphicData uri="http://schemas.openxmlformats.org/drawingml/2006/table">
            <a:tbl>
              <a:tblPr firstRow="1" firstCol="1" bandRow="1"/>
              <a:tblGrid>
                <a:gridCol w="1600200"/>
              </a:tblGrid>
              <a:tr h="133730">
                <a:tc>
                  <a:txBody>
                    <a:bodyPr/>
                    <a:lstStyle/>
                    <a:p>
                      <a:pPr marL="0" marR="0" algn="ctr">
                        <a:lnSpc>
                          <a:spcPct val="100000"/>
                        </a:lnSpc>
                        <a:spcBef>
                          <a:spcPts val="0"/>
                        </a:spcBef>
                        <a:spcAft>
                          <a:spcPts val="0"/>
                        </a:spcAft>
                      </a:pPr>
                      <a:r>
                        <a:rPr lang="en-US" sz="800" b="0" i="1" dirty="0" err="1" smtClean="0">
                          <a:solidFill>
                            <a:srgbClr val="000000"/>
                          </a:solidFill>
                          <a:effectLst/>
                          <a:latin typeface="+mn-lt"/>
                          <a:ea typeface="Times New Roman"/>
                          <a:cs typeface="Times New Roman"/>
                        </a:rPr>
                        <a:t>Hacia</a:t>
                      </a:r>
                      <a:r>
                        <a:rPr lang="en-US" sz="800" b="0" i="1" dirty="0" smtClean="0">
                          <a:solidFill>
                            <a:srgbClr val="000000"/>
                          </a:solidFill>
                          <a:effectLst/>
                          <a:latin typeface="+mn-lt"/>
                          <a:ea typeface="Times New Roman"/>
                          <a:cs typeface="Times New Roman"/>
                        </a:rPr>
                        <a:t>  RL.6.7  DOK </a:t>
                      </a:r>
                      <a:r>
                        <a:rPr lang="en-US" sz="800" b="0" i="1" dirty="0">
                          <a:solidFill>
                            <a:srgbClr val="000000"/>
                          </a:solidFill>
                          <a:effectLst/>
                          <a:latin typeface="+mn-lt"/>
                          <a:ea typeface="Times New Roman"/>
                          <a:cs typeface="Times New Roman"/>
                        </a:rPr>
                        <a:t>1 - </a:t>
                      </a:r>
                      <a:r>
                        <a:rPr lang="en-US" sz="800" b="0" i="1" dirty="0" err="1">
                          <a:solidFill>
                            <a:srgbClr val="000000"/>
                          </a:solidFill>
                          <a:effectLst/>
                          <a:latin typeface="+mn-lt"/>
                          <a:ea typeface="Times New Roman"/>
                          <a:cs typeface="Times New Roman"/>
                        </a:rPr>
                        <a:t>Cf</a:t>
                      </a:r>
                      <a:endParaRPr lang="en-US" sz="800" b="0" i="1" dirty="0">
                        <a:effectLst/>
                        <a:latin typeface="+mn-lt"/>
                        <a:ea typeface="Calibri"/>
                        <a:cs typeface="Times New Roman"/>
                      </a:endParaRPr>
                    </a:p>
                  </a:txBody>
                  <a:tcPr marL="33202" marR="3320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610914">
                <a:tc>
                  <a:txBody>
                    <a:bodyPr/>
                    <a:lstStyle/>
                    <a:p>
                      <a:pPr marL="0" marR="0" algn="l">
                        <a:lnSpc>
                          <a:spcPct val="100000"/>
                        </a:lnSpc>
                        <a:spcBef>
                          <a:spcPts val="0"/>
                        </a:spcBef>
                        <a:spcAft>
                          <a:spcPts val="0"/>
                        </a:spcAft>
                      </a:pPr>
                      <a:r>
                        <a:rPr lang="es-419" sz="800" b="0" dirty="0" smtClean="0">
                          <a:effectLst/>
                          <a:latin typeface="+mn-lt"/>
                          <a:ea typeface="Times New Roman"/>
                          <a:cs typeface="Times New Roman"/>
                        </a:rPr>
                        <a:t>Los estudiantes pueden explicar lo que "ven" y lo que "escuchan" cuando leen un texto. ¿Ellos ven y oyen lo mismo cuando escuchan o ven un cuento, drama o poema</a:t>
                      </a:r>
                      <a:r>
                        <a:rPr lang="en-US" sz="800" b="0" dirty="0" smtClean="0">
                          <a:effectLst/>
                          <a:latin typeface="+mn-lt"/>
                          <a:ea typeface="Times New Roman"/>
                          <a:cs typeface="Times New Roman"/>
                        </a:rPr>
                        <a:t>?</a:t>
                      </a:r>
                    </a:p>
                  </a:txBody>
                  <a:tcPr marL="33202" marR="3320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F177B04D-AEB5-43ED-B9BA-B3D1EC9C9067}" type="slidenum">
              <a:rPr lang="es-419" smtClean="0"/>
              <a:pPr/>
              <a:t>33</a:t>
            </a:fld>
            <a:endParaRPr lang="es-419" dirty="0"/>
          </a:p>
        </p:txBody>
      </p:sp>
    </p:spTree>
    <p:extLst>
      <p:ext uri="{BB962C8B-B14F-4D97-AF65-F5344CB8AC3E}">
        <p14:creationId xmlns:p14="http://schemas.microsoft.com/office/powerpoint/2010/main" val="3880194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04800" y="4800600"/>
            <a:ext cx="701792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8144" y="304800"/>
            <a:ext cx="6554656" cy="4242472"/>
          </a:xfrm>
          <a:prstGeom prst="rect">
            <a:avLst/>
          </a:prstGeom>
          <a:solidFill>
            <a:schemeClr val="bg1"/>
          </a:solidFill>
        </p:spPr>
        <p:txBody>
          <a:bodyPr wrap="square" lIns="101881" tIns="50941" rIns="101881" bIns="50941">
            <a:spAutoFit/>
          </a:bodyPr>
          <a:lstStyle/>
          <a:p>
            <a:pPr marL="342900" indent="-342900">
              <a:buAutoNum type="arabicPeriod" startAt="6"/>
            </a:pPr>
            <a:r>
              <a:rPr lang="es-419" sz="1700" b="1" dirty="0" smtClean="0">
                <a:latin typeface="Helvetica" pitchFamily="34" charset="0"/>
                <a:cs typeface="Helvetica" pitchFamily="34" charset="0"/>
              </a:rPr>
              <a:t>Lee la siguiente afirmación:</a:t>
            </a:r>
          </a:p>
          <a:p>
            <a:pPr marL="346075" indent="-346075"/>
            <a:r>
              <a:rPr lang="es-419" sz="1700" b="1" dirty="0" smtClean="0">
                <a:latin typeface="Helvetica" pitchFamily="34" charset="0"/>
                <a:cs typeface="Helvetica" pitchFamily="34" charset="0"/>
              </a:rPr>
              <a:t>	</a:t>
            </a:r>
            <a:r>
              <a:rPr lang="es-419" sz="1600" dirty="0" smtClean="0">
                <a:latin typeface="Helvetica" pitchFamily="34" charset="0"/>
                <a:cs typeface="Helvetica" pitchFamily="34" charset="0"/>
              </a:rPr>
              <a:t>Los perros entrenados para ayudar, tal como el del video </a:t>
            </a:r>
            <a:r>
              <a:rPr lang="es-ES" sz="1600" b="1" i="1" u="sng" dirty="0" smtClean="0">
                <a:latin typeface="Helvetica" pitchFamily="34" charset="0"/>
                <a:cs typeface="Helvetica" pitchFamily="34" charset="0"/>
              </a:rPr>
              <a:t>KLM </a:t>
            </a:r>
            <a:r>
              <a:rPr lang="es-ES" sz="1600" b="1" i="1" u="sng" dirty="0" err="1">
                <a:latin typeface="Helvetica" pitchFamily="34" charset="0"/>
                <a:cs typeface="Helvetica" pitchFamily="34" charset="0"/>
              </a:rPr>
              <a:t>Lost</a:t>
            </a:r>
            <a:r>
              <a:rPr lang="es-ES" sz="1600" b="1" i="1" u="sng" dirty="0">
                <a:latin typeface="Helvetica" pitchFamily="34" charset="0"/>
                <a:cs typeface="Helvetica" pitchFamily="34" charset="0"/>
              </a:rPr>
              <a:t> &amp; </a:t>
            </a:r>
            <a:r>
              <a:rPr lang="es-ES" sz="1600" b="1" i="1" u="sng" dirty="0" err="1">
                <a:latin typeface="Helvetica" pitchFamily="34" charset="0"/>
                <a:cs typeface="Helvetica" pitchFamily="34" charset="0"/>
              </a:rPr>
              <a:t>Found</a:t>
            </a:r>
            <a:r>
              <a:rPr lang="es-ES" sz="1600" b="1" i="1" u="sng" dirty="0">
                <a:latin typeface="Helvetica" pitchFamily="34" charset="0"/>
                <a:cs typeface="Helvetica" pitchFamily="34" charset="0"/>
              </a:rPr>
              <a:t> (KLM-Perdido y </a:t>
            </a:r>
            <a:r>
              <a:rPr lang="es-ES" sz="1600" b="1" i="1" u="sng" dirty="0" smtClean="0">
                <a:latin typeface="Helvetica" pitchFamily="34" charset="0"/>
                <a:cs typeface="Helvetica" pitchFamily="34" charset="0"/>
              </a:rPr>
              <a:t>encontrado)</a:t>
            </a:r>
            <a:r>
              <a:rPr lang="es-419" sz="1600" dirty="0" smtClean="0">
                <a:latin typeface="Helvetica" pitchFamily="34" charset="0"/>
                <a:cs typeface="Helvetica" pitchFamily="34" charset="0"/>
              </a:rPr>
              <a:t> proporcionan más beneficio a la sociedad que los perros que son mascotas de familia como el perro en </a:t>
            </a:r>
            <a:r>
              <a:rPr lang="es-419" sz="1600" b="1" i="1" u="sng" dirty="0" smtClean="0">
                <a:latin typeface="Helvetica" pitchFamily="34" charset="0"/>
                <a:cs typeface="Helvetica" pitchFamily="34" charset="0"/>
              </a:rPr>
              <a:t>El perro perdido</a:t>
            </a:r>
            <a:r>
              <a:rPr lang="es-419" sz="1600" dirty="0" smtClean="0">
                <a:latin typeface="Helvetica" pitchFamily="34" charset="0"/>
                <a:cs typeface="Helvetica" pitchFamily="34" charset="0"/>
              </a:rPr>
              <a:t>.  </a:t>
            </a:r>
          </a:p>
          <a:p>
            <a:pPr marL="346075" indent="-346075"/>
            <a:endParaRPr lang="es-419" sz="1600" dirty="0" smtClean="0">
              <a:latin typeface="Helvetica" pitchFamily="34" charset="0"/>
              <a:cs typeface="Helvetica" pitchFamily="34" charset="0"/>
            </a:endParaRPr>
          </a:p>
          <a:p>
            <a:pPr marL="346075" indent="-346075"/>
            <a:r>
              <a:rPr lang="es-419" sz="1600" dirty="0" smtClean="0">
                <a:latin typeface="Helvetica" pitchFamily="34" charset="0"/>
                <a:cs typeface="Helvetica" pitchFamily="34" charset="0"/>
              </a:rPr>
              <a:t>     </a:t>
            </a:r>
            <a:r>
              <a:rPr lang="es-419" sz="1600" b="1" dirty="0" smtClean="0">
                <a:latin typeface="Helvetica" pitchFamily="34" charset="0"/>
                <a:cs typeface="Helvetica" pitchFamily="34" charset="0"/>
              </a:rPr>
              <a:t> </a:t>
            </a:r>
            <a:r>
              <a:rPr lang="es-419" sz="1700" b="1" dirty="0" smtClean="0">
                <a:latin typeface="Helvetica" pitchFamily="34" charset="0"/>
                <a:cs typeface="Helvetica" pitchFamily="34" charset="0"/>
              </a:rPr>
              <a:t>¿Qué estrategia comprueba mejor </a:t>
            </a:r>
            <a:r>
              <a:rPr lang="es-419" sz="1700" b="1" dirty="0">
                <a:latin typeface="Helvetica" pitchFamily="34" charset="0"/>
                <a:cs typeface="Helvetica" pitchFamily="34" charset="0"/>
              </a:rPr>
              <a:t>si la siguiente afirmación</a:t>
            </a:r>
            <a:r>
              <a:rPr lang="es-419" sz="1700" b="1" dirty="0" smtClean="0">
                <a:latin typeface="Helvetica" pitchFamily="34" charset="0"/>
                <a:cs typeface="Helvetica" pitchFamily="34" charset="0"/>
              </a:rPr>
              <a:t> es verdadera o no? </a:t>
            </a:r>
            <a:endParaRPr lang="es-419" sz="1700" dirty="0" smtClean="0">
              <a:latin typeface="Helvetica" pitchFamily="34" charset="0"/>
              <a:cs typeface="Helvetica" pitchFamily="34" charset="0"/>
            </a:endParaRPr>
          </a:p>
          <a:p>
            <a:r>
              <a:rPr lang="es-419" sz="1700" b="1" dirty="0" smtClean="0">
                <a:latin typeface="Helvetica" pitchFamily="34" charset="0"/>
                <a:cs typeface="Helvetica" pitchFamily="34" charset="0"/>
              </a:rPr>
              <a:t>      </a:t>
            </a:r>
            <a:endParaRPr lang="es-419" sz="1700" dirty="0" smtClean="0">
              <a:latin typeface="Helvetica" pitchFamily="34" charset="0"/>
              <a:cs typeface="Helvetica" pitchFamily="34" charset="0"/>
            </a:endParaRPr>
          </a:p>
          <a:p>
            <a:pPr marL="690563" indent="-285750">
              <a:buFont typeface="+mj-lt"/>
              <a:buAutoNum type="alphaUcPeriod"/>
            </a:pPr>
            <a:r>
              <a:rPr lang="es-419" sz="1500" dirty="0" smtClean="0">
                <a:latin typeface="Helvetica" pitchFamily="34" charset="0"/>
                <a:cs typeface="Helvetica" pitchFamily="34" charset="0"/>
              </a:rPr>
              <a:t>Desarrolla una conclusión sobre la afirmación.</a:t>
            </a:r>
          </a:p>
          <a:p>
            <a:pPr marL="690563" indent="-285750">
              <a:buFont typeface="+mj-lt"/>
              <a:buAutoNum type="alphaUcPeriod"/>
            </a:pPr>
            <a:endParaRPr lang="es-419" sz="1500" dirty="0" smtClean="0">
              <a:latin typeface="Helvetica" pitchFamily="34" charset="0"/>
              <a:cs typeface="Helvetica" pitchFamily="34" charset="0"/>
            </a:endParaRPr>
          </a:p>
          <a:p>
            <a:pPr marL="690563" indent="-285750">
              <a:buFont typeface="+mj-lt"/>
              <a:buAutoNum type="alphaUcPeriod"/>
            </a:pPr>
            <a:r>
              <a:rPr lang="es-419" sz="1500" dirty="0" smtClean="0">
                <a:latin typeface="Helvetica" pitchFamily="34" charset="0"/>
                <a:cs typeface="Helvetica" pitchFamily="34" charset="0"/>
              </a:rPr>
              <a:t>Comprueba una conclusión </a:t>
            </a:r>
            <a:r>
              <a:rPr lang="es-419" sz="1500" dirty="0">
                <a:latin typeface="Helvetica" pitchFamily="34" charset="0"/>
                <a:cs typeface="Helvetica" pitchFamily="34" charset="0"/>
              </a:rPr>
              <a:t>sobre la afirmación.</a:t>
            </a:r>
            <a:endParaRPr lang="es-419" sz="1500" dirty="0" smtClean="0">
              <a:latin typeface="Helvetica" pitchFamily="34" charset="0"/>
              <a:cs typeface="Helvetica" pitchFamily="34" charset="0"/>
            </a:endParaRPr>
          </a:p>
          <a:p>
            <a:pPr marL="690563" indent="-285750">
              <a:buFont typeface="+mj-lt"/>
              <a:buAutoNum type="alphaUcPeriod"/>
            </a:pPr>
            <a:endParaRPr lang="es-419" sz="1500" dirty="0" smtClean="0">
              <a:latin typeface="Helvetica" pitchFamily="34" charset="0"/>
              <a:cs typeface="Helvetica" pitchFamily="34" charset="0"/>
            </a:endParaRPr>
          </a:p>
          <a:p>
            <a:pPr marL="690563" indent="-285750">
              <a:buFont typeface="+mj-lt"/>
              <a:buAutoNum type="alphaUcPeriod"/>
            </a:pPr>
            <a:r>
              <a:rPr lang="es-419" sz="1500" dirty="0" smtClean="0">
                <a:latin typeface="Helvetica" pitchFamily="34" charset="0"/>
                <a:cs typeface="Helvetica" pitchFamily="34" charset="0"/>
              </a:rPr>
              <a:t>Resuelve el problema para mostrar </a:t>
            </a:r>
            <a:r>
              <a:rPr lang="es-419" sz="1500" dirty="0">
                <a:latin typeface="Helvetica" pitchFamily="34" charset="0"/>
                <a:cs typeface="Helvetica" pitchFamily="34" charset="0"/>
              </a:rPr>
              <a:t>si la afirmación </a:t>
            </a:r>
            <a:r>
              <a:rPr lang="es-419" sz="1500" dirty="0" smtClean="0">
                <a:latin typeface="Helvetica" pitchFamily="34" charset="0"/>
                <a:cs typeface="Helvetica" pitchFamily="34" charset="0"/>
              </a:rPr>
              <a:t>es verdadera.</a:t>
            </a:r>
          </a:p>
          <a:p>
            <a:pPr marL="690563" indent="-285750">
              <a:buFont typeface="+mj-lt"/>
              <a:buAutoNum type="alphaUcPeriod"/>
            </a:pPr>
            <a:endParaRPr lang="es-419" sz="1500" dirty="0" smtClean="0">
              <a:latin typeface="Helvetica" pitchFamily="34" charset="0"/>
              <a:cs typeface="Helvetica" pitchFamily="34" charset="0"/>
            </a:endParaRPr>
          </a:p>
          <a:p>
            <a:pPr marL="690563" indent="-285750">
              <a:buFont typeface="+mj-lt"/>
              <a:buAutoNum type="alphaUcPeriod"/>
            </a:pPr>
            <a:r>
              <a:rPr lang="es-419" sz="1500" dirty="0" smtClean="0">
                <a:latin typeface="Helvetica" pitchFamily="34" charset="0"/>
                <a:cs typeface="Helvetica" pitchFamily="34" charset="0"/>
              </a:rPr>
              <a:t>Decide </a:t>
            </a:r>
            <a:r>
              <a:rPr lang="es-419" sz="1500" dirty="0">
                <a:latin typeface="Helvetica" pitchFamily="34" charset="0"/>
                <a:cs typeface="Helvetica" pitchFamily="34" charset="0"/>
              </a:rPr>
              <a:t>si la afirmación es </a:t>
            </a:r>
            <a:r>
              <a:rPr lang="es-419" sz="1500" dirty="0" smtClean="0">
                <a:latin typeface="Helvetica" pitchFamily="34" charset="0"/>
                <a:cs typeface="Helvetica" pitchFamily="34" charset="0"/>
              </a:rPr>
              <a:t>una opinión o un hecho, después de recopilar evidencia de ambas fuentes.    </a:t>
            </a:r>
            <a:endParaRPr lang="es-419" sz="1500" dirty="0">
              <a:latin typeface="Helvetica" pitchFamily="34" charset="0"/>
              <a:cs typeface="Helvetica" pitchFamily="34" charset="0"/>
            </a:endParaRPr>
          </a:p>
        </p:txBody>
      </p:sp>
      <p:grpSp>
        <p:nvGrpSpPr>
          <p:cNvPr id="4" name="Group 3"/>
          <p:cNvGrpSpPr/>
          <p:nvPr/>
        </p:nvGrpSpPr>
        <p:grpSpPr>
          <a:xfrm>
            <a:off x="740081" y="2685094"/>
            <a:ext cx="254505" cy="1517021"/>
            <a:chOff x="746164" y="2359168"/>
            <a:chExt cx="254505" cy="1517021"/>
          </a:xfrm>
        </p:grpSpPr>
        <p:sp>
          <p:nvSpPr>
            <p:cNvPr id="27" name="Oval 26"/>
            <p:cNvSpPr/>
            <p:nvPr/>
          </p:nvSpPr>
          <p:spPr>
            <a:xfrm>
              <a:off x="746164" y="278326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8" name="Oval 27"/>
            <p:cNvSpPr/>
            <p:nvPr/>
          </p:nvSpPr>
          <p:spPr>
            <a:xfrm>
              <a:off x="750271" y="319739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9" name="Oval 28"/>
            <p:cNvSpPr/>
            <p:nvPr/>
          </p:nvSpPr>
          <p:spPr>
            <a:xfrm>
              <a:off x="757781" y="363670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0" name="Oval 29"/>
            <p:cNvSpPr/>
            <p:nvPr/>
          </p:nvSpPr>
          <p:spPr>
            <a:xfrm>
              <a:off x="748295" y="235916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aphicFrame>
        <p:nvGraphicFramePr>
          <p:cNvPr id="2" name="Table 1"/>
          <p:cNvGraphicFramePr>
            <a:graphicFrameLocks noGrp="1"/>
          </p:cNvGraphicFramePr>
          <p:nvPr>
            <p:extLst>
              <p:ext uri="{D42A27DB-BD31-4B8C-83A1-F6EECF244321}">
                <p14:modId xmlns:p14="http://schemas.microsoft.com/office/powerpoint/2010/main" val="2065416329"/>
              </p:ext>
            </p:extLst>
          </p:nvPr>
        </p:nvGraphicFramePr>
        <p:xfrm>
          <a:off x="5341938" y="4328521"/>
          <a:ext cx="1820862" cy="621410"/>
        </p:xfrm>
        <a:graphic>
          <a:graphicData uri="http://schemas.openxmlformats.org/drawingml/2006/table">
            <a:tbl>
              <a:tblPr firstRow="1" firstCol="1" bandRow="1"/>
              <a:tblGrid>
                <a:gridCol w="1820862"/>
              </a:tblGrid>
              <a:tr h="133730">
                <a:tc>
                  <a:txBody>
                    <a:bodyPr/>
                    <a:lstStyle/>
                    <a:p>
                      <a:pPr marL="0" marR="0" algn="ctr">
                        <a:lnSpc>
                          <a:spcPct val="100000"/>
                        </a:lnSpc>
                        <a:spcBef>
                          <a:spcPts val="0"/>
                        </a:spcBef>
                        <a:spcAft>
                          <a:spcPts val="0"/>
                        </a:spcAft>
                      </a:pPr>
                      <a:r>
                        <a:rPr lang="en-US" sz="800" b="0" i="1" dirty="0" err="1" smtClean="0">
                          <a:solidFill>
                            <a:srgbClr val="000000"/>
                          </a:solidFill>
                          <a:effectLst/>
                          <a:latin typeface="+mn-lt"/>
                          <a:ea typeface="Times New Roman"/>
                          <a:cs typeface="Times New Roman"/>
                        </a:rPr>
                        <a:t>Hacia</a:t>
                      </a:r>
                      <a:r>
                        <a:rPr lang="en-US" sz="800" b="0" i="1" dirty="0" smtClean="0">
                          <a:solidFill>
                            <a:srgbClr val="000000"/>
                          </a:solidFill>
                          <a:effectLst/>
                          <a:latin typeface="+mn-lt"/>
                          <a:ea typeface="Times New Roman"/>
                          <a:cs typeface="Times New Roman"/>
                        </a:rPr>
                        <a:t> RL.6.7  DOK </a:t>
                      </a:r>
                      <a:r>
                        <a:rPr lang="en-US" sz="800" b="0" i="1" dirty="0">
                          <a:solidFill>
                            <a:srgbClr val="000000"/>
                          </a:solidFill>
                          <a:effectLst/>
                          <a:latin typeface="+mn-lt"/>
                          <a:ea typeface="Times New Roman"/>
                          <a:cs typeface="Times New Roman"/>
                        </a:rPr>
                        <a:t>3 - Cu</a:t>
                      </a:r>
                      <a:endParaRPr lang="en-US" sz="800" b="0" i="1" dirty="0">
                        <a:effectLst/>
                        <a:latin typeface="+mn-lt"/>
                        <a:ea typeface="Calibri"/>
                        <a:cs typeface="Times New Roman"/>
                      </a:endParaRPr>
                    </a:p>
                  </a:txBody>
                  <a:tcPr marL="33202" marR="3320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415545">
                <a:tc>
                  <a:txBody>
                    <a:bodyPr/>
                    <a:lstStyle/>
                    <a:p>
                      <a:pPr marL="0" marR="0" algn="l">
                        <a:lnSpc>
                          <a:spcPct val="100000"/>
                        </a:lnSpc>
                        <a:spcBef>
                          <a:spcPts val="0"/>
                        </a:spcBef>
                        <a:spcAft>
                          <a:spcPts val="0"/>
                        </a:spcAft>
                      </a:pPr>
                      <a:r>
                        <a:rPr lang="es-419" sz="800" b="0" dirty="0" smtClean="0">
                          <a:effectLst/>
                          <a:latin typeface="+mn-lt"/>
                          <a:ea typeface="Times New Roman"/>
                          <a:cs typeface="Times New Roman"/>
                        </a:rPr>
                        <a:t>Conecta </a:t>
                      </a:r>
                      <a:r>
                        <a:rPr lang="es-419" sz="800" b="0" u="sng" dirty="0" smtClean="0">
                          <a:effectLst/>
                          <a:latin typeface="+mn-lt"/>
                          <a:ea typeface="Times New Roman"/>
                          <a:cs typeface="Times New Roman"/>
                        </a:rPr>
                        <a:t>características específicas  </a:t>
                      </a:r>
                      <a:r>
                        <a:rPr lang="es-419" sz="800" b="0" dirty="0" smtClean="0">
                          <a:effectLst/>
                          <a:latin typeface="+mn-lt"/>
                          <a:ea typeface="Times New Roman"/>
                          <a:cs typeface="Times New Roman"/>
                        </a:rPr>
                        <a:t>de las versiones de un cuento en texto, audio, video o en vivo, a </a:t>
                      </a:r>
                      <a:r>
                        <a:rPr lang="es-419" sz="800" b="0" u="sng" dirty="0" smtClean="0">
                          <a:effectLst/>
                          <a:latin typeface="+mn-lt"/>
                          <a:ea typeface="Times New Roman"/>
                          <a:cs typeface="Times New Roman"/>
                        </a:rPr>
                        <a:t>ejemplos vistos o escuchados.</a:t>
                      </a:r>
                      <a:endParaRPr lang="en-US" sz="800" b="0" u="sng" dirty="0" smtClean="0">
                        <a:effectLst/>
                        <a:latin typeface="+mn-lt"/>
                        <a:ea typeface="Times New Roman"/>
                        <a:cs typeface="Times New Roman"/>
                      </a:endParaRPr>
                    </a:p>
                  </a:txBody>
                  <a:tcPr marL="33202" marR="3320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05297265"/>
              </p:ext>
            </p:extLst>
          </p:nvPr>
        </p:nvGraphicFramePr>
        <p:xfrm>
          <a:off x="331076" y="4953000"/>
          <a:ext cx="7043738" cy="4446322"/>
        </p:xfrm>
        <a:graphic>
          <a:graphicData uri="http://schemas.openxmlformats.org/drawingml/2006/table">
            <a:tbl>
              <a:tblPr firstRow="1" bandRow="1">
                <a:tableStyleId>{5940675A-B579-460E-94D1-54222C63F5DA}</a:tableStyleId>
              </a:tblPr>
              <a:tblGrid>
                <a:gridCol w="7043738"/>
              </a:tblGrid>
              <a:tr h="473180">
                <a:tc>
                  <a:txBody>
                    <a:bodyPr/>
                    <a:lstStyle/>
                    <a:p>
                      <a:pPr marL="401638" marR="0" indent="-401638" algn="l" defTabSz="966612" rtl="0" eaLnBrk="1" fontAlgn="auto" latinLnBrk="0" hangingPunct="1">
                        <a:lnSpc>
                          <a:spcPct val="100000"/>
                        </a:lnSpc>
                        <a:spcBef>
                          <a:spcPts val="0"/>
                        </a:spcBef>
                        <a:spcAft>
                          <a:spcPts val="0"/>
                        </a:spcAft>
                        <a:buClrTx/>
                        <a:buSzTx/>
                        <a:buFont typeface="+mj-lt"/>
                        <a:buAutoNum type="arabicPeriod" startAt="7"/>
                        <a:tabLst/>
                        <a:defRPr/>
                      </a:pPr>
                      <a:r>
                        <a:rPr lang="es-419" sz="1600" b="1" baseline="0" noProof="0" dirty="0" smtClean="0">
                          <a:solidFill>
                            <a:schemeClr val="tx1"/>
                          </a:solidFill>
                          <a:latin typeface="Helvetica" pitchFamily="34" charset="0"/>
                        </a:rPr>
                        <a:t>Darrell  hace la siguiente declaración:  “Lo que parece más fácil de hacer en un principio puede llegar a ser difícil al final. Esta fue una mañana muy difícil para todos.”  Explica qué significa esta declaración, utilizando ejemplos y detalles del texto.</a:t>
                      </a:r>
                    </a:p>
                    <a:p>
                      <a:pPr marL="401638" marR="0" indent="-401638" algn="l" defTabSz="966612" rtl="0" eaLnBrk="1" fontAlgn="auto" latinLnBrk="0" hangingPunct="1">
                        <a:lnSpc>
                          <a:spcPct val="100000"/>
                        </a:lnSpc>
                        <a:spcBef>
                          <a:spcPts val="0"/>
                        </a:spcBef>
                        <a:spcAft>
                          <a:spcPts val="0"/>
                        </a:spcAft>
                        <a:buClrTx/>
                        <a:buSzTx/>
                        <a:buFont typeface="+mj-lt"/>
                        <a:buAutoNum type="arabicPeriod" startAt="7"/>
                        <a:tabLst/>
                        <a:defRPr/>
                      </a:pPr>
                      <a:endParaRPr lang="en-US" sz="1400" b="1" dirty="0" smtClean="0">
                        <a:solidFill>
                          <a:schemeClr val="tx1"/>
                        </a:solidFill>
                        <a:latin typeface="Helvetica" pitchFamily="34" charset="0"/>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endParaRPr lang="en-US" sz="14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522">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98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3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496">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304">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68660637"/>
              </p:ext>
            </p:extLst>
          </p:nvPr>
        </p:nvGraphicFramePr>
        <p:xfrm>
          <a:off x="5257800" y="9144000"/>
          <a:ext cx="1752600" cy="544450"/>
        </p:xfrm>
        <a:graphic>
          <a:graphicData uri="http://schemas.openxmlformats.org/drawingml/2006/table">
            <a:tbl>
              <a:tblPr firstRow="1" firstCol="1" bandRow="1"/>
              <a:tblGrid>
                <a:gridCol w="1752600"/>
              </a:tblGrid>
              <a:tr h="131354">
                <a:tc>
                  <a:txBody>
                    <a:bodyPr/>
                    <a:lstStyle/>
                    <a:p>
                      <a:pPr marL="0" marR="0" algn="ctr">
                        <a:lnSpc>
                          <a:spcPct val="115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RL.6.6 DOK </a:t>
                      </a:r>
                      <a:r>
                        <a:rPr lang="en-US" sz="800" b="0" i="1" dirty="0">
                          <a:solidFill>
                            <a:srgbClr val="000000"/>
                          </a:solidFill>
                          <a:effectLst/>
                          <a:latin typeface="Calibri"/>
                          <a:ea typeface="Times New Roman"/>
                          <a:cs typeface="Times New Roman"/>
                        </a:rPr>
                        <a:t>3 - EVC</a:t>
                      </a:r>
                      <a:endParaRPr lang="en-US" sz="800" b="0" i="1" dirty="0">
                        <a:effectLst/>
                        <a:latin typeface="Calibri"/>
                        <a:ea typeface="Calibri"/>
                        <a:cs typeface="Times New Roman"/>
                      </a:endParaRPr>
                    </a:p>
                  </a:txBody>
                  <a:tcPr marL="32804" marR="3280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401383">
                <a:tc>
                  <a:txBody>
                    <a:bodyPr/>
                    <a:lstStyle/>
                    <a:p>
                      <a:pPr marL="0" marR="0" algn="l">
                        <a:lnSpc>
                          <a:spcPct val="115000"/>
                        </a:lnSpc>
                        <a:spcBef>
                          <a:spcPts val="0"/>
                        </a:spcBef>
                        <a:spcAft>
                          <a:spcPts val="0"/>
                        </a:spcAft>
                      </a:pPr>
                      <a:r>
                        <a:rPr lang="es-CO" sz="800" i="0" dirty="0" smtClean="0">
                          <a:effectLst/>
                          <a:latin typeface="Calibri" panose="020F0502020204030204" pitchFamily="34" charset="0"/>
                          <a:ea typeface="Calibri" panose="020F0502020204030204" pitchFamily="34" charset="0"/>
                          <a:cs typeface="Times New Roman" panose="02020603050405020304" pitchFamily="18" charset="0"/>
                        </a:rPr>
                        <a:t>Cita evidencias para mostrar cómo se desarrolla el punto de vista del autor en un texto para un propósito específico</a:t>
                      </a:r>
                      <a:r>
                        <a:rPr lang="es-CO" sz="800"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smtClean="0">
                        <a:effectLst/>
                        <a:latin typeface="Calibri"/>
                        <a:ea typeface="Calibri"/>
                        <a:cs typeface="Calibri"/>
                      </a:endParaRPr>
                    </a:p>
                  </a:txBody>
                  <a:tcPr marL="32804" marR="3280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F177B04D-AEB5-43ED-B9BA-B3D1EC9C9067}" type="slidenum">
              <a:rPr lang="es-419" smtClean="0"/>
              <a:pPr/>
              <a:t>34</a:t>
            </a:fld>
            <a:endParaRPr lang="es-419" dirty="0"/>
          </a:p>
        </p:txBody>
      </p:sp>
    </p:spTree>
    <p:extLst>
      <p:ext uri="{BB962C8B-B14F-4D97-AF65-F5344CB8AC3E}">
        <p14:creationId xmlns:p14="http://schemas.microsoft.com/office/powerpoint/2010/main" val="2906106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544885456"/>
              </p:ext>
            </p:extLst>
          </p:nvPr>
        </p:nvGraphicFramePr>
        <p:xfrm>
          <a:off x="323850" y="304800"/>
          <a:ext cx="7043738" cy="5081904"/>
        </p:xfrm>
        <a:graphic>
          <a:graphicData uri="http://schemas.openxmlformats.org/drawingml/2006/table">
            <a:tbl>
              <a:tblPr firstRow="1" bandRow="1">
                <a:tableStyleId>{5940675A-B579-460E-94D1-54222C63F5DA}</a:tableStyleId>
              </a:tblPr>
              <a:tblGrid>
                <a:gridCol w="7043738"/>
              </a:tblGrid>
              <a:tr h="473180">
                <a:tc>
                  <a:txBody>
                    <a:bodyPr/>
                    <a:lstStyle/>
                    <a:p>
                      <a:pPr marL="457200" marR="0" indent="-457200" algn="l" defTabSz="966612" rtl="0" eaLnBrk="1" fontAlgn="auto" latinLnBrk="0" hangingPunct="1">
                        <a:lnSpc>
                          <a:spcPct val="100000"/>
                        </a:lnSpc>
                        <a:spcBef>
                          <a:spcPts val="0"/>
                        </a:spcBef>
                        <a:spcAft>
                          <a:spcPts val="0"/>
                        </a:spcAft>
                        <a:buClrTx/>
                        <a:buSzTx/>
                        <a:buFont typeface="+mj-lt"/>
                        <a:buAutoNum type="arabicPeriod" startAt="8"/>
                        <a:tabLst/>
                        <a:defRPr/>
                      </a:pPr>
                      <a:r>
                        <a:rPr lang="es-ES" sz="1600" b="1" baseline="0" noProof="0" dirty="0" smtClean="0">
                          <a:solidFill>
                            <a:schemeClr val="tx1"/>
                          </a:solidFill>
                          <a:latin typeface="Helvetica" panose="020B0604020202020204" pitchFamily="34" charset="0"/>
                          <a:cs typeface="Helvetica" panose="020B0604020202020204" pitchFamily="34" charset="0"/>
                        </a:rPr>
                        <a:t>En las fuentes informativas #1 (el texto) y #2 (el video), las personas interactúan y cuidan de un perro. ¿Qué puedes concluir acerca de las responsabilidades y los beneficios de tener un perro (mascota)? Apoya tu conclusión con ejemplos de las fuentes informativas #1 y #2. </a:t>
                      </a: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s-419" sz="1900" b="1" baseline="0" noProof="0" dirty="0" smtClean="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64">
                <a:tc>
                  <a:txBody>
                    <a:bodyPr/>
                    <a:lstStyle/>
                    <a:p>
                      <a:endParaRPr lang="en-US" sz="14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522">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98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3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496">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85463987"/>
              </p:ext>
            </p:extLst>
          </p:nvPr>
        </p:nvGraphicFramePr>
        <p:xfrm>
          <a:off x="5707380" y="8382000"/>
          <a:ext cx="1676400" cy="744644"/>
        </p:xfrm>
        <a:graphic>
          <a:graphicData uri="http://schemas.openxmlformats.org/drawingml/2006/table">
            <a:tbl>
              <a:tblPr firstRow="1" firstCol="1" bandRow="1"/>
              <a:tblGrid>
                <a:gridCol w="1676400"/>
              </a:tblGrid>
              <a:tr h="133730">
                <a:tc>
                  <a:txBody>
                    <a:bodyPr/>
                    <a:lstStyle/>
                    <a:p>
                      <a:pPr marL="0" marR="0" algn="ctr">
                        <a:lnSpc>
                          <a:spcPct val="100000"/>
                        </a:lnSpc>
                        <a:spcBef>
                          <a:spcPts val="0"/>
                        </a:spcBef>
                        <a:spcAft>
                          <a:spcPts val="0"/>
                        </a:spcAft>
                      </a:pPr>
                      <a:r>
                        <a:rPr lang="en-US" sz="800" b="0" i="1" dirty="0" err="1" smtClean="0">
                          <a:solidFill>
                            <a:srgbClr val="000000"/>
                          </a:solidFill>
                          <a:effectLst/>
                          <a:latin typeface="+mn-lt"/>
                          <a:ea typeface="Times New Roman"/>
                          <a:cs typeface="Times New Roman"/>
                        </a:rPr>
                        <a:t>Hacia</a:t>
                      </a:r>
                      <a:r>
                        <a:rPr lang="en-US" sz="800" b="0" i="1" dirty="0" smtClean="0">
                          <a:solidFill>
                            <a:srgbClr val="000000"/>
                          </a:solidFill>
                          <a:effectLst/>
                          <a:latin typeface="+mn-lt"/>
                          <a:ea typeface="Times New Roman"/>
                          <a:cs typeface="Times New Roman"/>
                        </a:rPr>
                        <a:t> RL.6.7 DOK </a:t>
                      </a:r>
                      <a:r>
                        <a:rPr lang="en-US" sz="800" b="0" i="1" dirty="0">
                          <a:solidFill>
                            <a:srgbClr val="000000"/>
                          </a:solidFill>
                          <a:effectLst/>
                          <a:latin typeface="+mn-lt"/>
                          <a:ea typeface="Times New Roman"/>
                          <a:cs typeface="Times New Roman"/>
                        </a:rPr>
                        <a:t>4 - SYH</a:t>
                      </a:r>
                      <a:endParaRPr lang="en-US" sz="800" b="0" i="1" dirty="0">
                        <a:effectLst/>
                        <a:latin typeface="+mn-lt"/>
                        <a:ea typeface="Calibri"/>
                        <a:cs typeface="Times New Roman"/>
                      </a:endParaRPr>
                    </a:p>
                  </a:txBody>
                  <a:tcPr marL="33202" marR="3320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610914">
                <a:tc>
                  <a:txBody>
                    <a:bodyPr/>
                    <a:lstStyle/>
                    <a:p>
                      <a:pPr marL="0" marR="0" algn="l">
                        <a:lnSpc>
                          <a:spcPct val="100000"/>
                        </a:lnSpc>
                        <a:spcBef>
                          <a:spcPts val="0"/>
                        </a:spcBef>
                        <a:spcAft>
                          <a:spcPts val="0"/>
                        </a:spcAft>
                      </a:pPr>
                      <a:r>
                        <a:rPr lang="es-419" sz="800" b="0" dirty="0" smtClean="0">
                          <a:effectLst/>
                          <a:latin typeface="+mn-lt"/>
                          <a:ea typeface="Times New Roman"/>
                          <a:cs typeface="Times New Roman"/>
                        </a:rPr>
                        <a:t>Sintetiza la experiencia de leer, escuchar o ver la misma versión de un texto con el fin de hacer una recomendación de los beneficios de cada uno.</a:t>
                      </a:r>
                      <a:endParaRPr lang="en-US" sz="800" b="0" dirty="0">
                        <a:effectLst/>
                        <a:latin typeface="+mn-lt"/>
                        <a:ea typeface="Calibri"/>
                        <a:cs typeface="Times New Roman"/>
                      </a:endParaRPr>
                    </a:p>
                  </a:txBody>
                  <a:tcPr marL="33202" marR="3320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s-419" smtClean="0"/>
              <a:pPr/>
              <a:t>35</a:t>
            </a:fld>
            <a:endParaRPr lang="es-419" dirty="0"/>
          </a:p>
        </p:txBody>
      </p:sp>
    </p:spTree>
    <p:extLst>
      <p:ext uri="{BB962C8B-B14F-4D97-AF65-F5344CB8AC3E}">
        <p14:creationId xmlns:p14="http://schemas.microsoft.com/office/powerpoint/2010/main" val="3197203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69468" y="606293"/>
            <a:ext cx="7205663" cy="9353614"/>
          </a:xfrm>
          <a:prstGeom prst="rect">
            <a:avLst/>
          </a:prstGeom>
          <a:noFill/>
          <a:ln w="9525">
            <a:noFill/>
            <a:miter lim="800000"/>
            <a:headEnd/>
            <a:tailEnd/>
          </a:ln>
          <a:effectLst/>
        </p:spPr>
        <p:txBody>
          <a:bodyPr vert="horz" wrap="square" lIns="101881" tIns="50941" rIns="101881" bIns="50941" numCol="1" anchor="ctr" anchorCtr="0" compatLnSpc="1">
            <a:prstTxWarp prst="textNoShape">
              <a:avLst/>
            </a:prstTxWarp>
            <a:spAutoFit/>
          </a:bodyPr>
          <a:lstStyle/>
          <a:p>
            <a:pPr algn="ctr">
              <a:lnSpc>
                <a:spcPct val="115000"/>
              </a:lnSpc>
              <a:spcAft>
                <a:spcPts val="1054"/>
              </a:spcAft>
            </a:pPr>
            <a:r>
              <a:rPr lang="es-419" sz="1900" b="1" u="sng" dirty="0" smtClean="0">
                <a:ea typeface="Calibri"/>
                <a:cs typeface="Times New Roman"/>
              </a:rPr>
              <a:t>Valor canino</a:t>
            </a:r>
            <a:endParaRPr lang="es-419" sz="1900" dirty="0" smtClean="0">
              <a:ea typeface="Calibri"/>
              <a:cs typeface="Times New Roman"/>
            </a:endParaRPr>
          </a:p>
          <a:p>
            <a:pPr>
              <a:lnSpc>
                <a:spcPct val="115000"/>
              </a:lnSpc>
              <a:spcAft>
                <a:spcPts val="1054"/>
              </a:spcAft>
            </a:pPr>
            <a:r>
              <a:rPr lang="es-419" sz="1300" b="1" i="1" dirty="0" smtClean="0">
                <a:ea typeface="Calibri"/>
                <a:cs typeface="Times New Roman"/>
              </a:rPr>
              <a:t>                                                                                Laura McClure</a:t>
            </a:r>
          </a:p>
          <a:p>
            <a:r>
              <a:rPr lang="es-419" sz="1400" b="1" u="sng" dirty="0" smtClean="0"/>
              <a:t>Sección 1</a:t>
            </a:r>
            <a:endParaRPr lang="es-419" sz="1400" dirty="0" smtClean="0"/>
          </a:p>
          <a:p>
            <a:r>
              <a:rPr lang="es-419" sz="1400" u="sng" dirty="0" smtClean="0"/>
              <a:t>¿Por qué a los perros de rescate del 9/11 les fue mejor que a los trabajadores humanos?</a:t>
            </a:r>
            <a:endParaRPr lang="es-419" sz="1400" dirty="0" smtClean="0"/>
          </a:p>
          <a:p>
            <a:r>
              <a:rPr lang="es-419" sz="1400" dirty="0" smtClean="0"/>
              <a:t>Después de que uno aviones destruyeron las Torres Gemelas del </a:t>
            </a:r>
            <a:r>
              <a:rPr lang="es-419" sz="1400" i="1" dirty="0" smtClean="0"/>
              <a:t>World Trade Center </a:t>
            </a:r>
            <a:r>
              <a:rPr lang="es-419" sz="1400" dirty="0" smtClean="0"/>
              <a:t>el 11 de septiembre de 2001, la veterinaria Cindy Otto fue a la ciudad de Nueva York. Ella llevó consigo docenas de perros entrenados para encontrar personas desaparecidas. Los caninos de búsqueda y rescate se pusieron  a trabajar rápidamente. Con su olfato se abrieron paso a través de interminables pilas de acero y hormigón. El aire estaba lleno de humo, polvo y venenos peligrosos. Muchos trabajadores de rescate humanos usaron máscaras, pero los perros trabajaron sin máscaras. Necesitaban sus narices libre para que pudieran olfatear a las víctimas.</a:t>
            </a:r>
          </a:p>
          <a:p>
            <a:endParaRPr lang="es-419" sz="1400" dirty="0" smtClean="0"/>
          </a:p>
          <a:p>
            <a:r>
              <a:rPr lang="es-419" sz="1400" dirty="0" smtClean="0"/>
              <a:t>Aun con las máscaras </a:t>
            </a:r>
            <a:r>
              <a:rPr lang="es-419" sz="1400" dirty="0"/>
              <a:t>los trabajadores de rescate humanos enfrentaban </a:t>
            </a:r>
            <a:r>
              <a:rPr lang="es-419" sz="1400" dirty="0" smtClean="0"/>
              <a:t>peligro. Muchas de las personas que ayudaron en la recuperación del </a:t>
            </a:r>
            <a:r>
              <a:rPr lang="es-419" sz="1400" i="1" dirty="0" smtClean="0"/>
              <a:t>World Trade Center </a:t>
            </a:r>
            <a:r>
              <a:rPr lang="es-419" sz="1400" dirty="0" smtClean="0"/>
              <a:t>reportaron problemas respiratorios. Los problemas incluían asma, tos, sibilancia y dolor en el pecho. − El aire en el lugar era tan horrible, que yo estaba segura de que los perros tendrían problemas también, </a:t>
            </a:r>
          </a:p>
          <a:p>
            <a:r>
              <a:rPr lang="es-419" sz="1400" dirty="0" smtClean="0"/>
              <a:t>−dijo Otto.</a:t>
            </a:r>
          </a:p>
          <a:p>
            <a:endParaRPr lang="es-419" sz="1400" dirty="0" smtClean="0"/>
          </a:p>
          <a:p>
            <a:r>
              <a:rPr lang="es-419" sz="1400" dirty="0" smtClean="0"/>
              <a:t>Ella organizó un estudio para averiguarlo. Más de cinco años después, Otto tuvo buenos resultados. Muchos de los perros se mantuvieron saludables. De hecho, los perros están tan saludables como los perros de búsqueda y rescate que no estuvieron en el </a:t>
            </a:r>
            <a:r>
              <a:rPr lang="es-419" sz="1400" i="1" dirty="0" smtClean="0"/>
              <a:t>World Trade Center</a:t>
            </a:r>
            <a:r>
              <a:rPr lang="es-419" sz="1400" dirty="0" smtClean="0"/>
              <a:t>.</a:t>
            </a:r>
          </a:p>
          <a:p>
            <a:endParaRPr lang="es-419" sz="1400" dirty="0" smtClean="0"/>
          </a:p>
          <a:p>
            <a:r>
              <a:rPr lang="es-419" sz="1400" b="1" u="sng" dirty="0" smtClean="0"/>
              <a:t>Sección 2</a:t>
            </a:r>
            <a:endParaRPr lang="es-419" sz="1400" dirty="0" smtClean="0"/>
          </a:p>
          <a:p>
            <a:r>
              <a:rPr lang="es-419" sz="1400" u="sng" dirty="0" smtClean="0"/>
              <a:t>Secretos para permanecer seguros</a:t>
            </a:r>
            <a:endParaRPr lang="es-419" sz="1400" dirty="0" smtClean="0"/>
          </a:p>
          <a:p>
            <a:r>
              <a:rPr lang="es-419" sz="1400" dirty="0" smtClean="0"/>
              <a:t>Deja Vu y su manejador, Pat Thompson, ayudaron en la búsqueda de víctimas durante el 9/11. Thompson tenía miedo de que su perro hubiese inhalado en el lugar humo peligroso y polvo. Sin embargo, − Deja Vu todavía tiene buena salud desde el 9/11, − Thompson se complace en informar.</a:t>
            </a:r>
          </a:p>
          <a:p>
            <a:endParaRPr lang="es-419" sz="1400" dirty="0" smtClean="0"/>
          </a:p>
          <a:p>
            <a:r>
              <a:rPr lang="es-419" sz="1400" dirty="0" smtClean="0"/>
              <a:t>Otto tiene tres ideas acerca del por qué los perros se mantuvieron sanos y la gente no. En primer lugar, los perros pasaron menos tiempo en el lugar que los rescatistas humanos.</a:t>
            </a:r>
          </a:p>
          <a:p>
            <a:endParaRPr lang="es-419" sz="1400" dirty="0" smtClean="0"/>
          </a:p>
          <a:p>
            <a:r>
              <a:rPr lang="es-419" sz="1400" dirty="0" smtClean="0"/>
              <a:t>En segundo lugar, Otto dice que los perros tienen menos riesgo de tener problemas respiratorios. − Cuando los perros tienen alergias, ellos tienden a tener problemas en la piel, −explicó. −Pero los dueños  no han reportado ningún problema en la piel.</a:t>
            </a:r>
          </a:p>
          <a:p>
            <a:endParaRPr lang="es-419" sz="1400" dirty="0" smtClean="0"/>
          </a:p>
          <a:p>
            <a:r>
              <a:rPr lang="es-419" sz="1400" dirty="0" smtClean="0"/>
              <a:t>En tercer lugar, otra de las razones puede ser la nariz del perro. Los científicos dicen que la nariz de un perro, que es más larga que la nariz de un ser humano, puede filtrar mejor el aire que entra a los pulmones del perro. A pesar de que las personas y los caninos respiraron el mismo aire, menos venenos peligrosos habrían llegado a los pulmones de los perros.</a:t>
            </a:r>
            <a:endParaRPr lang="es-419" sz="1300" dirty="0">
              <a:ea typeface="Calibri"/>
              <a:cs typeface="Times New Roman"/>
            </a:endParaRPr>
          </a:p>
        </p:txBody>
      </p:sp>
      <p:pic>
        <p:nvPicPr>
          <p:cNvPr id="15" name="Picture 14"/>
          <p:cNvPicPr/>
          <p:nvPr/>
        </p:nvPicPr>
        <p:blipFill>
          <a:blip r:embed="rId2" cstate="print">
            <a:grayscl/>
          </a:blip>
          <a:srcRect/>
          <a:stretch>
            <a:fillRect/>
          </a:stretch>
        </p:blipFill>
        <p:spPr bwMode="auto">
          <a:xfrm>
            <a:off x="990600" y="216500"/>
            <a:ext cx="1862138" cy="1277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fld id="{F177B04D-AEB5-43ED-B9BA-B3D1EC9C9067}" type="slidenum">
              <a:rPr lang="en-US" smtClean="0"/>
              <a:pPr/>
              <a:t>36</a:t>
            </a:fld>
            <a:endParaRPr lang="en-US" dirty="0"/>
          </a:p>
        </p:txBody>
      </p:sp>
      <p:sp>
        <p:nvSpPr>
          <p:cNvPr id="6" name="TextBox 5"/>
          <p:cNvSpPr txBox="1"/>
          <p:nvPr/>
        </p:nvSpPr>
        <p:spPr>
          <a:xfrm>
            <a:off x="4978935" y="216500"/>
            <a:ext cx="2496196" cy="861774"/>
          </a:xfrm>
          <a:prstGeom prst="rect">
            <a:avLst/>
          </a:prstGeom>
          <a:noFill/>
        </p:spPr>
        <p:txBody>
          <a:bodyPr wrap="none" rtlCol="0">
            <a:spAutoFit/>
          </a:bodyPr>
          <a:lstStyle/>
          <a:p>
            <a:pPr lvl="0"/>
            <a:r>
              <a:rPr lang="es-ES_tradnl" sz="1000" dirty="0"/>
              <a:t>Equivalencia de grado: 6.3</a:t>
            </a:r>
          </a:p>
          <a:p>
            <a:pPr lvl="0"/>
            <a:r>
              <a:rPr lang="es-ES" sz="1000" dirty="0"/>
              <a:t>Escala </a:t>
            </a:r>
            <a:r>
              <a:rPr lang="es-ES" sz="1000" dirty="0" err="1"/>
              <a:t>Lexile</a:t>
            </a:r>
            <a:r>
              <a:rPr lang="es-ES" sz="1000" dirty="0"/>
              <a:t>: 940L</a:t>
            </a:r>
          </a:p>
          <a:p>
            <a:pPr lvl="0"/>
            <a:r>
              <a:rPr lang="es-ES" sz="1000" dirty="0"/>
              <a:t>Promedio del largo de la oración: 13.61</a:t>
            </a:r>
          </a:p>
          <a:p>
            <a:pPr lvl="0"/>
            <a:r>
              <a:rPr lang="es-ES" sz="1000" dirty="0"/>
              <a:t>Promedio de la frecuencia de palabras : 3.43</a:t>
            </a:r>
          </a:p>
          <a:p>
            <a:pPr lvl="0"/>
            <a:r>
              <a:rPr lang="es-ES" sz="1000" dirty="0"/>
              <a:t>Numero de palabras: 630</a:t>
            </a:r>
            <a:endParaRPr lang="es-ES_tradnl" sz="1000" dirty="0"/>
          </a:p>
        </p:txBody>
      </p:sp>
    </p:spTree>
    <p:extLst>
      <p:ext uri="{BB962C8B-B14F-4D97-AF65-F5344CB8AC3E}">
        <p14:creationId xmlns:p14="http://schemas.microsoft.com/office/powerpoint/2010/main" val="2935467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89696" y="76200"/>
            <a:ext cx="6877903" cy="8516206"/>
          </a:xfrm>
          <a:prstGeom prst="rect">
            <a:avLst/>
          </a:prstGeom>
          <a:noFill/>
          <a:ln w="9525">
            <a:noFill/>
            <a:miter lim="800000"/>
            <a:headEnd/>
            <a:tailEnd/>
          </a:ln>
          <a:effectLst/>
        </p:spPr>
        <p:txBody>
          <a:bodyPr vert="horz" wrap="square" lIns="101881" tIns="50941" rIns="101881" bIns="50941" numCol="1" anchor="ctr" anchorCtr="0" compatLnSpc="1">
            <a:prstTxWarp prst="textNoShape">
              <a:avLst/>
            </a:prstTxWarp>
            <a:spAutoFit/>
          </a:bodyPr>
          <a:lstStyle/>
          <a:p>
            <a:pPr>
              <a:lnSpc>
                <a:spcPct val="115000"/>
              </a:lnSpc>
              <a:spcAft>
                <a:spcPts val="1054"/>
              </a:spcAft>
            </a:pPr>
            <a:r>
              <a:rPr lang="es-419" sz="1700" b="1" dirty="0" smtClean="0">
                <a:ea typeface="Calibri"/>
                <a:cs typeface="Times New Roman"/>
              </a:rPr>
              <a:t>Valor Canino  </a:t>
            </a:r>
            <a:r>
              <a:rPr lang="es-419" sz="1400" i="1" dirty="0" smtClean="0">
                <a:ea typeface="Calibri"/>
                <a:cs typeface="Times New Roman"/>
              </a:rPr>
              <a:t>continuación…</a:t>
            </a:r>
            <a:endParaRPr lang="es-419" sz="1700" i="1" dirty="0" smtClean="0">
              <a:ea typeface="Calibri"/>
              <a:cs typeface="Times New Roman"/>
            </a:endParaRPr>
          </a:p>
          <a:p>
            <a:r>
              <a:rPr lang="es-419" sz="1400" b="1" u="sng" dirty="0" smtClean="0"/>
              <a:t>Sección 3</a:t>
            </a:r>
            <a:endParaRPr lang="es-419" sz="1400" dirty="0" smtClean="0"/>
          </a:p>
          <a:p>
            <a:r>
              <a:rPr lang="es-419" sz="1400" u="sng" dirty="0" smtClean="0"/>
              <a:t>Juego de esperar</a:t>
            </a:r>
          </a:p>
          <a:p>
            <a:r>
              <a:rPr lang="es-419" sz="1400" dirty="0" smtClean="0"/>
              <a:t>− A pesar de los buenos resultados, los perros todavía se pueden enfermar, − dice Otto −. Algunas enfermedades tardan años en aparecer, incluyendo el cáncer provocado por la exposición al asbesto. </a:t>
            </a:r>
          </a:p>
          <a:p>
            <a:endParaRPr lang="es-419" sz="1400" dirty="0" smtClean="0"/>
          </a:p>
          <a:p>
            <a:r>
              <a:rPr lang="es-419" sz="1400" dirty="0" smtClean="0"/>
              <a:t>El asbesto es un material peligroso que se utilizaba en los edificios para hacerlos a prueba de fuego, incluyendo el </a:t>
            </a:r>
            <a:r>
              <a:rPr lang="es-419" sz="1400" i="1" dirty="0" smtClean="0"/>
              <a:t>World Trade Center</a:t>
            </a:r>
            <a:r>
              <a:rPr lang="es-419" sz="1400" dirty="0" smtClean="0"/>
              <a:t>. Parte de ese asbesto fue lanzado al aire cuando cayeron las Torres Gemelas.</a:t>
            </a:r>
          </a:p>
          <a:p>
            <a:endParaRPr lang="es-419" sz="1400" dirty="0" smtClean="0"/>
          </a:p>
          <a:p>
            <a:r>
              <a:rPr lang="es-419" sz="1400" dirty="0" smtClean="0"/>
              <a:t>El cáncer puede tomar alrededor de cinco años para desarrollarse en los perros. − Si los perros siguen estando saludable luego de dos años, esto será una buena señal de que van a estar bien, − dice Otto.</a:t>
            </a:r>
          </a:p>
          <a:p>
            <a:endParaRPr lang="es-419" sz="1400" dirty="0" smtClean="0"/>
          </a:p>
          <a:p>
            <a:r>
              <a:rPr lang="es-419" sz="1400" dirty="0"/>
              <a:t>− Aprender </a:t>
            </a:r>
            <a:r>
              <a:rPr lang="es-419" sz="1400" dirty="0" smtClean="0"/>
              <a:t>a mantener a los caninos saludable es importante</a:t>
            </a:r>
            <a:r>
              <a:rPr lang="es-419" sz="1400" dirty="0"/>
              <a:t>, − dice </a:t>
            </a:r>
            <a:r>
              <a:rPr lang="es-419" sz="1400" dirty="0" smtClean="0"/>
              <a:t>Philip R. Fox, un veterinario en el Centro Médico Animal en la ciudad de Nueva York. − Estos animales son activos vitales para los programas de búsqueda y rescate estatales, locales y federales, −dijo. </a:t>
            </a:r>
          </a:p>
          <a:p>
            <a:endParaRPr lang="es-419" sz="1400" dirty="0" smtClean="0"/>
          </a:p>
          <a:p>
            <a:r>
              <a:rPr lang="es-419" sz="1400" dirty="0" smtClean="0"/>
              <a:t>El Pastor australiano de Trish Cartino, Joey, buscó  las víctimas en el lugar del otro ataque en el 9/11. </a:t>
            </a:r>
          </a:p>
          <a:p>
            <a:endParaRPr lang="es-419" sz="1400" dirty="0" smtClean="0"/>
          </a:p>
          <a:p>
            <a:r>
              <a:rPr lang="es-419" sz="1400" dirty="0" smtClean="0"/>
              <a:t>− Perros de búsqueda y rescate como Joey sólo están haciendo lo que les gusta hacer, − dice Cartino. − Es nuestra responsabilidad mantenerlos a salvo.</a:t>
            </a:r>
          </a:p>
          <a:p>
            <a:endParaRPr lang="es-419" sz="1400" dirty="0" smtClean="0"/>
          </a:p>
          <a:p>
            <a:r>
              <a:rPr lang="es-419" sz="1400" b="1" u="sng" dirty="0" smtClean="0"/>
              <a:t>Sección 4</a:t>
            </a:r>
            <a:endParaRPr lang="es-419" sz="1400" dirty="0" smtClean="0"/>
          </a:p>
          <a:p>
            <a:r>
              <a:rPr lang="es-419" sz="1400" u="sng" dirty="0" smtClean="0"/>
              <a:t>Héroes sabuesos</a:t>
            </a:r>
            <a:endParaRPr lang="es-419" sz="1400" dirty="0" smtClean="0"/>
          </a:p>
          <a:p>
            <a:r>
              <a:rPr lang="es-419" sz="1400" dirty="0" smtClean="0"/>
              <a:t>Los perros de búsqueda y rescate no nacen con la capacidad para encontrar personas desaparecidas. Ellos deben entrenar por lo menos 20 horas a la semana durante aproximadamente un año y medio. Un cachorro en entrenamiento debe ser capaz de buscar y localizar un juguete. Los cachorros tienen que ser capaces de hacer esto con mucho ruido a su alrededor y por largos períodos de tiempo. Ser inquisitivo, que pueda ser entrenado, y lleno de energía, también es una ventaja.</a:t>
            </a:r>
          </a:p>
          <a:p>
            <a:endParaRPr lang="es-419" sz="1400" dirty="0" smtClean="0"/>
          </a:p>
          <a:p>
            <a:r>
              <a:rPr lang="es-419" sz="1400" dirty="0" smtClean="0"/>
              <a:t>La veterinaria Cindy Otto dice que hay alrededor de 100 perros de búsqueda y rescate en los Estados Unidos</a:t>
            </a:r>
            <a:r>
              <a:rPr lang="es-419" sz="1400" dirty="0"/>
              <a:t>. − Ellos </a:t>
            </a:r>
            <a:r>
              <a:rPr lang="es-419" sz="1400" dirty="0" smtClean="0"/>
              <a:t>son unos recursos valiosos, dice ella. −Ninguna pieza de equipo puede llegar a hacer el trabajo que estos perros hacen.</a:t>
            </a:r>
            <a:endParaRPr lang="es-419" sz="1400" b="1" dirty="0">
              <a:ea typeface="Calibri"/>
              <a:cs typeface="Times New Roman"/>
            </a:endParaRPr>
          </a:p>
        </p:txBody>
      </p:sp>
      <p:sp>
        <p:nvSpPr>
          <p:cNvPr id="2" name="Slide Number Placeholder 1"/>
          <p:cNvSpPr>
            <a:spLocks noGrp="1"/>
          </p:cNvSpPr>
          <p:nvPr>
            <p:ph type="sldNum" sz="quarter" idx="12"/>
          </p:nvPr>
        </p:nvSpPr>
        <p:spPr/>
        <p:txBody>
          <a:bodyPr/>
          <a:lstStyle/>
          <a:p>
            <a:fld id="{F177B04D-AEB5-43ED-B9BA-B3D1EC9C9067}" type="slidenum">
              <a:rPr lang="es-419" smtClean="0"/>
              <a:pPr/>
              <a:t>37</a:t>
            </a:fld>
            <a:endParaRPr lang="es-419" dirty="0"/>
          </a:p>
        </p:txBody>
      </p:sp>
    </p:spTree>
    <p:extLst>
      <p:ext uri="{BB962C8B-B14F-4D97-AF65-F5344CB8AC3E}">
        <p14:creationId xmlns:p14="http://schemas.microsoft.com/office/powerpoint/2010/main" val="2769144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02684" y="5181600"/>
            <a:ext cx="6422017" cy="3719252"/>
          </a:xfrm>
          <a:prstGeom prst="rect">
            <a:avLst/>
          </a:prstGeom>
          <a:noFill/>
        </p:spPr>
        <p:txBody>
          <a:bodyPr wrap="square" lIns="101881" tIns="50941" rIns="101881" bIns="50941">
            <a:spAutoFit/>
          </a:bodyPr>
          <a:lstStyle/>
          <a:p>
            <a:pPr marL="406400" indent="-406400"/>
            <a:r>
              <a:rPr lang="es-419" sz="1700" b="1" dirty="0" smtClean="0">
                <a:latin typeface="Helvetica" pitchFamily="34" charset="0"/>
                <a:cs typeface="Helvetica" pitchFamily="34" charset="0"/>
              </a:rPr>
              <a:t>10.  ¿Cómo la oración, “</a:t>
            </a:r>
            <a:r>
              <a:rPr lang="es-419" sz="1700" b="1" i="1" dirty="0" smtClean="0">
                <a:latin typeface="Helvetica" pitchFamily="34" charset="0"/>
                <a:cs typeface="Helvetica" pitchFamily="34" charset="0"/>
              </a:rPr>
              <a:t>Muchos trabajadores de rescate humanos usaron máscaras, pero los perros trabajaron sin máscaras.</a:t>
            </a:r>
            <a:r>
              <a:rPr lang="es-419" sz="1700" b="1" dirty="0" smtClean="0">
                <a:latin typeface="Helvetica" pitchFamily="34" charset="0"/>
                <a:cs typeface="Helvetica" pitchFamily="34" charset="0"/>
              </a:rPr>
              <a:t>” contribuye al propósito general (global)  de la </a:t>
            </a:r>
            <a:r>
              <a:rPr lang="es-419" sz="1700" b="1" u="sng" dirty="0" smtClean="0">
                <a:latin typeface="Helvetica" pitchFamily="34" charset="0"/>
                <a:cs typeface="Helvetica" pitchFamily="34" charset="0"/>
              </a:rPr>
              <a:t>Sección 1</a:t>
            </a:r>
            <a:r>
              <a:rPr lang="es-419" sz="1700" b="1" dirty="0" smtClean="0">
                <a:latin typeface="Helvetica" pitchFamily="34" charset="0"/>
                <a:cs typeface="Helvetica" pitchFamily="34" charset="0"/>
              </a:rPr>
              <a:t>?</a:t>
            </a:r>
          </a:p>
          <a:p>
            <a:pPr marL="361417" indent="-361417">
              <a:buAutoNum type="arabicPeriod" startAt="3"/>
            </a:pPr>
            <a:endParaRPr lang="es-419" sz="1700" b="1" dirty="0" smtClean="0">
              <a:latin typeface="Helvetica" pitchFamily="34" charset="0"/>
              <a:cs typeface="Helvetica" pitchFamily="34" charset="0"/>
            </a:endParaRPr>
          </a:p>
          <a:p>
            <a:pPr marL="685800" indent="-342900">
              <a:buFont typeface="+mj-lt"/>
              <a:buAutoNum type="alphaUcPeriod"/>
            </a:pPr>
            <a:r>
              <a:rPr lang="es-419" sz="1500" dirty="0" smtClean="0">
                <a:latin typeface="Helvetica" pitchFamily="34" charset="0"/>
                <a:cs typeface="Helvetica" pitchFamily="34" charset="0"/>
              </a:rPr>
              <a:t>Informa al lector de las condiciones de rescate.</a:t>
            </a:r>
          </a:p>
          <a:p>
            <a:pPr marL="685800" indent="-342900">
              <a:buFont typeface="+mj-lt"/>
              <a:buAutoNum type="alphaUcPeriod"/>
            </a:pPr>
            <a:endParaRPr lang="es-419" sz="1500" dirty="0" smtClean="0">
              <a:latin typeface="Helvetica" pitchFamily="34" charset="0"/>
              <a:cs typeface="Helvetica" pitchFamily="34" charset="0"/>
            </a:endParaRPr>
          </a:p>
          <a:p>
            <a:pPr marL="685800" indent="-342900">
              <a:buFont typeface="+mj-lt"/>
              <a:buAutoNum type="alphaUcPeriod"/>
            </a:pPr>
            <a:r>
              <a:rPr lang="es-419" sz="1500" dirty="0" smtClean="0">
                <a:latin typeface="Helvetica" pitchFamily="34" charset="0"/>
                <a:cs typeface="Helvetica" pitchFamily="34" charset="0"/>
              </a:rPr>
              <a:t>Descibe cómo los humanos y los caninos trabajaron de manera diferente durante el rescate.</a:t>
            </a:r>
          </a:p>
          <a:p>
            <a:pPr marL="685800" indent="-342900">
              <a:buFont typeface="+mj-lt"/>
              <a:buAutoNum type="alphaUcPeriod"/>
            </a:pPr>
            <a:endParaRPr lang="es-419" sz="1500" dirty="0" smtClean="0">
              <a:latin typeface="Helvetica" pitchFamily="34" charset="0"/>
              <a:cs typeface="Helvetica" pitchFamily="34" charset="0"/>
            </a:endParaRPr>
          </a:p>
          <a:p>
            <a:pPr marL="685800" indent="-342900">
              <a:buFont typeface="+mj-lt"/>
              <a:buAutoNum type="alphaUcPeriod"/>
            </a:pPr>
            <a:r>
              <a:rPr lang="es-419" sz="1500" dirty="0" smtClean="0">
                <a:latin typeface="Helvetica" pitchFamily="34" charset="0"/>
                <a:cs typeface="Helvetica" pitchFamily="34" charset="0"/>
              </a:rPr>
              <a:t>Apoya el propósito de la Sección 1.</a:t>
            </a:r>
          </a:p>
          <a:p>
            <a:pPr marL="685800" indent="-342900">
              <a:buFont typeface="+mj-lt"/>
              <a:buAutoNum type="alphaUcPeriod"/>
            </a:pPr>
            <a:endParaRPr lang="es-419" sz="1500" dirty="0" smtClean="0">
              <a:latin typeface="Helvetica" pitchFamily="34" charset="0"/>
              <a:cs typeface="Helvetica" pitchFamily="34" charset="0"/>
            </a:endParaRPr>
          </a:p>
          <a:p>
            <a:pPr marL="685800" indent="-342900">
              <a:buFont typeface="+mj-lt"/>
              <a:buAutoNum type="alphaUcPeriod"/>
            </a:pPr>
            <a:r>
              <a:rPr lang="es-419" sz="1500" dirty="0" smtClean="0">
                <a:latin typeface="Helvetica" pitchFamily="34" charset="0"/>
                <a:cs typeface="Helvetica" pitchFamily="34" charset="0"/>
              </a:rPr>
              <a:t>Proporciona una posible razón del porqué los perros rescatistas pudieron permanecer más saludables que los trabajadores humanos.  </a:t>
            </a:r>
            <a:endParaRPr lang="es-419" sz="1500" dirty="0">
              <a:latin typeface="Helvetica" pitchFamily="34" charset="0"/>
              <a:cs typeface="Helvetica"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814985085"/>
              </p:ext>
            </p:extLst>
          </p:nvPr>
        </p:nvGraphicFramePr>
        <p:xfrm>
          <a:off x="5531516" y="4029526"/>
          <a:ext cx="1593185" cy="609600"/>
        </p:xfrm>
        <a:graphic>
          <a:graphicData uri="http://schemas.openxmlformats.org/drawingml/2006/table">
            <a:tbl>
              <a:tblPr/>
              <a:tblGrid>
                <a:gridCol w="1593185"/>
              </a:tblGrid>
              <a:tr h="185249">
                <a:tc>
                  <a:txBody>
                    <a:bodyPr/>
                    <a:lstStyle/>
                    <a:p>
                      <a:pPr marL="0" marR="0" algn="l">
                        <a:lnSpc>
                          <a:spcPct val="100000"/>
                        </a:lnSpc>
                        <a:spcBef>
                          <a:spcPts val="0"/>
                        </a:spcBef>
                        <a:spcAft>
                          <a:spcPts val="0"/>
                        </a:spcAft>
                      </a:pPr>
                      <a:r>
                        <a:rPr lang="en-US" sz="800" b="0" i="1" dirty="0" err="1" smtClean="0">
                          <a:solidFill>
                            <a:srgbClr val="000000"/>
                          </a:solidFill>
                          <a:latin typeface="+mn-lt"/>
                          <a:ea typeface="Times New Roman"/>
                          <a:cs typeface="Times New Roman"/>
                        </a:rPr>
                        <a:t>Hacia</a:t>
                      </a:r>
                      <a:r>
                        <a:rPr lang="en-US" sz="800" b="0" i="1" dirty="0" smtClean="0">
                          <a:solidFill>
                            <a:srgbClr val="000000"/>
                          </a:solidFill>
                          <a:latin typeface="+mn-lt"/>
                          <a:ea typeface="Times New Roman"/>
                          <a:cs typeface="Times New Roman"/>
                        </a:rPr>
                        <a:t> RI.6.5               DOK 3- APx</a:t>
                      </a:r>
                      <a:endParaRPr lang="en-US" sz="800" b="0" i="1" dirty="0">
                        <a:latin typeface="+mn-lt"/>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424351">
                <a:tc>
                  <a:txBody>
                    <a:bodyPr/>
                    <a:lstStyle/>
                    <a:p>
                      <a:pPr marL="0" marR="0" algn="l">
                        <a:lnSpc>
                          <a:spcPct val="100000"/>
                        </a:lnSpc>
                        <a:spcBef>
                          <a:spcPts val="0"/>
                        </a:spcBef>
                        <a:spcAft>
                          <a:spcPts val="0"/>
                        </a:spcAft>
                      </a:pPr>
                      <a:r>
                        <a:rPr lang="es-419" sz="800" b="0" i="0" kern="1200" dirty="0" smtClean="0">
                          <a:solidFill>
                            <a:schemeClr val="tx1"/>
                          </a:solidFill>
                          <a:latin typeface="+mn-lt"/>
                          <a:ea typeface="+mn-ea"/>
                          <a:cs typeface="+mn-cs"/>
                        </a:rPr>
                        <a:t>Conecta ideas dentro de oraciones, párrafos, capítulos o secciones dentro de un </a:t>
                      </a:r>
                      <a:r>
                        <a:rPr lang="es-419" sz="800" b="0" i="0" u="sng" kern="1200" dirty="0" smtClean="0">
                          <a:solidFill>
                            <a:schemeClr val="tx1"/>
                          </a:solidFill>
                          <a:latin typeface="+mn-lt"/>
                          <a:ea typeface="+mn-ea"/>
                          <a:cs typeface="+mn-cs"/>
                        </a:rPr>
                        <a:t>nuevo texto </a:t>
                      </a:r>
                      <a:r>
                        <a:rPr lang="es-419" sz="800" b="0" i="0" kern="1200" dirty="0" smtClean="0">
                          <a:solidFill>
                            <a:schemeClr val="tx1"/>
                          </a:solidFill>
                          <a:latin typeface="+mn-lt"/>
                          <a:ea typeface="+mn-ea"/>
                          <a:cs typeface="+mn-cs"/>
                        </a:rPr>
                        <a:t>.</a:t>
                      </a:r>
                      <a:endParaRPr lang="en-US" sz="800" b="0" i="0" dirty="0">
                        <a:latin typeface="+mn-lt"/>
                        <a:ea typeface="Calibri"/>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1" name="Straight Connector 10"/>
          <p:cNvCxnSpPr/>
          <p:nvPr/>
        </p:nvCxnSpPr>
        <p:spPr>
          <a:xfrm>
            <a:off x="410117" y="4789715"/>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2398" y="304800"/>
            <a:ext cx="6302304" cy="3703863"/>
          </a:xfrm>
          <a:prstGeom prst="rect">
            <a:avLst/>
          </a:prstGeom>
          <a:noFill/>
        </p:spPr>
        <p:txBody>
          <a:bodyPr wrap="square" lIns="101881" tIns="50941" rIns="101881" bIns="50941">
            <a:spAutoFit/>
          </a:bodyPr>
          <a:lstStyle/>
          <a:p>
            <a:endParaRPr lang="es-419" sz="1600" dirty="0" smtClean="0">
              <a:latin typeface="Helvetica" pitchFamily="34" charset="0"/>
              <a:cs typeface="Helvetica" pitchFamily="34" charset="0"/>
            </a:endParaRPr>
          </a:p>
          <a:p>
            <a:pPr marL="342900" indent="-342900">
              <a:buAutoNum type="arabicPeriod" startAt="9"/>
            </a:pPr>
            <a:r>
              <a:rPr lang="es-419" sz="1700" b="1" dirty="0" smtClean="0">
                <a:latin typeface="Helvetica" pitchFamily="34" charset="0"/>
                <a:cs typeface="Helvetica" pitchFamily="34" charset="0"/>
              </a:rPr>
              <a:t>La sección </a:t>
            </a:r>
            <a:r>
              <a:rPr lang="es-419" sz="1700" b="1" i="1" u="sng" dirty="0" smtClean="0">
                <a:latin typeface="Helvetica" pitchFamily="34" charset="0"/>
                <a:cs typeface="Helvetica" pitchFamily="34" charset="0"/>
              </a:rPr>
              <a:t>Secretos para permanecer seguros,</a:t>
            </a:r>
            <a:r>
              <a:rPr lang="es-419" sz="1700" b="1" dirty="0" smtClean="0">
                <a:latin typeface="Helvetica" pitchFamily="34" charset="0"/>
                <a:cs typeface="Helvetica" pitchFamily="34" charset="0"/>
              </a:rPr>
              <a:t> contribuye al propósito general (global) del pasaje </a:t>
            </a:r>
            <a:r>
              <a:rPr lang="es-419" sz="1700" b="1" i="1" u="sng" dirty="0" smtClean="0">
                <a:latin typeface="Helvetica" pitchFamily="34" charset="0"/>
                <a:cs typeface="Helvetica" pitchFamily="34" charset="0"/>
              </a:rPr>
              <a:t>Valor canino</a:t>
            </a:r>
            <a:r>
              <a:rPr lang="es-419" sz="1700" b="1" i="1" dirty="0" smtClean="0">
                <a:latin typeface="Helvetica" pitchFamily="34" charset="0"/>
                <a:cs typeface="Helvetica" pitchFamily="34" charset="0"/>
              </a:rPr>
              <a:t>…</a:t>
            </a:r>
          </a:p>
          <a:p>
            <a:pPr marL="342900" indent="-342900">
              <a:buAutoNum type="arabicPeriod" startAt="9"/>
            </a:pPr>
            <a:endParaRPr lang="es-419" sz="1700" b="1" dirty="0" smtClean="0">
              <a:latin typeface="Helvetica" pitchFamily="34" charset="0"/>
              <a:cs typeface="Helvetica" pitchFamily="34" charset="0"/>
            </a:endParaRPr>
          </a:p>
          <a:p>
            <a:pPr marL="599015" indent="-361417">
              <a:buFont typeface="+mj-lt"/>
              <a:buAutoNum type="alphaUcPeriod"/>
            </a:pPr>
            <a:r>
              <a:rPr lang="es-419" sz="1500" dirty="0" smtClean="0">
                <a:latin typeface="Helvetica" pitchFamily="34" charset="0"/>
                <a:cs typeface="Helvetica" pitchFamily="34" charset="0"/>
              </a:rPr>
              <a:t>enfatizando la importancia de los perros de rescate.</a:t>
            </a:r>
          </a:p>
          <a:p>
            <a:pPr marL="599015" indent="-361417">
              <a:buFont typeface="+mj-lt"/>
              <a:buAutoNum type="alphaUcPeriod"/>
            </a:pPr>
            <a:endParaRPr lang="es-419" sz="1500" dirty="0" smtClean="0">
              <a:latin typeface="Helvetica" pitchFamily="34" charset="0"/>
              <a:cs typeface="Helvetica" pitchFamily="34" charset="0"/>
            </a:endParaRPr>
          </a:p>
          <a:p>
            <a:pPr marL="599015" indent="-361417">
              <a:buFont typeface="+mj-lt"/>
              <a:buAutoNum type="alphaUcPeriod"/>
            </a:pPr>
            <a:r>
              <a:rPr lang="es-419" sz="1500" dirty="0" smtClean="0">
                <a:latin typeface="Helvetica" pitchFamily="34" charset="0"/>
                <a:cs typeface="Helvetica" pitchFamily="34" charset="0"/>
              </a:rPr>
              <a:t>explorando por qué los perros de rescate pudieron permanecer saludables.</a:t>
            </a:r>
          </a:p>
          <a:p>
            <a:pPr marL="599015" indent="-361417">
              <a:buFont typeface="+mj-lt"/>
              <a:buAutoNum type="alphaUcPeriod"/>
            </a:pPr>
            <a:endParaRPr lang="es-419" sz="1500" dirty="0" smtClean="0">
              <a:latin typeface="Helvetica" pitchFamily="34" charset="0"/>
              <a:cs typeface="Helvetica" pitchFamily="34" charset="0"/>
            </a:endParaRPr>
          </a:p>
          <a:p>
            <a:pPr marL="599015" indent="-361417">
              <a:buFont typeface="+mj-lt"/>
              <a:buAutoNum type="alphaUcPeriod"/>
            </a:pPr>
            <a:r>
              <a:rPr lang="es-419" sz="1500" dirty="0" smtClean="0">
                <a:latin typeface="Helvetica" pitchFamily="34" charset="0"/>
                <a:cs typeface="Helvetica" pitchFamily="34" charset="0"/>
              </a:rPr>
              <a:t>explicando que los perros de rescate todavía podrían desarrollar problemas respiratorios o cáncer causado por la exposición al asbesto. </a:t>
            </a:r>
          </a:p>
          <a:p>
            <a:pPr marL="599015" indent="-361417">
              <a:buFont typeface="+mj-lt"/>
              <a:buAutoNum type="alphaUcPeriod"/>
            </a:pPr>
            <a:endParaRPr lang="es-419" sz="1500" dirty="0" smtClean="0">
              <a:latin typeface="Helvetica" pitchFamily="34" charset="0"/>
              <a:cs typeface="Helvetica" pitchFamily="34" charset="0"/>
            </a:endParaRPr>
          </a:p>
          <a:p>
            <a:pPr marL="599015" indent="-361417">
              <a:buFont typeface="+mj-lt"/>
              <a:buAutoNum type="alphaUcPeriod"/>
            </a:pPr>
            <a:r>
              <a:rPr lang="es-419" sz="1500" dirty="0" smtClean="0">
                <a:latin typeface="Helvetica" pitchFamily="34" charset="0"/>
                <a:cs typeface="Helvetica" pitchFamily="34" charset="0"/>
              </a:rPr>
              <a:t>enfatizando cómo los perros de rescate ayudan a los humanos.  </a:t>
            </a:r>
            <a:endParaRPr lang="es-419" sz="1500" dirty="0">
              <a:latin typeface="Helvetica" pitchFamily="34" charset="0"/>
              <a:cs typeface="Helvetica" pitchFamily="34" charset="0"/>
            </a:endParaRPr>
          </a:p>
        </p:txBody>
      </p:sp>
      <p:grpSp>
        <p:nvGrpSpPr>
          <p:cNvPr id="4" name="Group 3"/>
          <p:cNvGrpSpPr/>
          <p:nvPr/>
        </p:nvGrpSpPr>
        <p:grpSpPr>
          <a:xfrm>
            <a:off x="855441" y="1635860"/>
            <a:ext cx="242888" cy="2261226"/>
            <a:chOff x="855441" y="1635860"/>
            <a:chExt cx="242888" cy="2261226"/>
          </a:xfrm>
        </p:grpSpPr>
        <p:sp>
          <p:nvSpPr>
            <p:cNvPr id="18" name="Oval 17"/>
            <p:cNvSpPr/>
            <p:nvPr/>
          </p:nvSpPr>
          <p:spPr>
            <a:xfrm>
              <a:off x="855441" y="163586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855441" y="20876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855441" y="2819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1" name="Oval 20"/>
            <p:cNvSpPr/>
            <p:nvPr/>
          </p:nvSpPr>
          <p:spPr>
            <a:xfrm>
              <a:off x="855441" y="3657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pSp>
        <p:nvGrpSpPr>
          <p:cNvPr id="3" name="Group 2"/>
          <p:cNvGrpSpPr/>
          <p:nvPr/>
        </p:nvGrpSpPr>
        <p:grpSpPr>
          <a:xfrm>
            <a:off x="855441" y="6553200"/>
            <a:ext cx="242888" cy="1804308"/>
            <a:chOff x="855441" y="6553200"/>
            <a:chExt cx="242888" cy="1804308"/>
          </a:xfrm>
        </p:grpSpPr>
        <p:sp>
          <p:nvSpPr>
            <p:cNvPr id="22" name="Oval 21"/>
            <p:cNvSpPr/>
            <p:nvPr/>
          </p:nvSpPr>
          <p:spPr>
            <a:xfrm>
              <a:off x="855441" y="6553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3" name="Oval 22"/>
            <p:cNvSpPr/>
            <p:nvPr/>
          </p:nvSpPr>
          <p:spPr>
            <a:xfrm>
              <a:off x="855441" y="697990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4" name="Oval 23"/>
            <p:cNvSpPr/>
            <p:nvPr/>
          </p:nvSpPr>
          <p:spPr>
            <a:xfrm>
              <a:off x="855441" y="76798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5" name="Oval 24"/>
            <p:cNvSpPr/>
            <p:nvPr/>
          </p:nvSpPr>
          <p:spPr>
            <a:xfrm>
              <a:off x="855441" y="81180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aphicFrame>
        <p:nvGraphicFramePr>
          <p:cNvPr id="28" name="Table 27"/>
          <p:cNvGraphicFramePr>
            <a:graphicFrameLocks noGrp="1"/>
          </p:cNvGraphicFramePr>
          <p:nvPr>
            <p:extLst>
              <p:ext uri="{D42A27DB-BD31-4B8C-83A1-F6EECF244321}">
                <p14:modId xmlns:p14="http://schemas.microsoft.com/office/powerpoint/2010/main" val="1644627175"/>
              </p:ext>
            </p:extLst>
          </p:nvPr>
        </p:nvGraphicFramePr>
        <p:xfrm>
          <a:off x="5343525" y="8670019"/>
          <a:ext cx="1971675" cy="778781"/>
        </p:xfrm>
        <a:graphic>
          <a:graphicData uri="http://schemas.openxmlformats.org/drawingml/2006/table">
            <a:tbl>
              <a:tblPr/>
              <a:tblGrid>
                <a:gridCol w="1971675"/>
              </a:tblGrid>
              <a:tr h="183606">
                <a:tc>
                  <a:txBody>
                    <a:bodyPr/>
                    <a:lstStyle/>
                    <a:p>
                      <a:pPr marL="0" marR="0" algn="l">
                        <a:lnSpc>
                          <a:spcPct val="100000"/>
                        </a:lnSpc>
                        <a:spcBef>
                          <a:spcPts val="0"/>
                        </a:spcBef>
                        <a:spcAft>
                          <a:spcPts val="0"/>
                        </a:spcAft>
                      </a:pPr>
                      <a:r>
                        <a:rPr lang="en-US" sz="800" b="0" i="1" dirty="0" err="1" smtClean="0">
                          <a:solidFill>
                            <a:srgbClr val="000000"/>
                          </a:solidFill>
                          <a:latin typeface="+mn-lt"/>
                          <a:ea typeface="Times New Roman"/>
                          <a:cs typeface="Times New Roman"/>
                        </a:rPr>
                        <a:t>Hacia</a:t>
                      </a:r>
                      <a:r>
                        <a:rPr lang="en-US" sz="800" b="0" i="1" dirty="0" smtClean="0">
                          <a:solidFill>
                            <a:srgbClr val="000000"/>
                          </a:solidFill>
                          <a:latin typeface="+mn-lt"/>
                          <a:ea typeface="Times New Roman"/>
                          <a:cs typeface="Times New Roman"/>
                        </a:rPr>
                        <a:t> RI.6.5                   DOK 3 </a:t>
                      </a:r>
                      <a:r>
                        <a:rPr lang="en-US" sz="800" b="0" i="1" dirty="0">
                          <a:solidFill>
                            <a:srgbClr val="000000"/>
                          </a:solidFill>
                          <a:latin typeface="+mn-lt"/>
                          <a:ea typeface="Times New Roman"/>
                          <a:cs typeface="Times New Roman"/>
                        </a:rPr>
                        <a:t>- </a:t>
                      </a:r>
                      <a:r>
                        <a:rPr lang="en-US" sz="800" b="0" i="1" dirty="0" smtClean="0">
                          <a:solidFill>
                            <a:srgbClr val="000000"/>
                          </a:solidFill>
                          <a:latin typeface="+mn-lt"/>
                          <a:ea typeface="Times New Roman"/>
                          <a:cs typeface="Times New Roman"/>
                        </a:rPr>
                        <a:t>SYH</a:t>
                      </a:r>
                      <a:endParaRPr lang="en-US" sz="800" b="0" i="1" dirty="0">
                        <a:latin typeface="+mn-lt"/>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595175">
                <a:tc>
                  <a:txBody>
                    <a:bodyPr/>
                    <a:lstStyle/>
                    <a:p>
                      <a:pPr marL="0" marR="0">
                        <a:lnSpc>
                          <a:spcPct val="100000"/>
                        </a:lnSpc>
                        <a:spcBef>
                          <a:spcPts val="0"/>
                        </a:spcBef>
                        <a:spcAft>
                          <a:spcPts val="0"/>
                        </a:spcAft>
                      </a:pPr>
                      <a:r>
                        <a:rPr lang="es-419" sz="800" b="0" i="0" kern="1200" dirty="0" smtClean="0">
                          <a:solidFill>
                            <a:schemeClr val="tx1"/>
                          </a:solidFill>
                          <a:latin typeface="+mn-lt"/>
                          <a:ea typeface="+mn-ea"/>
                          <a:cs typeface="+mn-cs"/>
                        </a:rPr>
                        <a:t>Sintetiza la información de una oración, párrafo, capítulo o sección de </a:t>
                      </a:r>
                      <a:r>
                        <a:rPr lang="es-419" sz="800" b="0" i="0" u="sng" kern="1200" dirty="0" smtClean="0">
                          <a:solidFill>
                            <a:schemeClr val="tx1"/>
                          </a:solidFill>
                          <a:latin typeface="+mn-lt"/>
                          <a:ea typeface="+mn-ea"/>
                          <a:cs typeface="+mn-cs"/>
                        </a:rPr>
                        <a:t>una fuente </a:t>
                      </a:r>
                      <a:r>
                        <a:rPr lang="es-419" sz="800" b="0" i="0" kern="1200" dirty="0" smtClean="0">
                          <a:solidFill>
                            <a:schemeClr val="tx1"/>
                          </a:solidFill>
                          <a:latin typeface="+mn-lt"/>
                          <a:ea typeface="+mn-ea"/>
                          <a:cs typeface="+mn-cs"/>
                        </a:rPr>
                        <a:t>o texto para explicar el desarrollo general de un tema específico o una idea.</a:t>
                      </a:r>
                      <a:endParaRPr lang="en-US" sz="800" b="0" i="0" dirty="0">
                        <a:latin typeface="+mn-lt"/>
                        <a:ea typeface="Calibri"/>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s-419" smtClean="0"/>
              <a:pPr/>
              <a:t>38</a:t>
            </a:fld>
            <a:endParaRPr lang="es-419" dirty="0"/>
          </a:p>
        </p:txBody>
      </p:sp>
    </p:spTree>
    <p:extLst>
      <p:ext uri="{BB962C8B-B14F-4D97-AF65-F5344CB8AC3E}">
        <p14:creationId xmlns:p14="http://schemas.microsoft.com/office/powerpoint/2010/main" val="3883391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6821" y="5264409"/>
            <a:ext cx="6512179" cy="3719252"/>
          </a:xfrm>
          <a:prstGeom prst="rect">
            <a:avLst/>
          </a:prstGeom>
          <a:noFill/>
        </p:spPr>
        <p:txBody>
          <a:bodyPr wrap="square" lIns="101881" tIns="50941" rIns="101881" bIns="50941">
            <a:spAutoFit/>
          </a:bodyPr>
          <a:lstStyle/>
          <a:p>
            <a:pPr marL="393700" indent="-393700">
              <a:tabLst>
                <a:tab pos="0" algn="l"/>
              </a:tabLst>
            </a:pPr>
            <a:r>
              <a:rPr lang="es-419" sz="1900" b="1" dirty="0" smtClean="0">
                <a:latin typeface="Helvetica" pitchFamily="34" charset="0"/>
                <a:cs typeface="Helvetica" pitchFamily="34" charset="0"/>
              </a:rPr>
              <a:t>12</a:t>
            </a:r>
            <a:r>
              <a:rPr lang="es-419" sz="1700" b="1" dirty="0" smtClean="0">
                <a:latin typeface="Helvetica" pitchFamily="34" charset="0"/>
                <a:cs typeface="Helvetica" pitchFamily="34" charset="0"/>
              </a:rPr>
              <a:t>.  ¿Qué enunciado apoya </a:t>
            </a:r>
            <a:r>
              <a:rPr lang="es-419" sz="1700" b="1" u="sng" dirty="0" smtClean="0">
                <a:latin typeface="Helvetica" pitchFamily="34" charset="0"/>
                <a:cs typeface="Helvetica" pitchFamily="34" charset="0"/>
              </a:rPr>
              <a:t>mejor</a:t>
            </a:r>
            <a:r>
              <a:rPr lang="es-419" sz="1700" b="1" dirty="0" smtClean="0">
                <a:latin typeface="Helvetica" pitchFamily="34" charset="0"/>
                <a:cs typeface="Helvetica" pitchFamily="34" charset="0"/>
              </a:rPr>
              <a:t> cómo el punto de vista del autor en </a:t>
            </a:r>
            <a:r>
              <a:rPr lang="es-419" sz="1700" b="1" i="1" u="sng" dirty="0" smtClean="0">
                <a:latin typeface="Helvetica" pitchFamily="34" charset="0"/>
                <a:cs typeface="Helvetica" pitchFamily="34" charset="0"/>
              </a:rPr>
              <a:t>Valor canino </a:t>
            </a:r>
            <a:r>
              <a:rPr lang="es-419" sz="1700" b="1" dirty="0" smtClean="0">
                <a:latin typeface="Helvetica" pitchFamily="34" charset="0"/>
                <a:cs typeface="Helvetica" pitchFamily="34" charset="0"/>
              </a:rPr>
              <a:t>podría impactar al lector? </a:t>
            </a:r>
            <a:endParaRPr lang="es-419" sz="1700" dirty="0" smtClean="0">
              <a:latin typeface="Helvetica" pitchFamily="34" charset="0"/>
              <a:cs typeface="Helvetica" pitchFamily="34" charset="0"/>
            </a:endParaRPr>
          </a:p>
          <a:p>
            <a:endParaRPr lang="es-419" sz="1900" dirty="0" smtClean="0">
              <a:latin typeface="Helvetica" pitchFamily="34" charset="0"/>
              <a:cs typeface="Helvetica" pitchFamily="34" charset="0"/>
            </a:endParaRPr>
          </a:p>
          <a:p>
            <a:pPr marL="724507" indent="-361417">
              <a:buFont typeface="+mj-lt"/>
              <a:buAutoNum type="alphaUcPeriod"/>
            </a:pPr>
            <a:r>
              <a:rPr lang="es-419" sz="1500" dirty="0" smtClean="0">
                <a:latin typeface="Helvetica" pitchFamily="34" charset="0"/>
                <a:cs typeface="Helvetica" pitchFamily="34" charset="0"/>
              </a:rPr>
              <a:t>Los lectores podrían tener un nuevo respeto por los caninos de búsqueda y rescate.</a:t>
            </a:r>
          </a:p>
          <a:p>
            <a:pPr marL="724507" indent="-361417"/>
            <a:r>
              <a:rPr lang="es-419" sz="1500" dirty="0" smtClean="0">
                <a:latin typeface="Helvetica" pitchFamily="34" charset="0"/>
                <a:cs typeface="Helvetica" pitchFamily="34" charset="0"/>
              </a:rPr>
              <a:t> </a:t>
            </a:r>
          </a:p>
          <a:p>
            <a:pPr marL="724507" indent="-361417">
              <a:buFont typeface="+mj-lt"/>
              <a:buAutoNum type="alphaUcPeriod" startAt="2"/>
            </a:pPr>
            <a:r>
              <a:rPr lang="es-419" sz="1500" dirty="0" smtClean="0">
                <a:latin typeface="Helvetica" pitchFamily="34" charset="0"/>
                <a:cs typeface="Helvetica" pitchFamily="34" charset="0"/>
              </a:rPr>
              <a:t>Los lectores entienden que los caninos de búsqueda y rescate están haciendo lo que a ellos les gusta hacer.</a:t>
            </a:r>
          </a:p>
          <a:p>
            <a:pPr marL="724507" indent="-361417">
              <a:buFont typeface="+mj-lt"/>
              <a:buAutoNum type="alphaUcPeriod" startAt="2"/>
            </a:pPr>
            <a:endParaRPr lang="es-419" sz="1500" dirty="0" smtClean="0">
              <a:latin typeface="Helvetica" pitchFamily="34" charset="0"/>
              <a:cs typeface="Helvetica" pitchFamily="34" charset="0"/>
            </a:endParaRPr>
          </a:p>
          <a:p>
            <a:pPr marL="724507" indent="-361417">
              <a:buFont typeface="+mj-lt"/>
              <a:buAutoNum type="alphaUcPeriod" startAt="2"/>
            </a:pPr>
            <a:r>
              <a:rPr lang="es-419" sz="1500" dirty="0" smtClean="0">
                <a:latin typeface="Helvetica" pitchFamily="34" charset="0"/>
                <a:cs typeface="Helvetica" pitchFamily="34" charset="0"/>
              </a:rPr>
              <a:t>Los lectores pueden comparar los trabajadores de rescate humanos con los trabajadores de rescate  caninos.</a:t>
            </a:r>
          </a:p>
          <a:p>
            <a:pPr marL="724507" indent="-361417">
              <a:buFont typeface="+mj-lt"/>
              <a:buAutoNum type="alphaUcPeriod" startAt="2"/>
            </a:pPr>
            <a:endParaRPr lang="es-419" sz="1500" dirty="0" smtClean="0">
              <a:latin typeface="Helvetica" pitchFamily="34" charset="0"/>
              <a:cs typeface="Helvetica" pitchFamily="34" charset="0"/>
            </a:endParaRPr>
          </a:p>
          <a:p>
            <a:pPr marL="724507" indent="-361417">
              <a:buFont typeface="+mj-lt"/>
              <a:buAutoNum type="alphaUcPeriod" startAt="2"/>
            </a:pPr>
            <a:r>
              <a:rPr lang="es-419" sz="1500" dirty="0" smtClean="0">
                <a:latin typeface="Helvetica" pitchFamily="34" charset="0"/>
                <a:cs typeface="Helvetica" pitchFamily="34" charset="0"/>
              </a:rPr>
              <a:t>Los lectores aprenden de los efectos del humo, polvo y toxinas peligrosas.</a:t>
            </a:r>
          </a:p>
          <a:p>
            <a:pPr marL="599015" indent="-361417">
              <a:buFont typeface="+mj-lt"/>
              <a:buAutoNum type="alphaUcPeriod" startAt="2"/>
              <a:tabLst>
                <a:tab pos="543799" algn="l"/>
              </a:tabLst>
            </a:pPr>
            <a:endParaRPr lang="es-419" sz="1500" dirty="0">
              <a:latin typeface="Helvetica" pitchFamily="34" charset="0"/>
              <a:cs typeface="Helvetica"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719305128"/>
              </p:ext>
            </p:extLst>
          </p:nvPr>
        </p:nvGraphicFramePr>
        <p:xfrm>
          <a:off x="5562600" y="4400005"/>
          <a:ext cx="1480921" cy="549366"/>
        </p:xfrm>
        <a:graphic>
          <a:graphicData uri="http://schemas.openxmlformats.org/drawingml/2006/table">
            <a:tbl>
              <a:tblPr/>
              <a:tblGrid>
                <a:gridCol w="1480921"/>
              </a:tblGrid>
              <a:tr h="183606">
                <a:tc>
                  <a:txBody>
                    <a:bodyPr/>
                    <a:lstStyle/>
                    <a:p>
                      <a:pPr marL="0" marR="0" algn="l">
                        <a:lnSpc>
                          <a:spcPct val="100000"/>
                        </a:lnSpc>
                        <a:spcBef>
                          <a:spcPts val="0"/>
                        </a:spcBef>
                        <a:spcAft>
                          <a:spcPts val="0"/>
                        </a:spcAft>
                      </a:pPr>
                      <a:r>
                        <a:rPr lang="en-US" sz="800" b="0" i="1" dirty="0" err="1" smtClean="0">
                          <a:solidFill>
                            <a:srgbClr val="000000"/>
                          </a:solidFill>
                          <a:latin typeface="+mn-lt"/>
                          <a:ea typeface="Times New Roman"/>
                          <a:cs typeface="Times New Roman"/>
                        </a:rPr>
                        <a:t>Hacia</a:t>
                      </a:r>
                      <a:r>
                        <a:rPr lang="en-US" sz="800" b="0" i="1" dirty="0" smtClean="0">
                          <a:solidFill>
                            <a:srgbClr val="000000"/>
                          </a:solidFill>
                          <a:latin typeface="+mn-lt"/>
                          <a:ea typeface="Times New Roman"/>
                          <a:cs typeface="Times New Roman"/>
                        </a:rPr>
                        <a:t> RI.6.6</a:t>
                      </a:r>
                      <a:r>
                        <a:rPr lang="en-US" sz="800" b="0" i="1" baseline="0" dirty="0" smtClean="0">
                          <a:solidFill>
                            <a:srgbClr val="000000"/>
                          </a:solidFill>
                          <a:latin typeface="+mn-lt"/>
                          <a:ea typeface="Times New Roman"/>
                          <a:cs typeface="Times New Roman"/>
                        </a:rPr>
                        <a:t>         </a:t>
                      </a:r>
                      <a:r>
                        <a:rPr lang="en-US" sz="800" b="0" i="1" dirty="0" smtClean="0">
                          <a:solidFill>
                            <a:srgbClr val="000000"/>
                          </a:solidFill>
                          <a:latin typeface="+mn-lt"/>
                          <a:ea typeface="Times New Roman"/>
                          <a:cs typeface="Times New Roman"/>
                        </a:rPr>
                        <a:t>  DOK </a:t>
                      </a:r>
                      <a:r>
                        <a:rPr lang="en-US" sz="800" b="0" i="1" dirty="0">
                          <a:solidFill>
                            <a:srgbClr val="000000"/>
                          </a:solidFill>
                          <a:latin typeface="+mn-lt"/>
                          <a:ea typeface="Times New Roman"/>
                          <a:cs typeface="Times New Roman"/>
                        </a:rPr>
                        <a:t>2 - </a:t>
                      </a:r>
                      <a:r>
                        <a:rPr lang="en-US" sz="800" b="0" i="1" dirty="0" smtClean="0">
                          <a:solidFill>
                            <a:srgbClr val="000000"/>
                          </a:solidFill>
                          <a:latin typeface="+mn-lt"/>
                          <a:ea typeface="Times New Roman"/>
                          <a:cs typeface="Times New Roman"/>
                        </a:rPr>
                        <a:t>Ck</a:t>
                      </a:r>
                      <a:endParaRPr lang="en-US" sz="800" b="0" i="1" dirty="0">
                        <a:latin typeface="+mn-lt"/>
                        <a:ea typeface="Calibri"/>
                        <a:cs typeface="Times New Roman"/>
                      </a:endParaRPr>
                    </a:p>
                  </a:txBody>
                  <a:tcPr marL="25784" marR="2578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336515">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800" b="0" i="0" kern="1200" dirty="0" smtClean="0">
                          <a:solidFill>
                            <a:schemeClr val="tx1"/>
                          </a:solidFill>
                          <a:latin typeface="+mn-lt"/>
                          <a:ea typeface="+mn-ea"/>
                          <a:cs typeface="+mn-cs"/>
                        </a:rPr>
                        <a:t>Identifica el punto de vista o </a:t>
                      </a:r>
                      <a:r>
                        <a:rPr lang="es-419" sz="800" b="0" i="0" u="sng" kern="1200" dirty="0" smtClean="0">
                          <a:solidFill>
                            <a:schemeClr val="tx1"/>
                          </a:solidFill>
                          <a:latin typeface="+mn-lt"/>
                          <a:ea typeface="+mn-ea"/>
                          <a:cs typeface="+mn-cs"/>
                        </a:rPr>
                        <a:t>propósito </a:t>
                      </a:r>
                      <a:r>
                        <a:rPr lang="es-419" sz="800" b="0" i="0" kern="1200" dirty="0" smtClean="0">
                          <a:solidFill>
                            <a:schemeClr val="tx1"/>
                          </a:solidFill>
                          <a:latin typeface="+mn-lt"/>
                          <a:ea typeface="+mn-ea"/>
                          <a:cs typeface="+mn-cs"/>
                        </a:rPr>
                        <a:t>del autor en un texto nuevo.</a:t>
                      </a:r>
                      <a:endParaRPr lang="en-US" sz="800" b="0" i="0" dirty="0">
                        <a:latin typeface="+mn-lt"/>
                        <a:ea typeface="Calibri"/>
                        <a:cs typeface="Times New Roman"/>
                      </a:endParaRPr>
                    </a:p>
                  </a:txBody>
                  <a:tcPr marL="25784" marR="2578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0" name="Straight Connector 9"/>
          <p:cNvCxnSpPr/>
          <p:nvPr/>
        </p:nvCxnSpPr>
        <p:spPr>
          <a:xfrm>
            <a:off x="445294" y="4949371"/>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7700" y="446567"/>
            <a:ext cx="6591300" cy="3888529"/>
          </a:xfrm>
          <a:prstGeom prst="rect">
            <a:avLst/>
          </a:prstGeom>
        </p:spPr>
        <p:txBody>
          <a:bodyPr wrap="square" lIns="101881" tIns="50941" rIns="101881" bIns="50941">
            <a:spAutoFit/>
          </a:bodyPr>
          <a:lstStyle/>
          <a:p>
            <a:pPr marL="339725" indent="-339725"/>
            <a:r>
              <a:rPr lang="es-419" sz="1700" b="1" dirty="0" smtClean="0">
                <a:latin typeface="Helvetica" pitchFamily="34" charset="0"/>
                <a:cs typeface="Helvetica" pitchFamily="34" charset="0"/>
              </a:rPr>
              <a:t>11. ¿Cuál fue propósito del autor al escribir el pasaje </a:t>
            </a:r>
            <a:r>
              <a:rPr lang="es-419" sz="1700" b="1" i="1" u="sng" dirty="0" smtClean="0">
                <a:latin typeface="Helvetica" pitchFamily="34" charset="0"/>
                <a:cs typeface="Helvetica" pitchFamily="34" charset="0"/>
              </a:rPr>
              <a:t>Valor Canino</a:t>
            </a:r>
            <a:r>
              <a:rPr lang="es-419" sz="1700" b="1" dirty="0" smtClean="0">
                <a:latin typeface="Helvetica" pitchFamily="34" charset="0"/>
                <a:cs typeface="Helvetica" pitchFamily="34" charset="0"/>
              </a:rPr>
              <a:t>?</a:t>
            </a:r>
            <a:endParaRPr lang="es-419" sz="1700" dirty="0" smtClean="0">
              <a:latin typeface="Helvetica" pitchFamily="34" charset="0"/>
              <a:cs typeface="Helvetica" pitchFamily="34" charset="0"/>
            </a:endParaRPr>
          </a:p>
          <a:p>
            <a:pPr marL="240944" indent="-240944"/>
            <a:endParaRPr lang="es-419" sz="1700" dirty="0" smtClean="0">
              <a:latin typeface="Helvetica" pitchFamily="34" charset="0"/>
              <a:cs typeface="Helvetica" pitchFamily="34" charset="0"/>
            </a:endParaRPr>
          </a:p>
          <a:p>
            <a:pPr marL="690563" indent="-285750">
              <a:buFont typeface="+mj-lt"/>
              <a:buAutoNum type="alphaUcPeriod"/>
            </a:pPr>
            <a:r>
              <a:rPr lang="es-419" sz="1500" dirty="0" smtClean="0">
                <a:latin typeface="Helvetica" pitchFamily="34" charset="0"/>
                <a:cs typeface="Helvetica" pitchFamily="34" charset="0"/>
              </a:rPr>
              <a:t>El autor quería mostrar el orden de los eventos en los esfuerzos de rescate del 9/11.</a:t>
            </a:r>
          </a:p>
          <a:p>
            <a:pPr marL="690563" indent="-285750">
              <a:buFont typeface="+mj-lt"/>
              <a:buAutoNum type="alphaUcPeriod"/>
            </a:pPr>
            <a:endParaRPr lang="es-419" sz="1500" dirty="0" smtClean="0">
              <a:latin typeface="Helvetica" pitchFamily="34" charset="0"/>
              <a:cs typeface="Helvetica" pitchFamily="34" charset="0"/>
            </a:endParaRPr>
          </a:p>
          <a:p>
            <a:pPr marL="690563" indent="-285750">
              <a:buFont typeface="+mj-lt"/>
              <a:buAutoNum type="alphaUcPeriod"/>
            </a:pPr>
            <a:r>
              <a:rPr lang="es-419" sz="1500" dirty="0" smtClean="0">
                <a:latin typeface="Helvetica" pitchFamily="34" charset="0"/>
                <a:cs typeface="Helvetica" pitchFamily="34" charset="0"/>
              </a:rPr>
              <a:t>El autor quería explicar que los perros de rescate son activos vitales para los programas de búsqueda y rescate estatales, locales y federales. </a:t>
            </a:r>
          </a:p>
          <a:p>
            <a:pPr marL="690563" indent="-285750">
              <a:buFont typeface="+mj-lt"/>
              <a:buAutoNum type="alphaUcPeriod"/>
            </a:pPr>
            <a:endParaRPr lang="es-419" sz="1500" dirty="0" smtClean="0">
              <a:latin typeface="Helvetica" pitchFamily="34" charset="0"/>
              <a:cs typeface="Helvetica" pitchFamily="34" charset="0"/>
            </a:endParaRPr>
          </a:p>
          <a:p>
            <a:pPr marL="690563" indent="-285750">
              <a:buFont typeface="+mj-lt"/>
              <a:buAutoNum type="alphaUcPeriod"/>
            </a:pPr>
            <a:r>
              <a:rPr lang="es-419" sz="1500" dirty="0" smtClean="0">
                <a:latin typeface="Helvetica" pitchFamily="34" charset="0"/>
                <a:cs typeface="Helvetica" pitchFamily="34" charset="0"/>
              </a:rPr>
              <a:t>El autor quería explicar por qué la gente está preocupada por la salud de los perros de rescate durante el 9/11, y cuán importante ellos son para los trabajadores de búsqueda y rescate.</a:t>
            </a:r>
          </a:p>
          <a:p>
            <a:pPr marL="690563" indent="-285750">
              <a:buFont typeface="+mj-lt"/>
              <a:buAutoNum type="alphaUcPeriod"/>
            </a:pPr>
            <a:endParaRPr lang="es-419" sz="1500" dirty="0" smtClean="0">
              <a:latin typeface="Helvetica" pitchFamily="34" charset="0"/>
              <a:cs typeface="Helvetica" pitchFamily="34" charset="0"/>
            </a:endParaRPr>
          </a:p>
          <a:p>
            <a:pPr marL="690563" indent="-285750">
              <a:buFont typeface="+mj-lt"/>
              <a:buAutoNum type="alphaUcPeriod"/>
            </a:pPr>
            <a:r>
              <a:rPr lang="es-419" sz="1500" dirty="0" smtClean="0">
                <a:latin typeface="Helvetica" pitchFamily="34" charset="0"/>
                <a:cs typeface="Helvetica" pitchFamily="34" charset="0"/>
              </a:rPr>
              <a:t>El autor quería informar al lector que los perros tienen menos riesgos de desarrollar problemas respiratorios.   </a:t>
            </a:r>
            <a:endParaRPr lang="es-419" sz="1500" dirty="0">
              <a:latin typeface="Helvetica" pitchFamily="34" charset="0"/>
              <a:cs typeface="Helvetica" pitchFamily="34" charset="0"/>
            </a:endParaRPr>
          </a:p>
        </p:txBody>
      </p:sp>
      <p:grpSp>
        <p:nvGrpSpPr>
          <p:cNvPr id="3" name="Group 2"/>
          <p:cNvGrpSpPr/>
          <p:nvPr/>
        </p:nvGrpSpPr>
        <p:grpSpPr>
          <a:xfrm>
            <a:off x="792070" y="1293628"/>
            <a:ext cx="243774" cy="2680418"/>
            <a:chOff x="792070" y="1293628"/>
            <a:chExt cx="243774" cy="2680418"/>
          </a:xfrm>
        </p:grpSpPr>
        <p:sp>
          <p:nvSpPr>
            <p:cNvPr id="17" name="Oval 16"/>
            <p:cNvSpPr/>
            <p:nvPr/>
          </p:nvSpPr>
          <p:spPr>
            <a:xfrm>
              <a:off x="792070" y="373456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8" name="Oval 17"/>
            <p:cNvSpPr/>
            <p:nvPr/>
          </p:nvSpPr>
          <p:spPr>
            <a:xfrm>
              <a:off x="792956" y="12936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19" name="Oval 18"/>
            <p:cNvSpPr/>
            <p:nvPr/>
          </p:nvSpPr>
          <p:spPr>
            <a:xfrm>
              <a:off x="792956" y="194109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0" name="Oval 19"/>
            <p:cNvSpPr/>
            <p:nvPr/>
          </p:nvSpPr>
          <p:spPr>
            <a:xfrm>
              <a:off x="792956" y="283466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sp>
        <p:nvSpPr>
          <p:cNvPr id="21" name="Oval 20"/>
          <p:cNvSpPr/>
          <p:nvPr/>
        </p:nvSpPr>
        <p:spPr>
          <a:xfrm>
            <a:off x="792956" y="615806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2" name="Oval 21"/>
          <p:cNvSpPr/>
          <p:nvPr/>
        </p:nvSpPr>
        <p:spPr>
          <a:xfrm>
            <a:off x="810087" y="685396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3" name="Oval 22"/>
          <p:cNvSpPr/>
          <p:nvPr/>
        </p:nvSpPr>
        <p:spPr>
          <a:xfrm>
            <a:off x="792070" y="7467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4" name="Oval 23"/>
          <p:cNvSpPr/>
          <p:nvPr/>
        </p:nvSpPr>
        <p:spPr>
          <a:xfrm>
            <a:off x="792956" y="821618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aphicFrame>
        <p:nvGraphicFramePr>
          <p:cNvPr id="28" name="Table 27"/>
          <p:cNvGraphicFramePr>
            <a:graphicFrameLocks noGrp="1"/>
          </p:cNvGraphicFramePr>
          <p:nvPr>
            <p:extLst>
              <p:ext uri="{D42A27DB-BD31-4B8C-83A1-F6EECF244321}">
                <p14:modId xmlns:p14="http://schemas.microsoft.com/office/powerpoint/2010/main" val="3046799837"/>
              </p:ext>
            </p:extLst>
          </p:nvPr>
        </p:nvGraphicFramePr>
        <p:xfrm>
          <a:off x="5445022" y="9073707"/>
          <a:ext cx="1489178" cy="561760"/>
        </p:xfrm>
        <a:graphic>
          <a:graphicData uri="http://schemas.openxmlformats.org/drawingml/2006/table">
            <a:tbl>
              <a:tblPr/>
              <a:tblGrid>
                <a:gridCol w="1489178"/>
              </a:tblGrid>
              <a:tr h="196000">
                <a:tc>
                  <a:txBody>
                    <a:bodyPr/>
                    <a:lstStyle/>
                    <a:p>
                      <a:pPr marL="0" marR="0" algn="l">
                        <a:lnSpc>
                          <a:spcPct val="100000"/>
                        </a:lnSpc>
                        <a:spcBef>
                          <a:spcPts val="0"/>
                        </a:spcBef>
                        <a:spcAft>
                          <a:spcPts val="0"/>
                        </a:spcAft>
                      </a:pPr>
                      <a:r>
                        <a:rPr lang="en-US" sz="800" b="0" i="1" dirty="0" err="1" smtClean="0">
                          <a:solidFill>
                            <a:srgbClr val="000000"/>
                          </a:solidFill>
                          <a:latin typeface="+mn-lt"/>
                          <a:ea typeface="Times New Roman"/>
                          <a:cs typeface="Times New Roman"/>
                        </a:rPr>
                        <a:t>Hacia</a:t>
                      </a:r>
                      <a:r>
                        <a:rPr lang="en-US" sz="800" b="0" i="1" dirty="0" smtClean="0">
                          <a:solidFill>
                            <a:srgbClr val="000000"/>
                          </a:solidFill>
                          <a:latin typeface="+mn-lt"/>
                          <a:ea typeface="Times New Roman"/>
                          <a:cs typeface="Times New Roman"/>
                        </a:rPr>
                        <a:t> RI.6.6         DOK 3 </a:t>
                      </a:r>
                      <a:r>
                        <a:rPr lang="en-US" sz="800" b="0" i="1" dirty="0">
                          <a:solidFill>
                            <a:srgbClr val="000000"/>
                          </a:solidFill>
                          <a:latin typeface="+mn-lt"/>
                          <a:ea typeface="Times New Roman"/>
                          <a:cs typeface="Times New Roman"/>
                        </a:rPr>
                        <a:t>– </a:t>
                      </a:r>
                      <a:r>
                        <a:rPr lang="en-US" sz="800" b="0" i="1" dirty="0" smtClean="0">
                          <a:solidFill>
                            <a:srgbClr val="000000"/>
                          </a:solidFill>
                          <a:latin typeface="+mn-lt"/>
                          <a:ea typeface="Times New Roman"/>
                          <a:cs typeface="Times New Roman"/>
                        </a:rPr>
                        <a:t>Cw</a:t>
                      </a:r>
                      <a:endParaRPr lang="en-US" sz="800" b="0" i="1" dirty="0">
                        <a:latin typeface="+mn-lt"/>
                        <a:ea typeface="Calibri"/>
                        <a:cs typeface="Times New Roman"/>
                      </a:endParaRPr>
                    </a:p>
                  </a:txBody>
                  <a:tcPr marL="25784" marR="2578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4938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800" b="0" dirty="0" smtClean="0">
                          <a:latin typeface="+mn-lt"/>
                          <a:ea typeface="Times New Roman"/>
                          <a:cs typeface="Times New Roman"/>
                        </a:rPr>
                        <a:t>Describe cómo el punto de vista o propósito del autor impacta al lector.</a:t>
                      </a:r>
                      <a:endParaRPr lang="en-US" sz="800" b="0" dirty="0">
                        <a:latin typeface="+mn-lt"/>
                        <a:ea typeface="Calibri"/>
                        <a:cs typeface="Times New Roman"/>
                      </a:endParaRPr>
                    </a:p>
                  </a:txBody>
                  <a:tcPr marL="25784" marR="2578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s-419" smtClean="0"/>
              <a:pPr/>
              <a:t>39</a:t>
            </a:fld>
            <a:endParaRPr lang="es-419" dirty="0"/>
          </a:p>
        </p:txBody>
      </p:sp>
    </p:spTree>
    <p:extLst>
      <p:ext uri="{BB962C8B-B14F-4D97-AF65-F5344CB8AC3E}">
        <p14:creationId xmlns:p14="http://schemas.microsoft.com/office/powerpoint/2010/main" val="137766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627903"/>
            <a:ext cx="6873240" cy="8074286"/>
          </a:xfrm>
          <a:prstGeom prst="rect">
            <a:avLst/>
          </a:prstGeom>
          <a:noFill/>
        </p:spPr>
        <p:txBody>
          <a:bodyPr wrap="square" lIns="101880" tIns="50939" rIns="101880" bIns="50939" rtlCol="0">
            <a:spAutoFit/>
          </a:bodyPr>
          <a:lstStyle/>
          <a:p>
            <a:r>
              <a:rPr lang="es-419" sz="1200" dirty="0" smtClean="0"/>
              <a:t>Esta es una pre-evaluación para medir la tarea de escribir un </a:t>
            </a:r>
            <a:r>
              <a:rPr lang="es-419" sz="1200" b="1" dirty="0" smtClean="0"/>
              <a:t>artículo informativo</a:t>
            </a:r>
            <a:r>
              <a:rPr lang="es-419" sz="1200" dirty="0" smtClean="0"/>
              <a:t>. Las composiciones completas son siempre parte de una tarea de rendimiento.</a:t>
            </a:r>
          </a:p>
          <a:p>
            <a:endParaRPr lang="es-419" sz="1400" dirty="0" smtClean="0"/>
          </a:p>
          <a:p>
            <a:r>
              <a:rPr lang="es-419" sz="1200" b="1" i="1" u="sng" dirty="0" smtClean="0"/>
              <a:t>IMPORTANTE</a:t>
            </a:r>
            <a:r>
              <a:rPr lang="es-419" sz="1200" b="1" i="1" dirty="0" smtClean="0"/>
              <a:t>:  </a:t>
            </a:r>
            <a:r>
              <a:rPr lang="es-419" sz="1200" i="1" dirty="0" smtClean="0"/>
              <a:t>Esta pre-evaluación tiene un corto video que acompaña el pasaje literario </a:t>
            </a:r>
            <a:r>
              <a:rPr lang="es-419" sz="1200" b="1" i="1" u="sng" dirty="0" smtClean="0"/>
              <a:t>El perro perdido</a:t>
            </a:r>
            <a:r>
              <a:rPr lang="es-419" sz="1200" i="1" dirty="0" smtClean="0"/>
              <a:t>.  Antes de contestar las preguntas de selección multiple, los estudiantes necesitan ver el video de You Tube ‘KLM Lost &amp; Found’ (KLM-Perdido y encontrado) en  </a:t>
            </a:r>
            <a:r>
              <a:rPr lang="es-419" sz="1200" dirty="0" smtClean="0">
                <a:hlinkClick r:id="rId2"/>
              </a:rPr>
              <a:t>http://www.youtube.com/watch?v=NK-T_t166TY</a:t>
            </a:r>
            <a:endParaRPr lang="es-419" sz="1200" dirty="0" smtClean="0"/>
          </a:p>
          <a:p>
            <a:endParaRPr lang="es-419" sz="1200" dirty="0" smtClean="0"/>
          </a:p>
          <a:p>
            <a:endParaRPr lang="es-419" sz="1200" dirty="0" smtClean="0"/>
          </a:p>
          <a:p>
            <a:r>
              <a:rPr lang="es-419" sz="1200" dirty="0" smtClean="0"/>
              <a:t>Una tarea de rendimiento completa tendría: </a:t>
            </a:r>
          </a:p>
          <a:p>
            <a:endParaRPr lang="es-419" sz="1100" dirty="0" smtClean="0"/>
          </a:p>
          <a:p>
            <a:r>
              <a:rPr lang="es-419" sz="1100" b="1" i="1" dirty="0" smtClean="0"/>
              <a:t>Parte 1</a:t>
            </a:r>
          </a:p>
          <a:p>
            <a:pPr marL="228600" indent="-228600">
              <a:buFont typeface="+mj-lt"/>
              <a:buAutoNum type="alphaUcPeriod"/>
            </a:pPr>
            <a:r>
              <a:rPr lang="es-419" sz="1100" b="1" dirty="0" smtClean="0"/>
              <a:t>Una actividad para toda la clase </a:t>
            </a:r>
            <a:r>
              <a:rPr lang="es-419" sz="1100" dirty="0" smtClean="0"/>
              <a:t>(30 minutos)</a:t>
            </a:r>
          </a:p>
          <a:p>
            <a:r>
              <a:rPr lang="es-419" sz="1100" dirty="0" smtClean="0"/>
              <a:t>(35 minutos)</a:t>
            </a:r>
          </a:p>
          <a:p>
            <a:r>
              <a:rPr lang="es-419" sz="1100" b="1" dirty="0" smtClean="0"/>
              <a:t>B.    </a:t>
            </a:r>
            <a:r>
              <a:rPr lang="es-419" sz="1100" dirty="0" smtClean="0"/>
              <a:t>Pasajes o cualquier otra fuente de lectura </a:t>
            </a:r>
          </a:p>
          <a:p>
            <a:r>
              <a:rPr lang="es-419" sz="1100" b="1" dirty="0" smtClean="0"/>
              <a:t>C.    </a:t>
            </a:r>
            <a:r>
              <a:rPr lang="es-419" sz="1100" dirty="0" smtClean="0"/>
              <a:t>3 preguntas de investigación </a:t>
            </a:r>
          </a:p>
          <a:p>
            <a:r>
              <a:rPr lang="es-419" sz="1100" b="1" dirty="0" smtClean="0"/>
              <a:t>D.    </a:t>
            </a:r>
            <a:r>
              <a:rPr lang="es-419" sz="1100" dirty="0" smtClean="0"/>
              <a:t>Podrían haber otras preguntas de respuestas construidas.</a:t>
            </a:r>
          </a:p>
          <a:p>
            <a:r>
              <a:rPr lang="es-419" sz="1100" b="1" i="1" dirty="0" smtClean="0"/>
              <a:t>Part 2</a:t>
            </a:r>
          </a:p>
          <a:p>
            <a:pPr marL="181703" indent="-181703">
              <a:buFont typeface="Arial" panose="020B0604020202020204" pitchFamily="34" charset="0"/>
              <a:buChar char="•"/>
            </a:pPr>
            <a:r>
              <a:rPr lang="es-419" sz="1100" dirty="0" smtClean="0"/>
              <a:t>Una composición completa (70 minutos)</a:t>
            </a:r>
          </a:p>
          <a:p>
            <a:pPr marL="181703" indent="-181703">
              <a:buFont typeface="Arial" panose="020B0604020202020204" pitchFamily="34" charset="0"/>
              <a:buChar char="•"/>
            </a:pPr>
            <a:endParaRPr lang="es-419" sz="1100" dirty="0" smtClean="0"/>
          </a:p>
          <a:p>
            <a:r>
              <a:rPr lang="es-419" sz="1100" dirty="0" smtClean="0"/>
              <a:t>Los estudiantes deben tener acceso a recursos para revisar la ortografía, pero no para revisar la gramática. Los estudiantes pueden hacer referencia a sus pasajes, notas, a las 3 preguntas de investigación y a cualquier otra pregunta de respuesta construida, tantas veces como lo deseen. </a:t>
            </a:r>
          </a:p>
          <a:p>
            <a:endParaRPr lang="es-419" sz="1100" dirty="0" smtClean="0"/>
          </a:p>
          <a:p>
            <a:r>
              <a:rPr lang="es-419" sz="1400" u="sng" dirty="0" smtClean="0"/>
              <a:t>Instrucciones</a:t>
            </a:r>
          </a:p>
          <a:p>
            <a:r>
              <a:rPr lang="es-419" sz="1050" b="1" dirty="0" smtClean="0"/>
              <a:t>30 minutos</a:t>
            </a:r>
          </a:p>
          <a:p>
            <a:pPr marL="240782" indent="-240782">
              <a:buAutoNum type="arabicPeriod"/>
            </a:pPr>
            <a:r>
              <a:rPr lang="es-419" sz="1100" dirty="0" smtClean="0"/>
              <a:t>Es posible que desee tener una actividad de 30 minutos para toda la clase. El propósito de una actividad </a:t>
            </a:r>
            <a:r>
              <a:rPr lang="es-419" sz="1100" b="1" dirty="0" smtClean="0"/>
              <a:t>PT</a:t>
            </a:r>
            <a:r>
              <a:rPr lang="es-419" sz="1100" dirty="0" smtClean="0"/>
              <a:t> (</a:t>
            </a:r>
            <a:r>
              <a:rPr lang="es-419" sz="1100" i="1" dirty="0" smtClean="0"/>
              <a:t>Performance Task </a:t>
            </a:r>
            <a:r>
              <a:rPr lang="es-419" sz="1100" dirty="0" smtClean="0"/>
              <a:t>- </a:t>
            </a:r>
            <a:r>
              <a:rPr lang="es-419" sz="1100" b="1" dirty="0" smtClean="0"/>
              <a:t>Tarea de Rendimiento</a:t>
            </a:r>
            <a:r>
              <a:rPr lang="es-419" sz="1100" dirty="0" smtClean="0"/>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100" b="1" dirty="0" smtClean="0"/>
              <a:t>NO</a:t>
            </a:r>
            <a:r>
              <a:rPr lang="es-419" sz="1100" dirty="0" smtClean="0"/>
              <a:t> pre-enseña ningún contenido a ser evaluado!</a:t>
            </a:r>
          </a:p>
          <a:p>
            <a:r>
              <a:rPr lang="es-419" sz="1050" b="1" dirty="0" smtClean="0"/>
              <a:t>35 minutos</a:t>
            </a:r>
          </a:p>
          <a:p>
            <a:pPr marL="240782" indent="-240782">
              <a:buAutoNum type="arabicPeriod" startAt="2"/>
            </a:pPr>
            <a:r>
              <a:rPr lang="es-419" sz="1100" dirty="0" smtClean="0"/>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45635" indent="-245635">
              <a:buFont typeface="+mj-lt"/>
              <a:buAutoNum type="arabicPeriod" startAt="3"/>
            </a:pPr>
            <a:r>
              <a:rPr lang="es-419" sz="1100" dirty="0" smtClean="0"/>
              <a:t>Los estudiantes contestan las  3 preguntas de investigación o cualquier otra pregunta de respuesta construida. Los estudiantes deben hacer referencia a estas respuestas cuando estén escribiendo su artículo informativo.</a:t>
            </a:r>
          </a:p>
          <a:p>
            <a:r>
              <a:rPr lang="es-419" sz="1050" b="1" dirty="0" smtClean="0"/>
              <a:t>15 minutos de receso</a:t>
            </a:r>
          </a:p>
          <a:p>
            <a:r>
              <a:rPr lang="es-419" sz="1050" b="1" dirty="0" smtClean="0"/>
              <a:t>70 minutos</a:t>
            </a:r>
          </a:p>
          <a:p>
            <a:pPr marL="228600" indent="-228600"/>
            <a:r>
              <a:rPr lang="es-419" sz="1100" dirty="0" smtClean="0"/>
              <a:t>4.    Los estudiantes escriben una composición completa (artículo informativo).</a:t>
            </a:r>
          </a:p>
          <a:p>
            <a:endParaRPr lang="es-419" sz="1100" dirty="0" smtClean="0"/>
          </a:p>
          <a:p>
            <a:r>
              <a:rPr lang="es-419" sz="1100" b="1" u="sng" dirty="0" smtClean="0"/>
              <a:t>CALIFICACIÓN</a:t>
            </a:r>
          </a:p>
          <a:p>
            <a:r>
              <a:rPr lang="es-419" sz="1100" dirty="0" smtClean="0"/>
              <a:t>Se provee una rúbrica informativa.  Los estudiantes reciben 3 puntajes:</a:t>
            </a:r>
          </a:p>
          <a:p>
            <a:pPr marL="240782" indent="-240782">
              <a:buAutoNum type="arabicPeriod"/>
            </a:pPr>
            <a:r>
              <a:rPr lang="es-419" sz="1100" dirty="0" smtClean="0"/>
              <a:t>Organización y propósito</a:t>
            </a:r>
          </a:p>
          <a:p>
            <a:pPr marL="240782" indent="-240782">
              <a:buAutoNum type="arabicPeriod"/>
            </a:pPr>
            <a:r>
              <a:rPr lang="es-419" sz="1100" dirty="0" smtClean="0"/>
              <a:t>Evidencia y elaboración</a:t>
            </a:r>
          </a:p>
          <a:p>
            <a:pPr marL="240782" indent="-240782">
              <a:buAutoNum type="arabicPeriod"/>
            </a:pPr>
            <a:r>
              <a:rPr lang="es-419" sz="1100" dirty="0" smtClean="0"/>
              <a:t>Convenciones</a:t>
            </a:r>
            <a:endParaRPr lang="es-419" sz="1100" dirty="0"/>
          </a:p>
        </p:txBody>
      </p:sp>
      <p:sp>
        <p:nvSpPr>
          <p:cNvPr id="6" name="Slide Number Placeholder 5"/>
          <p:cNvSpPr>
            <a:spLocks noGrp="1"/>
          </p:cNvSpPr>
          <p:nvPr>
            <p:ph type="sldNum" sz="quarter" idx="12"/>
          </p:nvPr>
        </p:nvSpPr>
        <p:spPr/>
        <p:txBody>
          <a:bodyPr/>
          <a:lstStyle/>
          <a:p>
            <a:fld id="{F177B04D-AEB5-43ED-B9BA-B3D1EC9C9067}" type="slidenum">
              <a:rPr lang="es-419" smtClean="0"/>
              <a:pPr/>
              <a:t>4</a:t>
            </a:fld>
            <a:endParaRPr lang="es-419" dirty="0"/>
          </a:p>
        </p:txBody>
      </p:sp>
    </p:spTree>
    <p:extLst>
      <p:ext uri="{BB962C8B-B14F-4D97-AF65-F5344CB8AC3E}">
        <p14:creationId xmlns:p14="http://schemas.microsoft.com/office/powerpoint/2010/main" val="1156806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03532"/>
            <a:ext cx="6934200" cy="8459011"/>
          </a:xfrm>
          <a:prstGeom prst="rect">
            <a:avLst/>
          </a:prstGeom>
          <a:noFill/>
        </p:spPr>
        <p:txBody>
          <a:bodyPr wrap="square" lIns="101881" tIns="50941" rIns="101881" bIns="50941" rtlCol="0">
            <a:spAutoFit/>
          </a:bodyPr>
          <a:lstStyle/>
          <a:p>
            <a:pPr algn="ctr"/>
            <a:r>
              <a:rPr lang="es-419" sz="1900" b="1" u="sng" dirty="0" smtClean="0"/>
              <a:t>Datos sobre los perros de búsqueda y rescate</a:t>
            </a:r>
          </a:p>
          <a:p>
            <a:endParaRPr lang="es-419" sz="1600" b="1" u="sng" dirty="0" smtClean="0"/>
          </a:p>
          <a:p>
            <a:r>
              <a:rPr lang="es-419" sz="1600" b="1" u="sng" dirty="0" smtClean="0"/>
              <a:t>Clasificaciones de  perros de búsqueda y rescate</a:t>
            </a:r>
          </a:p>
          <a:p>
            <a:endParaRPr lang="es-419" sz="1200" b="1" u="sng" dirty="0" smtClean="0"/>
          </a:p>
          <a:p>
            <a:r>
              <a:rPr lang="es-419" sz="1600" dirty="0" smtClean="0"/>
              <a:t>El uso de perros en búsquedas y rescates es valiosa rastreando áreas naturales/silvestres, en desastres naturales y localizando personas desaparecidas. A las personas que trabajan con los perros se les llama entrenador/manejador.</a:t>
            </a:r>
          </a:p>
          <a:p>
            <a:endParaRPr lang="es-419" sz="1600" dirty="0" smtClean="0"/>
          </a:p>
          <a:p>
            <a:r>
              <a:rPr lang="es-419" sz="1600" dirty="0" smtClean="0"/>
              <a:t>Los perros de búsqueda y rescate pueden se clasificados como </a:t>
            </a:r>
            <a:r>
              <a:rPr lang="es-419" sz="1600" i="1" u="sng" dirty="0" smtClean="0"/>
              <a:t>perros de venteo </a:t>
            </a:r>
            <a:r>
              <a:rPr lang="es-419" sz="1600" dirty="0" smtClean="0"/>
              <a:t>o como </a:t>
            </a:r>
            <a:r>
              <a:rPr lang="es-419" sz="1600" i="1" u="sng" dirty="0" smtClean="0"/>
              <a:t>perros de rastreo </a:t>
            </a:r>
            <a:r>
              <a:rPr lang="es-419" sz="1600" dirty="0" smtClean="0"/>
              <a:t>.</a:t>
            </a:r>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endParaRPr lang="es-419" sz="1600" dirty="0" smtClean="0"/>
          </a:p>
          <a:p>
            <a:r>
              <a:rPr lang="es-419" sz="1600" b="1" u="sng" dirty="0" smtClean="0"/>
              <a:t>Entrenamiento</a:t>
            </a:r>
          </a:p>
          <a:p>
            <a:r>
              <a:rPr lang="es-419" sz="1600" dirty="0" smtClean="0"/>
              <a:t>El entrenamiento es riguroso, consume mucho tiempo y es un proceso de aprendizaje tanto para el perro como para su entrenador.  </a:t>
            </a:r>
          </a:p>
          <a:p>
            <a:endParaRPr lang="es-419" sz="1600" dirty="0" smtClean="0"/>
          </a:p>
          <a:p>
            <a:endParaRPr lang="es-419" sz="1600" dirty="0" smtClean="0"/>
          </a:p>
          <a:p>
            <a:endParaRPr lang="es-419" sz="1600" dirty="0" smtClean="0"/>
          </a:p>
          <a:p>
            <a:endParaRPr lang="es-419" sz="1600" dirty="0" smtClean="0"/>
          </a:p>
          <a:p>
            <a:endParaRPr lang="es-419" sz="1600" b="1" u="sng" dirty="0" smtClean="0"/>
          </a:p>
          <a:p>
            <a:r>
              <a:rPr lang="es-419" sz="1600" b="1" u="sng" dirty="0" smtClean="0"/>
              <a:t>Tipos de entrenamiento</a:t>
            </a:r>
          </a:p>
          <a:p>
            <a:endParaRPr lang="es-419" sz="1600" dirty="0"/>
          </a:p>
        </p:txBody>
      </p:sp>
      <p:graphicFrame>
        <p:nvGraphicFramePr>
          <p:cNvPr id="6" name="Table 5"/>
          <p:cNvGraphicFramePr>
            <a:graphicFrameLocks noGrp="1"/>
          </p:cNvGraphicFramePr>
          <p:nvPr>
            <p:extLst>
              <p:ext uri="{D42A27DB-BD31-4B8C-83A1-F6EECF244321}">
                <p14:modId xmlns:p14="http://schemas.microsoft.com/office/powerpoint/2010/main" val="527710452"/>
              </p:ext>
            </p:extLst>
          </p:nvPr>
        </p:nvGraphicFramePr>
        <p:xfrm>
          <a:off x="304800" y="2725480"/>
          <a:ext cx="7086600" cy="3105404"/>
        </p:xfrm>
        <a:graphic>
          <a:graphicData uri="http://schemas.openxmlformats.org/drawingml/2006/table">
            <a:tbl>
              <a:tblPr firstRow="1" bandRow="1">
                <a:tableStyleId>{5940675A-B579-460E-94D1-54222C63F5DA}</a:tableStyleId>
              </a:tblPr>
              <a:tblGrid>
                <a:gridCol w="3493394"/>
                <a:gridCol w="3593206"/>
              </a:tblGrid>
              <a:tr h="407924">
                <a:tc gridSpan="2">
                  <a:txBody>
                    <a:bodyPr/>
                    <a:lstStyle/>
                    <a:p>
                      <a:pPr algn="ctr"/>
                      <a:r>
                        <a:rPr lang="es-419" sz="1600" b="1" i="0" u="sng" noProof="0" dirty="0" smtClean="0"/>
                        <a:t>Dos tipos de </a:t>
                      </a:r>
                      <a:r>
                        <a:rPr lang="es-419" sz="1600" b="1" u="sng" noProof="0" dirty="0" smtClean="0"/>
                        <a:t>perros de búsqueda y rescate</a:t>
                      </a:r>
                      <a:endParaRPr lang="es-419" sz="1600" b="1" u="sng" noProof="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1400" dirty="0"/>
                    </a:p>
                  </a:txBody>
                  <a:tcPr/>
                </a:tc>
              </a:tr>
              <a:tr h="308138">
                <a:tc>
                  <a:txBody>
                    <a:bodyPr/>
                    <a:lstStyle/>
                    <a:p>
                      <a:pPr algn="ctr"/>
                      <a:r>
                        <a:rPr lang="es-419" sz="1400" b="1" u="sng" noProof="0" dirty="0" smtClean="0"/>
                        <a:t>Perros de venteo (</a:t>
                      </a:r>
                      <a:r>
                        <a:rPr lang="es-419" sz="1400" b="1" i="1" u="sng" noProof="0" dirty="0" smtClean="0"/>
                        <a:t>Air-</a:t>
                      </a:r>
                      <a:r>
                        <a:rPr lang="es-419" sz="1400" b="1" i="1" u="sng" noProof="0" dirty="0" err="1" smtClean="0"/>
                        <a:t>scenting</a:t>
                      </a:r>
                      <a:r>
                        <a:rPr lang="es-419" sz="1400" b="1" i="1" u="sng" noProof="0" dirty="0" smtClean="0"/>
                        <a:t> </a:t>
                      </a:r>
                      <a:r>
                        <a:rPr lang="es-419" sz="1400" b="1" i="1" u="sng" noProof="0" dirty="0" err="1" smtClean="0"/>
                        <a:t>Dogs</a:t>
                      </a:r>
                      <a:r>
                        <a:rPr lang="es-419" sz="1400" b="1" u="sng" noProof="0" dirty="0" smtClean="0"/>
                        <a:t>)</a:t>
                      </a:r>
                      <a:endParaRPr lang="es-419" sz="1400" b="1" u="sng"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419" sz="1400" b="1" u="sng" noProof="0" dirty="0" smtClean="0"/>
                        <a:t>Perros</a:t>
                      </a:r>
                      <a:r>
                        <a:rPr lang="es-419" sz="1400" b="1" u="sng" baseline="0" noProof="0" dirty="0" smtClean="0"/>
                        <a:t> de rastreo (</a:t>
                      </a:r>
                      <a:r>
                        <a:rPr lang="es-419" sz="1400" b="1" i="1" u="sng" noProof="0" dirty="0" err="1" smtClean="0"/>
                        <a:t>Trailing</a:t>
                      </a:r>
                      <a:r>
                        <a:rPr lang="es-419" sz="1400" b="1" i="1" u="sng" noProof="0" dirty="0" smtClean="0"/>
                        <a:t> and Tracking </a:t>
                      </a:r>
                      <a:r>
                        <a:rPr lang="es-419" sz="1400" b="1" i="1" u="sng" noProof="0" dirty="0" err="1" smtClean="0"/>
                        <a:t>Dogs</a:t>
                      </a:r>
                      <a:r>
                        <a:rPr lang="es-419" sz="1400" b="1" u="sng" noProof="0" dirty="0" smtClean="0"/>
                        <a:t>)</a:t>
                      </a:r>
                      <a:endParaRPr lang="es-419" sz="1400" b="1" u="sng"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83761">
                <a:tc>
                  <a:txBody>
                    <a:bodyPr/>
                    <a:lstStyle/>
                    <a:p>
                      <a:pPr>
                        <a:buFont typeface="Arial" pitchFamily="34" charset="0"/>
                        <a:buChar char="•"/>
                      </a:pPr>
                      <a:r>
                        <a:rPr lang="es-419" sz="1300" noProof="0" dirty="0" smtClean="0"/>
                        <a:t> Utilizan el olor humano en el aire para encontrar a cualquier persona</a:t>
                      </a:r>
                      <a:endParaRPr lang="es-419" sz="130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buFont typeface="Arial" pitchFamily="34" charset="0"/>
                        <a:buChar char="•"/>
                      </a:pPr>
                      <a:r>
                        <a:rPr lang="es-419" sz="1300" noProof="0" dirty="0" smtClean="0"/>
                        <a:t> Utilizan el olor de una persona específica </a:t>
                      </a:r>
                      <a:endParaRPr lang="es-419" sz="130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96164">
                <a:tc>
                  <a:txBody>
                    <a:bodyPr/>
                    <a:lstStyle/>
                    <a:p>
                      <a:pPr>
                        <a:buFont typeface="Arial" pitchFamily="34" charset="0"/>
                        <a:buChar char="•"/>
                      </a:pPr>
                      <a:r>
                        <a:rPr lang="es-419" sz="1300" noProof="0" dirty="0" smtClean="0"/>
                        <a:t> Trabajan sin seguir una pista</a:t>
                      </a:r>
                      <a:endParaRPr lang="es-419" sz="130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buFont typeface="Arial" pitchFamily="34" charset="0"/>
                        <a:buChar char="•"/>
                      </a:pPr>
                      <a:r>
                        <a:rPr lang="es-419" sz="1300" noProof="0" dirty="0" smtClean="0"/>
                        <a:t> Trabajan siguiendo una pista</a:t>
                      </a:r>
                      <a:endParaRPr lang="es-419" sz="130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83761">
                <a:tc>
                  <a:txBody>
                    <a:bodyPr/>
                    <a:lstStyle/>
                    <a:p>
                      <a:pPr>
                        <a:buFont typeface="Arial" pitchFamily="34" charset="0"/>
                        <a:buChar char="•"/>
                      </a:pPr>
                      <a:r>
                        <a:rPr lang="es-419" sz="1300" noProof="0" dirty="0" smtClean="0"/>
                        <a:t> Cubren grandes áreas de terreno, generalmente de 40-160 acres</a:t>
                      </a:r>
                      <a:endParaRPr lang="es-419" sz="130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buFont typeface="Arial" pitchFamily="34" charset="0"/>
                        <a:buChar char="•"/>
                      </a:pPr>
                      <a:r>
                        <a:rPr lang="es-419" sz="1300" noProof="0" dirty="0" smtClean="0"/>
                        <a:t> Cubren una variedad</a:t>
                      </a:r>
                      <a:r>
                        <a:rPr lang="es-419" sz="1300" baseline="0" noProof="0" dirty="0" smtClean="0"/>
                        <a:t> de tipos de terrenos</a:t>
                      </a:r>
                      <a:endParaRPr lang="es-419" sz="130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66938">
                <a:tc>
                  <a:txBody>
                    <a:bodyPr/>
                    <a:lstStyle/>
                    <a:p>
                      <a:pPr>
                        <a:buFont typeface="Arial" pitchFamily="34" charset="0"/>
                        <a:buChar char="•"/>
                      </a:pPr>
                      <a:r>
                        <a:rPr lang="es-419" sz="1300" noProof="0" dirty="0" smtClean="0"/>
                        <a:t>  La mayoría son Pastores alemanes o belgas , </a:t>
                      </a:r>
                      <a:r>
                        <a:rPr lang="es-419" sz="1300" baseline="0" noProof="0" dirty="0" smtClean="0"/>
                        <a:t> Border Collies, Golden o  Labrador Retrievers  y Springer  Spaniels</a:t>
                      </a:r>
                      <a:endParaRPr lang="es-419" sz="130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17475" indent="-117475">
                        <a:buFont typeface="Arial" pitchFamily="34" charset="0"/>
                        <a:buChar char="•"/>
                      </a:pPr>
                      <a:r>
                        <a:rPr lang="es-419" sz="1300" noProof="0" dirty="0" smtClean="0"/>
                        <a:t> Todos los perros son capaces de rastrear  y seguir de cerca, aunque las razas grandes de deportes,</a:t>
                      </a:r>
                      <a:r>
                        <a:rPr lang="es-419" sz="1300" baseline="0" noProof="0" dirty="0" smtClean="0"/>
                        <a:t> cacería (sabuesos), de trabajo y pastoreo, son más</a:t>
                      </a:r>
                      <a:r>
                        <a:rPr lang="es-419" sz="1300" noProof="0" dirty="0" smtClean="0"/>
                        <a:t> adaptables a diversos terrenos.</a:t>
                      </a:r>
                      <a:endParaRPr lang="es-419" sz="130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30959468"/>
              </p:ext>
            </p:extLst>
          </p:nvPr>
        </p:nvGraphicFramePr>
        <p:xfrm>
          <a:off x="395381" y="6629400"/>
          <a:ext cx="6836536" cy="935228"/>
        </p:xfrm>
        <a:graphic>
          <a:graphicData uri="http://schemas.openxmlformats.org/drawingml/2006/table">
            <a:tbl>
              <a:tblPr firstRow="1" bandRow="1">
                <a:tableStyleId>{5940675A-B579-460E-94D1-54222C63F5DA}</a:tableStyleId>
              </a:tblPr>
              <a:tblGrid>
                <a:gridCol w="2050961"/>
                <a:gridCol w="2343955"/>
                <a:gridCol w="2441620"/>
              </a:tblGrid>
              <a:tr h="407924">
                <a:tc>
                  <a:txBody>
                    <a:bodyPr/>
                    <a:lstStyle/>
                    <a:p>
                      <a:pPr algn="ctr"/>
                      <a:r>
                        <a:rPr lang="es-419" sz="1400" b="1" u="sng" noProof="0" dirty="0" smtClean="0"/>
                        <a:t>Comienzo</a:t>
                      </a:r>
                      <a:r>
                        <a:rPr lang="es-419" sz="1400" b="1" u="sng" baseline="0" noProof="0" dirty="0" smtClean="0"/>
                        <a:t> del entrenamiento</a:t>
                      </a:r>
                      <a:endParaRPr lang="es-419" sz="1400" b="1" u="sng"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419" sz="1400" b="1" u="sng" noProof="0" dirty="0" smtClean="0"/>
                        <a:t>Fin </a:t>
                      </a:r>
                      <a:r>
                        <a:rPr lang="es-419" sz="1400" b="1" u="sng" baseline="0" noProof="0" dirty="0" smtClean="0"/>
                        <a:t>del entrenamiento</a:t>
                      </a:r>
                      <a:endParaRPr lang="es-419" sz="1400" b="1" u="sng"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419" sz="1400" b="1" u="sng" noProof="0" dirty="0" smtClean="0"/>
                        <a:t>Retiro</a:t>
                      </a:r>
                      <a:r>
                        <a:rPr lang="es-419" sz="1400" b="1" u="sng" baseline="0" noProof="0" dirty="0" smtClean="0"/>
                        <a:t> del perro</a:t>
                      </a:r>
                      <a:endParaRPr lang="es-419" sz="1400" b="1" u="sng"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07924">
                <a:tc>
                  <a:txBody>
                    <a:bodyPr/>
                    <a:lstStyle/>
                    <a:p>
                      <a:pPr algn="ctr"/>
                      <a:r>
                        <a:rPr lang="es-419" sz="1300" b="0" i="0" noProof="0" dirty="0" smtClean="0"/>
                        <a:t>8 – 10 semanas de edad</a:t>
                      </a:r>
                      <a:endParaRPr lang="es-419" sz="1300" b="0" i="0"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419" sz="1300" b="0" i="0" noProof="0" dirty="0" smtClean="0"/>
                        <a:t>12 – 18 meses de edad</a:t>
                      </a:r>
                      <a:endParaRPr lang="es-419" sz="1300" b="0" i="0"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419" sz="1300" b="0" i="0" noProof="0" dirty="0" smtClean="0"/>
                        <a:t>5 – 10 años de edad</a:t>
                      </a:r>
                      <a:endParaRPr lang="es-419" sz="1300" b="0" i="0"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98831986"/>
              </p:ext>
            </p:extLst>
          </p:nvPr>
        </p:nvGraphicFramePr>
        <p:xfrm>
          <a:off x="395381" y="8052723"/>
          <a:ext cx="6836536" cy="1420368"/>
        </p:xfrm>
        <a:graphic>
          <a:graphicData uri="http://schemas.openxmlformats.org/drawingml/2006/table">
            <a:tbl>
              <a:tblPr firstRow="1" bandRow="1">
                <a:tableStyleId>{5940675A-B579-460E-94D1-54222C63F5DA}</a:tableStyleId>
              </a:tblPr>
              <a:tblGrid>
                <a:gridCol w="2050961"/>
                <a:gridCol w="2343955"/>
                <a:gridCol w="2441620"/>
              </a:tblGrid>
              <a:tr h="407924">
                <a:tc>
                  <a:txBody>
                    <a:bodyPr/>
                    <a:lstStyle/>
                    <a:p>
                      <a:pPr algn="ctr"/>
                      <a:r>
                        <a:rPr lang="es-419" sz="1400" b="1" u="sng" noProof="0" dirty="0" smtClean="0"/>
                        <a:t>Entrenamiento de obediencia</a:t>
                      </a:r>
                      <a:endParaRPr lang="es-419" sz="1400" b="1" u="sng"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419" sz="1400" b="1" u="sng" noProof="0" dirty="0" smtClean="0"/>
                        <a:t>Entrenamiento</a:t>
                      </a:r>
                      <a:r>
                        <a:rPr lang="es-419" sz="1400" b="1" u="sng" baseline="0" noProof="0" dirty="0" smtClean="0"/>
                        <a:t> de socialización</a:t>
                      </a:r>
                      <a:endParaRPr lang="es-419" sz="1400" b="1" u="sng"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419" sz="1400" b="1" u="sng" noProof="0" dirty="0" smtClean="0"/>
                        <a:t>Entrenamiento de rastreo (olfato)</a:t>
                      </a:r>
                      <a:endParaRPr lang="es-419" sz="1400" b="1" u="sng" noProof="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66938">
                <a:tc>
                  <a:txBody>
                    <a:bodyPr/>
                    <a:lstStyle/>
                    <a:p>
                      <a:pPr algn="l">
                        <a:buFont typeface="Arial" pitchFamily="34" charset="0"/>
                        <a:buChar char="•"/>
                      </a:pPr>
                      <a:r>
                        <a:rPr lang="es-419" sz="1300" b="0" i="0" baseline="0" noProof="0" dirty="0" smtClean="0"/>
                        <a:t>  2-5 veces al día</a:t>
                      </a:r>
                    </a:p>
                    <a:p>
                      <a:pPr marL="58738" indent="-58738" algn="l">
                        <a:buFont typeface="Arial" pitchFamily="34" charset="0"/>
                        <a:buChar char="•"/>
                      </a:pPr>
                      <a:r>
                        <a:rPr lang="es-419" sz="1300" b="0" i="0" baseline="0" noProof="0" dirty="0" smtClean="0"/>
                        <a:t> 10-60 minutos cada vez</a:t>
                      </a:r>
                      <a:endParaRPr lang="es-419" sz="1300" b="0" i="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buFont typeface="Arial" pitchFamily="34" charset="0"/>
                        <a:buChar char="•"/>
                      </a:pPr>
                      <a:r>
                        <a:rPr lang="es-419" sz="1300" b="0" i="0" baseline="0" noProof="0" dirty="0" smtClean="0"/>
                        <a:t> 2-5 veces al día</a:t>
                      </a:r>
                    </a:p>
                    <a:p>
                      <a:pPr marL="58738" indent="-58738" algn="l">
                        <a:buFont typeface="Arial" pitchFamily="34" charset="0"/>
                        <a:buChar char="•"/>
                      </a:pPr>
                      <a:r>
                        <a:rPr lang="es-419" sz="1300" b="0" i="0" baseline="0" noProof="0" dirty="0" smtClean="0"/>
                        <a:t> 10-60 minutos cada vez</a:t>
                      </a:r>
                      <a:endParaRPr lang="es-419" sz="1300" b="0" i="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buFont typeface="Arial" pitchFamily="34" charset="0"/>
                        <a:buChar char="•"/>
                      </a:pPr>
                      <a:r>
                        <a:rPr lang="es-419" sz="1300" b="0" i="0" baseline="0" noProof="0" dirty="0" smtClean="0"/>
                        <a:t>  3-7 veces al día</a:t>
                      </a:r>
                    </a:p>
                    <a:p>
                      <a:pPr marL="117475" marR="0" indent="-117475" algn="l" defTabSz="1018809" rtl="0" eaLnBrk="1" fontAlgn="auto" latinLnBrk="0" hangingPunct="1">
                        <a:lnSpc>
                          <a:spcPct val="100000"/>
                        </a:lnSpc>
                        <a:spcBef>
                          <a:spcPts val="0"/>
                        </a:spcBef>
                        <a:spcAft>
                          <a:spcPts val="0"/>
                        </a:spcAft>
                        <a:buClrTx/>
                        <a:buSzTx/>
                        <a:buFont typeface="Arial" pitchFamily="34" charset="0"/>
                        <a:buChar char="•"/>
                        <a:tabLst/>
                        <a:defRPr/>
                      </a:pPr>
                      <a:r>
                        <a:rPr lang="es-419" sz="1300" b="0" i="0" baseline="0" noProof="0" dirty="0" smtClean="0"/>
                        <a:t> 5-30 minutos cada vez, aumentándolo con el tiempo hasta llegar a 60 minutos</a:t>
                      </a:r>
                      <a:endParaRPr lang="es-419" sz="1300" b="0" i="0" noProof="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Slide Number Placeholder 2"/>
          <p:cNvSpPr>
            <a:spLocks noGrp="1"/>
          </p:cNvSpPr>
          <p:nvPr>
            <p:ph type="sldNum" sz="quarter" idx="12"/>
          </p:nvPr>
        </p:nvSpPr>
        <p:spPr>
          <a:xfrm>
            <a:off x="6557963" y="9522884"/>
            <a:ext cx="842010" cy="535517"/>
          </a:xfrm>
        </p:spPr>
        <p:txBody>
          <a:bodyPr/>
          <a:lstStyle/>
          <a:p>
            <a:r>
              <a:rPr lang="en-US" dirty="0" smtClean="0"/>
              <a:t>40</a:t>
            </a:r>
            <a:endParaRPr lang="en-US" dirty="0"/>
          </a:p>
        </p:txBody>
      </p:sp>
    </p:spTree>
    <p:extLst>
      <p:ext uri="{BB962C8B-B14F-4D97-AF65-F5344CB8AC3E}">
        <p14:creationId xmlns:p14="http://schemas.microsoft.com/office/powerpoint/2010/main" val="4150036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47700" y="4205054"/>
            <a:ext cx="6667500" cy="4211694"/>
          </a:xfrm>
          <a:prstGeom prst="rect">
            <a:avLst/>
          </a:prstGeom>
          <a:noFill/>
        </p:spPr>
        <p:txBody>
          <a:bodyPr wrap="square" lIns="101881" tIns="50941" rIns="101881" bIns="50941">
            <a:spAutoFit/>
          </a:bodyPr>
          <a:lstStyle/>
          <a:p>
            <a:endParaRPr lang="es-419" sz="1700" dirty="0" smtClean="0">
              <a:latin typeface="Helvetica" pitchFamily="34" charset="0"/>
              <a:cs typeface="Helvetica" pitchFamily="34" charset="0"/>
            </a:endParaRPr>
          </a:p>
          <a:p>
            <a:pPr marL="361417" indent="-361417"/>
            <a:r>
              <a:rPr lang="es-419" sz="1700" b="1" dirty="0" smtClean="0">
                <a:latin typeface="Helvetica" pitchFamily="34" charset="0"/>
                <a:cs typeface="Helvetica" pitchFamily="34" charset="0"/>
              </a:rPr>
              <a:t>14. Utilizando información de </a:t>
            </a:r>
            <a:r>
              <a:rPr lang="es-419" sz="1700" b="1" i="1" u="sng" dirty="0" smtClean="0">
                <a:latin typeface="Helvetica" pitchFamily="34" charset="0"/>
                <a:cs typeface="Helvetica" pitchFamily="34" charset="0"/>
              </a:rPr>
              <a:t>Valor canino </a:t>
            </a:r>
            <a:r>
              <a:rPr lang="es-419" sz="1700" b="1" dirty="0" smtClean="0">
                <a:latin typeface="Helvetica" pitchFamily="34" charset="0"/>
                <a:cs typeface="Helvetica" pitchFamily="34" charset="0"/>
              </a:rPr>
              <a:t>y </a:t>
            </a:r>
            <a:r>
              <a:rPr lang="es-419" sz="1700" b="1" i="1" u="sng" dirty="0" smtClean="0">
                <a:latin typeface="Helvetica" pitchFamily="34" charset="0"/>
                <a:cs typeface="Helvetica" pitchFamily="34" charset="0"/>
              </a:rPr>
              <a:t>Datos sobre los perros de búsqueda y rescate,</a:t>
            </a:r>
            <a:r>
              <a:rPr lang="es-419" sz="1700" b="1" i="1" dirty="0" smtClean="0">
                <a:latin typeface="Helvetica" pitchFamily="34" charset="0"/>
                <a:cs typeface="Helvetica" pitchFamily="34" charset="0"/>
              </a:rPr>
              <a:t> </a:t>
            </a:r>
            <a:r>
              <a:rPr lang="es-419" sz="1700" b="1" dirty="0" smtClean="0">
                <a:latin typeface="Helvetica" pitchFamily="34" charset="0"/>
                <a:cs typeface="Helvetica" pitchFamily="34" charset="0"/>
              </a:rPr>
              <a:t>qué declaración apoya </a:t>
            </a:r>
            <a:r>
              <a:rPr lang="es-419" sz="1700" b="1" u="sng" dirty="0" smtClean="0">
                <a:latin typeface="Helvetica" pitchFamily="34" charset="0"/>
                <a:cs typeface="Helvetica" pitchFamily="34" charset="0"/>
              </a:rPr>
              <a:t>mejor</a:t>
            </a:r>
            <a:r>
              <a:rPr lang="es-419" sz="1700" b="1" dirty="0" smtClean="0">
                <a:latin typeface="Helvetica" pitchFamily="34" charset="0"/>
                <a:cs typeface="Helvetica" pitchFamily="34" charset="0"/>
              </a:rPr>
              <a:t> que los perros de búsqueda y rescate no nacen con la capacidad para encontrar personas?</a:t>
            </a:r>
          </a:p>
          <a:p>
            <a:endParaRPr lang="es-419" sz="1700" dirty="0" smtClean="0">
              <a:latin typeface="Helvetica" pitchFamily="34" charset="0"/>
              <a:cs typeface="Helvetica" pitchFamily="34" charset="0"/>
            </a:endParaRPr>
          </a:p>
          <a:p>
            <a:pPr marL="682625" indent="-341313">
              <a:buFont typeface="+mj-lt"/>
              <a:buAutoNum type="alphaUcPeriod"/>
            </a:pPr>
            <a:r>
              <a:rPr lang="es-419" sz="1500" dirty="0" smtClean="0">
                <a:latin typeface="Helvetica" pitchFamily="34" charset="0"/>
                <a:cs typeface="Helvetica" pitchFamily="34" charset="0"/>
              </a:rPr>
              <a:t>Ciertos perros son mejores como caninos de búsqueda y rescate que otros.  </a:t>
            </a:r>
          </a:p>
          <a:p>
            <a:pPr marL="682625" indent="-341313">
              <a:buFont typeface="+mj-lt"/>
              <a:buAutoNum type="alphaUcPeriod"/>
            </a:pPr>
            <a:endParaRPr lang="es-419" sz="1500" dirty="0" smtClean="0">
              <a:latin typeface="Helvetica" pitchFamily="34" charset="0"/>
              <a:cs typeface="Helvetica" pitchFamily="34" charset="0"/>
            </a:endParaRPr>
          </a:p>
          <a:p>
            <a:pPr marL="682625" indent="-341313">
              <a:buFont typeface="+mj-lt"/>
              <a:buAutoNum type="alphaUcPeriod"/>
            </a:pPr>
            <a:r>
              <a:rPr lang="es-419" sz="1500" dirty="0" smtClean="0">
                <a:latin typeface="Helvetica" pitchFamily="34" charset="0"/>
                <a:cs typeface="Helvetica" pitchFamily="34" charset="0"/>
              </a:rPr>
              <a:t>Los perros de búsqueda y rescate pasan de 12-18 meses en entrenamiento intensivo..</a:t>
            </a:r>
          </a:p>
          <a:p>
            <a:pPr marL="682625" indent="-341313">
              <a:buFont typeface="+mj-lt"/>
              <a:buAutoNum type="alphaUcPeriod"/>
            </a:pPr>
            <a:endParaRPr lang="es-419" sz="1500" dirty="0" smtClean="0">
              <a:latin typeface="Helvetica" pitchFamily="34" charset="0"/>
              <a:cs typeface="Helvetica" pitchFamily="34" charset="0"/>
            </a:endParaRPr>
          </a:p>
          <a:p>
            <a:pPr marL="682625" indent="-341313">
              <a:buFont typeface="+mj-lt"/>
              <a:buAutoNum type="alphaUcPeriod"/>
            </a:pPr>
            <a:r>
              <a:rPr lang="es-419" sz="1500" dirty="0" smtClean="0">
                <a:latin typeface="Helvetica" pitchFamily="34" charset="0"/>
                <a:cs typeface="Helvetica" pitchFamily="34" charset="0"/>
              </a:rPr>
              <a:t>“Ser inquisitivo, que pueda ser entrenado, y lleno de energía también es una ventaja.”</a:t>
            </a:r>
          </a:p>
          <a:p>
            <a:pPr marL="682625" indent="-341313">
              <a:buFont typeface="+mj-lt"/>
              <a:buAutoNum type="alphaUcPeriod"/>
            </a:pPr>
            <a:endParaRPr lang="es-419" sz="1500" dirty="0" smtClean="0">
              <a:latin typeface="Helvetica" pitchFamily="34" charset="0"/>
              <a:cs typeface="Helvetica" pitchFamily="34" charset="0"/>
            </a:endParaRPr>
          </a:p>
          <a:p>
            <a:pPr marL="682625" indent="-341313">
              <a:buFont typeface="+mj-lt"/>
              <a:buAutoNum type="alphaUcPeriod"/>
            </a:pPr>
            <a:r>
              <a:rPr lang="es-419" sz="1500" dirty="0" smtClean="0">
                <a:latin typeface="Helvetica" pitchFamily="34" charset="0"/>
                <a:cs typeface="Helvetica" pitchFamily="34" charset="0"/>
              </a:rPr>
              <a:t>“Los perros de búsqueda y rescate no nacen con la capacidad para encontrar personas desaparecidas.”</a:t>
            </a:r>
            <a:endParaRPr lang="es-419" sz="1500" dirty="0">
              <a:latin typeface="Helvetica" pitchFamily="34" charset="0"/>
              <a:cs typeface="Helvetica" pitchFamily="34" charset="0"/>
            </a:endParaRPr>
          </a:p>
        </p:txBody>
      </p:sp>
      <p:cxnSp>
        <p:nvCxnSpPr>
          <p:cNvPr id="10" name="Straight Connector 9"/>
          <p:cNvCxnSpPr/>
          <p:nvPr/>
        </p:nvCxnSpPr>
        <p:spPr>
          <a:xfrm>
            <a:off x="410117" y="391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9158" y="282054"/>
            <a:ext cx="6315075" cy="3226809"/>
          </a:xfrm>
          <a:prstGeom prst="rect">
            <a:avLst/>
          </a:prstGeom>
          <a:noFill/>
        </p:spPr>
        <p:txBody>
          <a:bodyPr wrap="square" lIns="101881" tIns="50941" rIns="101881" bIns="50941">
            <a:spAutoFit/>
          </a:bodyPr>
          <a:lstStyle/>
          <a:p>
            <a:pPr marL="395288" indent="-395288"/>
            <a:r>
              <a:rPr lang="es-419" sz="1700" b="1" dirty="0" smtClean="0">
                <a:latin typeface="Helvetica" pitchFamily="34" charset="0"/>
                <a:cs typeface="Helvetica" pitchFamily="34" charset="0"/>
              </a:rPr>
              <a:t>13.  Basado en </a:t>
            </a:r>
            <a:r>
              <a:rPr lang="es-419" sz="1700" b="1" i="1" u="sng" dirty="0" smtClean="0">
                <a:latin typeface="Helvetica" pitchFamily="34" charset="0"/>
                <a:cs typeface="Helvetica" pitchFamily="34" charset="0"/>
              </a:rPr>
              <a:t>Valor canino </a:t>
            </a:r>
            <a:r>
              <a:rPr lang="es-419" sz="1700" b="1" dirty="0" smtClean="0">
                <a:latin typeface="Helvetica" pitchFamily="34" charset="0"/>
                <a:cs typeface="Helvetica" pitchFamily="34" charset="0"/>
              </a:rPr>
              <a:t>y </a:t>
            </a:r>
            <a:r>
              <a:rPr lang="es-419" sz="1700" b="1" i="1" u="sng" dirty="0" smtClean="0">
                <a:latin typeface="Helvetica" pitchFamily="34" charset="0"/>
                <a:cs typeface="Helvetica" pitchFamily="34" charset="0"/>
              </a:rPr>
              <a:t>Datos sobre los perros de búsqueda y rescate</a:t>
            </a:r>
            <a:r>
              <a:rPr lang="es-419" sz="1700" b="1" dirty="0" smtClean="0">
                <a:latin typeface="Helvetica" pitchFamily="34" charset="0"/>
                <a:cs typeface="Helvetica" pitchFamily="34" charset="0"/>
              </a:rPr>
              <a:t>, qué tipo de perros probablemente ayudaron </a:t>
            </a:r>
            <a:r>
              <a:rPr lang="es-419" sz="1700" b="1" u="sng" dirty="0" smtClean="0">
                <a:latin typeface="Helvetica" pitchFamily="34" charset="0"/>
                <a:cs typeface="Helvetica" pitchFamily="34" charset="0"/>
              </a:rPr>
              <a:t>más</a:t>
            </a:r>
            <a:r>
              <a:rPr lang="es-419" sz="1700" b="1" dirty="0" smtClean="0">
                <a:latin typeface="Helvetica" pitchFamily="34" charset="0"/>
                <a:cs typeface="Helvetica" pitchFamily="34" charset="0"/>
              </a:rPr>
              <a:t> durante 9/11?</a:t>
            </a:r>
          </a:p>
          <a:p>
            <a:pPr marL="361417" indent="-361417">
              <a:buFont typeface="+mj-lt"/>
              <a:buAutoNum type="alphaUcPeriod"/>
            </a:pPr>
            <a:endParaRPr lang="es-419" sz="1700" dirty="0" smtClean="0">
              <a:latin typeface="Helvetica" pitchFamily="34" charset="0"/>
              <a:cs typeface="Helvetica" pitchFamily="34" charset="0"/>
            </a:endParaRPr>
          </a:p>
          <a:p>
            <a:pPr marL="682625" indent="-322263">
              <a:buFont typeface="+mj-lt"/>
              <a:buAutoNum type="alphaUcPeriod"/>
            </a:pPr>
            <a:r>
              <a:rPr lang="es-419" sz="1500" dirty="0">
                <a:latin typeface="Helvetica" pitchFamily="34" charset="0"/>
                <a:cs typeface="Helvetica" pitchFamily="34" charset="0"/>
              </a:rPr>
              <a:t>Caninos de </a:t>
            </a:r>
            <a:r>
              <a:rPr lang="es-419" sz="1500" dirty="0" smtClean="0">
                <a:latin typeface="Helvetica" pitchFamily="34" charset="0"/>
                <a:cs typeface="Helvetica" pitchFamily="34" charset="0"/>
              </a:rPr>
              <a:t>búsqueda </a:t>
            </a:r>
            <a:r>
              <a:rPr lang="es-419" sz="1500" dirty="0">
                <a:latin typeface="Helvetica" pitchFamily="34" charset="0"/>
                <a:cs typeface="Helvetica" pitchFamily="34" charset="0"/>
              </a:rPr>
              <a:t>y </a:t>
            </a:r>
            <a:r>
              <a:rPr lang="es-419" sz="1500" dirty="0" smtClean="0">
                <a:latin typeface="Helvetica" pitchFamily="34" charset="0"/>
                <a:cs typeface="Helvetica" pitchFamily="34" charset="0"/>
              </a:rPr>
              <a:t>rescate entrenados como perros de rastreo.  </a:t>
            </a:r>
          </a:p>
          <a:p>
            <a:pPr marL="682625" indent="-322263">
              <a:buFont typeface="+mj-lt"/>
              <a:buAutoNum type="alphaUcPeriod"/>
            </a:pPr>
            <a:endParaRPr lang="es-419" sz="1500" dirty="0" smtClean="0">
              <a:latin typeface="Helvetica" pitchFamily="34" charset="0"/>
              <a:cs typeface="Helvetica" pitchFamily="34" charset="0"/>
            </a:endParaRPr>
          </a:p>
          <a:p>
            <a:pPr marL="682625" indent="-322263">
              <a:buFont typeface="+mj-lt"/>
              <a:buAutoNum type="alphaUcPeriod"/>
            </a:pPr>
            <a:r>
              <a:rPr lang="es-419" sz="1500" dirty="0" smtClean="0">
                <a:latin typeface="Helvetica" pitchFamily="34" charset="0"/>
                <a:cs typeface="Helvetica" pitchFamily="34" charset="0"/>
              </a:rPr>
              <a:t>Caninos entrenados en socialización.</a:t>
            </a:r>
          </a:p>
          <a:p>
            <a:pPr marL="682625" indent="-322263">
              <a:buFont typeface="+mj-lt"/>
              <a:buAutoNum type="alphaUcPeriod"/>
            </a:pPr>
            <a:endParaRPr lang="es-419" sz="1500" dirty="0" smtClean="0">
              <a:latin typeface="Helvetica" pitchFamily="34" charset="0"/>
              <a:cs typeface="Helvetica" pitchFamily="34" charset="0"/>
            </a:endParaRPr>
          </a:p>
          <a:p>
            <a:pPr marL="682625" indent="-322263">
              <a:buFont typeface="+mj-lt"/>
              <a:buAutoNum type="alphaUcPeriod"/>
            </a:pPr>
            <a:r>
              <a:rPr lang="es-419" sz="1500" dirty="0">
                <a:latin typeface="Helvetica" pitchFamily="34" charset="0"/>
                <a:cs typeface="Helvetica" pitchFamily="34" charset="0"/>
              </a:rPr>
              <a:t>Caninos de búsqueda y </a:t>
            </a:r>
            <a:r>
              <a:rPr lang="es-419" sz="1500" dirty="0" smtClean="0">
                <a:latin typeface="Helvetica" pitchFamily="34" charset="0"/>
                <a:cs typeface="Helvetica" pitchFamily="34" charset="0"/>
              </a:rPr>
              <a:t>rescate entrenados como perros de venteo.  </a:t>
            </a:r>
          </a:p>
          <a:p>
            <a:pPr marL="682625" indent="-322263">
              <a:buFont typeface="+mj-lt"/>
              <a:buAutoNum type="alphaUcPeriod"/>
            </a:pPr>
            <a:endParaRPr lang="es-419" sz="1500" dirty="0" smtClean="0">
              <a:latin typeface="Helvetica" pitchFamily="34" charset="0"/>
              <a:cs typeface="Helvetica" pitchFamily="34" charset="0"/>
            </a:endParaRPr>
          </a:p>
          <a:p>
            <a:pPr marL="682625" indent="-322263">
              <a:buFont typeface="+mj-lt"/>
              <a:buAutoNum type="alphaUcPeriod"/>
            </a:pPr>
            <a:r>
              <a:rPr lang="es-419" sz="1500" dirty="0" smtClean="0">
                <a:latin typeface="Helvetica" pitchFamily="34" charset="0"/>
                <a:cs typeface="Helvetica" pitchFamily="34" charset="0"/>
              </a:rPr>
              <a:t>Caninos que eran menores de 12 meses de edad.</a:t>
            </a:r>
            <a:endParaRPr lang="es-419" sz="1500" dirty="0">
              <a:latin typeface="Helvetica" pitchFamily="34" charset="0"/>
              <a:cs typeface="Helvetica" pitchFamily="34" charset="0"/>
            </a:endParaRPr>
          </a:p>
        </p:txBody>
      </p:sp>
      <p:sp>
        <p:nvSpPr>
          <p:cNvPr id="27" name="Oval 26"/>
          <p:cNvSpPr/>
          <p:nvPr/>
        </p:nvSpPr>
        <p:spPr>
          <a:xfrm>
            <a:off x="780602" y="139948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8" name="Oval 27"/>
          <p:cNvSpPr/>
          <p:nvPr/>
        </p:nvSpPr>
        <p:spPr>
          <a:xfrm>
            <a:off x="784667" y="202557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29" name="Oval 28"/>
          <p:cNvSpPr/>
          <p:nvPr/>
        </p:nvSpPr>
        <p:spPr>
          <a:xfrm>
            <a:off x="780602" y="251311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0" name="Oval 29"/>
          <p:cNvSpPr/>
          <p:nvPr/>
        </p:nvSpPr>
        <p:spPr>
          <a:xfrm>
            <a:off x="784667" y="320029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nvGrpSpPr>
          <p:cNvPr id="3" name="Group 2"/>
          <p:cNvGrpSpPr/>
          <p:nvPr/>
        </p:nvGrpSpPr>
        <p:grpSpPr>
          <a:xfrm>
            <a:off x="780602" y="5834432"/>
            <a:ext cx="260445" cy="2253654"/>
            <a:chOff x="780602" y="5834432"/>
            <a:chExt cx="260445" cy="2253654"/>
          </a:xfrm>
        </p:grpSpPr>
        <p:sp>
          <p:nvSpPr>
            <p:cNvPr id="31" name="Oval 30"/>
            <p:cNvSpPr/>
            <p:nvPr/>
          </p:nvSpPr>
          <p:spPr>
            <a:xfrm>
              <a:off x="788210" y="583443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2" name="Oval 31"/>
            <p:cNvSpPr/>
            <p:nvPr/>
          </p:nvSpPr>
          <p:spPr>
            <a:xfrm>
              <a:off x="780602" y="65205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3" name="Oval 32"/>
            <p:cNvSpPr/>
            <p:nvPr/>
          </p:nvSpPr>
          <p:spPr>
            <a:xfrm>
              <a:off x="780602" y="71954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sp>
          <p:nvSpPr>
            <p:cNvPr id="34" name="Oval 33"/>
            <p:cNvSpPr/>
            <p:nvPr/>
          </p:nvSpPr>
          <p:spPr>
            <a:xfrm>
              <a:off x="798159" y="7848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s-419" dirty="0"/>
            </a:p>
          </p:txBody>
        </p:sp>
      </p:grpSp>
      <p:graphicFrame>
        <p:nvGraphicFramePr>
          <p:cNvPr id="19" name="Table 18"/>
          <p:cNvGraphicFramePr>
            <a:graphicFrameLocks noGrp="1"/>
          </p:cNvGraphicFramePr>
          <p:nvPr>
            <p:extLst>
              <p:ext uri="{D42A27DB-BD31-4B8C-83A1-F6EECF244321}">
                <p14:modId xmlns:p14="http://schemas.microsoft.com/office/powerpoint/2010/main" val="2465437310"/>
              </p:ext>
            </p:extLst>
          </p:nvPr>
        </p:nvGraphicFramePr>
        <p:xfrm>
          <a:off x="5272090" y="3514997"/>
          <a:ext cx="1852612" cy="793206"/>
        </p:xfrm>
        <a:graphic>
          <a:graphicData uri="http://schemas.openxmlformats.org/drawingml/2006/table">
            <a:tbl>
              <a:tblPr/>
              <a:tblGrid>
                <a:gridCol w="1852612"/>
              </a:tblGrid>
              <a:tr h="183606">
                <a:tc>
                  <a:txBody>
                    <a:bodyPr/>
                    <a:lstStyle/>
                    <a:p>
                      <a:pPr marL="0" marR="0" algn="l">
                        <a:lnSpc>
                          <a:spcPct val="100000"/>
                        </a:lnSpc>
                        <a:spcBef>
                          <a:spcPts val="0"/>
                        </a:spcBef>
                        <a:spcAft>
                          <a:spcPts val="0"/>
                        </a:spcAft>
                      </a:pPr>
                      <a:r>
                        <a:rPr lang="en-US" sz="800" b="0" i="1" dirty="0" err="1" smtClean="0">
                          <a:latin typeface="+mn-lt"/>
                          <a:ea typeface="Calibri"/>
                          <a:cs typeface="Times New Roman"/>
                        </a:rPr>
                        <a:t>Hacia</a:t>
                      </a:r>
                      <a:r>
                        <a:rPr lang="en-US" sz="800" b="0" i="1" dirty="0" smtClean="0">
                          <a:latin typeface="+mn-lt"/>
                          <a:ea typeface="Calibri"/>
                          <a:cs typeface="Times New Roman"/>
                        </a:rPr>
                        <a:t> RI.6.7               </a:t>
                      </a:r>
                      <a:r>
                        <a:rPr lang="en-US" sz="800" b="0" i="1" dirty="0" smtClean="0">
                          <a:solidFill>
                            <a:srgbClr val="000000"/>
                          </a:solidFill>
                          <a:latin typeface="Calibri"/>
                          <a:ea typeface="Times New Roman"/>
                          <a:cs typeface="Times New Roman"/>
                        </a:rPr>
                        <a:t>DOK 3 </a:t>
                      </a:r>
                      <a:r>
                        <a:rPr lang="en-US" sz="800" b="0" i="1" dirty="0">
                          <a:solidFill>
                            <a:srgbClr val="000000"/>
                          </a:solidFill>
                          <a:latin typeface="Calibri"/>
                          <a:ea typeface="Times New Roman"/>
                          <a:cs typeface="Times New Roman"/>
                        </a:rPr>
                        <a:t>- </a:t>
                      </a:r>
                      <a:r>
                        <a:rPr lang="en-US" sz="800" b="0" i="1" dirty="0" smtClean="0">
                          <a:solidFill>
                            <a:srgbClr val="000000"/>
                          </a:solidFill>
                          <a:latin typeface="Calibri"/>
                          <a:ea typeface="Times New Roman"/>
                          <a:cs typeface="Times New Roman"/>
                        </a:rPr>
                        <a:t>Cu</a:t>
                      </a:r>
                      <a:endParaRPr lang="en-US" sz="800" b="0" i="1" dirty="0">
                        <a:latin typeface="Calibri"/>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549365">
                <a:tc>
                  <a:txBody>
                    <a:bodyPr/>
                    <a:lstStyle/>
                    <a:p>
                      <a:pPr marL="0" marR="0" algn="l">
                        <a:lnSpc>
                          <a:spcPct val="100000"/>
                        </a:lnSpc>
                        <a:spcBef>
                          <a:spcPts val="0"/>
                        </a:spcBef>
                        <a:spcAft>
                          <a:spcPts val="0"/>
                        </a:spcAft>
                      </a:pPr>
                      <a:r>
                        <a:rPr lang="es-419" sz="800" b="0" kern="1200" dirty="0" smtClean="0">
                          <a:solidFill>
                            <a:schemeClr val="tx1"/>
                          </a:solidFill>
                          <a:latin typeface="+mn-lt"/>
                          <a:ea typeface="+mn-ea"/>
                          <a:cs typeface="+mn-cs"/>
                        </a:rPr>
                        <a:t>Localiza información de diferentes medios o formatos sobre un asunto o tema específico</a:t>
                      </a:r>
                      <a:r>
                        <a:rPr lang="es-419" sz="800" b="0" u="sng" kern="1200" dirty="0" smtClean="0">
                          <a:solidFill>
                            <a:schemeClr val="tx1"/>
                          </a:solidFill>
                          <a:latin typeface="+mn-lt"/>
                          <a:ea typeface="+mn-ea"/>
                          <a:cs typeface="+mn-cs"/>
                        </a:rPr>
                        <a:t>. Explica por qué </a:t>
                      </a:r>
                      <a:r>
                        <a:rPr lang="es-419" sz="800" b="0" kern="1200" dirty="0" smtClean="0">
                          <a:solidFill>
                            <a:schemeClr val="tx1"/>
                          </a:solidFill>
                          <a:latin typeface="+mn-lt"/>
                          <a:ea typeface="+mn-ea"/>
                          <a:cs typeface="+mn-cs"/>
                        </a:rPr>
                        <a:t>cada medio o formato diferente contribuye a una mejor comprensión de todo el tema. </a:t>
                      </a:r>
                      <a:endParaRPr lang="en-US" sz="800" b="0" dirty="0" smtClean="0">
                        <a:solidFill>
                          <a:srgbClr val="000000"/>
                        </a:solidFill>
                        <a:latin typeface="+mn-lt"/>
                        <a:ea typeface="Times New Roman"/>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084113189"/>
              </p:ext>
            </p:extLst>
          </p:nvPr>
        </p:nvGraphicFramePr>
        <p:xfrm>
          <a:off x="5265346" y="8610600"/>
          <a:ext cx="1878406" cy="671286"/>
        </p:xfrm>
        <a:graphic>
          <a:graphicData uri="http://schemas.openxmlformats.org/drawingml/2006/table">
            <a:tbl>
              <a:tblPr/>
              <a:tblGrid>
                <a:gridCol w="1878406"/>
              </a:tblGrid>
              <a:tr h="183606">
                <a:tc>
                  <a:txBody>
                    <a:bodyPr/>
                    <a:lstStyle/>
                    <a:p>
                      <a:pPr marL="0" marR="0" algn="l">
                        <a:lnSpc>
                          <a:spcPct val="100000"/>
                        </a:lnSpc>
                        <a:spcBef>
                          <a:spcPts val="0"/>
                        </a:spcBef>
                        <a:spcAft>
                          <a:spcPts val="0"/>
                        </a:spcAft>
                      </a:pPr>
                      <a:r>
                        <a:rPr lang="es-419" sz="800" b="0" i="1" noProof="0" dirty="0" smtClean="0">
                          <a:solidFill>
                            <a:srgbClr val="000000"/>
                          </a:solidFill>
                          <a:latin typeface="Calibri"/>
                          <a:ea typeface="Times New Roman"/>
                          <a:cs typeface="Times New Roman"/>
                        </a:rPr>
                        <a:t>Hacia RI.6.7                DOK 4 – CK</a:t>
                      </a:r>
                      <a:endParaRPr lang="es-419" sz="800" b="0" i="1" noProof="0" dirty="0">
                        <a:latin typeface="Calibri"/>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96240">
                <a:tc>
                  <a:txBody>
                    <a:bodyPr/>
                    <a:lstStyle/>
                    <a:p>
                      <a:pPr marL="0" marR="0" algn="l">
                        <a:lnSpc>
                          <a:spcPct val="100000"/>
                        </a:lnSpc>
                        <a:spcBef>
                          <a:spcPts val="0"/>
                        </a:spcBef>
                        <a:spcAft>
                          <a:spcPts val="0"/>
                        </a:spcAft>
                      </a:pPr>
                      <a:r>
                        <a:rPr lang="es-419" sz="800" b="0" kern="1200" noProof="0" dirty="0" smtClean="0">
                          <a:solidFill>
                            <a:schemeClr val="tx1"/>
                          </a:solidFill>
                          <a:latin typeface="+mn-lt"/>
                          <a:ea typeface="+mn-ea"/>
                          <a:cs typeface="+mn-cs"/>
                        </a:rPr>
                        <a:t>Localiza ejemplos de diferentes medios de comunicación visual, formatos cuantitativos o texto que conecta un asunto o tema específico a otras áreas de contenido.</a:t>
                      </a:r>
                      <a:endParaRPr lang="es-419" sz="800" b="0" u="none" noProof="0" dirty="0" smtClean="0">
                        <a:solidFill>
                          <a:srgbClr val="000000"/>
                        </a:solidFill>
                        <a:latin typeface="+mn-lt"/>
                        <a:ea typeface="Times New Roman"/>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s-419" smtClean="0"/>
              <a:pPr/>
              <a:t>41</a:t>
            </a:fld>
            <a:endParaRPr lang="es-419" dirty="0"/>
          </a:p>
        </p:txBody>
      </p:sp>
    </p:spTree>
    <p:extLst>
      <p:ext uri="{BB962C8B-B14F-4D97-AF65-F5344CB8AC3E}">
        <p14:creationId xmlns:p14="http://schemas.microsoft.com/office/powerpoint/2010/main" val="2758323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37519101"/>
              </p:ext>
            </p:extLst>
          </p:nvPr>
        </p:nvGraphicFramePr>
        <p:xfrm>
          <a:off x="323850" y="798286"/>
          <a:ext cx="7043738" cy="4834006"/>
        </p:xfrm>
        <a:graphic>
          <a:graphicData uri="http://schemas.openxmlformats.org/drawingml/2006/table">
            <a:tbl>
              <a:tblPr firstRow="1" bandRow="1">
                <a:tableStyleId>{5940675A-B579-460E-94D1-54222C63F5DA}</a:tableStyleId>
              </a:tblPr>
              <a:tblGrid>
                <a:gridCol w="7043738"/>
              </a:tblGrid>
              <a:tr h="878114">
                <a:tc>
                  <a:txBody>
                    <a:bodyPr/>
                    <a:lstStyle/>
                    <a:p>
                      <a:pPr marL="401638" marR="0" indent="-401638" algn="l" defTabSz="966612" rtl="0" eaLnBrk="1" fontAlgn="auto" latinLnBrk="0" hangingPunct="1">
                        <a:lnSpc>
                          <a:spcPct val="100000"/>
                        </a:lnSpc>
                        <a:spcBef>
                          <a:spcPts val="0"/>
                        </a:spcBef>
                        <a:spcAft>
                          <a:spcPts val="0"/>
                        </a:spcAft>
                        <a:buClrTx/>
                        <a:buSzTx/>
                        <a:buFont typeface="+mj-lt"/>
                        <a:buNone/>
                        <a:tabLst/>
                        <a:defRPr/>
                      </a:pPr>
                      <a:r>
                        <a:rPr lang="en-US" sz="1600" b="1" baseline="0" dirty="0" smtClean="0">
                          <a:solidFill>
                            <a:schemeClr val="tx1"/>
                          </a:solidFill>
                        </a:rPr>
                        <a:t>15. </a:t>
                      </a:r>
                      <a:r>
                        <a:rPr lang="es-ES" sz="1600" b="1" baseline="0" dirty="0" smtClean="0">
                          <a:solidFill>
                            <a:schemeClr val="tx1"/>
                          </a:solidFill>
                        </a:rPr>
                        <a:t>Explica cómo cada subtema en </a:t>
                      </a:r>
                      <a:r>
                        <a:rPr lang="es-ES" sz="1600" b="1" i="1" u="sng" baseline="0" dirty="0" smtClean="0">
                          <a:solidFill>
                            <a:schemeClr val="tx1"/>
                          </a:solidFill>
                        </a:rPr>
                        <a:t>Valor canino </a:t>
                      </a:r>
                      <a:r>
                        <a:rPr lang="es-ES" sz="1600" b="1" baseline="0" dirty="0" smtClean="0">
                          <a:solidFill>
                            <a:schemeClr val="tx1"/>
                          </a:solidFill>
                        </a:rPr>
                        <a:t>contribuye al propósito del autor para el desarrollo general del pasaje. Utiliza ejemplos del texto para apoyar tu respuesta</a:t>
                      </a:r>
                      <a:r>
                        <a:rPr lang="en-US" sz="1600" b="1" dirty="0" smtClean="0"/>
                        <a:t>.</a:t>
                      </a:r>
                      <a:r>
                        <a:rPr lang="en-US" sz="1600" b="1" baseline="0" dirty="0" smtClean="0"/>
                        <a:t>  </a:t>
                      </a:r>
                      <a:r>
                        <a:rPr lang="en-US" sz="1100" b="1" i="0" u="none" baseline="0" dirty="0" smtClean="0">
                          <a:solidFill>
                            <a:schemeClr val="tx1"/>
                          </a:solidFill>
                        </a:rPr>
                        <a:t>(RI.6)</a:t>
                      </a:r>
                      <a:endParaRPr lang="en-US" sz="1100" b="1" baseline="0" dirty="0" smtClean="0">
                        <a:solidFill>
                          <a:schemeClr val="tx1"/>
                        </a:solidFill>
                      </a:endParaRPr>
                    </a:p>
                    <a:p>
                      <a:pPr marL="342900" marR="0" indent="-342900" algn="l" defTabSz="966612" rtl="0" eaLnBrk="1" fontAlgn="auto" latinLnBrk="0" hangingPunct="1">
                        <a:lnSpc>
                          <a:spcPct val="100000"/>
                        </a:lnSpc>
                        <a:spcBef>
                          <a:spcPts val="0"/>
                        </a:spcBef>
                        <a:spcAft>
                          <a:spcPts val="0"/>
                        </a:spcAft>
                        <a:buClrTx/>
                        <a:buSzTx/>
                        <a:buFont typeface="+mj-lt"/>
                        <a:buAutoNum type="arabicPeriod" startAt="12"/>
                        <a:tabLst/>
                        <a:defRPr/>
                      </a:pPr>
                      <a:endParaRPr lang="en-US" sz="1900" b="1" dirty="0" smtClean="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52">
                <a:tc>
                  <a:txBody>
                    <a:bodyPr/>
                    <a:lstStyle/>
                    <a:p>
                      <a:endParaRPr lang="en-US" sz="19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607108"/>
              </p:ext>
            </p:extLst>
          </p:nvPr>
        </p:nvGraphicFramePr>
        <p:xfrm>
          <a:off x="5867400" y="5943600"/>
          <a:ext cx="1516062" cy="701675"/>
        </p:xfrm>
        <a:graphic>
          <a:graphicData uri="http://schemas.openxmlformats.org/drawingml/2006/table">
            <a:tbl>
              <a:tblPr firstRow="1" firstCol="1" bandRow="1"/>
              <a:tblGrid>
                <a:gridCol w="1516062"/>
              </a:tblGrid>
              <a:tr h="136947">
                <a:tc>
                  <a:txBody>
                    <a:bodyPr/>
                    <a:lstStyle/>
                    <a:p>
                      <a:pPr marL="0" marR="0" algn="ctr">
                        <a:lnSpc>
                          <a:spcPct val="100000"/>
                        </a:lnSpc>
                        <a:spcBef>
                          <a:spcPts val="0"/>
                        </a:spcBef>
                        <a:spcAft>
                          <a:spcPts val="0"/>
                        </a:spcAft>
                      </a:pPr>
                      <a:r>
                        <a:rPr lang="en-US" sz="800" b="0" i="1" dirty="0" err="1" smtClean="0">
                          <a:solidFill>
                            <a:srgbClr val="000000"/>
                          </a:solidFill>
                          <a:effectLst/>
                          <a:latin typeface="Calibri"/>
                          <a:ea typeface="Times New Roman"/>
                          <a:cs typeface="Times New Roman"/>
                        </a:rPr>
                        <a:t>Hacia</a:t>
                      </a:r>
                      <a:r>
                        <a:rPr lang="en-US" sz="800" b="0" i="1" dirty="0" smtClean="0">
                          <a:solidFill>
                            <a:srgbClr val="000000"/>
                          </a:solidFill>
                          <a:effectLst/>
                          <a:latin typeface="Calibri"/>
                          <a:ea typeface="Times New Roman"/>
                          <a:cs typeface="Times New Roman"/>
                        </a:rPr>
                        <a:t> RI.6.6    DOK </a:t>
                      </a:r>
                      <a:r>
                        <a:rPr lang="en-US" sz="800" b="0" i="1" dirty="0">
                          <a:solidFill>
                            <a:srgbClr val="000000"/>
                          </a:solidFill>
                          <a:effectLst/>
                          <a:latin typeface="Calibri"/>
                          <a:ea typeface="Times New Roman"/>
                          <a:cs typeface="Times New Roman"/>
                        </a:rPr>
                        <a:t>3- EVC</a:t>
                      </a:r>
                      <a:endParaRPr lang="en-US" sz="800" b="0" i="1" dirty="0">
                        <a:effectLst/>
                        <a:latin typeface="Calibri"/>
                        <a:ea typeface="Calibri"/>
                        <a:cs typeface="Times New Roman"/>
                      </a:endParaRPr>
                    </a:p>
                  </a:txBody>
                  <a:tcPr marL="33968" marR="33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r h="564728">
                <a:tc>
                  <a:txBody>
                    <a:bodyPr/>
                    <a:lstStyle/>
                    <a:p>
                      <a:pPr marL="0" marR="0" algn="l">
                        <a:lnSpc>
                          <a:spcPct val="100000"/>
                        </a:lnSpc>
                        <a:spcBef>
                          <a:spcPts val="0"/>
                        </a:spcBef>
                        <a:spcAft>
                          <a:spcPts val="0"/>
                        </a:spcAft>
                      </a:pPr>
                      <a:r>
                        <a:rPr lang="es-419" sz="800" b="0" dirty="0" smtClean="0">
                          <a:effectLst/>
                          <a:latin typeface="+mn-lt"/>
                          <a:ea typeface="Times New Roman"/>
                          <a:cs typeface="Times New Roman"/>
                        </a:rPr>
                        <a:t>Cita ejemplos concretos para mostrar cómo el punto de vista o propósito del autor es apoyado a lo largo de un texto nuevo.</a:t>
                      </a:r>
                      <a:endParaRPr lang="en-US" sz="800" b="0" dirty="0" smtClean="0">
                        <a:effectLst/>
                        <a:latin typeface="Calibri"/>
                        <a:ea typeface="Calibri"/>
                        <a:cs typeface="Calibri"/>
                      </a:endParaRPr>
                    </a:p>
                  </a:txBody>
                  <a:tcPr marL="33968" marR="3396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2" name="Rectangle 1"/>
          <p:cNvSpPr/>
          <p:nvPr/>
        </p:nvSpPr>
        <p:spPr>
          <a:xfrm>
            <a:off x="3505200" y="5982261"/>
            <a:ext cx="2247900" cy="707886"/>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defTabSz="914318">
              <a:defRPr/>
            </a:pPr>
            <a:r>
              <a:rPr lang="es-ES" sz="1000" dirty="0">
                <a:solidFill>
                  <a:prstClr val="black"/>
                </a:solidFill>
              </a:rPr>
              <a:t>Rúbricas para la Respuesta construida de investigación - Objetivo 4</a:t>
            </a:r>
          </a:p>
          <a:p>
            <a:pPr lvl="0" algn="ctr" defTabSz="914318">
              <a:defRPr/>
            </a:pPr>
            <a:r>
              <a:rPr lang="es-ES" sz="1000" u="sng" dirty="0">
                <a:solidFill>
                  <a:prstClr val="black"/>
                </a:solidFill>
              </a:rPr>
              <a:t>habilidad para citar evidencia que apoye opiniones y/o ideas</a:t>
            </a:r>
          </a:p>
        </p:txBody>
      </p:sp>
      <p:sp>
        <p:nvSpPr>
          <p:cNvPr id="3" name="Slide Number Placeholder 2"/>
          <p:cNvSpPr>
            <a:spLocks noGrp="1"/>
          </p:cNvSpPr>
          <p:nvPr>
            <p:ph type="sldNum" sz="quarter" idx="12"/>
          </p:nvPr>
        </p:nvSpPr>
        <p:spPr>
          <a:xfrm>
            <a:off x="6629400" y="9522883"/>
            <a:ext cx="744855" cy="535517"/>
          </a:xfrm>
        </p:spPr>
        <p:txBody>
          <a:bodyPr/>
          <a:lstStyle/>
          <a:p>
            <a:fld id="{F177B04D-AEB5-43ED-B9BA-B3D1EC9C9067}" type="slidenum">
              <a:rPr lang="en-US" smtClean="0"/>
              <a:pPr/>
              <a:t>42</a:t>
            </a:fld>
            <a:endParaRPr lang="en-US" dirty="0"/>
          </a:p>
        </p:txBody>
      </p:sp>
    </p:spTree>
    <p:extLst>
      <p:ext uri="{BB962C8B-B14F-4D97-AF65-F5344CB8AC3E}">
        <p14:creationId xmlns:p14="http://schemas.microsoft.com/office/powerpoint/2010/main" val="1254193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58162498"/>
              </p:ext>
            </p:extLst>
          </p:nvPr>
        </p:nvGraphicFramePr>
        <p:xfrm>
          <a:off x="323850" y="798286"/>
          <a:ext cx="7043738" cy="5425464"/>
        </p:xfrm>
        <a:graphic>
          <a:graphicData uri="http://schemas.openxmlformats.org/drawingml/2006/table">
            <a:tbl>
              <a:tblPr firstRow="1" bandRow="1">
                <a:tableStyleId>{5940675A-B579-460E-94D1-54222C63F5DA}</a:tableStyleId>
              </a:tblPr>
              <a:tblGrid>
                <a:gridCol w="7043738"/>
              </a:tblGrid>
              <a:tr h="1714720">
                <a:tc>
                  <a:txBody>
                    <a:bodyPr/>
                    <a:lstStyle/>
                    <a:p>
                      <a:pPr marL="403225" marR="0" indent="-403225" algn="l" defTabSz="966612" rtl="0" eaLnBrk="1" fontAlgn="auto" latinLnBrk="0" hangingPunct="1">
                        <a:lnSpc>
                          <a:spcPct val="100000"/>
                        </a:lnSpc>
                        <a:spcBef>
                          <a:spcPts val="0"/>
                        </a:spcBef>
                        <a:spcAft>
                          <a:spcPts val="0"/>
                        </a:spcAft>
                        <a:buClrTx/>
                        <a:buSzTx/>
                        <a:buFont typeface="+mj-lt"/>
                        <a:buNone/>
                        <a:tabLst/>
                        <a:defRPr/>
                      </a:pPr>
                      <a:r>
                        <a:rPr lang="en-US" sz="1600" b="1" baseline="0" dirty="0" smtClean="0">
                          <a:solidFill>
                            <a:schemeClr val="tx1"/>
                          </a:solidFill>
                        </a:rPr>
                        <a:t>16. </a:t>
                      </a:r>
                      <a:r>
                        <a:rPr lang="es-ES" sz="1600" b="1" baseline="0" dirty="0" smtClean="0">
                          <a:solidFill>
                            <a:schemeClr val="tx1"/>
                          </a:solidFill>
                        </a:rPr>
                        <a:t>Durante la operación de rescate del 9/11, ¿qué perros probablemente se utilizaron más, los perros de venteo o los perros de rastreo?  Explica tu respuesta. Proporciona ejemplos tomados del pasaje </a:t>
                      </a:r>
                      <a:r>
                        <a:rPr lang="es-ES" sz="1600" b="1" i="1" u="sng" baseline="0" dirty="0" smtClean="0">
                          <a:solidFill>
                            <a:schemeClr val="tx1"/>
                          </a:solidFill>
                        </a:rPr>
                        <a:t>Valor canino </a:t>
                      </a:r>
                      <a:r>
                        <a:rPr lang="es-ES" sz="1600" b="1" baseline="0" dirty="0" smtClean="0">
                          <a:solidFill>
                            <a:schemeClr val="tx1"/>
                          </a:solidFill>
                        </a:rPr>
                        <a:t>y del artículo </a:t>
                      </a:r>
                      <a:r>
                        <a:rPr lang="es-ES" sz="1600" b="1" i="1" u="sng" baseline="0" dirty="0" smtClean="0">
                          <a:solidFill>
                            <a:schemeClr val="tx1"/>
                          </a:solidFill>
                        </a:rPr>
                        <a:t>Datos sobre los perros de búsqueda y rescate</a:t>
                      </a:r>
                      <a:r>
                        <a:rPr lang="es-ES" sz="1600" b="1" baseline="0" dirty="0" smtClean="0">
                          <a:solidFill>
                            <a:schemeClr val="tx1"/>
                          </a:solidFill>
                        </a:rPr>
                        <a:t>. </a:t>
                      </a:r>
                      <a:r>
                        <a:rPr lang="en-US" sz="1200" b="1" i="0" u="none" baseline="0" dirty="0" smtClean="0">
                          <a:solidFill>
                            <a:schemeClr val="tx1"/>
                          </a:solidFill>
                        </a:rPr>
                        <a:t>(RI.7)</a:t>
                      </a:r>
                      <a:endParaRPr lang="en-US" sz="1200" b="1" baseline="0" dirty="0" smtClean="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52">
                <a:tc>
                  <a:txBody>
                    <a:bodyPr/>
                    <a:lstStyle/>
                    <a:p>
                      <a:endParaRPr lang="en-US" sz="19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0462089"/>
              </p:ext>
            </p:extLst>
          </p:nvPr>
        </p:nvGraphicFramePr>
        <p:xfrm>
          <a:off x="5334000" y="6400800"/>
          <a:ext cx="2075573" cy="762000"/>
        </p:xfrm>
        <a:graphic>
          <a:graphicData uri="http://schemas.openxmlformats.org/drawingml/2006/table">
            <a:tbl>
              <a:tblPr/>
              <a:tblGrid>
                <a:gridCol w="2075573"/>
              </a:tblGrid>
              <a:tr h="45720">
                <a:tc>
                  <a:txBody>
                    <a:bodyPr/>
                    <a:lstStyle/>
                    <a:p>
                      <a:pPr marL="0" marR="0" algn="l">
                        <a:lnSpc>
                          <a:spcPct val="100000"/>
                        </a:lnSpc>
                        <a:spcBef>
                          <a:spcPts val="0"/>
                        </a:spcBef>
                        <a:spcAft>
                          <a:spcPts val="0"/>
                        </a:spcAft>
                      </a:pPr>
                      <a:r>
                        <a:rPr lang="en-US" sz="800" b="0" i="1" dirty="0" err="1" smtClean="0">
                          <a:solidFill>
                            <a:srgbClr val="000000"/>
                          </a:solidFill>
                          <a:latin typeface="Calibri"/>
                          <a:ea typeface="Times New Roman"/>
                          <a:cs typeface="Times New Roman"/>
                        </a:rPr>
                        <a:t>Hacia</a:t>
                      </a:r>
                      <a:r>
                        <a:rPr lang="en-US" sz="800" b="0" i="1" dirty="0" smtClean="0">
                          <a:solidFill>
                            <a:srgbClr val="000000"/>
                          </a:solidFill>
                          <a:latin typeface="Calibri"/>
                          <a:ea typeface="Times New Roman"/>
                          <a:cs typeface="Times New Roman"/>
                        </a:rPr>
                        <a:t> RI.6.7     DOK 4 </a:t>
                      </a:r>
                      <a:r>
                        <a:rPr lang="en-US" sz="800" b="0" i="1" dirty="0">
                          <a:solidFill>
                            <a:srgbClr val="000000"/>
                          </a:solidFill>
                          <a:latin typeface="Calibri"/>
                          <a:ea typeface="Times New Roman"/>
                          <a:cs typeface="Times New Roman"/>
                        </a:rPr>
                        <a:t>– </a:t>
                      </a:r>
                      <a:r>
                        <a:rPr lang="en-US" sz="800" b="0" i="1" dirty="0" smtClean="0">
                          <a:solidFill>
                            <a:srgbClr val="000000"/>
                          </a:solidFill>
                          <a:latin typeface="Calibri"/>
                          <a:ea typeface="Times New Roman"/>
                          <a:cs typeface="Times New Roman"/>
                        </a:rPr>
                        <a:t>ANP</a:t>
                      </a:r>
                      <a:endParaRPr lang="en-US" sz="800" b="0" i="1" dirty="0">
                        <a:latin typeface="Calibri"/>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40080">
                <a:tc>
                  <a:txBody>
                    <a:bodyPr/>
                    <a:lstStyle/>
                    <a:p>
                      <a:pPr marL="0" marR="0" algn="l">
                        <a:lnSpc>
                          <a:spcPct val="100000"/>
                        </a:lnSpc>
                        <a:spcBef>
                          <a:spcPts val="0"/>
                        </a:spcBef>
                        <a:spcAft>
                          <a:spcPts val="0"/>
                        </a:spcAft>
                      </a:pPr>
                      <a:r>
                        <a:rPr lang="es-419" sz="800" b="0" kern="1200" dirty="0" smtClean="0">
                          <a:solidFill>
                            <a:schemeClr val="tx1"/>
                          </a:solidFill>
                          <a:latin typeface="+mn-lt"/>
                          <a:ea typeface="+mn-ea"/>
                          <a:cs typeface="+mn-cs"/>
                        </a:rPr>
                        <a:t>Recopila, analiza y organiza múltiples fuentes de información en diferentes medios o formatos sobre un tema o asunto específico para escribir un informe, ensayo o completar un trabajo de investigación. </a:t>
                      </a:r>
                      <a:endParaRPr lang="en-US" sz="800" b="0" dirty="0">
                        <a:latin typeface="+mn-lt"/>
                        <a:ea typeface="Calibri"/>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43</a:t>
            </a:fld>
            <a:endParaRPr lang="en-US" dirty="0"/>
          </a:p>
        </p:txBody>
      </p:sp>
    </p:spTree>
    <p:extLst>
      <p:ext uri="{BB962C8B-B14F-4D97-AF65-F5344CB8AC3E}">
        <p14:creationId xmlns:p14="http://schemas.microsoft.com/office/powerpoint/2010/main" val="2009034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71451738"/>
              </p:ext>
            </p:extLst>
          </p:nvPr>
        </p:nvGraphicFramePr>
        <p:xfrm>
          <a:off x="296862" y="387880"/>
          <a:ext cx="7246937" cy="6929436"/>
        </p:xfrm>
        <a:graphic>
          <a:graphicData uri="http://schemas.openxmlformats.org/drawingml/2006/table">
            <a:tbl>
              <a:tblPr firstRow="1" bandRow="1">
                <a:tableStyleId>{5940675A-B579-460E-94D1-54222C63F5DA}</a:tableStyleId>
              </a:tblPr>
              <a:tblGrid>
                <a:gridCol w="7246937"/>
              </a:tblGrid>
              <a:tr h="1059920">
                <a:tc>
                  <a:txBody>
                    <a:bodyPr/>
                    <a:lstStyle/>
                    <a:p>
                      <a:pPr marL="571500" indent="-393700">
                        <a:buNone/>
                      </a:pPr>
                      <a:r>
                        <a:rPr lang="en-US" sz="1600" b="1" dirty="0" smtClean="0">
                          <a:latin typeface="Helvetica" panose="020B0604020202020204" pitchFamily="34" charset="0"/>
                          <a:cs typeface="Helvetica" panose="020B0604020202020204" pitchFamily="34" charset="0"/>
                        </a:rPr>
                        <a:t>17.</a:t>
                      </a:r>
                      <a:r>
                        <a:rPr lang="en-US" sz="1600" b="1" baseline="0" dirty="0" smtClean="0">
                          <a:latin typeface="Helvetica" panose="020B0604020202020204" pitchFamily="34" charset="0"/>
                          <a:cs typeface="Helvetica" panose="020B0604020202020204" pitchFamily="34" charset="0"/>
                        </a:rPr>
                        <a:t> </a:t>
                      </a:r>
                      <a:r>
                        <a:rPr lang="es-ES" sz="1600" b="1" baseline="0" dirty="0" smtClean="0">
                          <a:latin typeface="Helvetica" panose="020B0604020202020204" pitchFamily="34" charset="0"/>
                          <a:cs typeface="Helvetica" panose="020B0604020202020204" pitchFamily="34" charset="0"/>
                        </a:rPr>
                        <a:t>Te han pedido que escribas un informe de conclusión para tu maestro acerca de </a:t>
                      </a:r>
                      <a:r>
                        <a:rPr lang="es-ES" sz="1600" b="1" i="1" u="sng" baseline="0" dirty="0" smtClean="0">
                          <a:latin typeface="Helvetica" panose="020B0604020202020204" pitchFamily="34" charset="0"/>
                          <a:cs typeface="Helvetica" panose="020B0604020202020204" pitchFamily="34" charset="0"/>
                        </a:rPr>
                        <a:t>Datos sobre los perros de búsqueda y rescate</a:t>
                      </a:r>
                      <a:r>
                        <a:rPr lang="es-ES" sz="1600" b="1" baseline="0" dirty="0" smtClean="0">
                          <a:latin typeface="Helvetica" panose="020B0604020202020204" pitchFamily="34" charset="0"/>
                          <a:cs typeface="Helvetica" panose="020B0604020202020204" pitchFamily="34" charset="0"/>
                        </a:rPr>
                        <a:t>, explicando las ventajas de los perros de venteo y de los perros de rastreo. Da un ejemplo de una situación para la cual cada tipo de perro esta entrenado a responder.</a:t>
                      </a:r>
                    </a:p>
                    <a:p>
                      <a:pPr marL="571500" indent="-571500">
                        <a:buNone/>
                      </a:pPr>
                      <a:r>
                        <a:rPr kumimoji="0" lang="en-US" sz="800" b="0" i="1" u="none" strike="noStrike" kern="1200" cap="none" spc="0" normalizeH="0" baseline="0" noProof="0" dirty="0" smtClean="0">
                          <a:ln>
                            <a:noFill/>
                          </a:ln>
                          <a:solidFill>
                            <a:srgbClr val="000000"/>
                          </a:solidFill>
                          <a:effectLst/>
                          <a:uLnTx/>
                          <a:uFillTx/>
                          <a:latin typeface="+mn-lt"/>
                          <a:ea typeface="Calibri"/>
                          <a:cs typeface="Times New Roman"/>
                        </a:rPr>
                        <a:t>Escribe un </a:t>
                      </a:r>
                      <a:r>
                        <a:rPr kumimoji="0" lang="en-US" sz="800" b="0" i="1" u="none" strike="noStrike" kern="1200" cap="none" spc="0" normalizeH="0" baseline="0" noProof="0" dirty="0" err="1" smtClean="0">
                          <a:ln>
                            <a:noFill/>
                          </a:ln>
                          <a:solidFill>
                            <a:srgbClr val="000000"/>
                          </a:solidFill>
                          <a:effectLst/>
                          <a:uLnTx/>
                          <a:uFillTx/>
                          <a:latin typeface="+mn-lt"/>
                          <a:ea typeface="Calibri"/>
                          <a:cs typeface="Times New Roman"/>
                        </a:rPr>
                        <a:t>texto</a:t>
                      </a:r>
                      <a:r>
                        <a:rPr kumimoji="0" lang="en-US" sz="800" b="0" i="1" u="none" strike="noStrike" kern="1200" cap="none" spc="0" normalizeH="0" baseline="0" noProof="0" dirty="0" smtClean="0">
                          <a:ln>
                            <a:noFill/>
                          </a:ln>
                          <a:solidFill>
                            <a:srgbClr val="000000"/>
                          </a:solidFill>
                          <a:effectLst/>
                          <a:uLnTx/>
                          <a:uFillTx/>
                          <a:latin typeface="+mn-lt"/>
                          <a:ea typeface="Calibri"/>
                          <a:cs typeface="Times New Roman"/>
                        </a:rPr>
                        <a:t> breve  </a:t>
                      </a:r>
                      <a:r>
                        <a:rPr kumimoji="0" lang="en-US" sz="800" b="0" i="1" u="none" strike="noStrike" kern="1200" cap="none" spc="0" normalizeH="0" baseline="0" noProof="0" dirty="0" err="1" smtClean="0">
                          <a:ln>
                            <a:noFill/>
                          </a:ln>
                          <a:solidFill>
                            <a:srgbClr val="000000"/>
                          </a:solidFill>
                          <a:effectLst/>
                          <a:uLnTx/>
                          <a:uFillTx/>
                          <a:latin typeface="+mn-lt"/>
                          <a:ea typeface="Calibri"/>
                          <a:cs typeface="Times New Roman"/>
                        </a:rPr>
                        <a:t>Estándar</a:t>
                      </a:r>
                      <a:r>
                        <a:rPr kumimoji="0" lang="en-US" sz="800" b="0" i="1" u="none" strike="noStrike" kern="1200" cap="none" spc="0" normalizeH="0" baseline="0" noProof="0" dirty="0" smtClean="0">
                          <a:ln>
                            <a:noFill/>
                          </a:ln>
                          <a:solidFill>
                            <a:srgbClr val="000000"/>
                          </a:solidFill>
                          <a:effectLst/>
                          <a:uLnTx/>
                          <a:uFillTx/>
                          <a:latin typeface="+mn-lt"/>
                          <a:ea typeface="Calibri"/>
                          <a:cs typeface="Times New Roman"/>
                        </a:rPr>
                        <a:t> W.6.2e  </a:t>
                      </a:r>
                      <a:r>
                        <a:rPr kumimoji="0" lang="en-US" sz="800" b="0" i="1" u="none" strike="noStrike" kern="1200" cap="none" spc="0" normalizeH="0" baseline="0" noProof="0" dirty="0" err="1" smtClean="0">
                          <a:ln>
                            <a:noFill/>
                          </a:ln>
                          <a:solidFill>
                            <a:srgbClr val="000000"/>
                          </a:solidFill>
                          <a:effectLst/>
                          <a:uLnTx/>
                          <a:uFillTx/>
                          <a:latin typeface="+mn-lt"/>
                          <a:ea typeface="Calibri"/>
                          <a:cs typeface="Times New Roman"/>
                        </a:rPr>
                        <a:t>Objetivo</a:t>
                      </a:r>
                      <a:r>
                        <a:rPr kumimoji="0" lang="en-US" sz="800" b="0" i="1" u="none" strike="noStrike" kern="1200" cap="none" spc="0" normalizeH="0" baseline="0" noProof="0" dirty="0" smtClean="0">
                          <a:ln>
                            <a:noFill/>
                          </a:ln>
                          <a:solidFill>
                            <a:srgbClr val="000000"/>
                          </a:solidFill>
                          <a:effectLst/>
                          <a:uLnTx/>
                          <a:uFillTx/>
                          <a:latin typeface="+mn-lt"/>
                          <a:ea typeface="Calibri"/>
                          <a:cs typeface="Times New Roman"/>
                        </a:rPr>
                        <a:t> 3a </a:t>
                      </a:r>
                      <a:r>
                        <a:rPr kumimoji="0" lang="es-ES" sz="800" b="0" i="0" u="none" strike="noStrike" kern="1200" cap="none" spc="0" normalizeH="0" baseline="0" noProof="0" dirty="0" smtClean="0">
                          <a:ln>
                            <a:noFill/>
                          </a:ln>
                          <a:solidFill>
                            <a:prstClr val="black"/>
                          </a:solidFill>
                          <a:effectLst/>
                          <a:uLnTx/>
                          <a:uFillTx/>
                          <a:latin typeface="+mn-lt"/>
                          <a:ea typeface="+mn-ea"/>
                          <a:cs typeface="+mn-cs"/>
                        </a:rPr>
                        <a:t>Proporcionar una declaración o sección final (de conclusión) relacionada con la información o explicación presentada. </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8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81">
                <a:tc>
                  <a:txBody>
                    <a:bodyPr/>
                    <a:lstStyle/>
                    <a:p>
                      <a:r>
                        <a:rPr lang="en-US" sz="1400" dirty="0" smtClean="0">
                          <a:solidFill>
                            <a:schemeClr val="tx1"/>
                          </a:solidFill>
                        </a:rPr>
                        <a:t> </a:t>
                      </a:r>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739">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997">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255">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513">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44</a:t>
            </a:fld>
            <a:endParaRPr lang="en-US" dirty="0"/>
          </a:p>
        </p:txBody>
      </p:sp>
    </p:spTree>
    <p:extLst>
      <p:ext uri="{BB962C8B-B14F-4D97-AF65-F5344CB8AC3E}">
        <p14:creationId xmlns:p14="http://schemas.microsoft.com/office/powerpoint/2010/main" val="146189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5824" y="563198"/>
            <a:ext cx="6696074" cy="7058615"/>
          </a:xfrm>
          <a:prstGeom prst="rect">
            <a:avLst/>
          </a:prstGeom>
          <a:noFill/>
        </p:spPr>
        <p:txBody>
          <a:bodyPr wrap="square" lIns="101869" tIns="50935" rIns="101869" bIns="50935">
            <a:spAutoFit/>
          </a:bodyPr>
          <a:lstStyle/>
          <a:p>
            <a:pPr marL="403225" indent="-403225">
              <a:buAutoNum type="arabicPeriod" startAt="18"/>
            </a:pPr>
            <a:r>
              <a:rPr lang="es-419" sz="1600" b="1" dirty="0" smtClean="0">
                <a:latin typeface="Helvetica" panose="020B0604020202020204" pitchFamily="34" charset="0"/>
                <a:ea typeface="Times New Roman"/>
                <a:cs typeface="Helvetica" panose="020B0604020202020204" pitchFamily="34" charset="0"/>
              </a:rPr>
              <a:t>Un estudiante está escribiendo un informe acerca de los perros de búsqueda y rescate (</a:t>
            </a:r>
            <a:r>
              <a:rPr lang="es-419" sz="1600" b="1" i="1" dirty="0" smtClean="0">
                <a:latin typeface="Helvetica" panose="020B0604020202020204" pitchFamily="34" charset="0"/>
                <a:ea typeface="Times New Roman"/>
                <a:cs typeface="Helvetica" panose="020B0604020202020204" pitchFamily="34" charset="0"/>
              </a:rPr>
              <a:t>Search and Rescue – SAR dogs</a:t>
            </a:r>
            <a:r>
              <a:rPr lang="es-419" sz="1600" b="1" dirty="0" smtClean="0">
                <a:latin typeface="Helvetica" panose="020B0604020202020204" pitchFamily="34" charset="0"/>
                <a:ea typeface="Times New Roman"/>
                <a:cs typeface="Helvetica" panose="020B0604020202020204" pitchFamily="34" charset="0"/>
              </a:rPr>
              <a:t>). El estudiante quiere añadir al párrafo que sigue una oración que ofrezca una transición más lógica al nuevo párrafo.   </a:t>
            </a:r>
          </a:p>
          <a:p>
            <a:pPr lvl="0" algn="r"/>
            <a:r>
              <a:rPr lang="es-419" sz="800" i="1" dirty="0" smtClean="0">
                <a:solidFill>
                  <a:srgbClr val="000000"/>
                </a:solidFill>
                <a:ea typeface="Calibri"/>
                <a:cs typeface="Times New Roman"/>
              </a:rPr>
              <a:t>Revisar un texto   W.6.2c  Objetivo 3b   Utiliza transiciones apropiadas para clarificar la relación entre ideas y conceptos. </a:t>
            </a:r>
          </a:p>
          <a:p>
            <a:pPr lvl="0" algn="r"/>
            <a:endParaRPr lang="es-419" sz="1600" b="1" dirty="0" smtClean="0">
              <a:latin typeface="Helvetica" panose="020B0604020202020204" pitchFamily="34" charset="0"/>
              <a:cs typeface="Helvetica" panose="020B0604020202020204" pitchFamily="34" charset="0"/>
            </a:endParaRPr>
          </a:p>
          <a:p>
            <a:r>
              <a:rPr lang="es-419" sz="1400" dirty="0" smtClean="0">
                <a:latin typeface="Helvetica" panose="020B0604020202020204" pitchFamily="34" charset="0"/>
                <a:cs typeface="Helvetica" panose="020B0604020202020204" pitchFamily="34" charset="0"/>
              </a:rPr>
              <a:t>Hay un entrenamiento especial de búsqueda y rescate para los perros SAR.  Los perros SAR aprenden destrezas como subir superficies irregulares, equilibrio, no tener miedo a la altura, seguir las instruciones de su entrenador/manejador a través de obstáculos, y aprender cómo ser cargado en caso de resultar herido en una búsqueda. </a:t>
            </a:r>
            <a:endParaRPr lang="es-419" sz="1600" dirty="0" smtClean="0">
              <a:latin typeface="Helvetica" panose="020B0604020202020204" pitchFamily="34" charset="0"/>
              <a:cs typeface="Helvetica" panose="020B0604020202020204" pitchFamily="34" charset="0"/>
            </a:endParaRPr>
          </a:p>
          <a:p>
            <a:endParaRPr lang="es-419" sz="1600" b="1" dirty="0" smtClean="0">
              <a:latin typeface="Helvetica" panose="020B0604020202020204" pitchFamily="34" charset="0"/>
              <a:cs typeface="Helvetica" panose="020B0604020202020204" pitchFamily="34" charset="0"/>
            </a:endParaRPr>
          </a:p>
          <a:p>
            <a:pPr marL="166688"/>
            <a:r>
              <a:rPr lang="es-419" sz="1600" b="1" dirty="0" smtClean="0">
                <a:latin typeface="Helvetica" panose="020B0604020202020204" pitchFamily="34" charset="0"/>
                <a:cs typeface="Helvetica" panose="020B0604020202020204" pitchFamily="34" charset="0"/>
              </a:rPr>
              <a:t>¿Qué oración proporcionaría la mejor transición a un nuevo párrafo?</a:t>
            </a:r>
          </a:p>
          <a:p>
            <a:pPr>
              <a:lnSpc>
                <a:spcPct val="115000"/>
              </a:lnSpc>
            </a:pPr>
            <a:r>
              <a:rPr lang="es-419" sz="1600" b="1" dirty="0" smtClean="0">
                <a:latin typeface="Helvetica" panose="020B0604020202020204" pitchFamily="34" charset="0"/>
                <a:ea typeface="Times New Roman"/>
                <a:cs typeface="Helvetica" panose="020B0604020202020204" pitchFamily="34" charset="0"/>
              </a:rPr>
              <a:t>       </a:t>
            </a:r>
          </a:p>
          <a:p>
            <a:pPr>
              <a:lnSpc>
                <a:spcPct val="115000"/>
              </a:lnSpc>
            </a:pPr>
            <a:endParaRPr lang="es-419" sz="1600" b="1" dirty="0" smtClean="0">
              <a:latin typeface="Helvetica" panose="020B0604020202020204" pitchFamily="34" charset="0"/>
              <a:ea typeface="Times New Roman"/>
              <a:cs typeface="Helvetica" panose="020B0604020202020204" pitchFamily="34" charset="0"/>
            </a:endParaRPr>
          </a:p>
          <a:p>
            <a:pPr marL="566738" indent="-333375">
              <a:lnSpc>
                <a:spcPct val="115000"/>
              </a:lnSpc>
              <a:buFont typeface="+mj-lt"/>
              <a:buAutoNum type="alphaUcPeriod"/>
            </a:pPr>
            <a:r>
              <a:rPr lang="es-419" sz="1500" dirty="0" smtClean="0">
                <a:latin typeface="Helvetica" panose="020B0604020202020204" pitchFamily="34" charset="0"/>
                <a:ea typeface="Times New Roman"/>
                <a:cs typeface="Helvetica" panose="020B0604020202020204" pitchFamily="34" charset="0"/>
              </a:rPr>
              <a:t>Los perros SAR deben estar en buena forma para subir, correr y brincar.</a:t>
            </a:r>
          </a:p>
          <a:p>
            <a:pPr marL="627063" indent="-393700">
              <a:lnSpc>
                <a:spcPct val="115000"/>
              </a:lnSpc>
              <a:buFont typeface="+mj-lt"/>
              <a:buAutoNum type="alphaUcPeriod"/>
            </a:pPr>
            <a:endParaRPr lang="es-419" sz="15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s-419" sz="1500" dirty="0" smtClean="0">
                <a:latin typeface="Helvetica" panose="020B0604020202020204" pitchFamily="34" charset="0"/>
                <a:ea typeface="Times New Roman"/>
                <a:cs typeface="Helvetica" panose="020B0604020202020204" pitchFamily="34" charset="0"/>
              </a:rPr>
              <a:t>Aprender nuevas destrezas no es fácil para un perro, especialmente si ellos le tienen miedo a la altura.  </a:t>
            </a:r>
          </a:p>
          <a:p>
            <a:pPr marL="576262" indent="-342900">
              <a:lnSpc>
                <a:spcPct val="115000"/>
              </a:lnSpc>
              <a:buFont typeface="+mj-lt"/>
              <a:buAutoNum type="alphaUcPeriod" startAt="2"/>
            </a:pPr>
            <a:endParaRPr lang="es-419" sz="15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s-419" sz="1500" dirty="0" smtClean="0">
                <a:latin typeface="Helvetica" panose="020B0604020202020204" pitchFamily="34" charset="0"/>
                <a:ea typeface="Times New Roman"/>
                <a:cs typeface="Helvetica" panose="020B0604020202020204" pitchFamily="34" charset="0"/>
              </a:rPr>
              <a:t>Los perros SAR nunca saben a dónde tendrán que ir durante una búsqueda, así que deben estar preparados para cualquier reto.   </a:t>
            </a:r>
          </a:p>
          <a:p>
            <a:pPr marL="576262" indent="-342900">
              <a:lnSpc>
                <a:spcPct val="115000"/>
              </a:lnSpc>
              <a:buFont typeface="+mj-lt"/>
              <a:buAutoNum type="alphaUcPeriod" startAt="2"/>
            </a:pPr>
            <a:endParaRPr lang="es-419" sz="15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s-419" sz="1500" dirty="0" smtClean="0">
                <a:latin typeface="Helvetica" panose="020B0604020202020204" pitchFamily="34" charset="0"/>
                <a:ea typeface="Times New Roman"/>
                <a:cs typeface="Helvetica" panose="020B0604020202020204" pitchFamily="34" charset="0"/>
              </a:rPr>
              <a:t>Los perros SAR hasta tienen que aprender a subir sillas y escaleras.</a:t>
            </a:r>
          </a:p>
          <a:p>
            <a:pPr marL="233362">
              <a:lnSpc>
                <a:spcPct val="115000"/>
              </a:lnSpc>
            </a:pPr>
            <a:endParaRPr lang="es-419" sz="1600" dirty="0">
              <a:latin typeface="Helvetica" panose="020B0604020202020204" pitchFamily="34" charset="0"/>
              <a:ea typeface="Times New Roman"/>
              <a:cs typeface="Helvetica" panose="020B0604020202020204" pitchFamily="34" charset="0"/>
            </a:endParaRPr>
          </a:p>
        </p:txBody>
      </p:sp>
      <p:sp>
        <p:nvSpPr>
          <p:cNvPr id="6" name="Oval 5"/>
          <p:cNvSpPr/>
          <p:nvPr/>
        </p:nvSpPr>
        <p:spPr>
          <a:xfrm>
            <a:off x="425824" y="537754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s-419" dirty="0"/>
          </a:p>
        </p:txBody>
      </p:sp>
      <p:sp>
        <p:nvSpPr>
          <p:cNvPr id="7" name="Oval 6"/>
          <p:cNvSpPr/>
          <p:nvPr/>
        </p:nvSpPr>
        <p:spPr>
          <a:xfrm>
            <a:off x="432317" y="45720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s-419" dirty="0"/>
          </a:p>
        </p:txBody>
      </p:sp>
      <p:sp>
        <p:nvSpPr>
          <p:cNvPr id="8" name="Oval 7"/>
          <p:cNvSpPr/>
          <p:nvPr/>
        </p:nvSpPr>
        <p:spPr>
          <a:xfrm>
            <a:off x="432317" y="617942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s-419" dirty="0" smtClean="0"/>
              <a:t>\		`</a:t>
            </a:r>
            <a:endParaRPr lang="es-419" dirty="0"/>
          </a:p>
        </p:txBody>
      </p:sp>
      <p:sp>
        <p:nvSpPr>
          <p:cNvPr id="9" name="Oval 8"/>
          <p:cNvSpPr/>
          <p:nvPr/>
        </p:nvSpPr>
        <p:spPr>
          <a:xfrm>
            <a:off x="432317" y="688174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s-419" dirty="0"/>
          </a:p>
        </p:txBody>
      </p:sp>
      <p:sp>
        <p:nvSpPr>
          <p:cNvPr id="2" name="Slide Number Placeholder 1"/>
          <p:cNvSpPr>
            <a:spLocks noGrp="1"/>
          </p:cNvSpPr>
          <p:nvPr>
            <p:ph type="sldNum" sz="quarter" idx="12"/>
          </p:nvPr>
        </p:nvSpPr>
        <p:spPr/>
        <p:txBody>
          <a:bodyPr/>
          <a:lstStyle/>
          <a:p>
            <a:fld id="{F177B04D-AEB5-43ED-B9BA-B3D1EC9C9067}" type="slidenum">
              <a:rPr lang="es-419" smtClean="0"/>
              <a:pPr/>
              <a:t>45</a:t>
            </a:fld>
            <a:endParaRPr lang="es-419" dirty="0"/>
          </a:p>
        </p:txBody>
      </p:sp>
    </p:spTree>
    <p:extLst>
      <p:ext uri="{BB962C8B-B14F-4D97-AF65-F5344CB8AC3E}">
        <p14:creationId xmlns:p14="http://schemas.microsoft.com/office/powerpoint/2010/main" val="3266324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850" y="4861560"/>
            <a:ext cx="7016750" cy="3771293"/>
          </a:xfrm>
          <a:prstGeom prst="rect">
            <a:avLst/>
          </a:prstGeom>
          <a:noFill/>
        </p:spPr>
        <p:txBody>
          <a:bodyPr wrap="square" lIns="107700" tIns="53850" rIns="107700" bIns="53850">
            <a:spAutoFit/>
          </a:bodyPr>
          <a:lstStyle/>
          <a:p>
            <a:pPr marL="396875" indent="-396875"/>
            <a:r>
              <a:rPr lang="es-419" sz="1400" b="1" dirty="0" smtClean="0">
                <a:latin typeface="Helvetica" pitchFamily="34" charset="0"/>
                <a:cs typeface="Helvetica" pitchFamily="34" charset="0"/>
              </a:rPr>
              <a:t>20.   Lee la siguiente oración que incluye un error de uso gramatical.  Luego, lee la pregunta que sigue. </a:t>
            </a:r>
          </a:p>
          <a:p>
            <a:endParaRPr lang="es-419" sz="1400" dirty="0" smtClean="0">
              <a:latin typeface="Helvetica" pitchFamily="34" charset="0"/>
              <a:cs typeface="Helvetica" pitchFamily="34" charset="0"/>
            </a:endParaRPr>
          </a:p>
          <a:p>
            <a:pPr marL="401638"/>
            <a:r>
              <a:rPr lang="es-419" sz="1400" dirty="0" smtClean="0">
                <a:latin typeface="Helvetica" pitchFamily="34" charset="0"/>
                <a:cs typeface="Helvetica" pitchFamily="34" charset="0"/>
              </a:rPr>
              <a:t>Después de los maravillosos rescates exitosos de Bo y Dusty, </a:t>
            </a:r>
            <a:r>
              <a:rPr lang="es-419" sz="1400" b="1" u="sng" dirty="0" smtClean="0">
                <a:latin typeface="Helvetica" pitchFamily="34" charset="0"/>
                <a:cs typeface="Helvetica" pitchFamily="34" charset="0"/>
              </a:rPr>
              <a:t>ambos</a:t>
            </a:r>
            <a:r>
              <a:rPr lang="es-419" sz="1400" dirty="0" smtClean="0">
                <a:latin typeface="Helvetica" pitchFamily="34" charset="0"/>
                <a:cs typeface="Helvetica" pitchFamily="34" charset="0"/>
              </a:rPr>
              <a:t> y todos celebraron.  </a:t>
            </a:r>
          </a:p>
          <a:p>
            <a:pPr algn="ctr"/>
            <a:endParaRPr lang="es-419" sz="1400" dirty="0" smtClean="0">
              <a:latin typeface="Helvetica" pitchFamily="34" charset="0"/>
              <a:cs typeface="Helvetica" pitchFamily="34" charset="0"/>
            </a:endParaRPr>
          </a:p>
          <a:p>
            <a:pPr marL="460375" indent="-460375"/>
            <a:r>
              <a:rPr lang="es-419" sz="1400" b="1" dirty="0" smtClean="0">
                <a:latin typeface="Helvetica" pitchFamily="34" charset="0"/>
                <a:cs typeface="Helvetica" pitchFamily="34" charset="0"/>
              </a:rPr>
              <a:t>        ¿Cuál de las siguientes palabras, corrige el error de uso gramatical subrayado en la oración?  </a:t>
            </a:r>
          </a:p>
          <a:p>
            <a:pPr algn="r"/>
            <a:r>
              <a:rPr lang="es-419" sz="1400" dirty="0" smtClean="0">
                <a:latin typeface="Helvetica" pitchFamily="34" charset="0"/>
                <a:cs typeface="Helvetica" pitchFamily="34" charset="0"/>
              </a:rPr>
              <a:t>                                                     </a:t>
            </a:r>
            <a:r>
              <a:rPr lang="es-419" sz="900" i="1" dirty="0" smtClean="0">
                <a:latin typeface="Helvetica" pitchFamily="34" charset="0"/>
                <a:cs typeface="Helvetica" pitchFamily="34" charset="0"/>
              </a:rPr>
              <a:t>Lenguaje –Editar  Estándar: L.6.1a   pronombres…Objetivo 9</a:t>
            </a:r>
            <a:r>
              <a:rPr lang="es-419" sz="1400" dirty="0" smtClean="0"/>
              <a:t>	</a:t>
            </a:r>
          </a:p>
          <a:p>
            <a:endParaRPr lang="es-419" sz="1400" dirty="0" smtClean="0">
              <a:latin typeface="Helvetica" pitchFamily="34" charset="0"/>
              <a:cs typeface="Helvetica" pitchFamily="34" charset="0"/>
            </a:endParaRPr>
          </a:p>
          <a:p>
            <a:pPr marL="839896" indent="-361390">
              <a:buFont typeface="+mj-lt"/>
              <a:buAutoNum type="alphaUcPeriod"/>
            </a:pPr>
            <a:r>
              <a:rPr lang="es-419" sz="1400" dirty="0" smtClean="0">
                <a:latin typeface="Helvetica" pitchFamily="34" charset="0"/>
              </a:rPr>
              <a:t>esos</a:t>
            </a:r>
          </a:p>
          <a:p>
            <a:pPr marL="839896" indent="-361390">
              <a:buFont typeface="+mj-lt"/>
              <a:buAutoNum type="alphaUcPeriod"/>
            </a:pPr>
            <a:endParaRPr lang="es-419" sz="1400" dirty="0" smtClean="0">
              <a:latin typeface="Helvetica" pitchFamily="34" charset="0"/>
              <a:cs typeface="Helvetica" pitchFamily="34" charset="0"/>
            </a:endParaRPr>
          </a:p>
          <a:p>
            <a:pPr marL="839896" indent="-361390">
              <a:buFont typeface="+mj-lt"/>
              <a:buAutoNum type="alphaUcPeriod"/>
            </a:pPr>
            <a:r>
              <a:rPr lang="es-419" sz="1400" dirty="0" smtClean="0">
                <a:latin typeface="Helvetica" pitchFamily="34" charset="0"/>
                <a:cs typeface="Helvetica" pitchFamily="34" charset="0"/>
              </a:rPr>
              <a:t>ellos</a:t>
            </a:r>
          </a:p>
          <a:p>
            <a:pPr marL="839896" indent="-361390">
              <a:buFont typeface="+mj-lt"/>
              <a:buAutoNum type="alphaUcPeriod"/>
            </a:pPr>
            <a:endParaRPr lang="es-419" sz="1400" dirty="0" smtClean="0">
              <a:latin typeface="Helvetica" pitchFamily="34" charset="0"/>
              <a:cs typeface="Helvetica" pitchFamily="34" charset="0"/>
            </a:endParaRPr>
          </a:p>
          <a:p>
            <a:pPr marL="839896" indent="-361390">
              <a:buFont typeface="+mj-lt"/>
              <a:buAutoNum type="alphaUcPeriod"/>
            </a:pPr>
            <a:r>
              <a:rPr lang="es-419" sz="1400" dirty="0" smtClean="0">
                <a:latin typeface="Helvetica" pitchFamily="34" charset="0"/>
                <a:cs typeface="Helvetica" pitchFamily="34" charset="0"/>
              </a:rPr>
              <a:t>suyos</a:t>
            </a:r>
          </a:p>
          <a:p>
            <a:pPr marL="839896" indent="-361390">
              <a:buFont typeface="+mj-lt"/>
              <a:buAutoNum type="alphaUcPeriod"/>
            </a:pPr>
            <a:endParaRPr lang="es-419" sz="1400" dirty="0" smtClean="0">
              <a:latin typeface="Helvetica" pitchFamily="34" charset="0"/>
              <a:cs typeface="Helvetica" pitchFamily="34" charset="0"/>
            </a:endParaRPr>
          </a:p>
          <a:p>
            <a:pPr marL="839896" indent="-361390">
              <a:buFont typeface="+mj-lt"/>
              <a:buAutoNum type="alphaUcPeriod"/>
            </a:pPr>
            <a:r>
              <a:rPr lang="es-419" sz="1400" dirty="0" smtClean="0">
                <a:latin typeface="Helvetica" pitchFamily="34" charset="0"/>
                <a:cs typeface="Helvetica" pitchFamily="34" charset="0"/>
              </a:rPr>
              <a:t>ellos han</a:t>
            </a:r>
            <a:endParaRPr lang="es-419" sz="1400" dirty="0">
              <a:latin typeface="Helvetica" pitchFamily="34" charset="0"/>
              <a:cs typeface="Helvetica" pitchFamily="34" charset="0"/>
            </a:endParaRPr>
          </a:p>
        </p:txBody>
      </p:sp>
      <p:cxnSp>
        <p:nvCxnSpPr>
          <p:cNvPr id="10" name="Straight Connector 9"/>
          <p:cNvCxnSpPr/>
          <p:nvPr/>
        </p:nvCxnSpPr>
        <p:spPr>
          <a:xfrm>
            <a:off x="323851" y="469392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3850" y="83821"/>
            <a:ext cx="6930390" cy="4934961"/>
          </a:xfrm>
          <a:prstGeom prst="rect">
            <a:avLst/>
          </a:prstGeom>
        </p:spPr>
        <p:txBody>
          <a:bodyPr wrap="square" lIns="101874" tIns="50937" rIns="101874" bIns="50937">
            <a:spAutoFit/>
          </a:bodyPr>
          <a:lstStyle/>
          <a:p>
            <a:pPr marL="344488" indent="-344488"/>
            <a:r>
              <a:rPr lang="es-419" sz="1600" b="1" dirty="0" smtClean="0">
                <a:latin typeface="Helvetica" pitchFamily="34" charset="0"/>
                <a:cs typeface="Helvetica" pitchFamily="34" charset="0"/>
              </a:rPr>
              <a:t>19. Un estudiante está escribiendo un artículo para el periódico de su clase acerca de animales que ayudan a las personas de diferentes formas.  Lee una sección del borrador a continuación y completa la tarea que sigue.  </a:t>
            </a:r>
          </a:p>
          <a:p>
            <a:pPr marL="344488" indent="-344488"/>
            <a:endParaRPr lang="es-419" sz="1400" b="1" dirty="0" smtClean="0">
              <a:latin typeface="Helvetica" pitchFamily="34" charset="0"/>
              <a:cs typeface="Helvetica" pitchFamily="34" charset="0"/>
            </a:endParaRPr>
          </a:p>
          <a:p>
            <a:pPr marL="346075" indent="-346075"/>
            <a:r>
              <a:rPr lang="es-419" sz="1400" b="1" dirty="0" smtClean="0">
                <a:latin typeface="Helvetica" pitchFamily="34" charset="0"/>
                <a:cs typeface="Helvetica" pitchFamily="34" charset="0"/>
              </a:rPr>
              <a:t>       </a:t>
            </a:r>
            <a:r>
              <a:rPr lang="es-419" sz="1400" dirty="0" smtClean="0">
                <a:latin typeface="Helvetica" pitchFamily="34" charset="0"/>
                <a:cs typeface="Helvetica" pitchFamily="34" charset="0"/>
              </a:rPr>
              <a:t>Hay algunos animales con habilidades asombrosas para olfatear y </a:t>
            </a:r>
            <a:r>
              <a:rPr lang="es-419" sz="1400" b="1" i="1" u="sng" dirty="0" smtClean="0">
                <a:latin typeface="Helvetica" pitchFamily="34" charset="0"/>
                <a:cs typeface="Helvetica" pitchFamily="34" charset="0"/>
              </a:rPr>
              <a:t>encubrirse</a:t>
            </a:r>
            <a:r>
              <a:rPr lang="es-419" sz="1400" dirty="0" smtClean="0">
                <a:latin typeface="Helvetica" pitchFamily="34" charset="0"/>
                <a:cs typeface="Helvetica" pitchFamily="34" charset="0"/>
              </a:rPr>
              <a:t>, que no se encuentran en los humanos.  Aunque estos animales tienen estas habilidades para su propia supervivencia, también son utilizadas para muchas cosas por los humanos.              </a:t>
            </a:r>
            <a:r>
              <a:rPr lang="es-419" sz="800" i="1" dirty="0" smtClean="0">
                <a:solidFill>
                  <a:prstClr val="black"/>
                </a:solidFill>
                <a:ea typeface="Calibri"/>
                <a:cs typeface="Times New Roman"/>
              </a:rPr>
              <a:t>L.6  .4a </a:t>
            </a:r>
            <a:r>
              <a:rPr lang="es-419" sz="800" dirty="0" smtClean="0">
                <a:solidFill>
                  <a:prstClr val="black"/>
                </a:solidFill>
                <a:ea typeface="Calibri"/>
                <a:cs typeface="Times New Roman"/>
              </a:rPr>
              <a:t>Utiliza el contexto para encontrar el significado de una palabra o frase,  Objetivo 8</a:t>
            </a:r>
          </a:p>
          <a:p>
            <a:pPr marL="346075" indent="-346075"/>
            <a:endParaRPr lang="es-419" sz="1400" b="1" dirty="0" smtClean="0">
              <a:latin typeface="Helvetica" pitchFamily="34" charset="0"/>
              <a:cs typeface="Helvetica" pitchFamily="34" charset="0"/>
            </a:endParaRPr>
          </a:p>
          <a:p>
            <a:pPr marL="346075" indent="-346075"/>
            <a:r>
              <a:rPr lang="es-419" sz="1400" b="1" dirty="0" smtClean="0">
                <a:latin typeface="Helvetica" pitchFamily="34" charset="0"/>
                <a:cs typeface="Helvetica" pitchFamily="34" charset="0"/>
              </a:rPr>
              <a:t>       Escoge </a:t>
            </a:r>
            <a:r>
              <a:rPr lang="es-419" sz="1400" b="1" u="sng" dirty="0" smtClean="0">
                <a:latin typeface="Helvetica" pitchFamily="34" charset="0"/>
                <a:cs typeface="Helvetica" pitchFamily="34" charset="0"/>
              </a:rPr>
              <a:t>dos</a:t>
            </a:r>
            <a:r>
              <a:rPr lang="es-419" sz="1400" b="1" dirty="0" smtClean="0">
                <a:latin typeface="Helvetica" pitchFamily="34" charset="0"/>
                <a:cs typeface="Helvetica" pitchFamily="34" charset="0"/>
              </a:rPr>
              <a:t> palabras más exactas que el estudiante podría usar en lugar de la palabra subrayada. </a:t>
            </a:r>
          </a:p>
          <a:p>
            <a:pPr marL="346075" indent="-346075"/>
            <a:endParaRPr lang="es-419" sz="1000" b="1" dirty="0" smtClean="0">
              <a:latin typeface="Helvetica" pitchFamily="34" charset="0"/>
            </a:endParaRPr>
          </a:p>
          <a:p>
            <a:pPr marL="844917" indent="-361390">
              <a:buFont typeface="+mj-lt"/>
              <a:buAutoNum type="alphaUcPeriod"/>
            </a:pPr>
            <a:r>
              <a:rPr lang="es-419" sz="1600" dirty="0" smtClean="0">
                <a:latin typeface="Helvetica" pitchFamily="34" charset="0"/>
                <a:cs typeface="Helvetica" pitchFamily="34" charset="0"/>
              </a:rPr>
              <a:t>camuflarse</a:t>
            </a:r>
          </a:p>
          <a:p>
            <a:pPr marL="844917" indent="-361390">
              <a:buFont typeface="+mj-lt"/>
              <a:buAutoNum type="alphaUcPeriod"/>
            </a:pPr>
            <a:endParaRPr lang="es-419" sz="1600" dirty="0" smtClean="0">
              <a:latin typeface="Helvetica" pitchFamily="34" charset="0"/>
              <a:cs typeface="Helvetica" pitchFamily="34" charset="0"/>
            </a:endParaRPr>
          </a:p>
          <a:p>
            <a:pPr marL="844917" indent="-361390">
              <a:buFont typeface="+mj-lt"/>
              <a:buAutoNum type="alphaUcPeriod"/>
            </a:pPr>
            <a:r>
              <a:rPr lang="es-419" sz="1600" dirty="0" smtClean="0">
                <a:latin typeface="Helvetica" pitchFamily="34" charset="0"/>
                <a:cs typeface="Helvetica" pitchFamily="34" charset="0"/>
              </a:rPr>
              <a:t>esconderse</a:t>
            </a:r>
          </a:p>
          <a:p>
            <a:pPr marL="844917" indent="-361390">
              <a:buFont typeface="+mj-lt"/>
              <a:buAutoNum type="alphaUcPeriod"/>
            </a:pPr>
            <a:endParaRPr lang="es-419" sz="1600" dirty="0" smtClean="0">
              <a:latin typeface="Helvetica" pitchFamily="34" charset="0"/>
              <a:cs typeface="Helvetica" pitchFamily="34" charset="0"/>
            </a:endParaRPr>
          </a:p>
          <a:p>
            <a:pPr marL="844917" indent="-361390">
              <a:buFont typeface="+mj-lt"/>
              <a:buAutoNum type="alphaUcPeriod"/>
            </a:pPr>
            <a:r>
              <a:rPr lang="es-419" sz="1600" dirty="0" smtClean="0">
                <a:latin typeface="Helvetica" pitchFamily="34" charset="0"/>
                <a:cs typeface="Helvetica" pitchFamily="34" charset="0"/>
              </a:rPr>
              <a:t>disfrazarse</a:t>
            </a:r>
          </a:p>
          <a:p>
            <a:pPr marL="844917" indent="-361390">
              <a:buFont typeface="+mj-lt"/>
              <a:buAutoNum type="alphaUcPeriod"/>
            </a:pPr>
            <a:endParaRPr lang="es-419" sz="1600" dirty="0" smtClean="0">
              <a:latin typeface="Helvetica" pitchFamily="34" charset="0"/>
              <a:cs typeface="Helvetica" pitchFamily="34" charset="0"/>
            </a:endParaRPr>
          </a:p>
          <a:p>
            <a:pPr marL="844917" indent="-361390">
              <a:buFont typeface="+mj-lt"/>
              <a:buAutoNum type="alphaUcPeriod"/>
            </a:pPr>
            <a:r>
              <a:rPr lang="es-419" sz="1600" dirty="0" smtClean="0">
                <a:latin typeface="Helvetica" pitchFamily="34" charset="0"/>
                <a:cs typeface="Helvetica" pitchFamily="34" charset="0"/>
              </a:rPr>
              <a:t>revelarse</a:t>
            </a:r>
          </a:p>
          <a:p>
            <a:pPr marL="483527"/>
            <a:endParaRPr lang="es-419" sz="1600" dirty="0">
              <a:latin typeface="Helvetica" pitchFamily="34" charset="0"/>
              <a:cs typeface="Helvetica" pitchFamily="34" charset="0"/>
            </a:endParaRPr>
          </a:p>
        </p:txBody>
      </p:sp>
      <p:grpSp>
        <p:nvGrpSpPr>
          <p:cNvPr id="4" name="Group 3"/>
          <p:cNvGrpSpPr/>
          <p:nvPr/>
        </p:nvGrpSpPr>
        <p:grpSpPr>
          <a:xfrm>
            <a:off x="564410" y="2990956"/>
            <a:ext cx="245868" cy="1644653"/>
            <a:chOff x="525418" y="2504356"/>
            <a:chExt cx="245868" cy="1644653"/>
          </a:xfrm>
        </p:grpSpPr>
        <p:sp>
          <p:nvSpPr>
            <p:cNvPr id="15" name="Oval 14"/>
            <p:cNvSpPr/>
            <p:nvPr/>
          </p:nvSpPr>
          <p:spPr>
            <a:xfrm>
              <a:off x="528398" y="390952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s-419" dirty="0"/>
            </a:p>
          </p:txBody>
        </p:sp>
        <p:sp>
          <p:nvSpPr>
            <p:cNvPr id="16" name="Oval 15"/>
            <p:cNvSpPr/>
            <p:nvPr/>
          </p:nvSpPr>
          <p:spPr>
            <a:xfrm>
              <a:off x="525418" y="250435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s-419" dirty="0"/>
            </a:p>
          </p:txBody>
        </p:sp>
        <p:sp>
          <p:nvSpPr>
            <p:cNvPr id="17" name="Oval 16"/>
            <p:cNvSpPr/>
            <p:nvPr/>
          </p:nvSpPr>
          <p:spPr>
            <a:xfrm>
              <a:off x="525418" y="344814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s-419" dirty="0"/>
            </a:p>
          </p:txBody>
        </p:sp>
        <p:sp>
          <p:nvSpPr>
            <p:cNvPr id="18" name="Oval 17"/>
            <p:cNvSpPr/>
            <p:nvPr/>
          </p:nvSpPr>
          <p:spPr>
            <a:xfrm>
              <a:off x="525418" y="296063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s-419" dirty="0"/>
            </a:p>
          </p:txBody>
        </p:sp>
      </p:grpSp>
      <p:grpSp>
        <p:nvGrpSpPr>
          <p:cNvPr id="5" name="Group 4"/>
          <p:cNvGrpSpPr/>
          <p:nvPr/>
        </p:nvGrpSpPr>
        <p:grpSpPr>
          <a:xfrm>
            <a:off x="603612" y="7030168"/>
            <a:ext cx="242888" cy="1493864"/>
            <a:chOff x="564410" y="6649168"/>
            <a:chExt cx="242888" cy="1493864"/>
          </a:xfrm>
        </p:grpSpPr>
        <p:sp>
          <p:nvSpPr>
            <p:cNvPr id="11" name="Oval 10"/>
            <p:cNvSpPr/>
            <p:nvPr/>
          </p:nvSpPr>
          <p:spPr>
            <a:xfrm>
              <a:off x="564410" y="746968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s-419" dirty="0"/>
            </a:p>
          </p:txBody>
        </p:sp>
        <p:sp>
          <p:nvSpPr>
            <p:cNvPr id="12" name="Oval 11"/>
            <p:cNvSpPr/>
            <p:nvPr/>
          </p:nvSpPr>
          <p:spPr>
            <a:xfrm>
              <a:off x="564410" y="790354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s-419" dirty="0"/>
            </a:p>
          </p:txBody>
        </p:sp>
        <p:sp>
          <p:nvSpPr>
            <p:cNvPr id="13" name="Oval 12"/>
            <p:cNvSpPr/>
            <p:nvPr/>
          </p:nvSpPr>
          <p:spPr>
            <a:xfrm>
              <a:off x="564410" y="664916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s-419" dirty="0"/>
            </a:p>
          </p:txBody>
        </p:sp>
        <p:sp>
          <p:nvSpPr>
            <p:cNvPr id="14" name="Oval 13"/>
            <p:cNvSpPr/>
            <p:nvPr/>
          </p:nvSpPr>
          <p:spPr>
            <a:xfrm>
              <a:off x="564410" y="70866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s-419" dirty="0"/>
            </a:p>
          </p:txBody>
        </p:sp>
      </p:grpSp>
      <p:sp>
        <p:nvSpPr>
          <p:cNvPr id="2" name="Slide Number Placeholder 1"/>
          <p:cNvSpPr>
            <a:spLocks noGrp="1"/>
          </p:cNvSpPr>
          <p:nvPr>
            <p:ph type="sldNum" sz="quarter" idx="12"/>
          </p:nvPr>
        </p:nvSpPr>
        <p:spPr/>
        <p:txBody>
          <a:bodyPr/>
          <a:lstStyle/>
          <a:p>
            <a:fld id="{F177B04D-AEB5-43ED-B9BA-B3D1EC9C9067}" type="slidenum">
              <a:rPr lang="es-419" smtClean="0"/>
              <a:pPr/>
              <a:t>46</a:t>
            </a:fld>
            <a:endParaRPr lang="es-419" dirty="0"/>
          </a:p>
        </p:txBody>
      </p:sp>
    </p:spTree>
    <p:extLst>
      <p:ext uri="{BB962C8B-B14F-4D97-AF65-F5344CB8AC3E}">
        <p14:creationId xmlns:p14="http://schemas.microsoft.com/office/powerpoint/2010/main" val="3650253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31" y="1295401"/>
            <a:ext cx="6073782" cy="5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6557963" y="9522884"/>
            <a:ext cx="842010" cy="535517"/>
          </a:xfrm>
        </p:spPr>
        <p:txBody>
          <a:bodyPr/>
          <a:lstStyle/>
          <a:p>
            <a:r>
              <a:rPr lang="en-US" dirty="0" smtClean="0"/>
              <a:t>47</a:t>
            </a:r>
            <a:endParaRPr lang="en-US" dirty="0"/>
          </a:p>
        </p:txBody>
      </p:sp>
    </p:spTree>
    <p:extLst>
      <p:ext uri="{BB962C8B-B14F-4D97-AF65-F5344CB8AC3E}">
        <p14:creationId xmlns:p14="http://schemas.microsoft.com/office/powerpoint/2010/main" val="2462843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6800850" cy="5267955"/>
          </a:xfrm>
          <a:prstGeom prst="rect">
            <a:avLst/>
          </a:prstGeom>
        </p:spPr>
        <p:txBody>
          <a:bodyPr wrap="square" lIns="96367" tIns="48184" rIns="96367" bIns="48184">
            <a:spAutoFit/>
          </a:bodyPr>
          <a:lstStyle/>
          <a:p>
            <a:endParaRPr lang="es-419" sz="1400" dirty="0" smtClean="0"/>
          </a:p>
          <a:p>
            <a:r>
              <a:rPr lang="es-419" sz="1400" b="1" u="sng" dirty="0" smtClean="0"/>
              <a:t>Parte 2</a:t>
            </a:r>
            <a:r>
              <a:rPr lang="es-419" sz="1400" b="1" dirty="0" smtClean="0"/>
              <a:t> </a:t>
            </a:r>
          </a:p>
          <a:p>
            <a:endParaRPr lang="es-419" sz="1400" dirty="0" smtClean="0"/>
          </a:p>
          <a:p>
            <a:r>
              <a:rPr lang="es-419" sz="1400" u="sng" dirty="0" smtClean="0"/>
              <a:t>V</a:t>
            </a:r>
            <a:r>
              <a:rPr lang="es-419" sz="1400" b="1" u="sng" dirty="0" smtClean="0"/>
              <a:t>as a:</a:t>
            </a:r>
            <a:endParaRPr lang="es-419" sz="1400" u="sng" dirty="0" smtClean="0"/>
          </a:p>
          <a:p>
            <a:pPr marL="228600" lvl="0" indent="-228600">
              <a:buFont typeface="+mj-lt"/>
              <a:buAutoNum type="arabicPeriod"/>
            </a:pPr>
            <a:r>
              <a:rPr lang="es-419" sz="1400" dirty="0" smtClean="0"/>
              <a:t>Planificar tu escrito. Puedes usar tus notas y respuestas.  Puedes utilizar un organizador gráfico. </a:t>
            </a:r>
          </a:p>
          <a:p>
            <a:pPr lvl="0"/>
            <a:endParaRPr lang="es-419" sz="1400" dirty="0" smtClean="0"/>
          </a:p>
          <a:p>
            <a:pPr lvl="0"/>
            <a:r>
              <a:rPr lang="es-419" sz="1400" dirty="0" smtClean="0"/>
              <a:t>2.  Escribir, revisar y editar tu primer borrador (tu maestro te proporcionará papel).  </a:t>
            </a:r>
          </a:p>
          <a:p>
            <a:pPr lvl="0"/>
            <a:endParaRPr lang="es-419" sz="1400" dirty="0" smtClean="0"/>
          </a:p>
          <a:p>
            <a:pPr marL="231775" indent="-231775">
              <a:buAutoNum type="arabicPeriod" startAt="3"/>
              <a:defRPr/>
            </a:pPr>
            <a:r>
              <a:rPr lang="es-419" sz="1400" b="1" u="sng" dirty="0" smtClean="0"/>
              <a:t>Your assignment</a:t>
            </a:r>
            <a:r>
              <a:rPr lang="es-419" sz="1400" b="1" dirty="0" smtClean="0"/>
              <a:t>: </a:t>
            </a:r>
          </a:p>
          <a:p>
            <a:pPr marL="403225">
              <a:defRPr/>
            </a:pPr>
            <a:r>
              <a:rPr lang="es-419" sz="1400" dirty="0" smtClean="0"/>
              <a:t>En el pasaje </a:t>
            </a:r>
            <a:r>
              <a:rPr lang="es-419" sz="1400" b="1" u="sng" dirty="0" smtClean="0"/>
              <a:t>El perro perdido </a:t>
            </a:r>
            <a:r>
              <a:rPr lang="es-419" sz="1400" dirty="0" smtClean="0"/>
              <a:t>, el video </a:t>
            </a:r>
            <a:r>
              <a:rPr lang="en-US" sz="1400" b="1" i="1" u="sng" dirty="0"/>
              <a:t>KLM Lost &amp; </a:t>
            </a:r>
            <a:r>
              <a:rPr lang="en-US" sz="1400" b="1" i="1" u="sng" dirty="0" smtClean="0"/>
              <a:t>Found</a:t>
            </a:r>
            <a:r>
              <a:rPr lang="en-US" sz="1400" b="1" u="sng" dirty="0" smtClean="0"/>
              <a:t> </a:t>
            </a:r>
            <a:r>
              <a:rPr lang="en-US" sz="1400" b="1" u="sng" dirty="0"/>
              <a:t>(KLM-</a:t>
            </a:r>
            <a:r>
              <a:rPr lang="en-US" sz="1400" b="1" u="sng" dirty="0" err="1"/>
              <a:t>Perdido</a:t>
            </a:r>
            <a:r>
              <a:rPr lang="en-US" sz="1400" b="1" u="sng" dirty="0"/>
              <a:t> y </a:t>
            </a:r>
            <a:r>
              <a:rPr lang="en-US" sz="1400" b="1" u="sng" dirty="0" err="1"/>
              <a:t>encontrado</a:t>
            </a:r>
            <a:r>
              <a:rPr lang="en-US" sz="1400" b="1" u="sng" dirty="0" smtClean="0"/>
              <a:t>)</a:t>
            </a:r>
            <a:r>
              <a:rPr lang="es-419" sz="1400" dirty="0" smtClean="0"/>
              <a:t>, el artículo </a:t>
            </a:r>
            <a:r>
              <a:rPr lang="es-419" sz="1400" b="1" u="sng" dirty="0" smtClean="0"/>
              <a:t>Valor canino </a:t>
            </a:r>
            <a:r>
              <a:rPr lang="es-419" sz="1400" dirty="0" smtClean="0"/>
              <a:t>y en la hoja de </a:t>
            </a:r>
            <a:r>
              <a:rPr lang="es-419" sz="1400" b="1" u="sng" dirty="0" smtClean="0"/>
              <a:t>Datos sobre los perros de búsqueda y rescate</a:t>
            </a:r>
            <a:r>
              <a:rPr lang="es-419" sz="1400" dirty="0" smtClean="0"/>
              <a:t>,  vemos que hay diferentes datos sobre  los perros de búsqueda y rescate.  Escribe un artículo para tu clase, explorando estos diferentes tipos de relaciones.  En algún punto en tu artículo informativo, contesta las siguientes preguntas.  </a:t>
            </a:r>
          </a:p>
          <a:p>
            <a:pPr marL="359702" indent="-359702">
              <a:defRPr/>
            </a:pPr>
            <a:endParaRPr lang="es-419" sz="1400" dirty="0" smtClean="0"/>
          </a:p>
          <a:p>
            <a:pPr marL="358775" indent="44450">
              <a:defRPr/>
            </a:pPr>
            <a:r>
              <a:rPr lang="es-419" sz="1400" dirty="0" smtClean="0"/>
              <a:t>1.  ¿Qué diferentes situaciones definen las relaciones entre los perros y las personas?</a:t>
            </a:r>
          </a:p>
          <a:p>
            <a:pPr marL="358775" indent="44450">
              <a:defRPr/>
            </a:pPr>
            <a:r>
              <a:rPr lang="es-419" sz="1400" dirty="0" smtClean="0"/>
              <a:t>2.  ¿Quién se beneficia más, las personas o los perros?  Explica  porqué.</a:t>
            </a:r>
          </a:p>
          <a:p>
            <a:pPr marL="627063" indent="-223838">
              <a:defRPr/>
            </a:pPr>
            <a:r>
              <a:rPr lang="es-419" sz="1400" dirty="0" smtClean="0"/>
              <a:t>3.  ¿Cuál de las situaciones habría sido peor si no hubiese estado allí un perro? Explica porqué.</a:t>
            </a:r>
          </a:p>
          <a:p>
            <a:pPr algn="ctr"/>
            <a:endParaRPr lang="es-419" sz="1400" b="1" u="sng" dirty="0" smtClean="0"/>
          </a:p>
          <a:p>
            <a:pPr algn="ctr"/>
            <a:endParaRPr lang="es-419" sz="1400" b="1" u="sng" dirty="0"/>
          </a:p>
          <a:p>
            <a:pPr algn="ctr"/>
            <a:r>
              <a:rPr lang="es-419" sz="1400" b="1" u="sng" dirty="0" smtClean="0"/>
              <a:t>Cómo </a:t>
            </a:r>
            <a:r>
              <a:rPr lang="es-419" sz="1400" b="1" u="sng" dirty="0"/>
              <a:t>vas a ser calificado</a:t>
            </a:r>
            <a:endParaRPr lang="es-419" sz="1400" u="sng" dirty="0"/>
          </a:p>
        </p:txBody>
      </p:sp>
      <p:sp>
        <p:nvSpPr>
          <p:cNvPr id="3" name="Slide Number Placeholder 2"/>
          <p:cNvSpPr>
            <a:spLocks noGrp="1"/>
          </p:cNvSpPr>
          <p:nvPr>
            <p:ph type="sldNum" sz="quarter" idx="12"/>
          </p:nvPr>
        </p:nvSpPr>
        <p:spPr/>
        <p:txBody>
          <a:bodyPr/>
          <a:lstStyle/>
          <a:p>
            <a:fld id="{F177B04D-AEB5-43ED-B9BA-B3D1EC9C9067}" type="slidenum">
              <a:rPr lang="es-419" smtClean="0"/>
              <a:pPr/>
              <a:t>48</a:t>
            </a:fld>
            <a:endParaRPr lang="es-419" dirty="0"/>
          </a:p>
        </p:txBody>
      </p:sp>
      <p:graphicFrame>
        <p:nvGraphicFramePr>
          <p:cNvPr id="5" name="Table 4"/>
          <p:cNvGraphicFramePr>
            <a:graphicFrameLocks noGrp="1"/>
          </p:cNvGraphicFramePr>
          <p:nvPr>
            <p:extLst>
              <p:ext uri="{D42A27DB-BD31-4B8C-83A1-F6EECF244321}">
                <p14:modId xmlns:p14="http://schemas.microsoft.com/office/powerpoint/2010/main" val="1228475808"/>
              </p:ext>
            </p:extLst>
          </p:nvPr>
        </p:nvGraphicFramePr>
        <p:xfrm>
          <a:off x="609600" y="5562600"/>
          <a:ext cx="6705600" cy="2280284"/>
        </p:xfrm>
        <a:graphic>
          <a:graphicData uri="http://schemas.openxmlformats.org/drawingml/2006/table">
            <a:tbl>
              <a:tblPr firstRow="1" bandRow="1">
                <a:tableStyleId>{073A0DAA-6AF3-43AB-8588-CEC1D06C72B9}</a:tableStyleId>
              </a:tblPr>
              <a:tblGrid>
                <a:gridCol w="2366683"/>
                <a:gridCol w="4338917"/>
              </a:tblGrid>
              <a:tr h="186374">
                <a:tc>
                  <a:txBody>
                    <a:bodyPr/>
                    <a:lstStyle/>
                    <a:p>
                      <a:pPr rtl="0"/>
                      <a:r>
                        <a:rPr lang="es-MX" sz="1100" i="1" dirty="0" smtClean="0">
                          <a:solidFill>
                            <a:schemeClr val="tx1"/>
                          </a:solidFill>
                          <a:effectLst/>
                        </a:rPr>
                        <a:t>Declaración de Propósito / Enfoque</a:t>
                      </a:r>
                      <a:endParaRPr lang="es-MX" sz="1100" i="1"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b="0" dirty="0" smtClean="0">
                          <a:solidFill>
                            <a:schemeClr val="tx1"/>
                          </a:solidFill>
                        </a:rPr>
                        <a:t>Cuán</a:t>
                      </a:r>
                      <a:r>
                        <a:rPr lang="es-ES" sz="1100" b="0" baseline="0" dirty="0" smtClean="0">
                          <a:solidFill>
                            <a:schemeClr val="tx1"/>
                          </a:solidFill>
                        </a:rPr>
                        <a:t> bien estableces con claridad  </a:t>
                      </a:r>
                      <a:r>
                        <a:rPr lang="es-ES" sz="1100" b="0" dirty="0" smtClean="0">
                          <a:solidFill>
                            <a:schemeClr val="tx1"/>
                          </a:solidFill>
                        </a:rPr>
                        <a:t>y mantienes tu idea central (de</a:t>
                      </a:r>
                      <a:r>
                        <a:rPr lang="es-ES" sz="1100" b="0" baseline="0" dirty="0" smtClean="0">
                          <a:solidFill>
                            <a:schemeClr val="tx1"/>
                          </a:solidFill>
                        </a:rPr>
                        <a:t> control) </a:t>
                      </a:r>
                      <a:r>
                        <a:rPr lang="es-ES" sz="1100" b="0" dirty="0" smtClean="0">
                          <a:solidFill>
                            <a:schemeClr val="tx1"/>
                          </a:solidFill>
                        </a:rPr>
                        <a:t>o idea principal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s-MX" sz="1100" b="1" i="1" noProof="0" dirty="0" smtClean="0">
                          <a:effectLst/>
                          <a:latin typeface="Calibri" panose="020F0502020204030204" pitchFamily="34" charset="0"/>
                          <a:ea typeface="Calibri" panose="020F0502020204030204" pitchFamily="34" charset="0"/>
                          <a:cs typeface="Times New Roman" panose="02020603050405020304" pitchFamily="18" charset="0"/>
                        </a:rPr>
                        <a:t>Organización</a:t>
                      </a:r>
                      <a:r>
                        <a:rPr lang="en-US" sz="1100" b="1" i="1"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dirty="0" smtClean="0"/>
                        <a:t>Cuán bien progresan las ideas desde la introducción hasta la conclusión,</a:t>
                      </a:r>
                      <a:r>
                        <a:rPr lang="es-ES" sz="1100" baseline="0" dirty="0" smtClean="0"/>
                        <a:t> utilizando</a:t>
                      </a:r>
                      <a:r>
                        <a:rPr lang="es-ES" sz="1100" dirty="0" smtClean="0"/>
                        <a:t> transiciones efectivas , y cuán</a:t>
                      </a:r>
                      <a:r>
                        <a:rPr lang="es-ES" sz="1100" baseline="0" dirty="0" smtClean="0"/>
                        <a:t> </a:t>
                      </a:r>
                      <a:r>
                        <a:rPr lang="es-ES" sz="1100" dirty="0" smtClean="0"/>
                        <a:t>bien te</a:t>
                      </a:r>
                      <a:r>
                        <a:rPr lang="es-ES" sz="1100" baseline="0" dirty="0" smtClean="0"/>
                        <a:t> </a:t>
                      </a:r>
                      <a:r>
                        <a:rPr lang="es-ES" sz="1100" dirty="0" smtClean="0"/>
                        <a:t>mantienes en el tema durante el escrito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79423">
                <a:tc>
                  <a:txBody>
                    <a:bodyPr/>
                    <a:lstStyle/>
                    <a:p>
                      <a:pPr marL="0" marR="0">
                        <a:lnSpc>
                          <a:spcPct val="107000"/>
                        </a:lnSpc>
                        <a:spcBef>
                          <a:spcPts val="0"/>
                        </a:spcBef>
                        <a:spcAft>
                          <a:spcPts val="800"/>
                        </a:spcAft>
                      </a:pPr>
                      <a:r>
                        <a:rPr lang="es-ES" sz="1100" b="1" i="1" dirty="0" smtClean="0"/>
                        <a:t>Elaboración de Evidencia</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dirty="0" smtClean="0"/>
                        <a:t>Cuán bien proporcionas evidencias</a:t>
                      </a:r>
                      <a:r>
                        <a:rPr lang="es-ES" sz="1100" baseline="0" dirty="0" smtClean="0"/>
                        <a:t> </a:t>
                      </a:r>
                      <a:r>
                        <a:rPr lang="es-ES" sz="1100" dirty="0" smtClean="0"/>
                        <a:t>s</a:t>
                      </a:r>
                      <a:r>
                        <a:rPr lang="es-ES" sz="1100" baseline="0" dirty="0" smtClean="0"/>
                        <a:t>obre tu tema tomadas </a:t>
                      </a:r>
                      <a:r>
                        <a:rPr lang="es-ES" sz="1100" dirty="0" smtClean="0"/>
                        <a:t>de las  fuentes , y cuán bien elaboras  con información específica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s-ES" sz="1100" b="1" i="1" dirty="0" smtClean="0"/>
                        <a:t>Lenguaje y vocabulario</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dirty="0" smtClean="0"/>
                        <a:t>Cuán</a:t>
                      </a:r>
                      <a:r>
                        <a:rPr lang="es-ES" sz="1100" baseline="0" dirty="0" smtClean="0"/>
                        <a:t>  b</a:t>
                      </a:r>
                      <a:r>
                        <a:rPr lang="es-ES" sz="1100" dirty="0" smtClean="0"/>
                        <a:t>ien expresas de manera efectiva las ideas usando un lenguaje preciso que sea apropiado para tu audiencia y propósito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7648">
                <a:tc>
                  <a:txBody>
                    <a:bodyPr/>
                    <a:lstStyle/>
                    <a:p>
                      <a:pPr rtl="0"/>
                      <a:r>
                        <a:rPr lang="es-MX" sz="1100" b="1" i="1" dirty="0" smtClean="0">
                          <a:effectLst/>
                        </a:rPr>
                        <a:t>Convenciones</a:t>
                      </a:r>
                      <a:endParaRPr lang="es-MX" sz="1100" b="1" i="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s-ES" sz="1100" dirty="0" smtClean="0"/>
                        <a:t>Cuán</a:t>
                      </a:r>
                      <a:r>
                        <a:rPr lang="es-ES" sz="1100" baseline="0" dirty="0" smtClean="0"/>
                        <a:t> </a:t>
                      </a:r>
                      <a:r>
                        <a:rPr lang="es-ES" sz="1100" dirty="0" smtClean="0"/>
                        <a:t>bien sigues las reglas de uso, puntuación, mayúsculas y ortografía.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1832906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57454073"/>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49</a:t>
            </a:fld>
            <a:endParaRPr lang="en-US" dirty="0"/>
          </a:p>
        </p:txBody>
      </p:sp>
    </p:spTree>
    <p:extLst>
      <p:ext uri="{BB962C8B-B14F-4D97-AF65-F5344CB8AC3E}">
        <p14:creationId xmlns:p14="http://schemas.microsoft.com/office/powerpoint/2010/main" val="440056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392319"/>
          </a:xfrm>
          <a:prstGeom prst="rect">
            <a:avLst/>
          </a:prstGeom>
          <a:noFill/>
        </p:spPr>
        <p:txBody>
          <a:bodyPr wrap="square" lIns="101231" tIns="50617" rIns="101231" bIns="50617" rtlCol="0">
            <a:spAutoFit/>
          </a:bodyPr>
          <a:lstStyle/>
          <a:p>
            <a:r>
              <a:rPr lang="es-419" sz="1048" dirty="0" smtClean="0"/>
              <a:t>Las </a:t>
            </a:r>
            <a:r>
              <a:rPr lang="es-419" sz="1048" dirty="0"/>
              <a:t>E</a:t>
            </a:r>
            <a:r>
              <a:rPr lang="es-419" sz="1048" dirty="0" smtClean="0"/>
              <a:t>valuaciones </a:t>
            </a:r>
            <a:r>
              <a:rPr lang="es-419" sz="1048" dirty="0"/>
              <a:t>de HSD para las escuelas primarias no ofrecen un </a:t>
            </a:r>
            <a:r>
              <a:rPr lang="es-419" sz="1048" dirty="0" smtClean="0"/>
              <a:t>guion </a:t>
            </a:r>
            <a:r>
              <a:rPr lang="es-419" sz="1048" dirty="0"/>
              <a:t>para el maestro, ni son por tiempo. Son una herramienta para tomar decisiones informadas relacionadas con la instrucción. </a:t>
            </a:r>
            <a:endParaRPr lang="es-419" sz="1048" dirty="0" smtClean="0"/>
          </a:p>
          <a:p>
            <a:r>
              <a:rPr lang="es-ES" sz="1048" dirty="0"/>
              <a:t/>
            </a:r>
            <a:br>
              <a:rPr lang="es-ES" sz="1048" dirty="0"/>
            </a:br>
            <a:r>
              <a:rPr lang="es-ES" sz="1048" dirty="0"/>
              <a:t>Todos los estudiantes deben </a:t>
            </a:r>
            <a:r>
              <a:rPr lang="es-ES" sz="1048" dirty="0" smtClean="0"/>
              <a:t>“progresar hacia” </a:t>
            </a:r>
            <a:r>
              <a:rPr lang="es-ES" sz="1048" dirty="0"/>
              <a:t>tomar las evaluaciones independientemente, pero muchos necesitarán estrategias que los ayude a desarrollar académicamente. Si los estudiantes </a:t>
            </a:r>
            <a:r>
              <a:rPr lang="es-ES" sz="1048" b="1" dirty="0"/>
              <a:t>no están </a:t>
            </a:r>
            <a:r>
              <a:rPr lang="es-ES" sz="1048" dirty="0"/>
              <a:t>leyendo al nivel de grado y no pueden leer el texto, </a:t>
            </a:r>
            <a:r>
              <a:rPr lang="es-ES" sz="1048" b="1" dirty="0"/>
              <a:t>por favor, lea los cuentos </a:t>
            </a:r>
            <a:r>
              <a:rPr lang="es-ES" sz="1048" dirty="0"/>
              <a:t>a los estudiantes y haga las preguntas. Permita a los estudiantes leer las partes del texto que puedan. Favor de tomar en cuenta el nivel de diferenciación que un estudiante necesita.</a:t>
            </a:r>
          </a:p>
          <a:p>
            <a:endParaRPr lang="es-ES" sz="1048" dirty="0"/>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a:r>
              <a:rPr lang="es-ES" sz="1362" b="1" dirty="0" err="1"/>
              <a:t>About</a:t>
            </a:r>
            <a:r>
              <a:rPr lang="es-ES" sz="1362" b="1" dirty="0"/>
              <a:t> </a:t>
            </a:r>
            <a:r>
              <a:rPr lang="es-ES" sz="1362" b="1" err="1"/>
              <a:t>this</a:t>
            </a:r>
            <a:r>
              <a:rPr lang="es-ES" sz="1362" b="1"/>
              <a:t> </a:t>
            </a:r>
            <a:r>
              <a:rPr lang="es-ES" sz="1362" b="1" smtClean="0"/>
              <a:t>Assessment</a:t>
            </a:r>
            <a:endParaRPr lang="es-ES" sz="1362" b="1" dirty="0"/>
          </a:p>
          <a:p>
            <a:endParaRPr lang="es-ES" sz="1048" b="1" dirty="0"/>
          </a:p>
          <a:p>
            <a:r>
              <a:rPr lang="es-ES" sz="1048" b="1" err="1"/>
              <a:t>This</a:t>
            </a:r>
            <a:r>
              <a:rPr lang="es-ES" sz="1048" b="1"/>
              <a:t> </a:t>
            </a:r>
            <a:r>
              <a:rPr lang="es-ES" sz="1048" b="1" smtClean="0"/>
              <a:t>assessment </a:t>
            </a:r>
            <a:r>
              <a:rPr lang="es-ES" sz="1048" b="1" dirty="0" err="1"/>
              <a:t>includes</a:t>
            </a:r>
            <a:r>
              <a:rPr lang="es-ES" sz="1048" b="1"/>
              <a:t>:  </a:t>
            </a:r>
            <a:r>
              <a:rPr lang="es-ES" sz="1048" smtClean="0"/>
              <a:t>Selected-Response, Constructed-Response, </a:t>
            </a:r>
            <a:r>
              <a:rPr lang="es-ES" sz="1048" dirty="0"/>
              <a:t>and a Performance </a:t>
            </a:r>
            <a:r>
              <a:rPr lang="es-ES" sz="1048" dirty="0" err="1"/>
              <a:t>Task</a:t>
            </a:r>
            <a:r>
              <a:rPr lang="es-ES" sz="1048" dirty="0"/>
              <a:t>.</a:t>
            </a:r>
          </a:p>
        </p:txBody>
      </p:sp>
      <p:graphicFrame>
        <p:nvGraphicFramePr>
          <p:cNvPr id="3" name="Table 2"/>
          <p:cNvGraphicFramePr>
            <a:graphicFrameLocks noGrp="1"/>
          </p:cNvGraphicFramePr>
          <p:nvPr>
            <p:extLst>
              <p:ext uri="{D42A27DB-BD31-4B8C-83A1-F6EECF244321}">
                <p14:modId xmlns:p14="http://schemas.microsoft.com/office/powerpoint/2010/main" val="3583095819"/>
              </p:ext>
            </p:extLst>
          </p:nvPr>
        </p:nvGraphicFramePr>
        <p:xfrm>
          <a:off x="533400" y="2554514"/>
          <a:ext cx="6705600" cy="1460863"/>
        </p:xfrm>
        <a:graphic>
          <a:graphicData uri="http://schemas.openxmlformats.org/drawingml/2006/table">
            <a:tbl>
              <a:tblPr firstRow="1" bandRow="1">
                <a:tableStyleId>{5940675A-B579-460E-94D1-54222C63F5DA}</a:tableStyleId>
              </a:tblPr>
              <a:tblGrid>
                <a:gridCol w="1995714"/>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3"/>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smtClean="0"/>
                        <a:t>Lectura</a:t>
                      </a:r>
                    </a:p>
                    <a:p>
                      <a:pPr marL="114300" indent="-114300" algn="l">
                        <a:buFont typeface="Arial" panose="020B0604020202020204" pitchFamily="34" charset="0"/>
                        <a:buChar char="•"/>
                      </a:pPr>
                      <a:r>
                        <a:rPr lang="es-ES" sz="1000" b="0" noProof="0" smtClean="0"/>
                        <a:t>2 Puntos por respuesta corta</a:t>
                      </a:r>
                    </a:p>
                    <a:p>
                      <a:pPr marL="114300" indent="-114300" algn="l">
                        <a:buFont typeface="Arial" panose="020B0604020202020204" pitchFamily="34" charset="0"/>
                        <a:buChar char="•"/>
                      </a:pPr>
                      <a:r>
                        <a:rPr lang="es-ES" sz="1000" b="0" noProof="0" smtClean="0"/>
                        <a:t>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2-3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 Escribir para revisar si es una Respuesta Construida</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91310840"/>
              </p:ext>
            </p:extLst>
          </p:nvPr>
        </p:nvGraphicFramePr>
        <p:xfrm>
          <a:off x="533400" y="4151086"/>
          <a:ext cx="6785429" cy="4966789"/>
        </p:xfrm>
        <a:graphic>
          <a:graphicData uri="http://schemas.openxmlformats.org/drawingml/2006/table">
            <a:tbl>
              <a:tblPr firstRow="1" bandRow="1">
                <a:tableStyleId>{5940675A-B579-460E-94D1-54222C63F5DA}</a:tableStyleId>
              </a:tblPr>
              <a:tblGrid>
                <a:gridCol w="3653693"/>
                <a:gridCol w="3131736"/>
              </a:tblGrid>
              <a:tr h="609600">
                <a:tc gridSpan="2">
                  <a:txBody>
                    <a:bodyPr/>
                    <a:lstStyle/>
                    <a:p>
                      <a:pPr algn="ctr"/>
                      <a:r>
                        <a:rPr lang="es-ES" sz="1400" b="1" noProof="0" dirty="0" smtClean="0"/>
                        <a:t>Trimestre</a:t>
                      </a:r>
                      <a:r>
                        <a:rPr lang="es-ES" sz="1400" b="1" baseline="0" noProof="0" dirty="0" smtClean="0"/>
                        <a:t> 2: Tarea de Rendimiento</a:t>
                      </a:r>
                      <a:endParaRPr lang="es-ES" sz="14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s-ES" sz="1200" b="1" u="sng" noProof="0" smtClean="0"/>
                        <a:t>Parte 1</a:t>
                      </a:r>
                      <a:endParaRPr lang="es-ES" sz="1200" b="1" u="sng" noProof="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smtClean="0"/>
                        <a:t>Parte 2</a:t>
                      </a:r>
                      <a:endParaRPr lang="es-ES" sz="1200" b="1" u="sng" noProof="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2869">
                <a:tc>
                  <a:txBody>
                    <a:bodyPr/>
                    <a:lstStyle/>
                    <a:p>
                      <a:pPr>
                        <a:buFont typeface="Arial" pitchFamily="34" charset="0"/>
                        <a:buChar char="•"/>
                      </a:pPr>
                      <a:r>
                        <a:rPr lang="es-ES" sz="1000" noProof="0" dirty="0" smtClean="0"/>
                        <a:t>     Actividad del salón </a:t>
                      </a:r>
                      <a:r>
                        <a:rPr lang="es-ES" sz="1000" noProof="0" smtClean="0"/>
                        <a:t>de clase </a:t>
                      </a:r>
                      <a:r>
                        <a:rPr lang="es-ES" sz="1000" noProof="0" dirty="0" smtClean="0"/>
                        <a:t>si </a:t>
                      </a:r>
                      <a:r>
                        <a:rPr lang="es-ES" sz="1000" noProof="0" smtClean="0"/>
                        <a:t>lo desea/necesita</a:t>
                      </a:r>
                      <a:endParaRPr lang="es-ES" sz="1000" noProof="0" dirty="0" smtClean="0"/>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a:t>
                      </a:r>
                      <a:r>
                        <a:rPr lang="es-ES" sz="900" noProof="0" smtClean="0">
                          <a:solidFill>
                            <a:prstClr val="black"/>
                          </a:solidFill>
                        </a:rPr>
                        <a:t>estudiantes se </a:t>
                      </a:r>
                      <a:r>
                        <a:rPr lang="es-ES" sz="900" noProof="0" dirty="0" smtClean="0">
                          <a:solidFill>
                            <a:prstClr val="black"/>
                          </a:solidFill>
                        </a:rPr>
                        <a:t>les es permitido usar sus notas para más tarde escribir una composición completa (ensayo). Las estrategias de toma de notas </a:t>
                      </a:r>
                      <a:r>
                        <a:rPr lang="es-ES" sz="900" noProof="0" smtClean="0">
                          <a:solidFill>
                            <a:prstClr val="black"/>
                          </a:solidFill>
                        </a:rPr>
                        <a:t>deben ser enseñadas </a:t>
                      </a:r>
                      <a:r>
                        <a:rPr lang="es-ES" sz="900" noProof="0" dirty="0" smtClean="0">
                          <a:solidFill>
                            <a:prstClr val="black"/>
                          </a:solidFill>
                        </a:rPr>
                        <a:t>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a:t>
                      </a:r>
                      <a:r>
                        <a:rPr lang="es-ES" sz="900" b="1" noProof="0" smtClean="0">
                          <a:solidFill>
                            <a:srgbClr val="C00000"/>
                          </a:solidFill>
                          <a:effectLst>
                            <a:outerShdw blurRad="38100" dist="38100" dir="2700000" algn="tl">
                              <a:srgbClr val="000000">
                                <a:alpha val="43137"/>
                              </a:srgbClr>
                            </a:outerShdw>
                          </a:effectLst>
                        </a:rPr>
                        <a:t>evaluación se </a:t>
                      </a:r>
                      <a:r>
                        <a:rPr lang="es-ES" sz="900" b="1" noProof="0" dirty="0" smtClean="0">
                          <a:solidFill>
                            <a:srgbClr val="C00000"/>
                          </a:solidFill>
                          <a:effectLst>
                            <a:outerShdw blurRad="38100" dist="38100" dir="2700000" algn="tl">
                              <a:srgbClr val="000000">
                                <a:alpha val="43137"/>
                              </a:srgbClr>
                            </a:outerShdw>
                          </a:effectLst>
                        </a:rPr>
                        <a:t>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0" u="none" noProof="0" dirty="0" smtClean="0"/>
                        <a:t>Parte 1 </a:t>
                      </a:r>
                      <a:r>
                        <a:rPr lang="es-ES" sz="900" noProof="0" dirty="0" smtClean="0"/>
                        <a:t>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1000" noProof="0" dirty="0" smtClean="0"/>
                        <a:t>     Planificar tu ensayo</a:t>
                      </a:r>
                      <a:r>
                        <a:rPr lang="es-ES" sz="1000" baseline="0" noProof="0" dirty="0" smtClean="0"/>
                        <a:t> (escribir las ideas).</a:t>
                      </a:r>
                      <a:endParaRPr lang="es-ES" sz="1000" b="1" u="sng" noProof="0" dirty="0" smtClean="0"/>
                    </a:p>
                    <a:p>
                      <a:pPr>
                        <a:buFont typeface="Arial" pitchFamily="34" charset="0"/>
                        <a:buChar char="•"/>
                      </a:pPr>
                      <a:r>
                        <a:rPr lang="es-ES" sz="1000" baseline="0" noProof="0" dirty="0" smtClean="0"/>
                        <a:t>     Escribir, Revisar y Editar (W.2.5)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10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a:t>
                      </a:r>
                    </a:p>
                    <a:p>
                      <a:pPr marL="171450" indent="0">
                        <a:buFont typeface="Arial" pitchFamily="34" charset="0"/>
                        <a:buNone/>
                      </a:pPr>
                      <a:r>
                        <a:rPr lang="es-ES" sz="900" b="0" u="none" baseline="0" noProof="0" dirty="0" smtClean="0">
                          <a:solidFill>
                            <a:schemeClr val="tx1"/>
                          </a:solidFill>
                        </a:rPr>
                        <a:t>Las herramientas de procesadores de palabras deben estar disponible para verificar la ortografía (pero no la gramática).</a:t>
                      </a:r>
                      <a:endParaRPr lang="es-ES" sz="900" b="1" u="sng" noProof="0" dirty="0" smtClean="0">
                        <a:solidFill>
                          <a:schemeClr val="tx1"/>
                        </a:solidFill>
                      </a:endParaRPr>
                    </a:p>
                    <a:p>
                      <a:pPr>
                        <a:buFont typeface="Arial" pitchFamily="34" charset="0"/>
                        <a:buNone/>
                      </a:pPr>
                      <a:r>
                        <a:rPr lang="es-ES" sz="900" b="1" u="sng" noProof="0" dirty="0" smtClean="0">
                          <a:solidFill>
                            <a:srgbClr val="002060"/>
                          </a:solidFill>
                        </a:rPr>
                        <a:t>Escribir una Composición Informativa Completa</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introducción </a:t>
                      </a:r>
                      <a:r>
                        <a:rPr lang="es-ES" sz="900" kern="1200" noProof="0" dirty="0" smtClean="0">
                          <a:solidFill>
                            <a:schemeClr val="tx1"/>
                          </a:solidFill>
                          <a:effectLst/>
                          <a:latin typeface="+mn-lt"/>
                          <a:ea typeface="+mn-ea"/>
                          <a:cs typeface="+mn-cs"/>
                        </a:rPr>
                        <a:t>(identifica el tema y ofrece un enfoque)</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organización </a:t>
                      </a:r>
                      <a:r>
                        <a:rPr lang="es-ES" sz="900" kern="1200" noProof="0" dirty="0" smtClean="0">
                          <a:solidFill>
                            <a:schemeClr val="tx1"/>
                          </a:solidFill>
                          <a:effectLst/>
                          <a:latin typeface="+mn-lt"/>
                          <a:ea typeface="+mn-ea"/>
                          <a:cs typeface="+mn-cs"/>
                        </a:rPr>
                        <a:t>(definición, clasificación, comparación/contraste, etc.)</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desarrollo </a:t>
                      </a:r>
                      <a:r>
                        <a:rPr lang="es-ES" sz="900" kern="1200" noProof="0" dirty="0" smtClean="0">
                          <a:solidFill>
                            <a:schemeClr val="tx1"/>
                          </a:solidFill>
                          <a:effectLst/>
                          <a:latin typeface="+mn-lt"/>
                          <a:ea typeface="+mn-ea"/>
                          <a:cs typeface="+mn-cs"/>
                        </a:rPr>
                        <a:t>(con hechos, detalles concretos, citas, otra información )</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transiciones </a:t>
                      </a:r>
                      <a:r>
                        <a:rPr lang="es-ES" sz="900" kern="1200" noProof="0" dirty="0" smtClean="0">
                          <a:solidFill>
                            <a:schemeClr val="tx1"/>
                          </a:solidFill>
                          <a:effectLst/>
                          <a:latin typeface="+mn-lt"/>
                          <a:ea typeface="+mn-ea"/>
                          <a:cs typeface="+mn-cs"/>
                        </a:rPr>
                        <a:t>(ideas</a:t>
                      </a:r>
                      <a:r>
                        <a:rPr lang="es-ES" sz="900" kern="1200" baseline="0" noProof="0" dirty="0" smtClean="0">
                          <a:solidFill>
                            <a:schemeClr val="tx1"/>
                          </a:solidFill>
                          <a:effectLst/>
                          <a:latin typeface="+mn-lt"/>
                          <a:ea typeface="+mn-ea"/>
                          <a:cs typeface="+mn-cs"/>
                        </a:rPr>
                        <a:t> de enlace</a:t>
                      </a:r>
                      <a:r>
                        <a:rPr lang="es-ES" sz="900" kern="1200" noProof="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lenguaje preciso y dominio</a:t>
                      </a:r>
                      <a:r>
                        <a:rPr lang="es-ES" sz="900" b="1" kern="1200" baseline="0" noProof="0" dirty="0" smtClean="0">
                          <a:solidFill>
                            <a:schemeClr val="tx1"/>
                          </a:solidFill>
                          <a:effectLst/>
                          <a:latin typeface="+mn-lt"/>
                          <a:ea typeface="+mn-ea"/>
                          <a:cs typeface="+mn-cs"/>
                        </a:rPr>
                        <a:t> </a:t>
                      </a:r>
                      <a:r>
                        <a:rPr lang="es-ES" sz="900" b="1" kern="1200" noProof="0" dirty="0" smtClean="0">
                          <a:solidFill>
                            <a:schemeClr val="tx1"/>
                          </a:solidFill>
                          <a:effectLst/>
                          <a:latin typeface="+mn-lt"/>
                          <a:ea typeface="+mn-ea"/>
                          <a:cs typeface="+mn-cs"/>
                        </a:rPr>
                        <a:t>de vocabulario</a:t>
                      </a:r>
                      <a:r>
                        <a:rPr lang="es-ES" sz="900" b="1" kern="1200" baseline="0" noProof="0" dirty="0" smtClean="0">
                          <a:solidFill>
                            <a:schemeClr val="tx1"/>
                          </a:solidFill>
                          <a:effectLst/>
                          <a:latin typeface="+mn-lt"/>
                          <a:ea typeface="+mn-ea"/>
                          <a:cs typeface="+mn-cs"/>
                        </a:rPr>
                        <a:t> específico</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conclusión </a:t>
                      </a:r>
                      <a:r>
                        <a:rPr lang="es-ES" sz="900" kern="1200" noProof="0" dirty="0" smtClean="0">
                          <a:solidFill>
                            <a:schemeClr val="tx1"/>
                          </a:solidFill>
                          <a:effectLst/>
                          <a:latin typeface="+mn-lt"/>
                          <a:ea typeface="+mn-ea"/>
                          <a:cs typeface="+mn-cs"/>
                        </a:rPr>
                        <a:t>(cierre) </a:t>
                      </a:r>
                    </a:p>
                    <a:p>
                      <a:pPr marL="171450" lvl="0" indent="-171450">
                        <a:buFont typeface="Arial" panose="020B0604020202020204" pitchFamily="34" charset="0"/>
                        <a:buChar char="•"/>
                      </a:pPr>
                      <a:r>
                        <a:rPr lang="es-ES" sz="900" b="1" kern="1200" noProof="0" dirty="0" smtClean="0">
                          <a:solidFill>
                            <a:schemeClr val="tx1"/>
                          </a:solidFill>
                          <a:effectLst/>
                          <a:latin typeface="+mn-lt"/>
                          <a:ea typeface="+mn-ea"/>
                          <a:cs typeface="+mn-cs"/>
                        </a:rPr>
                        <a:t>convenciones</a:t>
                      </a:r>
                      <a:r>
                        <a:rPr lang="es-ES" sz="900" b="1" kern="1200" baseline="0" noProof="0" dirty="0" smtClean="0">
                          <a:solidFill>
                            <a:schemeClr val="tx1"/>
                          </a:solidFill>
                          <a:effectLst/>
                          <a:latin typeface="+mn-lt"/>
                          <a:ea typeface="+mn-ea"/>
                          <a:cs typeface="+mn-cs"/>
                        </a:rPr>
                        <a:t> del inglés estándar</a:t>
                      </a:r>
                      <a:r>
                        <a:rPr lang="es-ES" sz="900" kern="1200" noProof="0" dirty="0" smtClean="0">
                          <a:solidFill>
                            <a:schemeClr val="tx1"/>
                          </a:solidFill>
                          <a:effectLst/>
                          <a:latin typeface="+mn-lt"/>
                          <a:ea typeface="+mn-ea"/>
                          <a:cs typeface="+mn-cs"/>
                        </a:rPr>
                        <a:t>. </a:t>
                      </a:r>
                    </a:p>
                    <a:p>
                      <a:pPr>
                        <a:buFont typeface="Arial" pitchFamily="34" charset="0"/>
                        <a:buNone/>
                      </a:pP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a:r>
              <a:rPr lang="es-ES" sz="1362" b="1" dirty="0"/>
              <a:t>Acerca de esta evaluación</a:t>
            </a:r>
          </a:p>
          <a:p>
            <a:endParaRPr lang="es-ES" sz="210" b="1" dirty="0"/>
          </a:p>
          <a:p>
            <a:r>
              <a:rPr lang="es-ES" sz="1048" b="1" dirty="0"/>
              <a:t>Esta evaluación incluye:  </a:t>
            </a:r>
            <a:r>
              <a:rPr lang="es-ES" sz="1048" dirty="0"/>
              <a:t>Respuestas de </a:t>
            </a:r>
            <a:r>
              <a:rPr lang="es-ES" sz="1048" dirty="0" smtClean="0"/>
              <a:t>selección </a:t>
            </a:r>
            <a:r>
              <a:rPr lang="es-ES" sz="1048" dirty="0"/>
              <a:t>múltiple, Respuesta construida y una Tarea de </a:t>
            </a:r>
            <a:r>
              <a:rPr lang="es-ES" sz="1048" dirty="0" smtClean="0"/>
              <a:t>rendimiento</a:t>
            </a:r>
            <a:r>
              <a:rPr lang="es-ES" sz="1048" dirty="0"/>
              <a:t>.</a:t>
            </a:r>
          </a:p>
        </p:txBody>
      </p:sp>
      <p:sp>
        <p:nvSpPr>
          <p:cNvPr id="10" name="Slide Number Placeholder 2"/>
          <p:cNvSpPr>
            <a:spLocks noGrp="1"/>
          </p:cNvSpPr>
          <p:nvPr>
            <p:ph type="sldNum" sz="quarter" idx="12"/>
          </p:nvPr>
        </p:nvSpPr>
        <p:spPr>
          <a:xfrm>
            <a:off x="6557963" y="9522884"/>
            <a:ext cx="842010" cy="535517"/>
          </a:xfrm>
        </p:spPr>
        <p:txBody>
          <a:bodyPr/>
          <a:lstStyle/>
          <a:p>
            <a:r>
              <a:rPr lang="en-US" dirty="0"/>
              <a:t>5</a:t>
            </a:r>
          </a:p>
        </p:txBody>
      </p:sp>
      <p:sp>
        <p:nvSpPr>
          <p:cNvPr id="8" name="Rectangle 7"/>
          <p:cNvSpPr/>
          <p:nvPr/>
        </p:nvSpPr>
        <p:spPr>
          <a:xfrm>
            <a:off x="453570" y="8915400"/>
            <a:ext cx="7104743" cy="547809"/>
          </a:xfrm>
          <a:prstGeom prst="rect">
            <a:avLst/>
          </a:prstGeom>
          <a:noFill/>
        </p:spPr>
        <p:txBody>
          <a:bodyPr wrap="square" lIns="90880" tIns="45440" rIns="90880" bIns="45440">
            <a:spAutoFit/>
          </a:bodyPr>
          <a:lstStyle/>
          <a:p>
            <a:r>
              <a:rPr lang="es-MX" sz="943" b="1" dirty="0"/>
              <a:t>No hay preguntas/elementos de tecnología (TE). Nota:  </a:t>
            </a:r>
            <a:r>
              <a:rPr lang="es-MX" sz="943" b="1" dirty="0" smtClean="0"/>
              <a:t>Se </a:t>
            </a:r>
            <a:r>
              <a:rPr lang="es-MX" sz="943" b="1" i="1" u="sng" dirty="0"/>
              <a:t>recomienda enfáticamente </a:t>
            </a:r>
            <a:r>
              <a:rPr lang="es-MX" sz="943" b="1" dirty="0"/>
              <a:t>que los estudiantes tengan experiencia con los siguientes tipos de tareas, en varios lugares de práctica educativa en línea (internet), ya que éstas no  están en las evaluaciones de primaria </a:t>
            </a:r>
            <a:r>
              <a:rPr lang="es-MX" sz="943" b="1" dirty="0" smtClean="0"/>
              <a:t>de </a:t>
            </a:r>
            <a:r>
              <a:rPr lang="es-MX" sz="943" b="1" dirty="0"/>
              <a:t>HSD: </a:t>
            </a:r>
            <a:r>
              <a:rPr lang="es-MX" sz="943" i="1" dirty="0"/>
              <a:t>reordenar texto, </a:t>
            </a:r>
            <a:r>
              <a:rPr lang="es-MX" sz="943" i="1" dirty="0" smtClean="0"/>
              <a:t>seleccionar </a:t>
            </a:r>
            <a:r>
              <a:rPr lang="es-MX" sz="943" i="1" dirty="0"/>
              <a:t>y cambiar texto, </a:t>
            </a:r>
            <a:r>
              <a:rPr lang="es-MX" sz="943" i="1" dirty="0" smtClean="0"/>
              <a:t>seleccionar </a:t>
            </a:r>
            <a:r>
              <a:rPr lang="es-MX" sz="943" i="1" dirty="0"/>
              <a:t>texto, </a:t>
            </a:r>
            <a:r>
              <a:rPr lang="es-MX" sz="943" i="1" dirty="0" smtClean="0"/>
              <a:t>seleccionar </a:t>
            </a:r>
            <a:r>
              <a:rPr lang="es-MX" sz="943" i="1" dirty="0"/>
              <a:t>de un menú desplegable (</a:t>
            </a:r>
            <a:r>
              <a:rPr lang="es-MX" sz="838" i="1" dirty="0" err="1"/>
              <a:t>drop-down</a:t>
            </a:r>
            <a:r>
              <a:rPr lang="es-MX" sz="943" i="1" dirty="0"/>
              <a:t>).</a:t>
            </a:r>
          </a:p>
        </p:txBody>
      </p:sp>
    </p:spTree>
    <p:extLst>
      <p:ext uri="{BB962C8B-B14F-4D97-AF65-F5344CB8AC3E}">
        <p14:creationId xmlns:p14="http://schemas.microsoft.com/office/powerpoint/2010/main" val="3873573120"/>
      </p:ext>
    </p:extLst>
  </p:cSld>
  <p:clrMapOvr>
    <a:masterClrMapping/>
  </p:clrMapOvr>
  <p:transition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21478094"/>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50</a:t>
            </a:fld>
            <a:endParaRPr lang="en-US" dirty="0"/>
          </a:p>
        </p:txBody>
      </p:sp>
    </p:spTree>
    <p:extLst>
      <p:ext uri="{BB962C8B-B14F-4D97-AF65-F5344CB8AC3E}">
        <p14:creationId xmlns:p14="http://schemas.microsoft.com/office/powerpoint/2010/main" val="338771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31" y="1295401"/>
            <a:ext cx="6073782" cy="5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6553200" y="9372600"/>
            <a:ext cx="842010" cy="535517"/>
          </a:xfrm>
        </p:spPr>
        <p:txBody>
          <a:bodyPr/>
          <a:lstStyle/>
          <a:p>
            <a:r>
              <a:rPr lang="en-US" dirty="0" smtClean="0"/>
              <a:t>51</a:t>
            </a:r>
            <a:endParaRPr lang="en-US" dirty="0"/>
          </a:p>
        </p:txBody>
      </p:sp>
    </p:spTree>
    <p:extLst>
      <p:ext uri="{BB962C8B-B14F-4D97-AF65-F5344CB8AC3E}">
        <p14:creationId xmlns:p14="http://schemas.microsoft.com/office/powerpoint/2010/main" val="24628436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171322226"/>
              </p:ext>
            </p:extLst>
          </p:nvPr>
        </p:nvGraphicFramePr>
        <p:xfrm>
          <a:off x="518160" y="7772400"/>
          <a:ext cx="6580095" cy="1748463"/>
        </p:xfrm>
        <a:graphic>
          <a:graphicData uri="http://schemas.openxmlformats.org/drawingml/2006/table">
            <a:tbl>
              <a:tblPr firstRow="1" bandRow="1">
                <a:tableStyleId>{5940675A-B579-460E-94D1-54222C63F5DA}</a:tableStyleId>
              </a:tblPr>
              <a:tblGrid>
                <a:gridCol w="396240"/>
                <a:gridCol w="4964655"/>
                <a:gridCol w="381000"/>
                <a:gridCol w="381000"/>
                <a:gridCol w="457200"/>
              </a:tblGrid>
              <a:tr h="0">
                <a:tc gridSpan="5">
                  <a:txBody>
                    <a:bodyPr/>
                    <a:lstStyle/>
                    <a:p>
                      <a:pPr algn="ctr">
                        <a:lnSpc>
                          <a:spcPct val="100000"/>
                        </a:lnSpc>
                        <a:spcAft>
                          <a:spcPts val="0"/>
                        </a:spcAft>
                      </a:pPr>
                      <a:r>
                        <a:rPr lang="es-419" sz="1400" b="1" noProof="0" dirty="0" smtClean="0">
                          <a:solidFill>
                            <a:schemeClr val="tx1"/>
                          </a:solidFill>
                        </a:rPr>
                        <a:t>Escritura  </a:t>
                      </a:r>
                      <a:endParaRPr lang="es-419" sz="1400" b="1" noProof="0"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00446">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1" i="0" kern="1200" baseline="0" dirty="0" smtClean="0">
                          <a:solidFill>
                            <a:schemeClr val="tx1"/>
                          </a:solidFill>
                          <a:effectLst/>
                          <a:latin typeface="+mn-lt"/>
                          <a:ea typeface="Times New Roman"/>
                          <a:cs typeface="Times New Roman"/>
                        </a:rPr>
                        <a:t>Escribe una conclusión que sea apropiada para la audiencia y la tarea. </a:t>
                      </a:r>
                      <a:r>
                        <a:rPr lang="en-US" sz="1000" b="1" i="0" kern="1200" baseline="0" dirty="0" smtClean="0">
                          <a:solidFill>
                            <a:schemeClr val="tx1"/>
                          </a:solidFill>
                          <a:effectLst/>
                          <a:latin typeface="+mn-lt"/>
                          <a:ea typeface="Times New Roman"/>
                          <a:cs typeface="Times New Roman"/>
                        </a:rPr>
                        <a:t> </a:t>
                      </a:r>
                      <a:r>
                        <a:rPr lang="en-US" sz="1000" b="0" i="1" kern="1200" baseline="0" dirty="0" smtClean="0">
                          <a:solidFill>
                            <a:schemeClr val="tx1"/>
                          </a:solidFill>
                          <a:effectLst/>
                          <a:latin typeface="+mn-lt"/>
                          <a:ea typeface="Times New Roman"/>
                          <a:cs typeface="Times New Roman"/>
                        </a:rPr>
                        <a:t>W.6.2e</a:t>
                      </a:r>
                      <a:endParaRPr lang="en-US" sz="1000" b="0" i="1"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1" dirty="0" smtClean="0">
                          <a:solidFill>
                            <a:schemeClr val="tx1"/>
                          </a:solidFill>
                          <a:latin typeface="+mn-lt"/>
                          <a:cs typeface="Helvetica" panose="020B0604020202020204" pitchFamily="34" charset="0"/>
                        </a:rPr>
                        <a:t>¿Qué oración proporcionaría la mejor transición a un nuevo párrafo?</a:t>
                      </a:r>
                      <a:r>
                        <a:rPr lang="en-US" sz="1000" b="1" baseline="0" dirty="0" smtClean="0">
                          <a:solidFill>
                            <a:schemeClr val="tx1"/>
                          </a:solidFill>
                          <a:latin typeface="+mn-lt"/>
                          <a:cs typeface="Helvetica" panose="020B0604020202020204" pitchFamily="34" charset="0"/>
                        </a:rPr>
                        <a:t> </a:t>
                      </a:r>
                      <a:r>
                        <a:rPr lang="en-US" sz="1000" b="0" i="1" dirty="0" smtClean="0">
                          <a:solidFill>
                            <a:schemeClr val="tx1"/>
                          </a:solidFill>
                          <a:latin typeface="+mn-lt"/>
                          <a:cs typeface="Helvetica" panose="020B0604020202020204" pitchFamily="34" charset="0"/>
                        </a:rPr>
                        <a:t>W.6.2c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mn-lt"/>
                          <a:cs typeface="Helvetica" panose="020B0604020202020204" pitchFamily="34" charset="0"/>
                        </a:rPr>
                        <a:t>Escoge dos palabras más exactas que el estudiante podría usar en lugar de la palabra subrayada. </a:t>
                      </a:r>
                      <a:r>
                        <a:rPr lang="en-US" sz="1000" b="0" i="1" dirty="0" smtClean="0">
                          <a:solidFill>
                            <a:schemeClr val="tx1"/>
                          </a:solidFill>
                          <a:latin typeface="+mn-lt"/>
                          <a:cs typeface="Helvetica" panose="020B0604020202020204" pitchFamily="34" charset="0"/>
                        </a:rPr>
                        <a:t>W.2d, L.6</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u="none" dirty="0" smtClean="0">
                          <a:solidFill>
                            <a:schemeClr val="tx1"/>
                          </a:solidFill>
                          <a:effectLst/>
                        </a:rPr>
                        <a:t>¿Cuál de las siguientes palabras, corrige el error de uso gramatical subrayado en la oración? </a:t>
                      </a:r>
                      <a:r>
                        <a:rPr kumimoji="0" lang="en-US" sz="1000" b="0" i="1"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L.6.1.a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44718277"/>
              </p:ext>
            </p:extLst>
          </p:nvPr>
        </p:nvGraphicFramePr>
        <p:xfrm>
          <a:off x="518160" y="668579"/>
          <a:ext cx="6563360" cy="3609066"/>
        </p:xfrm>
        <a:graphic>
          <a:graphicData uri="http://schemas.openxmlformats.org/drawingml/2006/table">
            <a:tbl>
              <a:tblPr firstRow="1" bandRow="1">
                <a:tableStyleId>{5940675A-B579-460E-94D1-54222C63F5DA}</a:tableStyleId>
              </a:tblPr>
              <a:tblGrid>
                <a:gridCol w="396240"/>
                <a:gridCol w="4953000"/>
                <a:gridCol w="381000"/>
                <a:gridCol w="416560"/>
                <a:gridCol w="416560"/>
              </a:tblGrid>
              <a:tr h="330491">
                <a:tc gridSpan="5">
                  <a:txBody>
                    <a:bodyPr/>
                    <a:lstStyle/>
                    <a:p>
                      <a:pPr algn="ctr">
                        <a:lnSpc>
                          <a:spcPct val="100000"/>
                        </a:lnSpc>
                        <a:spcAft>
                          <a:spcPts val="0"/>
                        </a:spcAft>
                      </a:pPr>
                      <a:r>
                        <a:rPr lang="es-419" sz="1500" b="1" dirty="0" smtClean="0"/>
                        <a:t>Text literario</a:t>
                      </a:r>
                      <a:endParaRPr lang="es-419"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43930">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algn="l">
                        <a:lnSpc>
                          <a:spcPct val="100000"/>
                        </a:lnSpc>
                        <a:spcBef>
                          <a:spcPts val="0"/>
                        </a:spcBef>
                        <a:spcAft>
                          <a:spcPts val="0"/>
                        </a:spcAft>
                      </a:pPr>
                      <a:r>
                        <a:rPr lang="es-419" sz="1000" b="1" dirty="0" smtClean="0">
                          <a:solidFill>
                            <a:srgbClr val="000000"/>
                          </a:solidFill>
                          <a:effectLst/>
                          <a:latin typeface="+mn-lt"/>
                          <a:ea typeface="Times New Roman"/>
                          <a:cs typeface="Times New Roman"/>
                        </a:rPr>
                        <a:t>Puedo</a:t>
                      </a:r>
                      <a:r>
                        <a:rPr lang="es-419" sz="1000" b="1" baseline="0" dirty="0" smtClean="0">
                          <a:solidFill>
                            <a:srgbClr val="000000"/>
                          </a:solidFill>
                          <a:effectLst/>
                          <a:latin typeface="+mn-lt"/>
                          <a:ea typeface="Times New Roman"/>
                          <a:cs typeface="Times New Roman"/>
                        </a:rPr>
                        <a:t> explicar cómo una escena en particular</a:t>
                      </a:r>
                      <a:r>
                        <a:rPr lang="es-419" sz="1000" b="1" dirty="0" smtClean="0">
                          <a:solidFill>
                            <a:srgbClr val="000000"/>
                          </a:solidFill>
                          <a:effectLst/>
                          <a:latin typeface="+mn-lt"/>
                          <a:ea typeface="Times New Roman"/>
                          <a:cs typeface="Times New Roman"/>
                        </a:rPr>
                        <a:t> desarrolla el tema,</a:t>
                      </a:r>
                      <a:r>
                        <a:rPr lang="es-419" sz="1000" b="1" baseline="0" dirty="0" smtClean="0">
                          <a:solidFill>
                            <a:srgbClr val="000000"/>
                          </a:solidFill>
                          <a:effectLst/>
                          <a:latin typeface="+mn-lt"/>
                          <a:ea typeface="Times New Roman"/>
                          <a:cs typeface="Times New Roman"/>
                        </a:rPr>
                        <a:t> el ambiente o la trama </a:t>
                      </a:r>
                      <a:r>
                        <a:rPr lang="es-419" sz="1000" b="1" dirty="0" smtClean="0">
                          <a:solidFill>
                            <a:srgbClr val="000000"/>
                          </a:solidFill>
                          <a:effectLst/>
                          <a:latin typeface="+mn-lt"/>
                          <a:ea typeface="Times New Roman"/>
                          <a:cs typeface="Times New Roman"/>
                        </a:rPr>
                        <a:t> (por</a:t>
                      </a:r>
                      <a:r>
                        <a:rPr lang="es-419" sz="1000" b="1" baseline="0" dirty="0" smtClean="0">
                          <a:solidFill>
                            <a:srgbClr val="000000"/>
                          </a:solidFill>
                          <a:effectLst/>
                          <a:latin typeface="+mn-lt"/>
                          <a:ea typeface="Times New Roman"/>
                          <a:cs typeface="Times New Roman"/>
                        </a:rPr>
                        <a:t> ejemplo: capítulo, estrofa, etc</a:t>
                      </a:r>
                      <a:r>
                        <a:rPr lang="es-419" sz="1000" b="1" dirty="0" smtClean="0">
                          <a:solidFill>
                            <a:srgbClr val="000000"/>
                          </a:solidFill>
                          <a:effectLst/>
                          <a:latin typeface="+mn-lt"/>
                          <a:ea typeface="Times New Roman"/>
                          <a:cs typeface="Times New Roman"/>
                        </a:rPr>
                        <a:t>..)</a:t>
                      </a:r>
                      <a:r>
                        <a:rPr lang="es-419" sz="1000" b="1" baseline="0" dirty="0" smtClean="0">
                          <a:solidFill>
                            <a:srgbClr val="000000"/>
                          </a:solidFill>
                          <a:effectLst/>
                          <a:latin typeface="+mn-lt"/>
                          <a:ea typeface="Times New Roman"/>
                          <a:cs typeface="Times New Roman"/>
                        </a:rPr>
                        <a:t> </a:t>
                      </a:r>
                      <a:r>
                        <a:rPr lang="es-419" sz="1000" b="0" i="1" dirty="0" smtClean="0">
                          <a:solidFill>
                            <a:srgbClr val="000000"/>
                          </a:solidFill>
                          <a:effectLst/>
                          <a:latin typeface="+mn-lt"/>
                          <a:ea typeface="Times New Roman"/>
                          <a:cs typeface="Times New Roman"/>
                        </a:rPr>
                        <a:t>RL.6.5</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0536">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Puedo unir información de una estrofa, capítulo, escena u</a:t>
                      </a:r>
                      <a:r>
                        <a:rPr lang="es-419" sz="1000" b="1" baseline="0" dirty="0" smtClean="0">
                          <a:solidFill>
                            <a:srgbClr val="000000"/>
                          </a:solidFill>
                          <a:effectLst/>
                          <a:latin typeface="+mn-lt"/>
                          <a:ea typeface="Times New Roman"/>
                          <a:cs typeface="Times New Roman"/>
                        </a:rPr>
                        <a:t> oración de una fuente de información o texto para resumir o explicar el desarrollo de un tema, ambiente o trama. </a:t>
                      </a:r>
                      <a:r>
                        <a:rPr kumimoji="0" lang="es-419" sz="1000" b="0" i="1" u="none" strike="noStrike" kern="1200" cap="none" spc="0" normalizeH="0" baseline="0" noProof="0" dirty="0" smtClean="0">
                          <a:ln>
                            <a:noFill/>
                          </a:ln>
                          <a:solidFill>
                            <a:srgbClr val="000000"/>
                          </a:solidFill>
                          <a:effectLst/>
                          <a:uLnTx/>
                          <a:uFillTx/>
                          <a:latin typeface="+mn-lt"/>
                          <a:ea typeface="Times New Roman"/>
                          <a:cs typeface="Arial"/>
                        </a:rPr>
                        <a:t>RL6.5</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u="sng" dirty="0" smtClean="0">
                          <a:effectLst/>
                          <a:latin typeface="+mn-lt"/>
                          <a:ea typeface="Calibri"/>
                          <a:cs typeface="Helvetica"/>
                        </a:rPr>
                        <a:t>Puedo</a:t>
                      </a:r>
                      <a:r>
                        <a:rPr lang="es-419" sz="1000" b="1" u="sng" baseline="0" dirty="0" smtClean="0">
                          <a:effectLst/>
                          <a:latin typeface="+mn-lt"/>
                          <a:ea typeface="Calibri"/>
                          <a:cs typeface="Helvetica"/>
                        </a:rPr>
                        <a:t> explicar </a:t>
                      </a:r>
                      <a:r>
                        <a:rPr lang="es-419" sz="1000" b="1" u="none" baseline="0" dirty="0" smtClean="0">
                          <a:effectLst/>
                          <a:latin typeface="+mn-lt"/>
                          <a:ea typeface="Calibri"/>
                          <a:cs typeface="Helvetica"/>
                        </a:rPr>
                        <a:t>cómo un autor utiliza el punto de vista en un texto </a:t>
                      </a:r>
                      <a:r>
                        <a:rPr lang="es-419" sz="1000" b="1" u="none" dirty="0" smtClean="0">
                          <a:effectLst/>
                          <a:latin typeface="+mn-lt"/>
                          <a:ea typeface="Calibri"/>
                          <a:cs typeface="Helvetica"/>
                        </a:rPr>
                        <a:t> como un</a:t>
                      </a:r>
                      <a:r>
                        <a:rPr lang="es-419" sz="1000" b="1" u="none" baseline="0" dirty="0" smtClean="0">
                          <a:effectLst/>
                          <a:latin typeface="+mn-lt"/>
                          <a:ea typeface="Calibri"/>
                          <a:cs typeface="Helvetica"/>
                        </a:rPr>
                        <a:t> recurso </a:t>
                      </a:r>
                      <a:r>
                        <a:rPr lang="es-419" sz="1000" b="1" u="none" dirty="0" smtClean="0">
                          <a:effectLst/>
                          <a:latin typeface="+mn-lt"/>
                          <a:ea typeface="Calibri"/>
                          <a:cs typeface="Helvetica"/>
                        </a:rPr>
                        <a:t>literario.</a:t>
                      </a:r>
                      <a:r>
                        <a:rPr lang="es-419" sz="1000" b="1" baseline="0" dirty="0" smtClean="0">
                          <a:effectLst/>
                          <a:latin typeface="+mn-lt"/>
                          <a:ea typeface="Calibri"/>
                          <a:cs typeface="Helvetica"/>
                        </a:rPr>
                        <a:t> </a:t>
                      </a:r>
                      <a:r>
                        <a:rPr lang="es-419" sz="1000" b="0" i="1" dirty="0" smtClean="0">
                          <a:solidFill>
                            <a:srgbClr val="000000"/>
                          </a:solidFill>
                          <a:effectLst/>
                          <a:latin typeface="+mn-lt"/>
                          <a:ea typeface="Times New Roman"/>
                          <a:cs typeface="Times New Roman"/>
                        </a:rPr>
                        <a:t>RL.6.6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1348">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u="none" dirty="0" smtClean="0">
                          <a:solidFill>
                            <a:srgbClr val="000000"/>
                          </a:solidFill>
                          <a:effectLst/>
                          <a:latin typeface="+mn-lt"/>
                          <a:ea typeface="Times New Roman"/>
                          <a:cs typeface="Times New Roman"/>
                        </a:rPr>
                        <a:t>Puedo</a:t>
                      </a:r>
                      <a:r>
                        <a:rPr lang="es-419" sz="1000" b="1" u="none" baseline="0" dirty="0" smtClean="0">
                          <a:solidFill>
                            <a:srgbClr val="000000"/>
                          </a:solidFill>
                          <a:effectLst/>
                          <a:latin typeface="+mn-lt"/>
                          <a:ea typeface="Times New Roman"/>
                          <a:cs typeface="Times New Roman"/>
                        </a:rPr>
                        <a:t> describir formas que un autor utiliza los puntos de vista para influenciar a los lectores.</a:t>
                      </a:r>
                      <a:r>
                        <a:rPr lang="es-419" sz="1000" b="1" dirty="0" smtClean="0">
                          <a:solidFill>
                            <a:srgbClr val="000000"/>
                          </a:solidFill>
                          <a:effectLst/>
                          <a:latin typeface="+mn-lt"/>
                          <a:ea typeface="Times New Roman"/>
                          <a:cs typeface="Times New Roman"/>
                        </a:rPr>
                        <a:t> </a:t>
                      </a:r>
                      <a:r>
                        <a:rPr lang="es-419" sz="1000" b="1" baseline="0" dirty="0" smtClean="0">
                          <a:solidFill>
                            <a:srgbClr val="000000"/>
                          </a:solidFill>
                          <a:effectLst/>
                          <a:latin typeface="+mn-lt"/>
                          <a:ea typeface="Times New Roman"/>
                          <a:cs typeface="Times New Roman"/>
                        </a:rPr>
                        <a:t> </a:t>
                      </a:r>
                      <a:r>
                        <a:rPr lang="es-419" sz="1000" b="0" i="1" dirty="0" smtClean="0">
                          <a:solidFill>
                            <a:srgbClr val="000000"/>
                          </a:solidFill>
                          <a:effectLst/>
                          <a:latin typeface="+mn-lt"/>
                          <a:ea typeface="Times New Roman"/>
                          <a:cs typeface="Times New Roman"/>
                        </a:rPr>
                        <a:t>RL.6.6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17954">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419" sz="1000" b="1" dirty="0" smtClean="0">
                          <a:effectLst/>
                          <a:latin typeface="+mn-lt"/>
                          <a:ea typeface="Times New Roman"/>
                          <a:cs typeface="Times New Roman"/>
                        </a:rPr>
                        <a:t>Puedo</a:t>
                      </a:r>
                      <a:r>
                        <a:rPr lang="es-419" sz="1000" b="1" baseline="0" dirty="0" smtClean="0">
                          <a:effectLst/>
                          <a:latin typeface="+mn-lt"/>
                          <a:ea typeface="Times New Roman"/>
                          <a:cs typeface="Times New Roman"/>
                        </a:rPr>
                        <a:t> describir </a:t>
                      </a:r>
                      <a:r>
                        <a:rPr lang="es-419" sz="1000" b="1" dirty="0" smtClean="0">
                          <a:effectLst/>
                          <a:latin typeface="+mn-lt"/>
                          <a:ea typeface="Times New Roman"/>
                          <a:cs typeface="Times New Roman"/>
                        </a:rPr>
                        <a:t> lo que veo y escucho ,cuando veo</a:t>
                      </a:r>
                      <a:r>
                        <a:rPr lang="es-419" sz="1000" b="1" baseline="0" dirty="0" smtClean="0">
                          <a:effectLst/>
                          <a:latin typeface="+mn-lt"/>
                          <a:ea typeface="Times New Roman"/>
                          <a:cs typeface="Times New Roman"/>
                        </a:rPr>
                        <a:t> y escucho un cuento, drama o poema.  </a:t>
                      </a:r>
                      <a:r>
                        <a:rPr lang="es-419" sz="1000" b="0" i="1" dirty="0" smtClean="0">
                          <a:solidFill>
                            <a:srgbClr val="000000"/>
                          </a:solidFill>
                          <a:effectLst/>
                          <a:latin typeface="+mn-lt"/>
                          <a:ea typeface="Times New Roman"/>
                          <a:cs typeface="Times New Roman"/>
                        </a:rPr>
                        <a:t>RL.6.7</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07144">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419" sz="1000" b="1" dirty="0" smtClean="0">
                          <a:effectLst/>
                          <a:latin typeface="+mn-lt"/>
                          <a:ea typeface="Times New Roman"/>
                          <a:cs typeface="Times New Roman"/>
                        </a:rPr>
                        <a:t>Yo</a:t>
                      </a:r>
                      <a:r>
                        <a:rPr lang="es-419" sz="1000" b="1" baseline="0" dirty="0" smtClean="0">
                          <a:effectLst/>
                          <a:latin typeface="+mn-lt"/>
                          <a:ea typeface="Times New Roman"/>
                          <a:cs typeface="Times New Roman"/>
                        </a:rPr>
                        <a:t> identifico diferencias específicas </a:t>
                      </a:r>
                      <a:r>
                        <a:rPr lang="es-419" sz="1000" b="1" dirty="0" smtClean="0">
                          <a:effectLst/>
                          <a:latin typeface="+mn-lt"/>
                          <a:ea typeface="Times New Roman"/>
                          <a:cs typeface="Times New Roman"/>
                        </a:rPr>
                        <a:t> en  las versiones en</a:t>
                      </a:r>
                      <a:r>
                        <a:rPr lang="es-419" sz="1000" b="1" baseline="0" dirty="0" smtClean="0">
                          <a:effectLst/>
                          <a:latin typeface="+mn-lt"/>
                          <a:ea typeface="Times New Roman"/>
                          <a:cs typeface="Times New Roman"/>
                        </a:rPr>
                        <a:t> texto, audio, visual o en vivo de un cuento comparado a ejemplos que he visto o escuchado.  </a:t>
                      </a:r>
                      <a:r>
                        <a:rPr lang="es-419" sz="1000" b="0" i="1" dirty="0" smtClean="0">
                          <a:solidFill>
                            <a:srgbClr val="000000"/>
                          </a:solidFill>
                          <a:effectLst/>
                          <a:latin typeface="+mn-lt"/>
                          <a:ea typeface="Times New Roman"/>
                          <a:cs typeface="Times New Roman"/>
                        </a:rPr>
                        <a:t>RL.6.7</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59177">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dirty="0" smtClean="0">
                          <a:solidFill>
                            <a:srgbClr val="000000"/>
                          </a:solidFill>
                          <a:effectLst/>
                          <a:latin typeface="+mn-lt"/>
                          <a:ea typeface="Times New Roman"/>
                          <a:cs typeface="Times New Roman"/>
                        </a:rPr>
                        <a:t>Puedo</a:t>
                      </a:r>
                      <a:r>
                        <a:rPr lang="es-419" sz="1000" b="1" baseline="0" dirty="0" smtClean="0">
                          <a:solidFill>
                            <a:srgbClr val="000000"/>
                          </a:solidFill>
                          <a:effectLst/>
                          <a:latin typeface="+mn-lt"/>
                          <a:ea typeface="Times New Roman"/>
                          <a:cs typeface="Times New Roman"/>
                        </a:rPr>
                        <a:t> citar evidencia para mostrar cómo el punto de vista del autor se desarrolla en un texto con un propósito específico.  </a:t>
                      </a:r>
                      <a:r>
                        <a:rPr lang="es-419" sz="1000" b="0" i="1" dirty="0" smtClean="0">
                          <a:solidFill>
                            <a:srgbClr val="000000"/>
                          </a:solidFill>
                          <a:effectLst/>
                          <a:latin typeface="+mn-lt"/>
                          <a:ea typeface="Times New Roman"/>
                          <a:cs typeface="Times New Roman"/>
                        </a:rPr>
                        <a:t>RL.6.6</a:t>
                      </a:r>
                    </a:p>
                  </a:txBody>
                  <a:tcPr marL="97155" marR="97155" marT="47897" marB="47897" anchor="ctr">
                    <a:solidFill>
                      <a:schemeClr val="bg1"/>
                    </a:solidFill>
                  </a:tcPr>
                </a:tc>
                <a:tc>
                  <a:txBody>
                    <a:bodyPr/>
                    <a:lstStyle/>
                    <a:p>
                      <a:pPr algn="ctr"/>
                      <a:r>
                        <a:rPr lang="es-419" sz="1400" b="1" dirty="0" smtClean="0">
                          <a:effectLst>
                            <a:outerShdw blurRad="38100" dist="38100" dir="2700000" algn="tl">
                              <a:srgbClr val="000000">
                                <a:alpha val="43137"/>
                              </a:srgbClr>
                            </a:outerShdw>
                          </a:effectLst>
                        </a:rPr>
                        <a:t>2</a:t>
                      </a:r>
                      <a:endParaRPr lang="es-419"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378926">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419" sz="1000" b="1" dirty="0" smtClean="0">
                          <a:effectLst/>
                          <a:latin typeface="+mn-lt"/>
                          <a:ea typeface="Times New Roman"/>
                          <a:cs typeface="Times New Roman"/>
                        </a:rPr>
                        <a:t>Puedo</a:t>
                      </a:r>
                      <a:r>
                        <a:rPr lang="es-419" sz="1000" b="1" baseline="0" dirty="0" smtClean="0">
                          <a:effectLst/>
                          <a:latin typeface="+mn-lt"/>
                          <a:ea typeface="Times New Roman"/>
                          <a:cs typeface="Times New Roman"/>
                        </a:rPr>
                        <a:t> crear las experiencias de leer, escuchar o ver la misma versión de un texto,  con el fin de hacer una recomendación de los beneficios de cada uno. </a:t>
                      </a:r>
                      <a:r>
                        <a:rPr lang="es-419" sz="1000" b="0" i="1" baseline="0" dirty="0" smtClean="0">
                          <a:solidFill>
                            <a:srgbClr val="000000"/>
                          </a:solidFill>
                          <a:effectLst/>
                          <a:latin typeface="+mn-lt"/>
                          <a:ea typeface="Times New Roman"/>
                          <a:cs typeface="Times New Roman"/>
                        </a:rPr>
                        <a:t>RL.6.7</a:t>
                      </a:r>
                      <a:endParaRPr lang="es-419" sz="1000" b="0" i="1" dirty="0" smtClean="0">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s-419"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75220218"/>
              </p:ext>
            </p:extLst>
          </p:nvPr>
        </p:nvGraphicFramePr>
        <p:xfrm>
          <a:off x="518160" y="4267200"/>
          <a:ext cx="6563363" cy="3504763"/>
        </p:xfrm>
        <a:graphic>
          <a:graphicData uri="http://schemas.openxmlformats.org/drawingml/2006/table">
            <a:tbl>
              <a:tblPr firstRow="1" bandRow="1">
                <a:tableStyleId>{5940675A-B579-460E-94D1-54222C63F5DA}</a:tableStyleId>
              </a:tblPr>
              <a:tblGrid>
                <a:gridCol w="396240"/>
                <a:gridCol w="4648200"/>
                <a:gridCol w="304800"/>
                <a:gridCol w="381003"/>
                <a:gridCol w="416560"/>
                <a:gridCol w="416560"/>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500" b="1" noProof="0" dirty="0" smtClean="0"/>
                        <a:t> Texto informativo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97341">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kern="1200" noProof="0" dirty="0" smtClean="0">
                          <a:solidFill>
                            <a:schemeClr val="tx1"/>
                          </a:solidFill>
                          <a:latin typeface="+mn-lt"/>
                          <a:ea typeface="+mn-ea"/>
                          <a:cs typeface="+mn-cs"/>
                        </a:rPr>
                        <a:t>Puedo encontrar ideas similares dentro</a:t>
                      </a:r>
                      <a:r>
                        <a:rPr lang="es-419" sz="1000" b="1" kern="1200" baseline="0" noProof="0" dirty="0" smtClean="0">
                          <a:solidFill>
                            <a:schemeClr val="tx1"/>
                          </a:solidFill>
                          <a:latin typeface="+mn-lt"/>
                          <a:ea typeface="+mn-ea"/>
                          <a:cs typeface="+mn-cs"/>
                        </a:rPr>
                        <a:t> de oraciones, párrafos o capítulos.  </a:t>
                      </a:r>
                      <a:r>
                        <a:rPr lang="es-419" sz="1000" b="0" i="1" noProof="0" dirty="0" smtClean="0">
                          <a:solidFill>
                            <a:schemeClr val="tx1"/>
                          </a:solidFill>
                          <a:effectLst/>
                        </a:rPr>
                        <a:t>RI.6.5</a:t>
                      </a:r>
                      <a:endParaRPr lang="es-419" sz="1000" b="0" i="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77747">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kern="1200" baseline="0" noProof="0" dirty="0" smtClean="0">
                          <a:solidFill>
                            <a:schemeClr val="tx1"/>
                          </a:solidFill>
                          <a:latin typeface="+mn-lt"/>
                          <a:ea typeface="+mn-ea"/>
                          <a:cs typeface="+mn-cs"/>
                        </a:rPr>
                        <a:t>Puedo usar información de una oración, párrafo, capítulo o sección para explicar cómo un texto fue desarrollado.</a:t>
                      </a:r>
                      <a:r>
                        <a:rPr lang="es-419" sz="1000" b="1" kern="1200" baseline="0" noProof="0" dirty="0" smtClean="0">
                          <a:solidFill>
                            <a:schemeClr val="tx1"/>
                          </a:solidFill>
                          <a:latin typeface="+mn-lt"/>
                          <a:ea typeface="+mn-ea"/>
                          <a:cs typeface="Times New Roman"/>
                        </a:rPr>
                        <a:t> </a:t>
                      </a:r>
                      <a:r>
                        <a:rPr lang="es-419" sz="1000" b="0" i="1" baseline="0" noProof="0" dirty="0" smtClean="0">
                          <a:solidFill>
                            <a:schemeClr val="tx1"/>
                          </a:solidFill>
                          <a:effectLst/>
                          <a:latin typeface="+mn-lt"/>
                          <a:ea typeface="Calibri"/>
                          <a:cs typeface="Times New Roman"/>
                        </a:rPr>
                        <a:t>RI.6.5</a:t>
                      </a:r>
                      <a:endParaRPr lang="es-419" sz="1000" b="0" i="1" noProof="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239921">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kern="1200" noProof="0" dirty="0" smtClean="0">
                          <a:solidFill>
                            <a:schemeClr val="tx1"/>
                          </a:solidFill>
                          <a:latin typeface="+mn-lt"/>
                          <a:ea typeface="+mn-ea"/>
                          <a:cs typeface="+mn-cs"/>
                        </a:rPr>
                        <a:t>Puedo</a:t>
                      </a:r>
                      <a:r>
                        <a:rPr lang="es-419" sz="1000" b="1" kern="1200" baseline="0" noProof="0" dirty="0" smtClean="0">
                          <a:solidFill>
                            <a:schemeClr val="tx1"/>
                          </a:solidFill>
                          <a:latin typeface="+mn-lt"/>
                          <a:ea typeface="+mn-ea"/>
                          <a:cs typeface="+mn-cs"/>
                        </a:rPr>
                        <a:t> identificar el punto de vista del autor en un texto. </a:t>
                      </a:r>
                      <a:r>
                        <a:rPr lang="es-419" sz="1000" b="0" i="1" baseline="0" noProof="0" dirty="0" smtClean="0">
                          <a:solidFill>
                            <a:schemeClr val="tx1"/>
                          </a:solidFill>
                          <a:effectLst/>
                          <a:latin typeface="+mn-lt"/>
                          <a:ea typeface="Calibri"/>
                          <a:cs typeface="Times New Roman"/>
                        </a:rPr>
                        <a:t>RI.6.5</a:t>
                      </a:r>
                      <a:endParaRPr lang="es-419" sz="1000" b="0" i="1" noProof="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220327">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419" sz="1000" b="1" noProof="0" dirty="0" smtClean="0">
                          <a:latin typeface="+mn-lt"/>
                          <a:ea typeface="Times New Roman"/>
                          <a:cs typeface="Times New Roman"/>
                        </a:rPr>
                        <a:t>Puedo describir cómo el punto de vista o propósito</a:t>
                      </a:r>
                      <a:r>
                        <a:rPr lang="es-419" sz="1000" b="1" baseline="0" noProof="0" dirty="0" smtClean="0">
                          <a:latin typeface="+mn-lt"/>
                          <a:ea typeface="Times New Roman"/>
                          <a:cs typeface="Times New Roman"/>
                        </a:rPr>
                        <a:t> </a:t>
                      </a:r>
                      <a:r>
                        <a:rPr lang="es-419" sz="1000" b="1" noProof="0" dirty="0" smtClean="0">
                          <a:latin typeface="+mn-lt"/>
                          <a:ea typeface="Times New Roman"/>
                          <a:cs typeface="Times New Roman"/>
                        </a:rPr>
                        <a:t>del autor  impacta al lector. </a:t>
                      </a:r>
                      <a:r>
                        <a:rPr lang="es-419" sz="1000" b="1" baseline="0" noProof="0" dirty="0" smtClean="0">
                          <a:latin typeface="+mn-lt"/>
                          <a:ea typeface="Times New Roman"/>
                          <a:cs typeface="Times New Roman"/>
                        </a:rPr>
                        <a:t> </a:t>
                      </a:r>
                      <a:r>
                        <a:rPr lang="es-419" sz="1000" b="0" i="1" baseline="0" noProof="0" dirty="0" smtClean="0">
                          <a:latin typeface="+mn-lt"/>
                          <a:ea typeface="Times New Roman"/>
                          <a:cs typeface="Times New Roman"/>
                        </a:rPr>
                        <a:t>RI.6.6</a:t>
                      </a:r>
                      <a:endParaRPr lang="es-419" sz="1000" b="0" i="1" noProof="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kern="1200" noProof="0" dirty="0" smtClean="0">
                          <a:solidFill>
                            <a:schemeClr val="tx1"/>
                          </a:solidFill>
                          <a:latin typeface="+mn-lt"/>
                          <a:ea typeface="+mn-ea"/>
                          <a:cs typeface="+mn-cs"/>
                        </a:rPr>
                        <a:t>Puedo</a:t>
                      </a:r>
                      <a:r>
                        <a:rPr lang="es-419" sz="1000" b="1" kern="1200" baseline="0" noProof="0" dirty="0" smtClean="0">
                          <a:solidFill>
                            <a:schemeClr val="tx1"/>
                          </a:solidFill>
                          <a:latin typeface="+mn-lt"/>
                          <a:ea typeface="+mn-ea"/>
                          <a:cs typeface="+mn-cs"/>
                        </a:rPr>
                        <a:t> encontrar información de diferentes medios de información </a:t>
                      </a:r>
                      <a:r>
                        <a:rPr lang="es-419" sz="1000" b="1" kern="1200" noProof="0" dirty="0" smtClean="0">
                          <a:solidFill>
                            <a:schemeClr val="tx1"/>
                          </a:solidFill>
                          <a:latin typeface="+mn-lt"/>
                          <a:ea typeface="+mn-ea"/>
                          <a:cs typeface="+mn-cs"/>
                        </a:rPr>
                        <a:t> y explicar cómo cada uno me ayuda a entender mejor</a:t>
                      </a:r>
                      <a:r>
                        <a:rPr lang="es-419" sz="1000" b="1" kern="1200" baseline="0" noProof="0" dirty="0" smtClean="0">
                          <a:solidFill>
                            <a:schemeClr val="tx1"/>
                          </a:solidFill>
                          <a:latin typeface="+mn-lt"/>
                          <a:ea typeface="+mn-ea"/>
                          <a:cs typeface="+mn-cs"/>
                        </a:rPr>
                        <a:t> un tema</a:t>
                      </a:r>
                      <a:r>
                        <a:rPr lang="es-419" sz="1000" b="1" kern="1200" noProof="0" dirty="0" smtClean="0">
                          <a:solidFill>
                            <a:schemeClr val="tx1"/>
                          </a:solidFill>
                          <a:latin typeface="+mn-lt"/>
                          <a:ea typeface="+mn-ea"/>
                          <a:cs typeface="+mn-cs"/>
                        </a:rPr>
                        <a:t>.  </a:t>
                      </a:r>
                      <a:r>
                        <a:rPr lang="es-419" sz="1000" b="1" kern="1200" baseline="0" noProof="0" dirty="0" smtClean="0">
                          <a:solidFill>
                            <a:srgbClr val="000000"/>
                          </a:solidFill>
                          <a:latin typeface="+mn-lt"/>
                          <a:ea typeface="+mn-ea"/>
                          <a:cs typeface="Times New Roman"/>
                        </a:rPr>
                        <a:t> </a:t>
                      </a:r>
                      <a:r>
                        <a:rPr lang="es-419" sz="1000" b="0" i="1" noProof="0" dirty="0" smtClean="0">
                          <a:solidFill>
                            <a:schemeClr val="tx1"/>
                          </a:solidFill>
                          <a:effectLst/>
                        </a:rPr>
                        <a:t>RI.6.7</a:t>
                      </a:r>
                      <a:endParaRPr lang="es-419" sz="1000" b="0" i="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379281">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kern="1200" noProof="0" dirty="0" smtClean="0">
                          <a:solidFill>
                            <a:schemeClr val="tx1"/>
                          </a:solidFill>
                          <a:latin typeface="+mn-lt"/>
                          <a:ea typeface="+mn-ea"/>
                          <a:cs typeface="+mn-cs"/>
                        </a:rPr>
                        <a:t>Puedo</a:t>
                      </a:r>
                      <a:r>
                        <a:rPr lang="es-419" sz="1000" b="1" kern="1200" baseline="0" noProof="0" dirty="0" smtClean="0">
                          <a:solidFill>
                            <a:schemeClr val="tx1"/>
                          </a:solidFill>
                          <a:latin typeface="+mn-lt"/>
                          <a:ea typeface="+mn-ea"/>
                          <a:cs typeface="+mn-cs"/>
                        </a:rPr>
                        <a:t> encontrar información de diferentes fuentes que se relacionan a un asunto o tema específico en </a:t>
                      </a:r>
                      <a:r>
                        <a:rPr lang="es-419" sz="1000" b="1" u="sng" kern="1200" baseline="0" noProof="0" dirty="0" smtClean="0">
                          <a:solidFill>
                            <a:schemeClr val="tx1"/>
                          </a:solidFill>
                          <a:latin typeface="+mn-lt"/>
                          <a:ea typeface="+mn-ea"/>
                          <a:cs typeface="+mn-cs"/>
                        </a:rPr>
                        <a:t>otras áreas de contenido</a:t>
                      </a:r>
                      <a:r>
                        <a:rPr lang="es-419" sz="1000" b="1" kern="1200" baseline="0" noProof="0" dirty="0" smtClean="0">
                          <a:solidFill>
                            <a:schemeClr val="tx1"/>
                          </a:solidFill>
                          <a:latin typeface="+mn-lt"/>
                          <a:ea typeface="+mn-ea"/>
                          <a:cs typeface="+mn-cs"/>
                        </a:rPr>
                        <a:t>.  </a:t>
                      </a:r>
                      <a:r>
                        <a:rPr lang="es-419" sz="1000" b="0" i="1" baseline="0" noProof="0" dirty="0" smtClean="0">
                          <a:solidFill>
                            <a:schemeClr val="tx1"/>
                          </a:solidFill>
                          <a:effectLst/>
                        </a:rPr>
                        <a:t>RI.6.7</a:t>
                      </a:r>
                      <a:endParaRPr lang="es-419" sz="1000" b="0" i="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55977">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1200"/>
                        </a:spcAft>
                        <a:buClrTx/>
                        <a:buSzTx/>
                        <a:buFontTx/>
                        <a:buNone/>
                        <a:tabLst/>
                        <a:defRPr/>
                      </a:pPr>
                      <a:r>
                        <a:rPr lang="es-419" sz="1000" b="1" noProof="0" dirty="0" smtClean="0">
                          <a:latin typeface="+mn-lt"/>
                          <a:ea typeface="Times New Roman"/>
                          <a:cs typeface="Times New Roman"/>
                        </a:rPr>
                        <a:t>Puedo encontrar</a:t>
                      </a:r>
                      <a:r>
                        <a:rPr lang="es-419" sz="1000" b="1" baseline="0" noProof="0" dirty="0" smtClean="0">
                          <a:latin typeface="+mn-lt"/>
                          <a:ea typeface="Times New Roman"/>
                          <a:cs typeface="Times New Roman"/>
                        </a:rPr>
                        <a:t> ejemplos en un texto que apoya el punto de vista o propósito del autor.  </a:t>
                      </a:r>
                      <a:r>
                        <a:rPr lang="es-419" sz="1000" b="0" i="1" noProof="0" dirty="0" smtClean="0">
                          <a:solidFill>
                            <a:schemeClr val="tx1"/>
                          </a:solidFill>
                          <a:effectLst/>
                        </a:rPr>
                        <a:t>RI.6.6</a:t>
                      </a:r>
                      <a:endParaRPr lang="es-419" sz="1000" b="0" i="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algn="ctr"/>
                      <a:r>
                        <a:rPr lang="es-419" sz="1400" b="1" i="0" noProof="0" dirty="0" smtClean="0">
                          <a:effectLst>
                            <a:outerShdw blurRad="38100" dist="38100" dir="2700000" algn="tl">
                              <a:srgbClr val="000000">
                                <a:alpha val="43137"/>
                              </a:srgbClr>
                            </a:outerShdw>
                          </a:effectLst>
                        </a:rPr>
                        <a:t>2</a:t>
                      </a:r>
                      <a:endParaRPr lang="es-419" sz="1400" b="1" i="0" noProof="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29550">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kern="1200" noProof="0" dirty="0" smtClean="0">
                          <a:solidFill>
                            <a:schemeClr val="tx1"/>
                          </a:solidFill>
                          <a:latin typeface="+mn-lt"/>
                          <a:ea typeface="+mn-ea"/>
                          <a:cs typeface="+mn-cs"/>
                        </a:rPr>
                        <a:t>Puedo</a:t>
                      </a:r>
                      <a:r>
                        <a:rPr lang="es-419" sz="1000" b="1" kern="1200" baseline="0" noProof="0" dirty="0" smtClean="0">
                          <a:solidFill>
                            <a:schemeClr val="tx1"/>
                          </a:solidFill>
                          <a:latin typeface="+mn-lt"/>
                          <a:ea typeface="+mn-ea"/>
                          <a:cs typeface="+mn-cs"/>
                        </a:rPr>
                        <a:t> organizar múltiples fuentes de información de diferentes medios o formatos </a:t>
                      </a:r>
                      <a:r>
                        <a:rPr lang="es-419" sz="1000" b="1" kern="1200" noProof="0" dirty="0" smtClean="0">
                          <a:solidFill>
                            <a:schemeClr val="tx1"/>
                          </a:solidFill>
                          <a:latin typeface="+mn-lt"/>
                          <a:ea typeface="+mn-ea"/>
                          <a:cs typeface="+mn-cs"/>
                        </a:rPr>
                        <a:t> acerca de un tema o asunto con un propósito</a:t>
                      </a:r>
                      <a:r>
                        <a:rPr lang="es-419" sz="1000" b="1" kern="1200" baseline="0" noProof="0" dirty="0" smtClean="0">
                          <a:solidFill>
                            <a:schemeClr val="tx1"/>
                          </a:solidFill>
                          <a:latin typeface="+mn-lt"/>
                          <a:ea typeface="+mn-ea"/>
                          <a:cs typeface="+mn-cs"/>
                        </a:rPr>
                        <a:t> </a:t>
                      </a:r>
                      <a:r>
                        <a:rPr lang="es-419" sz="1000" b="1" kern="1200" noProof="0" dirty="0" smtClean="0">
                          <a:solidFill>
                            <a:schemeClr val="tx1"/>
                          </a:solidFill>
                          <a:latin typeface="+mn-lt"/>
                          <a:ea typeface="+mn-ea"/>
                          <a:cs typeface="+mn-cs"/>
                        </a:rPr>
                        <a:t>(escribir </a:t>
                      </a:r>
                      <a:r>
                        <a:rPr lang="es-419" sz="1000" b="1" kern="1200" baseline="0" noProof="0" dirty="0" smtClean="0">
                          <a:solidFill>
                            <a:schemeClr val="tx1"/>
                          </a:solidFill>
                          <a:latin typeface="+mn-lt"/>
                          <a:ea typeface="+mn-ea"/>
                          <a:cs typeface="+mn-cs"/>
                        </a:rPr>
                        <a:t>un ensayo, dar un discurso</a:t>
                      </a:r>
                      <a:r>
                        <a:rPr lang="es-419" sz="1000" b="1" kern="1200" noProof="0" dirty="0" smtClean="0">
                          <a:solidFill>
                            <a:schemeClr val="tx1"/>
                          </a:solidFill>
                          <a:latin typeface="+mn-lt"/>
                          <a:ea typeface="+mn-ea"/>
                          <a:cs typeface="+mn-cs"/>
                        </a:rPr>
                        <a:t>, etc...).</a:t>
                      </a:r>
                      <a:r>
                        <a:rPr lang="es-419" sz="1000" b="1" kern="1200" baseline="0" noProof="0" dirty="0" smtClean="0">
                          <a:solidFill>
                            <a:schemeClr val="tx1"/>
                          </a:solidFill>
                          <a:latin typeface="+mn-lt"/>
                          <a:ea typeface="+mn-ea"/>
                          <a:cs typeface="Times New Roman"/>
                        </a:rPr>
                        <a:t> </a:t>
                      </a:r>
                      <a:r>
                        <a:rPr lang="es-419" sz="1000" b="0" i="1" noProof="0" dirty="0" smtClean="0">
                          <a:solidFill>
                            <a:schemeClr val="tx1"/>
                          </a:solidFill>
                          <a:effectLst/>
                        </a:rPr>
                        <a:t>RI.6.7</a:t>
                      </a:r>
                      <a:endParaRPr lang="es-419" sz="1000" b="0" i="1" noProof="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419" sz="1400" b="1" i="0" noProof="0" dirty="0" smtClean="0">
                          <a:solidFill>
                            <a:schemeClr val="tx1"/>
                          </a:solidFill>
                          <a:effectLst>
                            <a:outerShdw blurRad="38100" dist="38100" dir="2700000" algn="tl">
                              <a:srgbClr val="000000">
                                <a:alpha val="43137"/>
                              </a:srgbClr>
                            </a:outerShdw>
                          </a:effectLst>
                          <a:latin typeface="+mn-lt"/>
                          <a:ea typeface="Calibri"/>
                          <a:cs typeface="Times New Roman"/>
                        </a:rPr>
                        <a:t>3</a:t>
                      </a:r>
                      <a:endParaRPr lang="es-419" sz="1400" b="1" i="0" noProof="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419" sz="1400" b="1" i="0" noProof="0"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s-419" sz="1400" b="1" i="0" noProof="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18160" y="218198"/>
            <a:ext cx="6554046" cy="466633"/>
          </a:xfrm>
          <a:prstGeom prst="rect">
            <a:avLst/>
          </a:prstGeom>
          <a:noFill/>
        </p:spPr>
        <p:txBody>
          <a:bodyPr wrap="square" lIns="96359" tIns="48180" rIns="96359" bIns="48180" rtlCol="0">
            <a:spAutoFit/>
          </a:bodyPr>
          <a:lstStyle/>
          <a:p>
            <a:r>
              <a:rPr lang="es-419" sz="1200" b="1" dirty="0"/>
              <a:t>Puntuación del Estudiante: </a:t>
            </a:r>
            <a:r>
              <a:rPr lang="es-419" sz="1200" dirty="0"/>
              <a:t>Colorea la casilla de verde si tu respuesta estaba correcta. Colorea de rojo la casilla si tu respuesta estaba  incorrecta. </a:t>
            </a:r>
          </a:p>
        </p:txBody>
      </p:sp>
      <p:sp>
        <p:nvSpPr>
          <p:cNvPr id="6" name="Curved Down Arrow 5"/>
          <p:cNvSpPr/>
          <p:nvPr/>
        </p:nvSpPr>
        <p:spPr>
          <a:xfrm rot="1019646">
            <a:off x="5985744" y="4311842"/>
            <a:ext cx="870495" cy="2917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s-419" dirty="0">
              <a:solidFill>
                <a:schemeClr val="tx1"/>
              </a:solidFill>
            </a:endParaRPr>
          </a:p>
        </p:txBody>
      </p:sp>
      <p:sp>
        <p:nvSpPr>
          <p:cNvPr id="7" name="Curved Down Arrow 6"/>
          <p:cNvSpPr/>
          <p:nvPr/>
        </p:nvSpPr>
        <p:spPr>
          <a:xfrm rot="989927">
            <a:off x="5904802" y="751280"/>
            <a:ext cx="852958" cy="3075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s-419" dirty="0">
              <a:solidFill>
                <a:schemeClr val="tx1"/>
              </a:solidFill>
            </a:endParaRPr>
          </a:p>
        </p:txBody>
      </p:sp>
      <p:sp>
        <p:nvSpPr>
          <p:cNvPr id="3" name="Slide Number Placeholder 2"/>
          <p:cNvSpPr>
            <a:spLocks noGrp="1"/>
          </p:cNvSpPr>
          <p:nvPr>
            <p:ph type="sldNum" sz="quarter" idx="12"/>
          </p:nvPr>
        </p:nvSpPr>
        <p:spPr/>
        <p:txBody>
          <a:bodyPr/>
          <a:lstStyle/>
          <a:p>
            <a:fld id="{F177B04D-AEB5-43ED-B9BA-B3D1EC9C9067}" type="slidenum">
              <a:rPr lang="es-419" smtClean="0"/>
              <a:pPr/>
              <a:t>52</a:t>
            </a:fld>
            <a:endParaRPr lang="es-419" dirty="0"/>
          </a:p>
        </p:txBody>
      </p:sp>
    </p:spTree>
    <p:extLst>
      <p:ext uri="{BB962C8B-B14F-4D97-AF65-F5344CB8AC3E}">
        <p14:creationId xmlns:p14="http://schemas.microsoft.com/office/powerpoint/2010/main" val="2223871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1" y="391983"/>
            <a:ext cx="7101101" cy="9346870"/>
          </a:xfrm>
          <a:prstGeom prst="rect">
            <a:avLst/>
          </a:prstGeom>
          <a:noFill/>
        </p:spPr>
        <p:txBody>
          <a:bodyPr wrap="square" lIns="98886" tIns="49443" rIns="98886" bIns="49443" rtlCol="0">
            <a:spAutoFit/>
          </a:bodyPr>
          <a:lstStyle/>
          <a:p>
            <a:pPr algn="ctr"/>
            <a:r>
              <a:rPr lang="es-419" sz="1553" b="1" dirty="0" smtClean="0"/>
              <a:t>Razas de perros y sus propósitos</a:t>
            </a:r>
          </a:p>
          <a:p>
            <a:pPr algn="ctr"/>
            <a:r>
              <a:rPr lang="es-419" sz="1400" b="1" i="1" dirty="0" smtClean="0"/>
              <a:t>Tarea de rendimiento: Actividad de la clase</a:t>
            </a:r>
          </a:p>
          <a:p>
            <a:pPr algn="ctr"/>
            <a:endParaRPr lang="es-419" sz="1067" b="1" dirty="0" smtClean="0"/>
          </a:p>
          <a:p>
            <a:r>
              <a:rPr lang="es-419" sz="1100" i="1" dirty="0" smtClean="0"/>
              <a:t>Esta pre-actividad para la clase sigue el diseño general de elementos contextuales, recursos, objetivos de aprendizaje, términos clave y propósito del Consorcio de Evaluaciones Smarter Balanced (SBAC). [http://oaksportal.org/resources/]</a:t>
            </a:r>
          </a:p>
          <a:p>
            <a:r>
              <a:rPr lang="es-419" sz="1100" i="1" dirty="0" smtClean="0"/>
              <a:t>La actividad fue escrita por </a:t>
            </a:r>
            <a:r>
              <a:rPr lang="es-419" sz="1067" b="1" i="1" dirty="0" err="1" smtClean="0"/>
              <a:t>Anne</a:t>
            </a:r>
            <a:r>
              <a:rPr lang="es-419" sz="1067" b="1" i="1" dirty="0" smtClean="0"/>
              <a:t> </a:t>
            </a:r>
            <a:r>
              <a:rPr lang="es-419" sz="1067" b="1" i="1" dirty="0" err="1" smtClean="0"/>
              <a:t>Berg</a:t>
            </a:r>
            <a:r>
              <a:rPr lang="es-419" sz="1067" b="1" i="1" dirty="0" smtClean="0"/>
              <a:t>, </a:t>
            </a:r>
            <a:r>
              <a:rPr lang="es-419" sz="1067" b="1" i="1" dirty="0" err="1" smtClean="0"/>
              <a:t>Aliceson</a:t>
            </a:r>
            <a:r>
              <a:rPr lang="es-419" sz="1067" b="1" i="1" dirty="0" smtClean="0"/>
              <a:t> </a:t>
            </a:r>
            <a:r>
              <a:rPr lang="es-419" sz="1067" b="1" i="1" dirty="0" err="1" smtClean="0"/>
              <a:t>Brandt</a:t>
            </a:r>
            <a:r>
              <a:rPr lang="es-419" sz="1067" b="1" i="1" dirty="0" smtClean="0"/>
              <a:t> </a:t>
            </a:r>
            <a:r>
              <a:rPr lang="es-419" sz="1067" i="1" dirty="0" smtClean="0"/>
              <a:t>y</a:t>
            </a:r>
            <a:r>
              <a:rPr lang="es-419" sz="1067" b="1" i="1" dirty="0" smtClean="0"/>
              <a:t> </a:t>
            </a:r>
            <a:r>
              <a:rPr lang="es-419" sz="1067" b="1" i="1" dirty="0" err="1" smtClean="0"/>
              <a:t>Ko</a:t>
            </a:r>
            <a:r>
              <a:rPr lang="es-419" sz="1067" b="1" i="1" dirty="0" smtClean="0"/>
              <a:t> Kagawa.</a:t>
            </a:r>
          </a:p>
          <a:p>
            <a:endParaRPr lang="es-419" sz="1067" i="1" dirty="0" smtClean="0"/>
          </a:p>
          <a:p>
            <a:r>
              <a:rPr lang="es-419" sz="1100" dirty="0" smtClean="0"/>
              <a:t>La actividad en el salón de clase introduce a los estudiantes al contexto de una tarea de rendimiento, para que no estén en desventaja al demostrar las destrezas que la tarea intenta evaluar. </a:t>
            </a:r>
          </a:p>
          <a:p>
            <a:endParaRPr lang="es-419" sz="1100" dirty="0" smtClean="0"/>
          </a:p>
          <a:p>
            <a:pPr lvl="0"/>
            <a:r>
              <a:rPr lang="es-419" sz="1100" dirty="0" smtClean="0"/>
              <a:t>Los elementos contextuales incluyen:</a:t>
            </a:r>
          </a:p>
          <a:p>
            <a:pPr lvl="0"/>
            <a:endParaRPr lang="es-419" sz="1100" dirty="0" smtClean="0"/>
          </a:p>
          <a:p>
            <a:pPr marL="249205" lvl="0" indent="-249205">
              <a:buFontTx/>
              <a:buAutoNum type="arabicPeriod"/>
            </a:pPr>
            <a:r>
              <a:rPr lang="es-419" sz="1100" dirty="0" smtClean="0"/>
              <a:t>Un </a:t>
            </a:r>
            <a:r>
              <a:rPr lang="es-419" sz="1100" b="1" dirty="0" smtClean="0"/>
              <a:t>entendimiento del escenario/ambiente o de la situación </a:t>
            </a:r>
            <a:r>
              <a:rPr lang="es-419" sz="1100" dirty="0" smtClean="0"/>
              <a:t>en la que se sitúa la tarea. </a:t>
            </a:r>
          </a:p>
          <a:p>
            <a:pPr lvl="0"/>
            <a:r>
              <a:rPr lang="es-419" sz="1100" dirty="0" smtClean="0"/>
              <a:t>2.    </a:t>
            </a:r>
            <a:r>
              <a:rPr lang="es-419" sz="1100" b="1" dirty="0" smtClean="0"/>
              <a:t>Conceptos potencialmente desconocidos </a:t>
            </a:r>
            <a:r>
              <a:rPr lang="es-419" sz="1100" dirty="0" smtClean="0"/>
              <a:t>que están asociados al escenario/ambiente</a:t>
            </a:r>
            <a:r>
              <a:rPr lang="es-419" sz="1100" b="1" dirty="0" smtClean="0"/>
              <a:t>.</a:t>
            </a:r>
          </a:p>
          <a:p>
            <a:pPr marL="287338" lvl="0" indent="-287338"/>
            <a:r>
              <a:rPr lang="es-419" sz="1100" dirty="0" smtClean="0"/>
              <a:t>3.    </a:t>
            </a:r>
            <a:r>
              <a:rPr lang="es-419" sz="1100" b="1" dirty="0" smtClean="0"/>
              <a:t>Términos</a:t>
            </a:r>
            <a:r>
              <a:rPr lang="es-419" sz="1100" dirty="0" smtClean="0"/>
              <a:t> </a:t>
            </a:r>
            <a:r>
              <a:rPr lang="es-419" sz="1100" b="1" dirty="0" smtClean="0"/>
              <a:t>clave o vocabulario </a:t>
            </a:r>
            <a:r>
              <a:rPr lang="es-419" sz="1100" dirty="0" smtClean="0"/>
              <a:t>que los estudiantes necesitarán entender con el fin de participar de manera significativa y completar la tarea de rendimiento.</a:t>
            </a:r>
          </a:p>
          <a:p>
            <a:endParaRPr lang="es-419" sz="1067" dirty="0" smtClean="0"/>
          </a:p>
          <a:p>
            <a:r>
              <a:rPr lang="es-ES" sz="1067" dirty="0"/>
              <a:t>Con la actividad en el salón de clase también se pretende generar el interés de los estudiantes  hacia una mayor exploración de la idea clave (las ideas claves). La actividad debe ser fácil de implementar con instrucciones claras. </a:t>
            </a:r>
          </a:p>
          <a:p>
            <a:endParaRPr lang="es-419" sz="1067" dirty="0" smtClean="0"/>
          </a:p>
          <a:p>
            <a:pPr lvl="0"/>
            <a:r>
              <a:rPr lang="es-419" sz="1100" dirty="0" smtClean="0"/>
              <a:t>Por favor, lea toda la actividad antes de comenzarla con los estudiantes,  para asegurar que se complete con antelación cualquier preparación en el salón. A lo largo de la actividad, se permite pausar y preguntar a los estudiantes si tienen pregunta</a:t>
            </a:r>
            <a:r>
              <a:rPr lang="es-419" sz="1100" dirty="0" smtClean="0">
                <a:sym typeface="Calibri"/>
              </a:rPr>
              <a:t>s.</a:t>
            </a:r>
            <a:endParaRPr lang="es-419" sz="1100" dirty="0" smtClean="0">
              <a:ea typeface="Calibri"/>
              <a:cs typeface="Calibri"/>
              <a:sym typeface="Calibri"/>
            </a:endParaRPr>
          </a:p>
          <a:p>
            <a:endParaRPr lang="es-419" sz="200" dirty="0" smtClean="0">
              <a:ea typeface="Calibri"/>
              <a:cs typeface="Calibri"/>
              <a:sym typeface="Calibri"/>
            </a:endParaRPr>
          </a:p>
          <a:p>
            <a:endParaRPr lang="es-419" sz="200" dirty="0" smtClean="0">
              <a:ea typeface="Calibri"/>
              <a:cs typeface="Calibri"/>
              <a:sym typeface="Calibri"/>
            </a:endParaRPr>
          </a:p>
          <a:p>
            <a:endParaRPr lang="es-419" sz="200" dirty="0" smtClean="0">
              <a:ea typeface="Calibri"/>
              <a:cs typeface="Calibri"/>
              <a:sym typeface="Calibri"/>
            </a:endParaRPr>
          </a:p>
          <a:p>
            <a:pPr lvl="0">
              <a:buSzPct val="25000"/>
            </a:pPr>
            <a:r>
              <a:rPr lang="es-419" sz="1100" b="1" u="sng" dirty="0" smtClean="0">
                <a:ea typeface="Calibri"/>
                <a:cs typeface="Calibri"/>
                <a:sym typeface="Calibri"/>
              </a:rPr>
              <a:t>Recursos necesarios:</a:t>
            </a:r>
          </a:p>
          <a:p>
            <a:pPr>
              <a:buSzPct val="25000"/>
            </a:pPr>
            <a:endParaRPr lang="es-419" sz="1068" b="1" dirty="0" smtClean="0"/>
          </a:p>
          <a:p>
            <a:pPr marL="185422" indent="-185422">
              <a:buFont typeface="Arial" panose="020B0604020202020204" pitchFamily="34" charset="0"/>
              <a:buChar char="•"/>
            </a:pPr>
            <a:r>
              <a:rPr lang="es-419" sz="1068" dirty="0" smtClean="0"/>
              <a:t>Papel afiche (</a:t>
            </a:r>
            <a:r>
              <a:rPr lang="es-419" sz="1068" i="1" dirty="0" smtClean="0"/>
              <a:t>Chart </a:t>
            </a:r>
            <a:r>
              <a:rPr lang="es-419" sz="1068" i="1" dirty="0" err="1" smtClean="0"/>
              <a:t>paper</a:t>
            </a:r>
            <a:r>
              <a:rPr lang="es-419" sz="1068" dirty="0" smtClean="0"/>
              <a:t>), pizarra blanca o pizarrón</a:t>
            </a:r>
          </a:p>
          <a:p>
            <a:pPr marL="185422" indent="-185422">
              <a:buFont typeface="Arial" panose="020B0604020202020204" pitchFamily="34" charset="0"/>
              <a:buChar char="•"/>
            </a:pPr>
            <a:r>
              <a:rPr lang="es-419" sz="1068" dirty="0" smtClean="0"/>
              <a:t>Marcadores o tiza</a:t>
            </a:r>
          </a:p>
          <a:p>
            <a:pPr marL="185422" indent="-185422">
              <a:buFont typeface="Arial" panose="020B0604020202020204" pitchFamily="34" charset="0"/>
              <a:buChar char="•"/>
            </a:pPr>
            <a:r>
              <a:rPr lang="es-419" sz="1068" dirty="0" smtClean="0"/>
              <a:t>Un pedazo de papel y un lápiz por cada grupo </a:t>
            </a:r>
          </a:p>
          <a:p>
            <a:pPr marL="185422" indent="-185422">
              <a:buFont typeface="Arial" panose="020B0604020202020204" pitchFamily="34" charset="0"/>
              <a:buChar char="•"/>
            </a:pPr>
            <a:r>
              <a:rPr lang="es-419" sz="1068" dirty="0" smtClean="0"/>
              <a:t>Algún método para mostrar el material complementario.</a:t>
            </a:r>
          </a:p>
          <a:p>
            <a:endParaRPr lang="es-419" sz="1068" dirty="0" smtClean="0"/>
          </a:p>
          <a:p>
            <a:r>
              <a:rPr lang="es-419" sz="1100" b="1" u="sng" dirty="0" smtClean="0"/>
              <a:t>Metas de aprendizaje</a:t>
            </a:r>
            <a:r>
              <a:rPr lang="es-419" sz="1100" u="sng" dirty="0" smtClean="0"/>
              <a:t>:</a:t>
            </a:r>
          </a:p>
          <a:p>
            <a:endParaRPr lang="es-419" sz="1068" dirty="0" smtClean="0"/>
          </a:p>
          <a:p>
            <a:pPr marL="185422" indent="-185422">
              <a:buFont typeface="Arial" panose="020B0604020202020204" pitchFamily="34" charset="0"/>
              <a:buChar char="•"/>
            </a:pPr>
            <a:r>
              <a:rPr lang="es-419" sz="1068" dirty="0" smtClean="0"/>
              <a:t>Los estudiantes entenderán el contexto de conceptos clave relacionado al tema:  </a:t>
            </a:r>
          </a:p>
          <a:p>
            <a:pPr marL="185422" indent="58374">
              <a:buFont typeface="Courier New" panose="02070309020205020404" pitchFamily="49" charset="0"/>
              <a:buChar char="o"/>
            </a:pPr>
            <a:r>
              <a:rPr lang="es-419" sz="1068" dirty="0" smtClean="0"/>
              <a:t>    Los perros son criados para servir a una variedad de propósitos.</a:t>
            </a:r>
          </a:p>
          <a:p>
            <a:pPr marL="185422" indent="58374">
              <a:buFont typeface="Courier New" panose="02070309020205020404" pitchFamily="49" charset="0"/>
              <a:buChar char="o"/>
            </a:pPr>
            <a:endParaRPr lang="es-419" sz="1068" dirty="0" smtClean="0"/>
          </a:p>
          <a:p>
            <a:r>
              <a:rPr lang="es-419" sz="1068" dirty="0" smtClean="0"/>
              <a:t>Los estudiantes entenderán los términos clave:</a:t>
            </a:r>
          </a:p>
          <a:p>
            <a:r>
              <a:rPr lang="es-419" sz="1050" i="1" dirty="0" smtClean="0"/>
              <a:t>Nota: Las definiciones que se proporcionan aquí son para la conveniencia de los facilitadores. Se espera que los estudiantes entiendan estos términos clave en el contexto de la tarea, no que se memoricen las definiciones.</a:t>
            </a:r>
          </a:p>
          <a:p>
            <a:endParaRPr lang="es-419" sz="500" b="1" dirty="0" smtClean="0"/>
          </a:p>
          <a:p>
            <a:pPr marL="185422" indent="-185422">
              <a:buFont typeface="Arial" panose="020B0604020202020204" pitchFamily="34" charset="0"/>
              <a:buChar char="•"/>
            </a:pPr>
            <a:r>
              <a:rPr lang="es-419" sz="1068" b="1" dirty="0" smtClean="0"/>
              <a:t>Raza: </a:t>
            </a:r>
            <a:r>
              <a:rPr lang="es-419" sz="1068" dirty="0" smtClean="0"/>
              <a:t>un tipo particular de animal que se produce para servir un propósito específico</a:t>
            </a:r>
          </a:p>
          <a:p>
            <a:pPr marL="185422" indent="-185422">
              <a:buFont typeface="Arial" panose="020B0604020202020204" pitchFamily="34" charset="0"/>
              <a:buChar char="•"/>
            </a:pPr>
            <a:r>
              <a:rPr lang="es-419" sz="1068" b="1" dirty="0" smtClean="0"/>
              <a:t>Características de comportamiento: </a:t>
            </a:r>
            <a:r>
              <a:rPr lang="es-419" sz="1068" dirty="0" smtClean="0"/>
              <a:t>forma de comportarse </a:t>
            </a:r>
          </a:p>
          <a:p>
            <a:pPr marL="185422" indent="-185422">
              <a:buFont typeface="Arial" panose="020B0604020202020204" pitchFamily="34" charset="0"/>
              <a:buChar char="•"/>
            </a:pPr>
            <a:r>
              <a:rPr lang="es-419" sz="1068" b="1" dirty="0" smtClean="0"/>
              <a:t>Terreno:</a:t>
            </a:r>
            <a:r>
              <a:rPr lang="es-419" sz="1068" dirty="0" smtClean="0"/>
              <a:t> tierra con características físicas específicas</a:t>
            </a:r>
          </a:p>
          <a:p>
            <a:endParaRPr lang="es-419" sz="1068" b="1" dirty="0" smtClean="0"/>
          </a:p>
          <a:p>
            <a:r>
              <a:rPr lang="es-419" sz="1068" dirty="0" smtClean="0"/>
              <a:t>[Objetivo: El objetivo del facilitador es introducir al estudiante a la idea de que los perros son criados para servir una variedad de propósito.  Esta actividad le permitirá al estudiante ser un participante activo mientras explora el propósito de diferentes razas de perros.]</a:t>
            </a:r>
          </a:p>
          <a:p>
            <a:endParaRPr lang="es-419" sz="1068" dirty="0" smtClean="0"/>
          </a:p>
          <a:p>
            <a:r>
              <a:rPr lang="es-419" sz="1068" dirty="0" smtClean="0"/>
              <a:t>Nota:  La siguiente sección se puede modificar para acomodar varios tipos de interacción entre maestro-estudiante, tales como: el maestro dirige la discusión con toda la clase, una discusión maestro-estudiante para ubicaciones remotas con un solo estudiante, o grupos pequeños. </a:t>
            </a:r>
          </a:p>
          <a:p>
            <a:endParaRPr lang="es-419" sz="1068" dirty="0" smtClean="0"/>
          </a:p>
          <a:p>
            <a:r>
              <a:rPr lang="es-419" sz="1068" dirty="0" smtClean="0"/>
              <a:t>[Divida a los estudiantes en grupos pequeños de dos a cuatro estudiantes. Dé a cada grupo una hoja de papel y un lápiz.]</a:t>
            </a:r>
          </a:p>
          <a:p>
            <a:endParaRPr lang="es-419" sz="1068" dirty="0" smtClean="0"/>
          </a:p>
          <a:p>
            <a:r>
              <a:rPr lang="es-419" sz="1068" dirty="0" smtClean="0"/>
              <a:t>*Los facilitadores pueden decidir si quieren mostrar materiales complementarios utilizando un proyector o un computador / </a:t>
            </a:r>
            <a:r>
              <a:rPr lang="es-419" sz="1068" i="1" dirty="0" err="1" smtClean="0"/>
              <a:t>Smartboard</a:t>
            </a:r>
            <a:r>
              <a:rPr lang="es-419" sz="1068" dirty="0" smtClean="0"/>
              <a:t>, o si quieren hacer copias y entregarlas a los estudiantes.</a:t>
            </a:r>
            <a:endParaRPr lang="es-419" sz="1068" dirty="0"/>
          </a:p>
        </p:txBody>
      </p:sp>
      <p:sp>
        <p:nvSpPr>
          <p:cNvPr id="3" name="Slide Number Placeholder 2"/>
          <p:cNvSpPr>
            <a:spLocks noGrp="1"/>
          </p:cNvSpPr>
          <p:nvPr>
            <p:ph type="sldNum" sz="quarter" idx="12"/>
          </p:nvPr>
        </p:nvSpPr>
        <p:spPr>
          <a:xfrm>
            <a:off x="6557963" y="9522884"/>
            <a:ext cx="842010" cy="535517"/>
          </a:xfrm>
        </p:spPr>
        <p:txBody>
          <a:bodyPr/>
          <a:lstStyle/>
          <a:p>
            <a:r>
              <a:rPr lang="en-US" dirty="0" smtClean="0"/>
              <a:t>6</a:t>
            </a:r>
            <a:endParaRPr lang="en-US" dirty="0"/>
          </a:p>
        </p:txBody>
      </p:sp>
    </p:spTree>
    <p:extLst>
      <p:ext uri="{BB962C8B-B14F-4D97-AF65-F5344CB8AC3E}">
        <p14:creationId xmlns:p14="http://schemas.microsoft.com/office/powerpoint/2010/main" val="1928812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391982"/>
            <a:ext cx="6873240" cy="8062801"/>
          </a:xfrm>
          <a:prstGeom prst="rect">
            <a:avLst/>
          </a:prstGeom>
          <a:noFill/>
        </p:spPr>
        <p:txBody>
          <a:bodyPr wrap="square" lIns="98886" tIns="49443" rIns="98886" bIns="49443" rtlCol="0">
            <a:spAutoFit/>
          </a:bodyPr>
          <a:lstStyle/>
          <a:p>
            <a:r>
              <a:rPr lang="es-419" sz="1553" b="1" dirty="0" smtClean="0"/>
              <a:t>Razas de perros y sus propósitos   </a:t>
            </a:r>
            <a:r>
              <a:rPr lang="es-419" sz="1100" i="1" dirty="0" smtClean="0"/>
              <a:t>continuación…</a:t>
            </a:r>
          </a:p>
          <a:p>
            <a:endParaRPr lang="es-419" sz="1262" i="1" dirty="0" smtClean="0"/>
          </a:p>
          <a:p>
            <a:r>
              <a:rPr lang="es-419" sz="1165" b="1" dirty="0" smtClean="0"/>
              <a:t>El facilitador dice: </a:t>
            </a:r>
            <a:r>
              <a:rPr lang="es-419" sz="1165" dirty="0" smtClean="0"/>
              <a:t>−</a:t>
            </a:r>
            <a:r>
              <a:rPr lang="es-419" sz="1165" i="1" dirty="0" smtClean="0"/>
              <a:t>Hay muchos tipos diferentes de perros o de razas, y ellos  son criados para servir muchos propósitos en la sociedad. He aquí tres ejemplos de razas de perros y sus características de comportamiento .</a:t>
            </a:r>
          </a:p>
          <a:p>
            <a:endParaRPr lang="es-419" sz="1165" dirty="0" smtClean="0"/>
          </a:p>
          <a:p>
            <a:r>
              <a:rPr lang="es-419" sz="1165" dirty="0" smtClean="0"/>
              <a:t>[Mostrar las </a:t>
            </a:r>
            <a:r>
              <a:rPr lang="es-419" sz="1165" b="1" dirty="0" smtClean="0"/>
              <a:t>Figuras 1-3</a:t>
            </a:r>
            <a:r>
              <a:rPr lang="es-419" sz="1165" dirty="0" smtClean="0"/>
              <a:t>. Escriba y lea en voz alta la siguiente pregunta:  "¿Cómo las características de comportamiento de cada raza de perro les ayuda a servir a un propósito?"</a:t>
            </a:r>
          </a:p>
          <a:p>
            <a:endParaRPr lang="es-419" sz="1165" dirty="0" smtClean="0"/>
          </a:p>
          <a:p>
            <a:r>
              <a:rPr lang="es-419" sz="1165" dirty="0" smtClean="0"/>
              <a:t>−Una raza es el </a:t>
            </a:r>
            <a:r>
              <a:rPr lang="es-419" sz="1165" i="1" dirty="0" smtClean="0"/>
              <a:t>Border Collie</a:t>
            </a:r>
            <a:r>
              <a:rPr lang="es-419" sz="1165" dirty="0" smtClean="0"/>
              <a:t>. Ellos son conocidos por su mirada intensa (fija), su inteligencia, su alta energía y su habilidad para ser entrenados. El </a:t>
            </a:r>
            <a:r>
              <a:rPr lang="es-419" sz="1165" i="1" dirty="0" smtClean="0"/>
              <a:t>Border Collie </a:t>
            </a:r>
            <a:r>
              <a:rPr lang="es-419" sz="1165" dirty="0" smtClean="0"/>
              <a:t>trabaja bien con los seres humanos, ya que son sensibles y leales. Esta raza se encuentra a menudo en las granjas con ovejas y otros animales del rebaño, porque a ellos les gusta acechar y perseguir a estos animales .</a:t>
            </a:r>
          </a:p>
          <a:p>
            <a:endParaRPr lang="es-419" sz="1165" dirty="0" smtClean="0"/>
          </a:p>
          <a:p>
            <a:r>
              <a:rPr lang="es-419" sz="1165" dirty="0" smtClean="0"/>
              <a:t>−Otra raza es el </a:t>
            </a:r>
            <a:r>
              <a:rPr lang="es-419" sz="1165" i="1" dirty="0" smtClean="0"/>
              <a:t>Pastor alemán (German Shepherd </a:t>
            </a:r>
            <a:r>
              <a:rPr lang="es-419" sz="1165" dirty="0" smtClean="0"/>
              <a:t>). El pastor alemán también se destaca en casi cualquier cosa en la que sea capacitado/entrenado para hacer, debido a su inteligencia. Tiene mucha confianza en sí mismo, pero no es innecesariamente agresivo, lo que les permite tomar la iniciativa en situaciones. Esta raza es paciente, determinada y tiene un gran sentido del olfato. </a:t>
            </a:r>
          </a:p>
          <a:p>
            <a:endParaRPr lang="es-419" sz="1165" dirty="0" smtClean="0"/>
          </a:p>
          <a:p>
            <a:r>
              <a:rPr lang="es-419" sz="1165" dirty="0" smtClean="0"/>
              <a:t>− Los G</a:t>
            </a:r>
            <a:r>
              <a:rPr lang="es-419" sz="1165" i="1" dirty="0" smtClean="0"/>
              <a:t>olden Retriever </a:t>
            </a:r>
            <a:r>
              <a:rPr lang="es-419" sz="1165" dirty="0" smtClean="0"/>
              <a:t>son otra raza canina. Los </a:t>
            </a:r>
            <a:r>
              <a:rPr lang="es-419" sz="1165" i="1" dirty="0" smtClean="0"/>
              <a:t>Golden Retriever </a:t>
            </a:r>
            <a:r>
              <a:rPr lang="es-419" sz="1165" dirty="0" smtClean="0"/>
              <a:t>tienen un agudo sentido del olfato y disfrutan jugando a recuperar cosas que se les lanzan. Estos perros son también de buenos modales y trabajan bien con la gente, lo que los hace fáciles de entrenar. Son una raza muy popular porque se adaptan a muchas situaciones diferentes y es fácil trabajar con ellos.</a:t>
            </a:r>
          </a:p>
          <a:p>
            <a:endParaRPr lang="es-419" sz="1165" dirty="0" smtClean="0"/>
          </a:p>
          <a:p>
            <a:r>
              <a:rPr lang="es-419" sz="1165" dirty="0" smtClean="0"/>
              <a:t>− Ahora que ustedes saben acerca de estas razas de perros, trabajen en su grupo pequeño contestando la siguiente pregunta en el papel que se les proporcionó: ¿Cómo las características de comportamiento de cada raza de perro les ayuda a servir a un propósito?</a:t>
            </a:r>
          </a:p>
          <a:p>
            <a:endParaRPr lang="es-419" sz="1165" dirty="0" smtClean="0"/>
          </a:p>
          <a:p>
            <a:r>
              <a:rPr lang="es-419" sz="1165" dirty="0" smtClean="0"/>
              <a:t>[Permita a los estudiantes tres minutos para discutir y escribir sus pensamientos. Después de unos tres minutos, pida a los estudiantes que compartan sus ideas con la clase. Pídales que compartan sus respuestas a la pregunta y las escriban.]</a:t>
            </a:r>
          </a:p>
          <a:p>
            <a:endParaRPr lang="es-419" sz="1165" b="1" dirty="0" smtClean="0"/>
          </a:p>
          <a:p>
            <a:r>
              <a:rPr lang="es-419" sz="1165" b="1" dirty="0" smtClean="0"/>
              <a:t>Posibles respuestas discutidas en clase</a:t>
            </a:r>
            <a:r>
              <a:rPr lang="es-419" sz="1165" b="1" i="1" dirty="0" smtClean="0"/>
              <a:t>:</a:t>
            </a:r>
          </a:p>
          <a:p>
            <a:pPr marL="185422" indent="-185422">
              <a:buFont typeface="Arial" panose="020B0604020202020204" pitchFamily="34" charset="0"/>
              <a:buChar char="•"/>
            </a:pPr>
            <a:r>
              <a:rPr lang="es-419" sz="1165" dirty="0" smtClean="0"/>
              <a:t>Border Collies</a:t>
            </a:r>
          </a:p>
          <a:p>
            <a:pPr marL="679877" lvl="1" indent="-185422">
              <a:buFont typeface="Arial" panose="020B0604020202020204" pitchFamily="34" charset="0"/>
              <a:buChar char="•"/>
            </a:pPr>
            <a:r>
              <a:rPr lang="es-419" sz="1165" dirty="0" smtClean="0"/>
              <a:t>La característica de acechar y perseguir a otros animales muestra que a ellos les gusta controlar o arrear a otros animales.</a:t>
            </a:r>
          </a:p>
          <a:p>
            <a:pPr marL="679877" lvl="1" indent="-185422">
              <a:buFont typeface="Arial" panose="020B0604020202020204" pitchFamily="34" charset="0"/>
              <a:buChar char="•"/>
            </a:pPr>
            <a:r>
              <a:rPr lang="es-419" sz="1165" dirty="0" smtClean="0"/>
              <a:t>Su mirada fija también ayuda a controlar a otros animales.</a:t>
            </a:r>
          </a:p>
          <a:p>
            <a:pPr marL="679877" lvl="1" indent="-185422">
              <a:buFont typeface="Arial" panose="020B0604020202020204" pitchFamily="34" charset="0"/>
              <a:buChar char="•"/>
            </a:pPr>
            <a:r>
              <a:rPr lang="es-419" sz="1165" dirty="0" smtClean="0"/>
              <a:t>Su capacidad para ser entrenados y su inteligencia muestra que ellos pueden aprender de la gente y pastorear a otros animales.</a:t>
            </a:r>
          </a:p>
          <a:p>
            <a:pPr marL="169863" lvl="1" indent="-169863">
              <a:buFont typeface="Arial" panose="020B0604020202020204" pitchFamily="34" charset="0"/>
              <a:buChar char="•"/>
            </a:pPr>
            <a:r>
              <a:rPr lang="es-419" sz="1165" dirty="0" smtClean="0"/>
              <a:t>German Shepherds (Pastor alemán)</a:t>
            </a:r>
          </a:p>
          <a:p>
            <a:pPr marL="679877" lvl="1" indent="-185422">
              <a:buFont typeface="Arial" panose="020B0604020202020204" pitchFamily="34" charset="0"/>
              <a:buChar char="•"/>
            </a:pPr>
            <a:r>
              <a:rPr lang="es-419" sz="1165" dirty="0" smtClean="0"/>
              <a:t>La característica de tener mucho valor les permitirá trabajar con oficiales de la policía.</a:t>
            </a:r>
          </a:p>
          <a:p>
            <a:pPr marL="679877" lvl="1" indent="-185422">
              <a:buFont typeface="Arial" panose="020B0604020202020204" pitchFamily="34" charset="0"/>
              <a:buChar char="•"/>
            </a:pPr>
            <a:r>
              <a:rPr lang="es-419" sz="1165" dirty="0" smtClean="0"/>
              <a:t>Su gran sentido del olfato y paciencia les permite perseverar cuando tratan de olfatear las cosas.</a:t>
            </a:r>
          </a:p>
          <a:p>
            <a:pPr marL="679877" lvl="1" indent="-185422">
              <a:buFont typeface="Arial" panose="020B0604020202020204" pitchFamily="34" charset="0"/>
              <a:buChar char="•"/>
            </a:pPr>
            <a:r>
              <a:rPr lang="es-419" sz="1165" dirty="0" smtClean="0"/>
              <a:t>Su capacidad para ser entrenados los hace ideales para ser perros policías porque tienen que aprender muchas cosas.</a:t>
            </a:r>
            <a:endParaRPr lang="es-419" sz="1165" dirty="0"/>
          </a:p>
        </p:txBody>
      </p:sp>
      <p:sp>
        <p:nvSpPr>
          <p:cNvPr id="3" name="Slide Number Placeholder 2"/>
          <p:cNvSpPr>
            <a:spLocks noGrp="1"/>
          </p:cNvSpPr>
          <p:nvPr>
            <p:ph type="sldNum" sz="quarter" idx="12"/>
          </p:nvPr>
        </p:nvSpPr>
        <p:spPr>
          <a:xfrm>
            <a:off x="6557963" y="9522884"/>
            <a:ext cx="842010" cy="535517"/>
          </a:xfrm>
        </p:spPr>
        <p:txBody>
          <a:bodyPr/>
          <a:lstStyle/>
          <a:p>
            <a:r>
              <a:rPr lang="es-419" dirty="0" smtClean="0"/>
              <a:t>7</a:t>
            </a:r>
            <a:endParaRPr lang="es-419" dirty="0"/>
          </a:p>
        </p:txBody>
      </p:sp>
    </p:spTree>
    <p:extLst>
      <p:ext uri="{BB962C8B-B14F-4D97-AF65-F5344CB8AC3E}">
        <p14:creationId xmlns:p14="http://schemas.microsoft.com/office/powerpoint/2010/main" val="3348586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7162800" cy="8610323"/>
          </a:xfrm>
          <a:prstGeom prst="rect">
            <a:avLst/>
          </a:prstGeom>
          <a:noFill/>
        </p:spPr>
        <p:txBody>
          <a:bodyPr wrap="square" lIns="98886" tIns="49443" rIns="98886" bIns="49443" rtlCol="0">
            <a:spAutoFit/>
          </a:bodyPr>
          <a:lstStyle/>
          <a:p>
            <a:r>
              <a:rPr lang="es-419" sz="1553" b="1" dirty="0" smtClean="0"/>
              <a:t>Razas de perros y sus propósitos   </a:t>
            </a:r>
            <a:r>
              <a:rPr lang="es-419" sz="1100" i="1" dirty="0" smtClean="0"/>
              <a:t>continuación…</a:t>
            </a:r>
          </a:p>
          <a:p>
            <a:endParaRPr lang="es-419" sz="1100" i="1" dirty="0" smtClean="0"/>
          </a:p>
          <a:p>
            <a:pPr marL="185422" indent="-185422">
              <a:buFont typeface="Arial" panose="020B0604020202020204" pitchFamily="34" charset="0"/>
              <a:buChar char="•"/>
            </a:pPr>
            <a:r>
              <a:rPr lang="es-419" sz="1170" dirty="0" smtClean="0"/>
              <a:t>Golden Retrievers</a:t>
            </a:r>
          </a:p>
          <a:p>
            <a:pPr marL="679877" lvl="1" indent="-185422">
              <a:buFont typeface="Arial" panose="020B0604020202020204" pitchFamily="34" charset="0"/>
              <a:buChar char="•"/>
            </a:pPr>
            <a:r>
              <a:rPr lang="es-419" sz="1170" dirty="0" smtClean="0"/>
              <a:t>A esta raza le gusta jugar y son muy buenos recuperando cosas </a:t>
            </a:r>
            <a:r>
              <a:rPr lang="es-419" sz="1170" i="1" dirty="0" smtClean="0"/>
              <a:t>(fetching</a:t>
            </a:r>
            <a:r>
              <a:rPr lang="es-419" sz="1170" dirty="0" smtClean="0"/>
              <a:t>).</a:t>
            </a:r>
          </a:p>
          <a:p>
            <a:pPr marL="679877" lvl="1" indent="-185422">
              <a:buFont typeface="Arial" panose="020B0604020202020204" pitchFamily="34" charset="0"/>
              <a:buChar char="•"/>
            </a:pPr>
            <a:r>
              <a:rPr lang="es-419" sz="1170" dirty="0" smtClean="0"/>
              <a:t>Su agudo sentido del olfato hace que sean muy buenos para encontrar cosas.</a:t>
            </a:r>
          </a:p>
          <a:p>
            <a:pPr marL="679877" lvl="1" indent="-185422">
              <a:buFont typeface="Arial" panose="020B0604020202020204" pitchFamily="34" charset="0"/>
              <a:buChar char="•"/>
            </a:pPr>
            <a:r>
              <a:rPr lang="es-419" sz="1170" dirty="0" smtClean="0"/>
              <a:t>Su buena naturaleza los hace un gran perro de familia.</a:t>
            </a:r>
          </a:p>
          <a:p>
            <a:pPr marL="679877" lvl="1" indent="-185422">
              <a:buFont typeface="Arial" panose="020B0604020202020204" pitchFamily="34" charset="0"/>
              <a:buChar char="•"/>
            </a:pPr>
            <a:endParaRPr lang="es-419" sz="1170" dirty="0" smtClean="0"/>
          </a:p>
          <a:p>
            <a:r>
              <a:rPr lang="es-419" sz="1170" dirty="0" smtClean="0"/>
              <a:t>[Cuando termine la discusión, haga una tabla como la que aparece abajo y lea en voz alta las siguientes categorías de características y comportamientos de perros: “protección, pastoreo, </a:t>
            </a:r>
            <a:r>
              <a:rPr lang="es-419" sz="1170" i="1" dirty="0" smtClean="0"/>
              <a:t>retrievers</a:t>
            </a:r>
            <a:r>
              <a:rPr lang="es-419" sz="1170" dirty="0" smtClean="0"/>
              <a:t>, compañía, pelea, rastreo”]</a:t>
            </a:r>
          </a:p>
          <a:p>
            <a:endParaRPr lang="es-419" sz="1170" dirty="0" smtClean="0"/>
          </a:p>
          <a:p>
            <a:endParaRPr lang="es-419" sz="1170" dirty="0" smtClean="0"/>
          </a:p>
          <a:p>
            <a:endParaRPr lang="es-419" sz="1170" dirty="0" smtClean="0"/>
          </a:p>
          <a:p>
            <a:endParaRPr lang="es-419" sz="1170" b="1" dirty="0" smtClean="0"/>
          </a:p>
          <a:p>
            <a:endParaRPr lang="es-419" sz="1170" dirty="0" smtClean="0"/>
          </a:p>
          <a:p>
            <a:endParaRPr lang="es-419" sz="1170" dirty="0" smtClean="0"/>
          </a:p>
          <a:p>
            <a:endParaRPr lang="es-419" sz="1170" b="1" dirty="0" smtClean="0"/>
          </a:p>
          <a:p>
            <a:r>
              <a:rPr lang="es-419" sz="1170" b="1" dirty="0" smtClean="0"/>
              <a:t>El facilitador dice: </a:t>
            </a:r>
            <a:r>
              <a:rPr lang="es-419" sz="1170" dirty="0" smtClean="0"/>
              <a:t>−Si nos fijamos en las razones que ustedes han dado, comenzarán a ver en qué categorías podría ir cada raza. Tengan en cuenta que ellos pueden estar en más de una categoría. Juntos comenzaremos a clasificar y colocar las razas en las categorías apropiadas. ¿En dónde crees que pertenece el Border Collie, Pastor alemán y Golden Retriever? </a:t>
            </a:r>
          </a:p>
          <a:p>
            <a:endParaRPr lang="es-419" sz="1170" b="1" dirty="0" smtClean="0"/>
          </a:p>
          <a:p>
            <a:r>
              <a:rPr lang="es-419" sz="1170" b="1" dirty="0" smtClean="0"/>
              <a:t>Posibles respuestas de los estudiantes:</a:t>
            </a:r>
          </a:p>
          <a:p>
            <a:pPr marL="185422" indent="-185422">
              <a:buFont typeface="Arial" panose="020B0604020202020204" pitchFamily="34" charset="0"/>
              <a:buChar char="•"/>
            </a:pPr>
            <a:r>
              <a:rPr lang="es-419" sz="1170" dirty="0" smtClean="0"/>
              <a:t>El Border Collie pertenece a la categoría de pastoreo porque persigue a otros animales.</a:t>
            </a:r>
          </a:p>
          <a:p>
            <a:pPr marL="185422" indent="-185422">
              <a:buFont typeface="Arial" panose="020B0604020202020204" pitchFamily="34" charset="0"/>
              <a:buChar char="•"/>
            </a:pPr>
            <a:r>
              <a:rPr lang="es-419" sz="1170" dirty="0" smtClean="0"/>
              <a:t>El Pastor alemán pertenece a las categorías de protección y de compañía, ya que es leal y seguro de sí mismo.</a:t>
            </a:r>
          </a:p>
          <a:p>
            <a:pPr marL="185422" indent="-185422">
              <a:buFont typeface="Arial" panose="020B0604020202020204" pitchFamily="34" charset="0"/>
              <a:buChar char="•"/>
            </a:pPr>
            <a:r>
              <a:rPr lang="es-419" sz="1170" dirty="0" smtClean="0"/>
              <a:t>El Pastor alemán también podría pertenecer a la categoría de rastreo debido a su agudo sentido del olfato.</a:t>
            </a:r>
          </a:p>
          <a:p>
            <a:pPr marL="185422" indent="-185422">
              <a:buFont typeface="Arial" panose="020B0604020202020204" pitchFamily="34" charset="0"/>
              <a:buChar char="•"/>
            </a:pPr>
            <a:r>
              <a:rPr lang="es-419" sz="1170" dirty="0" smtClean="0"/>
              <a:t>El Golden Retriever pertenece a la categoría </a:t>
            </a:r>
            <a:r>
              <a:rPr lang="es-419" sz="1170" i="1" dirty="0" smtClean="0"/>
              <a:t>retriever</a:t>
            </a:r>
            <a:r>
              <a:rPr lang="es-419" sz="1170" dirty="0" smtClean="0"/>
              <a:t> porque le gusta jugar a recuperar cosas y por su agudo sentido del olfato, lo que también haría que estuviera en la categoría de rastreo.</a:t>
            </a:r>
          </a:p>
          <a:p>
            <a:pPr marL="185422" indent="-185422">
              <a:buFont typeface="Arial" panose="020B0604020202020204" pitchFamily="34" charset="0"/>
              <a:buChar char="•"/>
            </a:pPr>
            <a:r>
              <a:rPr lang="es-419" sz="1170" dirty="0" smtClean="0"/>
              <a:t>El Golden Retriever también podría pertenecer a la categoría de compañía porque es bien educado y puede adaptarse a muchas situaciones de vida diferentes.</a:t>
            </a:r>
          </a:p>
          <a:p>
            <a:endParaRPr lang="es-419" sz="1170" b="1" dirty="0" smtClean="0"/>
          </a:p>
          <a:p>
            <a:r>
              <a:rPr lang="es-419" sz="1170" b="1" dirty="0" smtClean="0"/>
              <a:t>El facilitador dice: </a:t>
            </a:r>
            <a:r>
              <a:rPr lang="es-419" sz="1170" dirty="0" smtClean="0"/>
              <a:t>−Utilicen lo que saben acerca de las razas de perros, que no hemos discutido, y sus características para colocarlos en las categorías apropiadas. Estén preparados para explicar su clasificación.</a:t>
            </a:r>
          </a:p>
          <a:p>
            <a:endParaRPr lang="es-419" sz="1170" dirty="0" smtClean="0"/>
          </a:p>
          <a:p>
            <a:r>
              <a:rPr lang="es-419" sz="1170" dirty="0" smtClean="0"/>
              <a:t>[Permita a los estudiantes tener tres minutos para discutir y escribir sus ideas.]</a:t>
            </a:r>
          </a:p>
          <a:p>
            <a:endParaRPr lang="es-419" sz="1170" dirty="0" smtClean="0"/>
          </a:p>
          <a:p>
            <a:r>
              <a:rPr lang="es-419" sz="1170" dirty="0" smtClean="0"/>
              <a:t>[Después de unos tres minutos, pida a los estudiantes que compartan sus ideas con la clase. Pida a los estudiantes que compartan sus respuestas a la pregunta y las escriban debajo de la pregunta inicial. Esta discusión debe durar unos cinco minutos.]</a:t>
            </a:r>
          </a:p>
          <a:p>
            <a:endParaRPr lang="es-419" sz="1170" dirty="0" smtClean="0"/>
          </a:p>
          <a:p>
            <a:endParaRPr lang="es-419" sz="1170" dirty="0" smtClean="0"/>
          </a:p>
          <a:p>
            <a:r>
              <a:rPr lang="es-419" sz="1170" b="1" dirty="0" smtClean="0"/>
              <a:t>Posibles respuestas de los estudiantes:</a:t>
            </a:r>
          </a:p>
          <a:p>
            <a:pPr marL="185422" indent="-185422">
              <a:buFont typeface="Arial" panose="020B0604020202020204" pitchFamily="34" charset="0"/>
              <a:buChar char="•"/>
            </a:pPr>
            <a:r>
              <a:rPr lang="es-419" sz="1170" dirty="0" smtClean="0"/>
              <a:t>El Pitbull debe estar en la categoría de pelea, ya que tienden a ser agresivos.</a:t>
            </a:r>
          </a:p>
          <a:p>
            <a:pPr marL="185422" indent="-185422">
              <a:buFont typeface="Arial" panose="020B0604020202020204" pitchFamily="34" charset="0"/>
              <a:buChar char="•"/>
            </a:pPr>
            <a:r>
              <a:rPr lang="es-419" sz="1170" dirty="0" smtClean="0"/>
              <a:t>El Pitbull también podría estar en la categoría de compañía porque tenemos uno como mascota.</a:t>
            </a:r>
          </a:p>
          <a:p>
            <a:pPr marL="185422" indent="-185422">
              <a:buFont typeface="Arial" panose="020B0604020202020204" pitchFamily="34" charset="0"/>
              <a:buChar char="•"/>
            </a:pPr>
            <a:r>
              <a:rPr lang="es-419" sz="1170" dirty="0" smtClean="0"/>
              <a:t>El Chihuahua podría estar bajo la categoría de compañía porque es amigable.</a:t>
            </a:r>
          </a:p>
          <a:p>
            <a:pPr marL="185422" indent="-185422">
              <a:buFont typeface="Arial" panose="020B0604020202020204" pitchFamily="34" charset="0"/>
              <a:buChar char="•"/>
            </a:pPr>
            <a:r>
              <a:rPr lang="es-419" sz="1170" dirty="0" smtClean="0"/>
              <a:t>El Labrador es un buen compañero y perro de rastreo, ya que tiene un gran sentido del olfato.</a:t>
            </a:r>
          </a:p>
          <a:p>
            <a:pPr marL="185422" indent="-185422">
              <a:buFont typeface="Arial" panose="020B0604020202020204" pitchFamily="34" charset="0"/>
              <a:buChar char="•"/>
            </a:pPr>
            <a:r>
              <a:rPr lang="es-419" sz="1170" dirty="0" smtClean="0"/>
              <a:t>Un Heeler es un gran perro pastor, ya que le gusta perseguir animales.</a:t>
            </a:r>
          </a:p>
          <a:p>
            <a:pPr marL="185422" indent="-185422">
              <a:buFont typeface="Arial" panose="020B0604020202020204" pitchFamily="34" charset="0"/>
              <a:buChar char="•"/>
            </a:pPr>
            <a:r>
              <a:rPr lang="es-419" sz="1170" dirty="0" smtClean="0"/>
              <a:t>Un Rottweiler estaría en la categoría de protección porque está alerta y es fuerte.</a:t>
            </a:r>
            <a:endParaRPr lang="es-419" sz="1170" dirty="0"/>
          </a:p>
        </p:txBody>
      </p:sp>
      <p:graphicFrame>
        <p:nvGraphicFramePr>
          <p:cNvPr id="2" name="Table 1"/>
          <p:cNvGraphicFramePr>
            <a:graphicFrameLocks noGrp="1"/>
          </p:cNvGraphicFramePr>
          <p:nvPr>
            <p:extLst>
              <p:ext uri="{D42A27DB-BD31-4B8C-83A1-F6EECF244321}">
                <p14:modId xmlns:p14="http://schemas.microsoft.com/office/powerpoint/2010/main" val="1061424247"/>
              </p:ext>
            </p:extLst>
          </p:nvPr>
        </p:nvGraphicFramePr>
        <p:xfrm>
          <a:off x="563881" y="2209800"/>
          <a:ext cx="6748920" cy="886431"/>
        </p:xfrm>
        <a:graphic>
          <a:graphicData uri="http://schemas.openxmlformats.org/drawingml/2006/table">
            <a:tbl>
              <a:tblPr firstRow="1" bandRow="1">
                <a:tableStyleId>{5940675A-B579-460E-94D1-54222C63F5DA}</a:tableStyleId>
              </a:tblPr>
              <a:tblGrid>
                <a:gridCol w="1124820"/>
                <a:gridCol w="1124820"/>
                <a:gridCol w="1124820"/>
                <a:gridCol w="1124820"/>
                <a:gridCol w="1124820"/>
                <a:gridCol w="1124820"/>
              </a:tblGrid>
              <a:tr h="327749">
                <a:tc>
                  <a:txBody>
                    <a:bodyPr/>
                    <a:lstStyle/>
                    <a:p>
                      <a:pPr algn="ctr"/>
                      <a:r>
                        <a:rPr lang="es-419" sz="1200" b="1" noProof="0" dirty="0" smtClean="0"/>
                        <a:t>protección</a:t>
                      </a:r>
                      <a:endParaRPr lang="es-419" sz="1200" b="1" noProof="0" dirty="0"/>
                    </a:p>
                  </a:txBody>
                  <a:tcPr marL="100584" marR="100584" marT="48813" marB="48813"/>
                </a:tc>
                <a:tc>
                  <a:txBody>
                    <a:bodyPr/>
                    <a:lstStyle/>
                    <a:p>
                      <a:pPr algn="ctr"/>
                      <a:r>
                        <a:rPr lang="es-419" sz="1200" b="1" noProof="0" dirty="0" smtClean="0"/>
                        <a:t>patoreo</a:t>
                      </a:r>
                      <a:endParaRPr lang="es-419" sz="1200" b="1" noProof="0" dirty="0"/>
                    </a:p>
                  </a:txBody>
                  <a:tcPr marL="100584" marR="100584" marT="48813" marB="48813"/>
                </a:tc>
                <a:tc>
                  <a:txBody>
                    <a:bodyPr/>
                    <a:lstStyle/>
                    <a:p>
                      <a:pPr algn="ctr"/>
                      <a:r>
                        <a:rPr lang="es-419" sz="1200" b="1" i="1" noProof="0" dirty="0" smtClean="0"/>
                        <a:t>retrievers (recuperan)</a:t>
                      </a:r>
                      <a:endParaRPr lang="es-419" sz="1200" b="1" i="1" noProof="0" dirty="0"/>
                    </a:p>
                  </a:txBody>
                  <a:tcPr marL="100584" marR="100584" marT="48813" marB="48813"/>
                </a:tc>
                <a:tc>
                  <a:txBody>
                    <a:bodyPr/>
                    <a:lstStyle/>
                    <a:p>
                      <a:pPr algn="ctr"/>
                      <a:r>
                        <a:rPr lang="es-419" sz="1200" b="1" noProof="0" dirty="0" smtClean="0"/>
                        <a:t>compañía</a:t>
                      </a:r>
                      <a:endParaRPr lang="es-419" sz="1200" b="1" noProof="0" dirty="0"/>
                    </a:p>
                  </a:txBody>
                  <a:tcPr marL="100584" marR="100584" marT="48813" marB="48813"/>
                </a:tc>
                <a:tc>
                  <a:txBody>
                    <a:bodyPr/>
                    <a:lstStyle/>
                    <a:p>
                      <a:pPr algn="ctr"/>
                      <a:r>
                        <a:rPr lang="es-419" sz="1200" b="1" noProof="0" dirty="0" smtClean="0"/>
                        <a:t>pelea</a:t>
                      </a:r>
                      <a:endParaRPr lang="es-419" sz="1200" b="1" noProof="0" dirty="0"/>
                    </a:p>
                  </a:txBody>
                  <a:tcPr marL="100584" marR="100584" marT="48813" marB="48813"/>
                </a:tc>
                <a:tc>
                  <a:txBody>
                    <a:bodyPr/>
                    <a:lstStyle/>
                    <a:p>
                      <a:pPr algn="ctr"/>
                      <a:r>
                        <a:rPr lang="es-419" sz="1200" b="1" noProof="0" dirty="0" smtClean="0"/>
                        <a:t>Rastreo</a:t>
                      </a:r>
                      <a:r>
                        <a:rPr lang="es-419" sz="1200" b="1" baseline="0" noProof="0" dirty="0" smtClean="0"/>
                        <a:t> (olfato)</a:t>
                      </a:r>
                      <a:endParaRPr lang="es-419" sz="1200" b="1" noProof="0" dirty="0"/>
                    </a:p>
                  </a:txBody>
                  <a:tcPr marL="100584" marR="100584" marT="48813" marB="48813"/>
                </a:tc>
              </a:tr>
              <a:tr h="423045">
                <a:tc>
                  <a:txBody>
                    <a:bodyPr/>
                    <a:lstStyle/>
                    <a:p>
                      <a:endParaRPr lang="es-419" sz="2100" noProof="0" dirty="0"/>
                    </a:p>
                  </a:txBody>
                  <a:tcPr marL="100584" marR="100584" marT="48813" marB="48813"/>
                </a:tc>
                <a:tc>
                  <a:txBody>
                    <a:bodyPr/>
                    <a:lstStyle/>
                    <a:p>
                      <a:endParaRPr lang="es-419" sz="2100" noProof="0" dirty="0"/>
                    </a:p>
                  </a:txBody>
                  <a:tcPr marL="100584" marR="100584" marT="48813" marB="48813"/>
                </a:tc>
                <a:tc>
                  <a:txBody>
                    <a:bodyPr/>
                    <a:lstStyle/>
                    <a:p>
                      <a:endParaRPr lang="es-419" sz="2100" noProof="0" dirty="0"/>
                    </a:p>
                  </a:txBody>
                  <a:tcPr marL="100584" marR="100584" marT="48813" marB="48813"/>
                </a:tc>
                <a:tc>
                  <a:txBody>
                    <a:bodyPr/>
                    <a:lstStyle/>
                    <a:p>
                      <a:endParaRPr lang="es-419" sz="2100" noProof="0" dirty="0"/>
                    </a:p>
                  </a:txBody>
                  <a:tcPr marL="100584" marR="100584" marT="48813" marB="48813"/>
                </a:tc>
                <a:tc>
                  <a:txBody>
                    <a:bodyPr/>
                    <a:lstStyle/>
                    <a:p>
                      <a:endParaRPr lang="es-419" sz="2100" noProof="0" dirty="0"/>
                    </a:p>
                  </a:txBody>
                  <a:tcPr marL="100584" marR="100584" marT="48813" marB="48813"/>
                </a:tc>
                <a:tc>
                  <a:txBody>
                    <a:bodyPr/>
                    <a:lstStyle/>
                    <a:p>
                      <a:endParaRPr lang="es-419" sz="2100" noProof="0" dirty="0"/>
                    </a:p>
                  </a:txBody>
                  <a:tcPr marL="100584" marR="100584" marT="48813" marB="48813"/>
                </a:tc>
              </a:tr>
            </a:tbl>
          </a:graphicData>
        </a:graphic>
      </p:graphicFrame>
      <p:sp>
        <p:nvSpPr>
          <p:cNvPr id="5" name="Slide Number Placeholder 2"/>
          <p:cNvSpPr>
            <a:spLocks noGrp="1"/>
          </p:cNvSpPr>
          <p:nvPr>
            <p:ph type="sldNum" sz="quarter" idx="12"/>
          </p:nvPr>
        </p:nvSpPr>
        <p:spPr>
          <a:xfrm>
            <a:off x="6557963" y="9522884"/>
            <a:ext cx="842010" cy="535517"/>
          </a:xfrm>
        </p:spPr>
        <p:txBody>
          <a:bodyPr/>
          <a:lstStyle/>
          <a:p>
            <a:r>
              <a:rPr lang="en-US" dirty="0" smtClean="0"/>
              <a:t>8</a:t>
            </a:r>
            <a:endParaRPr lang="en-US" dirty="0"/>
          </a:p>
        </p:txBody>
      </p:sp>
    </p:spTree>
    <p:extLst>
      <p:ext uri="{BB962C8B-B14F-4D97-AF65-F5344CB8AC3E}">
        <p14:creationId xmlns:p14="http://schemas.microsoft.com/office/powerpoint/2010/main" val="1250852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391983"/>
            <a:ext cx="6873240" cy="3302331"/>
          </a:xfrm>
          <a:prstGeom prst="rect">
            <a:avLst/>
          </a:prstGeom>
          <a:noFill/>
        </p:spPr>
        <p:txBody>
          <a:bodyPr wrap="square" lIns="98886" tIns="49443" rIns="98886" bIns="49443" rtlCol="0">
            <a:spAutoFit/>
          </a:bodyPr>
          <a:lstStyle/>
          <a:p>
            <a:r>
              <a:rPr lang="es-419" sz="1553" b="1" dirty="0" smtClean="0"/>
              <a:t>Razas de perros y sus propósitos   </a:t>
            </a:r>
            <a:r>
              <a:rPr lang="es-419" sz="1100" i="1" dirty="0" smtClean="0"/>
              <a:t>continuación…</a:t>
            </a:r>
          </a:p>
          <a:p>
            <a:r>
              <a:rPr lang="es-419" sz="1262" b="1" dirty="0" smtClean="0"/>
              <a:t/>
            </a:r>
            <a:br>
              <a:rPr lang="es-419" sz="1262" b="1" dirty="0" smtClean="0"/>
            </a:br>
            <a:r>
              <a:rPr lang="es-419" sz="1165" b="1" dirty="0" smtClean="0"/>
              <a:t>El facilitador dice: </a:t>
            </a:r>
            <a:r>
              <a:rPr lang="es-419" sz="1165" dirty="0" smtClean="0"/>
              <a:t>−Si se fijan en todas las razas y las características que ustedes han compartido, todas ellas apoyan cómo las razas encajan en categorías. Como pueden ver, las razas de perros tienen características de comportamiento específicas que les permiten servir un propósito particular. Cuando compramos perros, queremos tomar en cuenta estos rasgos de comportamiento para que el perro sea capaz de servir su propósito y evitar la frustración tanto de los dueños del perro como del propio perro. Recuerden que si permitimos que los perros utilicen sus habilidades naturales, ellos pueden cumplir con su propósito y desarrollarse de una forma sana.</a:t>
            </a:r>
          </a:p>
          <a:p>
            <a:endParaRPr lang="es-419" sz="1165" b="1" dirty="0" smtClean="0"/>
          </a:p>
          <a:p>
            <a:r>
              <a:rPr lang="es-419" sz="1200" b="1" dirty="0" smtClean="0"/>
              <a:t>El facilitador dice: </a:t>
            </a:r>
            <a:r>
              <a:rPr lang="es-419" sz="1200" dirty="0" smtClean="0"/>
              <a:t>−</a:t>
            </a:r>
            <a:r>
              <a:rPr lang="es-419" sz="1165" dirty="0" smtClean="0"/>
              <a:t>En su tarea de rendimiento, aprenderán más sobre diferentes tipos de relaciones que tienen los perros y los humano. El trabajo en grupo que hicieron hoy debe ayudarles  a prepararse para la investigación y el escrito que van a hacer en la tarea de rendimiento.</a:t>
            </a:r>
          </a:p>
          <a:p>
            <a:endParaRPr lang="es-419" sz="1200" b="1" dirty="0" smtClean="0"/>
          </a:p>
          <a:p>
            <a:r>
              <a:rPr lang="es-419" sz="1200" b="1" dirty="0" smtClean="0"/>
              <a:t>Nota: El facilitador debe recoger las notas de los estudiantes de esta actividad.</a:t>
            </a:r>
          </a:p>
          <a:p>
            <a:endParaRPr lang="es-419" sz="1200" dirty="0" smtClean="0"/>
          </a:p>
          <a:p>
            <a:endParaRPr lang="es-419" sz="1165" dirty="0"/>
          </a:p>
        </p:txBody>
      </p:sp>
      <p:sp>
        <p:nvSpPr>
          <p:cNvPr id="3" name="Slide Number Placeholder 2"/>
          <p:cNvSpPr>
            <a:spLocks noGrp="1"/>
          </p:cNvSpPr>
          <p:nvPr>
            <p:ph type="sldNum" sz="quarter" idx="12"/>
          </p:nvPr>
        </p:nvSpPr>
        <p:spPr>
          <a:xfrm>
            <a:off x="6557963" y="9522884"/>
            <a:ext cx="842010" cy="535517"/>
          </a:xfrm>
        </p:spPr>
        <p:txBody>
          <a:bodyPr/>
          <a:lstStyle/>
          <a:p>
            <a:r>
              <a:rPr lang="es-419" dirty="0" smtClean="0"/>
              <a:t>9</a:t>
            </a:r>
            <a:endParaRPr lang="es-419" dirty="0"/>
          </a:p>
        </p:txBody>
      </p:sp>
    </p:spTree>
    <p:extLst>
      <p:ext uri="{BB962C8B-B14F-4D97-AF65-F5344CB8AC3E}">
        <p14:creationId xmlns:p14="http://schemas.microsoft.com/office/powerpoint/2010/main" val="2214531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9330</TotalTime>
  <Words>17613</Words>
  <Application>Microsoft Office PowerPoint</Application>
  <PresentationFormat>Custom</PresentationFormat>
  <Paragraphs>1864</Paragraphs>
  <Slides>52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Bookman Old Style</vt:lpstr>
      <vt:lpstr>Calibri</vt:lpstr>
      <vt:lpstr>Courier New</vt:lpstr>
      <vt:lpstr>Franklin Gothic Book</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785</cp:revision>
  <cp:lastPrinted>2015-11-07T00:01:44Z</cp:lastPrinted>
  <dcterms:created xsi:type="dcterms:W3CDTF">2013-06-13T16:49:22Z</dcterms:created>
  <dcterms:modified xsi:type="dcterms:W3CDTF">2015-11-13T23:28:56Z</dcterms:modified>
</cp:coreProperties>
</file>